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95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1218" y="122377"/>
            <a:ext cx="9991115" cy="17490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802638"/>
            <a:ext cx="10269220" cy="3863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68811" y="6464680"/>
            <a:ext cx="244475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lectronics.howstuffworks.com/digital-camera.htm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lsa.com/shared/content/pdfs/CCD_vs_CMOS_Litwiller_2005.pdf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lsa.com/shared/content/pdfs/CCD_vs_CMOS_Litwiller_2005.pdf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43.jpg"/><Relationship Id="rId7" Type="http://schemas.openxmlformats.org/officeDocument/2006/relationships/image" Target="../media/image47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jpg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works.com/matlabcentral/fileexchange/18125-rgb-image-decom3p9ositi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4413" rIns="0" bIns="0" rtlCol="0">
            <a:spAutoFit/>
          </a:bodyPr>
          <a:lstStyle/>
          <a:p>
            <a:pPr marL="3422650" marR="5080" indent="-1680210">
              <a:lnSpc>
                <a:spcPts val="5840"/>
              </a:lnSpc>
              <a:spcBef>
                <a:spcPts val="830"/>
              </a:spcBef>
            </a:pPr>
            <a:r>
              <a:rPr sz="5400" b="1" i="0" dirty="0">
                <a:latin typeface="Calibri"/>
                <a:cs typeface="Calibri"/>
              </a:rPr>
              <a:t>03</a:t>
            </a:r>
            <a:r>
              <a:rPr sz="5400" b="1" i="0" spc="-110" dirty="0">
                <a:latin typeface="Calibri"/>
                <a:cs typeface="Calibri"/>
              </a:rPr>
              <a:t> </a:t>
            </a:r>
            <a:r>
              <a:rPr sz="5400" b="1" i="0" dirty="0">
                <a:latin typeface="Calibri"/>
                <a:cs typeface="Calibri"/>
              </a:rPr>
              <a:t>-</a:t>
            </a:r>
            <a:r>
              <a:rPr sz="5400" b="1" i="0" spc="-105" dirty="0">
                <a:latin typeface="Calibri"/>
                <a:cs typeface="Calibri"/>
              </a:rPr>
              <a:t> </a:t>
            </a:r>
            <a:r>
              <a:rPr sz="5400" b="1" i="0" dirty="0">
                <a:latin typeface="Calibri"/>
                <a:cs typeface="Calibri"/>
              </a:rPr>
              <a:t>Pembentukan</a:t>
            </a:r>
            <a:r>
              <a:rPr sz="5400" b="1" i="0" spc="-145" dirty="0">
                <a:latin typeface="Calibri"/>
                <a:cs typeface="Calibri"/>
              </a:rPr>
              <a:t> </a:t>
            </a:r>
            <a:r>
              <a:rPr sz="5400" b="1" i="0" dirty="0">
                <a:latin typeface="Calibri"/>
                <a:cs typeface="Calibri"/>
              </a:rPr>
              <a:t>Citra</a:t>
            </a:r>
            <a:r>
              <a:rPr sz="5400" b="1" i="0" spc="-105" dirty="0">
                <a:latin typeface="Calibri"/>
                <a:cs typeface="Calibri"/>
              </a:rPr>
              <a:t> </a:t>
            </a:r>
            <a:r>
              <a:rPr sz="5400" b="1" i="0" spc="-25" dirty="0">
                <a:latin typeface="Calibri"/>
                <a:cs typeface="Calibri"/>
              </a:rPr>
              <a:t>dan </a:t>
            </a:r>
            <a:r>
              <a:rPr sz="5400" b="1" i="0" dirty="0">
                <a:latin typeface="Calibri"/>
                <a:cs typeface="Calibri"/>
              </a:rPr>
              <a:t>Digitalisasi</a:t>
            </a:r>
            <a:r>
              <a:rPr sz="5400" b="1" i="0" spc="-100" dirty="0">
                <a:latin typeface="Calibri"/>
                <a:cs typeface="Calibri"/>
              </a:rPr>
              <a:t> </a:t>
            </a:r>
            <a:r>
              <a:rPr sz="5400" b="1" i="0" spc="-10" dirty="0">
                <a:latin typeface="Calibri"/>
                <a:cs typeface="Calibri"/>
              </a:rPr>
              <a:t>Citra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94709" y="2128265"/>
            <a:ext cx="5404485" cy="1588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latin typeface="Calibri"/>
                <a:cs typeface="Calibri"/>
              </a:rPr>
              <a:t>IF4073</a:t>
            </a:r>
            <a:r>
              <a:rPr sz="3300" spc="-10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Pemrosesan</a:t>
            </a:r>
            <a:r>
              <a:rPr sz="3300" spc="-15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Citra</a:t>
            </a:r>
            <a:r>
              <a:rPr sz="3300" spc="-125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Digital</a:t>
            </a:r>
            <a:endParaRPr sz="3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endParaRPr sz="33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300" dirty="0">
                <a:latin typeface="Calibri"/>
                <a:cs typeface="Calibri"/>
              </a:rPr>
              <a:t>Oleh:</a:t>
            </a:r>
            <a:r>
              <a:rPr sz="3300" spc="-80" dirty="0">
                <a:latin typeface="Calibri"/>
                <a:cs typeface="Calibri"/>
              </a:rPr>
              <a:t> </a:t>
            </a:r>
            <a:r>
              <a:rPr lang="en-US" sz="3300" spc="-80" dirty="0">
                <a:latin typeface="Calibri"/>
                <a:cs typeface="Calibri"/>
              </a:rPr>
              <a:t>Dr. Ir. </a:t>
            </a:r>
            <a:r>
              <a:rPr sz="3300" dirty="0">
                <a:latin typeface="Calibri"/>
                <a:cs typeface="Calibri"/>
              </a:rPr>
              <a:t>Rinaldi</a:t>
            </a:r>
            <a:r>
              <a:rPr lang="en-US" sz="3300" dirty="0">
                <a:latin typeface="Calibri"/>
                <a:cs typeface="Calibri"/>
              </a:rPr>
              <a:t>, M.T</a:t>
            </a:r>
            <a:endParaRPr sz="33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56075" y="5460898"/>
            <a:ext cx="36099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143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Studi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Teknik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Informatika Sekolah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Teknik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Elektro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Informatika </a:t>
            </a:r>
            <a:r>
              <a:rPr sz="1800" dirty="0">
                <a:latin typeface="Calibri"/>
                <a:cs typeface="Calibri"/>
              </a:rPr>
              <a:t>Institut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Teknologi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Bandung</a:t>
            </a:r>
            <a:endParaRPr sz="1800" dirty="0">
              <a:latin typeface="Calibri"/>
              <a:cs typeface="Calibri"/>
            </a:endParaRPr>
          </a:p>
          <a:p>
            <a:pPr marL="52069" algn="ctr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202</a:t>
            </a:r>
            <a:r>
              <a:rPr lang="en-US" sz="1800" spc="-20" dirty="0">
                <a:latin typeface="Calibri"/>
                <a:cs typeface="Calibri"/>
              </a:rPr>
              <a:t>5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9379" y="3831358"/>
            <a:ext cx="1440902" cy="144751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171935" y="6426504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609676"/>
            <a:ext cx="357695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Calibri"/>
                <a:cs typeface="Calibri"/>
              </a:rPr>
              <a:t>Digital</a:t>
            </a:r>
            <a:r>
              <a:rPr sz="4400" b="1" spc="-65" dirty="0">
                <a:latin typeface="Calibri"/>
                <a:cs typeface="Calibri"/>
              </a:rPr>
              <a:t> </a:t>
            </a:r>
            <a:r>
              <a:rPr sz="4400" b="1" spc="-10" dirty="0">
                <a:latin typeface="Calibri"/>
                <a:cs typeface="Calibri"/>
              </a:rPr>
              <a:t>cameras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2336" y="2128195"/>
            <a:ext cx="3709090" cy="183420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44041" y="1915109"/>
            <a:ext cx="8742680" cy="44437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39395" marR="3540760" indent="-227329">
              <a:lnSpc>
                <a:spcPts val="2690"/>
              </a:lnSpc>
              <a:spcBef>
                <a:spcPts val="7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digital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camera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replaces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film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with 	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sensor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array.</a:t>
            </a:r>
            <a:endParaRPr sz="2800">
              <a:latin typeface="Calibri"/>
              <a:cs typeface="Calibri"/>
            </a:endParaRPr>
          </a:p>
          <a:p>
            <a:pPr marL="697230" marR="4484370" lvl="1" indent="-227329" algn="just">
              <a:lnSpc>
                <a:spcPct val="80000"/>
              </a:lnSpc>
              <a:spcBef>
                <a:spcPts val="3340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Each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cell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array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light- 	</a:t>
            </a:r>
            <a:r>
              <a:rPr sz="2400" dirty="0">
                <a:latin typeface="Calibri"/>
                <a:cs typeface="Calibri"/>
              </a:rPr>
              <a:t>sensitive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diode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converts 	</a:t>
            </a:r>
            <a:r>
              <a:rPr sz="2400" dirty="0">
                <a:solidFill>
                  <a:srgbClr val="EC7C30"/>
                </a:solidFill>
                <a:latin typeface="Calibri"/>
                <a:cs typeface="Calibri"/>
              </a:rPr>
              <a:t>photons</a:t>
            </a:r>
            <a:r>
              <a:rPr sz="2400" spc="-4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EC7C30"/>
                </a:solidFill>
                <a:latin typeface="Calibri"/>
                <a:cs typeface="Calibri"/>
              </a:rPr>
              <a:t>electrons</a:t>
            </a:r>
            <a:endParaRPr sz="240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735"/>
              </a:spcBef>
              <a:buFont typeface="Arial MT"/>
              <a:buChar char="•"/>
              <a:tabLst>
                <a:tab pos="697230" algn="l"/>
              </a:tabLst>
            </a:pPr>
            <a:r>
              <a:rPr sz="2400" spc="-10" dirty="0">
                <a:latin typeface="Calibri"/>
                <a:cs typeface="Calibri"/>
              </a:rPr>
              <a:t>Two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common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types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30"/>
              </a:spcBef>
              <a:buFont typeface="Arial MT"/>
              <a:buChar char="•"/>
              <a:tabLst>
                <a:tab pos="1155700" algn="l"/>
              </a:tabLst>
            </a:pPr>
            <a:r>
              <a:rPr sz="2000" dirty="0">
                <a:latin typeface="Calibri"/>
                <a:cs typeface="Calibri"/>
              </a:rPr>
              <a:t>Charge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Coupled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Device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(CCD)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ts val="2160"/>
              </a:lnSpc>
              <a:spcBef>
                <a:spcPts val="20"/>
              </a:spcBef>
              <a:buFont typeface="Arial MT"/>
              <a:buChar char="•"/>
              <a:tabLst>
                <a:tab pos="1155700" algn="l"/>
              </a:tabLst>
            </a:pPr>
            <a:r>
              <a:rPr sz="2000" spc="-10" dirty="0">
                <a:latin typeface="Calibri"/>
                <a:cs typeface="Calibri"/>
              </a:rPr>
              <a:t>Complementary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metal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oxide</a:t>
            </a:r>
            <a:endParaRPr sz="2000">
              <a:latin typeface="Calibri"/>
              <a:cs typeface="Calibri"/>
            </a:endParaRPr>
          </a:p>
          <a:p>
            <a:pPr marL="1155700">
              <a:lnSpc>
                <a:spcPts val="2160"/>
              </a:lnSpc>
            </a:pPr>
            <a:r>
              <a:rPr sz="2000" spc="-10" dirty="0">
                <a:latin typeface="Calibri"/>
                <a:cs typeface="Calibri"/>
              </a:rPr>
              <a:t>semiconductor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(CMOS)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95"/>
              </a:spcBef>
            </a:pPr>
            <a:endParaRPr sz="2000">
              <a:latin typeface="Calibri"/>
              <a:cs typeface="Calibri"/>
            </a:endParaRPr>
          </a:p>
          <a:p>
            <a:pPr marL="1790700">
              <a:lnSpc>
                <a:spcPct val="100000"/>
              </a:lnSpc>
            </a:pPr>
            <a:r>
              <a:rPr sz="2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http://electronics.howstuffworks.com/digital-camera.htm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72348" y="4306887"/>
            <a:ext cx="1428750" cy="122078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982461" y="303098"/>
            <a:ext cx="53511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Sumber:</a:t>
            </a:r>
            <a:r>
              <a:rPr sz="16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45" dirty="0">
                <a:solidFill>
                  <a:srgbClr val="FF0000"/>
                </a:solidFill>
                <a:latin typeface="Calibri"/>
                <a:cs typeface="Calibri"/>
              </a:rPr>
              <a:t>Dr.</a:t>
            </a:r>
            <a:r>
              <a:rPr sz="16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George</a:t>
            </a:r>
            <a:r>
              <a:rPr sz="16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Bebis,</a:t>
            </a:r>
            <a:r>
              <a:rPr sz="16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0000"/>
                </a:solidFill>
                <a:latin typeface="Calibri"/>
                <a:cs typeface="Calibri"/>
              </a:rPr>
              <a:t>Image</a:t>
            </a:r>
            <a:r>
              <a:rPr sz="1600" i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0000"/>
                </a:solidFill>
                <a:latin typeface="Calibri"/>
                <a:cs typeface="Calibri"/>
              </a:rPr>
              <a:t>Formation</a:t>
            </a:r>
            <a:r>
              <a:rPr sz="1600" i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1600" i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0000"/>
                </a:solidFill>
                <a:latin typeface="Calibri"/>
                <a:cs typeface="Calibri"/>
              </a:rPr>
              <a:t>Representation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CS485/685</a:t>
            </a:r>
            <a:r>
              <a:rPr sz="16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Computer</a:t>
            </a:r>
            <a:r>
              <a:rPr sz="16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Vision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609676"/>
            <a:ext cx="30918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Calibri"/>
                <a:cs typeface="Calibri"/>
              </a:rPr>
              <a:t>CCD</a:t>
            </a:r>
            <a:r>
              <a:rPr sz="4400" b="1" spc="-15" dirty="0">
                <a:latin typeface="Calibri"/>
                <a:cs typeface="Calibri"/>
              </a:rPr>
              <a:t> </a:t>
            </a:r>
            <a:r>
              <a:rPr sz="4400" b="1" spc="-10" dirty="0">
                <a:latin typeface="Calibri"/>
                <a:cs typeface="Calibri"/>
              </a:rPr>
              <a:t>Cameras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4521" y="1630171"/>
            <a:ext cx="9171940" cy="15074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39395" marR="177800" indent="-227329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CCDs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move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photogenerated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charge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pixel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pixel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convert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 	</a:t>
            </a:r>
            <a:r>
              <a:rPr sz="2400" dirty="0">
                <a:latin typeface="Calibri"/>
                <a:cs typeface="Calibri"/>
              </a:rPr>
              <a:t>voltage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output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node.</a:t>
            </a:r>
            <a:endParaRPr sz="2400">
              <a:latin typeface="Calibri"/>
              <a:cs typeface="Calibri"/>
            </a:endParaRPr>
          </a:p>
          <a:p>
            <a:pPr marL="239395" marR="5080" indent="-227329">
              <a:lnSpc>
                <a:spcPts val="259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analog-</a:t>
            </a:r>
            <a:r>
              <a:rPr sz="2400" b="1" spc="-25" dirty="0">
                <a:latin typeface="Calibri"/>
                <a:cs typeface="Calibri"/>
              </a:rPr>
              <a:t>to-</a:t>
            </a:r>
            <a:r>
              <a:rPr sz="2400" b="1" dirty="0">
                <a:latin typeface="Calibri"/>
                <a:cs typeface="Calibri"/>
              </a:rPr>
              <a:t>digital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converter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(ADC)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turns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each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pixel's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value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into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a 	</a:t>
            </a:r>
            <a:r>
              <a:rPr sz="2400" dirty="0">
                <a:latin typeface="Calibri"/>
                <a:cs typeface="Calibri"/>
              </a:rPr>
              <a:t>digital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value.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4775" y="3322915"/>
            <a:ext cx="6172200" cy="26918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654935" y="6185280"/>
            <a:ext cx="6296025" cy="30480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12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</a:pP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3"/>
              </a:rPr>
              <a:t>http://www.dalsa.com/shared/content/pdfs/CCD_vs_CMOS_Litwiller_2005.pdf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5982461" y="303098"/>
            <a:ext cx="53511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Sumber:</a:t>
            </a:r>
            <a:r>
              <a:rPr sz="16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45" dirty="0">
                <a:solidFill>
                  <a:srgbClr val="FF0000"/>
                </a:solidFill>
                <a:latin typeface="Calibri"/>
                <a:cs typeface="Calibri"/>
              </a:rPr>
              <a:t>Dr.</a:t>
            </a:r>
            <a:r>
              <a:rPr sz="16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George</a:t>
            </a:r>
            <a:r>
              <a:rPr sz="16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Bebis,</a:t>
            </a:r>
            <a:r>
              <a:rPr sz="16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0000"/>
                </a:solidFill>
                <a:latin typeface="Calibri"/>
                <a:cs typeface="Calibri"/>
              </a:rPr>
              <a:t>Image</a:t>
            </a:r>
            <a:r>
              <a:rPr sz="1600" i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0000"/>
                </a:solidFill>
                <a:latin typeface="Calibri"/>
                <a:cs typeface="Calibri"/>
              </a:rPr>
              <a:t>Formation</a:t>
            </a:r>
            <a:r>
              <a:rPr sz="1600" i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1600" i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0000"/>
                </a:solidFill>
                <a:latin typeface="Calibri"/>
                <a:cs typeface="Calibri"/>
              </a:rPr>
              <a:t>Representation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CS485/685</a:t>
            </a:r>
            <a:r>
              <a:rPr sz="16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Computer</a:t>
            </a:r>
            <a:r>
              <a:rPr sz="16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Vision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609676"/>
            <a:ext cx="35763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Calibri"/>
                <a:cs typeface="Calibri"/>
              </a:rPr>
              <a:t>CMOS </a:t>
            </a:r>
            <a:r>
              <a:rPr sz="4400" b="1" spc="-10" dirty="0">
                <a:latin typeface="Calibri"/>
                <a:cs typeface="Calibri"/>
              </a:rPr>
              <a:t>Cameras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4521" y="1404619"/>
            <a:ext cx="7362825" cy="172529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2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CMOs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convert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charge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voltage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inside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each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element.</a:t>
            </a:r>
            <a:endParaRPr sz="2400">
              <a:latin typeface="Calibri"/>
              <a:cs typeface="Calibri"/>
            </a:endParaRPr>
          </a:p>
          <a:p>
            <a:pPr marL="239395" marR="5080" indent="-227329">
              <a:lnSpc>
                <a:spcPts val="2590"/>
              </a:lnSpc>
              <a:spcBef>
                <a:spcPts val="104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Uses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several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transistors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each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pixel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amplify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move 	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charge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using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more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traditional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wires.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CMOS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signal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digital,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needs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ADC.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4879" y="3480394"/>
            <a:ext cx="6172200" cy="26918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214879" y="6172200"/>
            <a:ext cx="6296025" cy="30480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12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</a:pP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3"/>
              </a:rPr>
              <a:t>http://www.dalsa.com/shared/content/pdfs/CCD_vs_CMOS_Litwiller_2005.pdf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5982461" y="303098"/>
            <a:ext cx="53511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Sumber:</a:t>
            </a:r>
            <a:r>
              <a:rPr sz="16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45" dirty="0">
                <a:solidFill>
                  <a:srgbClr val="FF0000"/>
                </a:solidFill>
                <a:latin typeface="Calibri"/>
                <a:cs typeface="Calibri"/>
              </a:rPr>
              <a:t>Dr.</a:t>
            </a:r>
            <a:r>
              <a:rPr sz="16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George</a:t>
            </a:r>
            <a:r>
              <a:rPr sz="16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Bebis,</a:t>
            </a:r>
            <a:r>
              <a:rPr sz="16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0000"/>
                </a:solidFill>
                <a:latin typeface="Calibri"/>
                <a:cs typeface="Calibri"/>
              </a:rPr>
              <a:t>Image</a:t>
            </a:r>
            <a:r>
              <a:rPr sz="1600" i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0000"/>
                </a:solidFill>
                <a:latin typeface="Calibri"/>
                <a:cs typeface="Calibri"/>
              </a:rPr>
              <a:t>Formation</a:t>
            </a:r>
            <a:r>
              <a:rPr sz="1600" i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1600" i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0000"/>
                </a:solidFill>
                <a:latin typeface="Calibri"/>
                <a:cs typeface="Calibri"/>
              </a:rPr>
              <a:t>Representation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CS485/685</a:t>
            </a:r>
            <a:r>
              <a:rPr sz="16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Computer</a:t>
            </a:r>
            <a:r>
              <a:rPr sz="16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Vision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053464"/>
            <a:ext cx="9542780" cy="1084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Citra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digital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f</a:t>
            </a:r>
            <a:r>
              <a:rPr sz="2600" dirty="0">
                <a:latin typeface="Calibri"/>
                <a:cs typeface="Calibri"/>
              </a:rPr>
              <a:t>(</a:t>
            </a:r>
            <a:r>
              <a:rPr sz="2600" i="1" dirty="0">
                <a:latin typeface="Calibri"/>
                <a:cs typeface="Calibri"/>
              </a:rPr>
              <a:t>x</a:t>
            </a:r>
            <a:r>
              <a:rPr sz="2600" dirty="0">
                <a:latin typeface="Calibri"/>
                <a:cs typeface="Calibri"/>
              </a:rPr>
              <a:t>,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y</a:t>
            </a:r>
            <a:r>
              <a:rPr sz="2600" dirty="0">
                <a:latin typeface="Calibri"/>
                <a:cs typeface="Calibri"/>
              </a:rPr>
              <a:t>)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direpresentasikan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sebagai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matriks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berukuran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M</a:t>
            </a:r>
            <a:r>
              <a:rPr sz="2600" i="1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x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i="1" spc="-50" dirty="0">
                <a:latin typeface="Calibri"/>
                <a:cs typeface="Calibri"/>
              </a:rPr>
              <a:t>N</a:t>
            </a:r>
            <a:endParaRPr sz="2600">
              <a:latin typeface="Calibri"/>
              <a:cs typeface="Calibri"/>
            </a:endParaRPr>
          </a:p>
          <a:p>
            <a:pPr marL="2309495">
              <a:lnSpc>
                <a:spcPct val="100000"/>
              </a:lnSpc>
              <a:spcBef>
                <a:spcPts val="3055"/>
              </a:spcBef>
              <a:tabLst>
                <a:tab pos="3637279" algn="l"/>
                <a:tab pos="4726940" algn="l"/>
                <a:tab pos="5411470" algn="l"/>
              </a:tabLst>
            </a:pPr>
            <a:r>
              <a:rPr sz="1800" spc="-10" dirty="0">
                <a:latin typeface="Cambria Math"/>
                <a:cs typeface="Cambria Math"/>
              </a:rPr>
              <a:t>𝑓(0,0)</a:t>
            </a:r>
            <a:r>
              <a:rPr sz="1800" dirty="0">
                <a:latin typeface="Cambria Math"/>
                <a:cs typeface="Cambria Math"/>
              </a:rPr>
              <a:t>	</a:t>
            </a:r>
            <a:r>
              <a:rPr sz="1800" spc="-10" dirty="0">
                <a:latin typeface="Cambria Math"/>
                <a:cs typeface="Cambria Math"/>
              </a:rPr>
              <a:t>𝑓(0,1)</a:t>
            </a:r>
            <a:r>
              <a:rPr sz="1800" dirty="0">
                <a:latin typeface="Cambria Math"/>
                <a:cs typeface="Cambria Math"/>
              </a:rPr>
              <a:t>	</a:t>
            </a:r>
            <a:r>
              <a:rPr sz="1800" spc="-10" dirty="0">
                <a:latin typeface="Cambria Math"/>
                <a:cs typeface="Cambria Math"/>
              </a:rPr>
              <a:t>.</a:t>
            </a:r>
            <a:r>
              <a:rPr sz="1800" spc="-9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.</a:t>
            </a:r>
            <a:r>
              <a:rPr sz="1800" spc="-90" dirty="0">
                <a:latin typeface="Cambria Math"/>
                <a:cs typeface="Cambria Math"/>
              </a:rPr>
              <a:t> </a:t>
            </a:r>
            <a:r>
              <a:rPr sz="1800" spc="-50" dirty="0">
                <a:latin typeface="Cambria Math"/>
                <a:cs typeface="Cambria Math"/>
              </a:rPr>
              <a:t>.</a:t>
            </a:r>
            <a:r>
              <a:rPr sz="1800" dirty="0">
                <a:latin typeface="Cambria Math"/>
                <a:cs typeface="Cambria Math"/>
              </a:rPr>
              <a:t>	𝑓(0,</a:t>
            </a:r>
            <a:r>
              <a:rPr sz="1800" spc="-9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𝑁</a:t>
            </a:r>
            <a:r>
              <a:rPr sz="1800" spc="4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−</a:t>
            </a:r>
            <a:r>
              <a:rPr sz="1800" spc="15" dirty="0">
                <a:latin typeface="Cambria Math"/>
                <a:cs typeface="Cambria Math"/>
              </a:rPr>
              <a:t> </a:t>
            </a:r>
            <a:r>
              <a:rPr sz="1800" spc="-25" dirty="0">
                <a:latin typeface="Cambria Math"/>
                <a:cs typeface="Cambria Math"/>
              </a:rPr>
              <a:t>1)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4113726"/>
            <a:ext cx="9062720" cy="167640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i="1" dirty="0">
                <a:latin typeface="Calibri"/>
                <a:cs typeface="Calibri"/>
              </a:rPr>
              <a:t>M</a:t>
            </a:r>
            <a:r>
              <a:rPr sz="2600" i="1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x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N</a:t>
            </a:r>
            <a:r>
              <a:rPr sz="2600" i="1" spc="-2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menyatakan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resolusi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citra,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M</a:t>
            </a:r>
            <a:r>
              <a:rPr sz="2600" i="1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baris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dan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N</a:t>
            </a:r>
            <a:r>
              <a:rPr sz="2600" i="1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kolom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4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Setiap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elemen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matriks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menyatakan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sebuah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pixel</a:t>
            </a:r>
            <a:r>
              <a:rPr sz="2600" i="1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</a:t>
            </a:r>
            <a:r>
              <a:rPr sz="2600" i="1" dirty="0">
                <a:latin typeface="Calibri"/>
                <a:cs typeface="Calibri"/>
              </a:rPr>
              <a:t>picture</a:t>
            </a:r>
            <a:r>
              <a:rPr sz="2600" i="1" spc="-60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element</a:t>
            </a:r>
            <a:r>
              <a:rPr sz="2600" spc="-10" dirty="0">
                <a:latin typeface="Calibri"/>
                <a:cs typeface="Calibri"/>
              </a:rPr>
              <a:t>)</a:t>
            </a:r>
            <a:endParaRPr sz="2600">
              <a:latin typeface="Calibri"/>
              <a:cs typeface="Calibri"/>
            </a:endParaRPr>
          </a:p>
          <a:p>
            <a:pPr marL="241300" marR="175895" indent="-229235">
              <a:lnSpc>
                <a:spcPts val="2500"/>
              </a:lnSpc>
              <a:spcBef>
                <a:spcPts val="969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Nilai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f</a:t>
            </a:r>
            <a:r>
              <a:rPr sz="2600" dirty="0">
                <a:latin typeface="Calibri"/>
                <a:cs typeface="Calibri"/>
              </a:rPr>
              <a:t>(</a:t>
            </a:r>
            <a:r>
              <a:rPr sz="2600" i="1" dirty="0">
                <a:latin typeface="Calibri"/>
                <a:cs typeface="Calibri"/>
              </a:rPr>
              <a:t>i</a:t>
            </a:r>
            <a:r>
              <a:rPr sz="2600" dirty="0">
                <a:latin typeface="Calibri"/>
                <a:cs typeface="Calibri"/>
              </a:rPr>
              <a:t>,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j</a:t>
            </a:r>
            <a:r>
              <a:rPr sz="2600" dirty="0">
                <a:latin typeface="Calibri"/>
                <a:cs typeface="Calibri"/>
              </a:rPr>
              <a:t>)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menyatakan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nilai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intensitas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pixel</a:t>
            </a:r>
            <a:r>
              <a:rPr sz="2600" i="1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pada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posisi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</a:t>
            </a:r>
            <a:r>
              <a:rPr sz="2600" i="1" dirty="0">
                <a:latin typeface="Calibri"/>
                <a:cs typeface="Calibri"/>
              </a:rPr>
              <a:t>i</a:t>
            </a:r>
            <a:r>
              <a:rPr sz="2600" dirty="0">
                <a:latin typeface="Calibri"/>
                <a:cs typeface="Calibri"/>
              </a:rPr>
              <a:t>,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j</a:t>
            </a:r>
            <a:r>
              <a:rPr sz="2600" dirty="0">
                <a:latin typeface="Calibri"/>
                <a:cs typeface="Calibri"/>
              </a:rPr>
              <a:t>),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yang </a:t>
            </a:r>
            <a:r>
              <a:rPr sz="2600" dirty="0">
                <a:latin typeface="Calibri"/>
                <a:cs typeface="Calibri"/>
              </a:rPr>
              <a:t>dinamakan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graylevel</a:t>
            </a:r>
            <a:r>
              <a:rPr sz="2600" i="1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(derajat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keabuan).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8023" y="2406777"/>
            <a:ext cx="2451100" cy="1388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1327150" algn="l"/>
              </a:tabLst>
            </a:pPr>
            <a:r>
              <a:rPr sz="1800" spc="-10" dirty="0">
                <a:latin typeface="Cambria Math"/>
                <a:cs typeface="Cambria Math"/>
              </a:rPr>
              <a:t>𝑓(1,0)</a:t>
            </a:r>
            <a:r>
              <a:rPr sz="1800" dirty="0">
                <a:latin typeface="Cambria Math"/>
                <a:cs typeface="Cambria Math"/>
              </a:rPr>
              <a:t>	</a:t>
            </a:r>
            <a:r>
              <a:rPr sz="1800" spc="-10" dirty="0">
                <a:latin typeface="Cambria Math"/>
                <a:cs typeface="Cambria Math"/>
              </a:rPr>
              <a:t>𝑓(1,1)</a:t>
            </a:r>
            <a:endParaRPr sz="18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1800">
              <a:latin typeface="Cambria Math"/>
              <a:cs typeface="Cambria Math"/>
            </a:endParaRPr>
          </a:p>
          <a:p>
            <a:pPr algn="ctr">
              <a:lnSpc>
                <a:spcPct val="100000"/>
              </a:lnSpc>
              <a:tabLst>
                <a:tab pos="1327150" algn="l"/>
              </a:tabLst>
            </a:pPr>
            <a:r>
              <a:rPr sz="1800" dirty="0">
                <a:latin typeface="Cambria Math"/>
                <a:cs typeface="Cambria Math"/>
              </a:rPr>
              <a:t>.</a:t>
            </a:r>
            <a:r>
              <a:rPr sz="1800" spc="-90" dirty="0">
                <a:latin typeface="Cambria Math"/>
                <a:cs typeface="Cambria Math"/>
              </a:rPr>
              <a:t> </a:t>
            </a:r>
            <a:r>
              <a:rPr sz="1800" spc="-10" dirty="0">
                <a:latin typeface="Cambria Math"/>
                <a:cs typeface="Cambria Math"/>
              </a:rPr>
              <a:t>.</a:t>
            </a:r>
            <a:r>
              <a:rPr sz="1800" spc="-95" dirty="0">
                <a:latin typeface="Cambria Math"/>
                <a:cs typeface="Cambria Math"/>
              </a:rPr>
              <a:t> </a:t>
            </a:r>
            <a:r>
              <a:rPr sz="1800" spc="-50" dirty="0">
                <a:latin typeface="Cambria Math"/>
                <a:cs typeface="Cambria Math"/>
              </a:rPr>
              <a:t>.</a:t>
            </a:r>
            <a:r>
              <a:rPr sz="1800" dirty="0">
                <a:latin typeface="Cambria Math"/>
                <a:cs typeface="Cambria Math"/>
              </a:rPr>
              <a:t>	</a:t>
            </a:r>
            <a:r>
              <a:rPr sz="1800" spc="-10" dirty="0">
                <a:latin typeface="Cambria Math"/>
                <a:cs typeface="Cambria Math"/>
              </a:rPr>
              <a:t>.</a:t>
            </a:r>
            <a:r>
              <a:rPr sz="1800" spc="-105" dirty="0">
                <a:latin typeface="Cambria Math"/>
                <a:cs typeface="Cambria Math"/>
              </a:rPr>
              <a:t> </a:t>
            </a:r>
            <a:r>
              <a:rPr sz="1800" spc="-10" dirty="0">
                <a:latin typeface="Cambria Math"/>
                <a:cs typeface="Cambria Math"/>
              </a:rPr>
              <a:t>.</a:t>
            </a:r>
            <a:r>
              <a:rPr sz="1800" spc="-90" dirty="0">
                <a:latin typeface="Cambria Math"/>
                <a:cs typeface="Cambria Math"/>
              </a:rPr>
              <a:t> </a:t>
            </a:r>
            <a:r>
              <a:rPr sz="1800" spc="-50" dirty="0">
                <a:latin typeface="Cambria Math"/>
                <a:cs typeface="Cambria Math"/>
              </a:rPr>
              <a:t>.</a:t>
            </a:r>
            <a:endParaRPr sz="1800">
              <a:latin typeface="Cambria Math"/>
              <a:cs typeface="Cambria Math"/>
            </a:endParaRPr>
          </a:p>
          <a:p>
            <a:pPr algn="ctr">
              <a:lnSpc>
                <a:spcPct val="100000"/>
              </a:lnSpc>
              <a:spcBef>
                <a:spcPts val="1925"/>
              </a:spcBef>
              <a:tabLst>
                <a:tab pos="1327150" algn="l"/>
              </a:tabLst>
            </a:pPr>
            <a:r>
              <a:rPr sz="1800" dirty="0">
                <a:latin typeface="Cambria Math"/>
                <a:cs typeface="Cambria Math"/>
              </a:rPr>
              <a:t>𝑓(𝑀</a:t>
            </a:r>
            <a:r>
              <a:rPr sz="1800" spc="50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−</a:t>
            </a:r>
            <a:r>
              <a:rPr sz="1800" spc="15" dirty="0">
                <a:latin typeface="Cambria Math"/>
                <a:cs typeface="Cambria Math"/>
              </a:rPr>
              <a:t> </a:t>
            </a:r>
            <a:r>
              <a:rPr sz="1800" spc="-20" dirty="0">
                <a:latin typeface="Cambria Math"/>
                <a:cs typeface="Cambria Math"/>
              </a:rPr>
              <a:t>1,0)</a:t>
            </a:r>
            <a:r>
              <a:rPr sz="1800" dirty="0">
                <a:latin typeface="Cambria Math"/>
                <a:cs typeface="Cambria Math"/>
              </a:rPr>
              <a:t>	𝑓(𝑀</a:t>
            </a:r>
            <a:r>
              <a:rPr sz="1800" spc="50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−</a:t>
            </a:r>
            <a:r>
              <a:rPr sz="1800" spc="15" dirty="0">
                <a:latin typeface="Cambria Math"/>
                <a:cs typeface="Cambria Math"/>
              </a:rPr>
              <a:t> </a:t>
            </a:r>
            <a:r>
              <a:rPr sz="1800" spc="-20" dirty="0">
                <a:latin typeface="Cambria Math"/>
                <a:cs typeface="Cambria Math"/>
              </a:rPr>
              <a:t>1,1)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31560" y="2274189"/>
            <a:ext cx="245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mbria Math"/>
                <a:cs typeface="Cambria Math"/>
              </a:rPr>
              <a:t>.</a:t>
            </a:r>
            <a:r>
              <a:rPr sz="1800" spc="-9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.</a:t>
            </a:r>
            <a:r>
              <a:rPr sz="1800" spc="-90" dirty="0">
                <a:latin typeface="Cambria Math"/>
                <a:cs typeface="Cambria Math"/>
              </a:rPr>
              <a:t> </a:t>
            </a:r>
            <a:r>
              <a:rPr sz="1800" spc="-60" dirty="0">
                <a:latin typeface="Cambria Math"/>
                <a:cs typeface="Cambria Math"/>
              </a:rPr>
              <a:t>.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15836" y="2269617"/>
            <a:ext cx="1134745" cy="84836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80"/>
              </a:spcBef>
            </a:pPr>
            <a:r>
              <a:rPr sz="1800" dirty="0">
                <a:latin typeface="Cambria Math"/>
                <a:cs typeface="Cambria Math"/>
              </a:rPr>
              <a:t>𝑓(1,</a:t>
            </a:r>
            <a:r>
              <a:rPr sz="1800" spc="-9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𝑁</a:t>
            </a:r>
            <a:r>
              <a:rPr sz="1800" spc="4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−</a:t>
            </a:r>
            <a:r>
              <a:rPr sz="1800" spc="15" dirty="0">
                <a:latin typeface="Cambria Math"/>
                <a:cs typeface="Cambria Math"/>
              </a:rPr>
              <a:t> </a:t>
            </a:r>
            <a:r>
              <a:rPr sz="1800" spc="-25" dirty="0">
                <a:latin typeface="Cambria Math"/>
                <a:cs typeface="Cambria Math"/>
              </a:rPr>
              <a:t>1)</a:t>
            </a:r>
            <a:endParaRPr sz="1800">
              <a:latin typeface="Cambria Math"/>
              <a:cs typeface="Cambria Math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latin typeface="Cambria Math"/>
                <a:cs typeface="Cambria Math"/>
              </a:rPr>
              <a:t>.</a:t>
            </a:r>
            <a:r>
              <a:rPr sz="1800" spc="-95" dirty="0">
                <a:latin typeface="Cambria Math"/>
                <a:cs typeface="Cambria Math"/>
              </a:rPr>
              <a:t> </a:t>
            </a:r>
            <a:r>
              <a:rPr sz="1800" spc="-10" dirty="0">
                <a:latin typeface="Cambria Math"/>
                <a:cs typeface="Cambria Math"/>
              </a:rPr>
              <a:t>.</a:t>
            </a:r>
            <a:r>
              <a:rPr sz="1800" spc="-90" dirty="0">
                <a:latin typeface="Cambria Math"/>
                <a:cs typeface="Cambria Math"/>
              </a:rPr>
              <a:t> </a:t>
            </a:r>
            <a:r>
              <a:rPr sz="1800" spc="-50" dirty="0">
                <a:latin typeface="Cambria Math"/>
                <a:cs typeface="Cambria Math"/>
              </a:rPr>
              <a:t>.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31560" y="2865120"/>
            <a:ext cx="245110" cy="797560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1800" spc="-10" dirty="0">
                <a:latin typeface="Cambria Math"/>
                <a:cs typeface="Cambria Math"/>
              </a:rPr>
              <a:t>.</a:t>
            </a:r>
            <a:r>
              <a:rPr sz="1800" spc="-9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.</a:t>
            </a:r>
            <a:r>
              <a:rPr sz="1800" spc="-90" dirty="0">
                <a:latin typeface="Cambria Math"/>
                <a:cs typeface="Cambria Math"/>
              </a:rPr>
              <a:t> </a:t>
            </a:r>
            <a:r>
              <a:rPr sz="1800" spc="-60" dirty="0">
                <a:latin typeface="Cambria Math"/>
                <a:cs typeface="Cambria Math"/>
              </a:rPr>
              <a:t>.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800" spc="-10" dirty="0">
                <a:latin typeface="Cambria Math"/>
                <a:cs typeface="Cambria Math"/>
              </a:rPr>
              <a:t>.</a:t>
            </a:r>
            <a:r>
              <a:rPr sz="1800" spc="-9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.</a:t>
            </a:r>
            <a:r>
              <a:rPr sz="1800" spc="-90" dirty="0">
                <a:latin typeface="Cambria Math"/>
                <a:cs typeface="Cambria Math"/>
              </a:rPr>
              <a:t> </a:t>
            </a:r>
            <a:r>
              <a:rPr sz="1800" spc="-60" dirty="0">
                <a:latin typeface="Cambria Math"/>
                <a:cs typeface="Cambria Math"/>
              </a:rPr>
              <a:t>.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79616" y="3495294"/>
            <a:ext cx="1607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 Math"/>
                <a:cs typeface="Cambria Math"/>
              </a:rPr>
              <a:t>𝑓(𝑀</a:t>
            </a:r>
            <a:r>
              <a:rPr sz="1800" spc="4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−</a:t>
            </a:r>
            <a:r>
              <a:rPr sz="1800" spc="10" dirty="0">
                <a:latin typeface="Cambria Math"/>
                <a:cs typeface="Cambria Math"/>
              </a:rPr>
              <a:t> </a:t>
            </a:r>
            <a:r>
              <a:rPr sz="1800" spc="-10" dirty="0">
                <a:latin typeface="Cambria Math"/>
                <a:cs typeface="Cambria Math"/>
              </a:rPr>
              <a:t>1,</a:t>
            </a:r>
            <a:r>
              <a:rPr sz="1800" spc="-8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𝑁</a:t>
            </a:r>
            <a:r>
              <a:rPr sz="1800" spc="30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−</a:t>
            </a:r>
            <a:r>
              <a:rPr sz="1800" spc="10" dirty="0">
                <a:latin typeface="Cambria Math"/>
                <a:cs typeface="Cambria Math"/>
              </a:rPr>
              <a:t> </a:t>
            </a:r>
            <a:r>
              <a:rPr sz="1800" spc="-25" dirty="0">
                <a:latin typeface="Cambria Math"/>
                <a:cs typeface="Cambria Math"/>
              </a:rPr>
              <a:t>1)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93542" y="1729358"/>
            <a:ext cx="278765" cy="2117090"/>
          </a:xfrm>
          <a:custGeom>
            <a:avLst/>
            <a:gdLst/>
            <a:ahLst/>
            <a:cxnLst/>
            <a:rect l="l" t="t" r="r" b="b"/>
            <a:pathLst>
              <a:path w="278764" h="2117090">
                <a:moveTo>
                  <a:pt x="0" y="0"/>
                </a:moveTo>
                <a:lnTo>
                  <a:pt x="0" y="2117090"/>
                </a:lnTo>
              </a:path>
              <a:path w="278764" h="2117090">
                <a:moveTo>
                  <a:pt x="0" y="0"/>
                </a:moveTo>
                <a:lnTo>
                  <a:pt x="278256" y="0"/>
                </a:lnTo>
              </a:path>
              <a:path w="278764" h="2117090">
                <a:moveTo>
                  <a:pt x="0" y="2101596"/>
                </a:moveTo>
                <a:lnTo>
                  <a:pt x="278256" y="2101596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24978" y="1729358"/>
            <a:ext cx="278765" cy="2117090"/>
          </a:xfrm>
          <a:custGeom>
            <a:avLst/>
            <a:gdLst/>
            <a:ahLst/>
            <a:cxnLst/>
            <a:rect l="l" t="t" r="r" b="b"/>
            <a:pathLst>
              <a:path w="278765" h="2117090">
                <a:moveTo>
                  <a:pt x="278256" y="0"/>
                </a:moveTo>
                <a:lnTo>
                  <a:pt x="278256" y="2117090"/>
                </a:lnTo>
              </a:path>
              <a:path w="278765" h="2117090">
                <a:moveTo>
                  <a:pt x="0" y="0"/>
                </a:moveTo>
                <a:lnTo>
                  <a:pt x="278256" y="0"/>
                </a:lnTo>
              </a:path>
              <a:path w="278765" h="2117090">
                <a:moveTo>
                  <a:pt x="0" y="2117090"/>
                </a:moveTo>
                <a:lnTo>
                  <a:pt x="278256" y="211709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20164" y="2547315"/>
            <a:ext cx="1143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(</a:t>
            </a:r>
            <a:r>
              <a:rPr sz="2800" i="1" dirty="0">
                <a:latin typeface="Times New Roman"/>
                <a:cs typeface="Times New Roman"/>
              </a:rPr>
              <a:t>x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)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=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563141"/>
            <a:ext cx="10844530" cy="245491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Proses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digitalisasi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citra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ada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dua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tahap:</a:t>
            </a:r>
            <a:endParaRPr sz="2800">
              <a:latin typeface="Calibri"/>
              <a:cs typeface="Calibri"/>
            </a:endParaRPr>
          </a:p>
          <a:p>
            <a:pPr marL="759460" lvl="1" indent="-518159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759460" algn="l"/>
              </a:tabLst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Penerokan</a:t>
            </a:r>
            <a:r>
              <a:rPr sz="28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2800" i="1" dirty="0">
                <a:solidFill>
                  <a:srgbClr val="FF0000"/>
                </a:solidFill>
                <a:latin typeface="Calibri"/>
                <a:cs typeface="Calibri"/>
              </a:rPr>
              <a:t>sampling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):</a:t>
            </a:r>
            <a:r>
              <a:rPr sz="28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yaitu</a:t>
            </a:r>
            <a:r>
              <a:rPr sz="28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digitalisasi</a:t>
            </a:r>
            <a:r>
              <a:rPr sz="2800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secara</a:t>
            </a:r>
            <a:r>
              <a:rPr sz="28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spasial</a:t>
            </a:r>
            <a:r>
              <a:rPr sz="28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2800" i="1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8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i="1" spc="-2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).</a:t>
            </a:r>
            <a:endParaRPr sz="2800">
              <a:latin typeface="Calibri"/>
              <a:cs typeface="Calibri"/>
            </a:endParaRPr>
          </a:p>
          <a:p>
            <a:pPr marL="759460" lvl="1" indent="-518159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759460" algn="l"/>
              </a:tabLst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Kuantisasi:</a:t>
            </a:r>
            <a:r>
              <a:rPr sz="28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yaitu</a:t>
            </a:r>
            <a:r>
              <a:rPr sz="28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mengangkakan</a:t>
            </a:r>
            <a:r>
              <a:rPr sz="28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nilai</a:t>
            </a:r>
            <a:r>
              <a:rPr sz="28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intensitas</a:t>
            </a:r>
            <a:r>
              <a:rPr sz="28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2800" i="1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8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r>
              <a:rPr sz="28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menjadi</a:t>
            </a:r>
            <a:r>
              <a:rPr sz="28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FF0000"/>
                </a:solidFill>
                <a:latin typeface="Calibri"/>
                <a:cs typeface="Calibri"/>
              </a:rPr>
              <a:t>integer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0029" marR="574040" indent="-227965">
              <a:lnSpc>
                <a:spcPts val="3020"/>
              </a:lnSpc>
              <a:spcBef>
                <a:spcPts val="1045"/>
              </a:spcBef>
              <a:buFont typeface="Arial MT"/>
              <a:buChar char="•"/>
              <a:tabLst>
                <a:tab pos="241300" algn="l"/>
                <a:tab pos="9433560" algn="l"/>
              </a:tabLst>
            </a:pPr>
            <a:r>
              <a:rPr sz="2800" dirty="0">
                <a:latin typeface="Calibri"/>
                <a:cs typeface="Calibri"/>
              </a:rPr>
              <a:t>Kedua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proses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atas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berkaitan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dengan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diskritisasi</a:t>
            </a:r>
            <a:r>
              <a:rPr sz="2800" i="1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tetapi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dalam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30" dirty="0">
                <a:latin typeface="Calibri"/>
                <a:cs typeface="Calibri"/>
              </a:rPr>
              <a:t>ranah 	</a:t>
            </a:r>
            <a:r>
              <a:rPr sz="2800" spc="-10" dirty="0">
                <a:latin typeface="Calibri"/>
                <a:cs typeface="Calibri"/>
              </a:rPr>
              <a:t>berbeda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5030" y="3412680"/>
            <a:ext cx="5237480" cy="276428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43205" y="3438589"/>
            <a:ext cx="4625578" cy="265053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570853" y="6358534"/>
            <a:ext cx="4989195" cy="4578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Sumber:</a:t>
            </a:r>
            <a:r>
              <a:rPr sz="1400" spc="-7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Dr.</a:t>
            </a:r>
            <a:r>
              <a:rPr sz="1400" spc="-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George</a:t>
            </a:r>
            <a:r>
              <a:rPr sz="1400" spc="-6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Bebis,</a:t>
            </a:r>
            <a:r>
              <a:rPr sz="1400" spc="-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i="1" dirty="0">
                <a:solidFill>
                  <a:srgbClr val="FF0000"/>
                </a:solidFill>
                <a:latin typeface="Calibri"/>
                <a:cs typeface="Calibri"/>
              </a:rPr>
              <a:t>Image</a:t>
            </a:r>
            <a:r>
              <a:rPr sz="1400" i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0000"/>
                </a:solidFill>
                <a:latin typeface="Calibri"/>
                <a:cs typeface="Calibri"/>
              </a:rPr>
              <a:t>Formation</a:t>
            </a:r>
            <a:r>
              <a:rPr sz="1400" i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1400" i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i="1" spc="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400" i="1" spc="25" dirty="0">
                <a:solidFill>
                  <a:srgbClr val="FF0000"/>
                </a:solidFill>
                <a:latin typeface="Calibri"/>
                <a:cs typeface="Calibri"/>
              </a:rPr>
              <a:t>epre</a:t>
            </a:r>
            <a:r>
              <a:rPr sz="1400" i="1" spc="3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400" i="1" spc="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400" i="1" spc="1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400" i="1" spc="-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400" i="1" spc="-66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spc="44" baseline="-16203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sz="1800" spc="-794" baseline="-16203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sz="1400" i="1" spc="20" dirty="0">
                <a:solidFill>
                  <a:srgbClr val="FF0000"/>
                </a:solidFill>
                <a:latin typeface="Calibri"/>
                <a:cs typeface="Calibri"/>
              </a:rPr>
              <a:t>ti</a:t>
            </a:r>
            <a:r>
              <a:rPr sz="1400" i="1" spc="2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400" i="1" spc="3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400" spc="3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endParaRPr sz="14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CS485/685</a:t>
            </a:r>
            <a:r>
              <a:rPr sz="1400" spc="-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Computer</a:t>
            </a:r>
            <a:r>
              <a:rPr sz="1400" spc="-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Arial MT"/>
                <a:cs typeface="Arial MT"/>
              </a:rPr>
              <a:t>Vision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7955" y="1691385"/>
            <a:ext cx="9962007" cy="34753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69213" rIns="0" bIns="0" rtlCol="0">
            <a:spAutoFit/>
          </a:bodyPr>
          <a:lstStyle/>
          <a:p>
            <a:pPr marL="862965">
              <a:lnSpc>
                <a:spcPct val="100000"/>
              </a:lnSpc>
              <a:spcBef>
                <a:spcPts val="100"/>
              </a:spcBef>
            </a:pPr>
            <a:r>
              <a:rPr i="0" dirty="0">
                <a:latin typeface="Calibri"/>
                <a:cs typeface="Calibri"/>
              </a:rPr>
              <a:t>Proses</a:t>
            </a:r>
            <a:r>
              <a:rPr i="0" spc="-60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digitalisasi</a:t>
            </a:r>
            <a:r>
              <a:rPr i="0" spc="-85" dirty="0">
                <a:latin typeface="Calibri"/>
                <a:cs typeface="Calibri"/>
              </a:rPr>
              <a:t> </a:t>
            </a:r>
            <a:r>
              <a:rPr i="0" spc="-20" dirty="0">
                <a:latin typeface="Calibri"/>
                <a:cs typeface="Calibri"/>
              </a:rPr>
              <a:t>citra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39921" y="5500827"/>
            <a:ext cx="1343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Penerokan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02471" y="5500827"/>
            <a:ext cx="1270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Kuantisasi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93519" y="5448300"/>
            <a:ext cx="5842000" cy="76200"/>
          </a:xfrm>
          <a:custGeom>
            <a:avLst/>
            <a:gdLst/>
            <a:ahLst/>
            <a:cxnLst/>
            <a:rect l="l" t="t" r="r" b="b"/>
            <a:pathLst>
              <a:path w="58420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9149"/>
                </a:lnTo>
                <a:lnTo>
                  <a:pt x="63500" y="49149"/>
                </a:lnTo>
                <a:lnTo>
                  <a:pt x="63500" y="26924"/>
                </a:lnTo>
                <a:lnTo>
                  <a:pt x="76200" y="26924"/>
                </a:lnTo>
                <a:lnTo>
                  <a:pt x="76200" y="0"/>
                </a:lnTo>
                <a:close/>
              </a:path>
              <a:path w="5842000" h="76200">
                <a:moveTo>
                  <a:pt x="5765800" y="0"/>
                </a:moveTo>
                <a:lnTo>
                  <a:pt x="5765800" y="76200"/>
                </a:lnTo>
                <a:lnTo>
                  <a:pt x="5819902" y="49149"/>
                </a:lnTo>
                <a:lnTo>
                  <a:pt x="5778500" y="49149"/>
                </a:lnTo>
                <a:lnTo>
                  <a:pt x="5778500" y="26924"/>
                </a:lnTo>
                <a:lnTo>
                  <a:pt x="5819648" y="26924"/>
                </a:lnTo>
                <a:lnTo>
                  <a:pt x="5765800" y="0"/>
                </a:lnTo>
                <a:close/>
              </a:path>
              <a:path w="5842000" h="76200">
                <a:moveTo>
                  <a:pt x="76200" y="26924"/>
                </a:moveTo>
                <a:lnTo>
                  <a:pt x="63500" y="26924"/>
                </a:lnTo>
                <a:lnTo>
                  <a:pt x="63500" y="49149"/>
                </a:lnTo>
                <a:lnTo>
                  <a:pt x="76200" y="49149"/>
                </a:lnTo>
                <a:lnTo>
                  <a:pt x="76200" y="26924"/>
                </a:lnTo>
                <a:close/>
              </a:path>
              <a:path w="5842000" h="76200">
                <a:moveTo>
                  <a:pt x="5765800" y="26924"/>
                </a:moveTo>
                <a:lnTo>
                  <a:pt x="76200" y="26924"/>
                </a:lnTo>
                <a:lnTo>
                  <a:pt x="76200" y="49149"/>
                </a:lnTo>
                <a:lnTo>
                  <a:pt x="5765800" y="49149"/>
                </a:lnTo>
                <a:lnTo>
                  <a:pt x="5765800" y="26924"/>
                </a:lnTo>
                <a:close/>
              </a:path>
              <a:path w="5842000" h="76200">
                <a:moveTo>
                  <a:pt x="5819648" y="26924"/>
                </a:moveTo>
                <a:lnTo>
                  <a:pt x="5778500" y="26924"/>
                </a:lnTo>
                <a:lnTo>
                  <a:pt x="5778500" y="49149"/>
                </a:lnTo>
                <a:lnTo>
                  <a:pt x="5819902" y="49149"/>
                </a:lnTo>
                <a:lnTo>
                  <a:pt x="5842000" y="38100"/>
                </a:lnTo>
                <a:lnTo>
                  <a:pt x="5819648" y="269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02829" y="5448300"/>
            <a:ext cx="2836545" cy="76200"/>
          </a:xfrm>
          <a:custGeom>
            <a:avLst/>
            <a:gdLst/>
            <a:ahLst/>
            <a:cxnLst/>
            <a:rect l="l" t="t" r="r" b="b"/>
            <a:pathLst>
              <a:path w="283654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9149"/>
                </a:lnTo>
                <a:lnTo>
                  <a:pt x="63500" y="49149"/>
                </a:lnTo>
                <a:lnTo>
                  <a:pt x="63500" y="26924"/>
                </a:lnTo>
                <a:lnTo>
                  <a:pt x="76200" y="26924"/>
                </a:lnTo>
                <a:lnTo>
                  <a:pt x="76200" y="0"/>
                </a:lnTo>
                <a:close/>
              </a:path>
              <a:path w="2836545" h="76200">
                <a:moveTo>
                  <a:pt x="2760091" y="0"/>
                </a:moveTo>
                <a:lnTo>
                  <a:pt x="2760091" y="76200"/>
                </a:lnTo>
                <a:lnTo>
                  <a:pt x="2814193" y="49149"/>
                </a:lnTo>
                <a:lnTo>
                  <a:pt x="2772791" y="49149"/>
                </a:lnTo>
                <a:lnTo>
                  <a:pt x="2772791" y="26924"/>
                </a:lnTo>
                <a:lnTo>
                  <a:pt x="2813939" y="26924"/>
                </a:lnTo>
                <a:lnTo>
                  <a:pt x="2760091" y="0"/>
                </a:lnTo>
                <a:close/>
              </a:path>
              <a:path w="2836545" h="76200">
                <a:moveTo>
                  <a:pt x="76200" y="26924"/>
                </a:moveTo>
                <a:lnTo>
                  <a:pt x="63500" y="26924"/>
                </a:lnTo>
                <a:lnTo>
                  <a:pt x="63500" y="49149"/>
                </a:lnTo>
                <a:lnTo>
                  <a:pt x="76200" y="49149"/>
                </a:lnTo>
                <a:lnTo>
                  <a:pt x="76200" y="26924"/>
                </a:lnTo>
                <a:close/>
              </a:path>
              <a:path w="2836545" h="76200">
                <a:moveTo>
                  <a:pt x="2760091" y="26924"/>
                </a:moveTo>
                <a:lnTo>
                  <a:pt x="76200" y="26924"/>
                </a:lnTo>
                <a:lnTo>
                  <a:pt x="76200" y="49149"/>
                </a:lnTo>
                <a:lnTo>
                  <a:pt x="2760091" y="49149"/>
                </a:lnTo>
                <a:lnTo>
                  <a:pt x="2760091" y="26924"/>
                </a:lnTo>
                <a:close/>
              </a:path>
              <a:path w="2836545" h="76200">
                <a:moveTo>
                  <a:pt x="2813939" y="26924"/>
                </a:moveTo>
                <a:lnTo>
                  <a:pt x="2772791" y="26924"/>
                </a:lnTo>
                <a:lnTo>
                  <a:pt x="2772791" y="49149"/>
                </a:lnTo>
                <a:lnTo>
                  <a:pt x="2814193" y="49149"/>
                </a:lnTo>
                <a:lnTo>
                  <a:pt x="2836291" y="38100"/>
                </a:lnTo>
                <a:lnTo>
                  <a:pt x="2813939" y="269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1079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i="0" dirty="0">
                <a:latin typeface="Calibri"/>
                <a:cs typeface="Calibri"/>
              </a:rPr>
              <a:t>Penerokan</a:t>
            </a:r>
            <a:r>
              <a:rPr sz="4400" b="1" i="0" spc="-240" dirty="0">
                <a:latin typeface="Calibri"/>
                <a:cs typeface="Calibri"/>
              </a:rPr>
              <a:t> </a:t>
            </a:r>
            <a:r>
              <a:rPr sz="4400" b="1" i="0" spc="-10" dirty="0">
                <a:latin typeface="Calibri"/>
                <a:cs typeface="Calibri"/>
              </a:rPr>
              <a:t>(</a:t>
            </a:r>
            <a:r>
              <a:rPr sz="4400" b="1" spc="-10" dirty="0">
                <a:latin typeface="Calibri"/>
                <a:cs typeface="Calibri"/>
              </a:rPr>
              <a:t>sampling</a:t>
            </a:r>
            <a:r>
              <a:rPr sz="4400" b="1" i="0" spc="-10" dirty="0">
                <a:latin typeface="Calibri"/>
                <a:cs typeface="Calibri"/>
              </a:rPr>
              <a:t>)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11198"/>
            <a:ext cx="10180320" cy="126936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20"/>
              </a:spcBef>
              <a:buFont typeface="Arial MT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Citra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kontinu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diterok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menjadi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grid-</a:t>
            </a:r>
            <a:r>
              <a:rPr sz="2400" dirty="0">
                <a:latin typeface="Calibri"/>
                <a:cs typeface="Calibri"/>
              </a:rPr>
              <a:t>grid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berbentuk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bujursangkar</a:t>
            </a:r>
            <a:endParaRPr sz="2400">
              <a:latin typeface="Calibri"/>
              <a:cs typeface="Calibri"/>
            </a:endParaRPr>
          </a:p>
          <a:p>
            <a:pPr marL="240029" marR="5080" indent="-227965">
              <a:lnSpc>
                <a:spcPts val="2590"/>
              </a:lnSpc>
              <a:spcBef>
                <a:spcPts val="1045"/>
              </a:spcBef>
              <a:buFont typeface="Arial MT"/>
              <a:buChar char="•"/>
              <a:tabLst>
                <a:tab pos="241300" algn="l"/>
                <a:tab pos="8195945" algn="l"/>
              </a:tabLst>
            </a:pPr>
            <a:r>
              <a:rPr sz="2400" spc="-10" dirty="0">
                <a:latin typeface="Calibri"/>
                <a:cs typeface="Calibri"/>
              </a:rPr>
              <a:t>Penerokan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bertujuan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untuk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menentukan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seberapa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banyak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pixel</a:t>
            </a:r>
            <a:r>
              <a:rPr sz="2400" i="1" dirty="0">
                <a:latin typeface="Calibri"/>
                <a:cs typeface="Calibri"/>
              </a:rPr>
              <a:t>	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diperlukan 	</a:t>
            </a:r>
            <a:r>
              <a:rPr sz="2400" dirty="0">
                <a:latin typeface="Calibri"/>
                <a:cs typeface="Calibri"/>
              </a:rPr>
              <a:t>untuk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merepresentasikan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citra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kontinu,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bagaimana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pengaturannya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6035" y="3705131"/>
            <a:ext cx="2351405" cy="2026285"/>
          </a:xfrm>
          <a:custGeom>
            <a:avLst/>
            <a:gdLst/>
            <a:ahLst/>
            <a:cxnLst/>
            <a:rect l="l" t="t" r="r" b="b"/>
            <a:pathLst>
              <a:path w="2351405" h="2026285">
                <a:moveTo>
                  <a:pt x="0" y="2025750"/>
                </a:moveTo>
                <a:lnTo>
                  <a:pt x="1763182" y="2025750"/>
                </a:lnTo>
                <a:lnTo>
                  <a:pt x="1763182" y="0"/>
                </a:lnTo>
                <a:lnTo>
                  <a:pt x="0" y="0"/>
                </a:lnTo>
                <a:lnTo>
                  <a:pt x="0" y="2025750"/>
                </a:lnTo>
                <a:close/>
              </a:path>
              <a:path w="2351405" h="2026285">
                <a:moveTo>
                  <a:pt x="1763190" y="723289"/>
                </a:moveTo>
                <a:lnTo>
                  <a:pt x="2351244" y="723289"/>
                </a:lnTo>
              </a:path>
            </a:pathLst>
          </a:custGeom>
          <a:ln w="38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664736" y="3703187"/>
          <a:ext cx="1764663" cy="2023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4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4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40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3197280" y="4283837"/>
            <a:ext cx="882015" cy="289560"/>
          </a:xfrm>
          <a:prstGeom prst="rect">
            <a:avLst/>
          </a:prstGeom>
          <a:ln w="3855">
            <a:solidFill>
              <a:srgbClr val="000000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197485">
              <a:lnSpc>
                <a:spcPct val="100000"/>
              </a:lnSpc>
              <a:spcBef>
                <a:spcPts val="440"/>
              </a:spcBef>
            </a:pPr>
            <a:r>
              <a:rPr sz="1000" spc="-10" dirty="0">
                <a:latin typeface="Arial MT"/>
                <a:cs typeface="Arial MT"/>
              </a:rPr>
              <a:t>Penerok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078626" y="4395678"/>
            <a:ext cx="588645" cy="66040"/>
            <a:chOff x="4078626" y="4395678"/>
            <a:chExt cx="588645" cy="66040"/>
          </a:xfrm>
        </p:grpSpPr>
        <p:sp>
          <p:nvSpPr>
            <p:cNvPr id="8" name="object 8"/>
            <p:cNvSpPr/>
            <p:nvPr/>
          </p:nvSpPr>
          <p:spPr>
            <a:xfrm>
              <a:off x="4078626" y="4428421"/>
              <a:ext cx="497205" cy="0"/>
            </a:xfrm>
            <a:custGeom>
              <a:avLst/>
              <a:gdLst/>
              <a:ahLst/>
              <a:cxnLst/>
              <a:rect l="l" t="t" r="r" b="b"/>
              <a:pathLst>
                <a:path w="497204">
                  <a:moveTo>
                    <a:pt x="0" y="0"/>
                  </a:moveTo>
                  <a:lnTo>
                    <a:pt x="496880" y="0"/>
                  </a:lnTo>
                </a:path>
              </a:pathLst>
            </a:custGeom>
            <a:ln w="38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66520" y="4395678"/>
              <a:ext cx="100330" cy="66040"/>
            </a:xfrm>
            <a:custGeom>
              <a:avLst/>
              <a:gdLst/>
              <a:ahLst/>
              <a:cxnLst/>
              <a:rect l="l" t="t" r="r" b="b"/>
              <a:pathLst>
                <a:path w="100329" h="66039">
                  <a:moveTo>
                    <a:pt x="0" y="0"/>
                  </a:moveTo>
                  <a:lnTo>
                    <a:pt x="0" y="65486"/>
                  </a:lnTo>
                  <a:lnTo>
                    <a:pt x="100160" y="327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280927" y="5766723"/>
            <a:ext cx="892810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dirty="0">
                <a:latin typeface="Times New Roman"/>
                <a:cs typeface="Times New Roman"/>
              </a:rPr>
              <a:t>Citra</a:t>
            </a:r>
            <a:r>
              <a:rPr sz="1250" spc="55" dirty="0">
                <a:latin typeface="Times New Roman"/>
                <a:cs typeface="Times New Roman"/>
              </a:rPr>
              <a:t> </a:t>
            </a:r>
            <a:r>
              <a:rPr sz="1250" spc="-10" dirty="0">
                <a:latin typeface="Times New Roman"/>
                <a:cs typeface="Times New Roman"/>
              </a:rPr>
              <a:t>kontinu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43672" y="5766723"/>
            <a:ext cx="810260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dirty="0">
                <a:latin typeface="Times New Roman"/>
                <a:cs typeface="Times New Roman"/>
              </a:rPr>
              <a:t>Citra</a:t>
            </a:r>
            <a:r>
              <a:rPr sz="1250" spc="55" dirty="0">
                <a:latin typeface="Times New Roman"/>
                <a:cs typeface="Times New Roman"/>
              </a:rPr>
              <a:t> </a:t>
            </a:r>
            <a:r>
              <a:rPr sz="1250" spc="-10" dirty="0">
                <a:latin typeface="Times New Roman"/>
                <a:cs typeface="Times New Roman"/>
              </a:rPr>
              <a:t>digital</a:t>
            </a:r>
            <a:endParaRPr sz="125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50189" y="3438589"/>
            <a:ext cx="4625578" cy="2650538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878839" y="875817"/>
            <a:ext cx="9172575" cy="513778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78765" indent="-22796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78765" algn="l"/>
              </a:tabLst>
            </a:pPr>
            <a:r>
              <a:rPr sz="2800" dirty="0">
                <a:latin typeface="Calibri"/>
                <a:cs typeface="Calibri"/>
              </a:rPr>
              <a:t>Jumlah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terokan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biasanya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diasumsikan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perpangkatan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dari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dua,</a:t>
            </a:r>
            <a:endParaRPr sz="2800">
              <a:latin typeface="Calibri"/>
              <a:cs typeface="Calibri"/>
            </a:endParaRPr>
          </a:p>
          <a:p>
            <a:pPr marL="1045844">
              <a:lnSpc>
                <a:spcPct val="100000"/>
              </a:lnSpc>
              <a:spcBef>
                <a:spcPts val="675"/>
              </a:spcBef>
            </a:pPr>
            <a:r>
              <a:rPr sz="2800" i="1" dirty="0">
                <a:latin typeface="Calibri"/>
                <a:cs typeface="Calibri"/>
              </a:rPr>
              <a:t>N</a:t>
            </a:r>
            <a:r>
              <a:rPr sz="2800" i="1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=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2</a:t>
            </a:r>
            <a:r>
              <a:rPr sz="2775" i="1" spc="-37" baseline="25525" dirty="0">
                <a:latin typeface="Calibri"/>
                <a:cs typeface="Calibri"/>
              </a:rPr>
              <a:t>n</a:t>
            </a:r>
            <a:endParaRPr sz="2775" baseline="25525">
              <a:latin typeface="Calibri"/>
              <a:cs typeface="Calibri"/>
            </a:endParaRPr>
          </a:p>
          <a:p>
            <a:pPr marL="293370">
              <a:lnSpc>
                <a:spcPct val="100000"/>
              </a:lnSpc>
              <a:spcBef>
                <a:spcPts val="660"/>
              </a:spcBef>
            </a:pPr>
            <a:r>
              <a:rPr sz="2800" dirty="0">
                <a:latin typeface="Calibri"/>
                <a:cs typeface="Calibri"/>
              </a:rPr>
              <a:t>yang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dalam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hal</a:t>
            </a:r>
            <a:r>
              <a:rPr sz="2800" spc="-20" dirty="0">
                <a:latin typeface="Calibri"/>
                <a:cs typeface="Calibri"/>
              </a:rPr>
              <a:t> ini,</a:t>
            </a:r>
            <a:endParaRPr sz="2800">
              <a:latin typeface="Calibri"/>
              <a:cs typeface="Calibri"/>
            </a:endParaRPr>
          </a:p>
          <a:p>
            <a:pPr marL="965200">
              <a:lnSpc>
                <a:spcPct val="100000"/>
              </a:lnSpc>
              <a:spcBef>
                <a:spcPts val="660"/>
              </a:spcBef>
            </a:pPr>
            <a:r>
              <a:rPr sz="2800" i="1" dirty="0">
                <a:latin typeface="Calibri"/>
                <a:cs typeface="Calibri"/>
              </a:rPr>
              <a:t>N</a:t>
            </a:r>
            <a:r>
              <a:rPr sz="2800" i="1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=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jumlah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penerokan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pada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suatu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baris/kolom</a:t>
            </a:r>
            <a:endParaRPr sz="2800">
              <a:latin typeface="Calibri"/>
              <a:cs typeface="Calibri"/>
            </a:endParaRPr>
          </a:p>
          <a:p>
            <a:pPr marL="965200">
              <a:lnSpc>
                <a:spcPct val="100000"/>
              </a:lnSpc>
              <a:spcBef>
                <a:spcPts val="670"/>
              </a:spcBef>
            </a:pPr>
            <a:r>
              <a:rPr sz="2800" i="1" dirty="0">
                <a:latin typeface="Calibri"/>
                <a:cs typeface="Calibri"/>
              </a:rPr>
              <a:t>n</a:t>
            </a:r>
            <a:r>
              <a:rPr sz="2800" i="1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=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bilangan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bulat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positif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00"/>
              </a:spcBef>
            </a:pPr>
            <a:endParaRPr sz="2800">
              <a:latin typeface="Calibri"/>
              <a:cs typeface="Calibri"/>
            </a:endParaRPr>
          </a:p>
          <a:p>
            <a:pPr marL="227965" marR="2672080" indent="-227965" algn="r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27965" algn="l"/>
              </a:tabLst>
            </a:pPr>
            <a:r>
              <a:rPr sz="2800" dirty="0">
                <a:latin typeface="Calibri"/>
                <a:cs typeface="Calibri"/>
              </a:rPr>
              <a:t>Contoh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ukuran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penerokan: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256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Symbol"/>
                <a:cs typeface="Symbol"/>
              </a:rPr>
              <a:t></a:t>
            </a:r>
            <a:r>
              <a:rPr sz="2800" spc="-1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256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pixel</a:t>
            </a:r>
            <a:r>
              <a:rPr sz="2800" spc="-10" dirty="0">
                <a:latin typeface="Calibri"/>
                <a:cs typeface="Calibri"/>
              </a:rPr>
              <a:t>,</a:t>
            </a:r>
            <a:endParaRPr sz="2800">
              <a:latin typeface="Calibri"/>
              <a:cs typeface="Calibri"/>
            </a:endParaRPr>
          </a:p>
          <a:p>
            <a:pPr marR="2696845" algn="r">
              <a:lnSpc>
                <a:spcPct val="100000"/>
              </a:lnSpc>
              <a:spcBef>
                <a:spcPts val="660"/>
              </a:spcBef>
            </a:pPr>
            <a:r>
              <a:rPr sz="2800" dirty="0">
                <a:latin typeface="Calibri"/>
                <a:cs typeface="Calibri"/>
              </a:rPr>
              <a:t>128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Symbol"/>
                <a:cs typeface="Symbol"/>
              </a:rPr>
              <a:t>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256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pixel</a:t>
            </a:r>
            <a:r>
              <a:rPr sz="2800" spc="-10" dirty="0">
                <a:latin typeface="Calibri"/>
                <a:cs typeface="Calibri"/>
              </a:rPr>
              <a:t>,</a:t>
            </a:r>
            <a:endParaRPr sz="2800">
              <a:latin typeface="Calibri"/>
              <a:cs typeface="Calibri"/>
            </a:endParaRPr>
          </a:p>
          <a:p>
            <a:pPr marL="1542415" algn="ctr">
              <a:lnSpc>
                <a:spcPct val="100000"/>
              </a:lnSpc>
              <a:spcBef>
                <a:spcPts val="635"/>
              </a:spcBef>
            </a:pPr>
            <a:r>
              <a:rPr sz="2800" dirty="0">
                <a:latin typeface="Calibri"/>
                <a:cs typeface="Calibri"/>
              </a:rPr>
              <a:t>512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1024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pixel</a:t>
            </a:r>
            <a:endParaRPr sz="2800">
              <a:latin typeface="Calibri"/>
              <a:cs typeface="Calibri"/>
            </a:endParaRPr>
          </a:p>
          <a:p>
            <a:pPr marL="513080" algn="ctr">
              <a:lnSpc>
                <a:spcPct val="100000"/>
              </a:lnSpc>
              <a:spcBef>
                <a:spcPts val="660"/>
              </a:spcBef>
            </a:pPr>
            <a:r>
              <a:rPr sz="2800" spc="-25" dirty="0">
                <a:latin typeface="Calibri"/>
                <a:cs typeface="Calibri"/>
              </a:rPr>
              <a:t>dst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218" y="361569"/>
            <a:ext cx="24028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dirty="0">
                <a:latin typeface="Calibri"/>
                <a:cs typeface="Calibri"/>
              </a:rPr>
              <a:t>Contoh</a:t>
            </a:r>
            <a:r>
              <a:rPr i="0" spc="-75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penerokan: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74038" y="963549"/>
            <a:ext cx="33178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original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image,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8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(256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256)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36865" y="963549"/>
            <a:ext cx="17373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 7 (128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 </a:t>
            </a:r>
            <a:r>
              <a:rPr sz="2000" spc="-20" dirty="0">
                <a:latin typeface="Calibri"/>
                <a:cs typeface="Calibri"/>
              </a:rPr>
              <a:t>128)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7088" y="1387475"/>
            <a:ext cx="2397633" cy="241731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0836" y="4260316"/>
            <a:ext cx="2373757" cy="242062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11597" y="1376933"/>
            <a:ext cx="2397632" cy="241731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35473" y="4274007"/>
            <a:ext cx="2373756" cy="239331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217166" y="3904615"/>
            <a:ext cx="1337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6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(64 x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64)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5452617" y="3923157"/>
            <a:ext cx="1337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(32 x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32)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34376" y="5294782"/>
            <a:ext cx="27127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Catatan:</a:t>
            </a:r>
            <a:r>
              <a:rPr sz="2400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Citra</a:t>
            </a:r>
            <a:r>
              <a:rPr sz="24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telah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disamakan</a:t>
            </a:r>
            <a:r>
              <a:rPr sz="24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ukurannya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untuk</a:t>
            </a:r>
            <a:r>
              <a:rPr sz="24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perbandingan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3901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i="0" spc="-10" dirty="0">
                <a:latin typeface="Calibri"/>
                <a:cs typeface="Calibri"/>
              </a:rPr>
              <a:t>Kuantisasi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568958"/>
            <a:ext cx="9848850" cy="196278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029" marR="73025" indent="-227965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Kuantisasi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berkaitan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dengan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diskritisasi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nilai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intensitas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cahaya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pada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koordinat 	</a:t>
            </a:r>
            <a:r>
              <a:rPr sz="2400" dirty="0">
                <a:latin typeface="Calibri"/>
                <a:cs typeface="Calibri"/>
              </a:rPr>
              <a:t>(x,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y).</a:t>
            </a:r>
            <a:endParaRPr sz="2400">
              <a:latin typeface="Calibri"/>
              <a:cs typeface="Calibri"/>
            </a:endParaRPr>
          </a:p>
          <a:p>
            <a:pPr marL="240029" marR="5080" indent="-227965">
              <a:lnSpc>
                <a:spcPts val="259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  <a:tab pos="7840980" algn="l"/>
                <a:tab pos="8982075" algn="l"/>
              </a:tabLst>
            </a:pPr>
            <a:r>
              <a:rPr sz="2400" spc="-25" dirty="0">
                <a:latin typeface="Calibri"/>
                <a:cs typeface="Calibri"/>
              </a:rPr>
              <a:t>Tujuan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kuantisasi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adalah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memetakan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nilai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dari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sinyal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kontinu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menjadi</a:t>
            </a:r>
            <a:r>
              <a:rPr sz="2400" dirty="0">
                <a:latin typeface="Calibri"/>
                <a:cs typeface="Calibri"/>
              </a:rPr>
              <a:t>	K</a:t>
            </a:r>
            <a:r>
              <a:rPr sz="2400" spc="-20" dirty="0">
                <a:latin typeface="Calibri"/>
                <a:cs typeface="Calibri"/>
              </a:rPr>
              <a:t> buah 	</a:t>
            </a:r>
            <a:r>
              <a:rPr sz="2400" dirty="0">
                <a:latin typeface="Calibri"/>
                <a:cs typeface="Calibri"/>
              </a:rPr>
              <a:t>nilai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diskrit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(K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buah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level)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0665" algn="l"/>
              </a:tabLst>
            </a:pPr>
            <a:r>
              <a:rPr sz="2400" spc="-10" dirty="0">
                <a:latin typeface="Calibri"/>
                <a:cs typeface="Calibri"/>
              </a:rPr>
              <a:t>Beberapa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teknik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kuantisasi: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uniform</a:t>
            </a:r>
            <a:r>
              <a:rPr sz="2400" i="1" spc="-8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mapping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logarithmic</a:t>
            </a:r>
            <a:r>
              <a:rPr sz="2400" i="1" spc="-8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mapping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dll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3863" y="3975769"/>
            <a:ext cx="3395652" cy="197888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53555" y="4001331"/>
            <a:ext cx="4658005" cy="259444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8739" y="6343294"/>
            <a:ext cx="57423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0000"/>
                </a:solidFill>
                <a:latin typeface="Arial MT"/>
                <a:cs typeface="Arial MT"/>
              </a:rPr>
              <a:t>Sumber:</a:t>
            </a:r>
            <a:r>
              <a:rPr sz="1600" spc="-9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0000"/>
                </a:solidFill>
                <a:latin typeface="Arial MT"/>
                <a:cs typeface="Arial MT"/>
              </a:rPr>
              <a:t>Antonio,</a:t>
            </a:r>
            <a:r>
              <a:rPr sz="1600"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0000"/>
                </a:solidFill>
                <a:latin typeface="Arial MT"/>
                <a:cs typeface="Arial MT"/>
              </a:rPr>
              <a:t>R.</a:t>
            </a:r>
            <a:r>
              <a:rPr sz="16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0000"/>
                </a:solidFill>
                <a:latin typeface="Arial MT"/>
                <a:cs typeface="Arial MT"/>
              </a:rPr>
              <a:t>C.,</a:t>
            </a:r>
            <a:r>
              <a:rPr sz="1600" spc="-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0000"/>
                </a:solidFill>
                <a:latin typeface="Arial MT"/>
                <a:cs typeface="Arial MT"/>
              </a:rPr>
              <a:t>Paiva,</a:t>
            </a:r>
            <a:r>
              <a:rPr sz="16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600" i="1" dirty="0">
                <a:solidFill>
                  <a:srgbClr val="FF0000"/>
                </a:solidFill>
                <a:latin typeface="Arial"/>
                <a:cs typeface="Arial"/>
              </a:rPr>
              <a:t>Image</a:t>
            </a:r>
            <a:r>
              <a:rPr sz="1600" i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FF0000"/>
                </a:solidFill>
                <a:latin typeface="Arial"/>
                <a:cs typeface="Arial"/>
              </a:rPr>
              <a:t>representation,</a:t>
            </a:r>
            <a:r>
              <a:rPr sz="1600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FF0000"/>
                </a:solidFill>
                <a:latin typeface="Arial"/>
                <a:cs typeface="Arial"/>
              </a:rPr>
              <a:t>sampling, </a:t>
            </a:r>
            <a:r>
              <a:rPr sz="1600" i="1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1600" i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FF0000"/>
                </a:solidFill>
                <a:latin typeface="Arial"/>
                <a:cs typeface="Arial"/>
              </a:rPr>
              <a:t>quantization</a:t>
            </a:r>
            <a:r>
              <a:rPr sz="1600" dirty="0">
                <a:solidFill>
                  <a:srgbClr val="FF0000"/>
                </a:solidFill>
                <a:latin typeface="Arial MT"/>
                <a:cs typeface="Arial MT"/>
              </a:rPr>
              <a:t>,</a:t>
            </a:r>
            <a:r>
              <a:rPr sz="1600" spc="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0000"/>
                </a:solidFill>
                <a:latin typeface="Arial MT"/>
                <a:cs typeface="Arial MT"/>
              </a:rPr>
              <a:t>ECE</a:t>
            </a:r>
            <a:r>
              <a:rPr sz="1600"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0000"/>
                </a:solidFill>
                <a:latin typeface="Arial MT"/>
                <a:cs typeface="Arial MT"/>
              </a:rPr>
              <a:t>6962</a:t>
            </a:r>
            <a:r>
              <a:rPr sz="1600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0000"/>
                </a:solidFill>
                <a:latin typeface="Arial MT"/>
                <a:cs typeface="Arial MT"/>
              </a:rPr>
              <a:t>–</a:t>
            </a:r>
            <a:r>
              <a:rPr sz="1600"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0000"/>
                </a:solidFill>
                <a:latin typeface="Arial MT"/>
                <a:cs typeface="Arial MT"/>
              </a:rPr>
              <a:t>Fall</a:t>
            </a:r>
            <a:r>
              <a:rPr sz="160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Arial MT"/>
                <a:cs typeface="Arial MT"/>
              </a:rPr>
              <a:t>2010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94211" y="6426504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7501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i="0" dirty="0">
                <a:latin typeface="Calibri"/>
                <a:cs typeface="Calibri"/>
              </a:rPr>
              <a:t>Model </a:t>
            </a:r>
            <a:r>
              <a:rPr sz="4400" b="1" i="0" spc="-20" dirty="0">
                <a:latin typeface="Calibri"/>
                <a:cs typeface="Calibri"/>
              </a:rPr>
              <a:t>Citra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802638"/>
            <a:ext cx="6033135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029" marR="5080" indent="-227965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Secara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matematis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citra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adalah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fungsi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intensitas 	cahaya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pada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bidang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dwimatra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disimbolkan 	</a:t>
            </a:r>
            <a:r>
              <a:rPr sz="2400" dirty="0">
                <a:latin typeface="Calibri"/>
                <a:cs typeface="Calibri"/>
              </a:rPr>
              <a:t>dengan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i="1" dirty="0">
                <a:latin typeface="Calibri"/>
                <a:cs typeface="Calibri"/>
              </a:rPr>
              <a:t>x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),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dalam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ini: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1594" y="3284346"/>
            <a:ext cx="715645" cy="93726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400" dirty="0">
                <a:latin typeface="Calibri"/>
                <a:cs typeface="Calibri"/>
              </a:rPr>
              <a:t>(</a:t>
            </a:r>
            <a:r>
              <a:rPr sz="2400" i="1" dirty="0">
                <a:latin typeface="Calibri"/>
                <a:cs typeface="Calibri"/>
              </a:rPr>
              <a:t>x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i="1" spc="-25" dirty="0">
                <a:latin typeface="Calibri"/>
                <a:cs typeface="Calibri"/>
              </a:rPr>
              <a:t>y</a:t>
            </a:r>
            <a:r>
              <a:rPr sz="2400" spc="-25" dirty="0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400" i="1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i="1" dirty="0">
                <a:latin typeface="Calibri"/>
                <a:cs typeface="Calibri"/>
              </a:rPr>
              <a:t>x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i="1" spc="-25" dirty="0">
                <a:latin typeface="Calibri"/>
                <a:cs typeface="Calibri"/>
              </a:rPr>
              <a:t>y</a:t>
            </a:r>
            <a:r>
              <a:rPr sz="2400" spc="-25" dirty="0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45994" y="3284346"/>
            <a:ext cx="4204970" cy="139446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400" dirty="0">
                <a:latin typeface="Calibri"/>
                <a:cs typeface="Calibri"/>
              </a:rPr>
              <a:t>: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koordinat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pada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bidang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dwimatra</a:t>
            </a:r>
            <a:endParaRPr sz="2400">
              <a:latin typeface="Calibri"/>
              <a:cs typeface="Calibri"/>
            </a:endParaRPr>
          </a:p>
          <a:p>
            <a:pPr marL="163195" marR="382905" indent="-151130">
              <a:lnSpc>
                <a:spcPts val="3600"/>
              </a:lnSpc>
              <a:spcBef>
                <a:spcPts val="90"/>
              </a:spcBef>
            </a:pPr>
            <a:r>
              <a:rPr sz="2400" dirty="0">
                <a:latin typeface="Calibri"/>
                <a:cs typeface="Calibri"/>
              </a:rPr>
              <a:t>: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intensitas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cahaya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</a:t>
            </a:r>
            <a:r>
              <a:rPr sz="2400" i="1" spc="-10" dirty="0">
                <a:latin typeface="Calibri"/>
                <a:cs typeface="Calibri"/>
              </a:rPr>
              <a:t>brightness</a:t>
            </a:r>
            <a:r>
              <a:rPr sz="2400" spc="-10" dirty="0">
                <a:latin typeface="Calibri"/>
                <a:cs typeface="Calibri"/>
              </a:rPr>
              <a:t>) </a:t>
            </a:r>
            <a:r>
              <a:rPr sz="2400" dirty="0">
                <a:latin typeface="Calibri"/>
                <a:cs typeface="Calibri"/>
              </a:rPr>
              <a:t>pada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titik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i="1" dirty="0">
                <a:latin typeface="Calibri"/>
                <a:cs typeface="Calibri"/>
              </a:rPr>
              <a:t>x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i="1" spc="-25" dirty="0">
                <a:latin typeface="Calibri"/>
                <a:cs typeface="Calibri"/>
              </a:rPr>
              <a:t>y</a:t>
            </a:r>
            <a:r>
              <a:rPr sz="2400" spc="-25" dirty="0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87182" y="5525642"/>
            <a:ext cx="2018030" cy="76835"/>
          </a:xfrm>
          <a:custGeom>
            <a:avLst/>
            <a:gdLst/>
            <a:ahLst/>
            <a:cxnLst/>
            <a:rect l="l" t="t" r="r" b="b"/>
            <a:pathLst>
              <a:path w="2018029" h="76835">
                <a:moveTo>
                  <a:pt x="1941449" y="0"/>
                </a:moveTo>
                <a:lnTo>
                  <a:pt x="1941449" y="76263"/>
                </a:lnTo>
                <a:lnTo>
                  <a:pt x="1998630" y="47624"/>
                </a:lnTo>
                <a:lnTo>
                  <a:pt x="1954149" y="47624"/>
                </a:lnTo>
                <a:lnTo>
                  <a:pt x="1954149" y="28574"/>
                </a:lnTo>
                <a:lnTo>
                  <a:pt x="1998599" y="28574"/>
                </a:lnTo>
                <a:lnTo>
                  <a:pt x="1941449" y="0"/>
                </a:lnTo>
                <a:close/>
              </a:path>
              <a:path w="2018029" h="76835">
                <a:moveTo>
                  <a:pt x="1941449" y="28574"/>
                </a:moveTo>
                <a:lnTo>
                  <a:pt x="0" y="28574"/>
                </a:lnTo>
                <a:lnTo>
                  <a:pt x="0" y="47624"/>
                </a:lnTo>
                <a:lnTo>
                  <a:pt x="1941449" y="47624"/>
                </a:lnTo>
                <a:lnTo>
                  <a:pt x="1941449" y="28574"/>
                </a:lnTo>
                <a:close/>
              </a:path>
              <a:path w="2018029" h="76835">
                <a:moveTo>
                  <a:pt x="1998599" y="28574"/>
                </a:moveTo>
                <a:lnTo>
                  <a:pt x="1954149" y="28574"/>
                </a:lnTo>
                <a:lnTo>
                  <a:pt x="1954149" y="47624"/>
                </a:lnTo>
                <a:lnTo>
                  <a:pt x="1998630" y="47624"/>
                </a:lnTo>
                <a:lnTo>
                  <a:pt x="2017649" y="38099"/>
                </a:lnTo>
                <a:lnTo>
                  <a:pt x="1998599" y="28574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86701" y="3757167"/>
            <a:ext cx="76200" cy="1438910"/>
          </a:xfrm>
          <a:custGeom>
            <a:avLst/>
            <a:gdLst/>
            <a:ahLst/>
            <a:cxnLst/>
            <a:rect l="l" t="t" r="r" b="b"/>
            <a:pathLst>
              <a:path w="76200" h="1438910">
                <a:moveTo>
                  <a:pt x="47625" y="63499"/>
                </a:moveTo>
                <a:lnTo>
                  <a:pt x="28575" y="63499"/>
                </a:lnTo>
                <a:lnTo>
                  <a:pt x="28575" y="1438528"/>
                </a:lnTo>
                <a:lnTo>
                  <a:pt x="47625" y="1438528"/>
                </a:lnTo>
                <a:lnTo>
                  <a:pt x="47625" y="63499"/>
                </a:lnTo>
                <a:close/>
              </a:path>
              <a:path w="76200" h="1438910">
                <a:moveTo>
                  <a:pt x="38100" y="0"/>
                </a:moveTo>
                <a:lnTo>
                  <a:pt x="0" y="76199"/>
                </a:lnTo>
                <a:lnTo>
                  <a:pt x="28575" y="76199"/>
                </a:lnTo>
                <a:lnTo>
                  <a:pt x="28575" y="63499"/>
                </a:lnTo>
                <a:lnTo>
                  <a:pt x="69850" y="63499"/>
                </a:lnTo>
                <a:lnTo>
                  <a:pt x="38100" y="0"/>
                </a:lnTo>
                <a:close/>
              </a:path>
              <a:path w="76200" h="1438910">
                <a:moveTo>
                  <a:pt x="69850" y="63499"/>
                </a:moveTo>
                <a:lnTo>
                  <a:pt x="47625" y="63499"/>
                </a:lnTo>
                <a:lnTo>
                  <a:pt x="47625" y="76199"/>
                </a:lnTo>
                <a:lnTo>
                  <a:pt x="76200" y="76199"/>
                </a:lnTo>
                <a:lnTo>
                  <a:pt x="69850" y="6349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784842" y="5383783"/>
            <a:ext cx="124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60157" y="3363848"/>
            <a:ext cx="128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87182" y="1690751"/>
            <a:ext cx="3666617" cy="366661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234931" y="4493767"/>
            <a:ext cx="7232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690" indent="-17399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6690" algn="l"/>
              </a:tabLst>
            </a:pPr>
            <a:r>
              <a:rPr sz="2000" spc="-10" dirty="0">
                <a:latin typeface="Calibri"/>
                <a:cs typeface="Calibri"/>
              </a:rPr>
              <a:t>f(x,y)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789533" y="705739"/>
            <a:ext cx="10551160" cy="562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130" indent="-227329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78130" algn="l"/>
              </a:tabLst>
            </a:pPr>
            <a:r>
              <a:rPr sz="2400" dirty="0">
                <a:latin typeface="Calibri"/>
                <a:cs typeface="Calibri"/>
              </a:rPr>
              <a:t>Nilai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intensitas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pixel</a:t>
            </a:r>
            <a:r>
              <a:rPr sz="2400" i="1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dalam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integer</a:t>
            </a:r>
            <a:r>
              <a:rPr sz="2400" i="1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dinyatakan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dalam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selang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[0,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K</a:t>
            </a:r>
            <a:r>
              <a:rPr sz="2400" i="1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1].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5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347345" indent="-296545">
              <a:lnSpc>
                <a:spcPct val="100000"/>
              </a:lnSpc>
              <a:buFont typeface="Arial MT"/>
              <a:buChar char="•"/>
              <a:tabLst>
                <a:tab pos="347345" algn="l"/>
              </a:tabLst>
            </a:pPr>
            <a:r>
              <a:rPr sz="2400" dirty="0">
                <a:latin typeface="Calibri"/>
                <a:cs typeface="Calibri"/>
              </a:rPr>
              <a:t>Selang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[0,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K</a:t>
            </a:r>
            <a:r>
              <a:rPr sz="2400" i="1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1]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disebut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skala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keabuan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</a:t>
            </a:r>
            <a:r>
              <a:rPr sz="2400" i="1" spc="-10" dirty="0">
                <a:latin typeface="Calibri"/>
                <a:cs typeface="Calibri"/>
              </a:rPr>
              <a:t>graylevel</a:t>
            </a:r>
            <a:r>
              <a:rPr sz="2400" spc="-10" dirty="0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5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78130" indent="-227329">
              <a:lnSpc>
                <a:spcPts val="2450"/>
              </a:lnSpc>
              <a:buFont typeface="Arial MT"/>
              <a:buChar char="•"/>
              <a:tabLst>
                <a:tab pos="278130" algn="l"/>
              </a:tabLst>
            </a:pPr>
            <a:r>
              <a:rPr sz="2400" dirty="0">
                <a:latin typeface="Calibri"/>
                <a:cs typeface="Calibri"/>
              </a:rPr>
              <a:t>Proses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kuantisasi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membagi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skala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keabuan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[0,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K</a:t>
            </a:r>
            <a:r>
              <a:rPr sz="2400" i="1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1]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menjadi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K</a:t>
            </a:r>
            <a:r>
              <a:rPr sz="2400" i="1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buah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nilai,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yaitu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0,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1,</a:t>
            </a:r>
            <a:endParaRPr sz="2400">
              <a:latin typeface="Calibri"/>
              <a:cs typeface="Calibri"/>
            </a:endParaRPr>
          </a:p>
          <a:p>
            <a:pPr marL="279400">
              <a:lnSpc>
                <a:spcPts val="2450"/>
              </a:lnSpc>
            </a:pPr>
            <a:r>
              <a:rPr sz="2400" dirty="0">
                <a:latin typeface="Calibri"/>
                <a:cs typeface="Calibri"/>
              </a:rPr>
              <a:t>2,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…,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K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1</a:t>
            </a:r>
            <a:r>
              <a:rPr sz="2400" i="1" spc="-25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sz="2400">
              <a:latin typeface="Calibri"/>
              <a:cs typeface="Calibri"/>
            </a:endParaRPr>
          </a:p>
          <a:p>
            <a:pPr marL="278130" indent="-227329">
              <a:lnSpc>
                <a:spcPct val="100000"/>
              </a:lnSpc>
              <a:buFont typeface="Arial MT"/>
              <a:buChar char="•"/>
              <a:tabLst>
                <a:tab pos="278130" algn="l"/>
              </a:tabLst>
            </a:pPr>
            <a:r>
              <a:rPr sz="2400" spc="-10" dirty="0">
                <a:latin typeface="Calibri"/>
                <a:cs typeface="Calibri"/>
              </a:rPr>
              <a:t>Biasanya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K</a:t>
            </a:r>
            <a:r>
              <a:rPr sz="2400" i="1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diambil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perpangkatan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dari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2,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2400">
              <a:latin typeface="Calibri"/>
              <a:cs typeface="Calibri"/>
            </a:endParaRPr>
          </a:p>
          <a:p>
            <a:pPr marL="1169035">
              <a:lnSpc>
                <a:spcPct val="100000"/>
              </a:lnSpc>
            </a:pPr>
            <a:r>
              <a:rPr sz="2400" i="1" dirty="0">
                <a:latin typeface="Calibri"/>
                <a:cs typeface="Calibri"/>
              </a:rPr>
              <a:t>K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2</a:t>
            </a:r>
            <a:r>
              <a:rPr sz="2400" i="1" spc="-52" baseline="24305" dirty="0">
                <a:latin typeface="Calibri"/>
                <a:cs typeface="Calibri"/>
              </a:rPr>
              <a:t>m</a:t>
            </a:r>
            <a:endParaRPr sz="2400" baseline="24305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2400">
              <a:latin typeface="Calibri"/>
              <a:cs typeface="Calibri"/>
            </a:endParaRPr>
          </a:p>
          <a:p>
            <a:pPr marL="187325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yang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dalam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ini,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2400">
              <a:latin typeface="Calibri"/>
              <a:cs typeface="Calibri"/>
            </a:endParaRPr>
          </a:p>
          <a:p>
            <a:pPr marL="965200">
              <a:lnSpc>
                <a:spcPct val="100000"/>
              </a:lnSpc>
            </a:pPr>
            <a:r>
              <a:rPr sz="2400" i="1" dirty="0">
                <a:latin typeface="Calibri"/>
                <a:cs typeface="Calibri"/>
              </a:rPr>
              <a:t>K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skala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keabuan</a:t>
            </a:r>
            <a:endParaRPr sz="2400">
              <a:latin typeface="Calibri"/>
              <a:cs typeface="Calibri"/>
            </a:endParaRPr>
          </a:p>
          <a:p>
            <a:pPr marL="965200">
              <a:lnSpc>
                <a:spcPct val="100000"/>
              </a:lnSpc>
              <a:spcBef>
                <a:spcPts val="130"/>
              </a:spcBef>
            </a:pPr>
            <a:r>
              <a:rPr sz="2400" i="1" dirty="0">
                <a:latin typeface="Calibri"/>
                <a:cs typeface="Calibri"/>
              </a:rPr>
              <a:t>m</a:t>
            </a:r>
            <a:r>
              <a:rPr sz="2400" i="1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bilangan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bulat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positif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95959" rIns="0" bIns="0" rtlCol="0">
            <a:spAutoFit/>
          </a:bodyPr>
          <a:lstStyle/>
          <a:p>
            <a:pPr marL="36068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K</a:t>
            </a:r>
            <a:r>
              <a:rPr sz="3200" spc="-15" dirty="0"/>
              <a:t> </a:t>
            </a:r>
            <a:r>
              <a:rPr sz="3200" i="0" dirty="0">
                <a:latin typeface="Calibri"/>
                <a:cs typeface="Calibri"/>
              </a:rPr>
              <a:t>= </a:t>
            </a:r>
            <a:r>
              <a:rPr sz="3200" i="0" spc="-25" dirty="0">
                <a:latin typeface="Calibri"/>
                <a:cs typeface="Calibri"/>
              </a:rPr>
              <a:t>2</a:t>
            </a:r>
            <a:r>
              <a:rPr sz="3150" spc="-37" baseline="25132" dirty="0"/>
              <a:t>m</a:t>
            </a:r>
            <a:endParaRPr sz="3150" baseline="25132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09889" y="1507744"/>
            <a:ext cx="3077464" cy="357911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591672" y="1974176"/>
            <a:ext cx="400050" cy="56007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492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75"/>
              </a:spcBef>
            </a:pPr>
            <a:r>
              <a:rPr sz="2400" spc="-50" dirty="0">
                <a:solidFill>
                  <a:srgbClr val="E7E6E6"/>
                </a:solidFill>
                <a:latin typeface="Times New Roman"/>
                <a:cs typeface="Times New Roman"/>
              </a:rPr>
              <a:t>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91672" y="4212551"/>
            <a:ext cx="762000" cy="56007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6194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84"/>
              </a:spcBef>
            </a:pPr>
            <a:r>
              <a:rPr sz="2400" spc="-25" dirty="0">
                <a:solidFill>
                  <a:srgbClr val="E7E6E6"/>
                </a:solidFill>
                <a:latin typeface="Times New Roman"/>
                <a:cs typeface="Times New Roman"/>
              </a:rPr>
              <a:t>255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5888" y="2380233"/>
            <a:ext cx="15398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Skala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keabuan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78251" y="2380233"/>
            <a:ext cx="23622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Rentang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nilai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keabuan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71665" y="2380233"/>
            <a:ext cx="12084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Pixel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depth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4735" y="2792476"/>
            <a:ext cx="7407275" cy="0"/>
          </a:xfrm>
          <a:custGeom>
            <a:avLst/>
            <a:gdLst/>
            <a:ahLst/>
            <a:cxnLst/>
            <a:rect l="l" t="t" r="r" b="b"/>
            <a:pathLst>
              <a:path w="7407275">
                <a:moveTo>
                  <a:pt x="0" y="0"/>
                </a:moveTo>
                <a:lnTo>
                  <a:pt x="740667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08303" y="2902712"/>
            <a:ext cx="29210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000" spc="-37" baseline="-16666" dirty="0">
                <a:latin typeface="Calibri"/>
                <a:cs typeface="Calibri"/>
              </a:rPr>
              <a:t>2</a:t>
            </a:r>
            <a:r>
              <a:rPr sz="1300" spc="-25" dirty="0">
                <a:latin typeface="Calibri"/>
                <a:cs typeface="Calibri"/>
              </a:rPr>
              <a:t>1</a:t>
            </a:r>
            <a:endParaRPr sz="13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3000" spc="-37" baseline="-16666" dirty="0">
                <a:latin typeface="Calibri"/>
                <a:cs typeface="Calibri"/>
              </a:rPr>
              <a:t>2</a:t>
            </a:r>
            <a:r>
              <a:rPr sz="1300" spc="-25" dirty="0">
                <a:latin typeface="Calibri"/>
                <a:cs typeface="Calibri"/>
              </a:rPr>
              <a:t>2</a:t>
            </a:r>
            <a:endParaRPr sz="13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3000" spc="-37" baseline="-16666" dirty="0">
                <a:latin typeface="Calibri"/>
                <a:cs typeface="Calibri"/>
              </a:rPr>
              <a:t>2</a:t>
            </a:r>
            <a:r>
              <a:rPr sz="1300" spc="-25" dirty="0">
                <a:latin typeface="Calibri"/>
                <a:cs typeface="Calibri"/>
              </a:rPr>
              <a:t>3</a:t>
            </a:r>
            <a:endParaRPr sz="13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3000" spc="-37" baseline="-16666" dirty="0">
                <a:latin typeface="Calibri"/>
                <a:cs typeface="Calibri"/>
              </a:rPr>
              <a:t>2</a:t>
            </a:r>
            <a:r>
              <a:rPr sz="1300" spc="-25" dirty="0">
                <a:latin typeface="Calibri"/>
                <a:cs typeface="Calibri"/>
              </a:rPr>
              <a:t>4</a:t>
            </a:r>
            <a:endParaRPr sz="13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3000" spc="-37" baseline="-16666" dirty="0">
                <a:latin typeface="Calibri"/>
                <a:cs typeface="Calibri"/>
              </a:rPr>
              <a:t>2</a:t>
            </a:r>
            <a:r>
              <a:rPr sz="1300" spc="-25" dirty="0">
                <a:latin typeface="Calibri"/>
                <a:cs typeface="Calibri"/>
              </a:rPr>
              <a:t>8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281938" y="3055239"/>
          <a:ext cx="6198870" cy="147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5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2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marL="31750">
                        <a:lnSpc>
                          <a:spcPts val="1905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(2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nilai)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6740">
                        <a:lnSpc>
                          <a:spcPts val="1905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0,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ts val="1905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bit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1750">
                        <a:lnSpc>
                          <a:spcPts val="21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(4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nilai)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8010">
                        <a:lnSpc>
                          <a:spcPts val="21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0, 1,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2,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21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bit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1750">
                        <a:lnSpc>
                          <a:spcPts val="21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(8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nilai)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6740">
                        <a:lnSpc>
                          <a:spcPts val="21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0,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1,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2,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3,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4,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5,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6,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1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bit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1750">
                        <a:lnSpc>
                          <a:spcPts val="21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(16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nilai)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1345">
                        <a:lnSpc>
                          <a:spcPts val="21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0,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1,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…,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15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ts val="21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bit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31750">
                        <a:lnSpc>
                          <a:spcPts val="21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(256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nilai)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315">
                        <a:lnSpc>
                          <a:spcPts val="21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0,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1,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…,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255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ts val="21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bit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32038" y="3235833"/>
            <a:ext cx="1356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K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</a:t>
            </a:r>
            <a:r>
              <a:rPr sz="1800" spc="-10" dirty="0">
                <a:latin typeface="Calibri"/>
                <a:cs typeface="Calibri"/>
              </a:rPr>
              <a:t> graylevel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78788" y="330530"/>
            <a:ext cx="22726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0" dirty="0">
                <a:latin typeface="Calibri"/>
                <a:cs typeface="Calibri"/>
              </a:rPr>
              <a:t>Pemilihan</a:t>
            </a:r>
            <a:r>
              <a:rPr sz="3600" b="1" i="0" spc="-200" dirty="0">
                <a:latin typeface="Calibri"/>
                <a:cs typeface="Calibri"/>
              </a:rPr>
              <a:t> </a:t>
            </a:r>
            <a:r>
              <a:rPr sz="3600" b="1" spc="-50" dirty="0">
                <a:latin typeface="Calibri"/>
                <a:cs typeface="Calibri"/>
              </a:rPr>
              <a:t>K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5533" y="2162596"/>
            <a:ext cx="2533073" cy="25329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53610" y="573318"/>
            <a:ext cx="2533074" cy="253297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23427" y="569381"/>
            <a:ext cx="2533074" cy="253297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810125" y="3225165"/>
            <a:ext cx="1358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K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-10" dirty="0">
                <a:latin typeface="Calibri"/>
                <a:cs typeface="Calibri"/>
              </a:rPr>
              <a:t> graylevel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83455" y="3852024"/>
            <a:ext cx="2503170" cy="250317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23428" y="3857002"/>
            <a:ext cx="2528044" cy="252806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355216" y="4776596"/>
            <a:ext cx="1369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Original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image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32038" y="6461404"/>
            <a:ext cx="14725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K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32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graylevel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094211" y="6464680"/>
            <a:ext cx="18097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10125" y="6489750"/>
            <a:ext cx="14744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K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16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graylevel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73088" y="120776"/>
            <a:ext cx="50285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Sumber:</a:t>
            </a:r>
            <a:r>
              <a:rPr sz="140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Unknown,</a:t>
            </a:r>
            <a:r>
              <a:rPr sz="14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i="1" spc="-10" dirty="0">
                <a:solidFill>
                  <a:srgbClr val="FF0000"/>
                </a:solidFill>
                <a:latin typeface="Arial"/>
                <a:cs typeface="Arial"/>
              </a:rPr>
              <a:t>Introduction</a:t>
            </a:r>
            <a:r>
              <a:rPr sz="1400" i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1400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/>
                <a:cs typeface="Arial"/>
              </a:rPr>
              <a:t>Computer</a:t>
            </a:r>
            <a:r>
              <a:rPr sz="1400" i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/>
                <a:cs typeface="Arial"/>
              </a:rPr>
              <a:t>Vision,</a:t>
            </a:r>
            <a:r>
              <a:rPr sz="1400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FF0000"/>
                </a:solidFill>
                <a:latin typeface="Arial"/>
                <a:cs typeface="Arial"/>
              </a:rPr>
              <a:t>Digitization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3858" y="2006878"/>
            <a:ext cx="2723768" cy="216888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12179" y="210717"/>
            <a:ext cx="2723769" cy="216888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13119" y="3682782"/>
            <a:ext cx="2723769" cy="216888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02679" y="2547365"/>
            <a:ext cx="24288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i="0" dirty="0">
                <a:latin typeface="Calibri"/>
                <a:cs typeface="Calibri"/>
              </a:rPr>
              <a:t>K</a:t>
            </a:r>
            <a:r>
              <a:rPr sz="1800" i="0" spc="-30" dirty="0">
                <a:latin typeface="Calibri"/>
                <a:cs typeface="Calibri"/>
              </a:rPr>
              <a:t> </a:t>
            </a:r>
            <a:r>
              <a:rPr sz="1800" i="0" dirty="0">
                <a:latin typeface="Calibri"/>
                <a:cs typeface="Calibri"/>
              </a:rPr>
              <a:t>=</a:t>
            </a:r>
            <a:r>
              <a:rPr sz="1800" i="0" spc="-10" dirty="0">
                <a:latin typeface="Calibri"/>
                <a:cs typeface="Calibri"/>
              </a:rPr>
              <a:t> </a:t>
            </a:r>
            <a:r>
              <a:rPr sz="1800" i="0" dirty="0">
                <a:latin typeface="Calibri"/>
                <a:cs typeface="Calibri"/>
              </a:rPr>
              <a:t>2</a:t>
            </a:r>
            <a:r>
              <a:rPr sz="1800" i="0" spc="-25" dirty="0">
                <a:latin typeface="Calibri"/>
                <a:cs typeface="Calibri"/>
              </a:rPr>
              <a:t> </a:t>
            </a:r>
            <a:r>
              <a:rPr sz="1800" i="0" spc="-10" dirty="0">
                <a:latin typeface="Calibri"/>
                <a:cs typeface="Calibri"/>
              </a:rPr>
              <a:t>graylevel</a:t>
            </a:r>
            <a:r>
              <a:rPr sz="1800" i="0" spc="-20" dirty="0">
                <a:latin typeface="Calibri"/>
                <a:cs typeface="Calibri"/>
              </a:rPr>
              <a:t> </a:t>
            </a:r>
            <a:r>
              <a:rPr sz="1800" i="0" dirty="0">
                <a:latin typeface="Calibri"/>
                <a:cs typeface="Calibri"/>
              </a:rPr>
              <a:t>(untuk</a:t>
            </a:r>
            <a:r>
              <a:rPr sz="1800" i="0" spc="-20" dirty="0">
                <a:latin typeface="Calibri"/>
                <a:cs typeface="Calibri"/>
              </a:rPr>
              <a:t> tiap </a:t>
            </a:r>
            <a:r>
              <a:rPr sz="1800" i="0" spc="-10" dirty="0">
                <a:latin typeface="Calibri"/>
                <a:cs typeface="Calibri"/>
              </a:rPr>
              <a:t>komponen</a:t>
            </a:r>
            <a:r>
              <a:rPr sz="1800" i="0" spc="-65" dirty="0">
                <a:latin typeface="Calibri"/>
                <a:cs typeface="Calibri"/>
              </a:rPr>
              <a:t> </a:t>
            </a:r>
            <a:r>
              <a:rPr sz="1800" i="0" spc="-10" dirty="0">
                <a:latin typeface="Calibri"/>
                <a:cs typeface="Calibri"/>
              </a:rPr>
              <a:t>warna)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91681" y="6019596"/>
            <a:ext cx="24288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K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graylevel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(untuk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tiap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komponen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warna)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07616" y="4416679"/>
            <a:ext cx="1370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Original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image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5096" y="6353352"/>
            <a:ext cx="50279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Sumber:</a:t>
            </a:r>
            <a:r>
              <a:rPr sz="140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Unknown,</a:t>
            </a:r>
            <a:r>
              <a:rPr sz="14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i="1" spc="-10" dirty="0">
                <a:solidFill>
                  <a:srgbClr val="FF0000"/>
                </a:solidFill>
                <a:latin typeface="Arial"/>
                <a:cs typeface="Arial"/>
              </a:rPr>
              <a:t>Introduction</a:t>
            </a:r>
            <a:r>
              <a:rPr sz="1400" i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1400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/>
                <a:cs typeface="Arial"/>
              </a:rPr>
              <a:t>Computer</a:t>
            </a:r>
            <a:r>
              <a:rPr sz="1400" i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/>
                <a:cs typeface="Arial"/>
              </a:rPr>
              <a:t>Vision,</a:t>
            </a:r>
            <a:r>
              <a:rPr sz="1400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FF0000"/>
                </a:solidFill>
                <a:latin typeface="Arial"/>
                <a:cs typeface="Arial"/>
              </a:rPr>
              <a:t>Digitization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94211" y="6426504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23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83638" y="894969"/>
            <a:ext cx="2555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256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gray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levels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(8bits/pixel)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77710" y="72389"/>
            <a:ext cx="69843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867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Sumber:</a:t>
            </a:r>
            <a:r>
              <a:rPr sz="1400" spc="-7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Dr.</a:t>
            </a:r>
            <a:r>
              <a:rPr sz="1400" spc="-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George</a:t>
            </a:r>
            <a:r>
              <a:rPr sz="1400" spc="-6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Bebis,</a:t>
            </a:r>
            <a:r>
              <a:rPr sz="1400" spc="-6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i="1" dirty="0">
                <a:solidFill>
                  <a:srgbClr val="FF0000"/>
                </a:solidFill>
                <a:latin typeface="Calibri"/>
                <a:cs typeface="Calibri"/>
              </a:rPr>
              <a:t>Image</a:t>
            </a:r>
            <a:r>
              <a:rPr sz="1400" i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0000"/>
                </a:solidFill>
                <a:latin typeface="Calibri"/>
                <a:cs typeface="Calibri"/>
              </a:rPr>
              <a:t>Formation</a:t>
            </a:r>
            <a:r>
              <a:rPr sz="1400" i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1400" i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FF0000"/>
                </a:solidFill>
                <a:latin typeface="Calibri"/>
                <a:cs typeface="Calibri"/>
              </a:rPr>
              <a:t>Representation</a:t>
            </a: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endParaRPr sz="1400">
              <a:latin typeface="Calibri"/>
              <a:cs typeface="Calibri"/>
            </a:endParaRPr>
          </a:p>
          <a:p>
            <a:pPr marL="2058670">
              <a:lnSpc>
                <a:spcPct val="100000"/>
              </a:lnSpc>
              <a:spcBef>
                <a:spcPts val="40"/>
              </a:spcBef>
            </a:pP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CS485/685</a:t>
            </a:r>
            <a:r>
              <a:rPr sz="1400" spc="-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Computer</a:t>
            </a:r>
            <a:r>
              <a:rPr sz="1400" spc="-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Arial MT"/>
                <a:cs typeface="Arial MT"/>
              </a:rPr>
              <a:t>Vision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465"/>
              </a:spcBef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tabLst>
                <a:tab pos="2741930" algn="l"/>
              </a:tabLst>
            </a:pPr>
            <a:r>
              <a:rPr sz="1800" dirty="0">
                <a:latin typeface="Calibri"/>
                <a:cs typeface="Calibri"/>
              </a:rPr>
              <a:t>32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gray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levels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(5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bits/pixel)</a:t>
            </a:r>
            <a:r>
              <a:rPr sz="1800" dirty="0">
                <a:latin typeface="Calibri"/>
                <a:cs typeface="Calibri"/>
              </a:rPr>
              <a:t>	16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gray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levels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(4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bits/pixel)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98294" y="3887216"/>
            <a:ext cx="2606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8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gray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levels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(3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bits/pixel)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50868" y="3887216"/>
            <a:ext cx="2376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gray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levels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(2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bits/pixel)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26506" y="3887216"/>
            <a:ext cx="2286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gray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levels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(1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bit/pixel)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2700" y="1285494"/>
            <a:ext cx="2117725" cy="21336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67300" y="1285494"/>
            <a:ext cx="2116074" cy="21336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2806" y="1295400"/>
            <a:ext cx="2116074" cy="21336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01823" y="4260570"/>
            <a:ext cx="2268601" cy="22860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80127" y="4260570"/>
            <a:ext cx="2268474" cy="22860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72806" y="4260570"/>
            <a:ext cx="2266950" cy="2286000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9595" y="1233211"/>
            <a:ext cx="7152935" cy="388549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53080" y="5371896"/>
            <a:ext cx="7225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Arial"/>
                <a:cs typeface="Arial"/>
              </a:rPr>
              <a:t>Citra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Lena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yang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dikuantisasi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ke</a:t>
            </a:r>
            <a:r>
              <a:rPr sz="1800" i="1" spc="-3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dalam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256</a:t>
            </a:r>
            <a:r>
              <a:rPr sz="1800" i="1" spc="-2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level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dan</a:t>
            </a:r>
            <a:r>
              <a:rPr sz="1800" i="1" spc="-3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128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level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keabuan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9255" y="1545019"/>
            <a:ext cx="3645770" cy="36429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834760" y="1331341"/>
            <a:ext cx="3244215" cy="1339215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4925">
              <a:lnSpc>
                <a:spcPts val="1475"/>
              </a:lnSpc>
            </a:pPr>
            <a:r>
              <a:rPr sz="1400" dirty="0">
                <a:latin typeface="Calibri"/>
                <a:cs typeface="Calibri"/>
              </a:rPr>
              <a:t>127</a:t>
            </a:r>
            <a:r>
              <a:rPr sz="1400" spc="2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127</a:t>
            </a:r>
            <a:r>
              <a:rPr sz="1400" spc="2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129</a:t>
            </a:r>
            <a:r>
              <a:rPr sz="1400" spc="2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124</a:t>
            </a:r>
            <a:r>
              <a:rPr sz="1400" spc="2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127</a:t>
            </a:r>
            <a:r>
              <a:rPr sz="1400" spc="2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133</a:t>
            </a:r>
            <a:r>
              <a:rPr sz="1400" spc="2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131</a:t>
            </a:r>
            <a:r>
              <a:rPr sz="1400" spc="2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133</a:t>
            </a:r>
            <a:r>
              <a:rPr sz="1400" spc="27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127</a:t>
            </a:r>
            <a:endParaRPr sz="1400">
              <a:latin typeface="Calibri"/>
              <a:cs typeface="Calibri"/>
            </a:endParaRPr>
          </a:p>
          <a:p>
            <a:pPr marL="6223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130</a:t>
            </a:r>
            <a:r>
              <a:rPr sz="1400" spc="2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133</a:t>
            </a:r>
            <a:r>
              <a:rPr sz="1400" spc="2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128</a:t>
            </a:r>
            <a:r>
              <a:rPr sz="1400" spc="2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128</a:t>
            </a:r>
            <a:r>
              <a:rPr sz="1400" spc="2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130</a:t>
            </a:r>
            <a:r>
              <a:rPr sz="1400" spc="2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130</a:t>
            </a:r>
            <a:r>
              <a:rPr sz="1400" spc="2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127</a:t>
            </a:r>
            <a:r>
              <a:rPr sz="1400" spc="2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128</a:t>
            </a:r>
            <a:r>
              <a:rPr sz="1400" spc="28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137</a:t>
            </a:r>
            <a:endParaRPr sz="1400">
              <a:latin typeface="Calibri"/>
              <a:cs typeface="Calibri"/>
            </a:endParaRPr>
          </a:p>
          <a:p>
            <a:pPr marL="6223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128</a:t>
            </a:r>
            <a:r>
              <a:rPr sz="1400" spc="2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125</a:t>
            </a:r>
            <a:r>
              <a:rPr sz="1400" spc="2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130</a:t>
            </a:r>
            <a:r>
              <a:rPr sz="1400" spc="2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129</a:t>
            </a:r>
            <a:r>
              <a:rPr sz="1400" spc="2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127</a:t>
            </a:r>
            <a:r>
              <a:rPr sz="1400" spc="2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130</a:t>
            </a:r>
            <a:r>
              <a:rPr sz="1400" spc="2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127</a:t>
            </a:r>
            <a:r>
              <a:rPr sz="1400" spc="2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123</a:t>
            </a:r>
            <a:r>
              <a:rPr sz="1400" spc="28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130</a:t>
            </a:r>
            <a:endParaRPr sz="1400">
              <a:latin typeface="Calibri"/>
              <a:cs typeface="Calibri"/>
            </a:endParaRPr>
          </a:p>
          <a:p>
            <a:pPr marL="6223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129</a:t>
            </a:r>
            <a:r>
              <a:rPr sz="1400" spc="2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132</a:t>
            </a:r>
            <a:r>
              <a:rPr sz="1400" spc="2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130</a:t>
            </a:r>
            <a:r>
              <a:rPr sz="1400" spc="2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128</a:t>
            </a:r>
            <a:r>
              <a:rPr sz="1400" spc="2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126</a:t>
            </a:r>
            <a:r>
              <a:rPr sz="1400" spc="2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131</a:t>
            </a:r>
            <a:r>
              <a:rPr sz="1400" spc="2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129</a:t>
            </a:r>
            <a:r>
              <a:rPr sz="1400" spc="2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131</a:t>
            </a:r>
            <a:r>
              <a:rPr sz="1400" spc="29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130</a:t>
            </a:r>
            <a:endParaRPr sz="1400">
              <a:latin typeface="Calibri"/>
              <a:cs typeface="Calibri"/>
            </a:endParaRPr>
          </a:p>
          <a:p>
            <a:pPr marL="6223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124</a:t>
            </a:r>
            <a:r>
              <a:rPr sz="1400" spc="2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130</a:t>
            </a:r>
            <a:r>
              <a:rPr sz="1400" spc="2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129</a:t>
            </a:r>
            <a:r>
              <a:rPr sz="1400" spc="2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127</a:t>
            </a:r>
            <a:r>
              <a:rPr sz="1400" spc="2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122</a:t>
            </a:r>
            <a:r>
              <a:rPr sz="1400" spc="2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128</a:t>
            </a:r>
            <a:r>
              <a:rPr sz="1400" spc="2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131</a:t>
            </a:r>
            <a:r>
              <a:rPr sz="1400" spc="2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129</a:t>
            </a:r>
            <a:r>
              <a:rPr sz="1400" spc="28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131</a:t>
            </a:r>
            <a:endParaRPr sz="1400">
              <a:latin typeface="Calibri"/>
              <a:cs typeface="Calibri"/>
            </a:endParaRPr>
          </a:p>
          <a:p>
            <a:pPr marL="6223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123</a:t>
            </a:r>
            <a:r>
              <a:rPr sz="1400" spc="2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127</a:t>
            </a:r>
            <a:r>
              <a:rPr sz="1400" spc="2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129</a:t>
            </a:r>
            <a:r>
              <a:rPr sz="1400" spc="2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128</a:t>
            </a:r>
            <a:r>
              <a:rPr sz="1400" spc="2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129</a:t>
            </a:r>
            <a:r>
              <a:rPr sz="1400" spc="2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130</a:t>
            </a:r>
            <a:r>
              <a:rPr sz="1400" spc="2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127</a:t>
            </a:r>
            <a:r>
              <a:rPr sz="1400" spc="2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131</a:t>
            </a:r>
            <a:r>
              <a:rPr sz="1400" spc="28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132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10483" y="1328292"/>
            <a:ext cx="2727960" cy="1345565"/>
            <a:chOff x="3110483" y="1328292"/>
            <a:chExt cx="2727960" cy="1345565"/>
          </a:xfrm>
        </p:grpSpPr>
        <p:sp>
          <p:nvSpPr>
            <p:cNvPr id="5" name="object 5"/>
            <p:cNvSpPr/>
            <p:nvPr/>
          </p:nvSpPr>
          <p:spPr>
            <a:xfrm>
              <a:off x="3123183" y="2112086"/>
              <a:ext cx="338455" cy="287020"/>
            </a:xfrm>
            <a:custGeom>
              <a:avLst/>
              <a:gdLst/>
              <a:ahLst/>
              <a:cxnLst/>
              <a:rect l="l" t="t" r="r" b="b"/>
              <a:pathLst>
                <a:path w="338454" h="287019">
                  <a:moveTo>
                    <a:pt x="0" y="286689"/>
                  </a:moveTo>
                  <a:lnTo>
                    <a:pt x="338353" y="286689"/>
                  </a:lnTo>
                  <a:lnTo>
                    <a:pt x="338353" y="0"/>
                  </a:lnTo>
                  <a:lnTo>
                    <a:pt x="0" y="0"/>
                  </a:lnTo>
                  <a:lnTo>
                    <a:pt x="0" y="286689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61511" y="1331467"/>
              <a:ext cx="2373630" cy="1339215"/>
            </a:xfrm>
            <a:custGeom>
              <a:avLst/>
              <a:gdLst/>
              <a:ahLst/>
              <a:cxnLst/>
              <a:rect l="l" t="t" r="r" b="b"/>
              <a:pathLst>
                <a:path w="2373629" h="1339214">
                  <a:moveTo>
                    <a:pt x="0" y="780669"/>
                  </a:moveTo>
                  <a:lnTo>
                    <a:pt x="2373249" y="0"/>
                  </a:lnTo>
                </a:path>
                <a:path w="2373629" h="1339214">
                  <a:moveTo>
                    <a:pt x="0" y="1067308"/>
                  </a:moveTo>
                  <a:lnTo>
                    <a:pt x="2373249" y="1338834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43633" y="416813"/>
            <a:ext cx="66116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0" dirty="0">
                <a:latin typeface="Calibri"/>
                <a:cs typeface="Calibri"/>
              </a:rPr>
              <a:t>1</a:t>
            </a:r>
            <a:r>
              <a:rPr sz="2800" i="0" spc="-30" dirty="0">
                <a:latin typeface="Calibri"/>
                <a:cs typeface="Calibri"/>
              </a:rPr>
              <a:t> </a:t>
            </a:r>
            <a:r>
              <a:rPr sz="2800" i="0" dirty="0">
                <a:latin typeface="Calibri"/>
                <a:cs typeface="Calibri"/>
              </a:rPr>
              <a:t>pixel</a:t>
            </a:r>
            <a:r>
              <a:rPr sz="2800" i="0" spc="-35" dirty="0">
                <a:latin typeface="Calibri"/>
                <a:cs typeface="Calibri"/>
              </a:rPr>
              <a:t> </a:t>
            </a:r>
            <a:r>
              <a:rPr sz="2800" i="0" dirty="0">
                <a:latin typeface="Calibri"/>
                <a:cs typeface="Calibri"/>
              </a:rPr>
              <a:t>=</a:t>
            </a:r>
            <a:r>
              <a:rPr sz="2800" i="0" spc="-45" dirty="0">
                <a:latin typeface="Calibri"/>
                <a:cs typeface="Calibri"/>
              </a:rPr>
              <a:t> </a:t>
            </a:r>
            <a:r>
              <a:rPr sz="2800" i="0" dirty="0">
                <a:latin typeface="Calibri"/>
                <a:cs typeface="Calibri"/>
              </a:rPr>
              <a:t>8</a:t>
            </a:r>
            <a:r>
              <a:rPr sz="2800" i="0" spc="-25" dirty="0">
                <a:latin typeface="Calibri"/>
                <a:cs typeface="Calibri"/>
              </a:rPr>
              <a:t> </a:t>
            </a:r>
            <a:r>
              <a:rPr sz="2800" i="0" dirty="0">
                <a:latin typeface="Calibri"/>
                <a:cs typeface="Calibri"/>
              </a:rPr>
              <a:t>bit</a:t>
            </a:r>
            <a:r>
              <a:rPr sz="2800" i="0" spc="-20" dirty="0">
                <a:latin typeface="Calibri"/>
                <a:cs typeface="Calibri"/>
              </a:rPr>
              <a:t> </a:t>
            </a:r>
            <a:r>
              <a:rPr sz="2800" i="0" dirty="0">
                <a:latin typeface="Calibri"/>
                <a:cs typeface="Calibri"/>
              </a:rPr>
              <a:t>=</a:t>
            </a:r>
            <a:r>
              <a:rPr sz="2800" i="0" spc="-40" dirty="0">
                <a:latin typeface="Calibri"/>
                <a:cs typeface="Calibri"/>
              </a:rPr>
              <a:t> </a:t>
            </a:r>
            <a:r>
              <a:rPr sz="2800" i="0" dirty="0">
                <a:latin typeface="Calibri"/>
                <a:cs typeface="Calibri"/>
              </a:rPr>
              <a:t>256</a:t>
            </a:r>
            <a:r>
              <a:rPr sz="2800" i="0" spc="5" dirty="0">
                <a:latin typeface="Calibri"/>
                <a:cs typeface="Calibri"/>
              </a:rPr>
              <a:t> </a:t>
            </a:r>
            <a:r>
              <a:rPr sz="2800" i="0" spc="-10" dirty="0">
                <a:latin typeface="Calibri"/>
                <a:cs typeface="Calibri"/>
              </a:rPr>
              <a:t>graylevel</a:t>
            </a:r>
            <a:r>
              <a:rPr sz="2800" i="0" spc="-70" dirty="0">
                <a:latin typeface="Calibri"/>
                <a:cs typeface="Calibri"/>
              </a:rPr>
              <a:t> </a:t>
            </a:r>
            <a:r>
              <a:rPr sz="2800" i="0" dirty="0">
                <a:latin typeface="Wingdings"/>
                <a:cs typeface="Wingdings"/>
              </a:rPr>
              <a:t></a:t>
            </a:r>
            <a:r>
              <a:rPr sz="2800" i="0" spc="-95" dirty="0">
                <a:latin typeface="Times New Roman"/>
                <a:cs typeface="Times New Roman"/>
              </a:rPr>
              <a:t> </a:t>
            </a:r>
            <a:r>
              <a:rPr sz="2800" i="0" dirty="0">
                <a:latin typeface="Calibri"/>
                <a:cs typeface="Calibri"/>
              </a:rPr>
              <a:t>0</a:t>
            </a:r>
            <a:r>
              <a:rPr sz="2800" i="0" spc="-25" dirty="0">
                <a:latin typeface="Calibri"/>
                <a:cs typeface="Calibri"/>
              </a:rPr>
              <a:t> </a:t>
            </a:r>
            <a:r>
              <a:rPr sz="2800" i="0" dirty="0">
                <a:latin typeface="Calibri"/>
                <a:cs typeface="Calibri"/>
              </a:rPr>
              <a:t>sampai</a:t>
            </a:r>
            <a:r>
              <a:rPr sz="2800" i="0" spc="-35" dirty="0">
                <a:latin typeface="Calibri"/>
                <a:cs typeface="Calibri"/>
              </a:rPr>
              <a:t> </a:t>
            </a:r>
            <a:r>
              <a:rPr sz="2800" i="0" spc="-25" dirty="0">
                <a:latin typeface="Calibri"/>
                <a:cs typeface="Calibri"/>
              </a:rPr>
              <a:t>255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8827" y="1185557"/>
            <a:ext cx="5588381" cy="50530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6501" rIns="0" bIns="0" rtlCol="0">
            <a:spAutoFit/>
          </a:bodyPr>
          <a:lstStyle/>
          <a:p>
            <a:pPr marL="1254760">
              <a:lnSpc>
                <a:spcPct val="100000"/>
              </a:lnSpc>
              <a:spcBef>
                <a:spcPts val="95"/>
              </a:spcBef>
            </a:pPr>
            <a:r>
              <a:rPr sz="2800" i="0" dirty="0">
                <a:latin typeface="Calibri"/>
                <a:cs typeface="Calibri"/>
              </a:rPr>
              <a:t>1</a:t>
            </a:r>
            <a:r>
              <a:rPr sz="2800" i="0" spc="-30" dirty="0">
                <a:latin typeface="Calibri"/>
                <a:cs typeface="Calibri"/>
              </a:rPr>
              <a:t> </a:t>
            </a:r>
            <a:r>
              <a:rPr sz="2800" i="0" dirty="0">
                <a:latin typeface="Calibri"/>
                <a:cs typeface="Calibri"/>
              </a:rPr>
              <a:t>pixel</a:t>
            </a:r>
            <a:r>
              <a:rPr sz="2800" i="0" spc="-35" dirty="0">
                <a:latin typeface="Calibri"/>
                <a:cs typeface="Calibri"/>
              </a:rPr>
              <a:t> </a:t>
            </a:r>
            <a:r>
              <a:rPr sz="2800" i="0" dirty="0">
                <a:latin typeface="Calibri"/>
                <a:cs typeface="Calibri"/>
              </a:rPr>
              <a:t>=</a:t>
            </a:r>
            <a:r>
              <a:rPr sz="2800" i="0" spc="-45" dirty="0">
                <a:latin typeface="Calibri"/>
                <a:cs typeface="Calibri"/>
              </a:rPr>
              <a:t> </a:t>
            </a:r>
            <a:r>
              <a:rPr sz="2800" i="0" dirty="0">
                <a:latin typeface="Calibri"/>
                <a:cs typeface="Calibri"/>
              </a:rPr>
              <a:t>8</a:t>
            </a:r>
            <a:r>
              <a:rPr sz="2800" i="0" spc="-25" dirty="0">
                <a:latin typeface="Calibri"/>
                <a:cs typeface="Calibri"/>
              </a:rPr>
              <a:t> </a:t>
            </a:r>
            <a:r>
              <a:rPr sz="2800" i="0" dirty="0">
                <a:latin typeface="Calibri"/>
                <a:cs typeface="Calibri"/>
              </a:rPr>
              <a:t>bit</a:t>
            </a:r>
            <a:r>
              <a:rPr sz="2800" i="0" spc="-20" dirty="0">
                <a:latin typeface="Calibri"/>
                <a:cs typeface="Calibri"/>
              </a:rPr>
              <a:t> </a:t>
            </a:r>
            <a:r>
              <a:rPr sz="2800" i="0" dirty="0">
                <a:latin typeface="Calibri"/>
                <a:cs typeface="Calibri"/>
              </a:rPr>
              <a:t>=</a:t>
            </a:r>
            <a:r>
              <a:rPr sz="2800" i="0" spc="-40" dirty="0">
                <a:latin typeface="Calibri"/>
                <a:cs typeface="Calibri"/>
              </a:rPr>
              <a:t> </a:t>
            </a:r>
            <a:r>
              <a:rPr sz="2800" i="0" dirty="0">
                <a:latin typeface="Calibri"/>
                <a:cs typeface="Calibri"/>
              </a:rPr>
              <a:t>256</a:t>
            </a:r>
            <a:r>
              <a:rPr sz="2800" i="0" spc="5" dirty="0">
                <a:latin typeface="Calibri"/>
                <a:cs typeface="Calibri"/>
              </a:rPr>
              <a:t> </a:t>
            </a:r>
            <a:r>
              <a:rPr sz="2800" i="0" spc="-10" dirty="0">
                <a:latin typeface="Calibri"/>
                <a:cs typeface="Calibri"/>
              </a:rPr>
              <a:t>graylevel</a:t>
            </a:r>
            <a:r>
              <a:rPr sz="2800" i="0" spc="-70" dirty="0">
                <a:latin typeface="Calibri"/>
                <a:cs typeface="Calibri"/>
              </a:rPr>
              <a:t> </a:t>
            </a:r>
            <a:r>
              <a:rPr sz="2800" i="0" dirty="0">
                <a:latin typeface="Wingdings"/>
                <a:cs typeface="Wingdings"/>
              </a:rPr>
              <a:t></a:t>
            </a:r>
            <a:r>
              <a:rPr sz="2800" i="0" spc="-95" dirty="0">
                <a:latin typeface="Times New Roman"/>
                <a:cs typeface="Times New Roman"/>
              </a:rPr>
              <a:t> </a:t>
            </a:r>
            <a:r>
              <a:rPr sz="2800" i="0" dirty="0">
                <a:latin typeface="Calibri"/>
                <a:cs typeface="Calibri"/>
              </a:rPr>
              <a:t>0</a:t>
            </a:r>
            <a:r>
              <a:rPr sz="2800" i="0" spc="-25" dirty="0">
                <a:latin typeface="Calibri"/>
                <a:cs typeface="Calibri"/>
              </a:rPr>
              <a:t> </a:t>
            </a:r>
            <a:r>
              <a:rPr sz="2800" i="0" dirty="0">
                <a:latin typeface="Calibri"/>
                <a:cs typeface="Calibri"/>
              </a:rPr>
              <a:t>sampai</a:t>
            </a:r>
            <a:r>
              <a:rPr sz="2800" i="0" spc="-35" dirty="0">
                <a:latin typeface="Calibri"/>
                <a:cs typeface="Calibri"/>
              </a:rPr>
              <a:t> </a:t>
            </a:r>
            <a:r>
              <a:rPr sz="2800" i="0" spc="-25" dirty="0">
                <a:latin typeface="Calibri"/>
                <a:cs typeface="Calibri"/>
              </a:rPr>
              <a:t>255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8285">
              <a:lnSpc>
                <a:spcPct val="100000"/>
              </a:lnSpc>
              <a:spcBef>
                <a:spcPts val="95"/>
              </a:spcBef>
            </a:pPr>
            <a:r>
              <a:rPr sz="4000" i="0" spc="-40" dirty="0">
                <a:latin typeface="Calibri Light"/>
                <a:cs typeface="Calibri Light"/>
              </a:rPr>
              <a:t>Penurunan</a:t>
            </a:r>
            <a:r>
              <a:rPr sz="4000" i="0" spc="-165" dirty="0">
                <a:latin typeface="Calibri Light"/>
                <a:cs typeface="Calibri Light"/>
              </a:rPr>
              <a:t> </a:t>
            </a:r>
            <a:r>
              <a:rPr sz="4000" i="0" dirty="0">
                <a:latin typeface="Calibri Light"/>
                <a:cs typeface="Calibri Light"/>
              </a:rPr>
              <a:t>mutu</a:t>
            </a:r>
            <a:r>
              <a:rPr sz="4000" i="0" spc="-165" dirty="0">
                <a:latin typeface="Calibri Light"/>
                <a:cs typeface="Calibri Light"/>
              </a:rPr>
              <a:t> </a:t>
            </a:r>
            <a:r>
              <a:rPr sz="4000" i="0" spc="-20" dirty="0">
                <a:latin typeface="Calibri Light"/>
                <a:cs typeface="Calibri Light"/>
              </a:rPr>
              <a:t>citra</a:t>
            </a:r>
            <a:r>
              <a:rPr sz="4000" i="0" spc="-165" dirty="0">
                <a:latin typeface="Calibri Light"/>
                <a:cs typeface="Calibri Light"/>
              </a:rPr>
              <a:t> </a:t>
            </a:r>
            <a:r>
              <a:rPr sz="4000" i="0" spc="-45" dirty="0">
                <a:latin typeface="Calibri Light"/>
                <a:cs typeface="Calibri Light"/>
              </a:rPr>
              <a:t>karena</a:t>
            </a:r>
            <a:r>
              <a:rPr sz="4000" i="0" spc="-155" dirty="0">
                <a:latin typeface="Calibri Light"/>
                <a:cs typeface="Calibri Light"/>
              </a:rPr>
              <a:t> </a:t>
            </a:r>
            <a:r>
              <a:rPr sz="4000" i="0" spc="-35" dirty="0">
                <a:latin typeface="Calibri Light"/>
                <a:cs typeface="Calibri Light"/>
              </a:rPr>
              <a:t>kuantisasi</a:t>
            </a:r>
            <a:r>
              <a:rPr sz="4000" i="0" spc="-145" dirty="0">
                <a:latin typeface="Calibri Light"/>
                <a:cs typeface="Calibri Light"/>
              </a:rPr>
              <a:t> </a:t>
            </a:r>
            <a:r>
              <a:rPr sz="4000" i="0" spc="-10" dirty="0">
                <a:latin typeface="Calibri Light"/>
                <a:cs typeface="Calibri Light"/>
              </a:rPr>
              <a:t>keabuan</a:t>
            </a:r>
            <a:endParaRPr sz="40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0869" y="1168959"/>
            <a:ext cx="5513778" cy="52739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8025" y="1089957"/>
            <a:ext cx="5497714" cy="533572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7306" y="967813"/>
            <a:ext cx="8054970" cy="53230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10790">
              <a:lnSpc>
                <a:spcPct val="100000"/>
              </a:lnSpc>
              <a:spcBef>
                <a:spcPts val="100"/>
              </a:spcBef>
            </a:pPr>
            <a:r>
              <a:rPr i="0" dirty="0">
                <a:latin typeface="Calibri"/>
                <a:cs typeface="Calibri"/>
              </a:rPr>
              <a:t>Proses</a:t>
            </a:r>
            <a:r>
              <a:rPr i="0" spc="-60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digitalisasi</a:t>
            </a:r>
            <a:r>
              <a:rPr i="0" spc="-90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citra</a:t>
            </a:r>
            <a:r>
              <a:rPr i="0" spc="-85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secara</a:t>
            </a:r>
            <a:r>
              <a:rPr i="0" spc="-75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keseluruhan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25465" y="6379997"/>
            <a:ext cx="587502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Sumber:</a:t>
            </a:r>
            <a:r>
              <a:rPr sz="1400" spc="-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Rafael</a:t>
            </a:r>
            <a:r>
              <a:rPr sz="1400"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C.</a:t>
            </a:r>
            <a:r>
              <a:rPr sz="1400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Gonzalez,</a:t>
            </a:r>
            <a:r>
              <a:rPr sz="1400" spc="-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Richard</a:t>
            </a:r>
            <a:r>
              <a:rPr sz="1400" spc="-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E.</a:t>
            </a:r>
            <a:r>
              <a:rPr sz="1400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Woods,</a:t>
            </a:r>
            <a:r>
              <a:rPr sz="140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/>
                <a:cs typeface="Arial"/>
              </a:rPr>
              <a:t>Digital</a:t>
            </a:r>
            <a:r>
              <a:rPr sz="1400" i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/>
                <a:cs typeface="Arial"/>
              </a:rPr>
              <a:t>Image</a:t>
            </a:r>
            <a:r>
              <a:rPr sz="1400" i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i="1" spc="30" dirty="0">
                <a:solidFill>
                  <a:srgbClr val="FF0000"/>
                </a:solidFill>
                <a:latin typeface="Arial"/>
                <a:cs typeface="Arial"/>
              </a:rPr>
              <a:t>Proce</a:t>
            </a:r>
            <a:r>
              <a:rPr sz="1400" i="1" spc="-38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800" spc="-254" baseline="-13888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sz="1400" i="1" spc="-48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800" spc="-112" baseline="-13888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r>
              <a:rPr sz="1400" i="1" spc="2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400" i="1" spc="25" dirty="0">
                <a:solidFill>
                  <a:srgbClr val="FF0000"/>
                </a:solidFill>
                <a:latin typeface="Arial"/>
                <a:cs typeface="Arial"/>
              </a:rPr>
              <a:t>ng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sp>
        <p:nvSpPr>
          <p:cNvPr id="2" name="object 2"/>
          <p:cNvSpPr txBox="1"/>
          <p:nvPr/>
        </p:nvSpPr>
        <p:spPr>
          <a:xfrm>
            <a:off x="916939" y="898016"/>
            <a:ext cx="10158095" cy="562737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0029" marR="5080" indent="-227965">
              <a:lnSpc>
                <a:spcPct val="70000"/>
              </a:lnSpc>
              <a:spcBef>
                <a:spcPts val="96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Karena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cahaya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merupakan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bentuk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energi,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maka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intensitas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cahaya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bernilai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antara 	</a:t>
            </a:r>
            <a:r>
              <a:rPr sz="2400" dirty="0">
                <a:latin typeface="Calibri"/>
                <a:cs typeface="Calibri"/>
              </a:rPr>
              <a:t>0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sampai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tidak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berhingga,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9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133731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0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Symbol"/>
                <a:cs typeface="Symbol"/>
              </a:rPr>
              <a:t>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i="1" dirty="0">
                <a:latin typeface="Calibri"/>
                <a:cs typeface="Calibri"/>
              </a:rPr>
              <a:t>x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&lt;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0" dirty="0">
                <a:latin typeface="Symbol"/>
                <a:cs typeface="Symbol"/>
              </a:rPr>
              <a:t></a:t>
            </a:r>
            <a:endParaRPr sz="2400">
              <a:latin typeface="Symbol"/>
              <a:cs typeface="Symbol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2400">
              <a:latin typeface="Symbol"/>
              <a:cs typeface="Symbol"/>
            </a:endParaRPr>
          </a:p>
          <a:p>
            <a:pPr marL="240665" indent="-227965">
              <a:lnSpc>
                <a:spcPct val="100000"/>
              </a:lnSpc>
              <a:buFont typeface="Arial MT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Nilai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i="1" dirty="0">
                <a:latin typeface="Calibri"/>
                <a:cs typeface="Calibri"/>
              </a:rPr>
              <a:t>x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sebenarnya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adalah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hasil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kali:</a:t>
            </a:r>
            <a:endParaRPr sz="2400">
              <a:latin typeface="Calibri"/>
              <a:cs typeface="Calibri"/>
            </a:endParaRPr>
          </a:p>
          <a:p>
            <a:pPr marL="1582420" marR="1375410" indent="-887094">
              <a:lnSpc>
                <a:spcPct val="104600"/>
              </a:lnSpc>
              <a:spcBef>
                <a:spcPts val="10"/>
              </a:spcBef>
            </a:pPr>
            <a:r>
              <a:rPr sz="2400" i="1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i="1" dirty="0">
                <a:latin typeface="Calibri"/>
                <a:cs typeface="Calibri"/>
              </a:rPr>
              <a:t>x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=jumlah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cahaya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berasal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dari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sumbernya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</a:t>
            </a:r>
            <a:r>
              <a:rPr sz="2400" i="1" spc="-10" dirty="0">
                <a:latin typeface="Calibri"/>
                <a:cs typeface="Calibri"/>
              </a:rPr>
              <a:t>illumination</a:t>
            </a:r>
            <a:r>
              <a:rPr sz="2400" spc="-10" dirty="0">
                <a:latin typeface="Calibri"/>
                <a:cs typeface="Calibri"/>
              </a:rPr>
              <a:t>), </a:t>
            </a:r>
            <a:r>
              <a:rPr sz="2400" dirty="0">
                <a:latin typeface="Calibri"/>
                <a:cs typeface="Calibri"/>
              </a:rPr>
              <a:t>nilainya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antara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0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sampai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tidak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berhingga,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dan</a:t>
            </a:r>
            <a:endParaRPr sz="2400">
              <a:latin typeface="Calibri"/>
              <a:cs typeface="Calibri"/>
            </a:endParaRPr>
          </a:p>
          <a:p>
            <a:pPr marL="1651000" marR="2463165" indent="-955675">
              <a:lnSpc>
                <a:spcPts val="3020"/>
              </a:lnSpc>
              <a:spcBef>
                <a:spcPts val="120"/>
              </a:spcBef>
            </a:pPr>
            <a:r>
              <a:rPr sz="2400" i="1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i="1" dirty="0">
                <a:latin typeface="Calibri"/>
                <a:cs typeface="Calibri"/>
              </a:rPr>
              <a:t>x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derajat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kemampuan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obyek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memantulkan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cahaya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i="1" dirty="0">
                <a:latin typeface="Calibri"/>
                <a:cs typeface="Calibri"/>
              </a:rPr>
              <a:t>reflection</a:t>
            </a:r>
            <a:r>
              <a:rPr sz="2400" dirty="0">
                <a:latin typeface="Calibri"/>
                <a:cs typeface="Calibri"/>
              </a:rPr>
              <a:t>),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nilainya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antara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0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1.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2400">
              <a:latin typeface="Calibri"/>
              <a:cs typeface="Calibri"/>
            </a:endParaRPr>
          </a:p>
          <a:p>
            <a:pPr marL="582295" indent="-569595">
              <a:lnSpc>
                <a:spcPct val="100000"/>
              </a:lnSpc>
              <a:buFont typeface="Arial MT"/>
              <a:buChar char="•"/>
              <a:tabLst>
                <a:tab pos="582295" algn="l"/>
                <a:tab pos="1336675" algn="l"/>
                <a:tab pos="3263900" algn="l"/>
              </a:tabLst>
            </a:pPr>
            <a:r>
              <a:rPr sz="2400" spc="-10" dirty="0">
                <a:latin typeface="Calibri"/>
                <a:cs typeface="Calibri"/>
              </a:rPr>
              <a:t>Jadi,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i="1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i="1" dirty="0">
                <a:latin typeface="Calibri"/>
                <a:cs typeface="Calibri"/>
              </a:rPr>
              <a:t>x,</a:t>
            </a:r>
            <a:r>
              <a:rPr sz="2400" i="1" spc="-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=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i="1" dirty="0">
                <a:latin typeface="Calibri"/>
                <a:cs typeface="Calibri"/>
              </a:rPr>
              <a:t>x,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0" dirty="0">
                <a:latin typeface="Symbol"/>
                <a:cs typeface="Symbol"/>
              </a:rPr>
              <a:t>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i="1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i="1" dirty="0">
                <a:latin typeface="Calibri"/>
                <a:cs typeface="Calibri"/>
              </a:rPr>
              <a:t>x,</a:t>
            </a:r>
            <a:r>
              <a:rPr sz="2400" i="1" spc="-30" dirty="0">
                <a:latin typeface="Calibri"/>
                <a:cs typeface="Calibri"/>
              </a:rPr>
              <a:t> </a:t>
            </a:r>
            <a:r>
              <a:rPr sz="2400" i="1" spc="-25" dirty="0">
                <a:latin typeface="Calibri"/>
                <a:cs typeface="Calibri"/>
              </a:rPr>
              <a:t>y</a:t>
            </a:r>
            <a:r>
              <a:rPr sz="2400" spc="-25" dirty="0">
                <a:latin typeface="Calibri"/>
                <a:cs typeface="Calibri"/>
              </a:rPr>
              <a:t>),</a:t>
            </a:r>
            <a:endParaRPr sz="2400">
              <a:latin typeface="Calibri"/>
              <a:cs typeface="Calibri"/>
            </a:endParaRPr>
          </a:p>
          <a:p>
            <a:pPr marL="626745">
              <a:lnSpc>
                <a:spcPct val="100000"/>
              </a:lnSpc>
              <a:spcBef>
                <a:spcPts val="145"/>
              </a:spcBef>
            </a:pPr>
            <a:r>
              <a:rPr sz="2400" dirty="0">
                <a:latin typeface="Calibri"/>
                <a:cs typeface="Calibri"/>
              </a:rPr>
              <a:t>yang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dalam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ini,</a:t>
            </a:r>
            <a:endParaRPr sz="2400">
              <a:latin typeface="Calibri"/>
              <a:cs typeface="Calibri"/>
            </a:endParaRPr>
          </a:p>
          <a:p>
            <a:pPr marL="1678305">
              <a:lnSpc>
                <a:spcPct val="100000"/>
              </a:lnSpc>
              <a:spcBef>
                <a:spcPts val="135"/>
              </a:spcBef>
            </a:pPr>
            <a:r>
              <a:rPr sz="2400" dirty="0">
                <a:latin typeface="Calibri"/>
                <a:cs typeface="Calibri"/>
              </a:rPr>
              <a:t>0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Symbol"/>
                <a:cs typeface="Symbol"/>
              </a:rPr>
              <a:t>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i="1" dirty="0">
                <a:latin typeface="Calibri"/>
                <a:cs typeface="Calibri"/>
              </a:rPr>
              <a:t>x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&lt;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60" dirty="0">
                <a:latin typeface="Symbol"/>
                <a:cs typeface="Symbol"/>
              </a:rPr>
              <a:t></a:t>
            </a:r>
            <a:endParaRPr sz="2400">
              <a:latin typeface="Symbol"/>
              <a:cs typeface="Symbol"/>
            </a:endParaRPr>
          </a:p>
          <a:p>
            <a:pPr marL="1678305">
              <a:lnSpc>
                <a:spcPct val="100000"/>
              </a:lnSpc>
              <a:spcBef>
                <a:spcPts val="130"/>
              </a:spcBef>
            </a:pPr>
            <a:r>
              <a:rPr sz="2400" dirty="0">
                <a:latin typeface="Calibri"/>
                <a:cs typeface="Calibri"/>
              </a:rPr>
              <a:t>0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Symbol"/>
                <a:cs typeface="Symbol"/>
              </a:rPr>
              <a:t>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i="1" dirty="0">
                <a:latin typeface="Calibri"/>
                <a:cs typeface="Calibri"/>
              </a:rPr>
              <a:t>x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Symbol"/>
                <a:cs typeface="Symbol"/>
              </a:rPr>
              <a:t>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5191" y="747116"/>
            <a:ext cx="7079091" cy="405647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88769" y="5584647"/>
            <a:ext cx="89255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(a)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Citra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kontinu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diproyeksikan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array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sensor.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(b)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Citra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hasil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penerokan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kuantisasi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3807967" y="4875657"/>
            <a:ext cx="273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(a)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95998" y="4875657"/>
            <a:ext cx="284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(b)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0623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i="0" dirty="0">
                <a:latin typeface="Calibri Light"/>
                <a:cs typeface="Calibri Light"/>
              </a:rPr>
              <a:t>Beberapa</a:t>
            </a:r>
            <a:r>
              <a:rPr sz="4400" i="0" spc="-165" dirty="0">
                <a:latin typeface="Calibri Light"/>
                <a:cs typeface="Calibri Light"/>
              </a:rPr>
              <a:t> </a:t>
            </a:r>
            <a:r>
              <a:rPr sz="4400" i="0" spc="-35" dirty="0">
                <a:latin typeface="Calibri Light"/>
                <a:cs typeface="Calibri Light"/>
              </a:rPr>
              <a:t>Teknik</a:t>
            </a:r>
            <a:r>
              <a:rPr sz="4400" i="0" spc="-150" dirty="0">
                <a:latin typeface="Calibri Light"/>
                <a:cs typeface="Calibri Light"/>
              </a:rPr>
              <a:t> </a:t>
            </a:r>
            <a:r>
              <a:rPr sz="4400" i="0" spc="-10" dirty="0">
                <a:latin typeface="Calibri Light"/>
                <a:cs typeface="Calibri Light"/>
              </a:rPr>
              <a:t>Kuantisasi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07918"/>
            <a:ext cx="3609340" cy="10496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</a:tabLst>
            </a:pPr>
            <a:r>
              <a:rPr sz="2800" i="1" dirty="0">
                <a:latin typeface="Calibri"/>
                <a:cs typeface="Calibri"/>
              </a:rPr>
              <a:t>Uniform</a:t>
            </a:r>
            <a:r>
              <a:rPr sz="2800" i="1" spc="-110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mapping</a:t>
            </a:r>
            <a:endParaRPr sz="2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527685" algn="l"/>
              </a:tabLst>
            </a:pPr>
            <a:r>
              <a:rPr sz="2800" i="1" dirty="0">
                <a:latin typeface="Calibri"/>
                <a:cs typeface="Calibri"/>
              </a:rPr>
              <a:t>Logarithmic</a:t>
            </a:r>
            <a:r>
              <a:rPr sz="2800" i="1" spc="-20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mapping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46277"/>
            <a:ext cx="35337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685" algn="l"/>
              </a:tabLst>
            </a:pPr>
            <a:r>
              <a:rPr sz="3200" b="1" i="0" spc="-25" dirty="0">
                <a:latin typeface="Calibri"/>
                <a:cs typeface="Calibri"/>
              </a:rPr>
              <a:t>1.</a:t>
            </a:r>
            <a:r>
              <a:rPr sz="3200" b="1" i="0" dirty="0">
                <a:latin typeface="Calibri"/>
                <a:cs typeface="Calibri"/>
              </a:rPr>
              <a:t>	Uniform</a:t>
            </a:r>
            <a:r>
              <a:rPr sz="3200" b="1" i="0" spc="-100" dirty="0">
                <a:latin typeface="Calibri"/>
                <a:cs typeface="Calibri"/>
              </a:rPr>
              <a:t> </a:t>
            </a:r>
            <a:r>
              <a:rPr sz="3200" b="1" i="0" spc="-10" dirty="0">
                <a:latin typeface="Calibri"/>
                <a:cs typeface="Calibri"/>
              </a:rPr>
              <a:t>Mapping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415541"/>
            <a:ext cx="10712450" cy="196278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029" marR="664210" indent="-227965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i="1" dirty="0">
                <a:latin typeface="Arial"/>
                <a:cs typeface="Arial"/>
              </a:rPr>
              <a:t>Uniform</a:t>
            </a:r>
            <a:r>
              <a:rPr sz="2400" i="1" spc="-6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mapping</a:t>
            </a:r>
            <a:r>
              <a:rPr sz="2400" i="1" spc="-20" dirty="0">
                <a:latin typeface="Arial"/>
                <a:cs typeface="Arial"/>
              </a:rPr>
              <a:t> </a:t>
            </a:r>
            <a:r>
              <a:rPr sz="2400" dirty="0">
                <a:latin typeface="Arial MT"/>
                <a:cs typeface="Arial MT"/>
              </a:rPr>
              <a:t>membagi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sinyal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dalam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selang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[0,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i="1" dirty="0">
                <a:latin typeface="Arial"/>
                <a:cs typeface="Arial"/>
              </a:rPr>
              <a:t>M</a:t>
            </a:r>
            <a:r>
              <a:rPr sz="2400" dirty="0">
                <a:latin typeface="Arial MT"/>
                <a:cs typeface="Arial MT"/>
              </a:rPr>
              <a:t>]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menjadi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i="1" dirty="0">
                <a:latin typeface="Arial"/>
                <a:cs typeface="Arial"/>
              </a:rPr>
              <a:t>K</a:t>
            </a:r>
            <a:r>
              <a:rPr sz="2400" i="1" spc="-85" dirty="0">
                <a:latin typeface="Arial"/>
                <a:cs typeface="Arial"/>
              </a:rPr>
              <a:t> </a:t>
            </a:r>
            <a:r>
              <a:rPr sz="2400" spc="-20" dirty="0">
                <a:latin typeface="Arial MT"/>
                <a:cs typeface="Arial MT"/>
              </a:rPr>
              <a:t>buah 	upa-</a:t>
            </a:r>
            <a:r>
              <a:rPr sz="2400" dirty="0">
                <a:latin typeface="Arial MT"/>
                <a:cs typeface="Arial MT"/>
              </a:rPr>
              <a:t>selang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(</a:t>
            </a:r>
            <a:r>
              <a:rPr sz="2400" i="1" spc="-20" dirty="0">
                <a:latin typeface="Arial"/>
                <a:cs typeface="Arial"/>
              </a:rPr>
              <a:t>sub-</a:t>
            </a:r>
            <a:r>
              <a:rPr sz="2400" i="1" dirty="0">
                <a:latin typeface="Arial"/>
                <a:cs typeface="Arial"/>
              </a:rPr>
              <a:t>interval</a:t>
            </a:r>
            <a:r>
              <a:rPr sz="2400" dirty="0">
                <a:latin typeface="Arial MT"/>
                <a:cs typeface="Arial MT"/>
              </a:rPr>
              <a:t>)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yang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berjarak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sama</a:t>
            </a:r>
            <a:endParaRPr sz="2400">
              <a:latin typeface="Arial MT"/>
              <a:cs typeface="Arial MT"/>
            </a:endParaRPr>
          </a:p>
          <a:p>
            <a:pPr marL="240665" indent="-227965">
              <a:lnSpc>
                <a:spcPct val="100000"/>
              </a:lnSpc>
              <a:spcBef>
                <a:spcPts val="690"/>
              </a:spcBef>
              <a:buChar char="•"/>
              <a:tabLst>
                <a:tab pos="240665" algn="l"/>
              </a:tabLst>
            </a:pPr>
            <a:r>
              <a:rPr sz="2400" dirty="0">
                <a:latin typeface="Arial MT"/>
                <a:cs typeface="Arial MT"/>
              </a:rPr>
              <a:t>Selanjutnya,</a:t>
            </a:r>
            <a:r>
              <a:rPr sz="2400" spc="-20" dirty="0">
                <a:latin typeface="Arial MT"/>
                <a:cs typeface="Arial MT"/>
              </a:rPr>
              <a:t> nilai-</a:t>
            </a:r>
            <a:r>
              <a:rPr sz="2400" dirty="0">
                <a:latin typeface="Arial MT"/>
                <a:cs typeface="Arial MT"/>
              </a:rPr>
              <a:t>nilai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i="1" dirty="0">
                <a:latin typeface="Arial"/>
                <a:cs typeface="Arial"/>
              </a:rPr>
              <a:t>integer</a:t>
            </a:r>
            <a:r>
              <a:rPr sz="2400" i="1" spc="-35" dirty="0">
                <a:latin typeface="Arial"/>
                <a:cs typeface="Arial"/>
              </a:rPr>
              <a:t> </a:t>
            </a:r>
            <a:r>
              <a:rPr sz="2400" dirty="0">
                <a:latin typeface="Arial MT"/>
                <a:cs typeface="Arial MT"/>
              </a:rPr>
              <a:t>0,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1,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2,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…,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i="1" dirty="0">
                <a:latin typeface="Arial"/>
                <a:cs typeface="Arial"/>
              </a:rPr>
              <a:t>K</a:t>
            </a:r>
            <a:r>
              <a:rPr sz="2400" i="1" spc="-50" dirty="0">
                <a:latin typeface="Arial"/>
                <a:cs typeface="Arial"/>
              </a:rPr>
              <a:t> </a:t>
            </a:r>
            <a:r>
              <a:rPr sz="2400" dirty="0">
                <a:latin typeface="Arial MT"/>
                <a:cs typeface="Arial MT"/>
              </a:rPr>
              <a:t>–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1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i="1" spc="-20" dirty="0">
                <a:latin typeface="Arial"/>
                <a:cs typeface="Arial"/>
              </a:rPr>
              <a:t>di-</a:t>
            </a:r>
            <a:r>
              <a:rPr sz="2400" i="1" dirty="0">
                <a:latin typeface="Arial"/>
                <a:cs typeface="Arial"/>
              </a:rPr>
              <a:t>assign </a:t>
            </a:r>
            <a:r>
              <a:rPr sz="2400" dirty="0">
                <a:latin typeface="Arial MT"/>
                <a:cs typeface="Arial MT"/>
              </a:rPr>
              <a:t>ke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setiap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upa-</a:t>
            </a:r>
            <a:r>
              <a:rPr sz="2400" spc="-10" dirty="0">
                <a:latin typeface="Arial MT"/>
                <a:cs typeface="Arial MT"/>
              </a:rPr>
              <a:t>selang</a:t>
            </a:r>
            <a:endParaRPr sz="2400">
              <a:latin typeface="Arial MT"/>
              <a:cs typeface="Arial MT"/>
            </a:endParaRPr>
          </a:p>
          <a:p>
            <a:pPr marL="240029" marR="65405" indent="-227965">
              <a:lnSpc>
                <a:spcPts val="2590"/>
              </a:lnSpc>
              <a:spcBef>
                <a:spcPts val="1035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 MT"/>
                <a:cs typeface="Arial MT"/>
              </a:rPr>
              <a:t>Semua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nilai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sinyal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dalam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selang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[0,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M]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dinyatakan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dalam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nilai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i="1" dirty="0">
                <a:latin typeface="Arial"/>
                <a:cs typeface="Arial"/>
              </a:rPr>
              <a:t>integer</a:t>
            </a:r>
            <a:r>
              <a:rPr sz="2400" i="1" spc="-55" dirty="0">
                <a:latin typeface="Arial"/>
                <a:cs typeface="Arial"/>
              </a:rPr>
              <a:t> </a:t>
            </a:r>
            <a:r>
              <a:rPr sz="2400" spc="-20" dirty="0">
                <a:latin typeface="Arial MT"/>
                <a:cs typeface="Arial MT"/>
              </a:rPr>
              <a:t>yang 	</a:t>
            </a:r>
            <a:r>
              <a:rPr sz="2400" spc="-10" dirty="0">
                <a:latin typeface="Arial MT"/>
                <a:cs typeface="Arial MT"/>
              </a:rPr>
              <a:t>diasosiasikan.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8104" y="3429000"/>
            <a:ext cx="4220612" cy="294115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251256" y="6595490"/>
            <a:ext cx="502793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Sumber:</a:t>
            </a:r>
            <a:r>
              <a:rPr sz="140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Unknown,</a:t>
            </a:r>
            <a:r>
              <a:rPr sz="14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i="1" spc="-10" dirty="0">
                <a:solidFill>
                  <a:srgbClr val="FF0000"/>
                </a:solidFill>
                <a:latin typeface="Arial"/>
                <a:cs typeface="Arial"/>
              </a:rPr>
              <a:t>Introduction</a:t>
            </a:r>
            <a:r>
              <a:rPr sz="1400" i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1400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/>
                <a:cs typeface="Arial"/>
              </a:rPr>
              <a:t>Computer</a:t>
            </a:r>
            <a:r>
              <a:rPr sz="1400" i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0000"/>
                </a:solidFill>
                <a:latin typeface="Arial"/>
                <a:cs typeface="Arial"/>
              </a:rPr>
              <a:t>Vision,</a:t>
            </a:r>
            <a:r>
              <a:rPr sz="1400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FF0000"/>
                </a:solidFill>
                <a:latin typeface="Arial"/>
                <a:cs typeface="Arial"/>
              </a:rPr>
              <a:t>Digitization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711453"/>
            <a:ext cx="39827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i="0" dirty="0">
                <a:latin typeface="Calibri"/>
                <a:cs typeface="Calibri"/>
              </a:rPr>
              <a:t>2.</a:t>
            </a:r>
            <a:r>
              <a:rPr sz="3200" b="1" i="0" spc="-60" dirty="0">
                <a:latin typeface="Calibri"/>
                <a:cs typeface="Calibri"/>
              </a:rPr>
              <a:t> </a:t>
            </a:r>
            <a:r>
              <a:rPr sz="3200" b="1" i="0" dirty="0">
                <a:latin typeface="Calibri"/>
                <a:cs typeface="Calibri"/>
              </a:rPr>
              <a:t>Logarithmic</a:t>
            </a:r>
            <a:r>
              <a:rPr sz="3200" b="1" i="0" spc="-45" dirty="0">
                <a:latin typeface="Calibri"/>
                <a:cs typeface="Calibri"/>
              </a:rPr>
              <a:t> </a:t>
            </a:r>
            <a:r>
              <a:rPr sz="3200" b="1" i="0" spc="-10" dirty="0">
                <a:latin typeface="Calibri"/>
                <a:cs typeface="Calibri"/>
              </a:rPr>
              <a:t>mapping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26133"/>
            <a:ext cx="5179060" cy="1230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029" algn="l"/>
                <a:tab pos="3265170" algn="l"/>
              </a:tabLst>
            </a:pPr>
            <a:r>
              <a:rPr sz="2400" dirty="0">
                <a:latin typeface="Calibri"/>
                <a:cs typeface="Calibri"/>
              </a:rPr>
              <a:t>Sinyal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f(x,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y)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dinyatakan</a:t>
            </a:r>
            <a:r>
              <a:rPr sz="2400" dirty="0">
                <a:latin typeface="Calibri"/>
                <a:cs typeface="Calibri"/>
              </a:rPr>
              <a:t>	dalam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f(x,y)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95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 MT"/>
              <a:buChar char="•"/>
              <a:tabLst>
                <a:tab pos="240665" algn="l"/>
              </a:tabLst>
            </a:pPr>
            <a:r>
              <a:rPr sz="2400" spc="-35" dirty="0">
                <a:latin typeface="Calibri"/>
                <a:cs typeface="Calibri"/>
              </a:rPr>
              <a:t>Efeknya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sbb: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5922975"/>
            <a:ext cx="7889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</a:tabLst>
            </a:pPr>
            <a:r>
              <a:rPr sz="2400" spc="-10" dirty="0">
                <a:latin typeface="Calibri"/>
                <a:cs typeface="Calibri"/>
              </a:rPr>
              <a:t>Akibatnya,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sinyal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bernilai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rendah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ditingkatkan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kualitas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nilainya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2242" y="2739898"/>
            <a:ext cx="4073351" cy="306146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4658" y="2215263"/>
            <a:ext cx="3048380" cy="24274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35393" y="295715"/>
            <a:ext cx="3264560" cy="280379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35393" y="3764762"/>
            <a:ext cx="3147418" cy="250772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68958" y="4816602"/>
            <a:ext cx="1369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Original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image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85913" y="3117850"/>
            <a:ext cx="152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Kurva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kuantisasi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54061" y="6291478"/>
            <a:ext cx="2425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Hasil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kuantisasi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logaritmik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94211" y="6426504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34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35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916939" y="928242"/>
            <a:ext cx="10517505" cy="509651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40029" marR="5080" indent="-227965">
              <a:lnSpc>
                <a:spcPts val="2690"/>
              </a:lnSpc>
              <a:spcBef>
                <a:spcPts val="74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Umumnya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256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level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(8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bit/pixel</a:t>
            </a:r>
            <a:r>
              <a:rPr sz="2800" dirty="0">
                <a:latin typeface="Calibri"/>
                <a:cs typeface="Calibri"/>
              </a:rPr>
              <a:t>)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sudah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cukup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untuk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merepresentasikan 	</a:t>
            </a:r>
            <a:r>
              <a:rPr sz="2800" dirty="0">
                <a:latin typeface="Calibri"/>
                <a:cs typeface="Calibri"/>
              </a:rPr>
              <a:t>nilai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intensitas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pixel.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75"/>
              </a:spcBef>
              <a:buFont typeface="Arial MT"/>
              <a:buChar char="•"/>
            </a:pPr>
            <a:endParaRPr sz="2800">
              <a:latin typeface="Calibri"/>
              <a:cs typeface="Calibri"/>
            </a:endParaRPr>
          </a:p>
          <a:p>
            <a:pPr marL="240029" marR="260350" indent="-227965">
              <a:lnSpc>
                <a:spcPts val="2690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Jika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citra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digital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berukuran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M</a:t>
            </a:r>
            <a:r>
              <a:rPr sz="2800" i="1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N</a:t>
            </a:r>
            <a:r>
              <a:rPr sz="2800" i="1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setiap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pixel</a:t>
            </a:r>
            <a:r>
              <a:rPr sz="2800" i="1" spc="-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kedalamannya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b</a:t>
            </a:r>
            <a:r>
              <a:rPr sz="2800" i="1" spc="-5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bit, 	</a:t>
            </a:r>
            <a:r>
              <a:rPr sz="2800" dirty="0">
                <a:latin typeface="Calibri"/>
                <a:cs typeface="Calibri"/>
              </a:rPr>
              <a:t>maka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kebutuhan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memori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untuk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mereresentasikan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citra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adalah</a:t>
            </a:r>
            <a:endParaRPr sz="2800">
              <a:latin typeface="Calibri"/>
              <a:cs typeface="Calibri"/>
            </a:endParaRPr>
          </a:p>
          <a:p>
            <a:pPr marL="2756535">
              <a:lnSpc>
                <a:spcPct val="100000"/>
              </a:lnSpc>
              <a:spcBef>
                <a:spcPts val="345"/>
              </a:spcBef>
            </a:pPr>
            <a:r>
              <a:rPr sz="2800" i="1" dirty="0">
                <a:latin typeface="Calibri"/>
                <a:cs typeface="Calibri"/>
              </a:rPr>
              <a:t>M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N</a:t>
            </a:r>
            <a:r>
              <a:rPr sz="2800" i="1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b</a:t>
            </a:r>
            <a:r>
              <a:rPr sz="2800" i="1" spc="-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bit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5"/>
              </a:spcBef>
            </a:pP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 MT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Untuk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citra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berwarna,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256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level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digunakan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untuk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setiap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warna.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60"/>
              </a:spcBef>
              <a:buFont typeface="Arial MT"/>
              <a:buChar char="•"/>
            </a:pPr>
            <a:endParaRPr sz="2800">
              <a:latin typeface="Calibri"/>
              <a:cs typeface="Calibri"/>
            </a:endParaRPr>
          </a:p>
          <a:p>
            <a:pPr marL="239395" marR="140970" indent="-227329">
              <a:lnSpc>
                <a:spcPct val="80000"/>
              </a:lnSpc>
              <a:buFont typeface="Arial MT"/>
              <a:buChar char="•"/>
              <a:tabLst>
                <a:tab pos="241300" algn="l"/>
                <a:tab pos="3515360" algn="l"/>
              </a:tabLst>
            </a:pPr>
            <a:r>
              <a:rPr sz="2800" dirty="0">
                <a:latin typeface="Calibri"/>
                <a:cs typeface="Calibri"/>
              </a:rPr>
              <a:t>Citra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berwarna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terdiri</a:t>
            </a:r>
            <a:r>
              <a:rPr sz="2800" dirty="0">
                <a:latin typeface="Calibri"/>
                <a:cs typeface="Calibri"/>
              </a:rPr>
              <a:t>	dari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tiga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kanal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warna: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red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AF50"/>
                </a:solidFill>
                <a:latin typeface="Calibri"/>
                <a:cs typeface="Calibri"/>
              </a:rPr>
              <a:t>green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and,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8FAADC"/>
                </a:solidFill>
                <a:latin typeface="Calibri"/>
                <a:cs typeface="Calibri"/>
              </a:rPr>
              <a:t>blue</a:t>
            </a:r>
            <a:r>
              <a:rPr sz="2800" spc="-25" dirty="0">
                <a:solidFill>
                  <a:srgbClr val="8FAADC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– 	</a:t>
            </a:r>
            <a:r>
              <a:rPr sz="2800" spc="-10" dirty="0">
                <a:latin typeface="Calibri"/>
                <a:cs typeface="Calibri"/>
              </a:rPr>
              <a:t>Kombinasi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ketiga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warna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menghasilkan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persepsi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warna-</a:t>
            </a:r>
            <a:r>
              <a:rPr sz="2800" dirty="0">
                <a:latin typeface="Calibri"/>
                <a:cs typeface="Calibri"/>
              </a:rPr>
              <a:t>warna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yang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kita 	</a:t>
            </a:r>
            <a:r>
              <a:rPr sz="2800" spc="-10" dirty="0">
                <a:latin typeface="Calibri"/>
                <a:cs typeface="Calibri"/>
              </a:rPr>
              <a:t>lihat.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4445" y="1195997"/>
            <a:ext cx="6937502" cy="48524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2328" y="2516009"/>
            <a:ext cx="2839085" cy="1939925"/>
            <a:chOff x="402328" y="2516009"/>
            <a:chExt cx="2839085" cy="19399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2328" y="2516009"/>
              <a:ext cx="2838464" cy="19395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4802" y="2537841"/>
              <a:ext cx="2693289" cy="1794001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6507480" y="2526792"/>
            <a:ext cx="5600065" cy="1956435"/>
            <a:chOff x="6507480" y="2526792"/>
            <a:chExt cx="5600065" cy="195643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25334" y="2554149"/>
              <a:ext cx="2782106" cy="19013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47835" y="2575941"/>
              <a:ext cx="2636138" cy="175590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07480" y="2526792"/>
              <a:ext cx="2833878" cy="195605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57518" y="2575941"/>
              <a:ext cx="2633853" cy="1755901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3630116" y="2554149"/>
            <a:ext cx="2779395" cy="1901825"/>
            <a:chOff x="3630116" y="2554149"/>
            <a:chExt cx="2779395" cy="190182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30116" y="2554149"/>
              <a:ext cx="2779117" cy="19013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52773" y="2575940"/>
              <a:ext cx="2633853" cy="1755901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286759" y="3092907"/>
            <a:ext cx="2286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0" dirty="0">
                <a:latin typeface="Calibri"/>
                <a:cs typeface="Calibri"/>
              </a:rPr>
              <a:t>=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37</a:t>
            </a:fld>
            <a:endParaRPr spc="-25" dirty="0"/>
          </a:p>
        </p:txBody>
      </p:sp>
      <p:sp>
        <p:nvSpPr>
          <p:cNvPr id="14" name="object 14"/>
          <p:cNvSpPr txBox="1"/>
          <p:nvPr/>
        </p:nvSpPr>
        <p:spPr>
          <a:xfrm>
            <a:off x="4777485" y="4471542"/>
            <a:ext cx="378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Red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82610" y="4471542"/>
            <a:ext cx="595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Green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445877" y="4471542"/>
            <a:ext cx="4368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Blue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3508" y="1840441"/>
            <a:ext cx="3084619" cy="3082468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089650" y="132587"/>
          <a:ext cx="4043043" cy="2028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5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06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44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44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81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84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73685">
                <a:tc>
                  <a:txBody>
                    <a:bodyPr/>
                    <a:lstStyle/>
                    <a:p>
                      <a:pPr marL="4826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148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2E528F"/>
                      </a:solidFill>
                      <a:prstDash val="solid"/>
                    </a:lnL>
                    <a:lnT w="12700">
                      <a:solidFill>
                        <a:srgbClr val="2E528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162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T w="12700">
                      <a:solidFill>
                        <a:srgbClr val="2E528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175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T w="12700">
                      <a:solidFill>
                        <a:srgbClr val="2E528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182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T w="12700">
                      <a:solidFill>
                        <a:srgbClr val="2E528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189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T w="12700">
                      <a:solidFill>
                        <a:srgbClr val="2E528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194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T w="12700">
                      <a:solidFill>
                        <a:srgbClr val="2E528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195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T w="12700">
                      <a:solidFill>
                        <a:srgbClr val="2E528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5588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193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T w="12700">
                      <a:solidFill>
                        <a:srgbClr val="2E528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195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T w="12700">
                      <a:solidFill>
                        <a:srgbClr val="2E528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195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T w="12700">
                      <a:solidFill>
                        <a:srgbClr val="2E528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197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4826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148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164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174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176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185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189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191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88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191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196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194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195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2E528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4826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144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159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167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176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178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185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188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88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191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196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194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197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2E528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4826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128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147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157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168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173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179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182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88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184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191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191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192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2E528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4826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119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134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148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160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164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170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179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88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176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181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189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185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2E528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4826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145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124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142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151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160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168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169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88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174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180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182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183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2E528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4826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172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140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153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157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169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171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88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178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180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182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182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2E528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4826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196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129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144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152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158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167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170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177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 marR="317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176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178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2E528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marL="4826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204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144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134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142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149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155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88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165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165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170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171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089650" y="2364613"/>
          <a:ext cx="4044946" cy="2028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2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5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03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33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57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62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974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2E528F"/>
                      </a:solidFill>
                      <a:prstDash val="solid"/>
                    </a:lnL>
                    <a:lnT w="12700">
                      <a:solidFill>
                        <a:srgbClr val="2E528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28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T w="12700">
                      <a:solidFill>
                        <a:srgbClr val="2E528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T w="12700">
                      <a:solidFill>
                        <a:srgbClr val="2E528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50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T w="12700">
                      <a:solidFill>
                        <a:srgbClr val="2E528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53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T w="12700">
                      <a:solidFill>
                        <a:srgbClr val="2E528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56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T w="12700">
                      <a:solidFill>
                        <a:srgbClr val="2E528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56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T w="12700">
                      <a:solidFill>
                        <a:srgbClr val="2E528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53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T w="12700">
                      <a:solidFill>
                        <a:srgbClr val="2E528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54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T w="12700">
                      <a:solidFill>
                        <a:srgbClr val="2E528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54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T w="12700">
                      <a:solidFill>
                        <a:srgbClr val="2E528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54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R="14604" algn="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50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0287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51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53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55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56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55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59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55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54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2E528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R="14604" algn="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51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0287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51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50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52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54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51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54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2E528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R="14604" algn="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53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0287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50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52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50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51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50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50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2E528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R="14604" algn="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59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0287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54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55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50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2E528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R="4445" algn="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23189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415" algn="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50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52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50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2E528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R="4445" algn="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142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2446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51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2E528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R="4445" algn="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185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2446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65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50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2E528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marR="4445" algn="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209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106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50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50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E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113779" y="4596663"/>
          <a:ext cx="4008754" cy="17995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6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2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8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84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9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57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62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974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R="4191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T w="12700">
                      <a:solidFill>
                        <a:srgbClr val="2E528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24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T w="12700">
                      <a:solidFill>
                        <a:srgbClr val="2E528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T w="12700">
                      <a:solidFill>
                        <a:srgbClr val="2E528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T w="12700">
                      <a:solidFill>
                        <a:srgbClr val="2E528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5651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T w="12700">
                      <a:solidFill>
                        <a:srgbClr val="2E528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T w="12700">
                      <a:solidFill>
                        <a:srgbClr val="2E528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T w="12700">
                      <a:solidFill>
                        <a:srgbClr val="2E528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T w="12700">
                      <a:solidFill>
                        <a:srgbClr val="2E528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5461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T w="12700">
                      <a:solidFill>
                        <a:srgbClr val="2E528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T w="12700">
                      <a:solidFill>
                        <a:srgbClr val="2E528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T w="12700">
                      <a:solidFill>
                        <a:srgbClr val="2E528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R="41910" algn="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25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28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651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40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R="41910" algn="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27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651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R="42545" algn="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78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8419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R="41910" algn="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29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24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651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R="41910" algn="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71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24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651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R="31750" algn="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113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21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24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379">
                <a:tc>
                  <a:txBody>
                    <a:bodyPr/>
                    <a:lstStyle/>
                    <a:p>
                      <a:pPr marR="31750" algn="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156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545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25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28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ts val="147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32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6113779" y="4596663"/>
            <a:ext cx="3505200" cy="2031364"/>
          </a:xfrm>
          <a:custGeom>
            <a:avLst/>
            <a:gdLst/>
            <a:ahLst/>
            <a:cxnLst/>
            <a:rect l="l" t="t" r="r" b="b"/>
            <a:pathLst>
              <a:path w="3505200" h="2031365">
                <a:moveTo>
                  <a:pt x="0" y="2031364"/>
                </a:moveTo>
                <a:lnTo>
                  <a:pt x="3505200" y="2031364"/>
                </a:lnTo>
                <a:lnTo>
                  <a:pt x="3505200" y="0"/>
                </a:lnTo>
                <a:lnTo>
                  <a:pt x="0" y="0"/>
                </a:lnTo>
                <a:lnTo>
                  <a:pt x="0" y="2031364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3714559" y="129539"/>
            <a:ext cx="2385060" cy="2473960"/>
            <a:chOff x="3714559" y="129539"/>
            <a:chExt cx="2385060" cy="2473960"/>
          </a:xfrm>
        </p:grpSpPr>
        <p:sp>
          <p:nvSpPr>
            <p:cNvPr id="8" name="object 8"/>
            <p:cNvSpPr/>
            <p:nvPr/>
          </p:nvSpPr>
          <p:spPr>
            <a:xfrm>
              <a:off x="3728846" y="2364600"/>
              <a:ext cx="261620" cy="224790"/>
            </a:xfrm>
            <a:custGeom>
              <a:avLst/>
              <a:gdLst/>
              <a:ahLst/>
              <a:cxnLst/>
              <a:rect l="l" t="t" r="r" b="b"/>
              <a:pathLst>
                <a:path w="261620" h="224789">
                  <a:moveTo>
                    <a:pt x="0" y="224167"/>
                  </a:moveTo>
                  <a:lnTo>
                    <a:pt x="261264" y="224167"/>
                  </a:lnTo>
                  <a:lnTo>
                    <a:pt x="261264" y="0"/>
                  </a:lnTo>
                  <a:lnTo>
                    <a:pt x="0" y="0"/>
                  </a:lnTo>
                  <a:lnTo>
                    <a:pt x="0" y="224167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90085" y="132714"/>
              <a:ext cx="2106295" cy="2232025"/>
            </a:xfrm>
            <a:custGeom>
              <a:avLst/>
              <a:gdLst/>
              <a:ahLst/>
              <a:cxnLst/>
              <a:rect l="l" t="t" r="r" b="b"/>
              <a:pathLst>
                <a:path w="2106295" h="2232025">
                  <a:moveTo>
                    <a:pt x="0" y="2231897"/>
                  </a:moveTo>
                  <a:lnTo>
                    <a:pt x="2105914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3990085" y="2565273"/>
            <a:ext cx="2161540" cy="4062729"/>
          </a:xfrm>
          <a:custGeom>
            <a:avLst/>
            <a:gdLst/>
            <a:ahLst/>
            <a:cxnLst/>
            <a:rect l="l" t="t" r="r" b="b"/>
            <a:pathLst>
              <a:path w="2161540" h="4062729">
                <a:moveTo>
                  <a:pt x="0" y="0"/>
                </a:moveTo>
                <a:lnTo>
                  <a:pt x="2161286" y="4062691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80050" y="1127886"/>
            <a:ext cx="378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Red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27190" y="6370192"/>
            <a:ext cx="59690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dirty="0">
                <a:latin typeface="Calibri"/>
                <a:cs typeface="Calibri"/>
              </a:rPr>
              <a:t>177</a:t>
            </a:r>
            <a:r>
              <a:rPr sz="1400" spc="135" dirty="0">
                <a:latin typeface="Calibri"/>
                <a:cs typeface="Calibri"/>
              </a:rPr>
              <a:t>  </a:t>
            </a:r>
            <a:r>
              <a:rPr sz="1400" spc="-25" dirty="0">
                <a:latin typeface="Calibri"/>
                <a:cs typeface="Calibri"/>
              </a:rPr>
              <a:t>72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96589" y="6370192"/>
            <a:ext cx="251587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dirty="0">
                <a:latin typeface="Calibri"/>
                <a:cs typeface="Calibri"/>
              </a:rPr>
              <a:t>9</a:t>
            </a:r>
            <a:r>
              <a:rPr sz="1400" spc="14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16</a:t>
            </a:r>
            <a:r>
              <a:rPr sz="1400" spc="14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22</a:t>
            </a:r>
            <a:r>
              <a:rPr sz="1400" spc="14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26</a:t>
            </a:r>
            <a:r>
              <a:rPr sz="1400" spc="14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30</a:t>
            </a:r>
            <a:r>
              <a:rPr sz="1400" spc="14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35</a:t>
            </a:r>
            <a:r>
              <a:rPr sz="1400" spc="14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32</a:t>
            </a:r>
            <a:r>
              <a:rPr sz="1400" spc="14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33</a:t>
            </a:r>
            <a:r>
              <a:rPr sz="1400" spc="145" dirty="0">
                <a:latin typeface="Calibri"/>
                <a:cs typeface="Calibri"/>
              </a:rPr>
              <a:t>  </a:t>
            </a:r>
            <a:r>
              <a:rPr sz="1400" spc="-25" dirty="0">
                <a:latin typeface="Calibri"/>
                <a:cs typeface="Calibri"/>
              </a:rPr>
              <a:t>32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38</a:t>
            </a:fld>
            <a:endParaRPr spc="-25" dirty="0"/>
          </a:p>
        </p:txBody>
      </p:sp>
      <p:sp>
        <p:nvSpPr>
          <p:cNvPr id="12" name="object 12"/>
          <p:cNvSpPr txBox="1"/>
          <p:nvPr/>
        </p:nvSpPr>
        <p:spPr>
          <a:xfrm>
            <a:off x="5462396" y="3054858"/>
            <a:ext cx="594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Green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16626" y="5069204"/>
            <a:ext cx="4368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Blue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5810" y="649986"/>
            <a:ext cx="4994275" cy="5574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00FF"/>
                </a:solidFill>
                <a:latin typeface="Calibri"/>
                <a:cs typeface="Calibri"/>
              </a:rPr>
              <a:t>function</a:t>
            </a:r>
            <a:r>
              <a:rPr sz="1400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fig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=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imColorSep(A)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%</a:t>
            </a:r>
            <a:r>
              <a:rPr sz="1400" spc="-25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18A21"/>
                </a:solidFill>
                <a:latin typeface="Calibri"/>
                <a:cs typeface="Calibri"/>
              </a:rPr>
              <a:t>IMCOLORSEP</a:t>
            </a:r>
            <a:r>
              <a:rPr sz="1400" spc="-5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18A21"/>
                </a:solidFill>
                <a:latin typeface="Calibri"/>
                <a:cs typeface="Calibri"/>
              </a:rPr>
              <a:t>Displays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 the</a:t>
            </a:r>
            <a:r>
              <a:rPr sz="1400" spc="-10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RGB</a:t>
            </a:r>
            <a:r>
              <a:rPr sz="1400" spc="-20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18A21"/>
                </a:solidFill>
                <a:latin typeface="Calibri"/>
                <a:cs typeface="Calibri"/>
              </a:rPr>
              <a:t>decomposition</a:t>
            </a:r>
            <a:r>
              <a:rPr sz="1400" spc="-5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of</a:t>
            </a:r>
            <a:r>
              <a:rPr sz="1400" spc="-20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218A21"/>
                </a:solidFill>
                <a:latin typeface="Calibri"/>
                <a:cs typeface="Calibri"/>
              </a:rPr>
              <a:t> full-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color</a:t>
            </a:r>
            <a:r>
              <a:rPr sz="1400" spc="-30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18A21"/>
                </a:solidFill>
                <a:latin typeface="Calibri"/>
                <a:cs typeface="Calibri"/>
              </a:rPr>
              <a:t>image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0" dirty="0">
                <a:solidFill>
                  <a:srgbClr val="218A21"/>
                </a:solidFill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%</a:t>
            </a:r>
            <a:r>
              <a:rPr sz="1400" spc="-25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18A21"/>
                </a:solidFill>
                <a:latin typeface="Calibri"/>
                <a:cs typeface="Calibri"/>
              </a:rPr>
              <a:t>Syntax:</a:t>
            </a:r>
            <a:r>
              <a:rPr sz="1400" spc="-15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fig</a:t>
            </a:r>
            <a:r>
              <a:rPr sz="1400" spc="-20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=</a:t>
            </a:r>
            <a:r>
              <a:rPr sz="1400" spc="-20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18A21"/>
                </a:solidFill>
                <a:latin typeface="Calibri"/>
                <a:cs typeface="Calibri"/>
              </a:rPr>
              <a:t>imColorSep(A);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0" dirty="0">
                <a:solidFill>
                  <a:srgbClr val="218A21"/>
                </a:solidFill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%</a:t>
            </a:r>
            <a:r>
              <a:rPr sz="1400" spc="-40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Example:</a:t>
            </a:r>
            <a:r>
              <a:rPr sz="1400" spc="-15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A</a:t>
            </a:r>
            <a:r>
              <a:rPr sz="1400" spc="-35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=</a:t>
            </a:r>
            <a:r>
              <a:rPr sz="1400" spc="-20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18A21"/>
                </a:solidFill>
                <a:latin typeface="Calibri"/>
                <a:cs typeface="Calibri"/>
              </a:rPr>
              <a:t>imread('peppers.png');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%</a:t>
            </a:r>
            <a:r>
              <a:rPr sz="1400" spc="-20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fig</a:t>
            </a:r>
            <a:r>
              <a:rPr sz="1400" spc="-15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=</a:t>
            </a:r>
            <a:r>
              <a:rPr sz="1400" spc="-15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18A21"/>
                </a:solidFill>
                <a:latin typeface="Calibri"/>
                <a:cs typeface="Calibri"/>
              </a:rPr>
              <a:t>imColorSep(A);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0" dirty="0">
                <a:solidFill>
                  <a:srgbClr val="218A21"/>
                </a:solidFill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0" dirty="0">
                <a:solidFill>
                  <a:srgbClr val="218A21"/>
                </a:solidFill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%</a:t>
            </a:r>
            <a:r>
              <a:rPr sz="1400" spc="-40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18A21"/>
                </a:solidFill>
                <a:latin typeface="Calibri"/>
                <a:cs typeface="Calibri"/>
              </a:rPr>
              <a:t>Written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by:</a:t>
            </a:r>
            <a:r>
              <a:rPr sz="1400" spc="-25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Rick</a:t>
            </a:r>
            <a:r>
              <a:rPr sz="1400" spc="-25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Rosson,</a:t>
            </a:r>
            <a:r>
              <a:rPr sz="1400" spc="-55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2007</a:t>
            </a:r>
            <a:r>
              <a:rPr sz="1400" spc="-15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December</a:t>
            </a:r>
            <a:r>
              <a:rPr sz="1400" spc="-15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218A21"/>
                </a:solidFill>
                <a:latin typeface="Calibri"/>
                <a:cs typeface="Calibri"/>
              </a:rPr>
              <a:t>26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0" dirty="0">
                <a:solidFill>
                  <a:srgbClr val="218A21"/>
                </a:solidFill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%</a:t>
            </a:r>
            <a:r>
              <a:rPr sz="1400" spc="-40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18A21"/>
                </a:solidFill>
                <a:latin typeface="Calibri"/>
                <a:cs typeface="Calibri"/>
              </a:rPr>
              <a:t>Revised:</a:t>
            </a:r>
            <a:r>
              <a:rPr sz="1400" spc="-20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Rick</a:t>
            </a:r>
            <a:r>
              <a:rPr sz="1400" spc="-40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Rosson,</a:t>
            </a:r>
            <a:r>
              <a:rPr sz="1400" spc="-40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2008</a:t>
            </a:r>
            <a:r>
              <a:rPr sz="1400" spc="-35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January</a:t>
            </a:r>
            <a:r>
              <a:rPr sz="1400" spc="-10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218A21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0" dirty="0">
                <a:solidFill>
                  <a:srgbClr val="218A21"/>
                </a:solidFill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%</a:t>
            </a:r>
            <a:r>
              <a:rPr sz="1400" spc="-45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18A21"/>
                </a:solidFill>
                <a:latin typeface="Calibri"/>
                <a:cs typeface="Calibri"/>
              </a:rPr>
              <a:t>Copyright</a:t>
            </a:r>
            <a:r>
              <a:rPr sz="1400" spc="-15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(c)</a:t>
            </a:r>
            <a:r>
              <a:rPr sz="1400" spc="-25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18A21"/>
                </a:solidFill>
                <a:latin typeface="Calibri"/>
                <a:cs typeface="Calibri"/>
              </a:rPr>
              <a:t>2007-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08</a:t>
            </a:r>
            <a:r>
              <a:rPr sz="1400" spc="-20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Richard</a:t>
            </a:r>
            <a:r>
              <a:rPr sz="1400" spc="-25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D.</a:t>
            </a:r>
            <a:r>
              <a:rPr sz="1400" spc="-35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Rosson.</a:t>
            </a:r>
            <a:r>
              <a:rPr sz="1400" spc="-60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All</a:t>
            </a:r>
            <a:r>
              <a:rPr sz="1400" spc="-30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rights</a:t>
            </a:r>
            <a:r>
              <a:rPr sz="1400" spc="-25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18A21"/>
                </a:solidFill>
                <a:latin typeface="Calibri"/>
                <a:cs typeface="Calibri"/>
              </a:rPr>
              <a:t>reserved.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0" dirty="0">
                <a:solidFill>
                  <a:srgbClr val="218A21"/>
                </a:solidFill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0" dirty="0">
                <a:solidFill>
                  <a:srgbClr val="218A21"/>
                </a:solidFill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%</a:t>
            </a:r>
            <a:r>
              <a:rPr sz="1400" spc="-45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Number</a:t>
            </a:r>
            <a:r>
              <a:rPr sz="1400" spc="-35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of</a:t>
            </a:r>
            <a:r>
              <a:rPr sz="1400" spc="-45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gray</a:t>
            </a:r>
            <a:r>
              <a:rPr sz="1400" spc="-40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scale</a:t>
            </a:r>
            <a:r>
              <a:rPr sz="1400" spc="-40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18A21"/>
                </a:solidFill>
                <a:latin typeface="Calibri"/>
                <a:cs typeface="Calibri"/>
              </a:rPr>
              <a:t>values: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=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256;</a:t>
            </a:r>
            <a:endParaRPr sz="1400">
              <a:latin typeface="Calibri"/>
              <a:cs typeface="Calibri"/>
            </a:endParaRPr>
          </a:p>
          <a:p>
            <a:pPr marL="12700" marR="1560195">
              <a:lnSpc>
                <a:spcPct val="100000"/>
              </a:lnSpc>
            </a:pP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%</a:t>
            </a:r>
            <a:r>
              <a:rPr sz="1400" spc="-50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18A21"/>
                </a:solidFill>
                <a:latin typeface="Calibri"/>
                <a:cs typeface="Calibri"/>
              </a:rPr>
              <a:t>Make</a:t>
            </a:r>
            <a:r>
              <a:rPr sz="1400" spc="-35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sure</a:t>
            </a:r>
            <a:r>
              <a:rPr sz="1400" spc="-35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data</a:t>
            </a:r>
            <a:r>
              <a:rPr sz="1400" spc="-30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type</a:t>
            </a:r>
            <a:r>
              <a:rPr sz="1400" spc="-25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of</a:t>
            </a:r>
            <a:r>
              <a:rPr sz="1400" spc="-40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image</a:t>
            </a:r>
            <a:r>
              <a:rPr sz="1400" spc="-45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array</a:t>
            </a:r>
            <a:r>
              <a:rPr sz="1400" spc="-40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is</a:t>
            </a:r>
            <a:r>
              <a:rPr sz="1400" spc="-35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18A21"/>
                </a:solidFill>
                <a:latin typeface="Calibri"/>
                <a:cs typeface="Calibri"/>
              </a:rPr>
              <a:t>'uint8':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=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im2uint8(A);</a:t>
            </a:r>
            <a:endParaRPr sz="1400">
              <a:latin typeface="Calibri"/>
              <a:cs typeface="Calibri"/>
            </a:endParaRPr>
          </a:p>
          <a:p>
            <a:pPr marL="12700" marR="3206115">
              <a:lnSpc>
                <a:spcPct val="100000"/>
              </a:lnSpc>
            </a:pP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%</a:t>
            </a:r>
            <a:r>
              <a:rPr sz="1400" spc="-50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18A21"/>
                </a:solidFill>
                <a:latin typeface="Calibri"/>
                <a:cs typeface="Calibri"/>
              </a:rPr>
              <a:t>Create</a:t>
            </a:r>
            <a:r>
              <a:rPr sz="1400" spc="-20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figure</a:t>
            </a:r>
            <a:r>
              <a:rPr sz="1400" spc="-30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18A21"/>
                </a:solidFill>
                <a:latin typeface="Calibri"/>
                <a:cs typeface="Calibri"/>
              </a:rPr>
              <a:t>window: </a:t>
            </a:r>
            <a:r>
              <a:rPr sz="1400" dirty="0">
                <a:latin typeface="Calibri"/>
                <a:cs typeface="Calibri"/>
              </a:rPr>
              <a:t>fig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=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figure;</a:t>
            </a:r>
            <a:endParaRPr sz="1400">
              <a:latin typeface="Calibri"/>
              <a:cs typeface="Calibri"/>
            </a:endParaRPr>
          </a:p>
          <a:p>
            <a:pPr marL="12700" marR="3088005">
              <a:lnSpc>
                <a:spcPct val="100000"/>
              </a:lnSpc>
            </a:pP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%</a:t>
            </a:r>
            <a:r>
              <a:rPr sz="1400" spc="-45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Display</a:t>
            </a:r>
            <a:r>
              <a:rPr sz="1400" spc="-25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full</a:t>
            </a:r>
            <a:r>
              <a:rPr sz="1400" spc="-30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color</a:t>
            </a:r>
            <a:r>
              <a:rPr sz="1400" spc="-45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18A21"/>
                </a:solidFill>
                <a:latin typeface="Calibri"/>
                <a:cs typeface="Calibri"/>
              </a:rPr>
              <a:t>image: </a:t>
            </a:r>
            <a:r>
              <a:rPr sz="1400" spc="-10" dirty="0">
                <a:latin typeface="Calibri"/>
                <a:cs typeface="Calibri"/>
              </a:rPr>
              <a:t>subplot(2,2,1);</a:t>
            </a:r>
            <a:r>
              <a:rPr sz="1400" spc="5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imshow(A);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title(</a:t>
            </a:r>
            <a:r>
              <a:rPr sz="1400" dirty="0">
                <a:solidFill>
                  <a:srgbClr val="9F1FEF"/>
                </a:solidFill>
                <a:latin typeface="Calibri"/>
                <a:cs typeface="Calibri"/>
              </a:rPr>
              <a:t>'Full</a:t>
            </a:r>
            <a:r>
              <a:rPr sz="1400" spc="-40" dirty="0">
                <a:solidFill>
                  <a:srgbClr val="9F1FE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9F1FEF"/>
                </a:solidFill>
                <a:latin typeface="Calibri"/>
                <a:cs typeface="Calibri"/>
              </a:rPr>
              <a:t>Color'</a:t>
            </a:r>
            <a:r>
              <a:rPr sz="1400" spc="-10" dirty="0">
                <a:latin typeface="Calibri"/>
                <a:cs typeface="Calibri"/>
              </a:rPr>
              <a:t>);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75628" y="1683512"/>
            <a:ext cx="242125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%</a:t>
            </a:r>
            <a:r>
              <a:rPr sz="1400" spc="-40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Cell</a:t>
            </a:r>
            <a:r>
              <a:rPr sz="1400" spc="-15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array</a:t>
            </a:r>
            <a:r>
              <a:rPr sz="1400" spc="-30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of</a:t>
            </a:r>
            <a:r>
              <a:rPr sz="1400" spc="-30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color</a:t>
            </a:r>
            <a:r>
              <a:rPr sz="1400" spc="-45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18A21"/>
                </a:solidFill>
                <a:latin typeface="Calibri"/>
                <a:cs typeface="Calibri"/>
              </a:rPr>
              <a:t>names: </a:t>
            </a:r>
            <a:r>
              <a:rPr sz="1400" dirty="0">
                <a:latin typeface="Calibri"/>
                <a:cs typeface="Calibri"/>
              </a:rPr>
              <a:t>ColorList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=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{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9F1FEF"/>
                </a:solidFill>
                <a:latin typeface="Calibri"/>
                <a:cs typeface="Calibri"/>
              </a:rPr>
              <a:t>'Red'</a:t>
            </a:r>
            <a:r>
              <a:rPr sz="1400" spc="-35" dirty="0">
                <a:solidFill>
                  <a:srgbClr val="9F1FE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9F1FEF"/>
                </a:solidFill>
                <a:latin typeface="Calibri"/>
                <a:cs typeface="Calibri"/>
              </a:rPr>
              <a:t>'Green'</a:t>
            </a:r>
            <a:r>
              <a:rPr sz="1400" spc="-35" dirty="0">
                <a:solidFill>
                  <a:srgbClr val="9F1FE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9F1FEF"/>
                </a:solidFill>
                <a:latin typeface="Calibri"/>
                <a:cs typeface="Calibri"/>
              </a:rPr>
              <a:t>'Blue'</a:t>
            </a:r>
            <a:r>
              <a:rPr sz="1400" spc="-35" dirty="0">
                <a:solidFill>
                  <a:srgbClr val="9F1FE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};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75628" y="2323592"/>
            <a:ext cx="325183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%</a:t>
            </a:r>
            <a:r>
              <a:rPr sz="1400" spc="-30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218A21"/>
                </a:solidFill>
                <a:latin typeface="Calibri"/>
                <a:cs typeface="Calibri"/>
              </a:rPr>
              <a:t>Gray-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scale</a:t>
            </a:r>
            <a:r>
              <a:rPr sz="1400" spc="-20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column</a:t>
            </a:r>
            <a:r>
              <a:rPr sz="1400" spc="-25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vector:</a:t>
            </a:r>
            <a:r>
              <a:rPr sz="1400" spc="-25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%</a:t>
            </a:r>
            <a:r>
              <a:rPr sz="1400" spc="-25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18A21"/>
                </a:solidFill>
                <a:latin typeface="Calibri"/>
                <a:cs typeface="Calibri"/>
              </a:rPr>
              <a:t>range</a:t>
            </a:r>
            <a:r>
              <a:rPr sz="1400" spc="-15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[</a:t>
            </a:r>
            <a:r>
              <a:rPr sz="1400" spc="-15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0</a:t>
            </a:r>
            <a:r>
              <a:rPr sz="1400" spc="-20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..</a:t>
            </a:r>
            <a:r>
              <a:rPr sz="1400" spc="-40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1</a:t>
            </a:r>
            <a:r>
              <a:rPr sz="1400" spc="-15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218A21"/>
                </a:solidFill>
                <a:latin typeface="Calibri"/>
                <a:cs typeface="Calibri"/>
              </a:rPr>
              <a:t>] </a:t>
            </a:r>
            <a:r>
              <a:rPr sz="1400" dirty="0">
                <a:latin typeface="Calibri"/>
                <a:cs typeface="Calibri"/>
              </a:rPr>
              <a:t>gr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=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0:1/(N-</a:t>
            </a:r>
            <a:r>
              <a:rPr sz="1400" dirty="0">
                <a:latin typeface="Calibri"/>
                <a:cs typeface="Calibri"/>
              </a:rPr>
              <a:t>1):1;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%</a:t>
            </a:r>
            <a:r>
              <a:rPr sz="1400" spc="-10" dirty="0">
                <a:solidFill>
                  <a:srgbClr val="218A21"/>
                </a:solidFill>
                <a:latin typeface="Calibri"/>
                <a:cs typeface="Calibri"/>
              </a:rPr>
              <a:t> increment</a:t>
            </a:r>
            <a:r>
              <a:rPr sz="1400" spc="15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18A21"/>
                </a:solidFill>
                <a:latin typeface="Calibri"/>
                <a:cs typeface="Calibri"/>
              </a:rPr>
              <a:t>1/(N-</a:t>
            </a:r>
            <a:r>
              <a:rPr sz="1400" spc="-25" dirty="0">
                <a:solidFill>
                  <a:srgbClr val="218A21"/>
                </a:solidFill>
                <a:latin typeface="Calibri"/>
                <a:cs typeface="Calibri"/>
              </a:rPr>
              <a:t>1)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75628" y="2963672"/>
            <a:ext cx="338518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%</a:t>
            </a:r>
            <a:r>
              <a:rPr sz="1400" spc="-45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Display</a:t>
            </a:r>
            <a:r>
              <a:rPr sz="1400" spc="-25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each</a:t>
            </a:r>
            <a:r>
              <a:rPr sz="1400" spc="-30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of</a:t>
            </a:r>
            <a:r>
              <a:rPr sz="1400" spc="-40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the</a:t>
            </a:r>
            <a:r>
              <a:rPr sz="1400" spc="-20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three</a:t>
            </a:r>
            <a:r>
              <a:rPr sz="1400" spc="-20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color</a:t>
            </a:r>
            <a:r>
              <a:rPr sz="1400" spc="-35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18A21"/>
                </a:solidFill>
                <a:latin typeface="Calibri"/>
                <a:cs typeface="Calibri"/>
              </a:rPr>
              <a:t>components: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00FF"/>
                </a:solidFill>
                <a:latin typeface="Calibri"/>
                <a:cs typeface="Calibri"/>
              </a:rPr>
              <a:t>for</a:t>
            </a:r>
            <a:r>
              <a:rPr sz="1400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=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1:3</a:t>
            </a:r>
            <a:endParaRPr sz="1400">
              <a:latin typeface="Calibri"/>
              <a:cs typeface="Calibri"/>
            </a:endParaRPr>
          </a:p>
          <a:p>
            <a:pPr marL="131445" marR="1889125" indent="39370">
              <a:lnSpc>
                <a:spcPct val="100000"/>
              </a:lnSpc>
            </a:pP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%</a:t>
            </a:r>
            <a:r>
              <a:rPr sz="1400" spc="-10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color</a:t>
            </a:r>
            <a:r>
              <a:rPr sz="1400" spc="-30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218A21"/>
                </a:solidFill>
                <a:latin typeface="Calibri"/>
                <a:cs typeface="Calibri"/>
              </a:rPr>
              <a:t>map: </a:t>
            </a:r>
            <a:r>
              <a:rPr sz="1400" dirty="0">
                <a:latin typeface="Calibri"/>
                <a:cs typeface="Calibri"/>
              </a:rPr>
              <a:t>cMap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=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zeros(N,3); </a:t>
            </a:r>
            <a:r>
              <a:rPr sz="1400" dirty="0">
                <a:latin typeface="Calibri"/>
                <a:cs typeface="Calibri"/>
              </a:rPr>
              <a:t>cMap(:,k)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=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gr;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75628" y="4244085"/>
            <a:ext cx="2540635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%</a:t>
            </a:r>
            <a:r>
              <a:rPr sz="1400" spc="-30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8A21"/>
                </a:solidFill>
                <a:latin typeface="Calibri"/>
                <a:cs typeface="Calibri"/>
              </a:rPr>
              <a:t>Display</a:t>
            </a:r>
            <a:r>
              <a:rPr sz="1400" spc="-10" dirty="0">
                <a:solidFill>
                  <a:srgbClr val="218A21"/>
                </a:solidFill>
                <a:latin typeface="Calibri"/>
                <a:cs typeface="Calibri"/>
              </a:rPr>
              <a:t> monochromatic</a:t>
            </a:r>
            <a:r>
              <a:rPr sz="1400" spc="-40" dirty="0">
                <a:solidFill>
                  <a:srgbClr val="218A21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18A21"/>
                </a:solidFill>
                <a:latin typeface="Calibri"/>
                <a:cs typeface="Calibri"/>
              </a:rPr>
              <a:t>image: </a:t>
            </a:r>
            <a:r>
              <a:rPr sz="1400" spc="-10" dirty="0">
                <a:latin typeface="Calibri"/>
                <a:cs typeface="Calibri"/>
              </a:rPr>
              <a:t>subplot(2,2,k+1); imshow(ind2rgb(A(:,:,k),cMap)); title(ColorList{k});</a:t>
            </a:r>
            <a:endParaRPr sz="1400">
              <a:latin typeface="Calibri"/>
              <a:cs typeface="Calibri"/>
            </a:endParaRPr>
          </a:p>
          <a:p>
            <a:pPr marL="12700" marR="2205355" indent="39370">
              <a:lnSpc>
                <a:spcPct val="100000"/>
              </a:lnSpc>
              <a:spcBef>
                <a:spcPts val="5"/>
              </a:spcBef>
            </a:pPr>
            <a:r>
              <a:rPr sz="1400" spc="-25" dirty="0">
                <a:solidFill>
                  <a:srgbClr val="0000FF"/>
                </a:solidFill>
                <a:latin typeface="Calibri"/>
                <a:cs typeface="Calibri"/>
              </a:rPr>
              <a:t>end end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13457" y="6350609"/>
            <a:ext cx="9370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aseline="1543" dirty="0">
                <a:solidFill>
                  <a:srgbClr val="FF0000"/>
                </a:solidFill>
                <a:latin typeface="Calibri"/>
                <a:cs typeface="Calibri"/>
              </a:rPr>
              <a:t>Sumber:</a:t>
            </a:r>
            <a:r>
              <a:rPr sz="2700" spc="517" baseline="1543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30" baseline="1543" dirty="0">
                <a:solidFill>
                  <a:srgbClr val="FF0000"/>
                </a:solidFill>
                <a:latin typeface="Calibri"/>
                <a:cs typeface="Calibri"/>
              </a:rPr>
              <a:t>http</a:t>
            </a:r>
            <a:r>
              <a:rPr sz="2700" spc="-30" baseline="1543" dirty="0">
                <a:solidFill>
                  <a:srgbClr val="FF0000"/>
                </a:solidFill>
                <a:latin typeface="Calibri"/>
                <a:cs typeface="Calibri"/>
                <a:hlinkClick r:id="rId2"/>
              </a:rPr>
              <a:t>s://www.mathworks.com/matlabcentral/fileexchange/18125-rgb-</a:t>
            </a:r>
            <a:r>
              <a:rPr sz="2700" spc="-15" baseline="1543" dirty="0">
                <a:solidFill>
                  <a:srgbClr val="FF0000"/>
                </a:solidFill>
                <a:latin typeface="Calibri"/>
                <a:cs typeface="Calibri"/>
                <a:hlinkClick r:id="rId2"/>
              </a:rPr>
              <a:t>image-</a:t>
            </a:r>
            <a:r>
              <a:rPr sz="2700" spc="60" baseline="1543" dirty="0">
                <a:solidFill>
                  <a:srgbClr val="FF0000"/>
                </a:solidFill>
                <a:latin typeface="Calibri"/>
                <a:cs typeface="Calibri"/>
                <a:hlinkClick r:id="rId2"/>
              </a:rPr>
              <a:t>de</a:t>
            </a:r>
            <a:r>
              <a:rPr sz="2700" spc="30" baseline="1543" dirty="0">
                <a:solidFill>
                  <a:srgbClr val="FF0000"/>
                </a:solidFill>
                <a:latin typeface="Calibri"/>
                <a:cs typeface="Calibri"/>
                <a:hlinkClick r:id="rId2"/>
              </a:rPr>
              <a:t>c</a:t>
            </a:r>
            <a:r>
              <a:rPr sz="2700" spc="60" baseline="1543" dirty="0">
                <a:solidFill>
                  <a:srgbClr val="FF0000"/>
                </a:solidFill>
                <a:latin typeface="Calibri"/>
                <a:cs typeface="Calibri"/>
                <a:hlinkClick r:id="rId2"/>
              </a:rPr>
              <a:t>o</a:t>
            </a:r>
            <a:r>
              <a:rPr sz="2700" spc="-82" baseline="1543" dirty="0">
                <a:solidFill>
                  <a:srgbClr val="FF0000"/>
                </a:solidFill>
                <a:latin typeface="Calibri"/>
                <a:cs typeface="Calibri"/>
                <a:hlinkClick r:id="rId2"/>
              </a:rPr>
              <a:t>m</a:t>
            </a:r>
            <a:r>
              <a:rPr sz="1200" spc="-490" dirty="0">
                <a:solidFill>
                  <a:srgbClr val="888888"/>
                </a:solidFill>
                <a:latin typeface="Calibri"/>
                <a:cs typeface="Calibri"/>
                <a:hlinkClick r:id="rId2"/>
              </a:rPr>
              <a:t>3</a:t>
            </a:r>
            <a:r>
              <a:rPr sz="2700" spc="-592" baseline="1543" dirty="0">
                <a:solidFill>
                  <a:srgbClr val="FF0000"/>
                </a:solidFill>
                <a:latin typeface="Calibri"/>
                <a:cs typeface="Calibri"/>
                <a:hlinkClick r:id="rId2"/>
              </a:rPr>
              <a:t>p</a:t>
            </a:r>
            <a:r>
              <a:rPr sz="1200" spc="-145" dirty="0">
                <a:solidFill>
                  <a:srgbClr val="888888"/>
                </a:solidFill>
                <a:latin typeface="Calibri"/>
                <a:cs typeface="Calibri"/>
                <a:hlinkClick r:id="rId2"/>
              </a:rPr>
              <a:t>9</a:t>
            </a:r>
            <a:r>
              <a:rPr sz="2700" spc="44" baseline="1543" dirty="0">
                <a:solidFill>
                  <a:srgbClr val="FF0000"/>
                </a:solidFill>
                <a:latin typeface="Calibri"/>
                <a:cs typeface="Calibri"/>
                <a:hlinkClick r:id="rId2"/>
              </a:rPr>
              <a:t>o</a:t>
            </a:r>
            <a:r>
              <a:rPr sz="2700" spc="67" baseline="1543" dirty="0">
                <a:solidFill>
                  <a:srgbClr val="FF0000"/>
                </a:solidFill>
                <a:latin typeface="Calibri"/>
                <a:cs typeface="Calibri"/>
                <a:hlinkClick r:id="rId2"/>
              </a:rPr>
              <a:t>s</a:t>
            </a:r>
            <a:r>
              <a:rPr sz="2700" spc="52" baseline="1543" dirty="0">
                <a:solidFill>
                  <a:srgbClr val="FF0000"/>
                </a:solidFill>
                <a:latin typeface="Calibri"/>
                <a:cs typeface="Calibri"/>
                <a:hlinkClick r:id="rId2"/>
              </a:rPr>
              <a:t>i</a:t>
            </a:r>
            <a:r>
              <a:rPr sz="2700" spc="60" baseline="1543" dirty="0">
                <a:solidFill>
                  <a:srgbClr val="FF0000"/>
                </a:solidFill>
                <a:latin typeface="Calibri"/>
                <a:cs typeface="Calibri"/>
                <a:hlinkClick r:id="rId2"/>
              </a:rPr>
              <a:t>t</a:t>
            </a:r>
            <a:r>
              <a:rPr sz="2700" spc="44" baseline="1543" dirty="0">
                <a:solidFill>
                  <a:srgbClr val="FF0000"/>
                </a:solidFill>
                <a:latin typeface="Calibri"/>
                <a:cs typeface="Calibri"/>
                <a:hlinkClick r:id="rId2"/>
              </a:rPr>
              <a:t>ion</a:t>
            </a:r>
            <a:endParaRPr sz="2700" baseline="1543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221351" y="117094"/>
            <a:ext cx="6343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0" dirty="0">
                <a:latin typeface="Calibri"/>
                <a:cs typeface="Calibri"/>
              </a:rPr>
              <a:t>Kode</a:t>
            </a:r>
            <a:r>
              <a:rPr sz="1800" i="0" spc="-20" dirty="0">
                <a:latin typeface="Calibri"/>
                <a:cs typeface="Calibri"/>
              </a:rPr>
              <a:t> </a:t>
            </a:r>
            <a:r>
              <a:rPr sz="1800" i="0" spc="-10" dirty="0">
                <a:latin typeface="Calibri"/>
                <a:cs typeface="Calibri"/>
              </a:rPr>
              <a:t>program</a:t>
            </a:r>
            <a:r>
              <a:rPr sz="1800" i="0" spc="-30" dirty="0">
                <a:latin typeface="Calibri"/>
                <a:cs typeface="Calibri"/>
              </a:rPr>
              <a:t> </a:t>
            </a:r>
            <a:r>
              <a:rPr sz="1800" i="0" dirty="0">
                <a:latin typeface="Calibri"/>
                <a:cs typeface="Calibri"/>
              </a:rPr>
              <a:t>Matlab</a:t>
            </a:r>
            <a:r>
              <a:rPr sz="1800" i="0" spc="-35" dirty="0">
                <a:latin typeface="Calibri"/>
                <a:cs typeface="Calibri"/>
              </a:rPr>
              <a:t> </a:t>
            </a:r>
            <a:r>
              <a:rPr sz="1800" i="0" dirty="0">
                <a:latin typeface="Calibri"/>
                <a:cs typeface="Calibri"/>
              </a:rPr>
              <a:t>untuk</a:t>
            </a:r>
            <a:r>
              <a:rPr sz="1800" i="0" spc="-25" dirty="0">
                <a:latin typeface="Calibri"/>
                <a:cs typeface="Calibri"/>
              </a:rPr>
              <a:t> </a:t>
            </a:r>
            <a:r>
              <a:rPr sz="1800" i="0" spc="-10" dirty="0">
                <a:latin typeface="Calibri"/>
                <a:cs typeface="Calibri"/>
              </a:rPr>
              <a:t>dekomposisi</a:t>
            </a:r>
            <a:r>
              <a:rPr sz="1800" i="0" spc="-45" dirty="0">
                <a:latin typeface="Calibri"/>
                <a:cs typeface="Calibri"/>
              </a:rPr>
              <a:t> </a:t>
            </a:r>
            <a:r>
              <a:rPr sz="1800" i="0" dirty="0">
                <a:latin typeface="Calibri"/>
                <a:cs typeface="Calibri"/>
              </a:rPr>
              <a:t>R,</a:t>
            </a:r>
            <a:r>
              <a:rPr sz="1800" i="0" spc="-30" dirty="0">
                <a:latin typeface="Calibri"/>
                <a:cs typeface="Calibri"/>
              </a:rPr>
              <a:t> </a:t>
            </a:r>
            <a:r>
              <a:rPr sz="1800" i="0" dirty="0">
                <a:latin typeface="Calibri"/>
                <a:cs typeface="Calibri"/>
              </a:rPr>
              <a:t>G,</a:t>
            </a:r>
            <a:r>
              <a:rPr sz="1800" i="0" spc="-35" dirty="0">
                <a:latin typeface="Calibri"/>
                <a:cs typeface="Calibri"/>
              </a:rPr>
              <a:t> </a:t>
            </a:r>
            <a:r>
              <a:rPr sz="1800" i="0" dirty="0">
                <a:latin typeface="Calibri"/>
                <a:cs typeface="Calibri"/>
              </a:rPr>
              <a:t>B</a:t>
            </a:r>
            <a:r>
              <a:rPr sz="1800" i="0" spc="-25" dirty="0">
                <a:latin typeface="Calibri"/>
                <a:cs typeface="Calibri"/>
              </a:rPr>
              <a:t> </a:t>
            </a:r>
            <a:r>
              <a:rPr sz="1800" i="0" dirty="0">
                <a:latin typeface="Calibri"/>
                <a:cs typeface="Calibri"/>
              </a:rPr>
              <a:t>dari</a:t>
            </a:r>
            <a:r>
              <a:rPr sz="1800" i="0" spc="-25" dirty="0">
                <a:latin typeface="Calibri"/>
                <a:cs typeface="Calibri"/>
              </a:rPr>
              <a:t> </a:t>
            </a:r>
            <a:r>
              <a:rPr sz="1800" i="0" dirty="0">
                <a:latin typeface="Calibri"/>
                <a:cs typeface="Calibri"/>
              </a:rPr>
              <a:t>citra</a:t>
            </a:r>
            <a:r>
              <a:rPr sz="1800" i="0" spc="-30" dirty="0">
                <a:latin typeface="Calibri"/>
                <a:cs typeface="Calibri"/>
              </a:rPr>
              <a:t> </a:t>
            </a:r>
            <a:r>
              <a:rPr sz="1800" i="0" spc="-10" dirty="0">
                <a:latin typeface="Calibri"/>
                <a:cs typeface="Calibri"/>
              </a:rPr>
              <a:t>berwarna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54134" y="2755030"/>
            <a:ext cx="1738630" cy="728345"/>
          </a:xfrm>
          <a:custGeom>
            <a:avLst/>
            <a:gdLst/>
            <a:ahLst/>
            <a:cxnLst/>
            <a:rect l="l" t="t" r="r" b="b"/>
            <a:pathLst>
              <a:path w="1738629" h="728345">
                <a:moveTo>
                  <a:pt x="0" y="727739"/>
                </a:moveTo>
                <a:lnTo>
                  <a:pt x="1738197" y="0"/>
                </a:lnTo>
              </a:path>
            </a:pathLst>
          </a:custGeom>
          <a:ln w="7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54134" y="2755030"/>
            <a:ext cx="2896870" cy="2469515"/>
          </a:xfrm>
          <a:custGeom>
            <a:avLst/>
            <a:gdLst/>
            <a:ahLst/>
            <a:cxnLst/>
            <a:rect l="l" t="t" r="r" b="b"/>
            <a:pathLst>
              <a:path w="2896870" h="2469515">
                <a:moveTo>
                  <a:pt x="2896706" y="1741250"/>
                </a:moveTo>
                <a:lnTo>
                  <a:pt x="1158541" y="2469118"/>
                </a:lnTo>
              </a:path>
              <a:path w="2896870" h="2469515">
                <a:moveTo>
                  <a:pt x="0" y="727739"/>
                </a:moveTo>
                <a:lnTo>
                  <a:pt x="115783" y="816652"/>
                </a:lnTo>
                <a:lnTo>
                  <a:pt x="227579" y="909506"/>
                </a:lnTo>
                <a:lnTo>
                  <a:pt x="336225" y="1002360"/>
                </a:lnTo>
                <a:lnTo>
                  <a:pt x="436124" y="1091305"/>
                </a:lnTo>
                <a:lnTo>
                  <a:pt x="528918" y="1184159"/>
                </a:lnTo>
                <a:lnTo>
                  <a:pt x="614542" y="1276980"/>
                </a:lnTo>
                <a:lnTo>
                  <a:pt x="695439" y="1365925"/>
                </a:lnTo>
                <a:lnTo>
                  <a:pt x="768395" y="1458779"/>
                </a:lnTo>
                <a:lnTo>
                  <a:pt x="834212" y="1551633"/>
                </a:lnTo>
                <a:lnTo>
                  <a:pt x="896075" y="1640546"/>
                </a:lnTo>
                <a:lnTo>
                  <a:pt x="949995" y="1733400"/>
                </a:lnTo>
                <a:lnTo>
                  <a:pt x="1000733" y="1826254"/>
                </a:lnTo>
                <a:lnTo>
                  <a:pt x="1042757" y="1915935"/>
                </a:lnTo>
                <a:lnTo>
                  <a:pt x="1077643" y="2008789"/>
                </a:lnTo>
                <a:lnTo>
                  <a:pt x="1104620" y="2101643"/>
                </a:lnTo>
                <a:lnTo>
                  <a:pt x="1127609" y="2190556"/>
                </a:lnTo>
                <a:lnTo>
                  <a:pt x="1143461" y="2283410"/>
                </a:lnTo>
                <a:lnTo>
                  <a:pt x="1155357" y="2376264"/>
                </a:lnTo>
                <a:lnTo>
                  <a:pt x="1158541" y="2469118"/>
                </a:lnTo>
              </a:path>
              <a:path w="2896870" h="2469515">
                <a:moveTo>
                  <a:pt x="1738197" y="0"/>
                </a:moveTo>
                <a:lnTo>
                  <a:pt x="1853980" y="92725"/>
                </a:lnTo>
                <a:lnTo>
                  <a:pt x="1965873" y="181638"/>
                </a:lnTo>
                <a:lnTo>
                  <a:pt x="2074550" y="274492"/>
                </a:lnTo>
                <a:lnTo>
                  <a:pt x="2175190" y="367346"/>
                </a:lnTo>
                <a:lnTo>
                  <a:pt x="2267148" y="456259"/>
                </a:lnTo>
                <a:lnTo>
                  <a:pt x="2352675" y="549113"/>
                </a:lnTo>
                <a:lnTo>
                  <a:pt x="2433701" y="642767"/>
                </a:lnTo>
                <a:lnTo>
                  <a:pt x="2506688" y="731680"/>
                </a:lnTo>
                <a:lnTo>
                  <a:pt x="2572281" y="824534"/>
                </a:lnTo>
                <a:lnTo>
                  <a:pt x="2634336" y="917388"/>
                </a:lnTo>
                <a:lnTo>
                  <a:pt x="2688032" y="1010242"/>
                </a:lnTo>
                <a:lnTo>
                  <a:pt x="2738834" y="1099155"/>
                </a:lnTo>
                <a:lnTo>
                  <a:pt x="2780954" y="1192009"/>
                </a:lnTo>
                <a:lnTo>
                  <a:pt x="2815680" y="1284862"/>
                </a:lnTo>
                <a:lnTo>
                  <a:pt x="2842688" y="1373775"/>
                </a:lnTo>
                <a:lnTo>
                  <a:pt x="2866482" y="1466629"/>
                </a:lnTo>
                <a:lnTo>
                  <a:pt x="2881594" y="1559483"/>
                </a:lnTo>
                <a:lnTo>
                  <a:pt x="2893490" y="1648396"/>
                </a:lnTo>
                <a:lnTo>
                  <a:pt x="2896706" y="1741250"/>
                </a:lnTo>
              </a:path>
            </a:pathLst>
          </a:custGeom>
          <a:ln w="79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02889" y="3916354"/>
            <a:ext cx="289560" cy="290195"/>
          </a:xfrm>
          <a:custGeom>
            <a:avLst/>
            <a:gdLst/>
            <a:ahLst/>
            <a:cxnLst/>
            <a:rect l="l" t="t" r="r" b="b"/>
            <a:pathLst>
              <a:path w="289560" h="290195">
                <a:moveTo>
                  <a:pt x="0" y="289573"/>
                </a:moveTo>
                <a:lnTo>
                  <a:pt x="289432" y="289573"/>
                </a:lnTo>
                <a:lnTo>
                  <a:pt x="289432" y="0"/>
                </a:lnTo>
                <a:lnTo>
                  <a:pt x="0" y="0"/>
                </a:lnTo>
                <a:lnTo>
                  <a:pt x="0" y="289573"/>
                </a:lnTo>
                <a:close/>
              </a:path>
            </a:pathLst>
          </a:custGeom>
          <a:ln w="79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5741489" y="1446848"/>
            <a:ext cx="2399030" cy="3846829"/>
            <a:chOff x="5741489" y="1446848"/>
            <a:chExt cx="2399030" cy="3846829"/>
          </a:xfrm>
        </p:grpSpPr>
        <p:sp>
          <p:nvSpPr>
            <p:cNvPr id="6" name="object 6"/>
            <p:cNvSpPr/>
            <p:nvPr/>
          </p:nvSpPr>
          <p:spPr>
            <a:xfrm>
              <a:off x="5869342" y="1450975"/>
              <a:ext cx="2267585" cy="2476500"/>
            </a:xfrm>
            <a:custGeom>
              <a:avLst/>
              <a:gdLst/>
              <a:ahLst/>
              <a:cxnLst/>
              <a:rect l="l" t="t" r="r" b="b"/>
              <a:pathLst>
                <a:path w="2267584" h="2476500">
                  <a:moveTo>
                    <a:pt x="1830991" y="289647"/>
                  </a:moveTo>
                  <a:lnTo>
                    <a:pt x="1839029" y="243188"/>
                  </a:lnTo>
                  <a:lnTo>
                    <a:pt x="1857999" y="200574"/>
                  </a:lnTo>
                  <a:lnTo>
                    <a:pt x="1892725" y="170135"/>
                  </a:lnTo>
                  <a:lnTo>
                    <a:pt x="1931630" y="150270"/>
                  </a:lnTo>
                  <a:lnTo>
                    <a:pt x="1977609" y="143221"/>
                  </a:lnTo>
                  <a:lnTo>
                    <a:pt x="2020372" y="150270"/>
                  </a:lnTo>
                  <a:lnTo>
                    <a:pt x="2062493" y="170135"/>
                  </a:lnTo>
                  <a:lnTo>
                    <a:pt x="2093360" y="200574"/>
                  </a:lnTo>
                  <a:lnTo>
                    <a:pt x="2112330" y="243188"/>
                  </a:lnTo>
                  <a:lnTo>
                    <a:pt x="2120369" y="289647"/>
                  </a:lnTo>
                  <a:lnTo>
                    <a:pt x="2112330" y="332902"/>
                  </a:lnTo>
                  <a:lnTo>
                    <a:pt x="2093360" y="375516"/>
                  </a:lnTo>
                  <a:lnTo>
                    <a:pt x="2062493" y="405955"/>
                  </a:lnTo>
                  <a:lnTo>
                    <a:pt x="2020372" y="425820"/>
                  </a:lnTo>
                  <a:lnTo>
                    <a:pt x="1977609" y="432869"/>
                  </a:lnTo>
                  <a:lnTo>
                    <a:pt x="1931630" y="425820"/>
                  </a:lnTo>
                  <a:lnTo>
                    <a:pt x="1892725" y="405955"/>
                  </a:lnTo>
                  <a:lnTo>
                    <a:pt x="1857999" y="375516"/>
                  </a:lnTo>
                  <a:lnTo>
                    <a:pt x="1839029" y="332902"/>
                  </a:lnTo>
                  <a:lnTo>
                    <a:pt x="1830991" y="289647"/>
                  </a:lnTo>
                  <a:close/>
                </a:path>
                <a:path w="2267584" h="2476500">
                  <a:moveTo>
                    <a:pt x="1977609" y="432869"/>
                  </a:moveTo>
                  <a:lnTo>
                    <a:pt x="1977609" y="579936"/>
                  </a:lnTo>
                </a:path>
                <a:path w="2267584" h="2476500">
                  <a:moveTo>
                    <a:pt x="2120369" y="289647"/>
                  </a:moveTo>
                  <a:lnTo>
                    <a:pt x="2266987" y="289647"/>
                  </a:lnTo>
                </a:path>
                <a:path w="2267584" h="2476500">
                  <a:moveTo>
                    <a:pt x="1977609" y="0"/>
                  </a:moveTo>
                  <a:lnTo>
                    <a:pt x="1977609" y="143221"/>
                  </a:lnTo>
                </a:path>
                <a:path w="2267584" h="2476500">
                  <a:moveTo>
                    <a:pt x="1688231" y="289647"/>
                  </a:moveTo>
                  <a:lnTo>
                    <a:pt x="1830991" y="289647"/>
                  </a:lnTo>
                </a:path>
                <a:path w="2267584" h="2476500">
                  <a:moveTo>
                    <a:pt x="2085643" y="398265"/>
                  </a:moveTo>
                  <a:lnTo>
                    <a:pt x="2159274" y="506883"/>
                  </a:lnTo>
                </a:path>
                <a:path w="2267584" h="2476500">
                  <a:moveTo>
                    <a:pt x="1869896" y="398265"/>
                  </a:moveTo>
                  <a:lnTo>
                    <a:pt x="1795944" y="506883"/>
                  </a:lnTo>
                </a:path>
                <a:path w="2267584" h="2476500">
                  <a:moveTo>
                    <a:pt x="1761218" y="107977"/>
                  </a:moveTo>
                  <a:lnTo>
                    <a:pt x="1869896" y="177825"/>
                  </a:lnTo>
                </a:path>
                <a:path w="2267584" h="2476500">
                  <a:moveTo>
                    <a:pt x="2159274" y="69207"/>
                  </a:moveTo>
                  <a:lnTo>
                    <a:pt x="2051561" y="177825"/>
                  </a:lnTo>
                </a:path>
                <a:path w="2267584" h="2476500">
                  <a:moveTo>
                    <a:pt x="1761218" y="579936"/>
                  </a:moveTo>
                  <a:lnTo>
                    <a:pt x="0" y="2476391"/>
                  </a:lnTo>
                </a:path>
              </a:pathLst>
            </a:custGeom>
            <a:ln w="79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45616" y="3873090"/>
              <a:ext cx="181610" cy="189865"/>
            </a:xfrm>
            <a:custGeom>
              <a:avLst/>
              <a:gdLst/>
              <a:ahLst/>
              <a:cxnLst/>
              <a:rect l="l" t="t" r="r" b="b"/>
              <a:pathLst>
                <a:path w="181610" h="189864">
                  <a:moveTo>
                    <a:pt x="84852" y="0"/>
                  </a:moveTo>
                  <a:lnTo>
                    <a:pt x="0" y="189616"/>
                  </a:lnTo>
                  <a:lnTo>
                    <a:pt x="181600" y="89681"/>
                  </a:lnTo>
                  <a:lnTo>
                    <a:pt x="84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45616" y="4062706"/>
              <a:ext cx="1452880" cy="1123315"/>
            </a:xfrm>
            <a:custGeom>
              <a:avLst/>
              <a:gdLst/>
              <a:ahLst/>
              <a:cxnLst/>
              <a:rect l="l" t="t" r="r" b="b"/>
              <a:pathLst>
                <a:path w="1452879" h="1123314">
                  <a:moveTo>
                    <a:pt x="0" y="0"/>
                  </a:moveTo>
                  <a:lnTo>
                    <a:pt x="1452806" y="1122897"/>
                  </a:lnTo>
                </a:path>
              </a:pathLst>
            </a:custGeom>
            <a:ln w="7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43762" y="5123445"/>
              <a:ext cx="197485" cy="170180"/>
            </a:xfrm>
            <a:custGeom>
              <a:avLst/>
              <a:gdLst/>
              <a:ahLst/>
              <a:cxnLst/>
              <a:rect l="l" t="t" r="r" b="b"/>
              <a:pathLst>
                <a:path w="197484" h="170179">
                  <a:moveTo>
                    <a:pt x="81668" y="0"/>
                  </a:moveTo>
                  <a:lnTo>
                    <a:pt x="0" y="104644"/>
                  </a:lnTo>
                  <a:lnTo>
                    <a:pt x="197420" y="169975"/>
                  </a:lnTo>
                  <a:lnTo>
                    <a:pt x="816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067761" y="3894449"/>
            <a:ext cx="1424940" cy="4127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0" spc="-10" dirty="0">
                <a:latin typeface="Times New Roman"/>
                <a:cs typeface="Times New Roman"/>
              </a:rPr>
              <a:t>permukaan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509826" y="581764"/>
            <a:ext cx="939800" cy="7994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9370" marR="5080" indent="-27305">
              <a:lnSpc>
                <a:spcPct val="101600"/>
              </a:lnSpc>
              <a:spcBef>
                <a:spcPts val="90"/>
              </a:spcBef>
            </a:pPr>
            <a:r>
              <a:rPr sz="2500" i="0" spc="-45" dirty="0">
                <a:latin typeface="Times New Roman"/>
                <a:cs typeface="Times New Roman"/>
              </a:rPr>
              <a:t>sumber </a:t>
            </a:r>
            <a:r>
              <a:rPr sz="2500" i="0" spc="-10" dirty="0">
                <a:latin typeface="Times New Roman"/>
                <a:cs typeface="Times New Roman"/>
              </a:rPr>
              <a:t>cahaya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38779" y="2485909"/>
            <a:ext cx="711200" cy="4127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0" i="1" spc="-10" dirty="0">
                <a:latin typeface="Times New Roman"/>
                <a:cs typeface="Times New Roman"/>
              </a:rPr>
              <a:t>i(x,y)</a:t>
            </a:r>
            <a:endParaRPr sz="25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745616" y="3695210"/>
            <a:ext cx="2175510" cy="433705"/>
            <a:chOff x="5745616" y="3695210"/>
            <a:chExt cx="2175510" cy="433705"/>
          </a:xfrm>
        </p:grpSpPr>
        <p:sp>
          <p:nvSpPr>
            <p:cNvPr id="14" name="object 14"/>
            <p:cNvSpPr/>
            <p:nvPr/>
          </p:nvSpPr>
          <p:spPr>
            <a:xfrm>
              <a:off x="5745616" y="4062706"/>
              <a:ext cx="1993900" cy="0"/>
            </a:xfrm>
            <a:custGeom>
              <a:avLst/>
              <a:gdLst/>
              <a:ahLst/>
              <a:cxnLst/>
              <a:rect l="l" t="t" r="r" b="b"/>
              <a:pathLst>
                <a:path w="1993900">
                  <a:moveTo>
                    <a:pt x="0" y="0"/>
                  </a:moveTo>
                  <a:lnTo>
                    <a:pt x="1993621" y="0"/>
                  </a:lnTo>
                </a:path>
              </a:pathLst>
            </a:custGeom>
            <a:ln w="79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23161" y="3997407"/>
              <a:ext cx="198120" cy="131445"/>
            </a:xfrm>
            <a:custGeom>
              <a:avLst/>
              <a:gdLst/>
              <a:ahLst/>
              <a:cxnLst/>
              <a:rect l="l" t="t" r="r" b="b"/>
              <a:pathLst>
                <a:path w="198120" h="131445">
                  <a:moveTo>
                    <a:pt x="0" y="0"/>
                  </a:moveTo>
                  <a:lnTo>
                    <a:pt x="0" y="131398"/>
                  </a:lnTo>
                  <a:lnTo>
                    <a:pt x="197741" y="65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08753" y="3699173"/>
              <a:ext cx="166370" cy="363855"/>
            </a:xfrm>
            <a:custGeom>
              <a:avLst/>
              <a:gdLst/>
              <a:ahLst/>
              <a:cxnLst/>
              <a:rect l="l" t="t" r="r" b="b"/>
              <a:pathLst>
                <a:path w="166370" h="363854">
                  <a:moveTo>
                    <a:pt x="0" y="0"/>
                  </a:moveTo>
                  <a:lnTo>
                    <a:pt x="54017" y="30694"/>
                  </a:lnTo>
                  <a:lnTo>
                    <a:pt x="96780" y="70040"/>
                  </a:lnTo>
                  <a:lnTo>
                    <a:pt x="134721" y="124317"/>
                  </a:lnTo>
                  <a:lnTo>
                    <a:pt x="154656" y="177825"/>
                  </a:lnTo>
                  <a:lnTo>
                    <a:pt x="165910" y="240016"/>
                  </a:lnTo>
                  <a:lnTo>
                    <a:pt x="161730" y="302175"/>
                  </a:lnTo>
                  <a:lnTo>
                    <a:pt x="142759" y="363533"/>
                  </a:lnTo>
                </a:path>
              </a:pathLst>
            </a:custGeom>
            <a:ln w="79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104658" y="3824408"/>
            <a:ext cx="899160" cy="4127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0" spc="-35" dirty="0">
                <a:latin typeface="Times New Roman"/>
                <a:cs typeface="Times New Roman"/>
              </a:rPr>
              <a:t>normal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04727" y="3565519"/>
            <a:ext cx="187325" cy="4127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0" i="1" spc="-50" dirty="0">
                <a:latin typeface="Times New Roman"/>
                <a:cs typeface="Times New Roman"/>
              </a:rPr>
              <a:t>a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81539" y="5387954"/>
            <a:ext cx="731520" cy="4127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0" i="1" spc="-10" dirty="0">
                <a:latin typeface="Times New Roman"/>
                <a:cs typeface="Times New Roman"/>
              </a:rPr>
              <a:t>f(x,y)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96439" y="6246063"/>
            <a:ext cx="66522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Sinyal</a:t>
            </a:r>
            <a:r>
              <a:rPr sz="24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f(x,y)</a:t>
            </a:r>
            <a:r>
              <a:rPr sz="24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ini</a:t>
            </a:r>
            <a:r>
              <a:rPr sz="24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yang</a:t>
            </a:r>
            <a:r>
              <a:rPr sz="24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ditangkap</a:t>
            </a:r>
            <a:r>
              <a:rPr sz="24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oleh</a:t>
            </a:r>
            <a:r>
              <a:rPr sz="24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mata</a:t>
            </a:r>
            <a:r>
              <a:rPr sz="24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atau</a:t>
            </a:r>
            <a:r>
              <a:rPr sz="24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kamera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171935" y="6426504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3175" y="490537"/>
            <a:ext cx="7105650" cy="587692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094211" y="6426504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40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9858" y="399669"/>
            <a:ext cx="42291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0" dirty="0">
                <a:latin typeface="Calibri"/>
                <a:cs typeface="Calibri"/>
              </a:rPr>
              <a:t>Secara</a:t>
            </a:r>
            <a:r>
              <a:rPr sz="2000" i="0" spc="-50" dirty="0">
                <a:latin typeface="Calibri"/>
                <a:cs typeface="Calibri"/>
              </a:rPr>
              <a:t> </a:t>
            </a:r>
            <a:r>
              <a:rPr sz="2000" i="0" dirty="0">
                <a:latin typeface="Calibri"/>
                <a:cs typeface="Calibri"/>
              </a:rPr>
              <a:t>umum</a:t>
            </a:r>
            <a:r>
              <a:rPr sz="2000" i="0" spc="-60" dirty="0">
                <a:latin typeface="Calibri"/>
                <a:cs typeface="Calibri"/>
              </a:rPr>
              <a:t> </a:t>
            </a:r>
            <a:r>
              <a:rPr sz="2000" i="0" spc="-10" dirty="0">
                <a:latin typeface="Calibri"/>
                <a:cs typeface="Calibri"/>
              </a:rPr>
              <a:t>dikenal</a:t>
            </a:r>
            <a:r>
              <a:rPr sz="2000" i="0" spc="-55" dirty="0">
                <a:latin typeface="Calibri"/>
                <a:cs typeface="Calibri"/>
              </a:rPr>
              <a:t> </a:t>
            </a:r>
            <a:r>
              <a:rPr sz="2000" i="0" dirty="0">
                <a:latin typeface="Calibri"/>
                <a:cs typeface="Calibri"/>
              </a:rPr>
              <a:t>3</a:t>
            </a:r>
            <a:r>
              <a:rPr sz="2000" i="0" spc="-50" dirty="0">
                <a:latin typeface="Calibri"/>
                <a:cs typeface="Calibri"/>
              </a:rPr>
              <a:t> </a:t>
            </a:r>
            <a:r>
              <a:rPr sz="2000" i="0" dirty="0">
                <a:latin typeface="Calibri"/>
                <a:cs typeface="Calibri"/>
              </a:rPr>
              <a:t>jenis</a:t>
            </a:r>
            <a:r>
              <a:rPr sz="2000" i="0" spc="-50" dirty="0">
                <a:latin typeface="Calibri"/>
                <a:cs typeface="Calibri"/>
              </a:rPr>
              <a:t> </a:t>
            </a:r>
            <a:r>
              <a:rPr sz="2000" i="0" dirty="0">
                <a:latin typeface="Calibri"/>
                <a:cs typeface="Calibri"/>
              </a:rPr>
              <a:t>citra</a:t>
            </a:r>
            <a:r>
              <a:rPr sz="2000" i="0" spc="-50" dirty="0">
                <a:latin typeface="Calibri"/>
                <a:cs typeface="Calibri"/>
              </a:rPr>
              <a:t> </a:t>
            </a:r>
            <a:r>
              <a:rPr sz="2000" i="0" spc="-10" dirty="0">
                <a:latin typeface="Calibri"/>
                <a:cs typeface="Calibri"/>
              </a:rPr>
              <a:t>digital: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9858" y="703554"/>
            <a:ext cx="6487160" cy="283654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415925" indent="-403225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AutoNum type="arabicPeriod"/>
              <a:tabLst>
                <a:tab pos="415925" algn="l"/>
              </a:tabLst>
            </a:pP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Citra</a:t>
            </a:r>
            <a:r>
              <a:rPr sz="20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biner</a:t>
            </a:r>
            <a:r>
              <a:rPr sz="20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(1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pixel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bit)</a:t>
            </a:r>
            <a:endParaRPr sz="2000">
              <a:latin typeface="Calibri"/>
              <a:cs typeface="Calibri"/>
            </a:endParaRPr>
          </a:p>
          <a:p>
            <a:pPr marL="411480">
              <a:lnSpc>
                <a:spcPct val="100000"/>
              </a:lnSpc>
              <a:spcBef>
                <a:spcPts val="770"/>
              </a:spcBef>
            </a:pPr>
            <a:r>
              <a:rPr sz="2000" i="1" dirty="0">
                <a:latin typeface="Calibri"/>
                <a:cs typeface="Calibri"/>
              </a:rPr>
              <a:t>Graylevel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hanya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0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(hitam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putih)</a:t>
            </a:r>
            <a:endParaRPr sz="2000">
              <a:latin typeface="Calibri"/>
              <a:cs typeface="Calibri"/>
            </a:endParaRPr>
          </a:p>
          <a:p>
            <a:pPr marL="376555" indent="-363855">
              <a:lnSpc>
                <a:spcPct val="100000"/>
              </a:lnSpc>
              <a:spcBef>
                <a:spcPts val="755"/>
              </a:spcBef>
              <a:buClr>
                <a:srgbClr val="000000"/>
              </a:buClr>
              <a:buAutoNum type="arabicPeriod" startAt="2"/>
              <a:tabLst>
                <a:tab pos="376555" algn="l"/>
              </a:tabLst>
            </a:pP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Citra</a:t>
            </a:r>
            <a:r>
              <a:rPr sz="20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grayscale</a:t>
            </a:r>
            <a:r>
              <a:rPr sz="2000" i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(1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pixel</a:t>
            </a:r>
            <a:r>
              <a:rPr sz="2000" i="1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umumnya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8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bit)</a:t>
            </a:r>
            <a:endParaRPr sz="2000">
              <a:latin typeface="Calibri"/>
              <a:cs typeface="Calibri"/>
            </a:endParaRPr>
          </a:p>
          <a:p>
            <a:pPr marL="411480">
              <a:lnSpc>
                <a:spcPct val="100000"/>
              </a:lnSpc>
              <a:spcBef>
                <a:spcPts val="760"/>
              </a:spcBef>
            </a:pPr>
            <a:r>
              <a:rPr sz="2000" i="1" dirty="0">
                <a:latin typeface="Calibri"/>
                <a:cs typeface="Calibri"/>
              </a:rPr>
              <a:t>Graylevel</a:t>
            </a:r>
            <a:r>
              <a:rPr sz="2000" i="1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dari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0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sampai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255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(hitam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putih)</a:t>
            </a:r>
            <a:endParaRPr sz="2000">
              <a:latin typeface="Calibri"/>
              <a:cs typeface="Calibri"/>
            </a:endParaRPr>
          </a:p>
          <a:p>
            <a:pPr marL="376555" indent="-363855">
              <a:lnSpc>
                <a:spcPct val="100000"/>
              </a:lnSpc>
              <a:spcBef>
                <a:spcPts val="765"/>
              </a:spcBef>
              <a:buClr>
                <a:srgbClr val="000000"/>
              </a:buClr>
              <a:buAutoNum type="arabicPeriod" startAt="3"/>
              <a:tabLst>
                <a:tab pos="376555" algn="l"/>
              </a:tabLst>
            </a:pP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Citra</a:t>
            </a:r>
            <a:r>
              <a:rPr sz="20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berwarna</a:t>
            </a:r>
            <a:r>
              <a:rPr sz="20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(24-bit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RGB)</a:t>
            </a:r>
            <a:endParaRPr sz="2000">
              <a:latin typeface="Calibri"/>
              <a:cs typeface="Calibri"/>
            </a:endParaRPr>
          </a:p>
          <a:p>
            <a:pPr marL="411480">
              <a:lnSpc>
                <a:spcPct val="100000"/>
              </a:lnSpc>
              <a:spcBef>
                <a:spcPts val="760"/>
              </a:spcBef>
            </a:pPr>
            <a:r>
              <a:rPr sz="2000" spc="-25" dirty="0">
                <a:latin typeface="Calibri"/>
                <a:cs typeface="Calibri"/>
              </a:rPr>
              <a:t>Terdiri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dari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tiga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kanal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warna: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red</a:t>
            </a:r>
            <a:r>
              <a:rPr sz="2000" i="1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(R),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green</a:t>
            </a:r>
            <a:r>
              <a:rPr sz="2000" i="1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(G),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</a:t>
            </a:r>
            <a:r>
              <a:rPr sz="2000" i="1" spc="-10" dirty="0">
                <a:latin typeface="Calibri"/>
                <a:cs typeface="Calibri"/>
              </a:rPr>
              <a:t>lue</a:t>
            </a:r>
            <a:r>
              <a:rPr sz="2000" spc="-10" dirty="0">
                <a:latin typeface="Calibri"/>
                <a:cs typeface="Calibri"/>
              </a:rPr>
              <a:t>(B)</a:t>
            </a:r>
            <a:endParaRPr sz="2000">
              <a:latin typeface="Calibri"/>
              <a:cs typeface="Calibri"/>
            </a:endParaRPr>
          </a:p>
          <a:p>
            <a:pPr marL="411480">
              <a:lnSpc>
                <a:spcPct val="100000"/>
              </a:lnSpc>
              <a:spcBef>
                <a:spcPts val="755"/>
              </a:spcBef>
            </a:pPr>
            <a:r>
              <a:rPr sz="2000" i="1" dirty="0">
                <a:latin typeface="Calibri"/>
                <a:cs typeface="Calibri"/>
              </a:rPr>
              <a:t>Graylevel</a:t>
            </a:r>
            <a:r>
              <a:rPr sz="2000" i="1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pada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setiap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kanal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warna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panjangnya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8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bit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4289" y="3940695"/>
            <a:ext cx="2500249" cy="25002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42764" y="3931126"/>
            <a:ext cx="2571749" cy="250981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65617" y="3931170"/>
            <a:ext cx="2500376" cy="250024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480185" y="6463080"/>
            <a:ext cx="18167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latin typeface="Calibri"/>
                <a:cs typeface="Calibri"/>
              </a:rPr>
              <a:t>Color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image</a:t>
            </a:r>
            <a:r>
              <a:rPr sz="1400" i="1" spc="-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(24-</a:t>
            </a:r>
            <a:r>
              <a:rPr sz="1400" dirty="0">
                <a:latin typeface="Calibri"/>
                <a:cs typeface="Calibri"/>
              </a:rPr>
              <a:t>bit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RGB)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16677" y="6463080"/>
            <a:ext cx="170751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latin typeface="Calibri"/>
                <a:cs typeface="Calibri"/>
              </a:rPr>
              <a:t>Grayscale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image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(8-</a:t>
            </a:r>
            <a:r>
              <a:rPr sz="1400" spc="-20" dirty="0">
                <a:latin typeface="Calibri"/>
                <a:cs typeface="Calibri"/>
              </a:rPr>
              <a:t>bit)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40800" y="6471615"/>
            <a:ext cx="146558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dirty="0">
                <a:latin typeface="Calibri"/>
                <a:cs typeface="Calibri"/>
              </a:rPr>
              <a:t>Binary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image </a:t>
            </a:r>
            <a:r>
              <a:rPr sz="1400" spc="-10" dirty="0">
                <a:latin typeface="Calibri"/>
                <a:cs typeface="Calibri"/>
              </a:rPr>
              <a:t>(1-</a:t>
            </a:r>
            <a:r>
              <a:rPr sz="1400" spc="-20" dirty="0">
                <a:latin typeface="Calibri"/>
                <a:cs typeface="Calibri"/>
              </a:rPr>
              <a:t>bit)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94211" y="6426504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41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42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19399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i="0" spc="-10" dirty="0">
                <a:latin typeface="Calibri"/>
                <a:cs typeface="Calibri"/>
              </a:rPr>
              <a:t>Resolusi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029" marR="254000" indent="-227965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>
                <a:latin typeface="Calibri"/>
                <a:cs typeface="Calibri"/>
              </a:rPr>
              <a:t>Citra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digital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merupakan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hasil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diskritisasi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citra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kontinu,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baik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penerokan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dalam 	</a:t>
            </a:r>
            <a:r>
              <a:rPr dirty="0">
                <a:latin typeface="Calibri"/>
                <a:cs typeface="Calibri"/>
              </a:rPr>
              <a:t>ranah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ranah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spasial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maupun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kuantisasi</a:t>
            </a:r>
            <a:r>
              <a:rPr spc="-8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dalam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ranah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nilai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intensitas</a:t>
            </a:r>
            <a:r>
              <a:rPr spc="-8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(intensitas).</a:t>
            </a:r>
          </a:p>
          <a:p>
            <a:pPr marL="240029" indent="-227329">
              <a:lnSpc>
                <a:spcPts val="2740"/>
              </a:lnSpc>
              <a:spcBef>
                <a:spcPts val="685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>
                <a:latin typeface="Calibri"/>
                <a:cs typeface="Calibri"/>
              </a:rPr>
              <a:t>Oleh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karena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itu,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istilah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resolusi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valid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untuk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setiap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ranah,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meskipun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resolusi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sering</a:t>
            </a:r>
          </a:p>
          <a:p>
            <a:pPr marL="241300">
              <a:lnSpc>
                <a:spcPts val="2740"/>
              </a:lnSpc>
            </a:pPr>
            <a:r>
              <a:rPr dirty="0">
                <a:latin typeface="Calibri"/>
                <a:cs typeface="Calibri"/>
              </a:rPr>
              <a:t>diacu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dalam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penerokan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secara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spasial.</a:t>
            </a:r>
          </a:p>
          <a:p>
            <a:pPr marL="240029" marR="161290" indent="-227965">
              <a:lnSpc>
                <a:spcPts val="259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spc="-10" dirty="0">
                <a:latin typeface="Calibri"/>
                <a:cs typeface="Calibri"/>
              </a:rPr>
              <a:t>Resolusi</a:t>
            </a:r>
            <a:r>
              <a:rPr spc="-9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berkaitan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dengan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detil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dari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citra,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yaitu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seberapa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banyak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pixel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yang 	</a:t>
            </a:r>
            <a:r>
              <a:rPr dirty="0">
                <a:latin typeface="Calibri"/>
                <a:cs typeface="Calibri"/>
              </a:rPr>
              <a:t>ditampilkan</a:t>
            </a:r>
            <a:r>
              <a:rPr spc="-8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pada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setiap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inchi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citra.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Semakin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tinggi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resolusi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citra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semakin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banyak 	</a:t>
            </a:r>
            <a:r>
              <a:rPr dirty="0">
                <a:latin typeface="Calibri"/>
                <a:cs typeface="Calibri"/>
              </a:rPr>
              <a:t>pixel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per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inchi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(PPI)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dan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menghasilkan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citra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berkualitas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tinggi.</a:t>
            </a:r>
          </a:p>
          <a:p>
            <a:pPr marL="240665" indent="-22796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0665" algn="l"/>
              </a:tabLst>
            </a:pPr>
            <a:r>
              <a:rPr spc="-10" dirty="0">
                <a:latin typeface="Calibri"/>
                <a:cs typeface="Calibri"/>
              </a:rPr>
              <a:t>Resolusi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sering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dinyatakan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dalam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ukuran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citra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(lebar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x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tinggi)</a:t>
            </a:r>
          </a:p>
          <a:p>
            <a:pPr marL="240029" marR="659765" indent="-227965">
              <a:lnSpc>
                <a:spcPts val="2590"/>
              </a:lnSpc>
              <a:spcBef>
                <a:spcPts val="1050"/>
              </a:spcBef>
              <a:buFont typeface="Arial MT"/>
              <a:buChar char="•"/>
              <a:tabLst>
                <a:tab pos="241300" algn="l"/>
                <a:tab pos="2952750" algn="l"/>
              </a:tabLst>
            </a:pPr>
            <a:r>
              <a:rPr dirty="0">
                <a:latin typeface="Calibri"/>
                <a:cs typeface="Calibri"/>
              </a:rPr>
              <a:t>Sebagai</a:t>
            </a:r>
            <a:r>
              <a:rPr spc="-10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contoh,</a:t>
            </a:r>
            <a:r>
              <a:rPr spc="-90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citra</a:t>
            </a:r>
            <a:r>
              <a:rPr dirty="0">
                <a:latin typeface="Calibri"/>
                <a:cs typeface="Calibri"/>
              </a:rPr>
              <a:t>	yang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lebarnya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2048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pixel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dan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tinggi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1536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pixel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(2048</a:t>
            </a:r>
            <a:r>
              <a:rPr spc="-50" dirty="0">
                <a:latin typeface="Calibri"/>
                <a:cs typeface="Calibri"/>
              </a:rPr>
              <a:t> x 	</a:t>
            </a:r>
            <a:r>
              <a:rPr dirty="0">
                <a:latin typeface="Calibri"/>
                <a:cs typeface="Calibri"/>
              </a:rPr>
              <a:t>1536)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mengandung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3.145.728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pixels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(atau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3.1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Megapixel).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5182" y="369482"/>
            <a:ext cx="4111961" cy="605138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43</a:t>
            </a:fld>
            <a:endParaRPr spc="-25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454025"/>
            <a:ext cx="9994265" cy="127000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19"/>
              </a:spcBef>
              <a:buFont typeface="Arial MT"/>
              <a:buChar char="•"/>
              <a:tabLst>
                <a:tab pos="240665" algn="l"/>
              </a:tabLst>
            </a:pPr>
            <a:r>
              <a:rPr sz="2400" spc="-10" dirty="0">
                <a:latin typeface="Calibri"/>
                <a:cs typeface="Calibri"/>
              </a:rPr>
              <a:t>Resolusi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rendah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seringkali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terjadi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akibat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reduksi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pada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proses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penerokan.</a:t>
            </a:r>
            <a:endParaRPr sz="2400">
              <a:latin typeface="Calibri"/>
              <a:cs typeface="Calibri"/>
            </a:endParaRPr>
          </a:p>
          <a:p>
            <a:pPr marL="240029" marR="5080" indent="-227965">
              <a:lnSpc>
                <a:spcPts val="2590"/>
              </a:lnSpc>
              <a:spcBef>
                <a:spcPts val="105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Dua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kemungkinan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penyebab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reduksi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pada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resolusi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penerokan: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(1)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pengambilan 	terokan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</a:t>
            </a:r>
            <a:r>
              <a:rPr sz="2400" i="1" spc="-10" dirty="0">
                <a:latin typeface="Calibri"/>
                <a:cs typeface="Calibri"/>
              </a:rPr>
              <a:t>downsampling</a:t>
            </a:r>
            <a:r>
              <a:rPr sz="2400" spc="-10" dirty="0">
                <a:latin typeface="Calibri"/>
                <a:cs typeface="Calibri"/>
              </a:rPr>
              <a:t>),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(2)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penipisan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</a:t>
            </a:r>
            <a:r>
              <a:rPr sz="2400" i="1" spc="-10" dirty="0">
                <a:latin typeface="Calibri"/>
                <a:cs typeface="Calibri"/>
              </a:rPr>
              <a:t>decimation</a:t>
            </a:r>
            <a:r>
              <a:rPr sz="2400" spc="-10" dirty="0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0051" y="2133684"/>
            <a:ext cx="5745278" cy="417571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44</a:t>
            </a:fld>
            <a:endParaRPr spc="-25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677926"/>
            <a:ext cx="10082530" cy="30022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029" marR="5080" indent="-227965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Untuk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meningkatkan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resolusi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akibat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penerokan,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maka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perbaikan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dilakukan 	</a:t>
            </a:r>
            <a:r>
              <a:rPr sz="2400" dirty="0">
                <a:latin typeface="Calibri"/>
                <a:cs typeface="Calibri"/>
              </a:rPr>
              <a:t>adalah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dengan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melakukan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interpolasi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45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Metode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interpolasi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umum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digunakan:</a:t>
            </a:r>
            <a:endParaRPr sz="2400">
              <a:latin typeface="Calibri"/>
              <a:cs typeface="Calibri"/>
            </a:endParaRPr>
          </a:p>
          <a:p>
            <a:pPr marL="513715" lvl="1" indent="-296545">
              <a:lnSpc>
                <a:spcPct val="100000"/>
              </a:lnSpc>
              <a:spcBef>
                <a:spcPts val="710"/>
              </a:spcBef>
              <a:buFont typeface="Calibri"/>
              <a:buAutoNum type="arabicPeriod"/>
              <a:tabLst>
                <a:tab pos="513715" algn="l"/>
              </a:tabLst>
            </a:pPr>
            <a:r>
              <a:rPr sz="2400" i="1" dirty="0">
                <a:latin typeface="Calibri"/>
                <a:cs typeface="Calibri"/>
              </a:rPr>
              <a:t>Nearest</a:t>
            </a:r>
            <a:r>
              <a:rPr sz="2400" i="1" spc="-114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neighbor</a:t>
            </a:r>
            <a:endParaRPr sz="2400">
              <a:latin typeface="Calibri"/>
              <a:cs typeface="Calibri"/>
            </a:endParaRPr>
          </a:p>
          <a:p>
            <a:pPr marL="513715" lvl="1" indent="-296545">
              <a:lnSpc>
                <a:spcPct val="100000"/>
              </a:lnSpc>
              <a:spcBef>
                <a:spcPts val="720"/>
              </a:spcBef>
              <a:buFont typeface="Calibri"/>
              <a:buAutoNum type="arabicPeriod"/>
              <a:tabLst>
                <a:tab pos="513715" algn="l"/>
              </a:tabLst>
            </a:pPr>
            <a:r>
              <a:rPr sz="2400" i="1" dirty="0">
                <a:latin typeface="Calibri"/>
                <a:cs typeface="Calibri"/>
              </a:rPr>
              <a:t>Bilinear</a:t>
            </a:r>
            <a:r>
              <a:rPr sz="2400" i="1" spc="-3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interpolation</a:t>
            </a:r>
            <a:endParaRPr sz="2400">
              <a:latin typeface="Calibri"/>
              <a:cs typeface="Calibri"/>
            </a:endParaRPr>
          </a:p>
          <a:p>
            <a:pPr marL="514350" lvl="1" indent="-297180">
              <a:lnSpc>
                <a:spcPct val="100000"/>
              </a:lnSpc>
              <a:spcBef>
                <a:spcPts val="710"/>
              </a:spcBef>
              <a:buFont typeface="Calibri"/>
              <a:buAutoNum type="arabicPeriod"/>
              <a:tabLst>
                <a:tab pos="514350" algn="l"/>
              </a:tabLst>
            </a:pPr>
            <a:r>
              <a:rPr sz="2400" i="1" dirty="0">
                <a:latin typeface="Calibri"/>
                <a:cs typeface="Calibri"/>
              </a:rPr>
              <a:t>Bicubic</a:t>
            </a:r>
            <a:r>
              <a:rPr sz="2400" i="1" spc="-10" dirty="0">
                <a:latin typeface="Calibri"/>
                <a:cs typeface="Calibri"/>
              </a:rPr>
              <a:t> interpolation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1982" y="1354062"/>
            <a:ext cx="4221975" cy="48254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45</a:t>
            </a:fld>
            <a:endParaRPr spc="-25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1944" rIns="0" bIns="0" rtlCol="0">
            <a:spAutoFit/>
          </a:bodyPr>
          <a:lstStyle/>
          <a:p>
            <a:pPr marL="411480">
              <a:lnSpc>
                <a:spcPct val="100000"/>
              </a:lnSpc>
              <a:spcBef>
                <a:spcPts val="100"/>
              </a:spcBef>
            </a:pPr>
            <a:r>
              <a:rPr dirty="0"/>
              <a:t>Nearest</a:t>
            </a:r>
            <a:r>
              <a:rPr spc="-120" dirty="0"/>
              <a:t> </a:t>
            </a:r>
            <a:r>
              <a:rPr dirty="0"/>
              <a:t>Neighbor</a:t>
            </a:r>
            <a:r>
              <a:rPr spc="-105" dirty="0"/>
              <a:t> </a:t>
            </a:r>
            <a:r>
              <a:rPr spc="-10" dirty="0"/>
              <a:t>Interpolation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032" y="2625655"/>
            <a:ext cx="4502794" cy="22057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1949868"/>
            <a:ext cx="5166235" cy="323346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46</a:t>
            </a:fld>
            <a:endParaRPr spc="-25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1944" rIns="0" bIns="0" rtlCol="0">
            <a:spAutoFit/>
          </a:bodyPr>
          <a:lstStyle/>
          <a:p>
            <a:pPr marL="411480">
              <a:lnSpc>
                <a:spcPct val="100000"/>
              </a:lnSpc>
              <a:spcBef>
                <a:spcPts val="100"/>
              </a:spcBef>
            </a:pPr>
            <a:r>
              <a:rPr dirty="0"/>
              <a:t>Bilinear</a:t>
            </a:r>
            <a:r>
              <a:rPr spc="-45" dirty="0"/>
              <a:t> </a:t>
            </a:r>
            <a:r>
              <a:rPr spc="-10" dirty="0"/>
              <a:t>Interpolation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8100" y="1208722"/>
            <a:ext cx="8763000" cy="48672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25341" y="6347485"/>
            <a:ext cx="367157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Menggunakan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empat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pixel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bertetangga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47</a:t>
            </a:fld>
            <a:endParaRPr spc="-25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1944" rIns="0" bIns="0" rtlCol="0">
            <a:spAutoFit/>
          </a:bodyPr>
          <a:lstStyle/>
          <a:p>
            <a:pPr marL="411480">
              <a:lnSpc>
                <a:spcPct val="100000"/>
              </a:lnSpc>
              <a:spcBef>
                <a:spcPts val="100"/>
              </a:spcBef>
            </a:pPr>
            <a:r>
              <a:rPr dirty="0"/>
              <a:t>Bicubic</a:t>
            </a:r>
            <a:r>
              <a:rPr spc="-75" dirty="0"/>
              <a:t> </a:t>
            </a:r>
            <a:r>
              <a:rPr spc="-10" dirty="0"/>
              <a:t>Interpolation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98191" y="1282280"/>
            <a:ext cx="4905248" cy="45598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341614" y="5367324"/>
            <a:ext cx="338327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Lebih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lanjut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tentang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interpolasi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citra </a:t>
            </a:r>
            <a:r>
              <a:rPr sz="1800" dirty="0">
                <a:latin typeface="Calibri"/>
                <a:cs typeface="Calibri"/>
              </a:rPr>
              <a:t>akan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dibahas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dalam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pokok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bahasan tersendiri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25341" y="6347485"/>
            <a:ext cx="330136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Menggunakan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16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pixel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bertetangga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48</a:t>
            </a:fld>
            <a:endParaRPr spc="-25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1043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i="0" spc="-35" dirty="0">
                <a:latin typeface="Calibri Light"/>
                <a:cs typeface="Calibri Light"/>
              </a:rPr>
              <a:t>Referensi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527685" marR="981075" indent="-515620">
              <a:lnSpc>
                <a:spcPts val="2660"/>
              </a:lnSpc>
              <a:spcBef>
                <a:spcPts val="370"/>
              </a:spcBef>
              <a:buAutoNum type="arabicPeriod"/>
              <a:tabLst>
                <a:tab pos="527685" algn="l"/>
              </a:tabLst>
            </a:pPr>
            <a:r>
              <a:rPr dirty="0"/>
              <a:t>Dr.</a:t>
            </a:r>
            <a:r>
              <a:rPr spc="-95" dirty="0"/>
              <a:t> </a:t>
            </a:r>
            <a:r>
              <a:rPr dirty="0"/>
              <a:t>George</a:t>
            </a:r>
            <a:r>
              <a:rPr spc="-90" dirty="0"/>
              <a:t> </a:t>
            </a:r>
            <a:r>
              <a:rPr dirty="0"/>
              <a:t>Bebis,</a:t>
            </a:r>
            <a:r>
              <a:rPr spc="-80" dirty="0"/>
              <a:t> </a:t>
            </a:r>
            <a:r>
              <a:rPr i="1" dirty="0">
                <a:latin typeface="Calibri"/>
                <a:cs typeface="Calibri"/>
              </a:rPr>
              <a:t>Image</a:t>
            </a:r>
            <a:r>
              <a:rPr i="1" spc="-70" dirty="0">
                <a:latin typeface="Calibri"/>
                <a:cs typeface="Calibri"/>
              </a:rPr>
              <a:t> </a:t>
            </a:r>
            <a:r>
              <a:rPr i="1" spc="-10" dirty="0">
                <a:latin typeface="Calibri"/>
                <a:cs typeface="Calibri"/>
              </a:rPr>
              <a:t>Formation</a:t>
            </a:r>
            <a:r>
              <a:rPr i="1" spc="-75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and</a:t>
            </a:r>
            <a:r>
              <a:rPr i="1" spc="-80" dirty="0">
                <a:latin typeface="Calibri"/>
                <a:cs typeface="Calibri"/>
              </a:rPr>
              <a:t> </a:t>
            </a:r>
            <a:r>
              <a:rPr i="1" spc="-10" dirty="0">
                <a:latin typeface="Calibri"/>
                <a:cs typeface="Calibri"/>
              </a:rPr>
              <a:t>Representation</a:t>
            </a:r>
            <a:r>
              <a:rPr spc="-10" dirty="0">
                <a:latin typeface="Calibri"/>
                <a:cs typeface="Calibri"/>
              </a:rPr>
              <a:t>,</a:t>
            </a:r>
            <a:r>
              <a:rPr spc="-100" dirty="0">
                <a:latin typeface="Calibri"/>
                <a:cs typeface="Calibri"/>
              </a:rPr>
              <a:t> </a:t>
            </a:r>
            <a:r>
              <a:rPr spc="-10" dirty="0"/>
              <a:t>CS485/685 </a:t>
            </a:r>
            <a:r>
              <a:rPr dirty="0"/>
              <a:t>Computer</a:t>
            </a:r>
            <a:r>
              <a:rPr spc="-120" dirty="0"/>
              <a:t> </a:t>
            </a:r>
            <a:r>
              <a:rPr spc="-10" dirty="0"/>
              <a:t>Vision</a:t>
            </a:r>
          </a:p>
          <a:p>
            <a:pPr marL="527685" indent="-514984">
              <a:lnSpc>
                <a:spcPts val="2735"/>
              </a:lnSpc>
              <a:spcBef>
                <a:spcPts val="660"/>
              </a:spcBef>
              <a:buAutoNum type="arabicPeriod"/>
              <a:tabLst>
                <a:tab pos="527685" algn="l"/>
              </a:tabLst>
            </a:pPr>
            <a:r>
              <a:rPr dirty="0"/>
              <a:t>Antonio,</a:t>
            </a:r>
            <a:r>
              <a:rPr spc="-55" dirty="0"/>
              <a:t> </a:t>
            </a:r>
            <a:r>
              <a:rPr dirty="0"/>
              <a:t>R.</a:t>
            </a:r>
            <a:r>
              <a:rPr spc="-75" dirty="0"/>
              <a:t> </a:t>
            </a:r>
            <a:r>
              <a:rPr dirty="0"/>
              <a:t>C.,</a:t>
            </a:r>
            <a:r>
              <a:rPr spc="-80" dirty="0"/>
              <a:t> </a:t>
            </a:r>
            <a:r>
              <a:rPr dirty="0"/>
              <a:t>Paiva,</a:t>
            </a:r>
            <a:r>
              <a:rPr spc="-45" dirty="0"/>
              <a:t> </a:t>
            </a:r>
            <a:r>
              <a:rPr i="1" dirty="0">
                <a:latin typeface="Arial"/>
                <a:cs typeface="Arial"/>
              </a:rPr>
              <a:t>Image</a:t>
            </a:r>
            <a:r>
              <a:rPr i="1" spc="-5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representation,</a:t>
            </a:r>
            <a:r>
              <a:rPr i="1" spc="-50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sampling,</a:t>
            </a:r>
            <a:r>
              <a:rPr i="1" spc="-3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and</a:t>
            </a:r>
            <a:r>
              <a:rPr i="1" spc="-55" dirty="0">
                <a:latin typeface="Arial"/>
                <a:cs typeface="Arial"/>
              </a:rPr>
              <a:t> </a:t>
            </a:r>
            <a:r>
              <a:rPr i="1" spc="-10" dirty="0">
                <a:latin typeface="Arial"/>
                <a:cs typeface="Arial"/>
              </a:rPr>
              <a:t>quantization</a:t>
            </a:r>
            <a:r>
              <a:rPr spc="-10" dirty="0"/>
              <a:t>,</a:t>
            </a:r>
          </a:p>
          <a:p>
            <a:pPr marL="527685">
              <a:lnSpc>
                <a:spcPts val="2735"/>
              </a:lnSpc>
            </a:pPr>
            <a:r>
              <a:rPr dirty="0"/>
              <a:t>ECE</a:t>
            </a:r>
            <a:r>
              <a:rPr spc="-35" dirty="0"/>
              <a:t> </a:t>
            </a:r>
            <a:r>
              <a:rPr dirty="0"/>
              <a:t>6962</a:t>
            </a:r>
            <a:r>
              <a:rPr spc="-30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dirty="0"/>
              <a:t>Fall</a:t>
            </a:r>
            <a:r>
              <a:rPr spc="-25" dirty="0"/>
              <a:t> </a:t>
            </a:r>
            <a:r>
              <a:rPr spc="-20" dirty="0"/>
              <a:t>2010</a:t>
            </a:r>
          </a:p>
          <a:p>
            <a:pPr marL="527685" indent="-514984">
              <a:lnSpc>
                <a:spcPct val="100000"/>
              </a:lnSpc>
              <a:spcBef>
                <a:spcPts val="710"/>
              </a:spcBef>
              <a:buAutoNum type="arabicPeriod" startAt="3"/>
              <a:tabLst>
                <a:tab pos="527685" algn="l"/>
              </a:tabLst>
            </a:pPr>
            <a:r>
              <a:rPr dirty="0"/>
              <a:t>Unknown,</a:t>
            </a:r>
            <a:r>
              <a:rPr spc="-85" dirty="0"/>
              <a:t> </a:t>
            </a:r>
            <a:r>
              <a:rPr i="1" dirty="0">
                <a:latin typeface="Arial"/>
                <a:cs typeface="Arial"/>
              </a:rPr>
              <a:t>Introduction</a:t>
            </a:r>
            <a:r>
              <a:rPr i="1" spc="-10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to</a:t>
            </a:r>
            <a:r>
              <a:rPr i="1" spc="-10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Computer</a:t>
            </a:r>
            <a:r>
              <a:rPr i="1" spc="-8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Vision,</a:t>
            </a:r>
            <a:r>
              <a:rPr i="1" spc="-85" dirty="0">
                <a:latin typeface="Arial"/>
                <a:cs typeface="Arial"/>
              </a:rPr>
              <a:t> </a:t>
            </a:r>
            <a:r>
              <a:rPr i="1" spc="-10" dirty="0">
                <a:latin typeface="Arial"/>
                <a:cs typeface="Arial"/>
              </a:rPr>
              <a:t>Digitization</a:t>
            </a:r>
          </a:p>
          <a:p>
            <a:pPr marL="527685" indent="-514984">
              <a:lnSpc>
                <a:spcPts val="2735"/>
              </a:lnSpc>
              <a:spcBef>
                <a:spcPts val="720"/>
              </a:spcBef>
              <a:buAutoNum type="arabicPeriod" startAt="3"/>
              <a:tabLst>
                <a:tab pos="527685" algn="l"/>
              </a:tabLst>
            </a:pPr>
            <a:r>
              <a:rPr dirty="0"/>
              <a:t>Rafael</a:t>
            </a:r>
            <a:r>
              <a:rPr spc="-75" dirty="0"/>
              <a:t> </a:t>
            </a:r>
            <a:r>
              <a:rPr dirty="0"/>
              <a:t>C.</a:t>
            </a:r>
            <a:r>
              <a:rPr spc="-70" dirty="0"/>
              <a:t> </a:t>
            </a:r>
            <a:r>
              <a:rPr dirty="0"/>
              <a:t>Gonzalez,</a:t>
            </a:r>
            <a:r>
              <a:rPr spc="-70" dirty="0"/>
              <a:t> </a:t>
            </a:r>
            <a:r>
              <a:rPr dirty="0"/>
              <a:t>Richard</a:t>
            </a:r>
            <a:r>
              <a:rPr spc="-60" dirty="0"/>
              <a:t> </a:t>
            </a:r>
            <a:r>
              <a:rPr dirty="0"/>
              <a:t>E.</a:t>
            </a:r>
            <a:r>
              <a:rPr spc="-90" dirty="0"/>
              <a:t> </a:t>
            </a:r>
            <a:r>
              <a:rPr dirty="0"/>
              <a:t>Woods,</a:t>
            </a:r>
            <a:r>
              <a:rPr spc="-55" dirty="0"/>
              <a:t> </a:t>
            </a:r>
            <a:r>
              <a:rPr i="1" dirty="0">
                <a:latin typeface="Arial"/>
                <a:cs typeface="Arial"/>
              </a:rPr>
              <a:t>Digital</a:t>
            </a:r>
            <a:r>
              <a:rPr i="1" spc="-4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Image</a:t>
            </a:r>
            <a:r>
              <a:rPr i="1" spc="-70" dirty="0">
                <a:latin typeface="Arial"/>
                <a:cs typeface="Arial"/>
              </a:rPr>
              <a:t> </a:t>
            </a:r>
            <a:r>
              <a:rPr i="1" spc="-10" dirty="0">
                <a:latin typeface="Arial"/>
                <a:cs typeface="Arial"/>
              </a:rPr>
              <a:t>Processing,</a:t>
            </a:r>
          </a:p>
          <a:p>
            <a:pPr marL="527685">
              <a:lnSpc>
                <a:spcPts val="2735"/>
              </a:lnSpc>
            </a:pPr>
            <a:r>
              <a:rPr dirty="0"/>
              <a:t>Prentice</a:t>
            </a:r>
            <a:r>
              <a:rPr spc="-90" dirty="0"/>
              <a:t> </a:t>
            </a:r>
            <a:r>
              <a:rPr spc="-20" dirty="0"/>
              <a:t>Hall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094211" y="6426504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49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7750" y="2171814"/>
            <a:ext cx="6880479" cy="447471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02560" y="366776"/>
            <a:ext cx="604583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i="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FF0000"/>
                </a:solidFill>
                <a:latin typeface="Calibri"/>
                <a:cs typeface="Calibri"/>
              </a:rPr>
              <a:t>scene</a:t>
            </a:r>
            <a:r>
              <a:rPr i="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i="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FF0000"/>
                </a:solidFill>
                <a:latin typeface="Calibri"/>
                <a:cs typeface="Calibri"/>
              </a:rPr>
              <a:t>illuminated</a:t>
            </a:r>
            <a:r>
              <a:rPr i="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FF0000"/>
                </a:solidFill>
                <a:latin typeface="Calibri"/>
                <a:cs typeface="Calibri"/>
              </a:rPr>
              <a:t>by</a:t>
            </a:r>
            <a:r>
              <a:rPr i="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i="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FF0000"/>
                </a:solidFill>
                <a:latin typeface="Calibri"/>
                <a:cs typeface="Calibri"/>
              </a:rPr>
              <a:t>single</a:t>
            </a:r>
            <a:r>
              <a:rPr i="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FF0000"/>
                </a:solidFill>
                <a:latin typeface="Calibri"/>
                <a:cs typeface="Calibri"/>
              </a:rPr>
              <a:t>source.</a:t>
            </a:r>
          </a:p>
          <a:p>
            <a:pPr marL="12700" marR="5080">
              <a:lnSpc>
                <a:spcPct val="100000"/>
              </a:lnSpc>
            </a:pPr>
            <a:r>
              <a:rPr i="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i="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FF0000"/>
                </a:solidFill>
                <a:latin typeface="Calibri"/>
                <a:cs typeface="Calibri"/>
              </a:rPr>
              <a:t>scene</a:t>
            </a:r>
            <a:r>
              <a:rPr i="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FF0000"/>
                </a:solidFill>
                <a:latin typeface="Calibri"/>
                <a:cs typeface="Calibri"/>
              </a:rPr>
              <a:t>reflects</a:t>
            </a:r>
            <a:r>
              <a:rPr i="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FF0000"/>
                </a:solidFill>
                <a:latin typeface="Calibri"/>
                <a:cs typeface="Calibri"/>
              </a:rPr>
              <a:t>radiation</a:t>
            </a:r>
            <a:r>
              <a:rPr i="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FF0000"/>
                </a:solidFill>
                <a:latin typeface="Calibri"/>
                <a:cs typeface="Calibri"/>
              </a:rPr>
              <a:t>towards</a:t>
            </a:r>
            <a:r>
              <a:rPr i="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i="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FF0000"/>
                </a:solidFill>
                <a:latin typeface="Calibri"/>
                <a:cs typeface="Calibri"/>
              </a:rPr>
              <a:t>camera. </a:t>
            </a:r>
            <a:r>
              <a:rPr i="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i="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FF0000"/>
                </a:solidFill>
                <a:latin typeface="Calibri"/>
                <a:cs typeface="Calibri"/>
              </a:rPr>
              <a:t>camera</a:t>
            </a:r>
            <a:r>
              <a:rPr i="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FF0000"/>
                </a:solidFill>
                <a:latin typeface="Calibri"/>
                <a:cs typeface="Calibri"/>
              </a:rPr>
              <a:t>senses</a:t>
            </a:r>
            <a:r>
              <a:rPr i="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FF0000"/>
                </a:solidFill>
                <a:latin typeface="Calibri"/>
                <a:cs typeface="Calibri"/>
              </a:rPr>
              <a:t>it</a:t>
            </a:r>
            <a:r>
              <a:rPr i="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FF0000"/>
                </a:solidFill>
                <a:latin typeface="Calibri"/>
                <a:cs typeface="Calibri"/>
              </a:rPr>
              <a:t>via</a:t>
            </a:r>
            <a:r>
              <a:rPr i="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FF0000"/>
                </a:solidFill>
                <a:latin typeface="Calibri"/>
                <a:cs typeface="Calibri"/>
              </a:rPr>
              <a:t>chemicals</a:t>
            </a:r>
            <a:r>
              <a:rPr i="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i="0" dirty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i="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FF0000"/>
                </a:solidFill>
                <a:latin typeface="Calibri"/>
                <a:cs typeface="Calibri"/>
              </a:rPr>
              <a:t>film.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916939" y="816686"/>
            <a:ext cx="10320020" cy="497014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39395" marR="1344295" indent="-227329">
              <a:lnSpc>
                <a:spcPts val="2690"/>
              </a:lnSpc>
              <a:spcBef>
                <a:spcPts val="7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Nilai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(</a:t>
            </a:r>
            <a:r>
              <a:rPr sz="2800" i="1" dirty="0">
                <a:latin typeface="Calibri"/>
                <a:cs typeface="Calibri"/>
              </a:rPr>
              <a:t>x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)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ditentukan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oleh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sumber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cahaya,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sedangkan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(</a:t>
            </a:r>
            <a:r>
              <a:rPr sz="2800" i="1" dirty="0">
                <a:latin typeface="Calibri"/>
                <a:cs typeface="Calibri"/>
              </a:rPr>
              <a:t>x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i="1" spc="-25" dirty="0">
                <a:latin typeface="Calibri"/>
                <a:cs typeface="Calibri"/>
              </a:rPr>
              <a:t>y</a:t>
            </a:r>
            <a:r>
              <a:rPr sz="2800" spc="-25" dirty="0">
                <a:latin typeface="Calibri"/>
                <a:cs typeface="Calibri"/>
              </a:rPr>
              <a:t>) 	</a:t>
            </a:r>
            <a:r>
              <a:rPr sz="2800" spc="-10" dirty="0">
                <a:latin typeface="Calibri"/>
                <a:cs typeface="Calibri"/>
              </a:rPr>
              <a:t>ditentukan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oleh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karakteristik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objek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dalam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gambar.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70"/>
              </a:spcBef>
              <a:buFont typeface="Arial MT"/>
              <a:buChar char="•"/>
            </a:pPr>
            <a:endParaRPr sz="2800">
              <a:latin typeface="Calibri"/>
              <a:cs typeface="Calibri"/>
            </a:endParaRPr>
          </a:p>
          <a:p>
            <a:pPr marL="240029" marR="5080" indent="-227965">
              <a:lnSpc>
                <a:spcPts val="2690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Nilai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(</a:t>
            </a:r>
            <a:r>
              <a:rPr sz="2800" i="1" dirty="0">
                <a:latin typeface="Calibri"/>
                <a:cs typeface="Calibri"/>
              </a:rPr>
              <a:t>x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i="1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)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=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0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mengindikasikan</a:t>
            </a:r>
            <a:r>
              <a:rPr sz="2800" spc="-20" dirty="0">
                <a:latin typeface="Calibri"/>
                <a:cs typeface="Calibri"/>
              </a:rPr>
              <a:t> penyerapan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total,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sedangkan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(</a:t>
            </a:r>
            <a:r>
              <a:rPr sz="2800" i="1" dirty="0">
                <a:latin typeface="Calibri"/>
                <a:cs typeface="Calibri"/>
              </a:rPr>
              <a:t>x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i="1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)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=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1 	</a:t>
            </a:r>
            <a:r>
              <a:rPr sz="2800" spc="-25" dirty="0">
                <a:latin typeface="Calibri"/>
                <a:cs typeface="Calibri"/>
              </a:rPr>
              <a:t>menyatakan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pemantulan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total.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60"/>
              </a:spcBef>
              <a:buFont typeface="Arial MT"/>
              <a:buChar char="•"/>
            </a:pPr>
            <a:endParaRPr sz="2800">
              <a:latin typeface="Calibri"/>
              <a:cs typeface="Calibri"/>
            </a:endParaRPr>
          </a:p>
          <a:p>
            <a:pPr marL="240029" marR="675640" indent="-227965">
              <a:lnSpc>
                <a:spcPts val="269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Jika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permukaan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mempunyai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derajat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pemantulan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nol,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maka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fungsi 	intensitas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cahaya,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(</a:t>
            </a:r>
            <a:r>
              <a:rPr sz="2800" i="1" dirty="0">
                <a:latin typeface="Calibri"/>
                <a:cs typeface="Calibri"/>
              </a:rPr>
              <a:t>x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),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juga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nol.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70"/>
              </a:spcBef>
              <a:buFont typeface="Arial MT"/>
              <a:buChar char="•"/>
            </a:pPr>
            <a:endParaRPr sz="2800">
              <a:latin typeface="Calibri"/>
              <a:cs typeface="Calibri"/>
            </a:endParaRPr>
          </a:p>
          <a:p>
            <a:pPr marL="240029" marR="230504" indent="-227965">
              <a:lnSpc>
                <a:spcPts val="2690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Sebaliknya,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jika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permukaan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mempunyai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derajat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pemantulan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1,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maka 	</a:t>
            </a:r>
            <a:r>
              <a:rPr sz="2800" dirty="0">
                <a:latin typeface="Calibri"/>
                <a:cs typeface="Calibri"/>
              </a:rPr>
              <a:t>fungsi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intensitas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cahaya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sama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dengan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iluminasi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yang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diterima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oleh 	</a:t>
            </a:r>
            <a:r>
              <a:rPr sz="2800" dirty="0">
                <a:latin typeface="Calibri"/>
                <a:cs typeface="Calibri"/>
              </a:rPr>
              <a:t>permukaan</a:t>
            </a:r>
            <a:r>
              <a:rPr sz="2800" spc="-1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tersebut.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916939" y="639927"/>
            <a:ext cx="10583545" cy="509968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2600" spc="-20" dirty="0">
                <a:latin typeface="Calibri"/>
                <a:cs typeface="Calibri"/>
              </a:rPr>
              <a:t>Contoh-</a:t>
            </a:r>
            <a:r>
              <a:rPr sz="2600" dirty="0">
                <a:latin typeface="Calibri"/>
                <a:cs typeface="Calibri"/>
              </a:rPr>
              <a:t>contoh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nilai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i</a:t>
            </a:r>
            <a:r>
              <a:rPr sz="2600" dirty="0">
                <a:latin typeface="Calibri"/>
                <a:cs typeface="Calibri"/>
              </a:rPr>
              <a:t>(</a:t>
            </a:r>
            <a:r>
              <a:rPr sz="2600" i="1" dirty="0">
                <a:latin typeface="Calibri"/>
                <a:cs typeface="Calibri"/>
              </a:rPr>
              <a:t>x</a:t>
            </a:r>
            <a:r>
              <a:rPr sz="2600" dirty="0">
                <a:latin typeface="Calibri"/>
                <a:cs typeface="Calibri"/>
              </a:rPr>
              <a:t>,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i="1" spc="-25" dirty="0">
                <a:latin typeface="Calibri"/>
                <a:cs typeface="Calibri"/>
              </a:rPr>
              <a:t>y</a:t>
            </a:r>
            <a:r>
              <a:rPr sz="2600" spc="-25" dirty="0">
                <a:latin typeface="Calibri"/>
                <a:cs typeface="Calibri"/>
              </a:rPr>
              <a:t>):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pada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hari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cerah,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matahari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menghasilkan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iluminasi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i</a:t>
            </a:r>
            <a:r>
              <a:rPr sz="2600" dirty="0">
                <a:latin typeface="Calibri"/>
                <a:cs typeface="Calibri"/>
              </a:rPr>
              <a:t>(</a:t>
            </a:r>
            <a:r>
              <a:rPr sz="2600" i="1" dirty="0">
                <a:latin typeface="Calibri"/>
                <a:cs typeface="Calibri"/>
              </a:rPr>
              <a:t>x</a:t>
            </a:r>
            <a:r>
              <a:rPr sz="2600" dirty="0">
                <a:latin typeface="Calibri"/>
                <a:cs typeface="Calibri"/>
              </a:rPr>
              <a:t>,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y</a:t>
            </a:r>
            <a:r>
              <a:rPr sz="2600" dirty="0">
                <a:latin typeface="Calibri"/>
                <a:cs typeface="Calibri"/>
              </a:rPr>
              <a:t>)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Symbol"/>
                <a:cs typeface="Symbol"/>
              </a:rPr>
              <a:t>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9000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foot</a:t>
            </a:r>
            <a:r>
              <a:rPr sz="2600" i="1" spc="-25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candles,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810"/>
              </a:lnSpc>
              <a:spcBef>
                <a:spcPts val="39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pada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hari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mendung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(berawan),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matahari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menghasilkan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iluminasi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i</a:t>
            </a:r>
            <a:r>
              <a:rPr sz="2600" dirty="0">
                <a:latin typeface="Calibri"/>
                <a:cs typeface="Calibri"/>
              </a:rPr>
              <a:t>(</a:t>
            </a:r>
            <a:r>
              <a:rPr sz="2600" i="1" dirty="0">
                <a:latin typeface="Calibri"/>
                <a:cs typeface="Calibri"/>
              </a:rPr>
              <a:t>x</a:t>
            </a:r>
            <a:r>
              <a:rPr sz="2600" dirty="0">
                <a:latin typeface="Calibri"/>
                <a:cs typeface="Calibri"/>
              </a:rPr>
              <a:t>,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y</a:t>
            </a:r>
            <a:r>
              <a:rPr sz="2600" dirty="0">
                <a:latin typeface="Calibri"/>
                <a:cs typeface="Calibri"/>
              </a:rPr>
              <a:t>)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0" dirty="0">
                <a:latin typeface="Symbol"/>
                <a:cs typeface="Symbol"/>
              </a:rPr>
              <a:t></a:t>
            </a:r>
            <a:endParaRPr sz="2600">
              <a:latin typeface="Symbol"/>
              <a:cs typeface="Symbol"/>
            </a:endParaRPr>
          </a:p>
          <a:p>
            <a:pPr marL="241300">
              <a:lnSpc>
                <a:spcPts val="2810"/>
              </a:lnSpc>
            </a:pPr>
            <a:r>
              <a:rPr sz="2600" dirty="0">
                <a:latin typeface="Calibri"/>
                <a:cs typeface="Calibri"/>
              </a:rPr>
              <a:t>1000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foot</a:t>
            </a:r>
            <a:r>
              <a:rPr sz="2600" i="1" spc="-35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candles,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810"/>
              </a:lnSpc>
              <a:spcBef>
                <a:spcPts val="37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pada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malam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bulan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purnama,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sinar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bulan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menghasilkan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iluminasi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i</a:t>
            </a:r>
            <a:r>
              <a:rPr sz="2600" dirty="0">
                <a:latin typeface="Calibri"/>
                <a:cs typeface="Calibri"/>
              </a:rPr>
              <a:t>(</a:t>
            </a:r>
            <a:r>
              <a:rPr sz="2600" i="1" dirty="0">
                <a:latin typeface="Calibri"/>
                <a:cs typeface="Calibri"/>
              </a:rPr>
              <a:t>x</a:t>
            </a:r>
            <a:r>
              <a:rPr sz="2600" dirty="0">
                <a:latin typeface="Calibri"/>
                <a:cs typeface="Calibri"/>
              </a:rPr>
              <a:t>,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y</a:t>
            </a:r>
            <a:r>
              <a:rPr sz="2600" dirty="0">
                <a:latin typeface="Calibri"/>
                <a:cs typeface="Calibri"/>
              </a:rPr>
              <a:t>)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Symbol"/>
                <a:cs typeface="Symbol"/>
              </a:rPr>
              <a:t>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alibri"/>
                <a:cs typeface="Calibri"/>
              </a:rPr>
              <a:t>0.01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810"/>
              </a:lnSpc>
            </a:pPr>
            <a:r>
              <a:rPr sz="2600" i="1" dirty="0">
                <a:latin typeface="Calibri"/>
                <a:cs typeface="Calibri"/>
              </a:rPr>
              <a:t>foot</a:t>
            </a:r>
            <a:r>
              <a:rPr sz="2600" i="1" spc="-75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candle.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05"/>
              </a:spcBef>
            </a:pP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600" dirty="0">
                <a:latin typeface="Calibri"/>
                <a:cs typeface="Calibri"/>
              </a:rPr>
              <a:t>Contoh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nilai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(</a:t>
            </a:r>
            <a:r>
              <a:rPr sz="2600" i="1" dirty="0">
                <a:latin typeface="Calibri"/>
                <a:cs typeface="Calibri"/>
              </a:rPr>
              <a:t>x</a:t>
            </a:r>
            <a:r>
              <a:rPr sz="2600" dirty="0">
                <a:latin typeface="Calibri"/>
                <a:cs typeface="Calibri"/>
              </a:rPr>
              <a:t>,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i="1" spc="-25" dirty="0">
                <a:latin typeface="Calibri"/>
                <a:cs typeface="Calibri"/>
              </a:rPr>
              <a:t>y</a:t>
            </a:r>
            <a:r>
              <a:rPr sz="2600" spc="-25" dirty="0">
                <a:latin typeface="Calibri"/>
                <a:cs typeface="Calibri"/>
              </a:rPr>
              <a:t>)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benda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hitam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mempunyai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(</a:t>
            </a:r>
            <a:r>
              <a:rPr sz="2600" i="1" dirty="0">
                <a:latin typeface="Calibri"/>
                <a:cs typeface="Calibri"/>
              </a:rPr>
              <a:t>x</a:t>
            </a:r>
            <a:r>
              <a:rPr sz="2600" dirty="0">
                <a:latin typeface="Calibri"/>
                <a:cs typeface="Calibri"/>
              </a:rPr>
              <a:t>,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y</a:t>
            </a:r>
            <a:r>
              <a:rPr sz="2600" dirty="0">
                <a:latin typeface="Calibri"/>
                <a:cs typeface="Calibri"/>
              </a:rPr>
              <a:t>)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=</a:t>
            </a:r>
            <a:r>
              <a:rPr sz="2600" spc="-10" dirty="0">
                <a:latin typeface="Calibri"/>
                <a:cs typeface="Calibri"/>
              </a:rPr>
              <a:t> 0.01,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7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dinding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putih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mempunyai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(</a:t>
            </a:r>
            <a:r>
              <a:rPr sz="2600" i="1" dirty="0">
                <a:latin typeface="Calibri"/>
                <a:cs typeface="Calibri"/>
              </a:rPr>
              <a:t>x</a:t>
            </a:r>
            <a:r>
              <a:rPr sz="2600" dirty="0">
                <a:latin typeface="Calibri"/>
                <a:cs typeface="Calibri"/>
              </a:rPr>
              <a:t>,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y</a:t>
            </a:r>
            <a:r>
              <a:rPr sz="2600" dirty="0">
                <a:latin typeface="Calibri"/>
                <a:cs typeface="Calibri"/>
              </a:rPr>
              <a:t>)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=</a:t>
            </a:r>
            <a:r>
              <a:rPr sz="2600" spc="-20" dirty="0">
                <a:latin typeface="Calibri"/>
                <a:cs typeface="Calibri"/>
              </a:rPr>
              <a:t> 0.8,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  <a:tab pos="6092190" algn="l"/>
              </a:tabLst>
            </a:pPr>
            <a:r>
              <a:rPr sz="2600" dirty="0">
                <a:latin typeface="Calibri"/>
                <a:cs typeface="Calibri"/>
              </a:rPr>
              <a:t>benda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logam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dari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stainlessteel</a:t>
            </a:r>
            <a:r>
              <a:rPr sz="2600" i="1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mempunyai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i="1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(</a:t>
            </a:r>
            <a:r>
              <a:rPr sz="2600" i="1" dirty="0">
                <a:latin typeface="Calibri"/>
                <a:cs typeface="Calibri"/>
              </a:rPr>
              <a:t>x</a:t>
            </a:r>
            <a:r>
              <a:rPr sz="2600" dirty="0">
                <a:latin typeface="Calibri"/>
                <a:cs typeface="Calibri"/>
              </a:rPr>
              <a:t>,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y</a:t>
            </a:r>
            <a:r>
              <a:rPr sz="2600" dirty="0">
                <a:latin typeface="Calibri"/>
                <a:cs typeface="Calibri"/>
              </a:rPr>
              <a:t>)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=</a:t>
            </a:r>
            <a:r>
              <a:rPr sz="2600" spc="-10" dirty="0">
                <a:latin typeface="Calibri"/>
                <a:cs typeface="Calibri"/>
              </a:rPr>
              <a:t> 0.65,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salju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mempunyai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(</a:t>
            </a:r>
            <a:r>
              <a:rPr sz="2600" i="1" dirty="0">
                <a:latin typeface="Calibri"/>
                <a:cs typeface="Calibri"/>
              </a:rPr>
              <a:t>x</a:t>
            </a:r>
            <a:r>
              <a:rPr sz="2600" dirty="0">
                <a:latin typeface="Calibri"/>
                <a:cs typeface="Calibri"/>
              </a:rPr>
              <a:t>,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y</a:t>
            </a:r>
            <a:r>
              <a:rPr sz="2600" dirty="0">
                <a:latin typeface="Calibri"/>
                <a:cs typeface="Calibri"/>
              </a:rPr>
              <a:t>)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=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0.93.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537462"/>
            <a:ext cx="10290810" cy="172529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20"/>
              </a:spcBef>
              <a:buFont typeface="Arial MT"/>
              <a:buChar char="•"/>
              <a:tabLst>
                <a:tab pos="240665" algn="l"/>
              </a:tabLst>
            </a:pPr>
            <a:r>
              <a:rPr sz="2400" dirty="0">
                <a:latin typeface="Calibri"/>
                <a:cs typeface="Calibri"/>
              </a:rPr>
              <a:t>Citra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adalah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sinyal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kontinu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dwimatra,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i="1" dirty="0">
                <a:latin typeface="Calibri"/>
                <a:cs typeface="Calibri"/>
              </a:rPr>
              <a:t>x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i="1" spc="-25" dirty="0">
                <a:latin typeface="Calibri"/>
                <a:cs typeface="Calibri"/>
              </a:rPr>
              <a:t>y</a:t>
            </a:r>
            <a:r>
              <a:rPr sz="2400" spc="-25" dirty="0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0665" algn="l"/>
                <a:tab pos="2579370" algn="l"/>
              </a:tabLst>
            </a:pPr>
            <a:r>
              <a:rPr sz="2400" i="1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i="1" dirty="0">
                <a:latin typeface="Calibri"/>
                <a:cs typeface="Calibri"/>
              </a:rPr>
              <a:t>x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i="1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menyatakan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intensitas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cahaya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pada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posisi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</a:t>
            </a:r>
            <a:r>
              <a:rPr sz="2400" i="1" spc="-10" dirty="0">
                <a:latin typeface="Calibri"/>
                <a:cs typeface="Calibri"/>
              </a:rPr>
              <a:t>x,y</a:t>
            </a:r>
            <a:r>
              <a:rPr sz="2400" spc="-10" dirty="0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240029" marR="5080" indent="-227965">
              <a:lnSpc>
                <a:spcPts val="259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Agar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citra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dapat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diolah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oleh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komputer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digital,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maka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citra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perlu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di-</a:t>
            </a:r>
            <a:r>
              <a:rPr sz="2400" dirty="0">
                <a:latin typeface="Calibri"/>
                <a:cs typeface="Calibri"/>
              </a:rPr>
              <a:t>digitalisasi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(atau 	di-</a:t>
            </a:r>
            <a:r>
              <a:rPr sz="2400" dirty="0">
                <a:latin typeface="Calibri"/>
                <a:cs typeface="Calibri"/>
              </a:rPr>
              <a:t>digitisasi)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menjadi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citra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digital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2232" y="3458947"/>
            <a:ext cx="4570539" cy="32464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412229" y="4316983"/>
            <a:ext cx="392811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Sebuah</a:t>
            </a:r>
            <a:r>
              <a:rPr sz="24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citra</a:t>
            </a:r>
            <a:r>
              <a:rPr sz="24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digital</a:t>
            </a:r>
            <a:r>
              <a:rPr sz="24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adalah</a:t>
            </a:r>
            <a:r>
              <a:rPr sz="24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versi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diskrit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dari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citra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kontinu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1543303" y="5686755"/>
            <a:ext cx="1216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Citra</a:t>
            </a:r>
            <a:r>
              <a:rPr sz="18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kontinu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49673" y="5687364"/>
            <a:ext cx="1082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Citra</a:t>
            </a:r>
            <a:r>
              <a:rPr sz="1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digital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72617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i="0" dirty="0">
                <a:latin typeface="Calibri"/>
                <a:cs typeface="Calibri"/>
              </a:rPr>
              <a:t>Digitalisasi</a:t>
            </a:r>
            <a:r>
              <a:rPr sz="4400" b="1" i="0" spc="-125" dirty="0">
                <a:latin typeface="Calibri"/>
                <a:cs typeface="Calibri"/>
              </a:rPr>
              <a:t> </a:t>
            </a:r>
            <a:r>
              <a:rPr sz="4400" b="1" i="0" spc="-10" dirty="0">
                <a:latin typeface="Calibri"/>
                <a:cs typeface="Calibri"/>
              </a:rPr>
              <a:t>Citra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8637" rIns="0" bIns="0" rtlCol="0">
            <a:spAutoFit/>
          </a:bodyPr>
          <a:lstStyle/>
          <a:p>
            <a:pPr marL="528320">
              <a:lnSpc>
                <a:spcPct val="100000"/>
              </a:lnSpc>
              <a:spcBef>
                <a:spcPts val="95"/>
              </a:spcBef>
            </a:pPr>
            <a:r>
              <a:rPr sz="4000" b="1" i="0" dirty="0">
                <a:latin typeface="Calibri"/>
                <a:cs typeface="Calibri"/>
              </a:rPr>
              <a:t>Akuisisi</a:t>
            </a:r>
            <a:r>
              <a:rPr sz="4000" b="1" i="0" spc="-145" dirty="0">
                <a:latin typeface="Calibri"/>
                <a:cs typeface="Calibri"/>
              </a:rPr>
              <a:t> </a:t>
            </a:r>
            <a:r>
              <a:rPr sz="4000" b="1" i="0" dirty="0">
                <a:latin typeface="Calibri"/>
                <a:cs typeface="Calibri"/>
              </a:rPr>
              <a:t>Citra</a:t>
            </a:r>
            <a:r>
              <a:rPr sz="4000" b="1" i="0" spc="-160" dirty="0">
                <a:latin typeface="Calibri"/>
                <a:cs typeface="Calibri"/>
              </a:rPr>
              <a:t> </a:t>
            </a:r>
            <a:r>
              <a:rPr sz="4000" b="1" i="0" dirty="0">
                <a:latin typeface="Calibri"/>
                <a:cs typeface="Calibri"/>
              </a:rPr>
              <a:t>Menjadi</a:t>
            </a:r>
            <a:r>
              <a:rPr sz="4000" b="1" i="0" spc="-150" dirty="0">
                <a:latin typeface="Calibri"/>
                <a:cs typeface="Calibri"/>
              </a:rPr>
              <a:t> </a:t>
            </a:r>
            <a:r>
              <a:rPr sz="4000" b="1" i="0" dirty="0">
                <a:latin typeface="Calibri"/>
                <a:cs typeface="Calibri"/>
              </a:rPr>
              <a:t>Citra</a:t>
            </a:r>
            <a:r>
              <a:rPr sz="4000" b="1" i="0" spc="-155" dirty="0">
                <a:latin typeface="Calibri"/>
                <a:cs typeface="Calibri"/>
              </a:rPr>
              <a:t> </a:t>
            </a:r>
            <a:r>
              <a:rPr sz="4000" b="1" i="0" spc="-10" dirty="0">
                <a:latin typeface="Calibri"/>
                <a:cs typeface="Calibri"/>
              </a:rPr>
              <a:t>Digital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9120" y="2012015"/>
            <a:ext cx="8386032" cy="463518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99194" y="263261"/>
            <a:ext cx="2737145" cy="135357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2869</Words>
  <Application>Microsoft Office PowerPoint</Application>
  <PresentationFormat>Widescreen</PresentationFormat>
  <Paragraphs>650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Arial</vt:lpstr>
      <vt:lpstr>Arial MT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03 - Pembentukan Citra dan Digitalisasi Citra</vt:lpstr>
      <vt:lpstr>Model Citra</vt:lpstr>
      <vt:lpstr>PowerPoint Presentation</vt:lpstr>
      <vt:lpstr>sumber cahaya</vt:lpstr>
      <vt:lpstr>The scene is illuminated by a single source. The scene reflects radiation towards the camera. The camera senses it via chemicals on film.</vt:lpstr>
      <vt:lpstr>PowerPoint Presentation</vt:lpstr>
      <vt:lpstr>PowerPoint Presentation</vt:lpstr>
      <vt:lpstr>Digitalisasi Citra</vt:lpstr>
      <vt:lpstr>Akuisisi Citra Menjadi Citra Digital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Proses digitalisasi citra</vt:lpstr>
      <vt:lpstr>Penerokan (sampling)</vt:lpstr>
      <vt:lpstr>PowerPoint Presentation</vt:lpstr>
      <vt:lpstr>Contoh penerokan:</vt:lpstr>
      <vt:lpstr>Kuantisasi</vt:lpstr>
      <vt:lpstr>PowerPoint Presentation</vt:lpstr>
      <vt:lpstr>K = 2m</vt:lpstr>
      <vt:lpstr>Pemilihan K</vt:lpstr>
      <vt:lpstr>K = 2 graylevel (untuk tiap komponen warna)</vt:lpstr>
      <vt:lpstr>PowerPoint Presentation</vt:lpstr>
      <vt:lpstr>PowerPoint Presentation</vt:lpstr>
      <vt:lpstr>1 pixel = 8 bit = 256 graylevel  0 sampai 255</vt:lpstr>
      <vt:lpstr>1 pixel = 8 bit = 256 graylevel  0 sampai 255</vt:lpstr>
      <vt:lpstr>Penurunan mutu citra karena kuantisasi keabuan</vt:lpstr>
      <vt:lpstr>Proses digitalisasi citra secara keseluruhan</vt:lpstr>
      <vt:lpstr>PowerPoint Presentation</vt:lpstr>
      <vt:lpstr>Beberapa Teknik Kuantisasi</vt:lpstr>
      <vt:lpstr>1. Uniform Mapping</vt:lpstr>
      <vt:lpstr>2. Logarithmic mapping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Kode program Matlab untuk dekomposisi R, G, B dari citra berwarna</vt:lpstr>
      <vt:lpstr>PowerPoint Presentation</vt:lpstr>
      <vt:lpstr>Secara umum dikenal 3 jenis citra digital:</vt:lpstr>
      <vt:lpstr>Resolusi</vt:lpstr>
      <vt:lpstr>PowerPoint Presentation</vt:lpstr>
      <vt:lpstr>PowerPoint Presentation</vt:lpstr>
      <vt:lpstr>PowerPoint Presentation</vt:lpstr>
      <vt:lpstr>Nearest Neighbor Interpolation</vt:lpstr>
      <vt:lpstr>Bilinear Interpolation</vt:lpstr>
      <vt:lpstr>Bicubic Interpolation</vt:lpstr>
      <vt:lpstr>Referensi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Dr.Ir. Rinaldi Munir, MT</dc:creator>
  <cp:lastModifiedBy>Dr. Ir. Rinaldi, M.T.</cp:lastModifiedBy>
  <cp:revision>2</cp:revision>
  <dcterms:created xsi:type="dcterms:W3CDTF">2025-09-07T02:25:49Z</dcterms:created>
  <dcterms:modified xsi:type="dcterms:W3CDTF">2025-09-07T02:34:16Z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2024-09-10T00:00:00Z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2025-09-07T00:00:00Z</vt:filetime>
  </property>
  <property fmtid="{D5CDD505-2E9C-101B-9397-08002B2CF9AE}" pid="5" name="MSIP_Label_38b525e5-f3da-4501-8f1e-526b6769fc56_ActionId">
    <vt:lpwstr>8185087b-36f5-46f8-aa51-53086a9a849f</vt:lpwstr>
  </property>
  <property fmtid="{D5CDD505-2E9C-101B-9397-08002B2CF9AE}" pid="6" name="MSIP_Label_38b525e5-f3da-4501-8f1e-526b6769fc56_ContentBits">
    <vt:lpwstr>0</vt:lpwstr>
  </property>
  <property fmtid="{D5CDD505-2E9C-101B-9397-08002B2CF9AE}" pid="7" name="MSIP_Label_38b525e5-f3da-4501-8f1e-526b6769fc56_Enabled">
    <vt:lpwstr>true</vt:lpwstr>
  </property>
  <property fmtid="{D5CDD505-2E9C-101B-9397-08002B2CF9AE}" pid="8" name="MSIP_Label_38b525e5-f3da-4501-8f1e-526b6769fc56_Method">
    <vt:lpwstr>Standard</vt:lpwstr>
  </property>
  <property fmtid="{D5CDD505-2E9C-101B-9397-08002B2CF9AE}" pid="9" name="MSIP_Label_38b525e5-f3da-4501-8f1e-526b6769fc56_Name">
    <vt:lpwstr>defa4170-0d19-0005-0004-bc88714345d2</vt:lpwstr>
  </property>
  <property fmtid="{D5CDD505-2E9C-101B-9397-08002B2CF9AE}" pid="10" name="MSIP_Label_38b525e5-f3da-4501-8f1e-526b6769fc56_SetDate">
    <vt:lpwstr>2024-09-10T09:16:11Z</vt:lpwstr>
  </property>
  <property fmtid="{D5CDD505-2E9C-101B-9397-08002B2CF9AE}" pid="11" name="MSIP_Label_38b525e5-f3da-4501-8f1e-526b6769fc56_SiteId">
    <vt:lpwstr>db6e1183-4c65-405c-82ce-7cd53fa6e9dc</vt:lpwstr>
  </property>
  <property fmtid="{D5CDD505-2E9C-101B-9397-08002B2CF9AE}" pid="12" name="Producer">
    <vt:lpwstr>Microsoft® PowerPoint® for Microsoft 365</vt:lpwstr>
  </property>
</Properties>
</file>