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717" r:id="rId3"/>
    <p:sldId id="591" r:id="rId4"/>
    <p:sldId id="595" r:id="rId5"/>
    <p:sldId id="257" r:id="rId6"/>
    <p:sldId id="592" r:id="rId7"/>
    <p:sldId id="599" r:id="rId8"/>
    <p:sldId id="596" r:id="rId9"/>
    <p:sldId id="724" r:id="rId10"/>
    <p:sldId id="726" r:id="rId11"/>
    <p:sldId id="725" r:id="rId12"/>
    <p:sldId id="593" r:id="rId13"/>
    <p:sldId id="294" r:id="rId14"/>
    <p:sldId id="706" r:id="rId15"/>
    <p:sldId id="453" r:id="rId16"/>
    <p:sldId id="272" r:id="rId17"/>
    <p:sldId id="316" r:id="rId18"/>
    <p:sldId id="598" r:id="rId19"/>
    <p:sldId id="719" r:id="rId20"/>
    <p:sldId id="600" r:id="rId21"/>
    <p:sldId id="601" r:id="rId22"/>
    <p:sldId id="720" r:id="rId23"/>
    <p:sldId id="721" r:id="rId24"/>
    <p:sldId id="722" r:id="rId25"/>
    <p:sldId id="723" r:id="rId26"/>
    <p:sldId id="707" r:id="rId27"/>
    <p:sldId id="602" r:id="rId28"/>
    <p:sldId id="350" r:id="rId29"/>
    <p:sldId id="604" r:id="rId30"/>
    <p:sldId id="357" r:id="rId31"/>
    <p:sldId id="352" r:id="rId32"/>
    <p:sldId id="364" r:id="rId33"/>
    <p:sldId id="366" r:id="rId34"/>
    <p:sldId id="360" r:id="rId35"/>
    <p:sldId id="365" r:id="rId36"/>
    <p:sldId id="361" r:id="rId37"/>
    <p:sldId id="605" r:id="rId38"/>
    <p:sldId id="695" r:id="rId39"/>
    <p:sldId id="696" r:id="rId40"/>
    <p:sldId id="697" r:id="rId41"/>
    <p:sldId id="700" r:id="rId42"/>
    <p:sldId id="701" r:id="rId43"/>
    <p:sldId id="698" r:id="rId44"/>
    <p:sldId id="358" r:id="rId45"/>
    <p:sldId id="321" r:id="rId46"/>
    <p:sldId id="322" r:id="rId47"/>
    <p:sldId id="324" r:id="rId48"/>
    <p:sldId id="319" r:id="rId49"/>
    <p:sldId id="327" r:id="rId50"/>
    <p:sldId id="328" r:id="rId51"/>
    <p:sldId id="329" r:id="rId52"/>
    <p:sldId id="332" r:id="rId53"/>
    <p:sldId id="333" r:id="rId54"/>
    <p:sldId id="335" r:id="rId55"/>
    <p:sldId id="278" r:id="rId56"/>
    <p:sldId id="279" r:id="rId57"/>
    <p:sldId id="33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5E487-0CC7-4389-AD9A-59A9199021F8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30945-86DC-4DAB-8023-88136E42F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6FF9-426B-40BA-88B3-12B610AC6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1E3DC-BF36-45E4-A526-3CFB35D7F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37901-A013-48BE-AD4F-239B8C0C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9101-B755-4E2E-8134-1F3508891C89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337F8-1312-424F-9B0D-6D486FA8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43D0-9EF1-4E02-B2D1-6D782CFD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304C2-E689-434D-BF1A-3FCC5C70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24362-0ADF-4A93-B3CD-8FD42F613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15388-0845-4DD9-BF43-9F063DDF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3530-67E6-4763-8622-A16247CB9FC3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D2FC2-7B57-41B7-96B9-467CE5A8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76AE8-E1BB-4861-9585-9E5E63B6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DB72D6-BC5C-4246-AEE7-F603A8172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2D612-70A6-4EB4-8FCD-859A06C68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22D51-1E4C-42F6-8FFA-061DFD1D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C799-FDBD-4F7F-8C13-70390645A723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66E6F-C019-4182-BF69-A07441E0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CC553-0E19-4788-9B7B-6ADB8E47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98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6926-1FA0-40E6-A6F9-28CBC3A9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57B21-C1BC-450F-B483-999A3AF4CE1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3370B-B677-494D-8668-2F9890E53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B5875-78AC-49D7-A8BD-68578F2B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A9520CA9-BB9C-4C19-B3EB-25A4289E3ED6}" type="datetime1">
              <a:rPr lang="en-US" altLang="en-US" smtClean="0"/>
              <a:t>8/31/2025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D0AEF-266D-4012-AD76-47FF2F25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51FCC-571B-4291-84E3-556FC732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04D5D96B-6782-4C53-976E-FE6F4BB1E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084262"/>
      </p:ext>
    </p:extLst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3A29-7A03-4686-B7A8-6427CC8E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0649-189F-476C-83BF-505D6D4E8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10BF2-7919-48E2-8348-30623CEB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F223-96B9-4137-B862-DB6B3FCE00B3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4880A-BAC6-489F-95BC-02A9FE71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23082-BC3D-40CE-964B-AA13BEE4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2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BFBE-06D6-438C-A4BA-A178DC95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F5121-2E76-4BBF-9731-1893C89AD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AD821-FB6C-4CDC-99FC-2DF90DE6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5B34-6B0F-479B-B08A-8B67F9BFB085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8D78D-BF33-4329-9C4F-6D84D757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A115D-8C7E-448F-A0CA-9343C68A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6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F314-450B-4E20-8EE4-E0243E27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7CD0-1570-4345-83C2-857D3F320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9AFE1-11E4-4605-AAF5-B6744347F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6CA5F-4661-48A8-AB71-06E3D7B47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302-AD15-42CF-B4AF-9E5EB3128929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1476F-3787-4CB7-A53B-CA018043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39246-2960-4BA2-B62D-95617E3E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6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9983-DCAE-4C18-84E7-9F7BF8CD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AB1D4-F973-4CB6-930F-79D41D25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54B84-BFE5-4844-B2D8-294754A8F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E5AB6-2164-43DA-B3A5-6B5FAA4DB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2D5F4-9E26-4A4F-B7A0-50C49372B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7A425-8294-460D-8F84-E06AF13E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A255A-E7F5-4BCE-97DC-4F030F4D9149}" type="datetime1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39BDE7-612F-4325-8DB7-EFB9D490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D644F-8BD0-49D6-8C74-9CD12F76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5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652C7-17B5-4C52-B676-21123F3E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6C711-2B6E-43A5-A962-A4E38FC0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1E67-2400-41BA-80CD-B3A530C504EF}" type="datetime1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8CDD6-D1DA-4728-9120-D7474233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565AD-D899-4176-9819-DA4B2160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0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79055-F670-4181-B3A6-575BFA3C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390B-B9F7-4A5F-A57F-94669E7DE1D8}" type="datetime1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E14BE-9258-4BE7-9676-40148125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A4A6E-CB74-4177-B6B0-D69A0F77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86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0A32-C141-4C34-8039-7AB4A7C0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149FC-099D-4F35-92F6-56A0301E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D3021-FA72-445F-AEF9-81E282716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69B51-311E-4DC4-9FC2-FE470A76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31A6-C5C9-46AD-8541-192533C9B627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8C668-C96C-437C-ACAC-094A8F89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0AAA3-C619-4D82-BA9B-0A68A23B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ADB0-1C27-4B58-9309-12CF5513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BC11B-5245-4332-9887-DBCECA0B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AB2D5-CFC8-47E3-8162-F6915961E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782AF-EA89-4F1F-B5AD-411F54BC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4D282-454E-4510-99CD-F4331A628CD0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C7A52-E6B8-4D5F-8BE1-342D5129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D36B-F48E-4AC6-9567-11CB135A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4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A8D76-3362-4B44-8339-7F9FD5BA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EC2AC-2086-4C1A-B2E6-F1151CC5C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A08C6-A718-45FE-8EA3-9ACE37FED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5E31-5CF1-4AE3-8FEB-308790255977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DD625-0550-4EDD-A1D0-E012DE0F3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EFB92-5153-491F-9E46-9F4BD7364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eweb.ucsd.edu/classes/fa04/cse166/book_big.jpg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images.google.co.il/imgres?imgurl=http://vig-fp.prenhall.com/bigcovers/0133361659.jpg&amp;imgrefurl=http://www.pearsonhighered.com/educator/product/Fundamentals-of-Digital-Image-Processing/9780133361650.page&amp;usg=__l2EoNhXUpxAntUp8ajlVc20qK5g=&amp;h=648&amp;w=464&amp;sz=76&amp;hl=en&amp;start=1&amp;sig2=QmTocY_ZeeBnLwAUC2Ujdw&amp;um=1&amp;itbs=1&amp;tbnid=kBTJEhhwDDZMQM:&amp;tbnh=137&amp;tbnw=98&amp;prev=/images?q=Fundamentals+of+Digital+Image+Processing++Jain&amp;um=1&amp;hl=en&amp;sa=N&amp;rlz=1T4GGHP_enIL366&amp;tbs=isch:1&amp;ei=SD-FS9eVMcye4QbRmZjPAQ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w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720" y="427038"/>
            <a:ext cx="9144000" cy="1655762"/>
          </a:xfrm>
        </p:spPr>
        <p:txBody>
          <a:bodyPr/>
          <a:lstStyle/>
          <a:p>
            <a:r>
              <a:rPr lang="en-US" sz="4800" b="1" dirty="0" err="1">
                <a:latin typeface="+mn-lt"/>
              </a:rPr>
              <a:t>Pengantar</a:t>
            </a:r>
            <a:r>
              <a:rPr lang="en-US" sz="4800" b="1" dirty="0">
                <a:latin typeface="+mn-lt"/>
              </a:rPr>
              <a:t> </a:t>
            </a:r>
            <a:r>
              <a:rPr lang="en-US" sz="4800" b="1" dirty="0" err="1">
                <a:latin typeface="+mn-lt"/>
              </a:rPr>
              <a:t>Pemrosesan</a:t>
            </a:r>
            <a:r>
              <a:rPr lang="en-US" sz="4800" b="1" dirty="0">
                <a:latin typeface="+mn-lt"/>
              </a:rPr>
              <a:t> Citra Digital </a:t>
            </a:r>
            <a:r>
              <a:rPr lang="en-US" sz="2800" b="1" dirty="0"/>
              <a:t>(Bagian 1)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720" y="2556192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Dr. Ir. Rinaldi, M.T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340435" y="5637212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2025</a:t>
            </a:r>
          </a:p>
        </p:txBody>
      </p:sp>
      <p:pic>
        <p:nvPicPr>
          <p:cNvPr id="21506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EC2D2706-6690-4C0B-9BBD-6472B2F4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134" y="4150042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95DF5-769A-14B8-89CE-72CCA2DF7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5F57C6-F68A-0D70-EE8C-83CCE897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10</a:t>
            </a:fld>
            <a:endParaRPr lang="en-US"/>
          </a:p>
        </p:txBody>
      </p:sp>
      <p:pic>
        <p:nvPicPr>
          <p:cNvPr id="3" name="foreman-out">
            <a:hlinkClick r:id="" action="ppaction://media"/>
            <a:extLst>
              <a:ext uri="{FF2B5EF4-FFF2-40B4-BE49-F238E27FC236}">
                <a16:creationId xmlns:a16="http://schemas.microsoft.com/office/drawing/2014/main" id="{77A5EF05-65CA-F1CA-B462-823455F4E0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3167" y="413384"/>
            <a:ext cx="3030887" cy="2479817"/>
          </a:xfrm>
          <a:prstGeom prst="rect">
            <a:avLst/>
          </a:prstGeom>
        </p:spPr>
      </p:pic>
      <p:pic>
        <p:nvPicPr>
          <p:cNvPr id="5" name="Picture 4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F48C2423-A15D-B15F-25F8-D7D069CB7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8" y="3964799"/>
            <a:ext cx="2537828" cy="2076405"/>
          </a:xfrm>
          <a:prstGeom prst="rect">
            <a:avLst/>
          </a:prstGeom>
        </p:spPr>
      </p:pic>
      <p:pic>
        <p:nvPicPr>
          <p:cNvPr id="7" name="Picture 6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12D499F3-7679-26FC-7FFE-74A85D421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47" y="3944476"/>
            <a:ext cx="2537827" cy="2076404"/>
          </a:xfrm>
          <a:prstGeom prst="rect">
            <a:avLst/>
          </a:prstGeom>
        </p:spPr>
      </p:pic>
      <p:pic>
        <p:nvPicPr>
          <p:cNvPr id="9" name="Picture 8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BC55FD16-8AE3-9922-C83A-D0771E3B3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40" y="3906919"/>
            <a:ext cx="2679310" cy="2192163"/>
          </a:xfrm>
          <a:prstGeom prst="rect">
            <a:avLst/>
          </a:prstGeom>
        </p:spPr>
      </p:pic>
      <p:pic>
        <p:nvPicPr>
          <p:cNvPr id="11" name="Picture 10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D57E2EA8-ECE3-7140-432B-C4B6A082B2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78" y="3944476"/>
            <a:ext cx="2562668" cy="2096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4A202C-8795-C8D1-2B57-66951BB82591}"/>
              </a:ext>
            </a:extLst>
          </p:cNvPr>
          <p:cNvSpPr txBox="1"/>
          <p:nvPr/>
        </p:nvSpPr>
        <p:spPr>
          <a:xfrm>
            <a:off x="2259663" y="1321415"/>
            <a:ext cx="179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Foreman.avi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CF84-80E1-1B3F-101F-D6DBDE727E2A}"/>
              </a:ext>
            </a:extLst>
          </p:cNvPr>
          <p:cNvSpPr txBox="1"/>
          <p:nvPr/>
        </p:nvSpPr>
        <p:spPr>
          <a:xfrm>
            <a:off x="1272532" y="6169580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4920C4-DED5-A9F4-A5A9-357C9F6A86C0}"/>
              </a:ext>
            </a:extLst>
          </p:cNvPr>
          <p:cNvSpPr txBox="1"/>
          <p:nvPr/>
        </p:nvSpPr>
        <p:spPr>
          <a:xfrm>
            <a:off x="4160572" y="6145132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4EEFE-B55C-E413-5276-5715327CF158}"/>
              </a:ext>
            </a:extLst>
          </p:cNvPr>
          <p:cNvSpPr txBox="1"/>
          <p:nvPr/>
        </p:nvSpPr>
        <p:spPr>
          <a:xfrm>
            <a:off x="7299207" y="6175612"/>
            <a:ext cx="11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5847C8-F88C-1954-1452-B37068CF5D74}"/>
              </a:ext>
            </a:extLst>
          </p:cNvPr>
          <p:cNvSpPr txBox="1"/>
          <p:nvPr/>
        </p:nvSpPr>
        <p:spPr>
          <a:xfrm>
            <a:off x="10187247" y="6169580"/>
            <a:ext cx="11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250</a:t>
            </a:r>
          </a:p>
        </p:txBody>
      </p:sp>
    </p:spTree>
    <p:extLst>
      <p:ext uri="{BB962C8B-B14F-4D97-AF65-F5344CB8AC3E}">
        <p14:creationId xmlns:p14="http://schemas.microsoft.com/office/powerpoint/2010/main" val="75204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00630-C9FF-A95A-BDE1-59E31813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080"/>
            <a:ext cx="10515600" cy="5790883"/>
          </a:xfrm>
        </p:spPr>
        <p:txBody>
          <a:bodyPr>
            <a:normAutofit/>
          </a:bodyPr>
          <a:lstStyle/>
          <a:p>
            <a:r>
              <a:rPr lang="en-US" sz="2400" dirty="0"/>
              <a:t>Gambar </a:t>
            </a:r>
            <a:r>
              <a:rPr lang="en-US" sz="2400" dirty="0" err="1"/>
              <a:t>animasi</a:t>
            </a:r>
            <a:r>
              <a:rPr lang="en-US" sz="2400" dirty="0"/>
              <a:t> (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i="1" dirty="0"/>
              <a:t>animated GIF</a:t>
            </a:r>
            <a:r>
              <a:rPr lang="en-US" sz="2400" dirty="0"/>
              <a:t>)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bergerak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A24DD-E57A-5DAE-BAF0-DB613A7C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picture containing indoor, person, toy, doll&#10;&#10;Description automatically generated">
            <a:extLst>
              <a:ext uri="{FF2B5EF4-FFF2-40B4-BE49-F238E27FC236}">
                <a16:creationId xmlns:a16="http://schemas.microsoft.com/office/drawing/2014/main" id="{EFD0F15A-A936-5931-2D60-35AEB4E46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0" y="975678"/>
            <a:ext cx="3481070" cy="2610802"/>
          </a:xfrm>
          <a:prstGeom prst="rect">
            <a:avLst/>
          </a:prstGeom>
        </p:spPr>
      </p:pic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C2684E8-2F43-7001-858F-87B8EAA5B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1" y="975678"/>
            <a:ext cx="3481069" cy="2610802"/>
          </a:xfrm>
          <a:prstGeom prst="rect">
            <a:avLst/>
          </a:prstGeom>
        </p:spPr>
      </p:pic>
      <p:pic>
        <p:nvPicPr>
          <p:cNvPr id="10" name="Picture 9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9E7B7D2-0BAC-D8D6-0E80-262093ACD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99" y="975678"/>
            <a:ext cx="3481069" cy="2610802"/>
          </a:xfrm>
          <a:prstGeom prst="rect">
            <a:avLst/>
          </a:prstGeom>
        </p:spPr>
      </p:pic>
      <p:pic>
        <p:nvPicPr>
          <p:cNvPr id="12" name="Picture 1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78913F41-ABF4-E48A-9FDF-DB734D886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3928109"/>
            <a:ext cx="3481070" cy="2610803"/>
          </a:xfrm>
          <a:prstGeom prst="rect">
            <a:avLst/>
          </a:prstGeom>
        </p:spPr>
      </p:pic>
      <p:pic>
        <p:nvPicPr>
          <p:cNvPr id="14" name="Picture 1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7650EE8-7786-F7FC-DDC1-9B21EA55C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70" y="3928109"/>
            <a:ext cx="3481068" cy="2610801"/>
          </a:xfrm>
          <a:prstGeom prst="rect">
            <a:avLst/>
          </a:prstGeom>
        </p:spPr>
      </p:pic>
      <p:pic>
        <p:nvPicPr>
          <p:cNvPr id="16" name="Picture 15" descr="A picture containing doll&#10;&#10;Description automatically generated">
            <a:extLst>
              <a:ext uri="{FF2B5EF4-FFF2-40B4-BE49-F238E27FC236}">
                <a16:creationId xmlns:a16="http://schemas.microsoft.com/office/drawing/2014/main" id="{286A8256-D126-06AD-BE24-15B233C11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56" y="3928109"/>
            <a:ext cx="3463925" cy="25979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5B6728-EFE6-58DC-B4DC-85C15F150CDF}"/>
              </a:ext>
            </a:extLst>
          </p:cNvPr>
          <p:cNvSpPr txBox="1"/>
          <p:nvPr/>
        </p:nvSpPr>
        <p:spPr>
          <a:xfrm>
            <a:off x="1828800" y="3586480"/>
            <a:ext cx="145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Animated GIF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BC6503-6546-8B36-5495-87EAFAFDD7C7}"/>
              </a:ext>
            </a:extLst>
          </p:cNvPr>
          <p:cNvSpPr txBox="1"/>
          <p:nvPr/>
        </p:nvSpPr>
        <p:spPr>
          <a:xfrm>
            <a:off x="5834372" y="3598426"/>
            <a:ext cx="94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29C288-7772-A102-B140-932A86AAE4E2}"/>
              </a:ext>
            </a:extLst>
          </p:cNvPr>
          <p:cNvSpPr txBox="1"/>
          <p:nvPr/>
        </p:nvSpPr>
        <p:spPr>
          <a:xfrm>
            <a:off x="9890122" y="3598426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C3AF8A-E2D5-5D59-55B7-21F7FB4D7ADB}"/>
              </a:ext>
            </a:extLst>
          </p:cNvPr>
          <p:cNvSpPr txBox="1"/>
          <p:nvPr/>
        </p:nvSpPr>
        <p:spPr>
          <a:xfrm>
            <a:off x="2217412" y="6538910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B092BD-D417-87FC-CC6E-2D36127CBDB9}"/>
              </a:ext>
            </a:extLst>
          </p:cNvPr>
          <p:cNvSpPr txBox="1"/>
          <p:nvPr/>
        </p:nvSpPr>
        <p:spPr>
          <a:xfrm>
            <a:off x="5946132" y="6524506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D63EDA-AAB6-ED45-CFC0-DCF8F6D72B9A}"/>
              </a:ext>
            </a:extLst>
          </p:cNvPr>
          <p:cNvSpPr txBox="1"/>
          <p:nvPr/>
        </p:nvSpPr>
        <p:spPr>
          <a:xfrm>
            <a:off x="9639278" y="6471920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20</a:t>
            </a:r>
          </a:p>
        </p:txBody>
      </p:sp>
    </p:spTree>
    <p:extLst>
      <p:ext uri="{BB962C8B-B14F-4D97-AF65-F5344CB8AC3E}">
        <p14:creationId xmlns:p14="http://schemas.microsoft.com/office/powerpoint/2010/main" val="2181247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5857-5CC6-414A-9B6C-C8A85FD13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Citra Digital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F5D7B-8260-4327-BC29-8475A9A24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Citra digital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representasi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kontinu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pencuplikan</a:t>
            </a:r>
            <a:r>
              <a:rPr lang="en-US" dirty="0"/>
              <a:t> (</a:t>
            </a:r>
            <a:r>
              <a:rPr lang="en-US" i="1" dirty="0"/>
              <a:t>sampling</a:t>
            </a:r>
            <a:r>
              <a:rPr lang="en-US" dirty="0"/>
              <a:t>)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dan </a:t>
            </a:r>
            <a:r>
              <a:rPr lang="en-US" dirty="0" err="1"/>
              <a:t>waktu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Pencuplikan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berdasarkan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koordinat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sinyal</a:t>
            </a:r>
            <a:r>
              <a:rPr lang="en-US" dirty="0">
                <a:sym typeface="Wingdings" panose="05000000000000000000" pitchFamily="2" charset="2"/>
              </a:rPr>
              <a:t> (x, y)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Pencuplikan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secara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ruang</a:t>
            </a:r>
            <a:r>
              <a:rPr lang="en-US" dirty="0">
                <a:sym typeface="Wingdings" panose="05000000000000000000" pitchFamily="2" charset="2"/>
              </a:rPr>
              <a:t> dan </a:t>
            </a:r>
            <a:r>
              <a:rPr lang="en-US" dirty="0" err="1">
                <a:sym typeface="Wingdings" panose="05000000000000000000" pitchFamily="2" charset="2"/>
              </a:rPr>
              <a:t>waktu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sederetan</a:t>
            </a:r>
            <a:r>
              <a:rPr lang="en-US" dirty="0">
                <a:sym typeface="Wingdings" panose="05000000000000000000" pitchFamily="2" charset="2"/>
              </a:rPr>
              <a:t> frame  video digital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F00BD-7C5C-2164-A188-96A84B5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8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83E638-85CB-4204-9C05-831642A3844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Image sampling and quantization</a:t>
            </a:r>
          </a:p>
        </p:txBody>
      </p:sp>
      <p:pic>
        <p:nvPicPr>
          <p:cNvPr id="25605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90763" y="1774031"/>
            <a:ext cx="6628693" cy="4718844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251A3-5842-4233-824F-F81E05503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183"/>
            <a:ext cx="10515600" cy="5063780"/>
          </a:xfrm>
        </p:spPr>
        <p:txBody>
          <a:bodyPr>
            <a:normAutofit/>
          </a:bodyPr>
          <a:lstStyle/>
          <a:p>
            <a:r>
              <a:rPr lang="en-US" dirty="0"/>
              <a:t>Citra digital </a:t>
            </a:r>
            <a:r>
              <a:rPr lang="en-US" dirty="0" err="1"/>
              <a:t>direpresentasikan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matriks</a:t>
            </a:r>
            <a:r>
              <a:rPr lang="en-US" dirty="0"/>
              <a:t> </a:t>
            </a:r>
            <a:r>
              <a:rPr lang="en-US" dirty="0" err="1"/>
              <a:t>berukuran</a:t>
            </a:r>
            <a:r>
              <a:rPr lang="en-US" dirty="0"/>
              <a:t> M x 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 x N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resolusi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  <a:p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elemen</a:t>
            </a:r>
            <a:r>
              <a:rPr lang="en-US" dirty="0"/>
              <a:t> </a:t>
            </a:r>
            <a:r>
              <a:rPr lang="en-US" dirty="0" err="1"/>
              <a:t>matriks</a:t>
            </a:r>
            <a:r>
              <a:rPr lang="en-US" dirty="0"/>
              <a:t>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(</a:t>
            </a:r>
            <a:r>
              <a:rPr lang="en-US" i="1" dirty="0"/>
              <a:t>picture element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8B85A230-C58B-4F1A-95CC-C9CB55B4BD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466319"/>
              </p:ext>
            </p:extLst>
          </p:nvPr>
        </p:nvGraphicFramePr>
        <p:xfrm>
          <a:off x="1553267" y="1988446"/>
          <a:ext cx="808355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43120" imgH="914400" progId="Equation.DSMT4">
                  <p:embed/>
                </p:oleObj>
              </mc:Choice>
              <mc:Fallback>
                <p:oleObj name="Equation" r:id="rId2" imgW="3543120" imgH="914400" progId="Equation.DSMT4">
                  <p:embed/>
                  <p:pic>
                    <p:nvPicPr>
                      <p:cNvPr id="12800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267" y="1988446"/>
                        <a:ext cx="808355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D6B31F-6FF6-96EA-95B0-EB7BA259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5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C95389F4-5E15-47BD-BF7A-EF19DDB22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1" y="1143000"/>
            <a:ext cx="10545417" cy="52149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Citra </a:t>
            </a:r>
            <a:r>
              <a:rPr lang="en-US" altLang="en-US" dirty="0" err="1"/>
              <a:t>berukuran</a:t>
            </a:r>
            <a:r>
              <a:rPr lang="en-US" altLang="en-US" dirty="0"/>
              <a:t> 1200 x 1500 </a:t>
            </a:r>
            <a:r>
              <a:rPr lang="en-US" altLang="en-US" dirty="0" err="1"/>
              <a:t>berarti</a:t>
            </a:r>
            <a:r>
              <a:rPr lang="en-US" altLang="en-US" dirty="0"/>
              <a:t> </a:t>
            </a:r>
            <a:r>
              <a:rPr lang="en-US" altLang="en-US" dirty="0" err="1"/>
              <a:t>memiliki</a:t>
            </a:r>
            <a:r>
              <a:rPr lang="en-US" altLang="en-US" dirty="0"/>
              <a:t> 1200 x 1500 pixel = 1.800.000 pixel</a:t>
            </a:r>
            <a:endParaRPr lang="en-US" altLang="en-US" i="1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62468" name="Slide Number Placeholder 4">
            <a:extLst>
              <a:ext uri="{FF2B5EF4-FFF2-40B4-BE49-F238E27FC236}">
                <a16:creationId xmlns:a16="http://schemas.microsoft.com/office/drawing/2014/main" id="{B087E4AF-56B2-43C3-ACD3-9F997270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88DC8C-2F43-4106-9E4C-B0559DA42EB5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4C18A94B-8C7A-40DE-A9EC-E42CEB3A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2143125"/>
            <a:ext cx="3535637" cy="35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A748964D-5894-4C77-B6C6-ECEBF1F7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28" y="2143125"/>
            <a:ext cx="3535636" cy="353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7">
            <a:extLst>
              <a:ext uri="{FF2B5EF4-FFF2-40B4-BE49-F238E27FC236}">
                <a16:creationId xmlns:a16="http://schemas.microsoft.com/office/drawing/2014/main" id="{4B2C844A-C779-411A-99BA-96A99F7C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163" y="2986709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pixel</a:t>
            </a:r>
          </a:p>
        </p:txBody>
      </p:sp>
      <p:cxnSp>
        <p:nvCxnSpPr>
          <p:cNvPr id="62472" name="Straight Arrow Connector 9">
            <a:extLst>
              <a:ext uri="{FF2B5EF4-FFF2-40B4-BE49-F238E27FC236}">
                <a16:creationId xmlns:a16="http://schemas.microsoft.com/office/drawing/2014/main" id="{B412A9F9-DECD-4DC7-B536-93B9EABB777A}"/>
              </a:ext>
            </a:extLst>
          </p:cNvPr>
          <p:cNvCxnSpPr>
            <a:cxnSpLocks noChangeShapeType="1"/>
            <a:endCxn id="62471" idx="1"/>
          </p:cNvCxnSpPr>
          <p:nvPr/>
        </p:nvCxnSpPr>
        <p:spPr bwMode="auto">
          <a:xfrm>
            <a:off x="9845538" y="3058147"/>
            <a:ext cx="428625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5928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E0CF3-9FE7-4692-A45A-099007EE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FEA-5380-412D-BF16-02C0D136012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177BC9E4-8617-4B6E-8F82-23DDB2430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50303"/>
            <a:ext cx="10515600" cy="5126660"/>
          </a:xfrm>
        </p:spPr>
        <p:txBody>
          <a:bodyPr/>
          <a:lstStyle/>
          <a:p>
            <a:r>
              <a:rPr lang="en-US" altLang="en-US" dirty="0" err="1"/>
              <a:t>Contoh</a:t>
            </a:r>
            <a:r>
              <a:rPr lang="en-US" altLang="en-US" dirty="0"/>
              <a:t>: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berukuran</a:t>
            </a:r>
            <a:r>
              <a:rPr lang="en-US" altLang="en-US" dirty="0"/>
              <a:t> 200 x 300 </a:t>
            </a:r>
            <a:r>
              <a:rPr lang="en-US" altLang="en-US" dirty="0" err="1"/>
              <a:t>disusun</a:t>
            </a:r>
            <a:r>
              <a:rPr lang="en-US" altLang="en-US" dirty="0"/>
              <a:t> oleh 60000  </a:t>
            </a:r>
            <a:r>
              <a:rPr lang="en-US" altLang="en-US" i="1" dirty="0"/>
              <a:t>pixel</a:t>
            </a:r>
            <a:r>
              <a:rPr lang="en-US" altLang="en-US" dirty="0"/>
              <a:t>. 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70C81888-FAEC-4BB2-9544-E5B118A83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4695" name="Picture 7" descr="Untitled-2 copy">
            <a:extLst>
              <a:ext uri="{FF2B5EF4-FFF2-40B4-BE49-F238E27FC236}">
                <a16:creationId xmlns:a16="http://schemas.microsoft.com/office/drawing/2014/main" id="{78882AF6-8C55-4DDC-8A68-F61C96128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93" y="2136914"/>
            <a:ext cx="9800014" cy="3273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24FF4-8D34-EACE-35C6-EBCAAF7AEFCC}"/>
              </a:ext>
            </a:extLst>
          </p:cNvPr>
          <p:cNvSpPr txBox="1"/>
          <p:nvPr/>
        </p:nvSpPr>
        <p:spPr>
          <a:xfrm>
            <a:off x="7648766" y="5040800"/>
            <a:ext cx="192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Diperbesar</a:t>
            </a:r>
            <a:r>
              <a:rPr lang="en-US" dirty="0"/>
              <a:t> (</a:t>
            </a:r>
            <a:r>
              <a:rPr lang="en-US" i="1" dirty="0"/>
              <a:t>zoom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A7F696-4E7E-4B13-9BA6-2523FA65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E8FA-0DCA-4BA7-9203-930B96D5226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EB1D7C7C-D097-49A5-9010-25919BDF6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815009"/>
            <a:ext cx="10515600" cy="5361954"/>
          </a:xfrm>
        </p:spPr>
        <p:txBody>
          <a:bodyPr>
            <a:normAutofit/>
          </a:bodyPr>
          <a:lstStyle/>
          <a:p>
            <a:r>
              <a:rPr lang="en-US" altLang="en-US" dirty="0"/>
              <a:t>Nilai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pixel, f</a:t>
            </a:r>
            <a:r>
              <a:rPr lang="en-US" altLang="en-US" dirty="0"/>
              <a:t>(</a:t>
            </a:r>
            <a:r>
              <a:rPr lang="en-US" altLang="en-US" i="1" dirty="0"/>
              <a:t>x, y</a:t>
            </a:r>
            <a:r>
              <a:rPr lang="en-US" altLang="en-US" dirty="0"/>
              <a:t>)</a:t>
            </a:r>
            <a:r>
              <a:rPr lang="en-US" altLang="en-US" i="1" dirty="0"/>
              <a:t>, </a:t>
            </a:r>
            <a:r>
              <a:rPr lang="en-US" altLang="en-US" dirty="0" err="1"/>
              <a:t>menyatakan</a:t>
            </a:r>
            <a:r>
              <a:rPr lang="en-US" altLang="en-US" dirty="0"/>
              <a:t> </a:t>
            </a:r>
            <a:r>
              <a:rPr lang="en-US" altLang="en-US" dirty="0" err="1"/>
              <a:t>derajat</a:t>
            </a:r>
            <a:r>
              <a:rPr lang="en-US" altLang="en-US" dirty="0"/>
              <a:t> </a:t>
            </a:r>
            <a:r>
              <a:rPr lang="en-US" altLang="en-US" dirty="0" err="1"/>
              <a:t>keabuan</a:t>
            </a:r>
            <a:r>
              <a:rPr lang="en-US" altLang="en-US" dirty="0"/>
              <a:t> (</a:t>
            </a:r>
            <a:r>
              <a:rPr lang="en-US" altLang="en-US" i="1" dirty="0"/>
              <a:t>grey level</a:t>
            </a:r>
            <a:r>
              <a:rPr lang="en-US" altLang="en-US" dirty="0"/>
              <a:t>)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dirty="0" err="1"/>
              <a:t>intensitas</a:t>
            </a:r>
            <a:r>
              <a:rPr lang="en-US" altLang="en-US" dirty="0"/>
              <a:t>.</a:t>
            </a:r>
          </a:p>
        </p:txBody>
      </p:sp>
      <p:sp>
        <p:nvSpPr>
          <p:cNvPr id="204806" name="Rectangle 6">
            <a:extLst>
              <a:ext uri="{FF2B5EF4-FFF2-40B4-BE49-F238E27FC236}">
                <a16:creationId xmlns:a16="http://schemas.microsoft.com/office/drawing/2014/main" id="{C3C9C4BC-8DE2-4740-B9BF-E4F737263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4489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05" name="Object 5">
            <a:extLst>
              <a:ext uri="{FF2B5EF4-FFF2-40B4-BE49-F238E27FC236}">
                <a16:creationId xmlns:a16="http://schemas.microsoft.com/office/drawing/2014/main" id="{C94C264F-F06D-412C-8C74-06B6D84A82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444445"/>
              </p:ext>
            </p:extLst>
          </p:nvPr>
        </p:nvGraphicFramePr>
        <p:xfrm>
          <a:off x="6527801" y="3495986"/>
          <a:ext cx="3385488" cy="2326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11400" imgH="1587500" progId="Equation.3">
                  <p:embed/>
                </p:oleObj>
              </mc:Choice>
              <mc:Fallback>
                <p:oleObj name="Equation" r:id="rId2" imgW="2311400" imgH="1587500" progId="Equation.3">
                  <p:embed/>
                  <p:pic>
                    <p:nvPicPr>
                      <p:cNvPr id="204805" name="Object 5">
                        <a:extLst>
                          <a:ext uri="{FF2B5EF4-FFF2-40B4-BE49-F238E27FC236}">
                            <a16:creationId xmlns:a16="http://schemas.microsoft.com/office/drawing/2014/main" id="{C94C264F-F06D-412C-8C74-06B6D84A82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1" y="3495986"/>
                        <a:ext cx="3385488" cy="23266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7" name="Rectangle 7">
            <a:extLst>
              <a:ext uri="{FF2B5EF4-FFF2-40B4-BE49-F238E27FC236}">
                <a16:creationId xmlns:a16="http://schemas.microsoft.com/office/drawing/2014/main" id="{E7DC79F4-F7EA-467C-86BE-CEDA2D60A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812" y="2377559"/>
            <a:ext cx="288925" cy="14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F332F-008C-781F-AE8E-9DBFC5A37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96" y="1870589"/>
            <a:ext cx="3250794" cy="32507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3E7C81-A121-4ED4-F157-41C28403471F}"/>
              </a:ext>
            </a:extLst>
          </p:cNvPr>
          <p:cNvSpPr/>
          <p:nvPr/>
        </p:nvSpPr>
        <p:spPr>
          <a:xfrm>
            <a:off x="4281714" y="2520434"/>
            <a:ext cx="288925" cy="1428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DC45C5-831A-9FFF-F158-DD6B5CFBFE74}"/>
              </a:ext>
            </a:extLst>
          </p:cNvPr>
          <p:cNvCxnSpPr/>
          <p:nvPr/>
        </p:nvCxnSpPr>
        <p:spPr>
          <a:xfrm>
            <a:off x="4426176" y="2591871"/>
            <a:ext cx="1989138" cy="132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1E94-7B8B-4D59-A76B-88F4B6A4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Pemrosesan</a:t>
            </a:r>
            <a:r>
              <a:rPr lang="en-US" b="1" dirty="0"/>
              <a:t> </a:t>
            </a:r>
            <a:r>
              <a:rPr lang="en-US" b="1" dirty="0" err="1"/>
              <a:t>citra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CA7EC-B66A-41EF-BFE3-8119E3FB3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0345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persoalan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diproses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seringkali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mutu</a:t>
            </a:r>
            <a:r>
              <a:rPr lang="en-US" dirty="0"/>
              <a:t> (</a:t>
            </a:r>
            <a:r>
              <a:rPr lang="en-US" dirty="0" err="1"/>
              <a:t>degradasi</a:t>
            </a:r>
            <a:r>
              <a:rPr lang="en-US" dirty="0"/>
              <a:t>), </a:t>
            </a:r>
            <a:r>
              <a:rPr lang="en-US" dirty="0" err="1"/>
              <a:t>misalnya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cacat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(</a:t>
            </a:r>
            <a:r>
              <a:rPr lang="en-US" i="1" dirty="0"/>
              <a:t>noise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warnanya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kontras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tajam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kabur</a:t>
            </a:r>
            <a:r>
              <a:rPr lang="en-US" dirty="0"/>
              <a:t> (</a:t>
            </a:r>
            <a:r>
              <a:rPr lang="en-US" i="1" dirty="0"/>
              <a:t>blurring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distorsi</a:t>
            </a:r>
            <a:r>
              <a:rPr lang="en-US" dirty="0"/>
              <a:t> </a:t>
            </a:r>
            <a:r>
              <a:rPr lang="en-US" dirty="0" err="1"/>
              <a:t>gemotri</a:t>
            </a:r>
            <a:r>
              <a:rPr lang="en-US" dirty="0"/>
              <a:t>, dan </a:t>
            </a:r>
            <a:r>
              <a:rPr lang="en-US" dirty="0" err="1"/>
              <a:t>sebagainya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Tentu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semacam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sulit</a:t>
            </a:r>
            <a:r>
              <a:rPr lang="en-US" dirty="0"/>
              <a:t> </a:t>
            </a:r>
            <a:r>
              <a:rPr lang="en-US" dirty="0" err="1"/>
              <a:t>diinterpretasi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lanjut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disampaikan</a:t>
            </a:r>
            <a:r>
              <a:rPr lang="en-US" dirty="0"/>
              <a:t> oleh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berkurang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6F8B-7F27-571D-D3A8-1D27DD9E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00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1F040-B0EE-4D15-8A09-F30D8F535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90" y="226965"/>
            <a:ext cx="4357449" cy="2903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01B5D-D929-41D2-A783-467B389B85B6}"/>
              </a:ext>
            </a:extLst>
          </p:cNvPr>
          <p:cNvSpPr txBox="1"/>
          <p:nvPr/>
        </p:nvSpPr>
        <p:spPr>
          <a:xfrm>
            <a:off x="2590800" y="3130115"/>
            <a:ext cx="118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Blur image</a:t>
            </a:r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01AAB2C-F0D7-4209-8B2B-1229CAB83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30" y="166458"/>
            <a:ext cx="3968077" cy="296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7AD6C-A59F-4471-BA63-228ECEFCAD94}"/>
              </a:ext>
            </a:extLst>
          </p:cNvPr>
          <p:cNvSpPr txBox="1"/>
          <p:nvPr/>
        </p:nvSpPr>
        <p:spPr>
          <a:xfrm>
            <a:off x="8086443" y="3133617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1DBE83-79FC-4959-A308-800F798C5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980" y="3727886"/>
            <a:ext cx="3409950" cy="26193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13DEBB-EABD-47D5-9F12-70DB1388A75B}"/>
              </a:ext>
            </a:extLst>
          </p:cNvPr>
          <p:cNvSpPr txBox="1"/>
          <p:nvPr/>
        </p:nvSpPr>
        <p:spPr>
          <a:xfrm>
            <a:off x="2850327" y="6347261"/>
            <a:ext cx="124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image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9606D3-8E0C-4991-AD4B-B7074E33B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180" y="3711971"/>
            <a:ext cx="2515692" cy="2619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47F552-0F9A-485C-96C8-7D2FECED2437}"/>
              </a:ext>
            </a:extLst>
          </p:cNvPr>
          <p:cNvSpPr txBox="1"/>
          <p:nvPr/>
        </p:nvSpPr>
        <p:spPr>
          <a:xfrm>
            <a:off x="7960807" y="6355702"/>
            <a:ext cx="179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Distortion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6BEE22-82B6-255B-6F9B-6CDDC8A7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67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35E71D-52B1-4A4A-92DF-680F5DBD5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228761"/>
              </p:ext>
            </p:extLst>
          </p:nvPr>
        </p:nvGraphicFramePr>
        <p:xfrm>
          <a:off x="715618" y="1580808"/>
          <a:ext cx="7812156" cy="3971482"/>
        </p:xfrm>
        <a:graphic>
          <a:graphicData uri="http://schemas.openxmlformats.org/drawingml/2006/table">
            <a:tbl>
              <a:tblPr/>
              <a:tblGrid>
                <a:gridCol w="7812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Gonzalez, R. C. and Woods, R. E., "Digital Image Processing", Prentice Hall, 3</a:t>
                      </a:r>
                      <a:r>
                        <a:rPr lang="en-US" sz="24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rd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Ed.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Jain, A. K., "Fundamentals of Digital Image Processing", PHI Learning, 1</a:t>
                      </a:r>
                      <a:r>
                        <a:rPr lang="en-US" sz="24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st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Ed.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Bernd, J., "Digital Image Processing", Springer, 6</a:t>
                      </a:r>
                      <a:r>
                        <a:rPr lang="en-US" sz="24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Ed.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Burger, W. and Burge, M. J., "Principles of Digital Image Processing", Springer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Scherzer, O., " Handbook of Mathematical Methods in Imaging", Springer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D9F6AC1-CFDF-4B6E-8301-723A8E881A57}"/>
              </a:ext>
            </a:extLst>
          </p:cNvPr>
          <p:cNvSpPr txBox="1"/>
          <p:nvPr/>
        </p:nvSpPr>
        <p:spPr>
          <a:xfrm>
            <a:off x="3537856" y="467139"/>
            <a:ext cx="4668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/>
              <a:t>Buku</a:t>
            </a:r>
            <a:r>
              <a:rPr lang="en-US" sz="4000" dirty="0"/>
              <a:t> </a:t>
            </a:r>
            <a:r>
              <a:rPr lang="en-US" sz="4000" dirty="0" err="1"/>
              <a:t>Referensi</a:t>
            </a:r>
            <a:r>
              <a:rPr lang="en-US" sz="4000" dirty="0"/>
              <a:t> </a:t>
            </a:r>
            <a:r>
              <a:rPr lang="en-US" sz="4000" dirty="0" err="1"/>
              <a:t>Kuliah</a:t>
            </a:r>
            <a:endParaRPr lang="en-US" sz="4000" dirty="0"/>
          </a:p>
        </p:txBody>
      </p:sp>
      <p:pic>
        <p:nvPicPr>
          <p:cNvPr id="4" name="Picture 21" descr="http://www1.idc.ac.il/toky/imageProc-10/gonzales.jpg">
            <a:extLst>
              <a:ext uri="{FF2B5EF4-FFF2-40B4-BE49-F238E27FC236}">
                <a16:creationId xmlns:a16="http://schemas.microsoft.com/office/drawing/2014/main" id="{6A504A1F-A475-4FC6-993C-B699A397C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4661" y="1282148"/>
            <a:ext cx="1378018" cy="1817034"/>
          </a:xfrm>
          <a:prstGeom prst="rect">
            <a:avLst/>
          </a:prstGeom>
          <a:noFill/>
        </p:spPr>
      </p:pic>
      <p:pic>
        <p:nvPicPr>
          <p:cNvPr id="5" name="Picture 25" descr="book cover">
            <a:hlinkClick r:id="rId3"/>
            <a:extLst>
              <a:ext uri="{FF2B5EF4-FFF2-40B4-BE49-F238E27FC236}">
                <a16:creationId xmlns:a16="http://schemas.microsoft.com/office/drawing/2014/main" id="{0A969FCB-06BF-472D-A3EF-A9166185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9011" y="1282148"/>
            <a:ext cx="1336817" cy="1817034"/>
          </a:xfrm>
          <a:prstGeom prst="rect">
            <a:avLst/>
          </a:prstGeom>
          <a:noFill/>
        </p:spPr>
      </p:pic>
      <p:pic>
        <p:nvPicPr>
          <p:cNvPr id="6" name="Picture 23" descr="http://t1.gstatic.com/images?q=tbn:kBTJEhhwDDZMQM:http://vig-fp.prenhall.com/bigcovers/0133361659.jpg">
            <a:hlinkClick r:id="rId5"/>
            <a:extLst>
              <a:ext uri="{FF2B5EF4-FFF2-40B4-BE49-F238E27FC236}">
                <a16:creationId xmlns:a16="http://schemas.microsoft.com/office/drawing/2014/main" id="{B89621B5-01DD-4FAA-86CC-9ECCBC1D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54661" y="3489512"/>
            <a:ext cx="1378018" cy="1926414"/>
          </a:xfrm>
          <a:prstGeom prst="rect">
            <a:avLst/>
          </a:prstGeom>
          <a:noFill/>
        </p:spPr>
      </p:pic>
      <p:pic>
        <p:nvPicPr>
          <p:cNvPr id="7" name="Picture 19" descr="http://img.flipkart.com/bk_imgs/677/9780132114677.jpg">
            <a:extLst>
              <a:ext uri="{FF2B5EF4-FFF2-40B4-BE49-F238E27FC236}">
                <a16:creationId xmlns:a16="http://schemas.microsoft.com/office/drawing/2014/main" id="{147DABC2-EDF0-42F8-A418-CF00EBEB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79011" y="3489513"/>
            <a:ext cx="1451232" cy="1926414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C47308-D2A2-429B-BFAB-9F8CD7C7A5ED}"/>
              </a:ext>
            </a:extLst>
          </p:cNvPr>
          <p:cNvSpPr/>
          <p:nvPr/>
        </p:nvSpPr>
        <p:spPr>
          <a:xfrm>
            <a:off x="715617" y="5631022"/>
            <a:ext cx="7812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Kenneth R.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Castelman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“Digital Image Processing”, Prentice Hall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AEB4CB-6E5D-495A-B891-ECE8E76B301A}"/>
              </a:ext>
            </a:extLst>
          </p:cNvPr>
          <p:cNvSpPr/>
          <p:nvPr/>
        </p:nvSpPr>
        <p:spPr>
          <a:xfrm>
            <a:off x="715616" y="5547619"/>
            <a:ext cx="7812155" cy="914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77E431-5788-F530-F0DA-668234C2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97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ena_sp03">
            <a:extLst>
              <a:ext uri="{FF2B5EF4-FFF2-40B4-BE49-F238E27FC236}">
                <a16:creationId xmlns:a16="http://schemas.microsoft.com/office/drawing/2014/main" id="{798F632A-807B-43DB-84F1-CCE5B02A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718" y="1235664"/>
            <a:ext cx="3008391" cy="3183610"/>
          </a:xfrm>
          <a:prstGeom prst="rect">
            <a:avLst/>
          </a:prstGeom>
          <a:noFill/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3C41F84-144B-49CC-86DD-39239F2A47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853397"/>
              </p:ext>
            </p:extLst>
          </p:nvPr>
        </p:nvGraphicFramePr>
        <p:xfrm>
          <a:off x="3831336" y="1251380"/>
          <a:ext cx="3175752" cy="317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253089" imgH="3253089" progId="Photoshop.Image.7">
                  <p:embed/>
                </p:oleObj>
              </mc:Choice>
              <mc:Fallback>
                <p:oleObj name="Image" r:id="rId3" imgW="3253089" imgH="3253089" progId="Photoshop.Image.7">
                  <p:embed/>
                  <p:pic>
                    <p:nvPicPr>
                      <p:cNvPr id="924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1336" y="1251380"/>
                        <a:ext cx="3175752" cy="3175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4E4EDA6-68BA-407F-A2D8-7A33B6537D9B}"/>
              </a:ext>
            </a:extLst>
          </p:cNvPr>
          <p:cNvSpPr txBox="1"/>
          <p:nvPr/>
        </p:nvSpPr>
        <p:spPr>
          <a:xfrm>
            <a:off x="1361547" y="4435016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42A1A-4637-48E7-9D9D-5B4E756F5F7E}"/>
              </a:ext>
            </a:extLst>
          </p:cNvPr>
          <p:cNvSpPr txBox="1"/>
          <p:nvPr/>
        </p:nvSpPr>
        <p:spPr>
          <a:xfrm>
            <a:off x="3876590" y="4443397"/>
            <a:ext cx="321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Citra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kotras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gelap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2A802-9AE9-478F-A919-9FC6F3FDF586}"/>
              </a:ext>
            </a:extLst>
          </p:cNvPr>
          <p:cNvSpPr txBox="1"/>
          <p:nvPr/>
        </p:nvSpPr>
        <p:spPr>
          <a:xfrm>
            <a:off x="8519471" y="4435016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 blur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482C5-6138-4A65-AB64-A6C226F27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880" y="1243522"/>
            <a:ext cx="4722126" cy="31678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6F598-CB6A-037F-85F3-7BE512B7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99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9D8B0-BD9E-4716-8CDC-D30367302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5127"/>
            <a:ext cx="10515600" cy="5511223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Pemrosesan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mengolah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lain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visual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diekstraksi</a:t>
            </a:r>
            <a:r>
              <a:rPr lang="en-US" dirty="0"/>
              <a:t> </a:t>
            </a:r>
            <a:r>
              <a:rPr lang="en-US" dirty="0" err="1"/>
              <a:t>fitur-fiturnya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Pemrosesan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digital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operasi-operasi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sinyal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Menurut</a:t>
            </a:r>
            <a:r>
              <a:rPr lang="en-US" dirty="0"/>
              <a:t> Anil K Jain, </a:t>
            </a:r>
            <a:r>
              <a:rPr lang="en-US" dirty="0" err="1"/>
              <a:t>umumnya</a:t>
            </a:r>
            <a:r>
              <a:rPr lang="en-US" dirty="0"/>
              <a:t>, </a:t>
            </a:r>
            <a:r>
              <a:rPr lang="en-US" dirty="0" err="1"/>
              <a:t>operasi-operasi</a:t>
            </a:r>
            <a:r>
              <a:rPr lang="en-US" dirty="0"/>
              <a:t> pada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</a:t>
            </a:r>
            <a:r>
              <a:rPr lang="en-US" dirty="0" err="1"/>
              <a:t>diterapkan</a:t>
            </a:r>
            <a:r>
              <a:rPr lang="en-US" dirty="0"/>
              <a:t> pada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: </a:t>
            </a:r>
          </a:p>
          <a:p>
            <a:pPr marL="804863" lvl="0" indent="-576263">
              <a:buFont typeface="+mj-lt"/>
              <a:buAutoNum type="arabicPeriod"/>
            </a:pP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memodifikasi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penampakan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menonjolkan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terkandung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</a:t>
            </a:r>
            <a:endParaRPr lang="en-US" b="1" dirty="0"/>
          </a:p>
          <a:p>
            <a:pPr marL="804863" lvl="0" indent="-576263">
              <a:buFont typeface="+mj-lt"/>
              <a:buAutoNum type="arabicPeriod"/>
            </a:pPr>
            <a:r>
              <a:rPr lang="en-US" dirty="0" err="1"/>
              <a:t>elemen-elemen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dikelompokkan</a:t>
            </a:r>
            <a:r>
              <a:rPr lang="en-US" dirty="0"/>
              <a:t>, </a:t>
            </a:r>
            <a:r>
              <a:rPr lang="en-US" dirty="0" err="1"/>
              <a:t>dicocokkan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diukur</a:t>
            </a:r>
            <a:r>
              <a:rPr lang="en-US" dirty="0"/>
              <a:t>,</a:t>
            </a:r>
            <a:endParaRPr lang="en-US" b="1" dirty="0"/>
          </a:p>
          <a:p>
            <a:pPr marL="804863" indent="-576263">
              <a:buFont typeface="+mj-lt"/>
              <a:buAutoNum type="arabicPeriod"/>
            </a:pP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digabung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lain</a:t>
            </a:r>
          </a:p>
          <a:p>
            <a:pPr marL="804863" indent="-576263">
              <a:buFont typeface="+mj-lt"/>
              <a:buAutoNum type="arabicPeriod"/>
            </a:pP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dimampatkan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representasi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kompak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F15E4D-CEEE-9990-5AB1-A76B5170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9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0B742-580B-4B59-9714-91D45F0D1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9280"/>
            <a:ext cx="10515600" cy="5587683"/>
          </a:xfrm>
        </p:spPr>
        <p:txBody>
          <a:bodyPr/>
          <a:lstStyle/>
          <a:p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diinterpretasi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lanjut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39A31-EC59-4E71-926B-11202505F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1" y="2488372"/>
            <a:ext cx="3789680" cy="2830417"/>
          </a:xfrm>
          <a:prstGeom prst="rect">
            <a:avLst/>
          </a:prstGeom>
        </p:spPr>
      </p:pic>
      <p:pic>
        <p:nvPicPr>
          <p:cNvPr id="7" name="Picture 6" descr="A picture containing road, building, outdoor, old&#10;&#10;Description automatically generated">
            <a:extLst>
              <a:ext uri="{FF2B5EF4-FFF2-40B4-BE49-F238E27FC236}">
                <a16:creationId xmlns:a16="http://schemas.microsoft.com/office/drawing/2014/main" id="{E19D82E6-E8C6-4164-82DD-AD5E9EF53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25" y="2488373"/>
            <a:ext cx="3789680" cy="283041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CB4F28A-0968-4553-B8E8-9DC109841150}"/>
              </a:ext>
            </a:extLst>
          </p:cNvPr>
          <p:cNvSpPr/>
          <p:nvPr/>
        </p:nvSpPr>
        <p:spPr>
          <a:xfrm>
            <a:off x="5567680" y="3696370"/>
            <a:ext cx="1351280" cy="414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20EB63-FFCA-C455-B444-50765256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3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C3058-F6FE-4CC1-B5E9-D545F80FA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310" y="1773237"/>
            <a:ext cx="3930650" cy="3014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34CCCB-B192-4575-B46D-4CA7ECD2A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1" y="1773237"/>
            <a:ext cx="3923985" cy="301423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1722708-0785-4019-8671-3057BCA94149}"/>
              </a:ext>
            </a:extLst>
          </p:cNvPr>
          <p:cNvSpPr/>
          <p:nvPr/>
        </p:nvSpPr>
        <p:spPr>
          <a:xfrm>
            <a:off x="5488783" y="2865934"/>
            <a:ext cx="1351280" cy="414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17B36A-4BC5-6780-E275-DE34D8C3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38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030DE-B4EC-49AB-A066-5F669B1F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35" y="1094514"/>
            <a:ext cx="3888497" cy="404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67289-7540-4112-BB89-B69BA0E5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905" y="1050290"/>
            <a:ext cx="3888497" cy="407692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EB53A22-3E10-4EFB-95ED-6C9FF65FE98F}"/>
              </a:ext>
            </a:extLst>
          </p:cNvPr>
          <p:cNvSpPr/>
          <p:nvPr/>
        </p:nvSpPr>
        <p:spPr>
          <a:xfrm>
            <a:off x="5488783" y="2865934"/>
            <a:ext cx="1351280" cy="414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2454F2-4ED9-FFF4-39CC-E8001983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30BE755E-ED85-4C54-8CD5-18E477696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45" y="862330"/>
            <a:ext cx="8319136" cy="45377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4FB63-258C-B34F-55BC-B1D0EF24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0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728CED-BE02-4FF6-BA90-A578D5EBBCCA}"/>
              </a:ext>
            </a:extLst>
          </p:cNvPr>
          <p:cNvSpPr/>
          <p:nvPr/>
        </p:nvSpPr>
        <p:spPr>
          <a:xfrm>
            <a:off x="1269551" y="493764"/>
            <a:ext cx="6697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/>
              <a:t>Komponen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Sistem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Pemrosesan</a:t>
            </a:r>
            <a:r>
              <a:rPr lang="en-US" altLang="en-US" sz="2800" dirty="0"/>
              <a:t> Citra Digital</a:t>
            </a:r>
            <a:endParaRPr lang="en-US" sz="28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AF43A0A-7A9A-4B67-BADE-43ECCE865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88" y="1172817"/>
            <a:ext cx="7315200" cy="540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9C57F-4346-8032-4580-E09D6EE0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3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A6D1-D534-44B0-871B-B4A5ECDEF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4217"/>
            <a:ext cx="10515600" cy="523274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data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ketiganya</a:t>
            </a:r>
            <a:r>
              <a:rPr lang="en-US" dirty="0"/>
              <a:t> </a:t>
            </a:r>
            <a:r>
              <a:rPr lang="en-US" dirty="0" err="1"/>
              <a:t>berbeda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</a:rPr>
              <a:t>Grafika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komputer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i="1" dirty="0"/>
              <a:t>computer graphics</a:t>
            </a:r>
            <a:r>
              <a:rPr lang="en-US" dirty="0"/>
              <a:t>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</a:rPr>
              <a:t>Pemrosesan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i="1" dirty="0"/>
              <a:t>image processing</a:t>
            </a:r>
            <a:r>
              <a:rPr lang="en-US" dirty="0"/>
              <a:t>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</a:rPr>
              <a:t>Pengenalan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pola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i="1" dirty="0"/>
              <a:t>pattern recognition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i="1" dirty="0"/>
              <a:t>image recognition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66A69E-F11F-471E-90DB-82489830C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095" y="35383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6C77D6-F9C5-4255-8E10-BA11CEE9A3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646743"/>
              </p:ext>
            </p:extLst>
          </p:nvPr>
        </p:nvGraphicFramePr>
        <p:xfrm>
          <a:off x="1997765" y="3560590"/>
          <a:ext cx="6598288" cy="2922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808440" imgH="1687320" progId="Visio.Drawing.5">
                  <p:embed/>
                </p:oleObj>
              </mc:Choice>
              <mc:Fallback>
                <p:oleObj r:id="rId2" imgW="3808440" imgH="1687320" progId="Visio.Drawing.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765" y="3560590"/>
                        <a:ext cx="6598288" cy="29220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A48955-5B24-8D1E-8FE6-0AA366C0E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46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E4FCDB-ADA5-4ED1-AA3A-09F045DA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D29-D607-4892-A9BE-26F70F30FAAB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DEF8B0DB-6EDA-4793-ACE2-73FD1F82A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(1)</a:t>
            </a:r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8159CB47-1BDD-4BF7-8BAC-CFD98540B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10515600" cy="4754079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Bertujuan</a:t>
            </a:r>
            <a:r>
              <a:rPr lang="en-US" altLang="en-US" dirty="0"/>
              <a:t> </a:t>
            </a:r>
            <a:r>
              <a:rPr lang="en-US" altLang="en-US" dirty="0" err="1"/>
              <a:t>menghasilkan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tepat</a:t>
            </a:r>
            <a:r>
              <a:rPr lang="en-US" altLang="en-US" dirty="0"/>
              <a:t> </a:t>
            </a:r>
            <a:r>
              <a:rPr lang="en-US" altLang="en-US" dirty="0" err="1"/>
              <a:t>disebut</a:t>
            </a:r>
            <a:r>
              <a:rPr lang="en-US" altLang="en-US" dirty="0"/>
              <a:t> </a:t>
            </a:r>
            <a:r>
              <a:rPr lang="en-US" altLang="en-US" dirty="0" err="1"/>
              <a:t>grafik</a:t>
            </a:r>
            <a:r>
              <a:rPr lang="en-US" altLang="en-US" dirty="0"/>
              <a:t>)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primitif-primitif</a:t>
            </a:r>
            <a:r>
              <a:rPr lang="en-US" altLang="en-US" dirty="0"/>
              <a:t> </a:t>
            </a:r>
            <a:r>
              <a:rPr lang="en-US" altLang="en-US" dirty="0" err="1"/>
              <a:t>geometri</a:t>
            </a:r>
            <a:r>
              <a:rPr lang="en-US" altLang="en-US" dirty="0"/>
              <a:t> </a:t>
            </a:r>
            <a:r>
              <a:rPr lang="en-US" altLang="en-US" dirty="0" err="1"/>
              <a:t>seperti</a:t>
            </a:r>
            <a:r>
              <a:rPr lang="en-US" altLang="en-US" dirty="0"/>
              <a:t> </a:t>
            </a:r>
            <a:r>
              <a:rPr lang="en-US" altLang="en-US" dirty="0" err="1"/>
              <a:t>garis</a:t>
            </a:r>
            <a:r>
              <a:rPr lang="en-US" altLang="en-US" dirty="0"/>
              <a:t>, </a:t>
            </a:r>
            <a:r>
              <a:rPr lang="en-US" altLang="en-US" dirty="0" err="1"/>
              <a:t>lingkaran</a:t>
            </a:r>
            <a:r>
              <a:rPr lang="en-US" altLang="en-US" dirty="0"/>
              <a:t>, dan </a:t>
            </a:r>
            <a:r>
              <a:rPr lang="en-US" altLang="en-US" dirty="0" err="1"/>
              <a:t>sebagainya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dirty="0" err="1"/>
              <a:t>Primitif-primitif</a:t>
            </a:r>
            <a:r>
              <a:rPr lang="en-US" dirty="0"/>
              <a:t> </a:t>
            </a:r>
            <a:r>
              <a:rPr lang="en-US" dirty="0" err="1"/>
              <a:t>geometri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memerlukan</a:t>
            </a:r>
            <a:r>
              <a:rPr lang="en-US" dirty="0"/>
              <a:t> data </a:t>
            </a:r>
            <a:r>
              <a:rPr lang="en-US" dirty="0" err="1"/>
              <a:t>deskriptif</a:t>
            </a:r>
            <a:r>
              <a:rPr lang="en-US" dirty="0"/>
              <a:t> 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melukis</a:t>
            </a:r>
            <a:r>
              <a:rPr lang="en-US" dirty="0"/>
              <a:t> </a:t>
            </a:r>
            <a:r>
              <a:rPr lang="en-US" dirty="0" err="1"/>
              <a:t>elemen-elemen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. </a:t>
            </a:r>
          </a:p>
          <a:p>
            <a:r>
              <a:rPr lang="en-US" dirty="0" err="1"/>
              <a:t>Contoh</a:t>
            </a:r>
            <a:r>
              <a:rPr lang="en-US" dirty="0"/>
              <a:t> data </a:t>
            </a:r>
            <a:r>
              <a:rPr lang="en-US" dirty="0" err="1"/>
              <a:t>deskriptif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koordinat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, 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, </a:t>
            </a:r>
            <a:r>
              <a:rPr lang="en-US" dirty="0" err="1"/>
              <a:t>jari-jari</a:t>
            </a:r>
            <a:r>
              <a:rPr lang="en-US" dirty="0"/>
              <a:t> </a:t>
            </a:r>
            <a:r>
              <a:rPr lang="en-US" dirty="0" err="1"/>
              <a:t>lingkaran</a:t>
            </a:r>
            <a:r>
              <a:rPr lang="en-US" dirty="0"/>
              <a:t>, </a:t>
            </a:r>
            <a:r>
              <a:rPr lang="en-US" dirty="0" err="1"/>
              <a:t>tebal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, </a:t>
            </a:r>
            <a:r>
              <a:rPr lang="en-US" dirty="0" err="1"/>
              <a:t>warna</a:t>
            </a:r>
            <a:r>
              <a:rPr lang="en-US" dirty="0"/>
              <a:t>, dan </a:t>
            </a:r>
            <a:r>
              <a:rPr lang="en-US" dirty="0" err="1"/>
              <a:t>sebagainya</a:t>
            </a:r>
            <a:r>
              <a:rPr lang="en-US" dirty="0"/>
              <a:t>.  </a:t>
            </a:r>
          </a:p>
          <a:p>
            <a:endParaRPr lang="en-US" dirty="0"/>
          </a:p>
          <a:p>
            <a:endParaRPr lang="en-US" altLang="en-US" dirty="0"/>
          </a:p>
        </p:txBody>
      </p:sp>
      <p:pic>
        <p:nvPicPr>
          <p:cNvPr id="243716" name="Picture 4">
            <a:extLst>
              <a:ext uri="{FF2B5EF4-FFF2-40B4-BE49-F238E27FC236}">
                <a16:creationId xmlns:a16="http://schemas.microsoft.com/office/drawing/2014/main" id="{8932AF1A-348C-4F41-977E-BC980F69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59" y="3143321"/>
            <a:ext cx="66246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6F9A3-3EB1-408D-A1B8-922F26478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15" y="1556305"/>
            <a:ext cx="9219419" cy="3745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A38A0E-C4F2-4A40-9D7B-E253770BF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2174A5-9AF8-4BC4-6299-C36EEF61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FEDFA10-D168-490B-BC4B-F1D85E34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Citra (</a:t>
            </a:r>
            <a:r>
              <a:rPr lang="en-US" altLang="en-US" b="1" i="1" dirty="0"/>
              <a:t>image</a:t>
            </a:r>
            <a:r>
              <a:rPr lang="en-US" altLang="en-US" b="1" dirty="0"/>
              <a:t>) </a:t>
            </a:r>
            <a:r>
              <a:rPr lang="en-US" altLang="en-US" b="1" dirty="0" err="1"/>
              <a:t>atau</a:t>
            </a:r>
            <a:r>
              <a:rPr lang="en-US" altLang="en-US" b="1" dirty="0"/>
              <a:t> </a:t>
            </a:r>
            <a:r>
              <a:rPr lang="en-US" altLang="en-US" b="1" dirty="0" err="1"/>
              <a:t>gambar</a:t>
            </a:r>
            <a:endParaRPr lang="en-US" altLang="en-US" b="1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E3B7D093-DB4D-40D4-8B2B-5F971B92E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 dirty="0">
                <a:solidFill>
                  <a:srgbClr val="070605"/>
                </a:solidFill>
              </a:rPr>
              <a:t>”Sebuah gambar bermakna lebih dari seribu kata”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 dirty="0"/>
              <a:t>	  (</a:t>
            </a:r>
            <a:r>
              <a:rPr lang="nb-NO" altLang="en-US" i="1" dirty="0">
                <a:solidFill>
                  <a:schemeClr val="accent2"/>
                </a:solidFill>
              </a:rPr>
              <a:t>A picture is more than a thousand words</a:t>
            </a:r>
            <a:r>
              <a:rPr lang="nb-NO" altLang="en-US" dirty="0"/>
              <a:t>)</a:t>
            </a:r>
            <a:endParaRPr lang="nb-NO" altLang="en-US" i="1" dirty="0"/>
          </a:p>
          <a:p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7B78AA2-530F-4F4C-92B7-B0DC3E90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458649-9DEE-47E1-88B9-A710AA217DFC}" type="slidenum">
              <a:rPr lang="en-US" altLang="en-US" smtClean="0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69BFBBA5-56B8-4ED6-8629-535234F26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305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4AD93D-7B19-4AB8-BFBF-7E1C10327762}"/>
              </a:ext>
            </a:extLst>
          </p:cNvPr>
          <p:cNvSpPr/>
          <p:nvPr/>
        </p:nvSpPr>
        <p:spPr>
          <a:xfrm>
            <a:off x="914401" y="6476654"/>
            <a:ext cx="1043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mempunyai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karakteristik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tidak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dimiliki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oleh data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teks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yaitu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kaya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informasi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6629B2-3A16-45FC-937E-E5035736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C02A-F567-4496-BD0C-DBA00D4FD7AB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07F37574-8A49-4688-8520-9675FC0B5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</p:spPr>
        <p:txBody>
          <a:bodyPr/>
          <a:lstStyle/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 err="1"/>
              <a:t>Algoritma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Bresenham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ym typeface="Wingdings" panose="05000000000000000000" pitchFamily="2" charset="2"/>
              </a:rPr>
              <a:t>membuat</a:t>
            </a:r>
            <a:r>
              <a:rPr lang="en-US" altLang="en-US" sz="2400" dirty="0">
                <a:sym typeface="Wingdings" panose="05000000000000000000" pitchFamily="2" charset="2"/>
              </a:rPr>
              <a:t> garis </a:t>
            </a:r>
            <a:r>
              <a:rPr lang="en-US" altLang="en-US" sz="2400" dirty="0" err="1">
                <a:sym typeface="Wingdings" panose="05000000000000000000" pitchFamily="2" charset="2"/>
              </a:rPr>
              <a:t>lurus</a:t>
            </a:r>
            <a:endParaRPr lang="en-US" altLang="en-US" sz="2400" dirty="0"/>
          </a:p>
        </p:txBody>
      </p:sp>
      <p:pic>
        <p:nvPicPr>
          <p:cNvPr id="252934" name="Picture 6" descr="bresenham">
            <a:extLst>
              <a:ext uri="{FF2B5EF4-FFF2-40B4-BE49-F238E27FC236}">
                <a16:creationId xmlns:a16="http://schemas.microsoft.com/office/drawing/2014/main" id="{8EA4097C-751E-4B35-B37C-9580D41D5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76475"/>
            <a:ext cx="427756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5" name="Text Box 7">
            <a:extLst>
              <a:ext uri="{FF2B5EF4-FFF2-40B4-BE49-F238E27FC236}">
                <a16:creationId xmlns:a16="http://schemas.microsoft.com/office/drawing/2014/main" id="{46EC317A-84B5-400A-9CBF-8DB768145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6" y="2149019"/>
            <a:ext cx="496887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/>
              <a:t>function</a:t>
            </a:r>
            <a:r>
              <a:rPr lang="en-US" altLang="en-US" sz="2000" dirty="0"/>
              <a:t> Line(x0, x1, y0, y1) </a:t>
            </a:r>
          </a:p>
          <a:p>
            <a:r>
              <a:rPr lang="en-US" altLang="en-US" sz="2000" i="1" dirty="0"/>
              <a:t>int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deltax</a:t>
            </a:r>
            <a:r>
              <a:rPr lang="en-US" altLang="en-US" sz="2000" dirty="0"/>
              <a:t> := x1 - x0 </a:t>
            </a:r>
          </a:p>
          <a:p>
            <a:r>
              <a:rPr lang="en-US" altLang="en-US" sz="2000" i="1" dirty="0"/>
              <a:t>int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deltay</a:t>
            </a:r>
            <a:r>
              <a:rPr lang="en-US" altLang="en-US" sz="2000" dirty="0"/>
              <a:t> := y1 - y0 </a:t>
            </a:r>
          </a:p>
          <a:p>
            <a:r>
              <a:rPr lang="en-US" altLang="en-US" sz="2000" i="1" dirty="0"/>
              <a:t>real</a:t>
            </a:r>
            <a:r>
              <a:rPr lang="en-US" altLang="en-US" sz="2000" dirty="0"/>
              <a:t> error := 0 </a:t>
            </a:r>
          </a:p>
          <a:p>
            <a:r>
              <a:rPr lang="en-US" altLang="en-US" sz="2000" i="1" dirty="0"/>
              <a:t>real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deltaerr</a:t>
            </a:r>
            <a:r>
              <a:rPr lang="en-US" altLang="en-US" sz="2000" dirty="0"/>
              <a:t> := </a:t>
            </a:r>
            <a:r>
              <a:rPr lang="en-US" altLang="en-US" sz="2000" dirty="0" err="1"/>
              <a:t>deltay</a:t>
            </a:r>
            <a:r>
              <a:rPr lang="en-US" altLang="en-US" sz="2000" dirty="0"/>
              <a:t> / </a:t>
            </a:r>
            <a:r>
              <a:rPr lang="en-US" altLang="en-US" sz="2000" dirty="0" err="1"/>
              <a:t>deltax</a:t>
            </a:r>
            <a:r>
              <a:rPr lang="en-US" altLang="en-US" sz="2000" dirty="0"/>
              <a:t> </a:t>
            </a:r>
          </a:p>
          <a:p>
            <a:r>
              <a:rPr lang="en-US" altLang="en-US" sz="2000" dirty="0"/>
              <a:t>// Assume </a:t>
            </a:r>
            <a:r>
              <a:rPr lang="en-US" altLang="en-US" sz="2000" dirty="0" err="1"/>
              <a:t>deltax</a:t>
            </a:r>
            <a:r>
              <a:rPr lang="en-US" altLang="en-US" sz="2000" dirty="0"/>
              <a:t> != 0 (line is not vertical), </a:t>
            </a:r>
          </a:p>
          <a:p>
            <a:r>
              <a:rPr lang="en-US" altLang="en-US" sz="2000" dirty="0"/>
              <a:t>// note that this division needs to be done in a // way that preserves the fractional part </a:t>
            </a:r>
          </a:p>
          <a:p>
            <a:r>
              <a:rPr lang="en-US" altLang="en-US" sz="2000" i="1" dirty="0"/>
              <a:t>int</a:t>
            </a:r>
            <a:r>
              <a:rPr lang="en-US" altLang="en-US" sz="2000" dirty="0"/>
              <a:t> y := y0 </a:t>
            </a:r>
          </a:p>
          <a:p>
            <a:r>
              <a:rPr lang="en-US" altLang="en-US" sz="2000" b="1" dirty="0"/>
              <a:t>for</a:t>
            </a:r>
            <a:r>
              <a:rPr lang="en-US" altLang="en-US" sz="2000" dirty="0"/>
              <a:t> x </a:t>
            </a:r>
            <a:r>
              <a:rPr lang="en-US" altLang="en-US" sz="2000" b="1" dirty="0"/>
              <a:t>from</a:t>
            </a:r>
            <a:r>
              <a:rPr lang="en-US" altLang="en-US" sz="2000" dirty="0"/>
              <a:t> x0 </a:t>
            </a:r>
            <a:r>
              <a:rPr lang="en-US" altLang="en-US" sz="2000" b="1" dirty="0"/>
              <a:t>to</a:t>
            </a:r>
            <a:r>
              <a:rPr lang="en-US" altLang="en-US" sz="2000" dirty="0"/>
              <a:t> x1</a:t>
            </a:r>
          </a:p>
          <a:p>
            <a:r>
              <a:rPr lang="en-US" altLang="en-US" sz="2000" dirty="0"/>
              <a:t>     plot(</a:t>
            </a:r>
            <a:r>
              <a:rPr lang="en-US" altLang="en-US" sz="2000" dirty="0" err="1"/>
              <a:t>x,y</a:t>
            </a:r>
            <a:r>
              <a:rPr lang="en-US" altLang="en-US" sz="2000" dirty="0"/>
              <a:t>)</a:t>
            </a:r>
          </a:p>
          <a:p>
            <a:r>
              <a:rPr lang="en-US" altLang="en-US" sz="2000" dirty="0"/>
              <a:t>     error := error + </a:t>
            </a:r>
            <a:r>
              <a:rPr lang="en-US" altLang="en-US" sz="2000" dirty="0" err="1"/>
              <a:t>deltaerr</a:t>
            </a:r>
            <a:r>
              <a:rPr lang="en-US" altLang="en-US" sz="2000" dirty="0"/>
              <a:t> </a:t>
            </a:r>
          </a:p>
          <a:p>
            <a:r>
              <a:rPr lang="en-US" altLang="en-US" sz="2000" b="1" dirty="0"/>
              <a:t>     if</a:t>
            </a:r>
            <a:r>
              <a:rPr lang="en-US" altLang="en-US" sz="2000" dirty="0"/>
              <a:t> abs(error) ≥ 0.5 </a:t>
            </a:r>
            <a:r>
              <a:rPr lang="en-US" altLang="en-US" sz="2000" b="1" dirty="0"/>
              <a:t>then</a:t>
            </a:r>
            <a:r>
              <a:rPr lang="en-US" altLang="en-US" sz="2000" dirty="0"/>
              <a:t> </a:t>
            </a:r>
          </a:p>
          <a:p>
            <a:r>
              <a:rPr lang="en-US" altLang="en-US" sz="2000" dirty="0"/>
              <a:t>         y := y + 1 </a:t>
            </a:r>
          </a:p>
          <a:p>
            <a:r>
              <a:rPr lang="en-US" altLang="en-US" sz="2000" dirty="0"/>
              <a:t>         error := error - 1.0 </a:t>
            </a:r>
          </a:p>
        </p:txBody>
      </p:sp>
      <p:pic>
        <p:nvPicPr>
          <p:cNvPr id="252936" name="Picture 8">
            <a:extLst>
              <a:ext uri="{FF2B5EF4-FFF2-40B4-BE49-F238E27FC236}">
                <a16:creationId xmlns:a16="http://schemas.microsoft.com/office/drawing/2014/main" id="{8FE2670D-270F-4D21-8C76-069ED1DB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2" y="4760912"/>
            <a:ext cx="25923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7" name="Picture 9">
            <a:extLst>
              <a:ext uri="{FF2B5EF4-FFF2-40B4-BE49-F238E27FC236}">
                <a16:creationId xmlns:a16="http://schemas.microsoft.com/office/drawing/2014/main" id="{D6159D02-D62C-4FC4-B57C-E134C0D0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2" y="5645151"/>
            <a:ext cx="2376488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5B284EB-C21C-4FE1-8A95-298CAA46E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(3)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15467E-8453-4304-86E0-0F2BA70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FB5-650C-4AF5-89D3-53560AB83B16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5270962D-CDDD-4853-8F22-4C42B278C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(4)</a:t>
            </a:r>
          </a:p>
        </p:txBody>
      </p:sp>
      <p:pic>
        <p:nvPicPr>
          <p:cNvPr id="246788" name="Picture 4" descr="lacoste-wreck-esperance">
            <a:extLst>
              <a:ext uri="{FF2B5EF4-FFF2-40B4-BE49-F238E27FC236}">
                <a16:creationId xmlns:a16="http://schemas.microsoft.com/office/drawing/2014/main" id="{01DEC455-9113-4B9E-A81E-98050179F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916113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CDE022-12EA-4836-8A83-CCB8AA9F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4ED5-5A3E-474C-B2A9-DA17DE5640BD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83BEEDA7-7066-4672-9E03-9C44D14E32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(5)</a:t>
            </a:r>
          </a:p>
        </p:txBody>
      </p:sp>
      <p:pic>
        <p:nvPicPr>
          <p:cNvPr id="261124" name="Picture 4" descr="year3000-1">
            <a:extLst>
              <a:ext uri="{FF2B5EF4-FFF2-40B4-BE49-F238E27FC236}">
                <a16:creationId xmlns:a16="http://schemas.microsoft.com/office/drawing/2014/main" id="{3092C220-282D-44DA-A248-B6C01F30C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420939"/>
            <a:ext cx="1909763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year3000-2">
            <a:extLst>
              <a:ext uri="{FF2B5EF4-FFF2-40B4-BE49-F238E27FC236}">
                <a16:creationId xmlns:a16="http://schemas.microsoft.com/office/drawing/2014/main" id="{F3A80B6F-87A2-44A7-89FF-F8361DFA77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420939"/>
            <a:ext cx="1909762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6" name="Picture 6" descr="year3000-4">
            <a:extLst>
              <a:ext uri="{FF2B5EF4-FFF2-40B4-BE49-F238E27FC236}">
                <a16:creationId xmlns:a16="http://schemas.microsoft.com/office/drawing/2014/main" id="{DB9ACB41-0C7C-41B3-9501-F25C4F0B4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938"/>
            <a:ext cx="1968500" cy="244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7" name="Picture 7" descr="year3000-3">
            <a:extLst>
              <a:ext uri="{FF2B5EF4-FFF2-40B4-BE49-F238E27FC236}">
                <a16:creationId xmlns:a16="http://schemas.microsoft.com/office/drawing/2014/main" id="{30928B9F-20E1-43A5-B72C-54EA25D96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2420938"/>
            <a:ext cx="2024062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8" name="Text Box 8">
            <a:extLst>
              <a:ext uri="{FF2B5EF4-FFF2-40B4-BE49-F238E27FC236}">
                <a16:creationId xmlns:a16="http://schemas.microsoft.com/office/drawing/2014/main" id="{3452526A-E43D-4E2C-84A4-DDF494BD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844675"/>
            <a:ext cx="865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Kartun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FA6ACF-5956-4944-AFA1-53CF8C2A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2704-05A0-40AC-A727-E12F97D32991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63170" name="Rectangle 2">
            <a:extLst>
              <a:ext uri="{FF2B5EF4-FFF2-40B4-BE49-F238E27FC236}">
                <a16:creationId xmlns:a16="http://schemas.microsoft.com/office/drawing/2014/main" id="{8D8F5274-B5EC-453C-B788-46C4EC113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(6)</a:t>
            </a: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F850FB5A-1AA6-4471-A8D4-388775DF2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 err="1"/>
              <a:t>Grafik</a:t>
            </a:r>
            <a:r>
              <a:rPr lang="en-US" altLang="en-US" sz="2400" dirty="0"/>
              <a:t> 3D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Dibentuk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i="1" dirty="0"/>
              <a:t>3D</a:t>
            </a:r>
            <a:r>
              <a:rPr lang="en-US" altLang="en-US" sz="2400" dirty="0"/>
              <a:t> </a:t>
            </a:r>
            <a:r>
              <a:rPr lang="en-US" altLang="en-US" sz="2400" i="1" dirty="0"/>
              <a:t>modelling</a:t>
            </a:r>
            <a:r>
              <a:rPr lang="en-US" altLang="en-US" sz="2400" dirty="0"/>
              <a:t> dan </a:t>
            </a:r>
            <a:r>
              <a:rPr lang="en-US" altLang="en-US" sz="2400" i="1" dirty="0"/>
              <a:t>3D rendering</a:t>
            </a:r>
            <a:r>
              <a:rPr lang="en-US" altLang="en-US" sz="2400" dirty="0"/>
              <a:t> </a:t>
            </a:r>
          </a:p>
        </p:txBody>
      </p:sp>
      <p:pic>
        <p:nvPicPr>
          <p:cNvPr id="263172" name="Picture 4">
            <a:extLst>
              <a:ext uri="{FF2B5EF4-FFF2-40B4-BE49-F238E27FC236}">
                <a16:creationId xmlns:a16="http://schemas.microsoft.com/office/drawing/2014/main" id="{C523CF23-1F14-4023-AB0B-79BFFE4A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781301"/>
            <a:ext cx="259238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3" name="Picture 5">
            <a:extLst>
              <a:ext uri="{FF2B5EF4-FFF2-40B4-BE49-F238E27FC236}">
                <a16:creationId xmlns:a16="http://schemas.microsoft.com/office/drawing/2014/main" id="{F4670D1E-20E2-4D88-9D53-3E0DBE8F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781300"/>
            <a:ext cx="3167062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4" name="Picture 6" descr="5-cell">
            <a:extLst>
              <a:ext uri="{FF2B5EF4-FFF2-40B4-BE49-F238E27FC236}">
                <a16:creationId xmlns:a16="http://schemas.microsoft.com/office/drawing/2014/main" id="{55DDC979-1472-4C12-85D1-86C4F0BCB8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7813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0351E-1A2A-461E-86B5-AB15258EB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00F0-8974-4FF5-A3C1-BC7913E621CF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53DE2A9A-D83A-44DC-BC5F-D7D84C6F9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(7) </a:t>
            </a:r>
          </a:p>
        </p:txBody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FFA43DB6-287A-4765-9B46-16FA1AFD6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err="1"/>
              <a:t>Animasi</a:t>
            </a:r>
            <a:r>
              <a:rPr lang="en-US" altLang="en-US" dirty="0"/>
              <a:t> </a:t>
            </a:r>
            <a:r>
              <a:rPr lang="en-US" altLang="en-US" dirty="0" err="1"/>
              <a:t>komputer</a:t>
            </a:r>
            <a:endParaRPr lang="en-US" altLang="en-US" dirty="0"/>
          </a:p>
        </p:txBody>
      </p:sp>
      <p:pic>
        <p:nvPicPr>
          <p:cNvPr id="256004" name="Picture 4">
            <a:extLst>
              <a:ext uri="{FF2B5EF4-FFF2-40B4-BE49-F238E27FC236}">
                <a16:creationId xmlns:a16="http://schemas.microsoft.com/office/drawing/2014/main" id="{B0414D20-FB0E-4A07-8756-E3EB3F732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48" y="2492996"/>
            <a:ext cx="5358846" cy="381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399FDE-47EA-47E2-9CB4-727DF87D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AB04-1620-42FE-AC7B-E4AE05C4F952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E0355F1F-5EC7-4638-A19E-880D5E3C4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(8)</a:t>
            </a:r>
          </a:p>
        </p:txBody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F8812FC5-C189-4734-83B7-7490B1331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err="1"/>
              <a:t>Animasi</a:t>
            </a:r>
            <a:r>
              <a:rPr lang="en-US" altLang="en-US" dirty="0"/>
              <a:t> </a:t>
            </a:r>
            <a:r>
              <a:rPr lang="en-US" altLang="en-US" dirty="0" err="1"/>
              <a:t>komputer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 err="1"/>
              <a:t>Algoritma</a:t>
            </a:r>
            <a:r>
              <a:rPr lang="en-US" altLang="en-US" dirty="0"/>
              <a:t> </a:t>
            </a:r>
            <a:r>
              <a:rPr lang="en-US" altLang="en-US" dirty="0" err="1"/>
              <a:t>sederhana</a:t>
            </a:r>
            <a:r>
              <a:rPr lang="en-US" altLang="en-US" dirty="0"/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Repeat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1. </a:t>
            </a:r>
            <a:r>
              <a:rPr lang="en-US" altLang="en-US" dirty="0" err="1"/>
              <a:t>Latar</a:t>
            </a:r>
            <a:r>
              <a:rPr lang="en-US" altLang="en-US" dirty="0"/>
              <a:t> </a:t>
            </a:r>
            <a:r>
              <a:rPr lang="en-US" altLang="en-US" dirty="0" err="1"/>
              <a:t>belakang</a:t>
            </a:r>
            <a:r>
              <a:rPr lang="en-US" altLang="en-US" dirty="0"/>
              <a:t> </a:t>
            </a:r>
            <a:r>
              <a:rPr lang="en-US" altLang="en-US" dirty="0" err="1"/>
              <a:t>diwarnai</a:t>
            </a:r>
            <a:r>
              <a:rPr lang="en-US" altLang="en-US" dirty="0"/>
              <a:t> </a:t>
            </a:r>
            <a:r>
              <a:rPr lang="en-US" altLang="en-US" dirty="0" err="1"/>
              <a:t>hitam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2. Gambar </a:t>
            </a:r>
            <a:r>
              <a:rPr lang="en-US" altLang="en-US" dirty="0" err="1"/>
              <a:t>kambing</a:t>
            </a:r>
            <a:r>
              <a:rPr lang="en-US" altLang="en-US" dirty="0"/>
              <a:t> </a:t>
            </a:r>
            <a:r>
              <a:rPr lang="en-US" altLang="en-US" dirty="0" err="1"/>
              <a:t>ditaruh</a:t>
            </a:r>
            <a:r>
              <a:rPr lang="en-US" altLang="en-US" dirty="0"/>
              <a:t> di </a:t>
            </a:r>
            <a:r>
              <a:rPr lang="en-US" altLang="en-US" dirty="0" err="1"/>
              <a:t>kanan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3. </a:t>
            </a:r>
            <a:r>
              <a:rPr lang="en-US" altLang="en-US" dirty="0" err="1"/>
              <a:t>Munculkan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latar</a:t>
            </a:r>
            <a:r>
              <a:rPr lang="en-US" altLang="en-US" dirty="0"/>
              <a:t> </a:t>
            </a:r>
            <a:r>
              <a:rPr lang="en-US" altLang="en-US" dirty="0" err="1"/>
              <a:t>belakang</a:t>
            </a:r>
            <a:r>
              <a:rPr lang="en-US" altLang="en-US" dirty="0"/>
              <a:t> </a:t>
            </a:r>
            <a:r>
              <a:rPr lang="en-US" altLang="en-US" dirty="0" err="1"/>
              <a:t>hitam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4. Gambar </a:t>
            </a:r>
            <a:r>
              <a:rPr lang="en-US" altLang="en-US" dirty="0" err="1"/>
              <a:t>kambing</a:t>
            </a:r>
            <a:r>
              <a:rPr lang="en-US" altLang="en-US" dirty="0"/>
              <a:t> </a:t>
            </a:r>
            <a:r>
              <a:rPr lang="en-US" altLang="en-US" dirty="0" err="1"/>
              <a:t>digeser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kiri</a:t>
            </a:r>
            <a:endParaRPr lang="en-US" altLang="en-US" dirty="0"/>
          </a:p>
        </p:txBody>
      </p:sp>
      <p:pic>
        <p:nvPicPr>
          <p:cNvPr id="262148" name="Picture 4" descr="CompAnimationExample">
            <a:extLst>
              <a:ext uri="{FF2B5EF4-FFF2-40B4-BE49-F238E27FC236}">
                <a16:creationId xmlns:a16="http://schemas.microsoft.com/office/drawing/2014/main" id="{2B935455-163B-42D9-AAC3-91F7A35662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90" y="1441415"/>
            <a:ext cx="4597166" cy="31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2A804D-BF1F-4AE7-8528-F3F06E08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22B5-8F31-4CF7-A3FC-C6A4DD998184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BCFCA0BD-3953-4778-B02F-AD903CCE5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(9)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51B211B5-3493-43F0-A359-4935B8AC8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1" y="1752600"/>
            <a:ext cx="4448176" cy="4267200"/>
          </a:xfrm>
        </p:spPr>
        <p:txBody>
          <a:bodyPr>
            <a:normAutofit/>
          </a:bodyPr>
          <a:lstStyle/>
          <a:p>
            <a:pPr marL="571500" indent="-571500">
              <a:buNone/>
            </a:pPr>
            <a:r>
              <a:rPr lang="en-US" altLang="en-US" dirty="0" err="1"/>
              <a:t>Jenis-jenis</a:t>
            </a:r>
            <a:r>
              <a:rPr lang="en-US" altLang="en-US" dirty="0"/>
              <a:t> </a:t>
            </a:r>
            <a:r>
              <a:rPr lang="en-US" altLang="en-US" dirty="0" err="1"/>
              <a:t>grafik</a:t>
            </a:r>
            <a:r>
              <a:rPr lang="en-US" altLang="en-US" dirty="0"/>
              <a:t>: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/>
              <a:t>Raster (</a:t>
            </a:r>
            <a:r>
              <a:rPr lang="en-US" altLang="en-US" i="1" dirty="0"/>
              <a:t>bitmap</a:t>
            </a:r>
            <a:r>
              <a:rPr lang="en-US" altLang="en-US" dirty="0"/>
              <a:t>)</a:t>
            </a:r>
          </a:p>
          <a:p>
            <a:pPr marL="571500" indent="-571500">
              <a:buNone/>
            </a:pPr>
            <a:r>
              <a:rPr lang="en-US" altLang="en-US" dirty="0"/>
              <a:t>	- </a:t>
            </a:r>
            <a:r>
              <a:rPr lang="en-US" altLang="en-US" i="1" dirty="0"/>
              <a:t>pixel</a:t>
            </a:r>
          </a:p>
        </p:txBody>
      </p:sp>
      <p:pic>
        <p:nvPicPr>
          <p:cNvPr id="257028" name="Picture 4">
            <a:extLst>
              <a:ext uri="{FF2B5EF4-FFF2-40B4-BE49-F238E27FC236}">
                <a16:creationId xmlns:a16="http://schemas.microsoft.com/office/drawing/2014/main" id="{38D93E56-0A90-4F9E-B421-C256A219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32" y="3355976"/>
            <a:ext cx="2932113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29" name="Rectangle 5">
            <a:extLst>
              <a:ext uri="{FF2B5EF4-FFF2-40B4-BE49-F238E27FC236}">
                <a16:creationId xmlns:a16="http://schemas.microsoft.com/office/drawing/2014/main" id="{8FC8BFAD-B9F0-4DBC-ABC6-4D216A6E9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89138"/>
            <a:ext cx="533400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0" indent="-571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66788" indent="-4953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47788" indent="-4381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AutoNum type="arabicPeriod" startAt="2"/>
            </a:pPr>
            <a:r>
              <a:rPr lang="en-US" altLang="en-US" sz="2400" dirty="0" err="1"/>
              <a:t>Vektor</a:t>
            </a: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   - </a:t>
            </a:r>
            <a:r>
              <a:rPr lang="en-US" altLang="en-US" sz="2000" i="1" dirty="0" err="1"/>
              <a:t>dibentuk</a:t>
            </a:r>
            <a:r>
              <a:rPr lang="en-US" altLang="en-US" sz="2000" i="1" dirty="0"/>
              <a:t> oleh </a:t>
            </a:r>
            <a:r>
              <a:rPr lang="en-US" altLang="en-US" sz="2000" i="1" dirty="0" err="1"/>
              <a:t>primitif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geometri</a:t>
            </a:r>
            <a:r>
              <a:rPr lang="en-US" altLang="en-US" sz="2000" i="1" dirty="0"/>
              <a:t> (</a:t>
            </a:r>
            <a:r>
              <a:rPr lang="en-US" altLang="en-US" sz="2000" i="1" dirty="0" err="1"/>
              <a:t>titik</a:t>
            </a:r>
            <a:r>
              <a:rPr lang="en-US" altLang="en-US" sz="2000" i="1" dirty="0"/>
              <a:t>, </a:t>
            </a:r>
            <a:r>
              <a:rPr lang="en-US" altLang="en-US" sz="2000" i="1" dirty="0" err="1"/>
              <a:t>garis</a:t>
            </a:r>
            <a:r>
              <a:rPr lang="en-US" altLang="en-US" sz="2000" i="1" dirty="0"/>
              <a:t>, </a:t>
            </a:r>
            <a:r>
              <a:rPr lang="en-US" altLang="en-US" sz="2000" i="1" dirty="0" err="1"/>
              <a:t>lingkaran</a:t>
            </a:r>
            <a:r>
              <a:rPr lang="en-US" altLang="en-US" sz="2000" i="1" dirty="0"/>
              <a:t>, </a:t>
            </a:r>
            <a:r>
              <a:rPr lang="en-US" altLang="en-US" sz="2000" i="1" dirty="0" err="1"/>
              <a:t>poligon</a:t>
            </a:r>
            <a:r>
              <a:rPr lang="en-US" altLang="en-US" sz="2000" i="1" dirty="0"/>
              <a:t>)</a:t>
            </a:r>
          </a:p>
        </p:txBody>
      </p:sp>
      <p:pic>
        <p:nvPicPr>
          <p:cNvPr id="257031" name="Picture 7" descr="botol">
            <a:extLst>
              <a:ext uri="{FF2B5EF4-FFF2-40B4-BE49-F238E27FC236}">
                <a16:creationId xmlns:a16="http://schemas.microsoft.com/office/drawing/2014/main" id="{55CE62A3-769F-4B57-823C-482AC902D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9" y="3644900"/>
            <a:ext cx="2351087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A478F-390D-4066-A723-0E56A1FA1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711"/>
            <a:ext cx="10515600" cy="4169252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b="1" dirty="0" err="1"/>
              <a:t>Pemrosesan</a:t>
            </a:r>
            <a:r>
              <a:rPr lang="en-US" b="1" dirty="0"/>
              <a:t> </a:t>
            </a:r>
            <a:r>
              <a:rPr lang="en-US" b="1" dirty="0" err="1"/>
              <a:t>citra</a:t>
            </a:r>
            <a:r>
              <a:rPr lang="en-US" dirty="0"/>
              <a:t>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memperbaiki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agar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diinterpretasi</a:t>
            </a:r>
            <a:r>
              <a:rPr lang="en-US" dirty="0"/>
              <a:t> oleh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mesin</a:t>
            </a:r>
            <a:r>
              <a:rPr lang="en-US" dirty="0"/>
              <a:t> (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 Teknik-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mentransformasikan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lain. </a:t>
            </a:r>
            <a:r>
              <a:rPr lang="en-US" dirty="0" err="1"/>
              <a:t>Jadi</a:t>
            </a:r>
            <a:r>
              <a:rPr lang="en-US" dirty="0"/>
              <a:t>, </a:t>
            </a:r>
            <a:r>
              <a:rPr lang="en-US" dirty="0" err="1"/>
              <a:t>masukannya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dan </a:t>
            </a:r>
            <a:r>
              <a:rPr lang="en-US" dirty="0" err="1"/>
              <a:t>keluarannya</a:t>
            </a:r>
            <a:r>
              <a:rPr lang="en-US" dirty="0"/>
              <a:t> juga </a:t>
            </a:r>
            <a:r>
              <a:rPr lang="en-US" dirty="0" err="1"/>
              <a:t>citra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03FE47-7740-47BD-9EC0-CC2E491D7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3C1B33-7D0C-483D-946B-C20A62D055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760838"/>
              </p:ext>
            </p:extLst>
          </p:nvPr>
        </p:nvGraphicFramePr>
        <p:xfrm>
          <a:off x="1630363" y="4691063"/>
          <a:ext cx="7699375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36760" imgH="697680" progId="Visio.Drawing.5">
                  <p:embed/>
                </p:oleObj>
              </mc:Choice>
              <mc:Fallback>
                <p:oleObj r:id="rId2" imgW="3236760" imgH="697680" progId="Visio.Drawing.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4691063"/>
                        <a:ext cx="7699375" cy="1670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A9578ED5-1D9A-4339-951D-5AA243E0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b="1" dirty="0" err="1"/>
              <a:t>Pemrosesan</a:t>
            </a:r>
            <a:r>
              <a:rPr lang="en-US" altLang="en-US" b="1" dirty="0"/>
              <a:t> Citra (1)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4023-A4D4-9CD1-7446-C0FEE414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37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A4E12-7132-879E-B3B2-5804F01A6678}"/>
              </a:ext>
            </a:extLst>
          </p:cNvPr>
          <p:cNvSpPr/>
          <p:nvPr/>
        </p:nvSpPr>
        <p:spPr>
          <a:xfrm>
            <a:off x="4528457" y="5021943"/>
            <a:ext cx="1944914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Pemrosesan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citra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32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15470" y="3565525"/>
            <a:ext cx="3998158" cy="1325563"/>
          </a:xfrm>
        </p:spPr>
        <p:txBody>
          <a:bodyPr/>
          <a:lstStyle/>
          <a:p>
            <a:r>
              <a:rPr lang="en-US" dirty="0"/>
              <a:t>Image denoising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01079" y="6154117"/>
            <a:ext cx="1757473" cy="181762"/>
          </a:xfrm>
        </p:spPr>
        <p:txBody>
          <a:bodyPr/>
          <a:lstStyle/>
          <a:p>
            <a:fld id="{42DF876C-ED57-47CE-A10D-5276AD31AB21}" type="slidenum">
              <a:rPr lang="he-IL" smtClean="0"/>
              <a:pPr/>
              <a:t>38</a:t>
            </a:fld>
            <a:endParaRPr lang="en-US"/>
          </a:p>
        </p:txBody>
      </p:sp>
      <p:pic>
        <p:nvPicPr>
          <p:cNvPr id="6" name="Picture 3" descr="lena_sp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4686" y="1542198"/>
            <a:ext cx="4108626" cy="4347926"/>
          </a:xfrm>
          <a:prstGeom prst="rect">
            <a:avLst/>
          </a:prstGeom>
          <a:noFill/>
        </p:spPr>
      </p:pic>
      <p:pic>
        <p:nvPicPr>
          <p:cNvPr id="7" name="Picture 4" descr="lena_sp03_n3_HP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4686" y="1542198"/>
            <a:ext cx="4108626" cy="4347926"/>
          </a:xfrm>
          <a:prstGeom prst="rect">
            <a:avLst/>
          </a:prstGeom>
          <a:noFill/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8B3DDFB3-8668-4C04-BF62-78F185A9905E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Pemrosesan</a:t>
            </a:r>
            <a:r>
              <a:rPr lang="en-US" altLang="en-US" b="1" dirty="0"/>
              <a:t> Citra 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956" y="5532437"/>
            <a:ext cx="5105401" cy="1325563"/>
          </a:xfrm>
        </p:spPr>
        <p:txBody>
          <a:bodyPr/>
          <a:lstStyle/>
          <a:p>
            <a:r>
              <a:rPr lang="en-US" dirty="0"/>
              <a:t>Image enhancement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876C-ED57-47CE-A10D-5276AD31AB21}" type="slidenum">
              <a:rPr lang="he-IL" smtClean="0"/>
              <a:pPr/>
              <a:t>39</a:t>
            </a:fld>
            <a:endParaRPr lang="en-US"/>
          </a:p>
        </p:txBody>
      </p:sp>
      <p:graphicFrame>
        <p:nvGraphicFramePr>
          <p:cNvPr id="924674" name="Object 2"/>
          <p:cNvGraphicFramePr>
            <a:graphicFrameLocks noChangeAspect="1"/>
          </p:cNvGraphicFramePr>
          <p:nvPr/>
        </p:nvGraphicFramePr>
        <p:xfrm>
          <a:off x="3496718" y="1574255"/>
          <a:ext cx="4102100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253089" imgH="3253089" progId="Photoshop.Image.7">
                  <p:embed/>
                </p:oleObj>
              </mc:Choice>
              <mc:Fallback>
                <p:oleObj name="Image" r:id="rId2" imgW="3253089" imgH="3253089" progId="Photoshop.Image.7">
                  <p:embed/>
                  <p:pic>
                    <p:nvPicPr>
                      <p:cNvPr id="924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6718" y="1574255"/>
                        <a:ext cx="4102100" cy="410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675" name="Object 3"/>
          <p:cNvGraphicFramePr>
            <a:graphicFrameLocks noChangeAspect="1"/>
          </p:cNvGraphicFramePr>
          <p:nvPr/>
        </p:nvGraphicFramePr>
        <p:xfrm>
          <a:off x="3509418" y="1580605"/>
          <a:ext cx="4089400" cy="408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253089" imgH="3253089" progId="">
                  <p:embed/>
                </p:oleObj>
              </mc:Choice>
              <mc:Fallback>
                <p:oleObj name="Image" r:id="rId4" imgW="3253089" imgH="3253089" progId="">
                  <p:embed/>
                  <p:pic>
                    <p:nvPicPr>
                      <p:cNvPr id="9246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418" y="1580605"/>
                        <a:ext cx="4089400" cy="408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E6F4DDB-B0B3-41A8-AEEC-66EB8793A98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Pemrosesan</a:t>
            </a:r>
            <a:r>
              <a:rPr lang="en-US" altLang="en-US" b="1" dirty="0"/>
              <a:t> Citra 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bama">
            <a:extLst>
              <a:ext uri="{FF2B5EF4-FFF2-40B4-BE49-F238E27FC236}">
                <a16:creationId xmlns:a16="http://schemas.microsoft.com/office/drawing/2014/main" id="{67699523-4727-47C5-B4FF-3BCA7188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34" y="805068"/>
            <a:ext cx="7809362" cy="585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A932C0-8AB2-5690-7A12-9425C964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21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5703" name="Object 7"/>
          <p:cNvGraphicFramePr>
            <a:graphicFrameLocks noGrp="1" noChangeAspect="1"/>
          </p:cNvGraphicFramePr>
          <p:nvPr/>
        </p:nvGraphicFramePr>
        <p:xfrm>
          <a:off x="3490346" y="1548952"/>
          <a:ext cx="4121737" cy="412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253089" imgH="3253089" progId="">
                  <p:embed/>
                </p:oleObj>
              </mc:Choice>
              <mc:Fallback>
                <p:oleObj name="Image" r:id="rId2" imgW="3253089" imgH="3253089" progId="">
                  <p:embed/>
                  <p:pic>
                    <p:nvPicPr>
                      <p:cNvPr id="925703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346" y="1548952"/>
                        <a:ext cx="4121737" cy="412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704" name="Object 8"/>
          <p:cNvGraphicFramePr>
            <a:graphicFrameLocks noChangeAspect="1"/>
          </p:cNvGraphicFramePr>
          <p:nvPr/>
        </p:nvGraphicFramePr>
        <p:xfrm>
          <a:off x="3499871" y="1557529"/>
          <a:ext cx="4111031" cy="411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253089" imgH="3253089" progId="">
                  <p:embed/>
                </p:oleObj>
              </mc:Choice>
              <mc:Fallback>
                <p:oleObj name="Image" r:id="rId4" imgW="3253089" imgH="3253089" progId="">
                  <p:embed/>
                  <p:pic>
                    <p:nvPicPr>
                      <p:cNvPr id="9257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9871" y="1557529"/>
                        <a:ext cx="4111031" cy="4111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346" y="5668560"/>
            <a:ext cx="4350024" cy="1035774"/>
          </a:xfrm>
        </p:spPr>
        <p:txBody>
          <a:bodyPr/>
          <a:lstStyle/>
          <a:p>
            <a:r>
              <a:rPr lang="en-US" dirty="0"/>
              <a:t>Image deblurring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876C-ED57-47CE-A10D-5276AD31AB21}" type="slidenum">
              <a:rPr lang="he-IL" smtClean="0"/>
              <a:pPr/>
              <a:t>40</a:t>
            </a:fld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F8F2C2-3275-4E35-9280-575AF7AA6B2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Pemrosesan</a:t>
            </a:r>
            <a:r>
              <a:rPr lang="en-US" altLang="en-US" b="1" dirty="0"/>
              <a:t> Citra (4)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426" y="5218471"/>
            <a:ext cx="4290391" cy="1325563"/>
          </a:xfrm>
        </p:spPr>
        <p:txBody>
          <a:bodyPr/>
          <a:lstStyle/>
          <a:p>
            <a:r>
              <a:rPr lang="en-US" dirty="0"/>
              <a:t>Image deblurring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876C-ED57-47CE-A10D-5276AD31AB21}" type="slidenum">
              <a:rPr lang="he-IL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D1CF5-4A0D-4FDC-8486-828564B6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381" y="1900330"/>
            <a:ext cx="5201352" cy="3476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724F3-17BA-4271-8D5C-A151D3898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00330"/>
            <a:ext cx="5114744" cy="34463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500DA2-49F9-42A4-A1D5-948DAB334D31}"/>
              </a:ext>
            </a:extLst>
          </p:cNvPr>
          <p:cNvCxnSpPr/>
          <p:nvPr/>
        </p:nvCxnSpPr>
        <p:spPr>
          <a:xfrm>
            <a:off x="6096000" y="3637052"/>
            <a:ext cx="33562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D9658E90-6821-475E-A23B-20513B743D30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Pemrosesan</a:t>
            </a:r>
            <a:r>
              <a:rPr lang="en-US" altLang="en-US" b="1" dirty="0"/>
              <a:t> Citra (5)</a:t>
            </a:r>
          </a:p>
        </p:txBody>
      </p:sp>
    </p:spTree>
    <p:extLst>
      <p:ext uri="{BB962C8B-B14F-4D97-AF65-F5344CB8AC3E}">
        <p14:creationId xmlns:p14="http://schemas.microsoft.com/office/powerpoint/2010/main" val="3034593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02D46-9AE5-4F72-AFA2-9B84A1579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069"/>
            <a:ext cx="10515600" cy="4228893"/>
          </a:xfrm>
        </p:spPr>
        <p:txBody>
          <a:bodyPr/>
          <a:lstStyle/>
          <a:p>
            <a:r>
              <a:rPr lang="en-US" b="1" dirty="0" err="1"/>
              <a:t>Pengenalan</a:t>
            </a:r>
            <a:r>
              <a:rPr lang="en-US" b="1" dirty="0"/>
              <a:t> Pola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data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otomatis</a:t>
            </a:r>
            <a:r>
              <a:rPr lang="en-US" dirty="0"/>
              <a:t> oleh </a:t>
            </a:r>
            <a:r>
              <a:rPr lang="en-US" dirty="0" err="1"/>
              <a:t>mesin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mengenali</a:t>
            </a:r>
            <a:r>
              <a:rPr lang="en-US" dirty="0"/>
              <a:t> </a:t>
            </a:r>
            <a:r>
              <a:rPr lang="en-US" dirty="0" err="1"/>
              <a:t>keteraturan</a:t>
            </a:r>
            <a:r>
              <a:rPr lang="en-US" dirty="0"/>
              <a:t> (</a:t>
            </a:r>
            <a:r>
              <a:rPr lang="en-US" dirty="0" err="1"/>
              <a:t>pola</a:t>
            </a:r>
            <a:r>
              <a:rPr lang="en-US" dirty="0"/>
              <a:t>) di </a:t>
            </a:r>
            <a:r>
              <a:rPr lang="en-US" dirty="0" err="1"/>
              <a:t>dalam</a:t>
            </a:r>
            <a:r>
              <a:rPr lang="en-US" dirty="0"/>
              <a:t> data.</a:t>
            </a:r>
          </a:p>
          <a:p>
            <a:endParaRPr lang="en-US" dirty="0"/>
          </a:p>
          <a:p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konteks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mengenali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6BDFFF-91DB-48D0-BA16-D8CDD4F9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061" y="39855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B3701A6-0E50-4BC1-BB53-FEAAD7DA5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877017"/>
              </p:ext>
            </p:extLst>
          </p:nvPr>
        </p:nvGraphicFramePr>
        <p:xfrm>
          <a:off x="1997765" y="4596442"/>
          <a:ext cx="7971182" cy="16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465360" imgH="697680" progId="Visio.Drawing.5">
                  <p:embed/>
                </p:oleObj>
              </mc:Choice>
              <mc:Fallback>
                <p:oleObj r:id="rId2" imgW="3465360" imgH="697680" progId="Visio.Drawing.5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B3701A6-0E50-4BC1-BB53-FEAAD7DA58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765" y="4596442"/>
                        <a:ext cx="7971182" cy="16103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A938287A-8524-4313-A430-175889CF5CF5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Pengenalan</a:t>
            </a:r>
            <a:r>
              <a:rPr lang="en-US" altLang="en-US" b="1" dirty="0"/>
              <a:t> Pola (1)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98306-45CF-D6AF-01A0-E5237171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3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CE2AA-90D4-408A-970B-1E99DA05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87" y="2000042"/>
            <a:ext cx="7381581" cy="403073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E816515-AC2E-48C7-B640-77FB767E0D6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Pengenalan</a:t>
            </a:r>
            <a:r>
              <a:rPr lang="en-US" altLang="en-US" b="1" dirty="0"/>
              <a:t> Pola (2)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5A4AD2-2697-17D2-B9BE-A0D1B457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68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44C9EE-A71C-419D-BC1F-38CB58CD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85EA1-ACA2-4C41-AA39-E2E91C710F13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C1554DAB-EEB2-4B99-94E9-611015C40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Pengenalan</a:t>
            </a:r>
            <a:r>
              <a:rPr lang="en-US" altLang="en-US" dirty="0"/>
              <a:t> Pola (3)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5615BEFF-9508-45F6-9A5D-AE34B9607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3548" y="1752600"/>
            <a:ext cx="8930240" cy="4267200"/>
          </a:xfrm>
        </p:spPr>
        <p:txBody>
          <a:bodyPr/>
          <a:lstStyle/>
          <a:p>
            <a:r>
              <a:rPr lang="en-US" altLang="en-US"/>
              <a:t>Ini huruf apa?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53956" name="Rectangle 4">
            <a:extLst>
              <a:ext uri="{FF2B5EF4-FFF2-40B4-BE49-F238E27FC236}">
                <a16:creationId xmlns:a16="http://schemas.microsoft.com/office/drawing/2014/main" id="{81727C73-E0C5-45BC-95C0-9F56E9DE4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5251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3957" name="Object 5">
            <a:extLst>
              <a:ext uri="{FF2B5EF4-FFF2-40B4-BE49-F238E27FC236}">
                <a16:creationId xmlns:a16="http://schemas.microsoft.com/office/drawing/2014/main" id="{BE5E44BA-B69F-46A8-9654-4D14A66C38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2349500"/>
          <a:ext cx="178435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67002" imgH="1828571" progId="Paint.Picture">
                  <p:embed/>
                </p:oleObj>
              </mc:Choice>
              <mc:Fallback>
                <p:oleObj name="Bitmap Image" r:id="rId2" imgW="1267002" imgH="1828571" progId="Paint.Picture">
                  <p:embed/>
                  <p:pic>
                    <p:nvPicPr>
                      <p:cNvPr id="253957" name="Object 5">
                        <a:extLst>
                          <a:ext uri="{FF2B5EF4-FFF2-40B4-BE49-F238E27FC236}">
                            <a16:creationId xmlns:a16="http://schemas.microsoft.com/office/drawing/2014/main" id="{BE5E44BA-B69F-46A8-9654-4D14A66C38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2349500"/>
                        <a:ext cx="1784350" cy="208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3958" name="Picture 6">
            <a:extLst>
              <a:ext uri="{FF2B5EF4-FFF2-40B4-BE49-F238E27FC236}">
                <a16:creationId xmlns:a16="http://schemas.microsoft.com/office/drawing/2014/main" id="{04A40C95-D018-4592-B261-02506A59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45" y="1752600"/>
            <a:ext cx="5512017" cy="47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0A14D4-12F8-41B7-A393-E5C5D2E2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48CC-ED4B-4056-8856-5B58BCFC9043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41B087B5-E8A0-4EB5-A260-C1C8DCE0D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886440" cy="1325563"/>
          </a:xfrm>
        </p:spPr>
        <p:txBody>
          <a:bodyPr>
            <a:normAutofit/>
          </a:bodyPr>
          <a:lstStyle/>
          <a:p>
            <a:r>
              <a:rPr lang="en-US" altLang="en-US" sz="4000" b="1" dirty="0" err="1">
                <a:latin typeface="+mn-lt"/>
              </a:rPr>
              <a:t>Operasi-operasi</a:t>
            </a:r>
            <a:r>
              <a:rPr lang="en-US" altLang="en-US" sz="4000" b="1" dirty="0">
                <a:latin typeface="+mn-lt"/>
              </a:rPr>
              <a:t> di </a:t>
            </a:r>
            <a:r>
              <a:rPr lang="en-US" altLang="en-US" sz="4000" b="1" dirty="0" err="1">
                <a:latin typeface="+mn-lt"/>
              </a:rPr>
              <a:t>dalam</a:t>
            </a:r>
            <a:r>
              <a:rPr lang="en-US" altLang="en-US" sz="4000" b="1" dirty="0">
                <a:latin typeface="+mn-lt"/>
              </a:rPr>
              <a:t> </a:t>
            </a:r>
            <a:r>
              <a:rPr lang="en-US" altLang="en-US" sz="4000" b="1" dirty="0" err="1">
                <a:latin typeface="+mn-lt"/>
              </a:rPr>
              <a:t>pemrosesan</a:t>
            </a:r>
            <a:r>
              <a:rPr lang="en-US" altLang="en-US" sz="4000" b="1" dirty="0">
                <a:latin typeface="+mn-lt"/>
              </a:rPr>
              <a:t> </a:t>
            </a:r>
            <a:r>
              <a:rPr lang="en-US" altLang="en-US" sz="4000" b="1" dirty="0" err="1">
                <a:latin typeface="+mn-lt"/>
              </a:rPr>
              <a:t>citra</a:t>
            </a:r>
            <a:r>
              <a:rPr lang="en-US" altLang="en-US" sz="4000" b="1" dirty="0">
                <a:latin typeface="+mn-lt"/>
              </a:rPr>
              <a:t> digital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B919E97C-996B-444B-BB23-211698BB5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Perbaikan</a:t>
            </a:r>
            <a:r>
              <a:rPr lang="en-US" altLang="en-US" dirty="0"/>
              <a:t> </a:t>
            </a:r>
            <a:r>
              <a:rPr lang="en-US" altLang="en-US" dirty="0" err="1"/>
              <a:t>kualitas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enhancement</a:t>
            </a:r>
            <a:r>
              <a:rPr lang="en-US" altLang="en-US" dirty="0"/>
              <a:t>).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Pemampatan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compression</a:t>
            </a:r>
            <a:r>
              <a:rPr lang="en-US" altLang="en-US" dirty="0"/>
              <a:t>).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Pengorakan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analysis</a:t>
            </a:r>
            <a:r>
              <a:rPr lang="en-US" altLang="en-US" dirty="0"/>
              <a:t>)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Interpolasi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interpolation</a:t>
            </a:r>
            <a:r>
              <a:rPr lang="en-US" altLang="en-US" dirty="0"/>
              <a:t>)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Restorasi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restoration</a:t>
            </a:r>
            <a:r>
              <a:rPr lang="en-US" altLang="en-US" dirty="0"/>
              <a:t>)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Pemampatan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compression</a:t>
            </a:r>
            <a:r>
              <a:rPr lang="en-US" altLang="en-US" dirty="0"/>
              <a:t>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982BD4-E171-4BDA-BEC1-86B0DAB8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307E-CDC3-4BA1-8510-F5B14C0792FB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68C7D0A9-F81C-43EB-B317-878FF729B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1. </a:t>
            </a:r>
            <a:r>
              <a:rPr lang="en-US" altLang="en-US" b="1" i="1" dirty="0"/>
              <a:t>Image Enhancement (1)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A2614AFD-E9AF-4542-AF67-96C5B4F47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Bertujuan untuk memperbaiki kualitas citra dengan cara memanipulasi parameter-parameter citra.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Dengan operasi ini, ciri-ciri khusus pada citra lebih ditonjolkan</a:t>
            </a:r>
            <a:r>
              <a:rPr lang="en-US" altLang="en-US"/>
              <a:t>.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Contoh operasi: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	</a:t>
            </a:r>
            <a:r>
              <a:rPr lang="en-US" altLang="en-US" sz="2000"/>
              <a:t>- perbaikan kontras gelap/terang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/>
              <a:t>	- perbaikan tepian obyek (</a:t>
            </a:r>
            <a:r>
              <a:rPr lang="en-US" altLang="en-US" sz="2000" i="1"/>
              <a:t>edge enhancement</a:t>
            </a:r>
            <a:r>
              <a:rPr lang="en-US" altLang="en-US" sz="200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/>
              <a:t>	- penajaman (</a:t>
            </a:r>
            <a:r>
              <a:rPr lang="en-US" altLang="en-US" sz="2000" i="1"/>
              <a:t>sharpening</a:t>
            </a:r>
            <a:r>
              <a:rPr lang="en-US" altLang="en-US" sz="200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i="1"/>
              <a:t>	- noise filtering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i="1"/>
              <a:t>	- </a:t>
            </a:r>
            <a:r>
              <a:rPr lang="en-US" altLang="en-US" sz="2000"/>
              <a:t>koreksi geometrik</a:t>
            </a:r>
            <a:endParaRPr lang="en-US" altLang="en-US" sz="2000" i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4E3247-F93F-4E4B-BC07-F686F77D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1458-01AF-4A14-8FF0-8CD7778B6FA3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A63B488C-F0F0-4BE6-92DE-320D8F333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</a:t>
            </a:r>
            <a:r>
              <a:rPr lang="en-US" altLang="en-US" i="1"/>
              <a:t>Image Enhancement (1)</a:t>
            </a: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3AD3C380-DF2B-4241-ABF2-B2BAF40C2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35564"/>
            <a:ext cx="10515600" cy="4351338"/>
          </a:xfrm>
        </p:spPr>
        <p:txBody>
          <a:bodyPr/>
          <a:lstStyle/>
          <a:p>
            <a:r>
              <a:rPr lang="en-US" altLang="en-US" sz="2400"/>
              <a:t>Perbaikan kontras gelap/terang</a:t>
            </a:r>
          </a:p>
        </p:txBody>
      </p:sp>
      <p:pic>
        <p:nvPicPr>
          <p:cNvPr id="214023" name="Picture 7">
            <a:extLst>
              <a:ext uri="{FF2B5EF4-FFF2-40B4-BE49-F238E27FC236}">
                <a16:creationId xmlns:a16="http://schemas.microsoft.com/office/drawing/2014/main" id="{52B871EE-4543-4B8F-8A0B-6AC79D0D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16" y="2562846"/>
            <a:ext cx="2635319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4" name="Picture 8">
            <a:extLst>
              <a:ext uri="{FF2B5EF4-FFF2-40B4-BE49-F238E27FC236}">
                <a16:creationId xmlns:a16="http://schemas.microsoft.com/office/drawing/2014/main" id="{82A9FE24-04D6-4A2D-9FD8-0B07EC1F1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50" y="2562845"/>
            <a:ext cx="2635319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5" name="Picture 9">
            <a:extLst>
              <a:ext uri="{FF2B5EF4-FFF2-40B4-BE49-F238E27FC236}">
                <a16:creationId xmlns:a16="http://schemas.microsoft.com/office/drawing/2014/main" id="{5EA12337-C59E-4AFA-9970-12889989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84" y="2562844"/>
            <a:ext cx="2635320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AC5C30-6914-420E-8FA4-023C6A4F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7C5D-F5AB-4E4D-9D4F-4FF728377866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68360EE5-2DEC-4877-9395-0986E59A1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1. </a:t>
            </a:r>
            <a:r>
              <a:rPr lang="en-US" altLang="en-US" i="1" dirty="0"/>
              <a:t>Image Enhancement (2)</a:t>
            </a:r>
            <a:endParaRPr lang="en-US" altLang="en-US" dirty="0"/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401D300D-61AC-400A-ADD4-217A4E3BE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i="1" dirty="0"/>
              <a:t>Noise filtering</a:t>
            </a:r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</p:txBody>
      </p:sp>
      <p:pic>
        <p:nvPicPr>
          <p:cNvPr id="208900" name="Picture 4">
            <a:extLst>
              <a:ext uri="{FF2B5EF4-FFF2-40B4-BE49-F238E27FC236}">
                <a16:creationId xmlns:a16="http://schemas.microsoft.com/office/drawing/2014/main" id="{3C5357BE-B1F9-407C-A3AE-618C8D99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49" y="2492375"/>
            <a:ext cx="3430933" cy="343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1" name="Picture 5">
            <a:extLst>
              <a:ext uri="{FF2B5EF4-FFF2-40B4-BE49-F238E27FC236}">
                <a16:creationId xmlns:a16="http://schemas.microsoft.com/office/drawing/2014/main" id="{05E6EFA5-F4DA-49D5-993D-EC7D49DF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492375"/>
            <a:ext cx="3430932" cy="343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3" name="Rectangle 7">
            <a:extLst>
              <a:ext uri="{FF2B5EF4-FFF2-40B4-BE49-F238E27FC236}">
                <a16:creationId xmlns:a16="http://schemas.microsoft.com/office/drawing/2014/main" id="{76AFF14A-B8B2-44A7-9A58-FC8B91C23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42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A638B2-8A45-4513-AC42-15280F6E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BD95C-149B-4454-B847-27A3C9093EFF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B0A6B417-5C12-42D0-BF2F-FBDFA0AF90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1. </a:t>
            </a:r>
            <a:r>
              <a:rPr lang="en-US" altLang="en-US" i="1" dirty="0"/>
              <a:t>Image Enhancement (3)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F4476008-78F5-472F-8FA8-400AE9DE3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 err="1"/>
              <a:t>Penajaman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(</a:t>
            </a:r>
            <a:r>
              <a:rPr lang="en-US" altLang="en-US" sz="2400" i="1" dirty="0"/>
              <a:t>image sharpening</a:t>
            </a:r>
            <a:r>
              <a:rPr lang="en-US" altLang="en-US" sz="2400" dirty="0"/>
              <a:t>)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</p:txBody>
      </p:sp>
      <p:pic>
        <p:nvPicPr>
          <p:cNvPr id="217092" name="Picture 4">
            <a:extLst>
              <a:ext uri="{FF2B5EF4-FFF2-40B4-BE49-F238E27FC236}">
                <a16:creationId xmlns:a16="http://schemas.microsoft.com/office/drawing/2014/main" id="{69B6508F-80DF-4F3E-A62B-B4048C440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18" y="2420938"/>
            <a:ext cx="3313939" cy="331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3" name="Picture 5">
            <a:extLst>
              <a:ext uri="{FF2B5EF4-FFF2-40B4-BE49-F238E27FC236}">
                <a16:creationId xmlns:a16="http://schemas.microsoft.com/office/drawing/2014/main" id="{0297BC01-60B5-41C7-B04C-D03FEB6B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7" y="2430876"/>
            <a:ext cx="3313939" cy="331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5" name="Rectangle 7">
            <a:extLst>
              <a:ext uri="{FF2B5EF4-FFF2-40B4-BE49-F238E27FC236}">
                <a16:creationId xmlns:a16="http://schemas.microsoft.com/office/drawing/2014/main" id="{CCBC12AE-A37A-4161-8D49-46F87F35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9204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6E84-4898-4765-B174-290FA7CB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443"/>
            <a:ext cx="10515600" cy="1325563"/>
          </a:xfrm>
        </p:spPr>
        <p:txBody>
          <a:bodyPr/>
          <a:lstStyle/>
          <a:p>
            <a:r>
              <a:rPr lang="en-US" b="1" dirty="0"/>
              <a:t> Image vs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AA701-7ABA-4D89-9730-22F7A8E0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53480"/>
            <a:ext cx="2571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3E192-0A1C-4EF7-8F80-B941E35BA28C}"/>
              </a:ext>
            </a:extLst>
          </p:cNvPr>
          <p:cNvSpPr txBox="1"/>
          <p:nvPr/>
        </p:nvSpPr>
        <p:spPr>
          <a:xfrm>
            <a:off x="597288" y="5058841"/>
            <a:ext cx="866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Citra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5EC2EF0-A2B4-4325-9157-49671C4C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63" y="2325961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asil gambar untuk chart">
            <a:extLst>
              <a:ext uri="{FF2B5EF4-FFF2-40B4-BE49-F238E27FC236}">
                <a16:creationId xmlns:a16="http://schemas.microsoft.com/office/drawing/2014/main" id="{531F7604-7E52-48BE-89E7-C99D7532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2" y="284396"/>
            <a:ext cx="3486832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D69FFA-A490-4054-9A03-D0484CC0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51" y="2101274"/>
            <a:ext cx="3254378" cy="1952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2004F6-BCCC-4B67-A041-60A1AD1EB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5" y="4163318"/>
            <a:ext cx="3905250" cy="2195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099DEF-AB60-40B0-BB95-54D571C931CD}"/>
              </a:ext>
            </a:extLst>
          </p:cNvPr>
          <p:cNvSpPr txBox="1"/>
          <p:nvPr/>
        </p:nvSpPr>
        <p:spPr>
          <a:xfrm>
            <a:off x="9827013" y="6334780"/>
            <a:ext cx="1453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Graphics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BCC6F9-9ED1-4E42-8788-2026641940EC}"/>
              </a:ext>
            </a:extLst>
          </p:cNvPr>
          <p:cNvSpPr/>
          <p:nvPr/>
        </p:nvSpPr>
        <p:spPr>
          <a:xfrm>
            <a:off x="4953000" y="266700"/>
            <a:ext cx="2714625" cy="6477000"/>
          </a:xfrm>
          <a:custGeom>
            <a:avLst/>
            <a:gdLst>
              <a:gd name="connsiteX0" fmla="*/ 0 w 2714625"/>
              <a:gd name="connsiteY0" fmla="*/ 0 h 6477000"/>
              <a:gd name="connsiteX1" fmla="*/ 47625 w 2714625"/>
              <a:gd name="connsiteY1" fmla="*/ 38100 h 6477000"/>
              <a:gd name="connsiteX2" fmla="*/ 66675 w 2714625"/>
              <a:gd name="connsiteY2" fmla="*/ 66675 h 6477000"/>
              <a:gd name="connsiteX3" fmla="*/ 95250 w 2714625"/>
              <a:gd name="connsiteY3" fmla="*/ 95250 h 6477000"/>
              <a:gd name="connsiteX4" fmla="*/ 133350 w 2714625"/>
              <a:gd name="connsiteY4" fmla="*/ 152400 h 6477000"/>
              <a:gd name="connsiteX5" fmla="*/ 180975 w 2714625"/>
              <a:gd name="connsiteY5" fmla="*/ 219075 h 6477000"/>
              <a:gd name="connsiteX6" fmla="*/ 219075 w 2714625"/>
              <a:gd name="connsiteY6" fmla="*/ 257175 h 6477000"/>
              <a:gd name="connsiteX7" fmla="*/ 247650 w 2714625"/>
              <a:gd name="connsiteY7" fmla="*/ 323850 h 6477000"/>
              <a:gd name="connsiteX8" fmla="*/ 276225 w 2714625"/>
              <a:gd name="connsiteY8" fmla="*/ 352425 h 6477000"/>
              <a:gd name="connsiteX9" fmla="*/ 333375 w 2714625"/>
              <a:gd name="connsiteY9" fmla="*/ 438150 h 6477000"/>
              <a:gd name="connsiteX10" fmla="*/ 361950 w 2714625"/>
              <a:gd name="connsiteY10" fmla="*/ 476250 h 6477000"/>
              <a:gd name="connsiteX11" fmla="*/ 409575 w 2714625"/>
              <a:gd name="connsiteY11" fmla="*/ 533400 h 6477000"/>
              <a:gd name="connsiteX12" fmla="*/ 476250 w 2714625"/>
              <a:gd name="connsiteY12" fmla="*/ 619125 h 6477000"/>
              <a:gd name="connsiteX13" fmla="*/ 542925 w 2714625"/>
              <a:gd name="connsiteY13" fmla="*/ 695325 h 6477000"/>
              <a:gd name="connsiteX14" fmla="*/ 571500 w 2714625"/>
              <a:gd name="connsiteY14" fmla="*/ 714375 h 6477000"/>
              <a:gd name="connsiteX15" fmla="*/ 600075 w 2714625"/>
              <a:gd name="connsiteY15" fmla="*/ 752475 h 6477000"/>
              <a:gd name="connsiteX16" fmla="*/ 676275 w 2714625"/>
              <a:gd name="connsiteY16" fmla="*/ 819150 h 6477000"/>
              <a:gd name="connsiteX17" fmla="*/ 742950 w 2714625"/>
              <a:gd name="connsiteY17" fmla="*/ 885825 h 6477000"/>
              <a:gd name="connsiteX18" fmla="*/ 800100 w 2714625"/>
              <a:gd name="connsiteY18" fmla="*/ 923925 h 6477000"/>
              <a:gd name="connsiteX19" fmla="*/ 857250 w 2714625"/>
              <a:gd name="connsiteY19" fmla="*/ 981075 h 6477000"/>
              <a:gd name="connsiteX20" fmla="*/ 914400 w 2714625"/>
              <a:gd name="connsiteY20" fmla="*/ 1028700 h 6477000"/>
              <a:gd name="connsiteX21" fmla="*/ 942975 w 2714625"/>
              <a:gd name="connsiteY21" fmla="*/ 1047750 h 6477000"/>
              <a:gd name="connsiteX22" fmla="*/ 1000125 w 2714625"/>
              <a:gd name="connsiteY22" fmla="*/ 1104900 h 6477000"/>
              <a:gd name="connsiteX23" fmla="*/ 1057275 w 2714625"/>
              <a:gd name="connsiteY23" fmla="*/ 1143000 h 6477000"/>
              <a:gd name="connsiteX24" fmla="*/ 1076325 w 2714625"/>
              <a:gd name="connsiteY24" fmla="*/ 1171575 h 6477000"/>
              <a:gd name="connsiteX25" fmla="*/ 1104900 w 2714625"/>
              <a:gd name="connsiteY25" fmla="*/ 1181100 h 6477000"/>
              <a:gd name="connsiteX26" fmla="*/ 1143000 w 2714625"/>
              <a:gd name="connsiteY26" fmla="*/ 1209675 h 6477000"/>
              <a:gd name="connsiteX27" fmla="*/ 1209675 w 2714625"/>
              <a:gd name="connsiteY27" fmla="*/ 1295400 h 6477000"/>
              <a:gd name="connsiteX28" fmla="*/ 1238250 w 2714625"/>
              <a:gd name="connsiteY28" fmla="*/ 1304925 h 6477000"/>
              <a:gd name="connsiteX29" fmla="*/ 1285875 w 2714625"/>
              <a:gd name="connsiteY29" fmla="*/ 1362075 h 6477000"/>
              <a:gd name="connsiteX30" fmla="*/ 1314450 w 2714625"/>
              <a:gd name="connsiteY30" fmla="*/ 1381125 h 6477000"/>
              <a:gd name="connsiteX31" fmla="*/ 1371600 w 2714625"/>
              <a:gd name="connsiteY31" fmla="*/ 1419225 h 6477000"/>
              <a:gd name="connsiteX32" fmla="*/ 1438275 w 2714625"/>
              <a:gd name="connsiteY32" fmla="*/ 1495425 h 6477000"/>
              <a:gd name="connsiteX33" fmla="*/ 1466850 w 2714625"/>
              <a:gd name="connsiteY33" fmla="*/ 1514475 h 6477000"/>
              <a:gd name="connsiteX34" fmla="*/ 1485900 w 2714625"/>
              <a:gd name="connsiteY34" fmla="*/ 1543050 h 6477000"/>
              <a:gd name="connsiteX35" fmla="*/ 1543050 w 2714625"/>
              <a:gd name="connsiteY35" fmla="*/ 1590675 h 6477000"/>
              <a:gd name="connsiteX36" fmla="*/ 1581150 w 2714625"/>
              <a:gd name="connsiteY36" fmla="*/ 1609725 h 6477000"/>
              <a:gd name="connsiteX37" fmla="*/ 1638300 w 2714625"/>
              <a:gd name="connsiteY37" fmla="*/ 1666875 h 6477000"/>
              <a:gd name="connsiteX38" fmla="*/ 1676400 w 2714625"/>
              <a:gd name="connsiteY38" fmla="*/ 1695450 h 6477000"/>
              <a:gd name="connsiteX39" fmla="*/ 1704975 w 2714625"/>
              <a:gd name="connsiteY39" fmla="*/ 1724025 h 6477000"/>
              <a:gd name="connsiteX40" fmla="*/ 1762125 w 2714625"/>
              <a:gd name="connsiteY40" fmla="*/ 1752600 h 6477000"/>
              <a:gd name="connsiteX41" fmla="*/ 1790700 w 2714625"/>
              <a:gd name="connsiteY41" fmla="*/ 1781175 h 6477000"/>
              <a:gd name="connsiteX42" fmla="*/ 1847850 w 2714625"/>
              <a:gd name="connsiteY42" fmla="*/ 1819275 h 6477000"/>
              <a:gd name="connsiteX43" fmla="*/ 1905000 w 2714625"/>
              <a:gd name="connsiteY43" fmla="*/ 1857375 h 6477000"/>
              <a:gd name="connsiteX44" fmla="*/ 1990725 w 2714625"/>
              <a:gd name="connsiteY44" fmla="*/ 1914525 h 6477000"/>
              <a:gd name="connsiteX45" fmla="*/ 2019300 w 2714625"/>
              <a:gd name="connsiteY45" fmla="*/ 1952625 h 6477000"/>
              <a:gd name="connsiteX46" fmla="*/ 2085975 w 2714625"/>
              <a:gd name="connsiteY46" fmla="*/ 1981200 h 6477000"/>
              <a:gd name="connsiteX47" fmla="*/ 2171700 w 2714625"/>
              <a:gd name="connsiteY47" fmla="*/ 2038350 h 6477000"/>
              <a:gd name="connsiteX48" fmla="*/ 2219325 w 2714625"/>
              <a:gd name="connsiteY48" fmla="*/ 2095500 h 6477000"/>
              <a:gd name="connsiteX49" fmla="*/ 2247900 w 2714625"/>
              <a:gd name="connsiteY49" fmla="*/ 2105025 h 6477000"/>
              <a:gd name="connsiteX50" fmla="*/ 2266950 w 2714625"/>
              <a:gd name="connsiteY50" fmla="*/ 2133600 h 6477000"/>
              <a:gd name="connsiteX51" fmla="*/ 2295525 w 2714625"/>
              <a:gd name="connsiteY51" fmla="*/ 2181225 h 6477000"/>
              <a:gd name="connsiteX52" fmla="*/ 2324100 w 2714625"/>
              <a:gd name="connsiteY52" fmla="*/ 2209800 h 6477000"/>
              <a:gd name="connsiteX53" fmla="*/ 2390775 w 2714625"/>
              <a:gd name="connsiteY53" fmla="*/ 2305050 h 6477000"/>
              <a:gd name="connsiteX54" fmla="*/ 2428875 w 2714625"/>
              <a:gd name="connsiteY54" fmla="*/ 2343150 h 6477000"/>
              <a:gd name="connsiteX55" fmla="*/ 2438400 w 2714625"/>
              <a:gd name="connsiteY55" fmla="*/ 2371725 h 6477000"/>
              <a:gd name="connsiteX56" fmla="*/ 2466975 w 2714625"/>
              <a:gd name="connsiteY56" fmla="*/ 2409825 h 6477000"/>
              <a:gd name="connsiteX57" fmla="*/ 2514600 w 2714625"/>
              <a:gd name="connsiteY57" fmla="*/ 2466975 h 6477000"/>
              <a:gd name="connsiteX58" fmla="*/ 2543175 w 2714625"/>
              <a:gd name="connsiteY58" fmla="*/ 2533650 h 6477000"/>
              <a:gd name="connsiteX59" fmla="*/ 2571750 w 2714625"/>
              <a:gd name="connsiteY59" fmla="*/ 2628900 h 6477000"/>
              <a:gd name="connsiteX60" fmla="*/ 2609850 w 2714625"/>
              <a:gd name="connsiteY60" fmla="*/ 2686050 h 6477000"/>
              <a:gd name="connsiteX61" fmla="*/ 2638425 w 2714625"/>
              <a:gd name="connsiteY61" fmla="*/ 2762250 h 6477000"/>
              <a:gd name="connsiteX62" fmla="*/ 2647950 w 2714625"/>
              <a:gd name="connsiteY62" fmla="*/ 2819400 h 6477000"/>
              <a:gd name="connsiteX63" fmla="*/ 2667000 w 2714625"/>
              <a:gd name="connsiteY63" fmla="*/ 2914650 h 6477000"/>
              <a:gd name="connsiteX64" fmla="*/ 2695575 w 2714625"/>
              <a:gd name="connsiteY64" fmla="*/ 3038475 h 6477000"/>
              <a:gd name="connsiteX65" fmla="*/ 2714625 w 2714625"/>
              <a:gd name="connsiteY65" fmla="*/ 3362325 h 6477000"/>
              <a:gd name="connsiteX66" fmla="*/ 2695575 w 2714625"/>
              <a:gd name="connsiteY66" fmla="*/ 5734050 h 6477000"/>
              <a:gd name="connsiteX67" fmla="*/ 2686050 w 2714625"/>
              <a:gd name="connsiteY67" fmla="*/ 5838825 h 6477000"/>
              <a:gd name="connsiteX68" fmla="*/ 2647950 w 2714625"/>
              <a:gd name="connsiteY68" fmla="*/ 6057900 h 6477000"/>
              <a:gd name="connsiteX69" fmla="*/ 2628900 w 2714625"/>
              <a:gd name="connsiteY69" fmla="*/ 6238875 h 6477000"/>
              <a:gd name="connsiteX70" fmla="*/ 2619375 w 2714625"/>
              <a:gd name="connsiteY70" fmla="*/ 6305550 h 6477000"/>
              <a:gd name="connsiteX71" fmla="*/ 2600325 w 2714625"/>
              <a:gd name="connsiteY71" fmla="*/ 6477000 h 6477000"/>
              <a:gd name="connsiteX72" fmla="*/ 2552700 w 2714625"/>
              <a:gd name="connsiteY72" fmla="*/ 647700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714625" h="6477000">
                <a:moveTo>
                  <a:pt x="0" y="0"/>
                </a:moveTo>
                <a:cubicBezTo>
                  <a:pt x="15875" y="12700"/>
                  <a:pt x="33250" y="23725"/>
                  <a:pt x="47625" y="38100"/>
                </a:cubicBezTo>
                <a:cubicBezTo>
                  <a:pt x="55720" y="46195"/>
                  <a:pt x="59346" y="57881"/>
                  <a:pt x="66675" y="66675"/>
                </a:cubicBezTo>
                <a:cubicBezTo>
                  <a:pt x="75299" y="77023"/>
                  <a:pt x="86980" y="84617"/>
                  <a:pt x="95250" y="95250"/>
                </a:cubicBezTo>
                <a:cubicBezTo>
                  <a:pt x="109306" y="113322"/>
                  <a:pt x="120650" y="133350"/>
                  <a:pt x="133350" y="152400"/>
                </a:cubicBezTo>
                <a:cubicBezTo>
                  <a:pt x="147575" y="173737"/>
                  <a:pt x="164435" y="200172"/>
                  <a:pt x="180975" y="219075"/>
                </a:cubicBezTo>
                <a:cubicBezTo>
                  <a:pt x="192802" y="232592"/>
                  <a:pt x="206375" y="244475"/>
                  <a:pt x="219075" y="257175"/>
                </a:cubicBezTo>
                <a:cubicBezTo>
                  <a:pt x="226848" y="280494"/>
                  <a:pt x="232937" y="303252"/>
                  <a:pt x="247650" y="323850"/>
                </a:cubicBezTo>
                <a:cubicBezTo>
                  <a:pt x="255480" y="334811"/>
                  <a:pt x="267955" y="341792"/>
                  <a:pt x="276225" y="352425"/>
                </a:cubicBezTo>
                <a:cubicBezTo>
                  <a:pt x="342900" y="438150"/>
                  <a:pt x="290512" y="381000"/>
                  <a:pt x="333375" y="438150"/>
                </a:cubicBezTo>
                <a:cubicBezTo>
                  <a:pt x="342900" y="450850"/>
                  <a:pt x="353536" y="462788"/>
                  <a:pt x="361950" y="476250"/>
                </a:cubicBezTo>
                <a:cubicBezTo>
                  <a:pt x="396478" y="531495"/>
                  <a:pt x="360835" y="500906"/>
                  <a:pt x="409575" y="533400"/>
                </a:cubicBezTo>
                <a:cubicBezTo>
                  <a:pt x="485581" y="647409"/>
                  <a:pt x="413580" y="547502"/>
                  <a:pt x="476250" y="619125"/>
                </a:cubicBezTo>
                <a:cubicBezTo>
                  <a:pt x="503962" y="650796"/>
                  <a:pt x="512433" y="669915"/>
                  <a:pt x="542925" y="695325"/>
                </a:cubicBezTo>
                <a:cubicBezTo>
                  <a:pt x="551719" y="702654"/>
                  <a:pt x="563405" y="706280"/>
                  <a:pt x="571500" y="714375"/>
                </a:cubicBezTo>
                <a:cubicBezTo>
                  <a:pt x="582725" y="725600"/>
                  <a:pt x="589621" y="740528"/>
                  <a:pt x="600075" y="752475"/>
                </a:cubicBezTo>
                <a:cubicBezTo>
                  <a:pt x="659656" y="820567"/>
                  <a:pt x="614742" y="763211"/>
                  <a:pt x="676275" y="819150"/>
                </a:cubicBezTo>
                <a:cubicBezTo>
                  <a:pt x="699532" y="840293"/>
                  <a:pt x="716798" y="868390"/>
                  <a:pt x="742950" y="885825"/>
                </a:cubicBezTo>
                <a:cubicBezTo>
                  <a:pt x="762000" y="898525"/>
                  <a:pt x="783911" y="907736"/>
                  <a:pt x="800100" y="923925"/>
                </a:cubicBezTo>
                <a:cubicBezTo>
                  <a:pt x="819150" y="942975"/>
                  <a:pt x="834834" y="966131"/>
                  <a:pt x="857250" y="981075"/>
                </a:cubicBezTo>
                <a:cubicBezTo>
                  <a:pt x="928196" y="1028373"/>
                  <a:pt x="841061" y="967584"/>
                  <a:pt x="914400" y="1028700"/>
                </a:cubicBezTo>
                <a:cubicBezTo>
                  <a:pt x="923194" y="1036029"/>
                  <a:pt x="934419" y="1040145"/>
                  <a:pt x="942975" y="1047750"/>
                </a:cubicBezTo>
                <a:cubicBezTo>
                  <a:pt x="963111" y="1065648"/>
                  <a:pt x="977709" y="1089956"/>
                  <a:pt x="1000125" y="1104900"/>
                </a:cubicBezTo>
                <a:lnTo>
                  <a:pt x="1057275" y="1143000"/>
                </a:lnTo>
                <a:cubicBezTo>
                  <a:pt x="1063625" y="1152525"/>
                  <a:pt x="1067386" y="1164424"/>
                  <a:pt x="1076325" y="1171575"/>
                </a:cubicBezTo>
                <a:cubicBezTo>
                  <a:pt x="1084165" y="1177847"/>
                  <a:pt x="1096183" y="1176119"/>
                  <a:pt x="1104900" y="1181100"/>
                </a:cubicBezTo>
                <a:cubicBezTo>
                  <a:pt x="1118683" y="1188976"/>
                  <a:pt x="1132453" y="1197810"/>
                  <a:pt x="1143000" y="1209675"/>
                </a:cubicBezTo>
                <a:cubicBezTo>
                  <a:pt x="1170524" y="1240639"/>
                  <a:pt x="1175529" y="1272636"/>
                  <a:pt x="1209675" y="1295400"/>
                </a:cubicBezTo>
                <a:cubicBezTo>
                  <a:pt x="1218029" y="1300969"/>
                  <a:pt x="1228725" y="1301750"/>
                  <a:pt x="1238250" y="1304925"/>
                </a:cubicBezTo>
                <a:cubicBezTo>
                  <a:pt x="1256981" y="1333022"/>
                  <a:pt x="1258373" y="1339156"/>
                  <a:pt x="1285875" y="1362075"/>
                </a:cubicBezTo>
                <a:cubicBezTo>
                  <a:pt x="1294669" y="1369404"/>
                  <a:pt x="1305656" y="1373796"/>
                  <a:pt x="1314450" y="1381125"/>
                </a:cubicBezTo>
                <a:cubicBezTo>
                  <a:pt x="1362016" y="1420763"/>
                  <a:pt x="1321382" y="1402486"/>
                  <a:pt x="1371600" y="1419225"/>
                </a:cubicBezTo>
                <a:cubicBezTo>
                  <a:pt x="1397872" y="1454254"/>
                  <a:pt x="1403747" y="1465830"/>
                  <a:pt x="1438275" y="1495425"/>
                </a:cubicBezTo>
                <a:cubicBezTo>
                  <a:pt x="1446967" y="1502875"/>
                  <a:pt x="1457325" y="1508125"/>
                  <a:pt x="1466850" y="1514475"/>
                </a:cubicBezTo>
                <a:cubicBezTo>
                  <a:pt x="1473200" y="1524000"/>
                  <a:pt x="1478571" y="1534256"/>
                  <a:pt x="1485900" y="1543050"/>
                </a:cubicBezTo>
                <a:cubicBezTo>
                  <a:pt x="1503809" y="1564541"/>
                  <a:pt x="1519210" y="1577052"/>
                  <a:pt x="1543050" y="1590675"/>
                </a:cubicBezTo>
                <a:cubicBezTo>
                  <a:pt x="1555378" y="1597720"/>
                  <a:pt x="1570062" y="1600855"/>
                  <a:pt x="1581150" y="1609725"/>
                </a:cubicBezTo>
                <a:cubicBezTo>
                  <a:pt x="1602187" y="1626555"/>
                  <a:pt x="1616747" y="1650711"/>
                  <a:pt x="1638300" y="1666875"/>
                </a:cubicBezTo>
                <a:cubicBezTo>
                  <a:pt x="1651000" y="1676400"/>
                  <a:pt x="1664347" y="1685119"/>
                  <a:pt x="1676400" y="1695450"/>
                </a:cubicBezTo>
                <a:cubicBezTo>
                  <a:pt x="1686627" y="1704216"/>
                  <a:pt x="1694627" y="1715401"/>
                  <a:pt x="1704975" y="1724025"/>
                </a:cubicBezTo>
                <a:cubicBezTo>
                  <a:pt x="1729594" y="1744541"/>
                  <a:pt x="1733486" y="1743054"/>
                  <a:pt x="1762125" y="1752600"/>
                </a:cubicBezTo>
                <a:cubicBezTo>
                  <a:pt x="1771650" y="1762125"/>
                  <a:pt x="1780067" y="1772905"/>
                  <a:pt x="1790700" y="1781175"/>
                </a:cubicBezTo>
                <a:cubicBezTo>
                  <a:pt x="1808772" y="1795231"/>
                  <a:pt x="1831661" y="1803086"/>
                  <a:pt x="1847850" y="1819275"/>
                </a:cubicBezTo>
                <a:cubicBezTo>
                  <a:pt x="1883525" y="1854950"/>
                  <a:pt x="1863646" y="1843590"/>
                  <a:pt x="1905000" y="1857375"/>
                </a:cubicBezTo>
                <a:cubicBezTo>
                  <a:pt x="2003341" y="1955716"/>
                  <a:pt x="1835029" y="1793428"/>
                  <a:pt x="1990725" y="1914525"/>
                </a:cubicBezTo>
                <a:cubicBezTo>
                  <a:pt x="2003256" y="1924271"/>
                  <a:pt x="2006295" y="1943521"/>
                  <a:pt x="2019300" y="1952625"/>
                </a:cubicBezTo>
                <a:cubicBezTo>
                  <a:pt x="2039109" y="1966491"/>
                  <a:pt x="2064900" y="1969345"/>
                  <a:pt x="2085975" y="1981200"/>
                </a:cubicBezTo>
                <a:cubicBezTo>
                  <a:pt x="2115907" y="1998037"/>
                  <a:pt x="2171700" y="2038350"/>
                  <a:pt x="2171700" y="2038350"/>
                </a:cubicBezTo>
                <a:cubicBezTo>
                  <a:pt x="2185757" y="2059435"/>
                  <a:pt x="2197323" y="2080832"/>
                  <a:pt x="2219325" y="2095500"/>
                </a:cubicBezTo>
                <a:cubicBezTo>
                  <a:pt x="2227679" y="2101069"/>
                  <a:pt x="2238375" y="2101850"/>
                  <a:pt x="2247900" y="2105025"/>
                </a:cubicBezTo>
                <a:cubicBezTo>
                  <a:pt x="2254250" y="2114550"/>
                  <a:pt x="2260883" y="2123892"/>
                  <a:pt x="2266950" y="2133600"/>
                </a:cubicBezTo>
                <a:cubicBezTo>
                  <a:pt x="2276762" y="2149299"/>
                  <a:pt x="2284417" y="2166414"/>
                  <a:pt x="2295525" y="2181225"/>
                </a:cubicBezTo>
                <a:cubicBezTo>
                  <a:pt x="2303607" y="2192001"/>
                  <a:pt x="2315830" y="2199167"/>
                  <a:pt x="2324100" y="2209800"/>
                </a:cubicBezTo>
                <a:cubicBezTo>
                  <a:pt x="2360000" y="2255957"/>
                  <a:pt x="2356094" y="2265415"/>
                  <a:pt x="2390775" y="2305050"/>
                </a:cubicBezTo>
                <a:cubicBezTo>
                  <a:pt x="2402602" y="2318567"/>
                  <a:pt x="2416175" y="2330450"/>
                  <a:pt x="2428875" y="2343150"/>
                </a:cubicBezTo>
                <a:cubicBezTo>
                  <a:pt x="2432050" y="2352675"/>
                  <a:pt x="2433419" y="2363008"/>
                  <a:pt x="2438400" y="2371725"/>
                </a:cubicBezTo>
                <a:cubicBezTo>
                  <a:pt x="2446276" y="2385508"/>
                  <a:pt x="2457748" y="2396907"/>
                  <a:pt x="2466975" y="2409825"/>
                </a:cubicBezTo>
                <a:cubicBezTo>
                  <a:pt x="2500128" y="2456239"/>
                  <a:pt x="2470128" y="2422503"/>
                  <a:pt x="2514600" y="2466975"/>
                </a:cubicBezTo>
                <a:cubicBezTo>
                  <a:pt x="2553229" y="2621490"/>
                  <a:pt x="2493841" y="2402092"/>
                  <a:pt x="2543175" y="2533650"/>
                </a:cubicBezTo>
                <a:cubicBezTo>
                  <a:pt x="2573127" y="2613523"/>
                  <a:pt x="2528655" y="2549893"/>
                  <a:pt x="2571750" y="2628900"/>
                </a:cubicBezTo>
                <a:cubicBezTo>
                  <a:pt x="2582713" y="2649000"/>
                  <a:pt x="2598887" y="2665950"/>
                  <a:pt x="2609850" y="2686050"/>
                </a:cubicBezTo>
                <a:cubicBezTo>
                  <a:pt x="2612631" y="2691148"/>
                  <a:pt x="2635236" y="2747901"/>
                  <a:pt x="2638425" y="2762250"/>
                </a:cubicBezTo>
                <a:cubicBezTo>
                  <a:pt x="2642615" y="2781103"/>
                  <a:pt x="2644391" y="2800418"/>
                  <a:pt x="2647950" y="2819400"/>
                </a:cubicBezTo>
                <a:cubicBezTo>
                  <a:pt x="2653917" y="2851224"/>
                  <a:pt x="2662197" y="2882629"/>
                  <a:pt x="2667000" y="2914650"/>
                </a:cubicBezTo>
                <a:cubicBezTo>
                  <a:pt x="2684544" y="3031611"/>
                  <a:pt x="2656357" y="2979648"/>
                  <a:pt x="2695575" y="3038475"/>
                </a:cubicBezTo>
                <a:cubicBezTo>
                  <a:pt x="2697612" y="3071067"/>
                  <a:pt x="2714712" y="3339025"/>
                  <a:pt x="2714625" y="3362325"/>
                </a:cubicBezTo>
                <a:cubicBezTo>
                  <a:pt x="2711664" y="4152920"/>
                  <a:pt x="2704697" y="4943502"/>
                  <a:pt x="2695575" y="5734050"/>
                </a:cubicBezTo>
                <a:cubicBezTo>
                  <a:pt x="2695170" y="5769117"/>
                  <a:pt x="2689659" y="5803942"/>
                  <a:pt x="2686050" y="5838825"/>
                </a:cubicBezTo>
                <a:cubicBezTo>
                  <a:pt x="2667060" y="6022399"/>
                  <a:pt x="2687776" y="5958334"/>
                  <a:pt x="2647950" y="6057900"/>
                </a:cubicBezTo>
                <a:cubicBezTo>
                  <a:pt x="2641600" y="6118225"/>
                  <a:pt x="2637478" y="6178826"/>
                  <a:pt x="2628900" y="6238875"/>
                </a:cubicBezTo>
                <a:cubicBezTo>
                  <a:pt x="2625725" y="6261100"/>
                  <a:pt x="2622050" y="6283259"/>
                  <a:pt x="2619375" y="6305550"/>
                </a:cubicBezTo>
                <a:cubicBezTo>
                  <a:pt x="2612524" y="6362642"/>
                  <a:pt x="2657827" y="6477000"/>
                  <a:pt x="2600325" y="6477000"/>
                </a:cubicBezTo>
                <a:lnTo>
                  <a:pt x="2552700" y="6477000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 descr="kucing">
            <a:extLst>
              <a:ext uri="{FF2B5EF4-FFF2-40B4-BE49-F238E27FC236}">
                <a16:creationId xmlns:a16="http://schemas.microsoft.com/office/drawing/2014/main" id="{D587E869-F2E2-4B5F-8075-661596C5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71" y="3866598"/>
            <a:ext cx="3290482" cy="246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42A575-C441-CFE0-9538-6796EBA3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24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5D95BF4-3CCF-451A-B4FF-6B019741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2D-EBBC-44CC-A5ED-CF77C9922FBB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550F3719-87AA-4B38-B84B-FF9E22F9E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1. </a:t>
            </a:r>
            <a:r>
              <a:rPr lang="en-US" altLang="en-US" i="1" dirty="0"/>
              <a:t>Image Enhancement (4)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3F2865E2-39E0-47A2-8980-0FCFC9A06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Koreksi geometrik</a:t>
            </a:r>
          </a:p>
        </p:txBody>
      </p:sp>
      <p:pic>
        <p:nvPicPr>
          <p:cNvPr id="218116" name="Picture 4">
            <a:extLst>
              <a:ext uri="{FF2B5EF4-FFF2-40B4-BE49-F238E27FC236}">
                <a16:creationId xmlns:a16="http://schemas.microsoft.com/office/drawing/2014/main" id="{FC9903C5-2898-48E2-8D92-8E58E06B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76" y="2279373"/>
            <a:ext cx="3740909" cy="373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7" name="Picture 5">
            <a:extLst>
              <a:ext uri="{FF2B5EF4-FFF2-40B4-BE49-F238E27FC236}">
                <a16:creationId xmlns:a16="http://schemas.microsoft.com/office/drawing/2014/main" id="{97D94173-CF21-49FA-A6DD-E75C24FD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23" y="2279373"/>
            <a:ext cx="3734433" cy="375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Text Box 6">
            <a:extLst>
              <a:ext uri="{FF2B5EF4-FFF2-40B4-BE49-F238E27FC236}">
                <a16:creationId xmlns:a16="http://schemas.microsoft.com/office/drawing/2014/main" id="{17341D96-B2F7-40F4-9D8D-FB06C1E2F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886" y="6035404"/>
            <a:ext cx="2305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Menara </a:t>
            </a:r>
            <a:r>
              <a:rPr lang="en-US" altLang="en-US" dirty="0" err="1"/>
              <a:t>terlihat</a:t>
            </a:r>
            <a:r>
              <a:rPr lang="en-US" altLang="en-US" dirty="0"/>
              <a:t> miring</a:t>
            </a:r>
          </a:p>
        </p:txBody>
      </p:sp>
      <p:sp>
        <p:nvSpPr>
          <p:cNvPr id="218119" name="Text Box 7">
            <a:extLst>
              <a:ext uri="{FF2B5EF4-FFF2-40B4-BE49-F238E27FC236}">
                <a16:creationId xmlns:a16="http://schemas.microsoft.com/office/drawing/2014/main" id="{163D52C5-973F-4978-805C-80F8360F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606" y="6082751"/>
            <a:ext cx="23535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Hasil koreksi geometrik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08FE17-61F8-4E71-9717-CEFCDF36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9AB-6217-4971-A7B6-991E7623415F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BB20F080-9928-461A-9D2D-EAE6DA901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</a:t>
            </a:r>
            <a:r>
              <a:rPr lang="en-US" altLang="en-US" i="1"/>
              <a:t>Image Restoration</a:t>
            </a:r>
            <a:r>
              <a:rPr lang="en-US" altLang="en-US"/>
              <a:t> (1)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289FE049-6847-438F-8883-BDAEE59AD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err="1"/>
              <a:t>Bertujuan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menghilangkan</a:t>
            </a:r>
            <a:r>
              <a:rPr lang="en-US" altLang="en-US" sz="2400" dirty="0"/>
              <a:t>/</a:t>
            </a:r>
            <a:r>
              <a:rPr lang="en-US" altLang="en-US" sz="2400" dirty="0" err="1"/>
              <a:t>meminimumkan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cacat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pPr>
              <a:lnSpc>
                <a:spcPct val="90000"/>
              </a:lnSpc>
            </a:pPr>
            <a:r>
              <a:rPr lang="en-US" altLang="en-US" sz="2400" dirty="0" err="1"/>
              <a:t>Tujuan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pemugaran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hampir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i="1" dirty="0"/>
              <a:t>image enhancement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Bedanya</a:t>
            </a:r>
            <a:r>
              <a:rPr lang="en-US" altLang="en-US" sz="2400" dirty="0"/>
              <a:t>, pada </a:t>
            </a:r>
            <a:r>
              <a:rPr lang="en-US" altLang="en-US" sz="2400" dirty="0" err="1"/>
              <a:t>pemugaran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penyebab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degradasi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diketahui</a:t>
            </a:r>
            <a:r>
              <a:rPr lang="en-US" altLang="en-US" sz="2400" dirty="0"/>
              <a:t>.</a:t>
            </a:r>
          </a:p>
        </p:txBody>
      </p:sp>
      <p:pic>
        <p:nvPicPr>
          <p:cNvPr id="219140" name="Picture 4">
            <a:extLst>
              <a:ext uri="{FF2B5EF4-FFF2-40B4-BE49-F238E27FC236}">
                <a16:creationId xmlns:a16="http://schemas.microsoft.com/office/drawing/2014/main" id="{C8FF1FB6-89C2-444F-9240-54A26E90E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7859"/>
            <a:ext cx="10001105" cy="25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1" name="Text Box 5">
            <a:extLst>
              <a:ext uri="{FF2B5EF4-FFF2-40B4-BE49-F238E27FC236}">
                <a16:creationId xmlns:a16="http://schemas.microsoft.com/office/drawing/2014/main" id="{62A259CC-F772-4B61-9DB5-3DD350E8B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75106"/>
            <a:ext cx="211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Model </a:t>
            </a:r>
            <a:r>
              <a:rPr lang="en-US" altLang="en-US" dirty="0" err="1"/>
              <a:t>restorasi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endParaRPr lang="en-US" altLang="en-US" dirty="0"/>
          </a:p>
        </p:txBody>
      </p:sp>
      <p:sp>
        <p:nvSpPr>
          <p:cNvPr id="219142" name="Rectangle 6">
            <a:extLst>
              <a:ext uri="{FF2B5EF4-FFF2-40B4-BE49-F238E27FC236}">
                <a16:creationId xmlns:a16="http://schemas.microsoft.com/office/drawing/2014/main" id="{05DFD257-39D7-49BA-8A10-74FA7C2C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432" y="5779375"/>
            <a:ext cx="30075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en-US" i="1" dirty="0"/>
              <a:t>g</a:t>
            </a:r>
            <a:r>
              <a:rPr lang="en-US" altLang="en-US" dirty="0"/>
              <a:t>(</a:t>
            </a:r>
            <a:r>
              <a:rPr lang="en-US" altLang="en-US" i="1" dirty="0"/>
              <a:t>x</a:t>
            </a:r>
            <a:r>
              <a:rPr lang="en-US" altLang="en-US" dirty="0"/>
              <a:t>, </a:t>
            </a:r>
            <a:r>
              <a:rPr lang="en-US" altLang="en-US" i="1" dirty="0"/>
              <a:t>y</a:t>
            </a:r>
            <a:r>
              <a:rPr lang="en-US" altLang="en-US" dirty="0"/>
              <a:t>) =  </a:t>
            </a:r>
            <a:r>
              <a:rPr lang="en-US" altLang="en-US" i="1" dirty="0" err="1"/>
              <a:t>H.f</a:t>
            </a:r>
            <a:r>
              <a:rPr lang="en-US" altLang="en-US" dirty="0"/>
              <a:t>(</a:t>
            </a:r>
            <a:r>
              <a:rPr lang="en-US" altLang="en-US" i="1" dirty="0"/>
              <a:t>x</a:t>
            </a:r>
            <a:r>
              <a:rPr lang="en-US" altLang="en-US" dirty="0"/>
              <a:t>, </a:t>
            </a:r>
            <a:r>
              <a:rPr lang="en-US" altLang="en-US" i="1" dirty="0"/>
              <a:t>y</a:t>
            </a:r>
            <a:r>
              <a:rPr lang="en-US" altLang="en-US" dirty="0"/>
              <a:t>) + </a:t>
            </a:r>
            <a:r>
              <a:rPr lang="en-US" altLang="en-US" i="1" dirty="0"/>
              <a:t>n</a:t>
            </a:r>
            <a:r>
              <a:rPr lang="en-US" altLang="en-US" dirty="0"/>
              <a:t>(</a:t>
            </a:r>
            <a:r>
              <a:rPr lang="en-US" altLang="en-US" i="1" dirty="0"/>
              <a:t>x</a:t>
            </a:r>
            <a:r>
              <a:rPr lang="en-US" altLang="en-US" dirty="0"/>
              <a:t>, </a:t>
            </a:r>
            <a:r>
              <a:rPr lang="en-US" altLang="en-US" i="1" dirty="0"/>
              <a:t>y</a:t>
            </a:r>
            <a:r>
              <a:rPr lang="en-US" altLang="en-US" dirty="0"/>
              <a:t>)	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091590-9D7E-409B-84A5-1B6B065D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3311-DC71-4915-830D-26B2EC1ECF8B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3E4D586F-B667-43ED-BE65-638D75DC9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</a:t>
            </a:r>
            <a:r>
              <a:rPr lang="en-US" altLang="en-US" i="1" dirty="0"/>
              <a:t> Image Restoration</a:t>
            </a:r>
            <a:r>
              <a:rPr lang="en-US" altLang="en-US" dirty="0"/>
              <a:t> (2)</a:t>
            </a:r>
          </a:p>
        </p:txBody>
      </p:sp>
      <p:pic>
        <p:nvPicPr>
          <p:cNvPr id="222212" name="Picture 4" descr="lada-asli">
            <a:extLst>
              <a:ext uri="{FF2B5EF4-FFF2-40B4-BE49-F238E27FC236}">
                <a16:creationId xmlns:a16="http://schemas.microsoft.com/office/drawing/2014/main" id="{BA07AED0-968F-453A-8150-8679268F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844675"/>
            <a:ext cx="238125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5" descr="Wiener1">
            <a:extLst>
              <a:ext uri="{FF2B5EF4-FFF2-40B4-BE49-F238E27FC236}">
                <a16:creationId xmlns:a16="http://schemas.microsoft.com/office/drawing/2014/main" id="{BF94CCB1-F773-4E1E-8464-CE729678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4675"/>
            <a:ext cx="238125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6">
            <a:extLst>
              <a:ext uri="{FF2B5EF4-FFF2-40B4-BE49-F238E27FC236}">
                <a16:creationId xmlns:a16="http://schemas.microsoft.com/office/drawing/2014/main" id="{27363C08-0FA7-4B85-A2C6-85BDA547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844676"/>
            <a:ext cx="250983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7">
            <a:extLst>
              <a:ext uri="{FF2B5EF4-FFF2-40B4-BE49-F238E27FC236}">
                <a16:creationId xmlns:a16="http://schemas.microsoft.com/office/drawing/2014/main" id="{E4C91768-ABF3-48EC-8F16-85625848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4292600"/>
            <a:ext cx="2484437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6" name="Picture 8">
            <a:extLst>
              <a:ext uri="{FF2B5EF4-FFF2-40B4-BE49-F238E27FC236}">
                <a16:creationId xmlns:a16="http://schemas.microsoft.com/office/drawing/2014/main" id="{4707C59A-6C10-416D-B805-2FC1A38A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92601"/>
            <a:ext cx="250983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7" name="Picture 9">
            <a:extLst>
              <a:ext uri="{FF2B5EF4-FFF2-40B4-BE49-F238E27FC236}">
                <a16:creationId xmlns:a16="http://schemas.microsoft.com/office/drawing/2014/main" id="{EE8A8270-4DF0-47E6-AD7C-583491F3F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292600"/>
            <a:ext cx="25019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80E832-4FB7-45FA-B3FB-51EA38B0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FF4C-7975-4672-87BF-94F6CCC8FE35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4E16DE17-3B68-4C62-AEF6-2C4174B9D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</a:t>
            </a:r>
            <a:r>
              <a:rPr lang="en-US" altLang="en-US" i="1"/>
              <a:t>Image Analysis (1)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26AE0F74-AE33-48DE-9727-0BF8DB27F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err="1"/>
              <a:t>Bertujuan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menghitung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kuantitatif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deskripsinya</a:t>
            </a:r>
            <a:r>
              <a:rPr lang="en-US" altLang="en-US" sz="2400" dirty="0"/>
              <a:t>. 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Teknik </a:t>
            </a:r>
            <a:r>
              <a:rPr lang="en-US" altLang="en-US" sz="2400" dirty="0" err="1"/>
              <a:t>pengorakan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analisis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ciri-ciri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tertentu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membantu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identifikasi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objek</a:t>
            </a:r>
            <a:r>
              <a:rPr lang="en-US" altLang="en-US" sz="2400" dirty="0"/>
              <a:t>. 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 err="1"/>
              <a:t>Contoh-contoh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operasi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pengorakan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Pendeteksian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tepi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objek</a:t>
            </a:r>
            <a:r>
              <a:rPr lang="en-US" altLang="en-US" sz="2400" dirty="0"/>
              <a:t> (</a:t>
            </a:r>
            <a:r>
              <a:rPr lang="en-US" altLang="en-US" sz="2400" i="1" dirty="0"/>
              <a:t>edge detection</a:t>
            </a:r>
            <a:r>
              <a:rPr lang="en-US" altLang="en-US" sz="24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batas</a:t>
            </a:r>
            <a:r>
              <a:rPr lang="en-US" altLang="en-US" sz="2400" dirty="0"/>
              <a:t> (</a:t>
            </a:r>
            <a:r>
              <a:rPr lang="en-US" altLang="en-US" sz="2400" i="1" dirty="0"/>
              <a:t>boundary</a:t>
            </a:r>
            <a:r>
              <a:rPr lang="en-US" altLang="en-US" sz="24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Representasi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daerah</a:t>
            </a:r>
            <a:r>
              <a:rPr lang="en-US" altLang="en-US" sz="2400" dirty="0"/>
              <a:t> (</a:t>
            </a:r>
            <a:r>
              <a:rPr lang="en-US" altLang="en-US" sz="2400" i="1" dirty="0"/>
              <a:t>region</a:t>
            </a:r>
            <a:r>
              <a:rPr lang="en-US" altLang="en-US" sz="2400" dirty="0"/>
              <a:t>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C9D544-6C3A-49CD-9C79-D94641CE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0DCF-0FC6-4CF9-842E-557ACA27FD9C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CF03CB35-7CDC-4B81-B3EE-CD8335FEA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</a:t>
            </a:r>
            <a:r>
              <a:rPr lang="en-US" altLang="en-US" i="1" dirty="0"/>
              <a:t>Image Analysis (2)</a:t>
            </a:r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7FF3C49D-D9AA-4E7E-B7DF-9DB75555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926053"/>
            <a:ext cx="27860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5">
            <a:extLst>
              <a:ext uri="{FF2B5EF4-FFF2-40B4-BE49-F238E27FC236}">
                <a16:creationId xmlns:a16="http://schemas.microsoft.com/office/drawing/2014/main" id="{2005CE7A-1EB7-48FC-9756-3A0C8890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916114"/>
            <a:ext cx="27876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6896D1-92E7-42E3-9C08-F761235C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9133-C4CA-4A8E-BA05-C32A698DFD6E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F92EBB4B-AE0E-4C94-8D30-742458EA51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Kompresi Citra (1)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EC97127-1C5B-49B6-915B-3C25144CD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err="1"/>
              <a:t>Bertujuan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menghilangkan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redundansi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2 </a:t>
            </a:r>
            <a:r>
              <a:rPr lang="en-US" altLang="en-US" sz="2400" dirty="0" err="1"/>
              <a:t>Jenis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digital: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/>
              <a:t>Lossless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en-US" altLang="en-US" sz="2400" dirty="0">
                <a:sym typeface="Wingdings" panose="05000000000000000000" pitchFamily="2" charset="2"/>
              </a:rPr>
              <a:t>Data </a:t>
            </a:r>
            <a:r>
              <a:rPr lang="en-US" altLang="en-US" sz="2400" dirty="0" err="1">
                <a:sym typeface="Wingdings" panose="05000000000000000000" pitchFamily="2" charset="2"/>
              </a:rPr>
              <a:t>piksel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dapat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direkonstruksi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menjadi</a:t>
            </a:r>
            <a:r>
              <a:rPr lang="en-US" altLang="en-US" sz="2400" dirty="0">
                <a:sym typeface="Wingdings" panose="05000000000000000000" pitchFamily="2" charset="2"/>
              </a:rPr>
              <a:t> data </a:t>
            </a:r>
            <a:r>
              <a:rPr lang="en-US" altLang="en-US" sz="2400" dirty="0" err="1">
                <a:sym typeface="Wingdings" panose="05000000000000000000" pitchFamily="2" charset="2"/>
              </a:rPr>
              <a:t>piksel</a:t>
            </a:r>
            <a:r>
              <a:rPr lang="en-US" altLang="en-US" sz="2400" dirty="0">
                <a:sym typeface="Wingdings" panose="05000000000000000000" pitchFamily="2" charset="2"/>
              </a:rPr>
              <a:t> yang </a:t>
            </a:r>
            <a:r>
              <a:rPr lang="en-US" altLang="en-US" sz="2400" dirty="0" err="1">
                <a:sym typeface="Wingdings" panose="05000000000000000000" pitchFamily="2" charset="2"/>
              </a:rPr>
              <a:t>sama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persis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dengan</a:t>
            </a:r>
            <a:r>
              <a:rPr lang="en-US" altLang="en-US" sz="2400" dirty="0">
                <a:sym typeface="Wingdings" panose="05000000000000000000" pitchFamily="2" charset="2"/>
              </a:rPr>
              <a:t> data </a:t>
            </a:r>
            <a:r>
              <a:rPr lang="en-US" altLang="en-US" sz="2400" dirty="0" err="1">
                <a:sym typeface="Wingdings" panose="05000000000000000000" pitchFamily="2" charset="2"/>
              </a:rPr>
              <a:t>sebelum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kompresi</a:t>
            </a:r>
            <a:r>
              <a:rPr lang="en-US" altLang="en-US" sz="2400" dirty="0">
                <a:sym typeface="Wingdings" panose="05000000000000000000" pitchFamily="2" charset="2"/>
              </a:rPr>
              <a:t>.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format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: GIF, PNG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/>
              <a:t>Lossy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en-US" altLang="en-US" sz="2400" dirty="0">
                <a:sym typeface="Wingdings" panose="05000000000000000000" pitchFamily="2" charset="2"/>
              </a:rPr>
              <a:t>Data </a:t>
            </a:r>
            <a:r>
              <a:rPr lang="en-US" altLang="en-US" sz="2400" dirty="0" err="1">
                <a:sym typeface="Wingdings" panose="05000000000000000000" pitchFamily="2" charset="2"/>
              </a:rPr>
              <a:t>piksel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tidak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sama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persis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setelah</a:t>
            </a:r>
            <a:r>
              <a:rPr lang="en-US" altLang="en-US" sz="2400" dirty="0">
                <a:sym typeface="Wingdings" panose="05000000000000000000" pitchFamily="2" charset="2"/>
              </a:rPr>
              <a:t> proses </a:t>
            </a:r>
            <a:r>
              <a:rPr lang="en-US" altLang="en-US" sz="2400" dirty="0" err="1">
                <a:sym typeface="Wingdings" panose="05000000000000000000" pitchFamily="2" charset="2"/>
              </a:rPr>
              <a:t>kompresi</a:t>
            </a:r>
            <a:r>
              <a:rPr lang="en-US" altLang="en-US" sz="2400" dirty="0">
                <a:sym typeface="Wingdings" panose="05000000000000000000" pitchFamily="2" charset="2"/>
              </a:rPr>
              <a:t> (</a:t>
            </a:r>
            <a:r>
              <a:rPr lang="en-US" altLang="en-US" sz="2400" dirty="0" err="1">
                <a:sym typeface="Wingdings" panose="05000000000000000000" pitchFamily="2" charset="2"/>
              </a:rPr>
              <a:t>ada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informasi</a:t>
            </a:r>
            <a:r>
              <a:rPr lang="en-US" altLang="en-US" sz="2400" dirty="0">
                <a:sym typeface="Wingdings" panose="05000000000000000000" pitchFamily="2" charset="2"/>
              </a:rPr>
              <a:t> yang </a:t>
            </a:r>
            <a:r>
              <a:rPr lang="en-US" altLang="en-US" sz="2400" dirty="0" err="1">
                <a:sym typeface="Wingdings" panose="05000000000000000000" pitchFamily="2" charset="2"/>
              </a:rPr>
              <a:t>hilang</a:t>
            </a:r>
            <a:r>
              <a:rPr lang="en-US" altLang="en-US" sz="2400" dirty="0">
                <a:sym typeface="Wingdings" panose="05000000000000000000" pitchFamily="2" charset="2"/>
              </a:rPr>
              <a:t>)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format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: JPEG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E78D917D-4E96-4D3C-9456-F25E56B2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405A-BF20-40AF-A1AD-5713C2F21987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E363D80C-5B22-4A9D-A5D2-5CF3EB1A7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</a:t>
            </a:r>
            <a:r>
              <a:rPr lang="en-US" altLang="en-US" dirty="0" err="1"/>
              <a:t>Kompresi</a:t>
            </a:r>
            <a:r>
              <a:rPr lang="en-US" altLang="en-US" dirty="0"/>
              <a:t> Citra (2)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E7D960B0-1BA3-4A62-990B-787656E4EB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90739" y="1970088"/>
            <a:ext cx="7966075" cy="4267200"/>
          </a:xfrm>
        </p:spPr>
        <p:txBody>
          <a:bodyPr/>
          <a:lstStyle/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</p:txBody>
      </p:sp>
      <p:graphicFrame>
        <p:nvGraphicFramePr>
          <p:cNvPr id="124035" name="Group 131">
            <a:extLst>
              <a:ext uri="{FF2B5EF4-FFF2-40B4-BE49-F238E27FC236}">
                <a16:creationId xmlns:a16="http://schemas.microsoft.com/office/drawing/2014/main" id="{539ACF6B-2CCB-45E8-AFB2-401F68239F5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7896034"/>
              </p:ext>
            </p:extLst>
          </p:nvPr>
        </p:nvGraphicFramePr>
        <p:xfrm>
          <a:off x="2393193" y="1733274"/>
          <a:ext cx="6432756" cy="3673611"/>
        </p:xfrm>
        <a:graphic>
          <a:graphicData uri="http://schemas.openxmlformats.org/drawingml/2006/table">
            <a:tbl>
              <a:tblPr/>
              <a:tblGrid>
                <a:gridCol w="2475759">
                  <a:extLst>
                    <a:ext uri="{9D8B030D-6E8A-4147-A177-3AD203B41FA5}">
                      <a16:colId xmlns:a16="http://schemas.microsoft.com/office/drawing/2014/main" val="2246778822"/>
                    </a:ext>
                  </a:extLst>
                </a:gridCol>
                <a:gridCol w="3956997">
                  <a:extLst>
                    <a:ext uri="{9D8B030D-6E8A-4147-A177-3AD203B41FA5}">
                      <a16:colId xmlns:a16="http://schemas.microsoft.com/office/drawing/2014/main" val="84388519"/>
                    </a:ext>
                  </a:extLst>
                </a:gridCol>
              </a:tblGrid>
              <a:tr h="1081427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Format Dokumen</a:t>
                      </a:r>
                      <a:endParaRPr kumimoji="0" lang="id-ID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A400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Teknik Kompresi yang digunakan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A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762702"/>
                  </a:ext>
                </a:extLst>
              </a:tr>
              <a:tr h="648046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BMP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FA7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 </a:t>
                      </a: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ength </a:t>
                      </a: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ncoding (RLE)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313209"/>
                  </a:ext>
                </a:extLst>
              </a:tr>
              <a:tr h="648046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GIF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389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empel-</a:t>
                      </a: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(LZ)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8847"/>
                  </a:ext>
                </a:extLst>
              </a:tr>
              <a:tr h="648046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PNG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FA7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LZ, Huffman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441376"/>
                  </a:ext>
                </a:extLst>
              </a:tr>
              <a:tr h="648046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JPEG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389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RLE</a:t>
                      </a:r>
                      <a:r>
                        <a:rPr kumimoji="0" lang="id-ID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id-ID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Huffman</a:t>
                      </a:r>
                      <a:r>
                        <a:rPr kumimoji="0" lang="id-ID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kumimoji="0" lang="id-ID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DCT</a:t>
                      </a:r>
                      <a:endParaRPr kumimoji="0" lang="id-ID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6797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2C23C-7AF4-42C4-B1C0-B8A7CC38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92E7-C9D7-4661-909D-479376FB9873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6577BCC4-0BE0-4AAD-AFF7-DF5402F81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Kompresi Citra (3)</a:t>
            </a:r>
          </a:p>
        </p:txBody>
      </p:sp>
      <p:pic>
        <p:nvPicPr>
          <p:cNvPr id="227333" name="Picture 5">
            <a:extLst>
              <a:ext uri="{FF2B5EF4-FFF2-40B4-BE49-F238E27FC236}">
                <a16:creationId xmlns:a16="http://schemas.microsoft.com/office/drawing/2014/main" id="{0559BCB0-59B2-428E-89E2-8DA8BB78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37" y="1906173"/>
            <a:ext cx="3753963" cy="37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4" name="Picture 6">
            <a:extLst>
              <a:ext uri="{FF2B5EF4-FFF2-40B4-BE49-F238E27FC236}">
                <a16:creationId xmlns:a16="http://schemas.microsoft.com/office/drawing/2014/main" id="{6AB31508-C39D-4E14-9CD7-86468FE8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1916112"/>
            <a:ext cx="3759129" cy="375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5" name="Text Box 7">
            <a:extLst>
              <a:ext uri="{FF2B5EF4-FFF2-40B4-BE49-F238E27FC236}">
                <a16:creationId xmlns:a16="http://schemas.microsoft.com/office/drawing/2014/main" id="{9FE636B2-709A-4B11-BC6F-928EFA064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745" y="5862152"/>
            <a:ext cx="1995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boat.bmp (258 KB) </a:t>
            </a:r>
          </a:p>
        </p:txBody>
      </p:sp>
      <p:sp>
        <p:nvSpPr>
          <p:cNvPr id="227336" name="Text Box 8">
            <a:extLst>
              <a:ext uri="{FF2B5EF4-FFF2-40B4-BE49-F238E27FC236}">
                <a16:creationId xmlns:a16="http://schemas.microsoft.com/office/drawing/2014/main" id="{1EBF2F6D-D788-4527-B795-A8CE3B161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833" y="5862152"/>
            <a:ext cx="17358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boat.jpg (49 KB)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5247-5D02-4715-9220-4D0E5421E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23C86-341A-4E56-BAD9-D3ABFACC6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Citra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juga </a:t>
            </a:r>
            <a:r>
              <a:rPr lang="en-US" dirty="0" err="1">
                <a:solidFill>
                  <a:srgbClr val="FF0000"/>
                </a:solidFill>
              </a:rPr>
              <a:t>gambar</a:t>
            </a:r>
            <a:r>
              <a:rPr lang="en-US" dirty="0"/>
              <a:t> pada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 (2-D).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Citra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sinyal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 yang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menerus</a:t>
            </a:r>
            <a:r>
              <a:rPr lang="en-US" dirty="0"/>
              <a:t> (</a:t>
            </a:r>
            <a:r>
              <a:rPr lang="en-US" i="1" dirty="0"/>
              <a:t>continue</a:t>
            </a:r>
            <a:r>
              <a:rPr lang="en-US" dirty="0"/>
              <a:t>)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diamati</a:t>
            </a:r>
            <a:r>
              <a:rPr lang="en-US" dirty="0"/>
              <a:t> oleh </a:t>
            </a:r>
            <a:r>
              <a:rPr lang="en-US" dirty="0" err="1"/>
              <a:t>sistem</a:t>
            </a:r>
            <a:r>
              <a:rPr lang="en-US" dirty="0"/>
              <a:t> visual </a:t>
            </a:r>
            <a:r>
              <a:rPr lang="en-US" dirty="0" err="1"/>
              <a:t>manusia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matematis</a:t>
            </a:r>
            <a:r>
              <a:rPr lang="en-US" dirty="0"/>
              <a:t>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 yang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</a:t>
            </a:r>
            <a:r>
              <a:rPr lang="en-US" dirty="0" err="1"/>
              <a:t>cahaya</a:t>
            </a:r>
            <a:r>
              <a:rPr lang="en-US" dirty="0"/>
              <a:t> pada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F0360A9B-1C48-435E-B6AF-44E647772A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765931"/>
              </p:ext>
            </p:extLst>
          </p:nvPr>
        </p:nvGraphicFramePr>
        <p:xfrm>
          <a:off x="3981381" y="5321082"/>
          <a:ext cx="9969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2400" imgH="203040" progId="Equation.DSMT4">
                  <p:embed/>
                </p:oleObj>
              </mc:Choice>
              <mc:Fallback>
                <p:oleObj name="Equation" r:id="rId2" imgW="482400" imgH="203040" progId="Equation.DSMT4">
                  <p:embed/>
                  <p:pic>
                    <p:nvPicPr>
                      <p:cNvPr id="768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381" y="5321082"/>
                        <a:ext cx="99695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4E12748-82B6-428A-925A-E064D17AE516}"/>
              </a:ext>
            </a:extLst>
          </p:cNvPr>
          <p:cNvSpPr/>
          <p:nvPr/>
        </p:nvSpPr>
        <p:spPr>
          <a:xfrm>
            <a:off x="1920392" y="5896401"/>
            <a:ext cx="7501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	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koordinat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pada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bidang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dwimatra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	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intensitas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cahaya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brightness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pada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titik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D180E-6DC0-2F65-A976-CA9F7582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3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27049-CC47-42AE-B501-7815C994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30" y="3581269"/>
            <a:ext cx="4685480" cy="2635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844BA8-5637-483C-96D6-C3D03688BA37}"/>
              </a:ext>
            </a:extLst>
          </p:cNvPr>
          <p:cNvSpPr txBox="1"/>
          <p:nvPr/>
        </p:nvSpPr>
        <p:spPr>
          <a:xfrm>
            <a:off x="2710602" y="6310627"/>
            <a:ext cx="6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Foto</a:t>
            </a:r>
            <a:endParaRPr lang="en-US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CC290BE5-EC11-4254-8890-89485E5BB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80" y="2117033"/>
            <a:ext cx="5541904" cy="363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37B797-7F33-4044-979A-616C0DB5BA71}"/>
              </a:ext>
            </a:extLst>
          </p:cNvPr>
          <p:cNvSpPr txBox="1"/>
          <p:nvPr/>
        </p:nvSpPr>
        <p:spPr>
          <a:xfrm>
            <a:off x="8372061" y="5847520"/>
            <a:ext cx="156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Gambar digital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D4AAC-CB5B-40E1-A1F5-83ADCF83BB6F}"/>
              </a:ext>
            </a:extLst>
          </p:cNvPr>
          <p:cNvSpPr/>
          <p:nvPr/>
        </p:nvSpPr>
        <p:spPr>
          <a:xfrm>
            <a:off x="178829" y="52752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Citra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luaran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perekaman</a:t>
            </a:r>
            <a:r>
              <a:rPr lang="en-US" sz="2400" dirty="0"/>
              <a:t> </a:t>
            </a:r>
            <a:r>
              <a:rPr lang="en-US" sz="2400" dirty="0" err="1"/>
              <a:t>sinyal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bersifat</a:t>
            </a:r>
            <a:r>
              <a:rPr lang="en-US" sz="2400" dirty="0"/>
              <a:t>:</a:t>
            </a:r>
          </a:p>
          <a:p>
            <a:pPr marL="685800" lvl="0" indent="-396875">
              <a:buFont typeface="+mj-lt"/>
              <a:buAutoNum type="arabicPeriod"/>
            </a:pPr>
            <a:r>
              <a:rPr lang="en-US" sz="2400" dirty="0" err="1"/>
              <a:t>Optik</a:t>
            </a:r>
            <a:r>
              <a:rPr lang="en-US" sz="2400" dirty="0"/>
              <a:t>, </a:t>
            </a:r>
            <a:r>
              <a:rPr lang="en-US" sz="2400" dirty="0" err="1"/>
              <a:t>berupa</a:t>
            </a:r>
            <a:r>
              <a:rPr lang="en-US" sz="2400" dirty="0"/>
              <a:t> </a:t>
            </a:r>
            <a:r>
              <a:rPr lang="en-US" sz="2400" dirty="0" err="1"/>
              <a:t>foto</a:t>
            </a:r>
            <a:r>
              <a:rPr lang="en-US" sz="2400" dirty="0"/>
              <a:t>, </a:t>
            </a:r>
          </a:p>
          <a:p>
            <a:pPr marL="685800" lvl="0" indent="-396875">
              <a:buFont typeface="+mj-lt"/>
              <a:buAutoNum type="arabicPeriod"/>
            </a:pPr>
            <a:r>
              <a:rPr lang="en-US" sz="2400" dirty="0"/>
              <a:t>Analog,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gambar</a:t>
            </a:r>
            <a:r>
              <a:rPr lang="en-US" sz="2400" dirty="0"/>
              <a:t> pada monitor </a:t>
            </a:r>
            <a:r>
              <a:rPr lang="en-US" sz="2400" dirty="0" err="1"/>
              <a:t>televisi</a:t>
            </a:r>
            <a:r>
              <a:rPr lang="en-US" sz="2400" dirty="0"/>
              <a:t>, </a:t>
            </a:r>
          </a:p>
          <a:p>
            <a:pPr marL="685800" indent="-396875">
              <a:buFont typeface="+mj-lt"/>
              <a:buAutoNum type="arabicPeriod"/>
            </a:pPr>
            <a:r>
              <a:rPr lang="en-US" sz="2400" dirty="0"/>
              <a:t>Digital, yang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disimpan</a:t>
            </a:r>
            <a:r>
              <a:rPr lang="en-US" sz="2400" dirty="0"/>
              <a:t> pada disk </a:t>
            </a:r>
            <a:r>
              <a:rPr lang="en-US" sz="2400" dirty="0" err="1"/>
              <a:t>atau</a:t>
            </a:r>
            <a:r>
              <a:rPr lang="en-US" sz="2400" dirty="0"/>
              <a:t> pita </a:t>
            </a:r>
            <a:r>
              <a:rPr lang="en-US" sz="2400" dirty="0" err="1"/>
              <a:t>magnetik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444EB-848B-6077-96A9-16A03398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45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7E471-1FDC-4CB8-835E-8213D118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Citra diam vs </a:t>
            </a:r>
            <a:r>
              <a:rPr lang="en-US" b="1" dirty="0" err="1"/>
              <a:t>citra</a:t>
            </a:r>
            <a:r>
              <a:rPr lang="en-US" b="1" dirty="0"/>
              <a:t> </a:t>
            </a:r>
            <a:r>
              <a:rPr lang="en-US" b="1" dirty="0" err="1"/>
              <a:t>bergerak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5D329-68B9-4857-BCE3-371184260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Citra diam (</a:t>
            </a:r>
            <a:r>
              <a:rPr lang="en-US" i="1" dirty="0"/>
              <a:t>still image</a:t>
            </a:r>
            <a:r>
              <a:rPr lang="en-US" dirty="0"/>
              <a:t>)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tunggal</a:t>
            </a:r>
            <a:endParaRPr lang="en-US" dirty="0"/>
          </a:p>
          <a:p>
            <a:r>
              <a:rPr lang="en-US" sz="2600" dirty="0"/>
              <a:t>Citra </a:t>
            </a:r>
            <a:r>
              <a:rPr lang="en-US" sz="2600" dirty="0" err="1"/>
              <a:t>bergerak</a:t>
            </a:r>
            <a:r>
              <a:rPr lang="en-US" sz="2600" dirty="0"/>
              <a:t> (</a:t>
            </a:r>
            <a:r>
              <a:rPr lang="en-US" sz="2600" i="1" dirty="0"/>
              <a:t>moving images</a:t>
            </a:r>
            <a:r>
              <a:rPr lang="en-US" sz="2600" dirty="0"/>
              <a:t>) </a:t>
            </a:r>
            <a:r>
              <a:rPr lang="en-US" sz="2600" dirty="0" err="1"/>
              <a:t>adalah</a:t>
            </a:r>
            <a:r>
              <a:rPr lang="en-US" sz="2600" dirty="0"/>
              <a:t> </a:t>
            </a:r>
            <a:r>
              <a:rPr lang="en-US" sz="2600" dirty="0" err="1"/>
              <a:t>rangkaian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diam yang </a:t>
            </a:r>
            <a:r>
              <a:rPr lang="en-US" sz="2600" dirty="0" err="1"/>
              <a:t>ditampilkan</a:t>
            </a:r>
            <a:r>
              <a:rPr lang="en-US" sz="2600" dirty="0"/>
              <a:t> </a:t>
            </a:r>
            <a:r>
              <a:rPr lang="en-US" sz="2600" dirty="0" err="1"/>
              <a:t>secara</a:t>
            </a:r>
            <a:r>
              <a:rPr lang="en-US" sz="2600" dirty="0"/>
              <a:t> </a:t>
            </a:r>
            <a:r>
              <a:rPr lang="en-US" sz="2600" dirty="0" err="1"/>
              <a:t>beruntun</a:t>
            </a:r>
            <a:r>
              <a:rPr lang="en-US" sz="2600" dirty="0"/>
              <a:t> (</a:t>
            </a:r>
            <a:r>
              <a:rPr lang="en-US" sz="2600" dirty="0" err="1"/>
              <a:t>sekuensial</a:t>
            </a:r>
            <a:r>
              <a:rPr lang="en-US" sz="2600" dirty="0"/>
              <a:t>) </a:t>
            </a:r>
            <a:r>
              <a:rPr lang="en-US" sz="2600" dirty="0" err="1"/>
              <a:t>sehingga</a:t>
            </a:r>
            <a:r>
              <a:rPr lang="en-US" sz="2600" dirty="0"/>
              <a:t> </a:t>
            </a:r>
            <a:r>
              <a:rPr lang="en-US" sz="2600" dirty="0" err="1"/>
              <a:t>memberi</a:t>
            </a:r>
            <a:r>
              <a:rPr lang="en-US" sz="2600" dirty="0"/>
              <a:t> </a:t>
            </a:r>
            <a:r>
              <a:rPr lang="en-US" sz="2600" dirty="0" err="1"/>
              <a:t>kesan</a:t>
            </a:r>
            <a:r>
              <a:rPr lang="en-US" sz="2600" dirty="0"/>
              <a:t> </a:t>
            </a:r>
            <a:r>
              <a:rPr lang="en-US" sz="2600" dirty="0" err="1"/>
              <a:t>sebagai</a:t>
            </a:r>
            <a:r>
              <a:rPr lang="en-US" sz="2600" dirty="0"/>
              <a:t> </a:t>
            </a:r>
            <a:r>
              <a:rPr lang="en-US" sz="2600" dirty="0" err="1"/>
              <a:t>gambar</a:t>
            </a:r>
            <a:r>
              <a:rPr lang="en-US" sz="2600" dirty="0"/>
              <a:t> yang </a:t>
            </a:r>
            <a:r>
              <a:rPr lang="en-US" sz="2600" dirty="0" err="1"/>
              <a:t>bergerak</a:t>
            </a:r>
            <a:r>
              <a:rPr lang="en-US" sz="2600" dirty="0"/>
              <a:t>. </a:t>
            </a:r>
            <a:r>
              <a:rPr lang="en-US" sz="2600" dirty="0" err="1"/>
              <a:t>Setiap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diam </a:t>
            </a:r>
            <a:r>
              <a:rPr lang="en-US" sz="2600" dirty="0" err="1"/>
              <a:t>disebut</a:t>
            </a:r>
            <a:r>
              <a:rPr lang="en-US" sz="2600" dirty="0"/>
              <a:t> </a:t>
            </a:r>
            <a:r>
              <a:rPr lang="en-US" sz="2600" i="1" dirty="0"/>
              <a:t>frame</a:t>
            </a:r>
            <a:r>
              <a:rPr lang="en-US" sz="2600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E7D652D-F08F-4A1A-A238-082A28F17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93" y="3723510"/>
            <a:ext cx="2660512" cy="258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58D8C-F47A-4C75-9C7B-388F77FF5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003" y="3723508"/>
            <a:ext cx="4318253" cy="25883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92DA70-D096-4342-83B0-AE0C9694782F}"/>
              </a:ext>
            </a:extLst>
          </p:cNvPr>
          <p:cNvSpPr/>
          <p:nvPr/>
        </p:nvSpPr>
        <p:spPr>
          <a:xfrm>
            <a:off x="2494667" y="6395038"/>
            <a:ext cx="1199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Citra diam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EA4C82-8669-45C3-AFA1-03C803F11041}"/>
              </a:ext>
            </a:extLst>
          </p:cNvPr>
          <p:cNvSpPr/>
          <p:nvPr/>
        </p:nvSpPr>
        <p:spPr>
          <a:xfrm>
            <a:off x="6208415" y="6389276"/>
            <a:ext cx="3344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Frame-frame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E25AE-F4CC-0047-0CB4-FD8CE1EB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59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vilcar">
            <a:hlinkClick r:id="" action="ppaction://media"/>
            <a:extLst>
              <a:ext uri="{FF2B5EF4-FFF2-40B4-BE49-F238E27FC236}">
                <a16:creationId xmlns:a16="http://schemas.microsoft.com/office/drawing/2014/main" id="{35999C7F-CDBB-FBE8-FA52-A74F461DB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799" y="1433005"/>
            <a:ext cx="6299201" cy="4724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88580-4E84-ADB6-E501-39968A0DE221}"/>
              </a:ext>
            </a:extLst>
          </p:cNvPr>
          <p:cNvSpPr txBox="1"/>
          <p:nvPr/>
        </p:nvSpPr>
        <p:spPr>
          <a:xfrm>
            <a:off x="924560" y="243840"/>
            <a:ext cx="10744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Video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bergerak</a:t>
            </a:r>
            <a:r>
              <a:rPr lang="en-US" sz="2400" dirty="0"/>
              <a:t>,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i="1" dirty="0"/>
              <a:t>frame</a:t>
            </a:r>
            <a:r>
              <a:rPr lang="en-US" sz="2400" dirty="0"/>
              <a:t>, dan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</a:p>
          <a:p>
            <a:r>
              <a:rPr lang="en-US" sz="2400" dirty="0"/>
              <a:t>     audio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tanpa</a:t>
            </a:r>
            <a:r>
              <a:rPr lang="en-US" sz="2400" dirty="0"/>
              <a:t> audio yang </a:t>
            </a:r>
            <a:r>
              <a:rPr lang="en-US" sz="2400" dirty="0" err="1"/>
              <a:t>disimpan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kanal</a:t>
            </a:r>
            <a:r>
              <a:rPr lang="en-US" sz="2400" dirty="0"/>
              <a:t> yang </a:t>
            </a:r>
            <a:r>
              <a:rPr lang="en-US" sz="2400" dirty="0" err="1"/>
              <a:t>terpisah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i="1" dirty="0"/>
              <a:t>frame</a:t>
            </a:r>
            <a:r>
              <a:rPr lang="en-US" sz="24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AAC85-54C7-058E-367A-5EFDAB88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F5049-041E-1408-1B80-63BE98C2D329}"/>
              </a:ext>
            </a:extLst>
          </p:cNvPr>
          <p:cNvSpPr txBox="1"/>
          <p:nvPr/>
        </p:nvSpPr>
        <p:spPr>
          <a:xfrm>
            <a:off x="737269" y="3484761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Video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F216DAC-1C1F-D426-5FA8-C27666BDC65C}"/>
              </a:ext>
            </a:extLst>
          </p:cNvPr>
          <p:cNvSpPr/>
          <p:nvPr/>
        </p:nvSpPr>
        <p:spPr>
          <a:xfrm>
            <a:off x="1920240" y="3593673"/>
            <a:ext cx="518160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1704</Words>
  <Application>Microsoft Office PowerPoint</Application>
  <PresentationFormat>Widescreen</PresentationFormat>
  <Paragraphs>325</Paragraphs>
  <Slides>57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Calibri Light</vt:lpstr>
      <vt:lpstr>Times New Roman</vt:lpstr>
      <vt:lpstr>Wingdings</vt:lpstr>
      <vt:lpstr>Office Theme</vt:lpstr>
      <vt:lpstr>Equation</vt:lpstr>
      <vt:lpstr>Image</vt:lpstr>
      <vt:lpstr>Visio.Drawing.5</vt:lpstr>
      <vt:lpstr>Bitmap Image</vt:lpstr>
      <vt:lpstr>Pengantar Pemrosesan Citra Digital (Bagian 1)</vt:lpstr>
      <vt:lpstr>PowerPoint Presentation</vt:lpstr>
      <vt:lpstr>Citra (image) atau gambar</vt:lpstr>
      <vt:lpstr>PowerPoint Presentation</vt:lpstr>
      <vt:lpstr> Image vs Graphics</vt:lpstr>
      <vt:lpstr>Citra</vt:lpstr>
      <vt:lpstr>PowerPoint Presentation</vt:lpstr>
      <vt:lpstr>Citra diam vs citra bergerak</vt:lpstr>
      <vt:lpstr>PowerPoint Presentation</vt:lpstr>
      <vt:lpstr>PowerPoint Presentation</vt:lpstr>
      <vt:lpstr>PowerPoint Presentation</vt:lpstr>
      <vt:lpstr>Citra Digital</vt:lpstr>
      <vt:lpstr>Image sampling and quantization</vt:lpstr>
      <vt:lpstr>PowerPoint Presentation</vt:lpstr>
      <vt:lpstr>PowerPoint Presentation</vt:lpstr>
      <vt:lpstr>PowerPoint Presentation</vt:lpstr>
      <vt:lpstr>PowerPoint Presentation</vt:lpstr>
      <vt:lpstr>Pemrosesan citra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Grafika Komputer (1)</vt:lpstr>
      <vt:lpstr>Grafika Komputer (2)</vt:lpstr>
      <vt:lpstr>Grafika Komputer (3)</vt:lpstr>
      <vt:lpstr>Grafika Komputer (4)</vt:lpstr>
      <vt:lpstr>Grafika Komputer (5)</vt:lpstr>
      <vt:lpstr>Grafika Komputer (6)</vt:lpstr>
      <vt:lpstr>Grafika Komputer (7) </vt:lpstr>
      <vt:lpstr>Grafika Komputer (8)</vt:lpstr>
      <vt:lpstr>Grafika Komputer (9)</vt:lpstr>
      <vt:lpstr>Pemrosesan Citra (1)</vt:lpstr>
      <vt:lpstr>Image denoising</vt:lpstr>
      <vt:lpstr>Image enhancement</vt:lpstr>
      <vt:lpstr>Image deblurring</vt:lpstr>
      <vt:lpstr>Image deblurring</vt:lpstr>
      <vt:lpstr>PowerPoint Presentation</vt:lpstr>
      <vt:lpstr>PowerPoint Presentation</vt:lpstr>
      <vt:lpstr>Pengenalan Pola (3)</vt:lpstr>
      <vt:lpstr>Operasi-operasi di dalam pemrosesan citra digital</vt:lpstr>
      <vt:lpstr>1. Image Enhancement (1)</vt:lpstr>
      <vt:lpstr>1. Image Enhancement (1)</vt:lpstr>
      <vt:lpstr>1. Image Enhancement (2)</vt:lpstr>
      <vt:lpstr>1. Image Enhancement (3)</vt:lpstr>
      <vt:lpstr>1. Image Enhancement (4)</vt:lpstr>
      <vt:lpstr>2. Image Restoration (1)</vt:lpstr>
      <vt:lpstr>2. Image Restoration (2)</vt:lpstr>
      <vt:lpstr>3. Image Analysis (1)</vt:lpstr>
      <vt:lpstr>3. Image Analysis (2)</vt:lpstr>
      <vt:lpstr>4. Kompresi Citra (1)</vt:lpstr>
      <vt:lpstr>4. Kompresi Citra (2)</vt:lpstr>
      <vt:lpstr>4. Kompresi Citra 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Dr.Ir. Rinaldi Munir, MT</dc:creator>
  <cp:lastModifiedBy>Dr. Ir. Rinaldi, M.T.</cp:lastModifiedBy>
  <cp:revision>58</cp:revision>
  <dcterms:created xsi:type="dcterms:W3CDTF">2019-08-18T11:53:45Z</dcterms:created>
  <dcterms:modified xsi:type="dcterms:W3CDTF">2025-08-31T07:01:48Z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2024-09-08T02:49:20Z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cbabb023-f39d-4f29-85ca-cfefae6dac40</vt:lpwstr>
  </property>
  <property fmtid="{D5CDD505-2E9C-101B-9397-08002B2CF9AE}" pid="8" name="MSIP_Label_38b525e5-f3da-4501-8f1e-526b6769fc56_ContentBits">
    <vt:lpwstr>0</vt:lpwstr>
  </property>
</Properties>
</file>