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87" r:id="rId3"/>
    <p:sldId id="298" r:id="rId4"/>
    <p:sldId id="352" r:id="rId5"/>
    <p:sldId id="288" r:id="rId6"/>
    <p:sldId id="289" r:id="rId7"/>
    <p:sldId id="357" r:id="rId8"/>
    <p:sldId id="290" r:id="rId9"/>
    <p:sldId id="291" r:id="rId10"/>
    <p:sldId id="359" r:id="rId11"/>
    <p:sldId id="356" r:id="rId12"/>
    <p:sldId id="358" r:id="rId13"/>
    <p:sldId id="355" r:id="rId14"/>
    <p:sldId id="292" r:id="rId15"/>
    <p:sldId id="293" r:id="rId16"/>
    <p:sldId id="297" r:id="rId17"/>
    <p:sldId id="299" r:id="rId18"/>
    <p:sldId id="300" r:id="rId19"/>
    <p:sldId id="301" r:id="rId20"/>
    <p:sldId id="302" r:id="rId21"/>
    <p:sldId id="295" r:id="rId22"/>
    <p:sldId id="304" r:id="rId23"/>
    <p:sldId id="351" r:id="rId24"/>
    <p:sldId id="360" r:id="rId25"/>
    <p:sldId id="354" r:id="rId26"/>
    <p:sldId id="361" r:id="rId27"/>
    <p:sldId id="362" r:id="rId28"/>
    <p:sldId id="296" r:id="rId29"/>
    <p:sldId id="319" r:id="rId30"/>
    <p:sldId id="320" r:id="rId31"/>
    <p:sldId id="321" r:id="rId32"/>
    <p:sldId id="322" r:id="rId33"/>
    <p:sldId id="325" r:id="rId34"/>
    <p:sldId id="326" r:id="rId35"/>
    <p:sldId id="327" r:id="rId36"/>
    <p:sldId id="306" r:id="rId37"/>
    <p:sldId id="328" r:id="rId38"/>
    <p:sldId id="330" r:id="rId39"/>
    <p:sldId id="329" r:id="rId40"/>
    <p:sldId id="331" r:id="rId41"/>
    <p:sldId id="332" r:id="rId42"/>
    <p:sldId id="333" r:id="rId43"/>
    <p:sldId id="334" r:id="rId44"/>
    <p:sldId id="335" r:id="rId45"/>
    <p:sldId id="336" r:id="rId46"/>
    <p:sldId id="338" r:id="rId47"/>
    <p:sldId id="337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83" autoAdjust="0"/>
  </p:normalViewPr>
  <p:slideViewPr>
    <p:cSldViewPr snapToGrid="0">
      <p:cViewPr varScale="1">
        <p:scale>
          <a:sx n="62" d="100"/>
          <a:sy n="62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2C36-EABD-4911-A520-CD038C858C90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8F9-41CC-4DE9-8A50-828B447781C7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3B8-FCC6-4B15-952B-9CBD9ECE4E6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55F1-9B71-4755-8416-7405943FBA4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5F85-E4CD-4D6A-AF85-FA706377343E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5FA-89F5-4A7A-A9F2-5A8F1ED48BF2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28BB-74B0-49BB-8F5D-DB2F926038BC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345C-74A1-4532-A7BB-A1107E16B6D4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4E39-F591-4921-9E4A-6A723C717EEB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79C3-8AA6-49AF-A4D3-2E904ED5846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524D-2756-4390-8C84-C04A9C7E17E5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99E9-FBE6-41B9-A5F6-85E9D14660AF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91"/>
            <a:ext cx="9144000" cy="2056266"/>
          </a:xfrm>
        </p:spPr>
        <p:txBody>
          <a:bodyPr>
            <a:normAutofit/>
          </a:bodyPr>
          <a:lstStyle/>
          <a:p>
            <a:r>
              <a:rPr lang="en-US" b="1" dirty="0"/>
              <a:t>26 - </a:t>
            </a:r>
            <a:r>
              <a:rPr lang="en-US" b="1" dirty="0" err="1"/>
              <a:t>Pemampatan</a:t>
            </a:r>
            <a:r>
              <a:rPr lang="en-US" b="1" dirty="0"/>
              <a:t>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025334-09C6-4E8B-B26F-06588365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430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pic>
        <p:nvPicPr>
          <p:cNvPr id="8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6BAF3907-A954-4805-9557-3192099D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908147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6889C-18B9-4DC5-AABF-98A4D7F6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A0AC-E46F-4154-B59B-5E81D3EC39BA}"/>
              </a:ext>
            </a:extLst>
          </p:cNvPr>
          <p:cNvSpPr txBox="1"/>
          <p:nvPr/>
        </p:nvSpPr>
        <p:spPr>
          <a:xfrm>
            <a:off x="9575028" y="162729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27612-D35B-CA96-2AA6-5EFFB8A2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4908C-C228-89BD-BEF8-D3538D139F25}"/>
              </a:ext>
            </a:extLst>
          </p:cNvPr>
          <p:cNvGraphicFramePr>
            <a:graphicFrameLocks noGrp="1"/>
          </p:cNvGraphicFramePr>
          <p:nvPr/>
        </p:nvGraphicFramePr>
        <p:xfrm>
          <a:off x="1271175" y="1392598"/>
          <a:ext cx="3476625" cy="256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8">
                <a:tc>
                  <a:txBody>
                    <a:bodyPr/>
                    <a:lstStyle/>
                    <a:p>
                      <a:r>
                        <a:rPr lang="en-CA" sz="1800" dirty="0"/>
                        <a:t>200 202 189 188 189 175 175 175</a:t>
                      </a:r>
                    </a:p>
                    <a:p>
                      <a:r>
                        <a:rPr lang="en-CA" sz="1800" dirty="0"/>
                        <a:t>200 203 198 188 189 182 178 175</a:t>
                      </a:r>
                    </a:p>
                    <a:p>
                      <a:r>
                        <a:rPr lang="en-CA" sz="1800" dirty="0"/>
                        <a:t>203 200 200 195 200 187 185 175</a:t>
                      </a:r>
                    </a:p>
                    <a:p>
                      <a:r>
                        <a:rPr lang="en-CA" sz="1800" dirty="0"/>
                        <a:t>200 200 200 200 197 187 187 187</a:t>
                      </a:r>
                    </a:p>
                    <a:p>
                      <a:r>
                        <a:rPr lang="en-CA" sz="1800" dirty="0"/>
                        <a:t>200 205 200 200 195 188 187 175</a:t>
                      </a:r>
                    </a:p>
                    <a:p>
                      <a:r>
                        <a:rPr lang="en-CA" sz="1800" dirty="0"/>
                        <a:t>200 200 200 200 200 190 187 175</a:t>
                      </a:r>
                    </a:p>
                    <a:p>
                      <a:r>
                        <a:rPr lang="en-CA" sz="1800" dirty="0"/>
                        <a:t>205 200 199 200 191 187 187 175</a:t>
                      </a:r>
                    </a:p>
                    <a:p>
                      <a:r>
                        <a:rPr lang="en-CA" sz="1800" dirty="0"/>
                        <a:t>210 200 200 200 188 185 187 186</a:t>
                      </a:r>
                    </a:p>
                    <a:p>
                      <a:pPr algn="ctr"/>
                      <a:r>
                        <a:rPr lang="en-CA" sz="1800" i="1" dirty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CA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CA" sz="1800" i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CA" sz="18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j)</a:t>
                      </a:r>
                      <a:endParaRPr lang="en-CA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7">
            <a:extLst>
              <a:ext uri="{FF2B5EF4-FFF2-40B4-BE49-F238E27FC236}">
                <a16:creationId xmlns:a16="http://schemas.microsoft.com/office/drawing/2014/main" id="{F6AA09BE-F8CB-AF08-293A-1CDBF5A26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468" y="1392598"/>
            <a:ext cx="33575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</a:t>
            </a:r>
            <a:r>
              <a:rPr lang="en-CA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515</a:t>
            </a:r>
            <a:r>
              <a:rPr lang="en-CA" altLang="en-US" dirty="0">
                <a:latin typeface="Calibri" panose="020F0502020204030204" pitchFamily="34" charset="0"/>
              </a:rPr>
              <a:t> 	</a:t>
            </a:r>
            <a:r>
              <a:rPr lang="en-CA" altLang="en-US" b="1" dirty="0">
                <a:latin typeface="Calibri" panose="020F0502020204030204" pitchFamily="34" charset="0"/>
              </a:rPr>
              <a:t>65 	-12 	4 	1 	2 	-8 	5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-16 	3 	2 	0 	0 	-11 	-2 	3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-12 	6 	11 	-1	 3 	0 	1 	-2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-8 	3 	-4 	2 	-2	 -3 	-5 	-2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0 	-2 	7 	-5 	4 	0 	-1 	-4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0 	-3 	-1 	0 	4 	1 	-1 	0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-3 	-2 	-3 	3 	3 	-1 	-1 	3</a:t>
            </a:r>
          </a:p>
          <a:p>
            <a:pPr eaLnBrk="1" hangingPunct="1"/>
            <a:r>
              <a:rPr lang="en-CA" altLang="en-US" b="1" dirty="0">
                <a:latin typeface="Calibri" panose="020F0502020204030204" pitchFamily="34" charset="0"/>
              </a:rPr>
              <a:t>	-2 	5 	-2 	4 	-2 	2 	-3 	0</a:t>
            </a:r>
          </a:p>
          <a:p>
            <a:pPr algn="ctr" eaLnBrk="1" hangingPunct="1"/>
            <a:r>
              <a:rPr lang="en-CA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F(u, v)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E6CB88C-2DB9-B442-0DA8-4EB0BC4B2CA8}"/>
              </a:ext>
            </a:extLst>
          </p:cNvPr>
          <p:cNvSpPr/>
          <p:nvPr/>
        </p:nvSpPr>
        <p:spPr>
          <a:xfrm>
            <a:off x="5058697" y="2462981"/>
            <a:ext cx="1238864" cy="294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C8FC3-5449-4EC5-AFD1-7066F8288B2D}"/>
              </a:ext>
            </a:extLst>
          </p:cNvPr>
          <p:cNvSpPr txBox="1"/>
          <p:nvPr/>
        </p:nvSpPr>
        <p:spPr>
          <a:xfrm>
            <a:off x="5396064" y="2093649"/>
            <a:ext cx="56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4579D-7D31-3EC4-A8D1-A1BD7095AE94}"/>
              </a:ext>
            </a:extLst>
          </p:cNvPr>
          <p:cNvSpPr txBox="1"/>
          <p:nvPr/>
        </p:nvSpPr>
        <p:spPr>
          <a:xfrm>
            <a:off x="1922651" y="4085303"/>
            <a:ext cx="217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 (8 x 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B6AF8-0CE0-5D9A-CF42-EB0C7AE3A448}"/>
              </a:ext>
            </a:extLst>
          </p:cNvPr>
          <p:cNvSpPr txBox="1"/>
          <p:nvPr/>
        </p:nvSpPr>
        <p:spPr>
          <a:xfrm>
            <a:off x="7156327" y="4008801"/>
            <a:ext cx="25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 domain (8 x 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BC5A8-839B-7E58-EDC8-9C7EA562E8E6}"/>
              </a:ext>
            </a:extLst>
          </p:cNvPr>
          <p:cNvSpPr txBox="1"/>
          <p:nvPr/>
        </p:nvSpPr>
        <p:spPr>
          <a:xfrm>
            <a:off x="6946490" y="434433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 coefficient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446F3B-091C-C5CE-ED55-89F1027DA457}"/>
              </a:ext>
            </a:extLst>
          </p:cNvPr>
          <p:cNvCxnSpPr>
            <a:stCxn id="11" idx="2"/>
          </p:cNvCxnSpPr>
          <p:nvPr/>
        </p:nvCxnSpPr>
        <p:spPr>
          <a:xfrm flipH="1">
            <a:off x="6946490" y="803765"/>
            <a:ext cx="744595" cy="5888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3D5421-3233-E049-9B2A-6ED3A114B187}"/>
              </a:ext>
            </a:extLst>
          </p:cNvPr>
          <p:cNvSpPr txBox="1"/>
          <p:nvPr/>
        </p:nvSpPr>
        <p:spPr>
          <a:xfrm>
            <a:off x="10181303" y="633181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 coefficients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DAA23E-B90E-3B58-BE41-A99009BA3072}"/>
              </a:ext>
            </a:extLst>
          </p:cNvPr>
          <p:cNvCxnSpPr/>
          <p:nvPr/>
        </p:nvCxnSpPr>
        <p:spPr>
          <a:xfrm flipH="1">
            <a:off x="9810031" y="1098181"/>
            <a:ext cx="1074279" cy="11801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3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AA28-323D-09F7-BD39-65822B72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639"/>
            <a:ext cx="10515600" cy="5159324"/>
          </a:xfrm>
        </p:spPr>
        <p:txBody>
          <a:bodyPr>
            <a:normAutofit/>
          </a:bodyPr>
          <a:lstStyle/>
          <a:p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DCT pada </a:t>
            </a:r>
            <a:r>
              <a:rPr lang="en-US" sz="2400" dirty="0" err="1"/>
              <a:t>blok</a:t>
            </a:r>
            <a:r>
              <a:rPr lang="en-US" sz="2400" dirty="0"/>
              <a:t> 8×8, </a:t>
            </a:r>
            <a:r>
              <a:rPr lang="en-US" sz="2400" dirty="0" err="1"/>
              <a:t>elemen-elemen</a:t>
            </a:r>
            <a:r>
              <a:rPr lang="en-US" sz="2400" dirty="0"/>
              <a:t> 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8 x 8 </a:t>
            </a:r>
            <a:r>
              <a:rPr lang="en-US" sz="2400" dirty="0" err="1"/>
              <a:t>digeser</a:t>
            </a:r>
            <a:r>
              <a:rPr lang="en-US" sz="2400" dirty="0"/>
              <a:t> </a:t>
            </a:r>
            <a:r>
              <a:rPr lang="en-US" sz="2400" dirty="0" err="1"/>
              <a:t>nilainya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kisaran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berpusat</a:t>
            </a:r>
            <a:r>
              <a:rPr lang="en-US" sz="2400" dirty="0"/>
              <a:t> pada nol.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8-bit,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entri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[ 0 , 255 ].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128) </a:t>
            </a:r>
            <a:r>
              <a:rPr lang="en-US" sz="2400" dirty="0" err="1"/>
              <a:t>dikurangi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entri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data yang </a:t>
            </a:r>
            <a:r>
              <a:rPr lang="en-US" sz="2400" dirty="0" err="1"/>
              <a:t>berpusat</a:t>
            </a:r>
            <a:r>
              <a:rPr lang="en-US" sz="2400" dirty="0"/>
              <a:t> pada </a:t>
            </a:r>
            <a:r>
              <a:rPr lang="en-US" sz="2400" dirty="0" err="1"/>
              <a:t>nol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yang </a:t>
            </a:r>
            <a:r>
              <a:rPr lang="en-US" sz="2400" dirty="0" err="1"/>
              <a:t>dimodifikasi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 − 128 , 127 ]</a:t>
            </a:r>
          </a:p>
          <a:p>
            <a:endParaRPr lang="en-US" sz="2400" dirty="0"/>
          </a:p>
          <a:p>
            <a:r>
              <a:rPr lang="en-US" sz="2400" dirty="0"/>
              <a:t>Langkah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</a:t>
            </a:r>
            <a:r>
              <a:rPr lang="en-US" sz="2400" dirty="0" err="1"/>
              <a:t>dinamis</a:t>
            </a:r>
            <a:r>
              <a:rPr lang="en-US" sz="2400" dirty="0"/>
              <a:t> pada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pemrosesan</a:t>
            </a:r>
            <a:r>
              <a:rPr lang="en-US" sz="2400" dirty="0"/>
              <a:t> DCT </a:t>
            </a:r>
            <a:r>
              <a:rPr lang="en-US" sz="2400" dirty="0" err="1"/>
              <a:t>berikutnya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F2AF-8BC6-DF40-8B3E-2163AB0B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F0F9C-72BA-E267-DC54-2141AEF9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320336-08A8-4146-55BF-BDC561919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85446"/>
              </p:ext>
            </p:extLst>
          </p:nvPr>
        </p:nvGraphicFramePr>
        <p:xfrm>
          <a:off x="460500" y="1610499"/>
          <a:ext cx="4421703" cy="3017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8">
                <a:tc>
                  <a:txBody>
                    <a:bodyPr/>
                    <a:lstStyle/>
                    <a:p>
                      <a:r>
                        <a:rPr lang="en-CA" sz="2400" dirty="0"/>
                        <a:t>200 202 189 188 189 175 175 175</a:t>
                      </a:r>
                    </a:p>
                    <a:p>
                      <a:r>
                        <a:rPr lang="en-CA" sz="2400" dirty="0"/>
                        <a:t>200 203 198 188 189 182 178 175</a:t>
                      </a:r>
                    </a:p>
                    <a:p>
                      <a:r>
                        <a:rPr lang="en-CA" sz="2400" dirty="0"/>
                        <a:t>203 200 200 195 200 187 185 175</a:t>
                      </a:r>
                    </a:p>
                    <a:p>
                      <a:r>
                        <a:rPr lang="en-CA" sz="2400" dirty="0"/>
                        <a:t>200 200 200 200 197 187 187 187</a:t>
                      </a:r>
                    </a:p>
                    <a:p>
                      <a:r>
                        <a:rPr lang="en-CA" sz="2400" dirty="0"/>
                        <a:t>200 205 200 200 195 188 187 175</a:t>
                      </a:r>
                    </a:p>
                    <a:p>
                      <a:r>
                        <a:rPr lang="en-CA" sz="2400" dirty="0"/>
                        <a:t>200 200 200 200 200 190 187 175</a:t>
                      </a:r>
                    </a:p>
                    <a:p>
                      <a:r>
                        <a:rPr lang="en-CA" sz="2400" dirty="0"/>
                        <a:t>205 200 199 200 191 187 187 175</a:t>
                      </a:r>
                    </a:p>
                    <a:p>
                      <a:r>
                        <a:rPr lang="en-CA" sz="2400" dirty="0"/>
                        <a:t>210 200 200 200 188 185 187 186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60E7AB-55AF-DCD1-C8FB-589F2736088F}"/>
              </a:ext>
            </a:extLst>
          </p:cNvPr>
          <p:cNvSpPr txBox="1"/>
          <p:nvPr/>
        </p:nvSpPr>
        <p:spPr>
          <a:xfrm>
            <a:off x="4948909" y="2777072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– 128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BC42C-1755-6D76-0399-330E3235FA6C}"/>
              </a:ext>
            </a:extLst>
          </p:cNvPr>
          <p:cNvSpPr/>
          <p:nvPr/>
        </p:nvSpPr>
        <p:spPr>
          <a:xfrm>
            <a:off x="460501" y="1586914"/>
            <a:ext cx="4421703" cy="30175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6D604-956B-D07B-82F5-63169ABBB669}"/>
              </a:ext>
            </a:extLst>
          </p:cNvPr>
          <p:cNvSpPr txBox="1"/>
          <p:nvPr/>
        </p:nvSpPr>
        <p:spPr>
          <a:xfrm>
            <a:off x="5960725" y="2777072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17A4D-2E20-0AAC-C4FB-94C1AFEAD6EB}"/>
              </a:ext>
            </a:extLst>
          </p:cNvPr>
          <p:cNvSpPr txBox="1"/>
          <p:nvPr/>
        </p:nvSpPr>
        <p:spPr>
          <a:xfrm>
            <a:off x="6198931" y="1632321"/>
            <a:ext cx="49361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72    74    61    60    61    47    47    47</a:t>
            </a:r>
          </a:p>
          <a:p>
            <a:r>
              <a:rPr lang="en-US" sz="2400" dirty="0"/>
              <a:t> 72    75    70    60    61    54    50    47</a:t>
            </a:r>
          </a:p>
          <a:p>
            <a:r>
              <a:rPr lang="en-US" sz="2400" dirty="0"/>
              <a:t> 75    72    72    67    72    59    57    47</a:t>
            </a:r>
          </a:p>
          <a:p>
            <a:r>
              <a:rPr lang="en-US" sz="2400" dirty="0"/>
              <a:t> 72    72    72    72    69    59    59    59</a:t>
            </a:r>
          </a:p>
          <a:p>
            <a:r>
              <a:rPr lang="en-US" sz="2400" dirty="0"/>
              <a:t> 72    77    72    72    67    60    59    47</a:t>
            </a:r>
          </a:p>
          <a:p>
            <a:r>
              <a:rPr lang="en-US" sz="2400" dirty="0"/>
              <a:t> 72    72    72    72    72    62    59    47</a:t>
            </a:r>
          </a:p>
          <a:p>
            <a:r>
              <a:rPr lang="en-US" sz="2400" dirty="0"/>
              <a:t> 77    72    71    72    63    59    59    47</a:t>
            </a:r>
          </a:p>
          <a:p>
            <a:r>
              <a:rPr lang="en-US" sz="2400" dirty="0"/>
              <a:t> 82    72    72    72    60    57    59    58</a:t>
            </a:r>
          </a:p>
        </p:txBody>
      </p:sp>
    </p:spTree>
    <p:extLst>
      <p:ext uri="{BB962C8B-B14F-4D97-AF65-F5344CB8AC3E}">
        <p14:creationId xmlns:p14="http://schemas.microsoft.com/office/powerpoint/2010/main" val="351796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0AC0-E2F5-A7CF-D644-54D340BE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9778"/>
            <a:ext cx="10515600" cy="5541532"/>
          </a:xfrm>
        </p:spPr>
        <p:txBody>
          <a:bodyPr>
            <a:normAutofit/>
          </a:bodyPr>
          <a:lstStyle/>
          <a:p>
            <a:r>
              <a:rPr lang="en-US" sz="2400" dirty="0"/>
              <a:t>Kode program </a:t>
            </a:r>
            <a:r>
              <a:rPr lang="en-US" sz="2400" dirty="0" err="1"/>
              <a:t>Matlab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10BA-C419-D276-1098-0A8026E6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8A423-B26E-1241-A098-EC9E310A6C21}"/>
              </a:ext>
            </a:extLst>
          </p:cNvPr>
          <p:cNvSpPr txBox="1"/>
          <p:nvPr/>
        </p:nvSpPr>
        <p:spPr>
          <a:xfrm>
            <a:off x="808496" y="622495"/>
            <a:ext cx="60985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 = [200 202 189 188 189 175 175 175;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200 203 198 188 189 182 178 175;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203 200 200 195 200 187 185 175;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200 200 200 200 197 187 187 187;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200 205 200 200 195 188 187 175;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200 200 200 200 200 190 187 175;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205 200 199 200 191 187 187 175;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210 200 200 200 188 185 187 186];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f - 128;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 = dct2(f2)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b="0" i="0" u="none" strike="noStrike" baseline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4D534-EE81-7C00-D510-69764B0ABD61}"/>
              </a:ext>
            </a:extLst>
          </p:cNvPr>
          <p:cNvSpPr txBox="1"/>
          <p:nvPr/>
        </p:nvSpPr>
        <p:spPr>
          <a:xfrm>
            <a:off x="3917195" y="3429000"/>
            <a:ext cx="746630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Hasil run program:</a:t>
            </a:r>
          </a:p>
          <a:p>
            <a:r>
              <a:rPr lang="en-US" dirty="0">
                <a:solidFill>
                  <a:srgbClr val="FF0000"/>
                </a:solidFill>
              </a:rPr>
              <a:t>F =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514.8750   65.0169  -11.8199    3.5716    1.3750    2.2531   -7.9574    4.8890</a:t>
            </a:r>
          </a:p>
          <a:p>
            <a:r>
              <a:rPr lang="en-US" dirty="0">
                <a:solidFill>
                  <a:srgbClr val="FF0000"/>
                </a:solidFill>
              </a:rPr>
              <a:t>   -15.8910    3.4146    1.9509    0.3708   -0.2179  -11.2135   -2.0505    3.3167</a:t>
            </a:r>
          </a:p>
          <a:p>
            <a:r>
              <a:rPr lang="en-US" dirty="0">
                <a:solidFill>
                  <a:srgbClr val="FF0000"/>
                </a:solidFill>
              </a:rPr>
              <a:t>   -12.3419    6.3602   11.4738   -0.7718    3.0799    0.4245    1.2777   -1.8869</a:t>
            </a:r>
          </a:p>
          <a:p>
            <a:r>
              <a:rPr lang="en-US" dirty="0">
                <a:solidFill>
                  <a:srgbClr val="FF0000"/>
                </a:solidFill>
              </a:rPr>
              <a:t>     -7.7629    2.6106   -4.4276    2.3042   -2.3899   -2.5523   -4.6449   -1.5003</a:t>
            </a:r>
          </a:p>
          <a:p>
            <a:r>
              <a:rPr lang="en-US" dirty="0">
                <a:solidFill>
                  <a:srgbClr val="FF0000"/>
                </a:solidFill>
              </a:rPr>
              <a:t>      0.3750   -2.0596    6.5512   -5.3506    4.3750   -0.4741   -1.4959   -3.5484</a:t>
            </a:r>
          </a:p>
          <a:p>
            <a:r>
              <a:rPr lang="en-US" dirty="0">
                <a:solidFill>
                  <a:srgbClr val="FF0000"/>
                </a:solidFill>
              </a:rPr>
              <a:t>      0.1219   -3.0050   -0.7559    0.3190    4.1586    1.1958   -1.1196    0.2623</a:t>
            </a:r>
          </a:p>
          <a:p>
            <a:r>
              <a:rPr lang="en-US" dirty="0">
                <a:solidFill>
                  <a:srgbClr val="FF0000"/>
                </a:solidFill>
              </a:rPr>
              <a:t>      2.5415   -1.5842   -3.2223    3.0396    3.1891   -0.6597   -0.7238    2.9414</a:t>
            </a:r>
          </a:p>
          <a:p>
            <a:r>
              <a:rPr lang="en-US" dirty="0">
                <a:solidFill>
                  <a:srgbClr val="FF0000"/>
                </a:solidFill>
              </a:rPr>
              <a:t>     -1.5441    4.6880   -1.6743    3.5618   -2.3737    1.8760   -2.5608    0.0854</a:t>
            </a:r>
          </a:p>
        </p:txBody>
      </p:sp>
    </p:spTree>
    <p:extLst>
      <p:ext uri="{BB962C8B-B14F-4D97-AF65-F5344CB8AC3E}">
        <p14:creationId xmlns:p14="http://schemas.microsoft.com/office/powerpoint/2010/main" val="37918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515"/>
            <a:ext cx="10515600" cy="5512934"/>
          </a:xfrm>
        </p:spPr>
        <p:txBody>
          <a:bodyPr>
            <a:normAutofit/>
          </a:bodyPr>
          <a:lstStyle/>
          <a:p>
            <a:r>
              <a:rPr lang="en-US" sz="2000" dirty="0"/>
              <a:t>Hasil </a:t>
            </a:r>
            <a:r>
              <a:rPr lang="en-US" sz="2000" dirty="0" err="1"/>
              <a:t>transformasi</a:t>
            </a:r>
            <a:r>
              <a:rPr lang="en-US" sz="2000" dirty="0"/>
              <a:t> DCT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blok-blok</a:t>
            </a:r>
            <a:r>
              <a:rPr lang="en-US" sz="2000" dirty="0"/>
              <a:t> </a:t>
            </a:r>
            <a:r>
              <a:rPr lang="en-US" sz="2000" dirty="0" err="1"/>
              <a:t>berukuran</a:t>
            </a:r>
            <a:r>
              <a:rPr lang="en-US" sz="2000" dirty="0"/>
              <a:t> 8 x 8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i="1" dirty="0"/>
              <a:t>floating</a:t>
            </a:r>
            <a:r>
              <a:rPr lang="en-US" sz="2000" dirty="0"/>
              <a:t> </a:t>
            </a:r>
            <a:r>
              <a:rPr lang="en-US" sz="2000" i="1" dirty="0"/>
              <a:t>point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r>
              <a:rPr lang="en-US" sz="2000" dirty="0" err="1"/>
              <a:t>Selanjutnya</a:t>
            </a:r>
            <a:r>
              <a:rPr lang="en-US" sz="2000" dirty="0"/>
              <a:t>,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dikuantisasi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i="1" dirty="0"/>
              <a:t>integer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membaginya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 </a:t>
            </a:r>
            <a:r>
              <a:rPr lang="en-US" sz="2000" dirty="0" err="1"/>
              <a:t>kuantisasi</a:t>
            </a:r>
            <a:r>
              <a:rPr lang="en-US" sz="2000" dirty="0"/>
              <a:t> Q </a:t>
            </a:r>
            <a:r>
              <a:rPr lang="en-US" sz="2000" dirty="0" err="1"/>
              <a:t>berukuran</a:t>
            </a:r>
            <a:r>
              <a:rPr lang="en-US" sz="2000" dirty="0"/>
              <a:t> 8 x 8 dan </a:t>
            </a:r>
            <a:r>
              <a:rPr lang="en-US" sz="2000" dirty="0" err="1"/>
              <a:t>membulatkannya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integer </a:t>
            </a:r>
            <a:r>
              <a:rPr lang="en-US" sz="2000" dirty="0" err="1"/>
              <a:t>terdekat</a:t>
            </a:r>
            <a:r>
              <a:rPr lang="en-US" sz="2000" dirty="0"/>
              <a:t>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2" descr="http://upload.wikimedia.org/math/3/4/7/347d17fa187988d2a016947b931e8b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07" y="4482892"/>
            <a:ext cx="3911425" cy="19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565694" y="4899314"/>
          <a:ext cx="2732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431800" progId="">
                  <p:embed/>
                </p:oleObj>
              </mc:Choice>
              <mc:Fallback>
                <p:oleObj name="Equation" r:id="rId3" imgW="1651000" imgH="431800" progId="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694" y="4899314"/>
                        <a:ext cx="27320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12266" y="213160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48741" y="1162104"/>
            <a:ext cx="3357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515 	65 	-12 	4 	1 	2 	-8 	5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-16 	3 	2 	0 	0 	-11 	-2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-12 	6 	11 	-1	 3 	0 	1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 	3 	-4 	2 	-2	 -3 	-5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-2 	7 	-5 	4 	0 	-1 	-4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-3 	-1 	0 	4 	1 	-1 	0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3 	-2 	-3 	3 	3 	-1 	-1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5 	-2 	4 	-2 	2 	-3 	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25685" y="1162104"/>
            <a:ext cx="0" cy="230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072" y="1162104"/>
            <a:ext cx="0" cy="230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5685" y="1162104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9939" y="1162104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25684" y="3470428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9939" y="3470428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3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0519"/>
            <a:ext cx="10728366" cy="6151459"/>
          </a:xfrm>
        </p:spPr>
        <p:txBody>
          <a:bodyPr>
            <a:normAutofit lnSpcReduction="10000"/>
          </a:bodyPr>
          <a:lstStyle/>
          <a:p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proses </a:t>
            </a:r>
            <a:r>
              <a:rPr lang="en-US" sz="2600" dirty="0" err="1"/>
              <a:t>kuantisasi</a:t>
            </a:r>
            <a:r>
              <a:rPr lang="en-US" sz="26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integer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 </a:t>
            </a:r>
            <a:r>
              <a:rPr lang="en-US" sz="2400" dirty="0" err="1"/>
              <a:t>dibulatkan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sisanya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Proses </a:t>
            </a:r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 err="1"/>
              <a:t>lossy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hilang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pembulatan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366" y="1220871"/>
            <a:ext cx="3655093" cy="26214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87FDEC-D902-70B8-0B66-AB2CA565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73" y="1208752"/>
            <a:ext cx="3357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515 	65 	-12 	4 	1 	2 	-8 	5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-16 	3 	2 	0 	0 	-11 	-2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-12 	6 	11 	-1	 3 	0 	1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 	3 	-4 	2 	-2	 -3 	-5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-2 	7 	-5 	4 	0 	-1 	-4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-3 	-1 	0 	4 	1 	-1 	0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3 	-2 	-3 	3 	3 	-1 	-1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5 	-2 	4 	-2 	2 	-3 	0</a:t>
            </a:r>
          </a:p>
        </p:txBody>
      </p:sp>
      <p:pic>
        <p:nvPicPr>
          <p:cNvPr id="5" name="Picture 2" descr="http://upload.wikimedia.org/math/3/4/7/347d17fa187988d2a016947b931e8b34.png">
            <a:extLst>
              <a:ext uri="{FF2B5EF4-FFF2-40B4-BE49-F238E27FC236}">
                <a16:creationId xmlns:a16="http://schemas.microsoft.com/office/drawing/2014/main" id="{C2713496-FA64-25CE-7CB4-15530630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26" y="1351204"/>
            <a:ext cx="4046837" cy="20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DCE66-A223-FFCC-4CF3-3E903F1091D6}"/>
              </a:ext>
            </a:extLst>
          </p:cNvPr>
          <p:cNvSpPr txBox="1"/>
          <p:nvPr/>
        </p:nvSpPr>
        <p:spPr>
          <a:xfrm>
            <a:off x="1642284" y="363189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8AE63705-2D3E-9FAF-CA9B-907357B7B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03911"/>
              </p:ext>
            </p:extLst>
          </p:nvPr>
        </p:nvGraphicFramePr>
        <p:xfrm>
          <a:off x="5442230" y="425701"/>
          <a:ext cx="2732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431800" progId="">
                  <p:embed/>
                </p:oleObj>
              </mc:Choice>
              <mc:Fallback>
                <p:oleObj name="Equation" r:id="rId4" imgW="1651000" imgH="431800" progId="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230" y="425701"/>
                        <a:ext cx="27320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896B84-B929-6F15-56EE-127252FFD306}"/>
              </a:ext>
            </a:extLst>
          </p:cNvPr>
          <p:cNvSpPr txBox="1"/>
          <p:nvPr/>
        </p:nvSpPr>
        <p:spPr>
          <a:xfrm>
            <a:off x="8382536" y="459722"/>
            <a:ext cx="375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Contoh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round(515/16) =  round(32.1875) = 32</a:t>
            </a:r>
          </a:p>
        </p:txBody>
      </p:sp>
    </p:spTree>
    <p:extLst>
      <p:ext uri="{BB962C8B-B14F-4D97-AF65-F5344CB8AC3E}">
        <p14:creationId xmlns:p14="http://schemas.microsoft.com/office/powerpoint/2010/main" val="365404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9413"/>
            <a:ext cx="10515600" cy="5226937"/>
          </a:xfrm>
        </p:spPr>
        <p:txBody>
          <a:bodyPr/>
          <a:lstStyle/>
          <a:p>
            <a:r>
              <a:rPr lang="en-US" dirty="0"/>
              <a:t>Pada proses </a:t>
            </a:r>
            <a:r>
              <a:rPr lang="en-US" dirty="0" err="1"/>
              <a:t>penirmampatan</a:t>
            </a:r>
            <a:r>
              <a:rPr lang="en-US" dirty="0"/>
              <a:t> (di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decoder</a:t>
            </a:r>
            <a:r>
              <a:rPr lang="en-US" dirty="0"/>
              <a:t>), </a:t>
            </a:r>
            <a:r>
              <a:rPr lang="en-US" dirty="0" err="1"/>
              <a:t>hampiran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mengalikan</a:t>
            </a:r>
            <a:r>
              <a:rPr lang="en-US" dirty="0"/>
              <a:t>               </a:t>
            </a:r>
            <a:r>
              <a:rPr lang="en-US" dirty="0" err="1"/>
              <a:t>dengan</a:t>
            </a:r>
            <a:r>
              <a:rPr lang="en-US" dirty="0"/>
              <a:t> Q(</a:t>
            </a:r>
            <a:r>
              <a:rPr lang="en-US" dirty="0" err="1"/>
              <a:t>u,v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Hasil decoding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pixel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error</a:t>
            </a:r>
            <a:r>
              <a:rPr lang="en-US" dirty="0"/>
              <a:t>,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lossy compression</a:t>
            </a:r>
            <a:r>
              <a:rPr lang="en-US" dirty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56761"/>
              </p:ext>
            </p:extLst>
          </p:nvPr>
        </p:nvGraphicFramePr>
        <p:xfrm>
          <a:off x="3686067" y="2343830"/>
          <a:ext cx="3408751" cy="55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15640" progId="Equation.3">
                  <p:embed/>
                </p:oleObj>
              </mc:Choice>
              <mc:Fallback>
                <p:oleObj name="Equation" r:id="rId2" imgW="1333440" imgH="2156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86067" y="2343830"/>
                        <a:ext cx="3408751" cy="55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32014"/>
              </p:ext>
            </p:extLst>
          </p:nvPr>
        </p:nvGraphicFramePr>
        <p:xfrm>
          <a:off x="6775886" y="1469983"/>
          <a:ext cx="1003816" cy="53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215640" progId="Equation.3">
                  <p:embed/>
                </p:oleObj>
              </mc:Choice>
              <mc:Fallback>
                <p:oleObj name="Equation" r:id="rId4" imgW="406080" imgH="2156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5886" y="1469983"/>
                        <a:ext cx="1003816" cy="533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91437-7838-4A53-A7D7-F0EC44B3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4722" y="3083131"/>
            <a:ext cx="8229600" cy="3357563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/>
              <a:t>An 8 × 8 block from the Y image of ‘Lena’</a:t>
            </a:r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/>
          </a:p>
          <a:p>
            <a:pPr algn="ctr">
              <a:defRPr/>
            </a:pPr>
            <a:r>
              <a:rPr lang="en-CA"/>
              <a:t>Fig. 9.2: JPEG compression for a smooth image block.</a:t>
            </a:r>
            <a:endParaRPr lang="en-CA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1897" y="3368881"/>
          <a:ext cx="3476625" cy="256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8">
                <a:tc>
                  <a:txBody>
                    <a:bodyPr/>
                    <a:lstStyle/>
                    <a:p>
                      <a:r>
                        <a:rPr lang="en-CA" sz="1800" dirty="0"/>
                        <a:t>200 202 189 188 189 175 175 175</a:t>
                      </a:r>
                    </a:p>
                    <a:p>
                      <a:r>
                        <a:rPr lang="en-CA" sz="1800" dirty="0"/>
                        <a:t>200 203 198 188 189 182 178 175</a:t>
                      </a:r>
                    </a:p>
                    <a:p>
                      <a:r>
                        <a:rPr lang="en-CA" sz="1800" dirty="0"/>
                        <a:t>203 200 200 195 200 187 185 175</a:t>
                      </a:r>
                    </a:p>
                    <a:p>
                      <a:r>
                        <a:rPr lang="en-CA" sz="1800" dirty="0"/>
                        <a:t>200 200 200 200 197 187 187 187</a:t>
                      </a:r>
                    </a:p>
                    <a:p>
                      <a:r>
                        <a:rPr lang="en-CA" sz="1800" dirty="0"/>
                        <a:t>200 205 200 200 195 188 187 175</a:t>
                      </a:r>
                    </a:p>
                    <a:p>
                      <a:r>
                        <a:rPr lang="en-CA" sz="1800" dirty="0"/>
                        <a:t>200 200 200 200 200 190 187 175</a:t>
                      </a:r>
                    </a:p>
                    <a:p>
                      <a:r>
                        <a:rPr lang="en-CA" sz="1800" dirty="0"/>
                        <a:t>205 200 199 200 191 187 187 175</a:t>
                      </a:r>
                    </a:p>
                    <a:p>
                      <a:r>
                        <a:rPr lang="en-CA" sz="1800" dirty="0"/>
                        <a:t>210 200 200 200 188 185 187 186</a:t>
                      </a:r>
                    </a:p>
                    <a:p>
                      <a:pPr algn="ctr"/>
                      <a:r>
                        <a:rPr lang="en-CA" sz="1800" i="1" dirty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CA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CA" sz="1800" i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CA" sz="18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j)</a:t>
                      </a:r>
                      <a:endParaRPr lang="en-CA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868569"/>
            <a:ext cx="2495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51022" y="3368881"/>
            <a:ext cx="33575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515 	65 	-12 	4 	1 	2 	-8 	5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-16 	3 	2 	0 	0 	-11 	-2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-12 	6 	11 	-1	 3 	0 	1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 	3 	-4 	2 	-2	 -3 	-5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-2 	7 	-5 	4 	0 	-1 	-4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-3 	-1 	0 	4 	1 	-1 	0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3 	-2 	-3 	3 	3 	-1 	-1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5 	-2 	4 	-2 	2 	-3 	0</a:t>
            </a:r>
          </a:p>
          <a:p>
            <a:pPr algn="ctr" eaLnBrk="1" hangingPunct="1"/>
            <a:r>
              <a:rPr lang="en-CA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F(u, v)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94147" y="5621544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 dirty="0"/>
              <a:t>DCT Coefficients</a:t>
            </a:r>
            <a:endParaRPr lang="en-US" altLang="en-US" sz="12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36210" y="5726319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Original Image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151" y="380010"/>
            <a:ext cx="12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23511-6028-4C85-93CE-95AA821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24916" y="5702569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000" dirty="0">
                <a:latin typeface="Calibri" panose="020F0502020204030204" pitchFamily="34" charset="0"/>
              </a:rPr>
              <a:t>Fig. 9.2 (cont’d): JPEG compression for a smooth image block.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16" y="844819"/>
            <a:ext cx="60706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24916" y="1487756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/>
              <a:t>Quantized DCT Coefficients</a:t>
            </a:r>
            <a:endParaRPr lang="en-US" altLang="en-US" sz="12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211541" y="1487756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/>
              <a:t>De-Quantized DCT Coefficients</a:t>
            </a:r>
            <a:endParaRPr lang="en-US" altLang="en-US" sz="12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82041" y="3988069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Reconstructed Image Block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40104" y="4130944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Error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B5632-BE54-40CF-AD0A-4FA53D6F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57501"/>
            <a:ext cx="8229600" cy="3357563"/>
          </a:xfrm>
        </p:spPr>
        <p:txBody>
          <a:bodyPr rtlCol="0">
            <a:normAutofit fontScale="55000" lnSpcReduction="20000"/>
          </a:bodyPr>
          <a:lstStyle/>
          <a:p>
            <a:pPr algn="ctr">
              <a:defRPr/>
            </a:pPr>
            <a:r>
              <a:rPr lang="en-CA" dirty="0"/>
              <a:t>Another 8 × 8 block from the Y image of ‘Lena’</a:t>
            </a:r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dirty="0"/>
          </a:p>
          <a:p>
            <a:pPr algn="ctr">
              <a:buNone/>
              <a:defRPr/>
            </a:pPr>
            <a:r>
              <a:rPr lang="en-CA" dirty="0"/>
              <a:t>Fig. 9.3: JPEG compression for a textured image block.</a:t>
            </a:r>
            <a:endParaRPr lang="en-C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3AC1A7-D45B-4333-92E3-D6E92AAB585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8375" y="3143250"/>
          <a:ext cx="4000500" cy="292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050">
                <a:tc>
                  <a:txBody>
                    <a:bodyPr/>
                    <a:lstStyle/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70	70 	100 	70 	87 	87 	150 	187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85 	100 	96 	79 	87 	154 	87 	113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100 	85 	116 	79 	70 	87 	86 	196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136 	69 	87 	200 	79 	71 	117 	96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161 	70 	87 	200 	103 	71 	96 	113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161 	123 	147 	133 	113 	113 	85 	161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146 	147 	175 	100 	103 	103 	163 	187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156 	146 	189 	70 	113 	161 	163 	197</a:t>
                      </a:r>
                    </a:p>
                    <a:p>
                      <a:pPr algn="ctr">
                        <a:tabLst>
                          <a:tab pos="531813" algn="r"/>
                          <a:tab pos="900113" algn="r"/>
                          <a:tab pos="1255713" algn="r"/>
                          <a:tab pos="1609725" algn="r"/>
                          <a:tab pos="2060575" algn="r"/>
                          <a:tab pos="2416175" algn="r"/>
                          <a:tab pos="2784475" algn="r"/>
                          <a:tab pos="3138488" algn="r"/>
                        </a:tabLst>
                      </a:pPr>
                      <a:r>
                        <a:rPr lang="en-CA" sz="1800" dirty="0"/>
                        <a:t>f(</a:t>
                      </a:r>
                      <a:r>
                        <a:rPr lang="en-CA" sz="1800" dirty="0" err="1"/>
                        <a:t>i</a:t>
                      </a:r>
                      <a:r>
                        <a:rPr lang="en-CA" sz="1800" dirty="0"/>
                        <a:t>,</a:t>
                      </a:r>
                      <a:r>
                        <a:rPr lang="en-CA" sz="1800" baseline="0" dirty="0"/>
                        <a:t> j)</a:t>
                      </a:r>
                      <a:endParaRPr lang="en-CA" sz="18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algn="ctr">
                        <a:tabLst>
                          <a:tab pos="531813" algn="r"/>
                          <a:tab pos="900113" algn="r"/>
                          <a:tab pos="1255713" algn="r"/>
                          <a:tab pos="1609725" algn="r"/>
                          <a:tab pos="2060575" algn="r"/>
                          <a:tab pos="2416175" algn="r"/>
                          <a:tab pos="2784475" algn="r"/>
                          <a:tab pos="3138488" algn="r"/>
                        </a:tabLst>
                      </a:pPr>
                      <a:endParaRPr lang="en-CA" sz="18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2939"/>
            <a:ext cx="2495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6667500" y="3143250"/>
            <a:ext cx="37861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-80 	-40 	89 	-73 	44 	32 	53	 -3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-135 	-59 	-26 	6 	14 	-3 	-13 	-28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47 	-76 	66 	-3 	-108 	-78 	33 	59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10 	-18 	0 	33 	11 	-21 	1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 	-9 	-22 	8 	32 	65 	-36 	-1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 	-20 	28 	-46 	3 	24 	-30 	24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6 	-20 	37 	-28 	12 	-35 	33 	17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-5 	-23 	33 	-30 	17 	-5 	-4 	20 </a:t>
            </a:r>
          </a:p>
          <a:p>
            <a:pPr algn="ctr" eaLnBrk="1" hangingPunct="1"/>
            <a:r>
              <a:rPr lang="en-CA" altLang="en-US" dirty="0">
                <a:latin typeface="Calibri" panose="020F0502020204030204" pitchFamily="34" charset="0"/>
              </a:rPr>
              <a:t>F(u, v)</a:t>
            </a:r>
          </a:p>
        </p:txBody>
      </p:sp>
    </p:spTree>
    <p:extLst>
      <p:ext uri="{BB962C8B-B14F-4D97-AF65-F5344CB8AC3E}">
        <p14:creationId xmlns:p14="http://schemas.microsoft.com/office/powerpoint/2010/main" val="3362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JPEG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JPEG = </a:t>
            </a:r>
            <a:r>
              <a:rPr lang="en-US" sz="2400" i="1" dirty="0"/>
              <a:t>Joint Photographic Experts Groups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Merupakan</a:t>
            </a:r>
            <a:r>
              <a:rPr lang="en-US" sz="2400" dirty="0"/>
              <a:t> standard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1992.</a:t>
            </a:r>
          </a:p>
          <a:p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i="1" dirty="0" err="1"/>
              <a:t>lossy</a:t>
            </a:r>
            <a:r>
              <a:rPr lang="en-US" sz="2400" i="1" dirty="0"/>
              <a:t> compression</a:t>
            </a:r>
            <a:r>
              <a:rPr lang="en-US" sz="2400" dirty="0"/>
              <a:t>, yang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visual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hilang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proses </a:t>
            </a:r>
            <a:r>
              <a:rPr lang="en-US" sz="2400" dirty="0" err="1"/>
              <a:t>kompresi</a:t>
            </a:r>
            <a:r>
              <a:rPr lang="en-US" sz="2400" dirty="0"/>
              <a:t>.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Metode</a:t>
            </a:r>
            <a:r>
              <a:rPr lang="en-US" sz="2400" dirty="0"/>
              <a:t> JPEG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grayscale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RGB.</a:t>
            </a:r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RGB </a:t>
            </a:r>
            <a:r>
              <a:rPr lang="en-US" sz="2400" dirty="0" err="1"/>
              <a:t>dikonversi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i="1" dirty="0" err="1"/>
              <a:t>YCbCr</a:t>
            </a:r>
            <a:r>
              <a:rPr lang="en-US" sz="2400" dirty="0"/>
              <a:t>,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i="1" dirty="0"/>
              <a:t>luminance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Cb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Cr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i="1" dirty="0"/>
              <a:t>chrominance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i="1" dirty="0"/>
              <a:t>chrominance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i="1" dirty="0"/>
              <a:t>subsampling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file. </a:t>
            </a:r>
            <a:r>
              <a:rPr lang="en-US" sz="2400" i="1" dirty="0"/>
              <a:t>Subsampling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4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rata-</a:t>
            </a:r>
            <a:r>
              <a:rPr lang="en-US" sz="2400" dirty="0" err="1"/>
              <a:t>ratanya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851B7-0C57-4525-B8F2-A7C8FE30CE5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938" y="549057"/>
            <a:ext cx="7076123" cy="5440354"/>
          </a:xfrm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952624" y="6321425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000" dirty="0">
                <a:latin typeface="Calibri" panose="020F0502020204030204" pitchFamily="34" charset="0"/>
              </a:rPr>
              <a:t>Fig. 9.3 (cont’d): JPEG compression for a textured image block.</a:t>
            </a:r>
          </a:p>
        </p:txBody>
      </p:sp>
    </p:spTree>
    <p:extLst>
      <p:ext uri="{BB962C8B-B14F-4D97-AF65-F5344CB8AC3E}">
        <p14:creationId xmlns:p14="http://schemas.microsoft.com/office/powerpoint/2010/main" val="294222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278"/>
            <a:ext cx="10515600" cy="5469392"/>
          </a:xfrm>
        </p:spPr>
        <p:txBody>
          <a:bodyPr>
            <a:normAutofit/>
          </a:bodyPr>
          <a:lstStyle/>
          <a:p>
            <a:r>
              <a:rPr lang="en-US" sz="2400" dirty="0" err="1"/>
              <a:t>Selanjutnya</a:t>
            </a:r>
            <a:r>
              <a:rPr lang="en-US" sz="2400" dirty="0"/>
              <a:t>, </a:t>
            </a:r>
            <a:r>
              <a:rPr lang="en-US" sz="2400" dirty="0" err="1"/>
              <a:t>koefisien</a:t>
            </a:r>
            <a:r>
              <a:rPr lang="en-US" sz="2400" dirty="0"/>
              <a:t> DCT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zig-</a:t>
            </a:r>
            <a:r>
              <a:rPr lang="en-US" sz="2400" dirty="0" err="1"/>
              <a:t>zag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i="1" dirty="0"/>
              <a:t>entropy coding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995" y="1371145"/>
            <a:ext cx="2752725" cy="2873459"/>
          </a:xfrm>
          <a:prstGeom prst="rect">
            <a:avLst/>
          </a:prstGeom>
        </p:spPr>
      </p:pic>
      <p:pic>
        <p:nvPicPr>
          <p:cNvPr id="7" name="Picture 0" descr="Description: zigza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52" y="1371145"/>
            <a:ext cx="2873459" cy="287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6129" y="4462314"/>
            <a:ext cx="1043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i="1" dirty="0"/>
              <a:t>entropy coding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arithmetic coding</a:t>
            </a:r>
            <a:r>
              <a:rPr lang="en-US" sz="2400" dirty="0"/>
              <a:t> (RLE dan DPCM) dan </a:t>
            </a:r>
            <a:r>
              <a:rPr lang="en-US" sz="2400" i="1" dirty="0"/>
              <a:t>Huffman coding</a:t>
            </a:r>
            <a:r>
              <a:rPr lang="en-US" sz="2400" dirty="0"/>
              <a:t>,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i="1" dirty="0"/>
              <a:t>lossless compression</a:t>
            </a:r>
            <a:r>
              <a:rPr lang="en-US" sz="2400" dirty="0"/>
              <a:t>. RLE dan Huffman coding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dijelaskan</a:t>
            </a:r>
            <a:r>
              <a:rPr lang="en-US" sz="2400" dirty="0"/>
              <a:t> pada </a:t>
            </a:r>
            <a:r>
              <a:rPr lang="en-US" sz="2400" dirty="0" err="1"/>
              <a:t>materi</a:t>
            </a:r>
            <a:r>
              <a:rPr lang="en-US" sz="2400" dirty="0"/>
              <a:t> PPT Bagian 1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Huffman coding </a:t>
            </a:r>
            <a:r>
              <a:rPr lang="en-US" sz="2400" dirty="0" err="1"/>
              <a:t>mengkompresi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i="1" dirty="0"/>
              <a:t>arithmetic coding</a:t>
            </a:r>
            <a:r>
              <a:rPr lang="en-US" sz="2400" dirty="0"/>
              <a:t>. </a:t>
            </a:r>
            <a:r>
              <a:rPr lang="en-US" sz="2400" dirty="0" err="1"/>
              <a:t>Pohon</a:t>
            </a:r>
            <a:r>
              <a:rPr lang="en-US" sz="2400" dirty="0"/>
              <a:t> Huffman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file JPEG.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5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000" dirty="0">
                <a:latin typeface="+mn-lt"/>
              </a:rPr>
              <a:t>DPCM (</a:t>
            </a:r>
            <a:r>
              <a:rPr lang="en-CA" altLang="en-US" sz="4000" i="1" dirty="0">
                <a:latin typeface="+mn-lt"/>
              </a:rPr>
              <a:t>Differential Pulse Code Modulation</a:t>
            </a:r>
            <a:r>
              <a:rPr lang="en-CA" altLang="en-US" sz="4000" dirty="0">
                <a:latin typeface="+mn-lt"/>
              </a:rPr>
              <a:t>) pada </a:t>
            </a:r>
            <a:r>
              <a:rPr lang="en-CA" altLang="en-US" sz="4000" dirty="0" err="1">
                <a:latin typeface="+mn-lt"/>
              </a:rPr>
              <a:t>Koefisien</a:t>
            </a:r>
            <a:r>
              <a:rPr lang="en-CA" altLang="en-US" sz="4000" dirty="0">
                <a:latin typeface="+mn-lt"/>
              </a:rPr>
              <a:t> DC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400" dirty="0" err="1">
                <a:ea typeface="MS PGothic" charset="0"/>
                <a:cs typeface="Times New Roman" charset="0"/>
              </a:rPr>
              <a:t>Koefisien</a:t>
            </a:r>
            <a:r>
              <a:rPr lang="en-US" sz="2400" dirty="0">
                <a:ea typeface="MS PGothic" charset="0"/>
                <a:cs typeface="Times New Roman" charset="0"/>
              </a:rPr>
              <a:t> DC </a:t>
            </a:r>
            <a:r>
              <a:rPr lang="en-US" sz="2400" dirty="0" err="1">
                <a:ea typeface="MS PGothic" charset="0"/>
                <a:cs typeface="Times New Roman" charset="0"/>
              </a:rPr>
              <a:t>pada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setiap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blok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dikodekan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dengan</a:t>
            </a:r>
            <a:r>
              <a:rPr lang="en-US" sz="2400" dirty="0">
                <a:ea typeface="MS PGothic" charset="0"/>
                <a:cs typeface="Times New Roman" charset="0"/>
              </a:rPr>
              <a:t> DPCM </a:t>
            </a:r>
            <a:r>
              <a:rPr lang="en-US" sz="2400" dirty="0" err="1">
                <a:ea typeface="MS PGothic" charset="0"/>
                <a:cs typeface="Times New Roman" charset="0"/>
              </a:rPr>
              <a:t>sebagai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berikut</a:t>
            </a:r>
            <a:r>
              <a:rPr lang="en-US" sz="2400" dirty="0">
                <a:ea typeface="MS PGothic" charset="0"/>
                <a:cs typeface="Times New Roman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6386" y="2212166"/>
            <a:ext cx="2262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 err="1">
                <a:cs typeface="Times New Roman" pitchFamily="18" charset="0"/>
              </a:rPr>
              <a:t>Diff</a:t>
            </a:r>
            <a:r>
              <a:rPr lang="en-CA" sz="2400" i="1" baseline="-25000" dirty="0" err="1">
                <a:cs typeface="Times New Roman" pitchFamily="18" charset="0"/>
              </a:rPr>
              <a:t>i</a:t>
            </a:r>
            <a:r>
              <a:rPr lang="en-CA" sz="2400" i="1" dirty="0">
                <a:cs typeface="Times New Roman" pitchFamily="18" charset="0"/>
              </a:rPr>
              <a:t> = DC</a:t>
            </a:r>
            <a:r>
              <a:rPr lang="en-CA" sz="2400" i="1" baseline="-25000" dirty="0">
                <a:cs typeface="Times New Roman" pitchFamily="18" charset="0"/>
              </a:rPr>
              <a:t>i+1</a:t>
            </a:r>
            <a:r>
              <a:rPr lang="en-CA" sz="2400" i="1" dirty="0">
                <a:cs typeface="Times New Roman" pitchFamily="18" charset="0"/>
              </a:rPr>
              <a:t> − </a:t>
            </a:r>
            <a:r>
              <a:rPr lang="en-CA" sz="2400" i="1" dirty="0" err="1">
                <a:cs typeface="Times New Roman" pitchFamily="18" charset="0"/>
              </a:rPr>
              <a:t>DC</a:t>
            </a:r>
            <a:r>
              <a:rPr lang="en-CA" sz="2400" i="1" baseline="-25000" dirty="0" err="1">
                <a:cs typeface="Times New Roman" pitchFamily="18" charset="0"/>
              </a:rPr>
              <a:t>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57348" y="2210534"/>
            <a:ext cx="223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dirty="0" err="1">
                <a:cs typeface="Times New Roman" pitchFamily="18" charset="0"/>
              </a:rPr>
              <a:t>dan</a:t>
            </a:r>
            <a:r>
              <a:rPr lang="en-CA" sz="2400" i="1" dirty="0">
                <a:cs typeface="Times New Roman" pitchFamily="18" charset="0"/>
              </a:rPr>
              <a:t>   Diff</a:t>
            </a:r>
            <a:r>
              <a:rPr lang="en-CA" sz="2400" i="1" baseline="-25000" dirty="0">
                <a:cs typeface="Times New Roman" pitchFamily="18" charset="0"/>
              </a:rPr>
              <a:t>0</a:t>
            </a:r>
            <a:r>
              <a:rPr lang="en-CA" sz="2400" i="1" dirty="0">
                <a:cs typeface="Times New Roman" pitchFamily="18" charset="0"/>
              </a:rPr>
              <a:t> = DC</a:t>
            </a:r>
            <a:r>
              <a:rPr lang="en-CA" sz="2400" i="1" baseline="-25000" dirty="0">
                <a:cs typeface="Times New Roman" pitchFamily="18" charset="0"/>
              </a:rPr>
              <a:t>0</a:t>
            </a:r>
            <a:r>
              <a:rPr lang="en-CA" sz="2400" dirty="0"/>
              <a:t>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23734" y="2976098"/>
          <a:ext cx="67818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711700" imgH="2463800" progId="Visio.Drawing.11">
                  <p:embed/>
                </p:oleObj>
              </mc:Choice>
              <mc:Fallback>
                <p:oleObj name="Visio" r:id="rId2" imgW="4711700" imgH="2463800" progId="Visio.Drawing.11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34" y="2976098"/>
                        <a:ext cx="6781800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0" y="349861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Jika</a:t>
            </a:r>
            <a:r>
              <a:rPr lang="en-CA" dirty="0"/>
              <a:t> </a:t>
            </a:r>
            <a:r>
              <a:rPr lang="en-CA" dirty="0" err="1"/>
              <a:t>koefisien</a:t>
            </a:r>
            <a:r>
              <a:rPr lang="en-CA" dirty="0"/>
              <a:t> DC </a:t>
            </a:r>
            <a:r>
              <a:rPr lang="en-CA" dirty="0" err="1"/>
              <a:t>untuk</a:t>
            </a:r>
            <a:r>
              <a:rPr lang="en-CA" dirty="0"/>
              <a:t> 5 </a:t>
            </a:r>
            <a:r>
              <a:rPr lang="en-CA" dirty="0" err="1"/>
              <a:t>blok</a:t>
            </a:r>
            <a:r>
              <a:rPr lang="en-CA" dirty="0"/>
              <a:t> </a:t>
            </a:r>
            <a:r>
              <a:rPr lang="en-CA" dirty="0" err="1"/>
              <a:t>pertama</a:t>
            </a:r>
            <a:r>
              <a:rPr lang="en-CA" dirty="0"/>
              <a:t> </a:t>
            </a:r>
            <a:r>
              <a:rPr lang="en-CA" dirty="0" err="1"/>
              <a:t>adalah</a:t>
            </a:r>
            <a:r>
              <a:rPr lang="en-CA" dirty="0"/>
              <a:t>  150, 155, 149, 152, 144, </a:t>
            </a:r>
            <a:r>
              <a:rPr lang="en-CA" dirty="0" err="1"/>
              <a:t>maka</a:t>
            </a:r>
            <a:r>
              <a:rPr lang="en-CA" dirty="0"/>
              <a:t> DPCM </a:t>
            </a:r>
            <a:r>
              <a:rPr lang="en-CA" dirty="0" err="1"/>
              <a:t>akan</a:t>
            </a:r>
            <a:r>
              <a:rPr lang="en-CA" dirty="0"/>
              <a:t> </a:t>
            </a:r>
            <a:r>
              <a:rPr lang="en-CA" dirty="0" err="1"/>
              <a:t>menghasilkan</a:t>
            </a:r>
            <a:r>
              <a:rPr lang="en-CA" dirty="0"/>
              <a:t> 150, 5, -6, 3, -8.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Selanjutnya</a:t>
            </a:r>
            <a:r>
              <a:rPr lang="en-CA" dirty="0"/>
              <a:t>, </a:t>
            </a:r>
            <a:r>
              <a:rPr lang="en-CA" dirty="0" err="1"/>
              <a:t>semua</a:t>
            </a:r>
            <a:r>
              <a:rPr lang="en-CA" dirty="0"/>
              <a:t> </a:t>
            </a:r>
            <a:r>
              <a:rPr lang="en-CA" i="1" dirty="0"/>
              <a:t>Diff</a:t>
            </a:r>
            <a:r>
              <a:rPr lang="en-CA" dirty="0"/>
              <a:t> </a:t>
            </a:r>
            <a:r>
              <a:rPr lang="en-CA" dirty="0" err="1"/>
              <a:t>tersebut</a:t>
            </a:r>
            <a:r>
              <a:rPr lang="en-CA" dirty="0"/>
              <a:t> </a:t>
            </a:r>
            <a:r>
              <a:rPr lang="en-CA" dirty="0" err="1"/>
              <a:t>dikodekan</a:t>
            </a:r>
            <a:r>
              <a:rPr lang="en-CA" dirty="0"/>
              <a:t> </a:t>
            </a:r>
          </a:p>
          <a:p>
            <a:r>
              <a:rPr lang="en-CA" dirty="0"/>
              <a:t>      </a:t>
            </a:r>
            <a:r>
              <a:rPr lang="en-CA" dirty="0" err="1"/>
              <a:t>dengan</a:t>
            </a:r>
            <a:r>
              <a:rPr lang="en-CA" dirty="0"/>
              <a:t> Huffman Coding </a:t>
            </a:r>
            <a:r>
              <a:rPr lang="en-CA" dirty="0" err="1"/>
              <a:t>bersama-sama</a:t>
            </a:r>
            <a:r>
              <a:rPr lang="en-CA" dirty="0"/>
              <a:t>  </a:t>
            </a:r>
          </a:p>
          <a:p>
            <a:r>
              <a:rPr lang="en-CA" dirty="0"/>
              <a:t>     </a:t>
            </a:r>
            <a:r>
              <a:rPr lang="en-CA" dirty="0" err="1"/>
              <a:t>dengan</a:t>
            </a:r>
            <a:r>
              <a:rPr lang="en-CA" dirty="0"/>
              <a:t> </a:t>
            </a:r>
            <a:r>
              <a:rPr lang="en-CA" dirty="0" err="1"/>
              <a:t>koefisien</a:t>
            </a:r>
            <a:r>
              <a:rPr lang="en-CA" dirty="0"/>
              <a:t> AC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AA50C-A42F-4D14-B394-E73AE773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441325"/>
            <a:ext cx="10515600" cy="1325563"/>
          </a:xfrm>
        </p:spPr>
        <p:txBody>
          <a:bodyPr/>
          <a:lstStyle/>
          <a:p>
            <a:r>
              <a:rPr lang="en-CA" altLang="en-US" dirty="0">
                <a:latin typeface="+mn-lt"/>
              </a:rPr>
              <a:t>Run-length Encoding (RLE) </a:t>
            </a:r>
            <a:r>
              <a:rPr lang="en-CA" altLang="en-US" dirty="0" err="1">
                <a:latin typeface="+mn-lt"/>
              </a:rPr>
              <a:t>pada</a:t>
            </a:r>
            <a:r>
              <a:rPr lang="en-CA" altLang="en-US" dirty="0">
                <a:latin typeface="+mn-lt"/>
              </a:rPr>
              <a:t> </a:t>
            </a:r>
            <a:r>
              <a:rPr lang="en-CA" altLang="en-US" dirty="0" err="1">
                <a:latin typeface="+mn-lt"/>
              </a:rPr>
              <a:t>Koefisien</a:t>
            </a:r>
            <a:r>
              <a:rPr lang="en-CA" altLang="en-US" dirty="0">
                <a:latin typeface="+mn-lt"/>
              </a:rPr>
              <a:t> AC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351338"/>
          </a:xfrm>
        </p:spPr>
        <p:txBody>
          <a:bodyPr>
            <a:normAutofit/>
          </a:bodyPr>
          <a:lstStyle/>
          <a:p>
            <a:r>
              <a:rPr lang="en-CA" sz="2400" dirty="0"/>
              <a:t>RLE </a:t>
            </a:r>
            <a:r>
              <a:rPr lang="en-CA" sz="2400" dirty="0" err="1"/>
              <a:t>bertujuan</a:t>
            </a:r>
            <a:r>
              <a:rPr lang="en-CA" sz="2400" dirty="0"/>
              <a:t> </a:t>
            </a:r>
            <a:r>
              <a:rPr lang="en-CA" sz="2400" dirty="0" err="1"/>
              <a:t>untuk</a:t>
            </a:r>
            <a:r>
              <a:rPr lang="en-CA" sz="2400" dirty="0"/>
              <a:t> </a:t>
            </a:r>
            <a:r>
              <a:rPr lang="en-CA" sz="2400" dirty="0" err="1"/>
              <a:t>menghasilkan</a:t>
            </a:r>
            <a:r>
              <a:rPr lang="en-CA" sz="2400" dirty="0"/>
              <a:t> </a:t>
            </a:r>
            <a:r>
              <a:rPr lang="en-CA" sz="2400" dirty="0" err="1"/>
              <a:t>himpunan</a:t>
            </a:r>
            <a:r>
              <a:rPr lang="en-CA" sz="2400" dirty="0"/>
              <a:t> </a:t>
            </a:r>
            <a:r>
              <a:rPr lang="en-CA" sz="2400" i="1" dirty="0"/>
              <a:t>{(</a:t>
            </a:r>
            <a:r>
              <a:rPr lang="en-CA" sz="2400" i="1" dirty="0" err="1"/>
              <a:t>koefisien</a:t>
            </a:r>
            <a:r>
              <a:rPr lang="en-CA" sz="2400" i="1" dirty="0"/>
              <a:t> AC, </a:t>
            </a:r>
            <a:r>
              <a:rPr lang="en-CA" sz="2400" i="1" dirty="0" err="1"/>
              <a:t>runlength</a:t>
            </a:r>
            <a:r>
              <a:rPr lang="en-CA" sz="2400" i="1" dirty="0"/>
              <a:t>)</a:t>
            </a:r>
            <a:r>
              <a:rPr lang="en-CA" sz="2400" dirty="0"/>
              <a:t>}. </a:t>
            </a:r>
            <a:r>
              <a:rPr lang="en-CA" sz="2400" dirty="0" err="1"/>
              <a:t>Metode</a:t>
            </a:r>
            <a:r>
              <a:rPr lang="en-CA" sz="2400" dirty="0"/>
              <a:t> RLE (</a:t>
            </a:r>
            <a:r>
              <a:rPr lang="en-CA" sz="2400" dirty="0" err="1"/>
              <a:t>atau</a:t>
            </a:r>
            <a:r>
              <a:rPr lang="en-CA" sz="2400" dirty="0"/>
              <a:t> RLC) </a:t>
            </a:r>
            <a:r>
              <a:rPr lang="en-CA" sz="2400" dirty="0" err="1"/>
              <a:t>sudah</a:t>
            </a:r>
            <a:r>
              <a:rPr lang="en-CA" sz="2400" dirty="0"/>
              <a:t> </a:t>
            </a:r>
            <a:r>
              <a:rPr lang="en-CA" sz="2400" dirty="0" err="1"/>
              <a:t>dijelaskan</a:t>
            </a:r>
            <a:r>
              <a:rPr lang="en-CA" sz="2400" dirty="0"/>
              <a:t> pada PPT Bagian 1</a:t>
            </a:r>
          </a:p>
          <a:p>
            <a:endParaRPr lang="en-US" sz="2400" dirty="0"/>
          </a:p>
          <a:p>
            <a:r>
              <a:rPr lang="id-ID" sz="2400" dirty="0"/>
              <a:t>Untuk membuatnya paling mungkin mencapai </a:t>
            </a:r>
            <a:r>
              <a:rPr lang="en-US" sz="2400" i="1" dirty="0"/>
              <a:t>run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yang </a:t>
            </a:r>
            <a:r>
              <a:rPr lang="en-US" sz="2400" dirty="0" err="1"/>
              <a:t>panjang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dlakukan</a:t>
            </a:r>
            <a:r>
              <a:rPr lang="en-US" sz="2400" dirty="0"/>
              <a:t> </a:t>
            </a:r>
            <a:r>
              <a:rPr lang="id-ID" sz="2400" dirty="0"/>
              <a:t>pemindaian zig-zag untuk mengubah matriks 8 × 8 menjadi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id-ID" sz="2400" dirty="0"/>
              <a:t>6</a:t>
            </a:r>
            <a:r>
              <a:rPr lang="en-US" sz="2400" dirty="0"/>
              <a:t>4 </a:t>
            </a:r>
            <a:r>
              <a:rPr lang="en-US" sz="2400" dirty="0" err="1"/>
              <a:t>elemen</a:t>
            </a:r>
            <a:r>
              <a:rPr lang="en-US" sz="2400" dirty="0"/>
              <a:t>.</a:t>
            </a:r>
            <a:endParaRPr lang="en-CA" sz="2400" dirty="0"/>
          </a:p>
          <a:p>
            <a:endParaRPr lang="en-CA" sz="2400" dirty="0"/>
          </a:p>
          <a:p>
            <a:endParaRPr lang="en-US" sz="2400" dirty="0"/>
          </a:p>
        </p:txBody>
      </p:sp>
      <p:pic>
        <p:nvPicPr>
          <p:cNvPr id="4" name="Picture 5" descr="zigz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3816588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10" y="3795238"/>
            <a:ext cx="3655093" cy="26214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86A2-DEBD-49C9-924E-EFD84BA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1EFD-1210-4413-252C-B4EDC01F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29D64-4B94-9262-27AE-D417D69A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20" y="205862"/>
            <a:ext cx="2917108" cy="2832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4CD777-FA46-37D2-9EF1-1B84951A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8" y="3306653"/>
            <a:ext cx="4102091" cy="2582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042ABB-B5EB-7804-1DF8-4702F33C9440}"/>
              </a:ext>
            </a:extLst>
          </p:cNvPr>
          <p:cNvSpPr txBox="1"/>
          <p:nvPr/>
        </p:nvSpPr>
        <p:spPr>
          <a:xfrm>
            <a:off x="1973642" y="5894685"/>
            <a:ext cx="116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u,v</a:t>
            </a:r>
            <a:r>
              <a:rPr lang="en-US" sz="2400" dirty="0"/>
              <a:t>)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3BFFD-B478-E9B6-FC52-872ABC837D96}"/>
              </a:ext>
            </a:extLst>
          </p:cNvPr>
          <p:cNvSpPr txBox="1"/>
          <p:nvPr/>
        </p:nvSpPr>
        <p:spPr>
          <a:xfrm>
            <a:off x="5236877" y="1185703"/>
            <a:ext cx="416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Hasil </a:t>
            </a:r>
            <a:r>
              <a:rPr lang="en-US" sz="2400" dirty="0" err="1">
                <a:solidFill>
                  <a:srgbClr val="FF0000"/>
                </a:solidFill>
              </a:rPr>
              <a:t>pembacaan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secara</a:t>
            </a:r>
            <a:r>
              <a:rPr lang="en-US" sz="2400" dirty="0">
                <a:solidFill>
                  <a:srgbClr val="FF0000"/>
                </a:solidFill>
              </a:rPr>
              <a:t> zig-zag: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81669-2037-3921-6085-D952D6F54E65}"/>
              </a:ext>
            </a:extLst>
          </p:cNvPr>
          <p:cNvSpPr txBox="1"/>
          <p:nvPr/>
        </p:nvSpPr>
        <p:spPr>
          <a:xfrm>
            <a:off x="5236877" y="1829931"/>
            <a:ext cx="695512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−26, 						</a:t>
            </a:r>
          </a:p>
          <a:p>
            <a:r>
              <a:rPr lang="en-US" sz="2000" dirty="0">
                <a:solidFill>
                  <a:srgbClr val="FF0000"/>
                </a:solidFill>
              </a:rPr>
              <a:t>−3,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−3 ,	−2,	−6,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2, 	−4 ,	1, 	−3,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1,	1, 	5,	1,	2,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−1 ,	1 ,	−1 ,	2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 ,	0 ,	−1 ,	−1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 ,	0 ,	0 ,	0 ,	0, 	0, 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 ,	0 ,	0 ,	0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 ,	0 ,	0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0, 	0 ,	0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,	0,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167603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926F6-9913-D966-0693-0D51C890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/>
          <a:lstStyle/>
          <a:p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= DC, 63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AC. </a:t>
            </a:r>
            <a:r>
              <a:rPr lang="en-US" dirty="0" err="1"/>
              <a:t>Elemen</a:t>
            </a:r>
            <a:r>
              <a:rPr lang="en-US" dirty="0"/>
              <a:t> DC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DCPM, </a:t>
            </a:r>
            <a:r>
              <a:rPr lang="en-US" dirty="0" err="1"/>
              <a:t>sedangkan</a:t>
            </a:r>
            <a:r>
              <a:rPr lang="en-US" dirty="0"/>
              <a:t> 63 </a:t>
            </a:r>
            <a:r>
              <a:rPr lang="en-US" dirty="0" err="1"/>
              <a:t>elemen</a:t>
            </a:r>
            <a:r>
              <a:rPr lang="en-US" dirty="0"/>
              <a:t> AC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RLE.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 RLE dan DCPM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Huffman coding.</a:t>
            </a:r>
          </a:p>
          <a:p>
            <a:endParaRPr lang="en-US" dirty="0"/>
          </a:p>
          <a:p>
            <a:r>
              <a:rPr lang="en-US" dirty="0" err="1"/>
              <a:t>Tabel</a:t>
            </a:r>
            <a:r>
              <a:rPr lang="en-US" dirty="0"/>
              <a:t> Huffman dan string bit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 Huffman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file JPEG.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8E89-7181-6446-C310-3235CACA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BEDA-2BF7-087E-1683-F60EF714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Penirmampatan</a:t>
            </a:r>
            <a:r>
              <a:rPr lang="en-US" dirty="0"/>
              <a:t> (</a:t>
            </a:r>
            <a:r>
              <a:rPr lang="en-US" dirty="0" err="1"/>
              <a:t>Dekompresi</a:t>
            </a:r>
            <a:r>
              <a:rPr lang="en-US" dirty="0"/>
              <a:t>) JPEG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4B4EC-8723-28D2-F7C9-1F2C8592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C84A8-30F8-C737-162D-DCDF389D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42" y="1690687"/>
            <a:ext cx="8207304" cy="4518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455252-8064-FD40-2E57-261A4C1D0CA4}"/>
              </a:ext>
            </a:extLst>
          </p:cNvPr>
          <p:cNvSpPr txBox="1"/>
          <p:nvPr/>
        </p:nvSpPr>
        <p:spPr>
          <a:xfrm>
            <a:off x="353961" y="6352143"/>
            <a:ext cx="740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Multimedia - Image Compression,  Prepared by Dr. Omar A. Dawood </a:t>
            </a:r>
          </a:p>
        </p:txBody>
      </p:sp>
    </p:spTree>
    <p:extLst>
      <p:ext uri="{BB962C8B-B14F-4D97-AF65-F5344CB8AC3E}">
        <p14:creationId xmlns:p14="http://schemas.microsoft.com/office/powerpoint/2010/main" val="294100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979E1-1D21-D73A-4EF0-6D831116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67D51-B8DC-3D57-A76B-0A3139D3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29" y="976696"/>
            <a:ext cx="10120171" cy="4904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E5441-5993-24AA-DEE2-58D8143A12F8}"/>
              </a:ext>
            </a:extLst>
          </p:cNvPr>
          <p:cNvSpPr txBox="1"/>
          <p:nvPr/>
        </p:nvSpPr>
        <p:spPr>
          <a:xfrm>
            <a:off x="353961" y="6352143"/>
            <a:ext cx="740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Multimedia - Image Compression,  Prepared by Dr. Omar A. Dawood </a:t>
            </a:r>
          </a:p>
        </p:txBody>
      </p:sp>
    </p:spTree>
    <p:extLst>
      <p:ext uri="{BB962C8B-B14F-4D97-AF65-F5344CB8AC3E}">
        <p14:creationId xmlns:p14="http://schemas.microsoft.com/office/powerpoint/2010/main" val="3433331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40329" y="4448889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JPEG image compression </a:t>
            </a:r>
            <a:r>
              <a:rPr lang="en-US" sz="2400" dirty="0" err="1">
                <a:latin typeface="+mn-lt"/>
              </a:rPr>
              <a:t>menghasilkan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artefak-artefak</a:t>
            </a:r>
            <a:r>
              <a:rPr lang="en-US" sz="2400" dirty="0">
                <a:latin typeface="+mn-lt"/>
              </a:rPr>
              <a:t> di </a:t>
            </a:r>
            <a:r>
              <a:rPr lang="en-US" sz="2400" dirty="0" err="1">
                <a:latin typeface="+mn-lt"/>
              </a:rPr>
              <a:t>dalam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citra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hasil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pemampatan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namun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masih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ditolerir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secara</a:t>
            </a:r>
            <a:r>
              <a:rPr lang="en-US" sz="2400" dirty="0">
                <a:latin typeface="+mn-lt"/>
              </a:rPr>
              <a:t> visual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Less computational complexity</a:t>
            </a:r>
          </a:p>
        </p:txBody>
      </p:sp>
      <p:pic>
        <p:nvPicPr>
          <p:cNvPr id="8" name="Picture 0" descr="Description: BaboonRightEye12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1" descr="Description: BaboonRightEye32zoo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5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2" descr="Description: BaboonRightEye32DCTzoo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5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53203" y="3792538"/>
            <a:ext cx="190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ea typeface="SimSun" charset="0"/>
                <a:cs typeface="SimSun" charset="0"/>
              </a:rPr>
              <a:t>Original Image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28115" y="3806825"/>
            <a:ext cx="235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ea typeface="SimSun" charset="0"/>
                <a:cs typeface="SimSun" charset="0"/>
              </a:rPr>
              <a:t>Compressed Image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0172" y="6018549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6FC45-1C35-42AE-98B3-584FC365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8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30DE-CA8D-4F67-BA71-341E8B7A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Metrik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Pengukuran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3900B-9EEA-4350-AB72-D968104BD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982"/>
                <a:ext cx="10515600" cy="51135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1.  </a:t>
                </a:r>
                <a:r>
                  <a:rPr lang="en-US" sz="2600" dirty="0" err="1"/>
                  <a:t>Nisbah</a:t>
                </a:r>
                <a:r>
                  <a:rPr lang="en-US" sz="2600" dirty="0"/>
                  <a:t> (</a:t>
                </a:r>
                <a:r>
                  <a:rPr lang="en-US" sz="2600" i="1" dirty="0"/>
                  <a:t>ratio</a:t>
                </a:r>
                <a:r>
                  <a:rPr lang="en-US" sz="2600" dirty="0"/>
                  <a:t>) </a:t>
                </a:r>
                <a:r>
                  <a:rPr lang="en-US" sz="2600" dirty="0" err="1"/>
                  <a:t>pemampatan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</a:t>
                </a:r>
                <a:r>
                  <a:rPr lang="en-US" sz="2600" dirty="0" err="1"/>
                  <a:t>Bermacam-macam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rumus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menghitung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nisbah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pemampatan</a:t>
                </a: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𝑁𝑖𝑠𝑏𝑎h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1=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𝑠𝑒𝑠𝑢𝑑𝑎h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𝑠𝑒𝑏𝑒𝑙𝑢𝑚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</a:t>
                </a:r>
                <a:r>
                  <a:rPr lang="en-US" sz="2600" dirty="0" err="1"/>
                  <a:t>artinya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ukuran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citra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sekarang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menjadi</a:t>
                </a:r>
                <a:r>
                  <a:rPr lang="en-US" sz="2600" dirty="0"/>
                  <a:t> </a:t>
                </a:r>
                <a:r>
                  <a:rPr lang="en-US" sz="2600" dirty="0">
                    <a:ea typeface="Times New Roman" panose="02020603050405020304" pitchFamily="18" charset="0"/>
                  </a:rPr>
                  <a:t>Nisbah1 (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dalam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persen</a:t>
                </a:r>
                <a:r>
                  <a:rPr lang="en-US" sz="2600" dirty="0">
                    <a:ea typeface="Times New Roman" panose="02020603050405020304" pitchFamily="18" charset="0"/>
                  </a:rPr>
                  <a:t>) kali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ukuran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citra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semula</a:t>
                </a:r>
                <a:r>
                  <a:rPr lang="en-US" sz="2600" dirty="0"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𝑁𝑖𝑠𝑏𝑎h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2=100% −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𝑠𝑒𝑠𝑢𝑑𝑎h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𝑠𝑒𝑏𝑒𝑙𝑢𝑚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</a:t>
                </a:r>
                <a:r>
                  <a:rPr lang="en-US" sz="2600" dirty="0" err="1"/>
                  <a:t>artinya</a:t>
                </a:r>
                <a:r>
                  <a:rPr lang="en-US" sz="2600" dirty="0"/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citra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sebanyak</a:t>
                </a:r>
                <a:r>
                  <a:rPr lang="en-US" sz="2600" dirty="0">
                    <a:ea typeface="Times New Roman" panose="02020603050405020304" pitchFamily="18" charset="0"/>
                  </a:rPr>
                  <a:t> Nisbah2 (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dalam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persen</a:t>
                </a:r>
                <a:r>
                  <a:rPr lang="en-US" sz="2600" dirty="0">
                    <a:ea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telah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dimampatkan</a:t>
                </a:r>
                <a:r>
                  <a:rPr lang="en-US" sz="2600" dirty="0"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3900B-9EEA-4350-AB72-D968104BD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982"/>
                <a:ext cx="10515600" cy="5113536"/>
              </a:xfrm>
              <a:blipFill>
                <a:blip r:embed="rId2"/>
                <a:stretch>
                  <a:fillRect l="-928" t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7CA12-C114-448D-B022-5EB808E0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397"/>
            <a:ext cx="10515600" cy="5357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Diagram </a:t>
            </a:r>
            <a:r>
              <a:rPr lang="en-US" sz="3200" b="1" dirty="0" err="1"/>
              <a:t>umum</a:t>
            </a:r>
            <a:r>
              <a:rPr lang="en-US" sz="3200" b="1" dirty="0"/>
              <a:t> JPEG Compression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5" y="1545646"/>
            <a:ext cx="8744609" cy="477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856" y="3700331"/>
            <a:ext cx="129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Encoder: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8780" y="6259810"/>
            <a:ext cx="13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Decoder: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0AAAC-705E-4CCE-B022-A1B50EA7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5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E01A-6CAE-4F4C-9F0C-532791FF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134"/>
            <a:ext cx="10515600" cy="5315829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err="1"/>
              <a:t>Contoh</a:t>
            </a:r>
            <a:r>
              <a:rPr lang="en-US" dirty="0"/>
              <a:t>: Citra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>
                <a:cs typeface="Times New Roman" charset="0"/>
              </a:rPr>
              <a:t>256×256 pixels, 8-bit per pixel,  grayscale.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adalah</a:t>
            </a:r>
            <a:r>
              <a:rPr lang="en-US" dirty="0">
                <a:cs typeface="Times New Roman" charset="0"/>
              </a:rPr>
              <a:t> 65536 byte (64 kb).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Setelah </a:t>
            </a:r>
            <a:r>
              <a:rPr lang="en-US" dirty="0" err="1">
                <a:cs typeface="Times New Roman" charset="0"/>
              </a:rPr>
              <a:t>dimampatkan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menjadi</a:t>
            </a:r>
            <a:r>
              <a:rPr lang="en-US" dirty="0">
                <a:cs typeface="Times New Roman" charset="0"/>
              </a:rPr>
              <a:t> 40280 byte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n-US" dirty="0">
              <a:cs typeface="Times New Roman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err="1">
                <a:cs typeface="Times New Roman" charset="0"/>
              </a:rPr>
              <a:t>Nisbah</a:t>
            </a:r>
            <a:r>
              <a:rPr lang="en-US" dirty="0">
                <a:cs typeface="Times New Roman" charset="0"/>
              </a:rPr>
              <a:t> = (40280/65536) x 100% =  61,5 %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(</a:t>
            </a:r>
            <a:r>
              <a:rPr lang="en-US" dirty="0" err="1">
                <a:cs typeface="Times New Roman" charset="0"/>
              </a:rPr>
              <a:t>artinya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menjadi</a:t>
            </a:r>
            <a:r>
              <a:rPr lang="en-US" dirty="0">
                <a:cs typeface="Times New Roman" charset="0"/>
              </a:rPr>
              <a:t> 61,5% </a:t>
            </a:r>
            <a:r>
              <a:rPr lang="en-US" dirty="0" err="1">
                <a:cs typeface="Times New Roman" charset="0"/>
              </a:rPr>
              <a:t>dari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semula</a:t>
            </a:r>
            <a:r>
              <a:rPr lang="en-US" dirty="0">
                <a:cs typeface="Times New Roman" charset="0"/>
              </a:rPr>
              <a:t>)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n-US" dirty="0">
              <a:cs typeface="Times New Roman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err="1">
                <a:cs typeface="Times New Roman" charset="0"/>
              </a:rPr>
              <a:t>Nisbah</a:t>
            </a:r>
            <a:r>
              <a:rPr lang="en-US" dirty="0">
                <a:cs typeface="Times New Roman" charset="0"/>
              </a:rPr>
              <a:t> = 100% - 61,5% = 38,5%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(</a:t>
            </a:r>
            <a:r>
              <a:rPr lang="en-US" dirty="0" err="1">
                <a:cs typeface="Times New Roman" charset="0"/>
              </a:rPr>
              <a:t>artinya</a:t>
            </a:r>
            <a:r>
              <a:rPr lang="en-US" dirty="0">
                <a:cs typeface="Times New Roman" charset="0"/>
              </a:rPr>
              <a:t> 38,5%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sudah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dimampatkan</a:t>
            </a:r>
            <a:r>
              <a:rPr lang="en-US" dirty="0">
                <a:cs typeface="Times New Roman" charset="0"/>
              </a:rPr>
              <a:t>)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8CC81-2A25-40D1-8D60-46A4819A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95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B1C0-7F7F-4435-92AE-36A03B38D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6746"/>
            <a:ext cx="10515600" cy="53602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i="1" dirty="0"/>
              <a:t>fidelity  </a:t>
            </a:r>
          </a:p>
          <a:p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subyektif</a:t>
            </a:r>
            <a:r>
              <a:rPr lang="en-US" sz="2400" dirty="0"/>
              <a:t> dan </a:t>
            </a:r>
            <a:r>
              <a:rPr lang="en-US" sz="2400" dirty="0" err="1"/>
              <a:t>relatif</a:t>
            </a:r>
            <a:r>
              <a:rPr lang="en-US" sz="2400" dirty="0"/>
              <a:t>,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pengamatan</a:t>
            </a:r>
            <a:r>
              <a:rPr lang="en-US" sz="2400" dirty="0"/>
              <a:t> orang yang </a:t>
            </a:r>
            <a:r>
              <a:rPr lang="en-US" sz="2400" dirty="0" err="1"/>
              <a:t>menilainya</a:t>
            </a:r>
            <a:endParaRPr lang="en-US" sz="2400" dirty="0"/>
          </a:p>
          <a:p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i="1" dirty="0"/>
              <a:t>PSNR</a:t>
            </a:r>
            <a:r>
              <a:rPr lang="en-US" sz="2400" dirty="0"/>
              <a:t> (</a:t>
            </a:r>
            <a:r>
              <a:rPr lang="en-US" sz="2400" i="1" dirty="0"/>
              <a:t>peak signal-to-noise ratio</a:t>
            </a:r>
            <a:r>
              <a:rPr lang="en-US" sz="2400" dirty="0"/>
              <a:t>).  </a:t>
            </a:r>
          </a:p>
          <a:p>
            <a:r>
              <a:rPr lang="en-US" sz="2400" i="1" dirty="0"/>
              <a:t>PSNR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841179-52DB-4298-85AA-BE2CCEEC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92" y="4243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86597B-7CB9-42AA-830A-908255CB9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2998" y="3563567"/>
          <a:ext cx="2972867" cy="83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47172" imgH="406224" progId="Equation.3">
                  <p:embed/>
                </p:oleObj>
              </mc:Choice>
              <mc:Fallback>
                <p:oleObj r:id="rId2" imgW="1447172" imgH="406224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86597B-7CB9-42AA-830A-908255CB9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998" y="3563567"/>
                        <a:ext cx="2972867" cy="834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513C575-0CD3-40B7-8C18-4853923E84C2}"/>
              </a:ext>
            </a:extLst>
          </p:cNvPr>
          <p:cNvSpPr/>
          <p:nvPr/>
        </p:nvSpPr>
        <p:spPr>
          <a:xfrm>
            <a:off x="1387875" y="4398056"/>
            <a:ext cx="9558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sinyal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(pada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256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derajat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255) </a:t>
            </a:r>
          </a:p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root mean square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pangkat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selisih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semula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pemampatan</a:t>
            </a:r>
            <a:endParaRPr lang="en-US" sz="2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EDB3F5-A01D-4D5D-8288-75113B24E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349" y="56792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AD1AB9-5716-4BD3-A856-4D5CC1A8DC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6668" y="5430511"/>
          <a:ext cx="4417042" cy="90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0" imgH="495300" progId="Equation.3">
                  <p:embed/>
                </p:oleObj>
              </mc:Choice>
              <mc:Fallback>
                <p:oleObj r:id="rId4" imgW="2413000" imgH="4953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DAD1AB9-5716-4BD3-A856-4D5CC1A8DC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668" y="5430511"/>
                        <a:ext cx="4417042" cy="906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BDEE615-9000-42C6-A1F5-94541CDB01E1}"/>
              </a:ext>
            </a:extLst>
          </p:cNvPr>
          <p:cNvSpPr/>
          <p:nvPr/>
        </p:nvSpPr>
        <p:spPr>
          <a:xfrm>
            <a:off x="1387875" y="6331492"/>
            <a:ext cx="10140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 dan  f’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dan </a:t>
            </a:r>
            <a:r>
              <a:rPr lang="en-US" dirty="0" err="1"/>
              <a:t>nilai</a:t>
            </a:r>
            <a:r>
              <a:rPr lang="en-US" dirty="0"/>
              <a:t> 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931B4-1820-45B9-A0EA-13E26B4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1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62CC-ED0B-480A-8D72-AD02703D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645"/>
            <a:ext cx="10515600" cy="528031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PSNR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i="1" dirty="0"/>
              <a:t>decibel</a:t>
            </a:r>
            <a:r>
              <a:rPr lang="en-US" dirty="0"/>
              <a:t> (dB). </a:t>
            </a:r>
          </a:p>
          <a:p>
            <a:endParaRPr lang="en-US" dirty="0"/>
          </a:p>
          <a:p>
            <a:r>
              <a:rPr lang="en-US" i="1" dirty="0"/>
              <a:t>PSNR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rms</a:t>
            </a:r>
            <a:r>
              <a:rPr lang="en-US" dirty="0"/>
              <a:t>. Nilai </a:t>
            </a:r>
            <a:r>
              <a:rPr lang="en-US" i="1" dirty="0"/>
              <a:t>rms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yang </a:t>
            </a:r>
            <a:r>
              <a:rPr lang="en-US" dirty="0" err="1"/>
              <a:t>menyiratkan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PSNR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pemampatannya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Nilai rms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galat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, </a:t>
            </a:r>
            <a:r>
              <a:rPr lang="en-US" dirty="0" err="1"/>
              <a:t>sehinga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PSNR yang </a:t>
            </a:r>
            <a:r>
              <a:rPr lang="en-US" dirty="0" err="1"/>
              <a:t>rendah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PSNR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pemampatannya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prakteknya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PSNR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30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Di </a:t>
            </a:r>
            <a:r>
              <a:rPr lang="en-US" dirty="0" err="1"/>
              <a:t>bawah</a:t>
            </a:r>
            <a:r>
              <a:rPr lang="en-US" dirty="0"/>
              <a:t> 30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degradasi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menurunnya</a:t>
            </a:r>
            <a:r>
              <a:rPr lang="en-US" dirty="0"/>
              <a:t> PSNR.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4D6DE-BDCE-44E9-9A57-709EFDE3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23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9" y="60902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8" y="60862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51" y="60862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184" y="3948978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3923902"/>
            <a:ext cx="280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(52.2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9379" y="3991780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37C5D-5405-45E7-B6B9-F6BAD0217D80}"/>
              </a:ext>
            </a:extLst>
          </p:cNvPr>
          <p:cNvSpPr/>
          <p:nvPr/>
        </p:nvSpPr>
        <p:spPr>
          <a:xfrm>
            <a:off x="7771047" y="4661767"/>
            <a:ext cx="4006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&gt;&gt; ref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>
                <a:solidFill>
                  <a:srgbClr val="FF0000"/>
                </a:solidFill>
              </a:rPr>
              <a:t>('peppers512.bmp');</a:t>
            </a:r>
          </a:p>
          <a:p>
            <a:r>
              <a:rPr lang="en-US" dirty="0">
                <a:solidFill>
                  <a:srgbClr val="FF0000"/>
                </a:solidFill>
              </a:rPr>
              <a:t>&gt;&gt; A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>
                <a:solidFill>
                  <a:srgbClr val="FF0000"/>
                </a:solidFill>
              </a:rPr>
              <a:t>('peppers512-low.jpg');</a:t>
            </a:r>
          </a:p>
          <a:p>
            <a:r>
              <a:rPr lang="en-US" dirty="0">
                <a:solidFill>
                  <a:srgbClr val="FF0000"/>
                </a:solidFill>
              </a:rPr>
              <a:t>&gt;&gt; </a:t>
            </a:r>
            <a:r>
              <a:rPr lang="en-US" dirty="0" err="1">
                <a:solidFill>
                  <a:srgbClr val="FF0000"/>
                </a:solidFill>
              </a:rPr>
              <a:t>psnr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psnr</a:t>
            </a:r>
            <a:r>
              <a:rPr lang="en-US" dirty="0">
                <a:solidFill>
                  <a:srgbClr val="FF0000"/>
                </a:solidFill>
              </a:rPr>
              <a:t>(A, ref)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psnr</a:t>
            </a:r>
            <a:r>
              <a:rPr lang="en-US" dirty="0">
                <a:solidFill>
                  <a:srgbClr val="FF0000"/>
                </a:solidFill>
              </a:rPr>
              <a:t> =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30.5051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AF076-62A2-498C-9F97-D51EBE21AA70}"/>
              </a:ext>
            </a:extLst>
          </p:cNvPr>
          <p:cNvSpPr/>
          <p:nvPr/>
        </p:nvSpPr>
        <p:spPr>
          <a:xfrm>
            <a:off x="3971544" y="47015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&gt;&gt; ref = </a:t>
            </a:r>
            <a:r>
              <a:rPr lang="en-US" dirty="0" err="1">
                <a:solidFill>
                  <a:schemeClr val="accent1"/>
                </a:solidFill>
              </a:rPr>
              <a:t>imread</a:t>
            </a:r>
            <a:r>
              <a:rPr lang="en-US" dirty="0">
                <a:solidFill>
                  <a:schemeClr val="accent1"/>
                </a:solidFill>
              </a:rPr>
              <a:t>('peppers512.bmp');</a:t>
            </a:r>
          </a:p>
          <a:p>
            <a:r>
              <a:rPr lang="en-US" dirty="0">
                <a:solidFill>
                  <a:schemeClr val="accent1"/>
                </a:solidFill>
              </a:rPr>
              <a:t>&gt;&gt; A = </a:t>
            </a:r>
            <a:r>
              <a:rPr lang="en-US" dirty="0" err="1">
                <a:solidFill>
                  <a:schemeClr val="accent1"/>
                </a:solidFill>
              </a:rPr>
              <a:t>imread</a:t>
            </a:r>
            <a:r>
              <a:rPr lang="en-US" dirty="0">
                <a:solidFill>
                  <a:schemeClr val="accent1"/>
                </a:solidFill>
              </a:rPr>
              <a:t>('peppers512-med.jpg');</a:t>
            </a:r>
          </a:p>
          <a:p>
            <a:r>
              <a:rPr lang="en-US" dirty="0">
                <a:solidFill>
                  <a:schemeClr val="accent1"/>
                </a:solidFill>
              </a:rPr>
              <a:t>&gt;&gt; </a:t>
            </a:r>
            <a:r>
              <a:rPr lang="en-US" dirty="0" err="1">
                <a:solidFill>
                  <a:schemeClr val="accent1"/>
                </a:solidFill>
              </a:rPr>
              <a:t>psnr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psnr</a:t>
            </a:r>
            <a:r>
              <a:rPr lang="en-US" dirty="0">
                <a:solidFill>
                  <a:schemeClr val="accent1"/>
                </a:solidFill>
              </a:rPr>
              <a:t>(A, ref)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psnr</a:t>
            </a:r>
            <a:r>
              <a:rPr lang="en-US" dirty="0">
                <a:solidFill>
                  <a:schemeClr val="accent1"/>
                </a:solidFill>
              </a:rPr>
              <a:t> =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35.08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CE3865-12E3-46C6-BE13-41A16B55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5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DA56-0AC1-49D5-B322-98A8F02E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Fractal Image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8496-C29A-4E8A-AAC0-7467C5059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: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ukurannya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</a:t>
            </a:r>
            <a:r>
              <a:rPr lang="en-US" i="1" dirty="0"/>
              <a:t>self similarity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Cari 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mentransformasikan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Pada proses </a:t>
            </a:r>
            <a:r>
              <a:rPr lang="en-US" dirty="0" err="1"/>
              <a:t>penirmampatan</a:t>
            </a:r>
            <a:r>
              <a:rPr lang="en-US" dirty="0"/>
              <a:t>,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di-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kali </a:t>
            </a:r>
            <a:r>
              <a:rPr lang="en-US" dirty="0" err="1"/>
              <a:t>terhadap</a:t>
            </a:r>
            <a:r>
              <a:rPr lang="en-US" dirty="0"/>
              <a:t> 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8E726-2D07-438E-A219-E895C471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A4A0-81E9-4D8E-B61E-E3433556C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7321"/>
            <a:ext cx="10515600" cy="554964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err="1"/>
              <a:t>Fraktal</a:t>
            </a:r>
            <a:endParaRPr lang="en-US" sz="3200" b="1" dirty="0"/>
          </a:p>
          <a:p>
            <a:pPr marL="0" indent="0">
              <a:buNone/>
            </a:pPr>
            <a:r>
              <a:rPr lang="en-US" b="1" dirty="0" err="1"/>
              <a:t>Definisi</a:t>
            </a:r>
            <a:endParaRPr lang="en-US" b="1" dirty="0"/>
          </a:p>
          <a:p>
            <a:pPr marL="0" indent="0">
              <a:buNone/>
            </a:pPr>
            <a:r>
              <a:rPr lang="en-US" sz="2400" b="1" dirty="0" err="1"/>
              <a:t>Fraktal</a:t>
            </a:r>
            <a:r>
              <a:rPr lang="en-US" sz="2400" dirty="0"/>
              <a:t>: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kemiripan</a:t>
            </a:r>
            <a:r>
              <a:rPr lang="en-US" sz="2400" dirty="0"/>
              <a:t> </a:t>
            </a:r>
            <a:r>
              <a:rPr lang="en-US" sz="2400" dirty="0" err="1"/>
              <a:t>dirinya-sendiri</a:t>
            </a:r>
            <a:r>
              <a:rPr lang="en-US" sz="2400" dirty="0"/>
              <a:t> (</a:t>
            </a:r>
            <a:r>
              <a:rPr lang="en-US" sz="2400" i="1" dirty="0"/>
              <a:t>self-similarity</a:t>
            </a:r>
            <a:r>
              <a:rPr lang="en-US" sz="2400" dirty="0"/>
              <a:t>)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 err="1"/>
              <a:t>Fraktal</a:t>
            </a:r>
            <a:r>
              <a:rPr lang="en-US" sz="2400" dirty="0"/>
              <a:t>: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matra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pecahan</a:t>
            </a:r>
            <a:r>
              <a:rPr lang="en-US" sz="2400" dirty="0"/>
              <a:t> (</a:t>
            </a:r>
            <a:r>
              <a:rPr lang="en-US" sz="2400" i="1" dirty="0"/>
              <a:t>fractional</a:t>
            </a:r>
            <a:r>
              <a:rPr lang="en-US" sz="2400" dirty="0"/>
              <a:t>). Kata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menurunkan</a:t>
            </a:r>
            <a:r>
              <a:rPr lang="en-US" sz="2400" dirty="0"/>
              <a:t> kata </a:t>
            </a:r>
            <a:r>
              <a:rPr lang="en-US" sz="2400" b="1" dirty="0" err="1"/>
              <a:t>fraktal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fraktal1">
            <a:extLst>
              <a:ext uri="{FF2B5EF4-FFF2-40B4-BE49-F238E27FC236}">
                <a16:creationId xmlns:a16="http://schemas.microsoft.com/office/drawing/2014/main" id="{DB22AD7F-8CF4-461F-8B0B-9B42426B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39" y="3714973"/>
            <a:ext cx="6839722" cy="251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BC626-BA29-458E-A9A6-2A98EC71B7BB}"/>
              </a:ext>
            </a:extLst>
          </p:cNvPr>
          <p:cNvSpPr/>
          <p:nvPr/>
        </p:nvSpPr>
        <p:spPr>
          <a:xfrm>
            <a:off x="3007262" y="6327776"/>
            <a:ext cx="572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Segitiga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Sierpinski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pakis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Barsnsley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pohon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fractal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AD369-5042-473F-93DA-DCFEC717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2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BC4B-E004-4899-B8FB-D14E2A20CC1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3730" name="Picture 2" descr="http://t0.gstatic.com/images?q=tbn:ANd9GcSHozmNTD5I0lOt1EkfSIIBvRWCjsGf1ppB3aX89vIEPtcZw65D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838200"/>
            <a:ext cx="3664539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1"/>
            <a:ext cx="201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Fraktal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endParaRPr lang="en-US" sz="2400" dirty="0"/>
          </a:p>
        </p:txBody>
      </p:sp>
      <p:pic>
        <p:nvPicPr>
          <p:cNvPr id="73734" name="Picture 6" descr="http://www.mjfdesign.net/ths/images/3d/fractals/al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304801"/>
            <a:ext cx="3190875" cy="3190875"/>
          </a:xfrm>
          <a:prstGeom prst="rect">
            <a:avLst/>
          </a:prstGeom>
          <a:noFill/>
        </p:spPr>
      </p:pic>
      <p:pic>
        <p:nvPicPr>
          <p:cNvPr id="73736" name="Picture 8" descr="http://www.shodor.org/%7Ejennyj/fractals/images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2305050" cy="2766060"/>
          </a:xfrm>
          <a:prstGeom prst="rect">
            <a:avLst/>
          </a:prstGeom>
          <a:noFill/>
        </p:spPr>
      </p:pic>
      <p:pic>
        <p:nvPicPr>
          <p:cNvPr id="73738" name="Picture 10" descr="http://upload.wikimedia.org/wikipedia/commons/a/ae/Cauliflower_Fractal_AV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3886200"/>
            <a:ext cx="3286125" cy="2664802"/>
          </a:xfrm>
          <a:prstGeom prst="rect">
            <a:avLst/>
          </a:prstGeom>
          <a:noFill/>
        </p:spPr>
      </p:pic>
      <p:pic>
        <p:nvPicPr>
          <p:cNvPr id="73740" name="Picture 12" descr="http://www.oddee.com/_media/imgs/articles/a302_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499541" y="4082859"/>
            <a:ext cx="2838450" cy="183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73B1-889C-4E2D-A09E-71539B5F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702" y="1635749"/>
            <a:ext cx="10014098" cy="45412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A793B-9813-4794-ACFE-058733B370EF}"/>
              </a:ext>
            </a:extLst>
          </p:cNvPr>
          <p:cNvSpPr/>
          <p:nvPr/>
        </p:nvSpPr>
        <p:spPr>
          <a:xfrm>
            <a:off x="1185680" y="373865"/>
            <a:ext cx="69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0" indent="-504190" algn="just">
              <a:spcBef>
                <a:spcPts val="0"/>
              </a:spcBef>
              <a:spcAft>
                <a:spcPts val="600"/>
              </a:spcAft>
            </a:pPr>
            <a:r>
              <a:rPr lang="en-US" sz="3200" b="1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Iterated Function System</a:t>
            </a:r>
            <a:r>
              <a:rPr lang="en-US" sz="32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(IFS)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46ADBB-70B5-4267-989C-16C7A8B09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07227"/>
              </p:ext>
            </p:extLst>
          </p:nvPr>
        </p:nvGraphicFramePr>
        <p:xfrm>
          <a:off x="2127696" y="1897359"/>
          <a:ext cx="7936607" cy="454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">
                  <p:embed/>
                </p:oleObj>
              </mc:Choice>
              <mc:Fallback>
                <p:oleObj r:id="rId2" imgW="0" imgH="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696" y="1897359"/>
                        <a:ext cx="7936607" cy="4541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F6180F-3F57-4D93-BB43-C3AF46051B20}"/>
              </a:ext>
            </a:extLst>
          </p:cNvPr>
          <p:cNvSpPr/>
          <p:nvPr/>
        </p:nvSpPr>
        <p:spPr>
          <a:xfrm>
            <a:off x="1185680" y="1143306"/>
            <a:ext cx="4488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Penemu</a:t>
            </a:r>
            <a:r>
              <a:rPr lang="en-US" sz="2400" dirty="0">
                <a:ea typeface="Times New Roman" panose="02020603050405020304" pitchFamily="18" charset="0"/>
              </a:rPr>
              <a:t>: Michael </a:t>
            </a:r>
            <a:r>
              <a:rPr lang="en-US" sz="2400" dirty="0" err="1">
                <a:ea typeface="Times New Roman" panose="02020603050405020304" pitchFamily="18" charset="0"/>
              </a:rPr>
              <a:t>Barnsley</a:t>
            </a:r>
            <a:r>
              <a:rPr lang="en-US" sz="2400" dirty="0">
                <a:ea typeface="Times New Roman" panose="02020603050405020304" pitchFamily="18" charset="0"/>
              </a:rPr>
              <a:t> (1988)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B9AE0-7B30-4A49-AE57-A9A807468DA5}"/>
              </a:ext>
            </a:extLst>
          </p:cNvPr>
          <p:cNvSpPr/>
          <p:nvPr/>
        </p:nvSpPr>
        <p:spPr>
          <a:xfrm>
            <a:off x="1789093" y="6253907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Multiple Reduction Copy Machine (MRCM)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DADC9-B7C8-4742-9EC3-B4941BB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1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kis">
            <a:extLst>
              <a:ext uri="{FF2B5EF4-FFF2-40B4-BE49-F238E27FC236}">
                <a16:creationId xmlns:a16="http://schemas.microsoft.com/office/drawing/2014/main" id="{FAF5B3DD-7DDA-4AA7-86DF-B6D1DCBE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49" y="758086"/>
            <a:ext cx="8907902" cy="43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0B9597-3876-44B3-81A1-5EB1195CE054}"/>
              </a:ext>
            </a:extLst>
          </p:cNvPr>
          <p:cNvSpPr/>
          <p:nvPr/>
        </p:nvSpPr>
        <p:spPr>
          <a:xfrm>
            <a:off x="1931580" y="5347257"/>
            <a:ext cx="89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Apapun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gambar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awalnya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, MRCM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selalu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menghasilkan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segitiga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Sierpienski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23B43-0714-4184-96B3-C7181650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6C068-3356-43C8-88CB-D79A380B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870"/>
            <a:ext cx="10515600" cy="53050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MRCM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…,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… +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949CD-B292-4B9A-869F-34B0142D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53" y="1591476"/>
            <a:ext cx="5323012" cy="10453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01DC6-6A3B-4219-8F37-56D078C3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3FD06-B453-43B9-93FD-E163A74B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  <p:grpSp>
        <p:nvGrpSpPr>
          <p:cNvPr id="33" name="Group 1">
            <a:extLst>
              <a:ext uri="{FF2B5EF4-FFF2-40B4-BE49-F238E27FC236}">
                <a16:creationId xmlns:a16="http://schemas.microsoft.com/office/drawing/2014/main" id="{8391C080-F696-2F7E-58E1-AA99306B47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1835" y="339213"/>
            <a:ext cx="9450113" cy="6238568"/>
            <a:chOff x="1031" y="709"/>
            <a:chExt cx="13102" cy="9291"/>
          </a:xfrm>
        </p:grpSpPr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id="{8E5707DA-9BA2-A313-9832-91CAEB72D6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2" y="959"/>
              <a:ext cx="2167" cy="9041"/>
            </a:xfrm>
            <a:prstGeom prst="flowChartAlternateProcess">
              <a:avLst/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100">
                  <a:ea typeface="SimSun" charset="0"/>
                  <a:cs typeface="Times New Roman" charset="0"/>
                </a:rPr>
                <a:t>Image Transformation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35" name="AutoShape 31">
              <a:extLst>
                <a:ext uri="{FF2B5EF4-FFF2-40B4-BE49-F238E27FC236}">
                  <a16:creationId xmlns:a16="http://schemas.microsoft.com/office/drawing/2014/main" id="{71C77658-8C97-47F5-AF5E-DAD6E85C5E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90" y="959"/>
              <a:ext cx="1866" cy="9032"/>
            </a:xfrm>
            <a:prstGeom prst="flowChartAlternateProcess">
              <a:avLst/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100">
                  <a:ea typeface="SimSun" charset="0"/>
                  <a:cs typeface="Times New Roman" charset="0"/>
                </a:rPr>
                <a:t>Image Quantization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36" name="AutoShape 30">
              <a:extLst>
                <a:ext uri="{FF2B5EF4-FFF2-40B4-BE49-F238E27FC236}">
                  <a16:creationId xmlns:a16="http://schemas.microsoft.com/office/drawing/2014/main" id="{FFA64988-C78E-8C78-67E1-CD9680E4A6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92" y="709"/>
              <a:ext cx="4964" cy="8985"/>
            </a:xfrm>
            <a:prstGeom prst="flowChartAlternateProcess">
              <a:avLst/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100">
                  <a:ea typeface="SimSun" charset="0"/>
                  <a:cs typeface="Times New Roman" charset="0"/>
                </a:rPr>
                <a:t>Entropy Coding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37" name="AutoShape 29">
              <a:extLst>
                <a:ext uri="{FF2B5EF4-FFF2-40B4-BE49-F238E27FC236}">
                  <a16:creationId xmlns:a16="http://schemas.microsoft.com/office/drawing/2014/main" id="{8DDC5109-56BC-0940-3DAB-5E46EA9D9E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1" y="4278"/>
              <a:ext cx="1751" cy="2115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Color components (Y, C</a:t>
              </a:r>
              <a:r>
                <a:rPr lang="en-US" altLang="zh-CN" sz="1000" baseline="-30000">
                  <a:ea typeface="SimSun" charset="0"/>
                  <a:cs typeface="Times New Roman" charset="0"/>
                </a:rPr>
                <a:t>b</a:t>
              </a:r>
              <a:r>
                <a:rPr lang="en-US" altLang="zh-CN" sz="1000">
                  <a:ea typeface="SimSun" charset="0"/>
                  <a:cs typeface="Times New Roman" charset="0"/>
                </a:rPr>
                <a:t>, C</a:t>
              </a:r>
              <a:r>
                <a:rPr lang="en-US" altLang="zh-CN" sz="1000" baseline="-30000">
                  <a:ea typeface="SimSun" charset="0"/>
                  <a:cs typeface="Times New Roman" charset="0"/>
                </a:rPr>
                <a:t>r</a:t>
              </a:r>
              <a:r>
                <a:rPr lang="en-US" altLang="zh-CN" sz="1000">
                  <a:ea typeface="SimSun" charset="0"/>
                  <a:cs typeface="Times New Roman" charset="0"/>
                </a:rPr>
                <a:t>)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38" name="AutoShape 28">
              <a:extLst>
                <a:ext uri="{FF2B5EF4-FFF2-40B4-BE49-F238E27FC236}">
                  <a16:creationId xmlns:a16="http://schemas.microsoft.com/office/drawing/2014/main" id="{7DBCDA6A-1364-75B3-2CFE-D2E0FB7CC0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46" y="4738"/>
              <a:ext cx="1831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8x8 DCT Transform</a:t>
              </a:r>
              <a:endParaRPr lang="en-US" altLang="zh-CN" sz="800">
                <a:ea typeface="SimSun" charset="0"/>
                <a:cs typeface="Times New Roman" charset="0"/>
              </a:endParaRPr>
            </a:p>
            <a:p>
              <a:pPr>
                <a:defRPr/>
              </a:pP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39" name="AutoShape 27">
              <a:extLst>
                <a:ext uri="{FF2B5EF4-FFF2-40B4-BE49-F238E27FC236}">
                  <a16:creationId xmlns:a16="http://schemas.microsoft.com/office/drawing/2014/main" id="{91C8B766-92E8-29BE-2477-7175502652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12" y="4207"/>
              <a:ext cx="1475" cy="1989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97470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Scalar Uniform Quantization</a:t>
              </a:r>
            </a:p>
          </p:txBody>
        </p:sp>
        <p:cxnSp>
          <p:nvCxnSpPr>
            <p:cNvPr id="40" name="AutoShape 26">
              <a:extLst>
                <a:ext uri="{FF2B5EF4-FFF2-40B4-BE49-F238E27FC236}">
                  <a16:creationId xmlns:a16="http://schemas.microsoft.com/office/drawing/2014/main" id="{4284C5DD-226C-0F66-5A23-85E9FE9C4257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2806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25">
              <a:extLst>
                <a:ext uri="{FF2B5EF4-FFF2-40B4-BE49-F238E27FC236}">
                  <a16:creationId xmlns:a16="http://schemas.microsoft.com/office/drawing/2014/main" id="{A23527D7-7FA2-362E-C323-3B78B032F29B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4845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24">
              <a:extLst>
                <a:ext uri="{FF2B5EF4-FFF2-40B4-BE49-F238E27FC236}">
                  <a16:creationId xmlns:a16="http://schemas.microsoft.com/office/drawing/2014/main" id="{200058EF-8209-464E-56FF-4EDD4CEB019B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6885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23">
              <a:extLst>
                <a:ext uri="{FF2B5EF4-FFF2-40B4-BE49-F238E27FC236}">
                  <a16:creationId xmlns:a16="http://schemas.microsoft.com/office/drawing/2014/main" id="{0534A566-7D6A-66E3-771D-15E555F82971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flipV="1">
              <a:off x="7450" y="4080"/>
              <a:ext cx="1" cy="2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22">
              <a:extLst>
                <a:ext uri="{FF2B5EF4-FFF2-40B4-BE49-F238E27FC236}">
                  <a16:creationId xmlns:a16="http://schemas.microsoft.com/office/drawing/2014/main" id="{90DB2B36-AB81-F6AD-3616-3943A9937608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7451" y="408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21">
              <a:extLst>
                <a:ext uri="{FF2B5EF4-FFF2-40B4-BE49-F238E27FC236}">
                  <a16:creationId xmlns:a16="http://schemas.microsoft.com/office/drawing/2014/main" id="{9C9B447A-7598-B162-1E68-BE55A9FF6E04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7451" y="684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AutoShape 20">
              <a:extLst>
                <a:ext uri="{FF2B5EF4-FFF2-40B4-BE49-F238E27FC236}">
                  <a16:creationId xmlns:a16="http://schemas.microsoft.com/office/drawing/2014/main" id="{341A218F-1B6B-E77E-514E-13FE779349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49" y="3340"/>
              <a:ext cx="1805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900">
                  <a:ea typeface="SimSun" charset="0"/>
                  <a:cs typeface="Times New Roman" charset="0"/>
                </a:rPr>
                <a:t>Zig-zag Reordering</a:t>
              </a:r>
            </a:p>
          </p:txBody>
        </p:sp>
        <p:sp>
          <p:nvSpPr>
            <p:cNvPr id="47" name="AutoShape 19">
              <a:extLst>
                <a:ext uri="{FF2B5EF4-FFF2-40B4-BE49-F238E27FC236}">
                  <a16:creationId xmlns:a16="http://schemas.microsoft.com/office/drawing/2014/main" id="{BB094B63-E026-4F80-6FE4-15D608A398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49" y="6106"/>
              <a:ext cx="1805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altLang="zh-CN" sz="800">
                <a:ea typeface="SimSun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Difference Encoding</a:t>
              </a:r>
            </a:p>
          </p:txBody>
        </p:sp>
        <p:cxnSp>
          <p:nvCxnSpPr>
            <p:cNvPr id="48" name="AutoShape 18">
              <a:extLst>
                <a:ext uri="{FF2B5EF4-FFF2-40B4-BE49-F238E27FC236}">
                  <a16:creationId xmlns:a16="http://schemas.microsoft.com/office/drawing/2014/main" id="{2EB1AB59-4940-0A5F-B6A2-DB930155C209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9490" y="408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7">
              <a:extLst>
                <a:ext uri="{FF2B5EF4-FFF2-40B4-BE49-F238E27FC236}">
                  <a16:creationId xmlns:a16="http://schemas.microsoft.com/office/drawing/2014/main" id="{7C3BFB05-CE95-41F4-2D9A-664CD203C1E8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9490" y="684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AutoShape 16">
              <a:extLst>
                <a:ext uri="{FF2B5EF4-FFF2-40B4-BE49-F238E27FC236}">
                  <a16:creationId xmlns:a16="http://schemas.microsoft.com/office/drawing/2014/main" id="{5DDF3779-4FE8-C54F-61A6-AA63B29AAB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54" y="3340"/>
              <a:ext cx="1641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Huffman Coding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FED63E79-65D7-5821-22E6-E7C8903177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54" y="6106"/>
              <a:ext cx="1475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Huffman Coding</a:t>
              </a:r>
            </a:p>
          </p:txBody>
        </p:sp>
        <p:cxnSp>
          <p:nvCxnSpPr>
            <p:cNvPr id="52" name="AutoShape 14">
              <a:extLst>
                <a:ext uri="{FF2B5EF4-FFF2-40B4-BE49-F238E27FC236}">
                  <a16:creationId xmlns:a16="http://schemas.microsoft.com/office/drawing/2014/main" id="{5966139F-DCEB-F74C-3321-1FC5A4FCDC48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11529" y="6840"/>
              <a:ext cx="5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3">
              <a:extLst>
                <a:ext uri="{FF2B5EF4-FFF2-40B4-BE49-F238E27FC236}">
                  <a16:creationId xmlns:a16="http://schemas.microsoft.com/office/drawing/2014/main" id="{14055827-9161-02DC-B1BE-9D7FF2958A5F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11529" y="408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2">
              <a:extLst>
                <a:ext uri="{FF2B5EF4-FFF2-40B4-BE49-F238E27FC236}">
                  <a16:creationId xmlns:a16="http://schemas.microsoft.com/office/drawing/2014/main" id="{C0037096-3268-528E-7547-B302F6A35FCB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flipV="1">
              <a:off x="12093" y="4081"/>
              <a:ext cx="1" cy="2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1">
              <a:extLst>
                <a:ext uri="{FF2B5EF4-FFF2-40B4-BE49-F238E27FC236}">
                  <a16:creationId xmlns:a16="http://schemas.microsoft.com/office/drawing/2014/main" id="{87B433D6-3944-BE00-EB46-A5DCD5EE8363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12094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AutoShape 10">
              <a:extLst>
                <a:ext uri="{FF2B5EF4-FFF2-40B4-BE49-F238E27FC236}">
                  <a16:creationId xmlns:a16="http://schemas.microsoft.com/office/drawing/2014/main" id="{E700791C-57C7-BAD6-E157-96B918EFC3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58" y="4723"/>
              <a:ext cx="1475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Bit-stream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57" name="AutoShape 9">
              <a:extLst>
                <a:ext uri="{FF2B5EF4-FFF2-40B4-BE49-F238E27FC236}">
                  <a16:creationId xmlns:a16="http://schemas.microsoft.com/office/drawing/2014/main" id="{6DE8159E-8949-271B-3C03-C0E2127709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54" y="1259"/>
              <a:ext cx="1768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AC Huffman Table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cxnSp>
          <p:nvCxnSpPr>
            <p:cNvPr id="58" name="AutoShape 8">
              <a:extLst>
                <a:ext uri="{FF2B5EF4-FFF2-40B4-BE49-F238E27FC236}">
                  <a16:creationId xmlns:a16="http://schemas.microsoft.com/office/drawing/2014/main" id="{520862AA-E792-AED3-2706-E1C42A0E2DF0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rot="5400000">
              <a:off x="10502" y="3059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7">
              <a:extLst>
                <a:ext uri="{FF2B5EF4-FFF2-40B4-BE49-F238E27FC236}">
                  <a16:creationId xmlns:a16="http://schemas.microsoft.com/office/drawing/2014/main" id="{F22DFA77-165E-B9B9-83C1-134E3376A1D3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rot="-5400000">
              <a:off x="10502" y="7863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AutoShape 6">
              <a:extLst>
                <a:ext uri="{FF2B5EF4-FFF2-40B4-BE49-F238E27FC236}">
                  <a16:creationId xmlns:a16="http://schemas.microsoft.com/office/drawing/2014/main" id="{79BD3898-09DB-FFCB-60A4-AF0BB49874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54" y="8144"/>
              <a:ext cx="1475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DC Huffman Table</a:t>
              </a:r>
            </a:p>
          </p:txBody>
        </p:sp>
        <p:cxnSp>
          <p:nvCxnSpPr>
            <p:cNvPr id="61" name="AutoShape 5">
              <a:extLst>
                <a:ext uri="{FF2B5EF4-FFF2-40B4-BE49-F238E27FC236}">
                  <a16:creationId xmlns:a16="http://schemas.microsoft.com/office/drawing/2014/main" id="{4CF19CE1-BF50-E6A0-B5BC-1C50850B307E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>
              <a:off x="6156" y="6196"/>
              <a:ext cx="0" cy="19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AutoShape 4">
              <a:extLst>
                <a:ext uri="{FF2B5EF4-FFF2-40B4-BE49-F238E27FC236}">
                  <a16:creationId xmlns:a16="http://schemas.microsoft.com/office/drawing/2014/main" id="{5A488593-79B4-EA01-7A53-A8B4A69AE6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6" y="8144"/>
              <a:ext cx="1475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Quantization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842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7CFA-802C-4A9F-B24C-6C49715E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93135"/>
            <a:ext cx="11102163" cy="5283828"/>
          </a:xfrm>
        </p:spPr>
        <p:txBody>
          <a:bodyPr/>
          <a:lstStyle/>
          <a:p>
            <a:r>
              <a:rPr lang="en-US" dirty="0" err="1"/>
              <a:t>Tansformasi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Sierpinski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FAA55-C50B-4508-921D-C6E19F91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72" y="1527679"/>
            <a:ext cx="7787847" cy="109856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F08923-AD2C-4D34-9B3F-C22BF6BA4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82286"/>
              </p:ext>
            </p:extLst>
          </p:nvPr>
        </p:nvGraphicFramePr>
        <p:xfrm>
          <a:off x="1998759" y="3049698"/>
          <a:ext cx="8102460" cy="312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17720" imgH="1434240" progId="">
                  <p:embed/>
                </p:oleObj>
              </mc:Choice>
              <mc:Fallback>
                <p:oleObj r:id="rId3" imgW="3717720" imgH="1434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759" y="3049698"/>
                        <a:ext cx="8102460" cy="3127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278F7-E9D4-4DEC-80AC-50E869CE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84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4316-E0F5-4CE2-8C64-68A9EF81C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834"/>
            <a:ext cx="10515600" cy="5709130"/>
          </a:xfrm>
        </p:spPr>
        <p:txBody>
          <a:bodyPr/>
          <a:lstStyle/>
          <a:p>
            <a:r>
              <a:rPr lang="en-US" dirty="0" err="1"/>
              <a:t>Tansformasi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pakis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E76B6-FCCF-4ED2-8F6D-930071B9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80" y="1058375"/>
            <a:ext cx="6658433" cy="2051648"/>
          </a:xfrm>
          <a:prstGeom prst="rect">
            <a:avLst/>
          </a:prstGeom>
        </p:spPr>
      </p:pic>
      <p:pic>
        <p:nvPicPr>
          <p:cNvPr id="14338" name="Picture 2" descr="pakis1">
            <a:extLst>
              <a:ext uri="{FF2B5EF4-FFF2-40B4-BE49-F238E27FC236}">
                <a16:creationId xmlns:a16="http://schemas.microsoft.com/office/drawing/2014/main" id="{D8E8A97C-7CB7-4CA7-95C9-EC8DDEE2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52" y="3159909"/>
            <a:ext cx="1972893" cy="323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16AB828-EAC9-455D-AEF9-EE4A695DC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54133"/>
              </p:ext>
            </p:extLst>
          </p:nvPr>
        </p:nvGraphicFramePr>
        <p:xfrm>
          <a:off x="5538337" y="3322399"/>
          <a:ext cx="2687720" cy="334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337" y="3322399"/>
                        <a:ext cx="2687720" cy="334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847D5-7E04-4991-98A1-86E1DDF2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5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C3CE-6344-4C81-B4FB-D2FEB8319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219"/>
            <a:ext cx="10515600" cy="55177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pixel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Pakis </a:t>
            </a:r>
            <a:r>
              <a:rPr lang="en-US" dirty="0" err="1"/>
              <a:t>Barnsley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affine, </a:t>
            </a:r>
            <a:r>
              <a:rPr lang="en-US" dirty="0" err="1"/>
              <a:t>masing-masingnya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(4 byte),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4 x 6 x 4 byte = 96 byte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pakis</a:t>
            </a:r>
            <a:r>
              <a:rPr lang="en-US" dirty="0"/>
              <a:t> </a:t>
            </a:r>
            <a:r>
              <a:rPr lang="en-US" dirty="0" err="1"/>
              <a:t>Barnsley</a:t>
            </a:r>
            <a:r>
              <a:rPr lang="en-US" dirty="0"/>
              <a:t> </a:t>
            </a:r>
            <a:r>
              <a:rPr lang="en-US" dirty="0" err="1"/>
              <a:t>disimpanxdengan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pixel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(1 pixel = 1 byte) </a:t>
            </a:r>
            <a:r>
              <a:rPr lang="en-US" dirty="0" err="1"/>
              <a:t>berukuran</a:t>
            </a:r>
            <a:r>
              <a:rPr lang="en-US" dirty="0"/>
              <a:t> 550 x 480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264.000 byte. 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pakis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264.000 : 96 = 2750 : 1,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nisbah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4D51D-8392-41B8-96F2-4B351F3D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0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BDF0-5E86-4515-A9D8-CBA86E42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912"/>
            <a:ext cx="10515600" cy="54220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C0900-5F4C-43AE-94DA-03DB61A8F34D}"/>
              </a:ext>
            </a:extLst>
          </p:cNvPr>
          <p:cNvSpPr/>
          <p:nvPr/>
        </p:nvSpPr>
        <p:spPr>
          <a:xfrm>
            <a:off x="975064" y="497343"/>
            <a:ext cx="843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4190" marR="0" indent="-504190" algn="just">
              <a:spcBef>
                <a:spcPts val="0"/>
              </a:spcBef>
              <a:spcAft>
                <a:spcPts val="600"/>
              </a:spcAft>
            </a:pPr>
            <a:r>
              <a:rPr lang="en-US" sz="3200" b="1" i="1" spc="-4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Partitioned Iterated Function System</a:t>
            </a:r>
            <a:r>
              <a:rPr lang="en-US" sz="3200" b="1" spc="-4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(PIFS)</a:t>
            </a:r>
            <a:endParaRPr lang="en-US" sz="3200" b="1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8CA0A-2B07-4136-9038-19A3D0FAAE0E}"/>
              </a:ext>
            </a:extLst>
          </p:cNvPr>
          <p:cNvSpPr/>
          <p:nvPr/>
        </p:nvSpPr>
        <p:spPr>
          <a:xfrm>
            <a:off x="975065" y="1413298"/>
            <a:ext cx="966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Penemu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r>
              <a:rPr lang="en-US" sz="2400" dirty="0"/>
              <a:t>Arnaud D. </a:t>
            </a:r>
            <a:r>
              <a:rPr lang="en-US" sz="2400" dirty="0" err="1"/>
              <a:t>Jacquin</a:t>
            </a:r>
            <a:r>
              <a:rPr lang="en-US" sz="2400" dirty="0"/>
              <a:t> (1992),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bimbingan</a:t>
            </a:r>
            <a:r>
              <a:rPr lang="en-US" sz="2400" dirty="0"/>
              <a:t> </a:t>
            </a:r>
            <a:r>
              <a:rPr lang="en-US" sz="2400" dirty="0">
                <a:ea typeface="Times New Roman" panose="02020603050405020304" pitchFamily="18" charset="0"/>
              </a:rPr>
              <a:t>Michael </a:t>
            </a:r>
            <a:r>
              <a:rPr lang="en-US" sz="2400" dirty="0" err="1">
                <a:ea typeface="Times New Roman" panose="02020603050405020304" pitchFamily="18" charset="0"/>
              </a:rPr>
              <a:t>Barnsley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F8305-DFA8-4F55-98E3-698CE6D9D24D}"/>
              </a:ext>
            </a:extLst>
          </p:cNvPr>
          <p:cNvSpPr/>
          <p:nvPr/>
        </p:nvSpPr>
        <p:spPr>
          <a:xfrm>
            <a:off x="975064" y="1906883"/>
            <a:ext cx="103787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Dasar </a:t>
            </a:r>
            <a:r>
              <a:rPr lang="en-US" sz="2400" dirty="0" err="1">
                <a:ea typeface="Times New Roman" panose="02020603050405020304" pitchFamily="18" charset="0"/>
              </a:rPr>
              <a:t>pemikiran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Citra </a:t>
            </a:r>
            <a:r>
              <a:rPr lang="en-US" sz="2400" dirty="0" err="1">
                <a:ea typeface="Times New Roman" panose="02020603050405020304" pitchFamily="18" charset="0"/>
              </a:rPr>
              <a:t>alami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natural image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umumnya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hampir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pernah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self-similar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secara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keseluruhan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Karena </a:t>
            </a:r>
            <a:r>
              <a:rPr lang="en-US" sz="2400" dirty="0" err="1">
                <a:ea typeface="Times New Roman" panose="02020603050405020304" pitchFamily="18" charset="0"/>
              </a:rPr>
              <a:t>itu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alami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umumnya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affine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terhadap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dirinya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sendiri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untunglah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alami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seringkali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self-similarity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lokal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yaitu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bagian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mirip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bagian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lain yang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IFS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Partitioned Iterated Function System</a:t>
            </a:r>
            <a:r>
              <a:rPr lang="en-US" sz="2400" dirty="0"/>
              <a:t> (PIFS)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FAECF-BBFC-4BEF-A070-07280921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na2a">
            <a:extLst>
              <a:ext uri="{FF2B5EF4-FFF2-40B4-BE49-F238E27FC236}">
                <a16:creationId xmlns:a16="http://schemas.microsoft.com/office/drawing/2014/main" id="{A78F1E9A-78BC-45C2-95B9-EEF5AA2E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05" y="601772"/>
            <a:ext cx="4684194" cy="4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6F5543-C7D7-4D05-AB0B-9427E324466F}"/>
              </a:ext>
            </a:extLst>
          </p:cNvPr>
          <p:cNvSpPr/>
          <p:nvPr/>
        </p:nvSpPr>
        <p:spPr>
          <a:xfrm>
            <a:off x="3462452" y="568982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Kemiripan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lokal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pada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Lena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FB48AF-6130-431A-B953-2AC235C270D0}"/>
              </a:ext>
            </a:extLst>
          </p:cNvPr>
          <p:cNvCxnSpPr/>
          <p:nvPr/>
        </p:nvCxnSpPr>
        <p:spPr>
          <a:xfrm>
            <a:off x="4890977" y="2339163"/>
            <a:ext cx="2488018" cy="1371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0FC45-27A6-45FF-814F-FE47B5C3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B884-2574-4DF3-9456-62E830B2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0604"/>
            <a:ext cx="10515600" cy="5699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beririsan</a:t>
            </a:r>
            <a:r>
              <a:rPr lang="en-US" dirty="0"/>
              <a:t>,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(</a:t>
            </a:r>
            <a:r>
              <a:rPr lang="en-US" i="1" dirty="0"/>
              <a:t>range</a:t>
            </a:r>
            <a:r>
              <a:rPr lang="en-US" dirty="0"/>
              <a:t>).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,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–yang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(</a:t>
            </a:r>
            <a:r>
              <a:rPr lang="en-US" i="1" dirty="0"/>
              <a:t>domain</a:t>
            </a:r>
            <a:r>
              <a:rPr lang="en-US" dirty="0"/>
              <a:t>)- dan paling </a:t>
            </a:r>
            <a:r>
              <a:rPr lang="en-US" dirty="0" err="1"/>
              <a:t>mirip</a:t>
            </a:r>
            <a:r>
              <a:rPr lang="en-US" dirty="0"/>
              <a:t> (</a:t>
            </a:r>
            <a:r>
              <a:rPr lang="en-US" dirty="0" err="1"/>
              <a:t>cocok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Turunkan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(</a:t>
            </a:r>
            <a:r>
              <a:rPr lang="en-US" i="1" dirty="0"/>
              <a:t>IFS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) 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dirty="0"/>
              <a:t> yang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Partitioned Iterated Function System </a:t>
            </a:r>
            <a:r>
              <a:rPr lang="en-US" dirty="0"/>
              <a:t>(</a:t>
            </a:r>
            <a:r>
              <a:rPr lang="en-US" i="1" dirty="0"/>
              <a:t>PIFS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D058D-051E-4A21-9DA6-EB89E0FB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9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631E9D-3CFD-40A9-86C0-4090FE738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0560"/>
              </p:ext>
            </p:extLst>
          </p:nvPr>
        </p:nvGraphicFramePr>
        <p:xfrm>
          <a:off x="1640589" y="821882"/>
          <a:ext cx="8748371" cy="373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08720" imgH="1201320" progId="">
                  <p:embed/>
                </p:oleObj>
              </mc:Choice>
              <mc:Fallback>
                <p:oleObj r:id="rId2" imgW="2808720" imgH="1201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89" y="821882"/>
                        <a:ext cx="8748371" cy="3739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ABA6CAE-5712-48AB-B234-4330B163800C}"/>
              </a:ext>
            </a:extLst>
          </p:cNvPr>
          <p:cNvSpPr/>
          <p:nvPr/>
        </p:nvSpPr>
        <p:spPr>
          <a:xfrm>
            <a:off x="3094765" y="4711627"/>
            <a:ext cx="592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ranah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              Blok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jelajah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E1E1A-39F6-481E-B80A-99D751DEE000}"/>
              </a:ext>
            </a:extLst>
          </p:cNvPr>
          <p:cNvSpPr/>
          <p:nvPr/>
        </p:nvSpPr>
        <p:spPr>
          <a:xfrm>
            <a:off x="2686493" y="55286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Pemetaan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jelajah</a:t>
            </a:r>
            <a:endParaRPr lang="en-US" sz="24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4545C-4762-424C-A4FC-5F7158E4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1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33CF-6889-46E9-B47B-DDB0411E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692"/>
            <a:ext cx="10515600" cy="610308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/>
              <a:t>Kemiripan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buah</a:t>
            </a:r>
            <a:r>
              <a:rPr lang="en-US" sz="2600" dirty="0"/>
              <a:t> (</a:t>
            </a:r>
            <a:r>
              <a:rPr lang="en-US" sz="2600" dirty="0" err="1"/>
              <a:t>blok</a:t>
            </a:r>
            <a:r>
              <a:rPr lang="en-US" sz="2600" dirty="0"/>
              <a:t>)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diukur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metrik</a:t>
            </a:r>
            <a:r>
              <a:rPr lang="en-US" sz="2600" dirty="0"/>
              <a:t> </a:t>
            </a:r>
            <a:r>
              <a:rPr lang="en-US" sz="2600" dirty="0" err="1"/>
              <a:t>jarak</a:t>
            </a:r>
            <a:r>
              <a:rPr lang="en-US" sz="2600" dirty="0"/>
              <a:t>. </a:t>
            </a:r>
            <a:r>
              <a:rPr lang="en-US" sz="2600" dirty="0" err="1"/>
              <a:t>Metrik</a:t>
            </a:r>
            <a:r>
              <a:rPr lang="en-US" sz="2600" dirty="0"/>
              <a:t> </a:t>
            </a:r>
            <a:r>
              <a:rPr lang="en-US" sz="2600" dirty="0" err="1"/>
              <a:t>jarak</a:t>
            </a:r>
            <a:r>
              <a:rPr lang="en-US" sz="2600" dirty="0"/>
              <a:t>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misalnya</a:t>
            </a:r>
            <a:r>
              <a:rPr lang="en-US" sz="2600" dirty="0"/>
              <a:t> </a:t>
            </a:r>
            <a:r>
              <a:rPr lang="en-US" sz="2600" i="1" dirty="0"/>
              <a:t>rms (root mean square</a:t>
            </a:r>
            <a:r>
              <a:rPr lang="en-US" sz="2600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Ukuran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</a:t>
            </a:r>
            <a:r>
              <a:rPr lang="en-US" sz="2600" dirty="0" err="1"/>
              <a:t>diambil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kali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jelajah</a:t>
            </a:r>
            <a:r>
              <a:rPr lang="en-US" sz="2600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jelajah</a:t>
            </a:r>
            <a:r>
              <a:rPr lang="en-US" sz="2600" dirty="0"/>
              <a:t> 8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8 </a:t>
            </a:r>
            <a:r>
              <a:rPr lang="en-US" sz="2600" i="1" dirty="0"/>
              <a:t>pixel</a:t>
            </a:r>
            <a:r>
              <a:rPr lang="en-US" sz="2600" dirty="0"/>
              <a:t> dan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</a:t>
            </a:r>
            <a:r>
              <a:rPr lang="en-US" sz="2600" dirty="0" err="1"/>
              <a:t>berukuran</a:t>
            </a:r>
            <a:r>
              <a:rPr lang="en-US" sz="2600" dirty="0"/>
              <a:t> 16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16 </a:t>
            </a:r>
            <a:r>
              <a:rPr lang="en-US" sz="2600" i="1" dirty="0"/>
              <a:t>pixel</a:t>
            </a:r>
            <a:r>
              <a:rPr lang="en-US" sz="2600" dirty="0"/>
              <a:t>, </a:t>
            </a:r>
            <a:r>
              <a:rPr lang="en-US" sz="2600" dirty="0" err="1"/>
              <a:t>citra</a:t>
            </a:r>
            <a:r>
              <a:rPr lang="en-US" sz="2600" dirty="0"/>
              <a:t> 256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dirty="0"/>
              <a:t>256 </a:t>
            </a:r>
            <a:r>
              <a:rPr lang="en-US" sz="2600" dirty="0" err="1"/>
              <a:t>dibagi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1024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jelajah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saling</a:t>
            </a:r>
            <a:r>
              <a:rPr lang="en-US" sz="2600" dirty="0"/>
              <a:t> </a:t>
            </a:r>
            <a:r>
              <a:rPr lang="en-US" sz="2600" dirty="0" err="1"/>
              <a:t>beririsan</a:t>
            </a:r>
            <a:r>
              <a:rPr lang="en-US" sz="2600" dirty="0"/>
              <a:t> dan (256 – 16 + 1)</a:t>
            </a:r>
            <a:r>
              <a:rPr lang="en-US" sz="2600" baseline="30000" dirty="0"/>
              <a:t>2</a:t>
            </a:r>
            <a:r>
              <a:rPr lang="en-US" sz="2600" dirty="0"/>
              <a:t> = 58.081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</a:t>
            </a:r>
            <a:r>
              <a:rPr lang="en-US" sz="2600" dirty="0" err="1"/>
              <a:t>berbeda</a:t>
            </a:r>
            <a:r>
              <a:rPr lang="en-US" sz="2600" dirty="0"/>
              <a:t> (yang </a:t>
            </a:r>
            <a:r>
              <a:rPr lang="en-US" sz="2600" dirty="0" err="1"/>
              <a:t>beririsan</a:t>
            </a:r>
            <a:r>
              <a:rPr lang="en-US" sz="2600" dirty="0"/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blok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proses </a:t>
            </a:r>
            <a:r>
              <a:rPr lang="en-US" sz="2600" dirty="0" err="1"/>
              <a:t>pencarian</a:t>
            </a:r>
            <a:r>
              <a:rPr lang="en-US" sz="2600" dirty="0"/>
              <a:t> </a:t>
            </a:r>
            <a:r>
              <a:rPr lang="en-US" sz="2600" dirty="0" err="1"/>
              <a:t>kemiripan</a:t>
            </a:r>
            <a:r>
              <a:rPr lang="en-US" sz="2600" dirty="0"/>
              <a:t> </a:t>
            </a:r>
            <a:r>
              <a:rPr lang="en-US" sz="2600" dirty="0" err="1"/>
              <a:t>dimasukkan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i="1" dirty="0" err="1"/>
              <a:t>pul</a:t>
            </a:r>
            <a:r>
              <a:rPr lang="en-US" sz="2600" i="1" dirty="0"/>
              <a:t> </a:t>
            </a:r>
            <a:r>
              <a:rPr lang="en-US" sz="2600" i="1" dirty="0" err="1"/>
              <a:t>ranah</a:t>
            </a:r>
            <a:r>
              <a:rPr lang="en-US" sz="2600" dirty="0"/>
              <a:t> (</a:t>
            </a:r>
            <a:r>
              <a:rPr lang="en-US" sz="2600" i="1" dirty="0"/>
              <a:t>domain pool</a:t>
            </a:r>
            <a:r>
              <a:rPr lang="en-US" sz="2600" dirty="0"/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Pul</a:t>
            </a:r>
            <a:r>
              <a:rPr lang="en-US" sz="2600" dirty="0"/>
              <a:t> </a:t>
            </a:r>
            <a:r>
              <a:rPr lang="en-US" sz="2600" dirty="0" err="1"/>
              <a:t>ranah</a:t>
            </a:r>
            <a:r>
              <a:rPr lang="en-US" sz="2600" dirty="0"/>
              <a:t> yang </a:t>
            </a:r>
            <a:r>
              <a:rPr lang="en-US" sz="2600" dirty="0" err="1"/>
              <a:t>besar</a:t>
            </a:r>
            <a:r>
              <a:rPr lang="en-US" sz="2600" dirty="0"/>
              <a:t> </a:t>
            </a:r>
            <a:r>
              <a:rPr lang="en-US" sz="2600" dirty="0" err="1"/>
              <a:t>menghasilkan</a:t>
            </a:r>
            <a:r>
              <a:rPr lang="en-US" sz="2600" dirty="0"/>
              <a:t> </a:t>
            </a:r>
            <a:r>
              <a:rPr lang="en-US" sz="2600" dirty="0" err="1"/>
              <a:t>kualitas</a:t>
            </a:r>
            <a:r>
              <a:rPr lang="en-US" sz="2600" dirty="0"/>
              <a:t> </a:t>
            </a:r>
            <a:r>
              <a:rPr lang="en-US" sz="2600" dirty="0" err="1"/>
              <a:t>pemampatan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baik</a:t>
            </a:r>
            <a:r>
              <a:rPr lang="en-US" sz="2600" dirty="0"/>
              <a:t>,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membutuhkan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pencocokan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lama.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1B09E1-540C-4996-8981-172FCC84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D9EC0D-6048-4038-AA50-5483F8911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51154"/>
              </p:ext>
            </p:extLst>
          </p:nvPr>
        </p:nvGraphicFramePr>
        <p:xfrm>
          <a:off x="3487477" y="1332728"/>
          <a:ext cx="3386884" cy="107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62100" imgH="495300" progId="Equation.3">
                  <p:embed/>
                </p:oleObj>
              </mc:Choice>
              <mc:Fallback>
                <p:oleObj r:id="rId2" imgW="1562100" imgH="495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477" y="1332728"/>
                        <a:ext cx="3386884" cy="1073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92F416-DD1D-486D-AEBC-437A6252C7BA}"/>
              </a:ext>
            </a:extLst>
          </p:cNvPr>
          <p:cNvSpPr/>
          <p:nvPr/>
        </p:nvSpPr>
        <p:spPr>
          <a:xfrm>
            <a:off x="1431851" y="240661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a typeface="Times New Roman" panose="02020603050405020304" pitchFamily="18" charset="0"/>
              </a:rPr>
              <a:t>z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z</a:t>
            </a:r>
            <a:r>
              <a:rPr lang="en-US" sz="2400" dirty="0">
                <a:ea typeface="Times New Roman" panose="02020603050405020304" pitchFamily="18" charset="0"/>
              </a:rPr>
              <a:t>’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nilai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blok</a:t>
            </a:r>
            <a:r>
              <a:rPr lang="en-US" sz="2400" dirty="0">
                <a:ea typeface="Times New Roman" panose="02020603050405020304" pitchFamily="18" charset="0"/>
              </a:rPr>
              <a:t>, dan </a:t>
            </a:r>
            <a:r>
              <a:rPr lang="en-US" sz="2400" i="1" dirty="0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4417C-36BE-4D7A-AB20-9C3FE106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8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B848-A3B8-422E-A9DA-8CDFEFD3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802"/>
            <a:ext cx="10515600" cy="5665162"/>
          </a:xfrm>
        </p:spPr>
        <p:txBody>
          <a:bodyPr>
            <a:normAutofit/>
          </a:bodyPr>
          <a:lstStyle/>
          <a:p>
            <a:r>
              <a:rPr lang="en-US" sz="2400" dirty="0" err="1"/>
              <a:t>Transformasi</a:t>
            </a:r>
            <a:r>
              <a:rPr lang="en-US" sz="2400" dirty="0"/>
              <a:t> affine di </a:t>
            </a:r>
            <a:r>
              <a:rPr lang="en-US" sz="2400" dirty="0" err="1"/>
              <a:t>dalam</a:t>
            </a:r>
            <a:r>
              <a:rPr lang="en-US" sz="2400" dirty="0"/>
              <a:t> PIFS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z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/>
              <a:t> (</a:t>
            </a:r>
            <a:r>
              <a:rPr lang="en-US" sz="2400" dirty="0" err="1"/>
              <a:t>x,y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= </a:t>
            </a:r>
            <a:r>
              <a:rPr lang="en-US" sz="2400" dirty="0" err="1"/>
              <a:t>dua</a:t>
            </a:r>
            <a:r>
              <a:rPr lang="en-US" sz="2400" dirty="0"/>
              <a:t> kali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jelaja</a:t>
            </a:r>
            <a:r>
              <a:rPr lang="en-US" sz="2400" dirty="0"/>
              <a:t> (2:1),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affine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53DEA-FF04-445E-B3B1-208E0C45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74" y="1128471"/>
            <a:ext cx="5245632" cy="1428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2C35E6-8749-4DC9-818F-744AB6E9777C}"/>
              </a:ext>
            </a:extLst>
          </p:cNvPr>
          <p:cNvSpPr/>
          <p:nvPr/>
        </p:nvSpPr>
        <p:spPr>
          <a:xfrm>
            <a:off x="2324987" y="2557131"/>
            <a:ext cx="9647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menyatakan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faktor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kontras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nilanya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0 dan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a typeface="Times New Roman" panose="02020603050405020304" pitchFamily="18" charset="0"/>
              </a:rPr>
              <a:t>o</a:t>
            </a:r>
            <a:r>
              <a:rPr lang="en-US" sz="2400" i="1" baseline="-25000" dirty="0">
                <a:ea typeface="Times New Roman" panose="02020603050405020304" pitchFamily="18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menyatakan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ofset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kecerahan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brightness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z</a:t>
            </a:r>
            <a:r>
              <a:rPr lang="en-US" sz="2400" dirty="0"/>
              <a:t>’ =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+ </a:t>
            </a:r>
            <a:r>
              <a:rPr lang="en-US" sz="2400" i="1" dirty="0"/>
              <a:t>o</a:t>
            </a:r>
            <a:r>
              <a:rPr lang="en-US" sz="2400" i="1" baseline="-25000" dirty="0"/>
              <a:t>i</a:t>
            </a:r>
            <a:r>
              <a:rPr lang="en-US" sz="2400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AB69A-B072-4A39-8538-BAC3F7A9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393" y="5017062"/>
            <a:ext cx="4828010" cy="13291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7178A-A628-445D-8261-F375E97C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72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637E-EB21-4F88-8657-F48C52BA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938"/>
            <a:ext cx="10515600" cy="5741026"/>
          </a:xfrm>
        </p:spPr>
        <p:txBody>
          <a:bodyPr>
            <a:normAutofit/>
          </a:bodyPr>
          <a:lstStyle/>
          <a:p>
            <a:r>
              <a:rPr lang="en-US" sz="2400" dirty="0"/>
              <a:t>Parameter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dirty="0"/>
              <a:t> dan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jelajah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dan </a:t>
            </a:r>
            <a:r>
              <a:rPr lang="en-US" sz="2400" i="1" dirty="0"/>
              <a:t>o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regresi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s </a:t>
            </a:r>
            <a:r>
              <a:rPr lang="en-US" sz="2400" dirty="0"/>
              <a:t>dan </a:t>
            </a:r>
            <a:r>
              <a:rPr lang="en-US" sz="2400" i="1" dirty="0"/>
              <a:t>o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 </a:t>
            </a:r>
            <a:r>
              <a:rPr lang="en-US" sz="2400" dirty="0" err="1"/>
              <a:t>galat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jelajah</a:t>
            </a:r>
            <a:r>
              <a:rPr lang="en-US" sz="2400" dirty="0"/>
              <a:t> dan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i="1" dirty="0"/>
              <a:t>rms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95F001-7452-4320-A4E4-6C70BCD0C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58" y="26581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6B45A3-E485-44AA-9847-87AB0F53D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64916"/>
              </p:ext>
            </p:extLst>
          </p:nvPr>
        </p:nvGraphicFramePr>
        <p:xfrm>
          <a:off x="1929809" y="2143242"/>
          <a:ext cx="3498112" cy="126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66090" imgH="672808" progId="Equation.3">
                  <p:embed/>
                </p:oleObj>
              </mc:Choice>
              <mc:Fallback>
                <p:oleObj r:id="rId2" imgW="1866090" imgH="67280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809" y="2143242"/>
                        <a:ext cx="3498112" cy="1261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2374761-694F-4AA4-98AF-5BA9DE44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58" y="43137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0E15AE-0DC5-4A4D-9086-B13DFEBC6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58826"/>
              </p:ext>
            </p:extLst>
          </p:nvPr>
        </p:nvGraphicFramePr>
        <p:xfrm>
          <a:off x="6201901" y="2304486"/>
          <a:ext cx="2607597" cy="93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70000" imgH="457200" progId="Equation.3">
                  <p:embed/>
                </p:oleObj>
              </mc:Choice>
              <mc:Fallback>
                <p:oleObj r:id="rId4" imgW="12700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901" y="2304486"/>
                        <a:ext cx="2607597" cy="938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A8269A6C-814E-4791-9196-C00734EC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BED06F-9B32-4D6C-BA3D-9064C99BD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5016"/>
              </p:ext>
            </p:extLst>
          </p:nvPr>
        </p:nvGraphicFramePr>
        <p:xfrm>
          <a:off x="2063897" y="4282849"/>
          <a:ext cx="6107777" cy="93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149600" imgH="482600" progId="Equation.3">
                  <p:embed/>
                </p:oleObj>
              </mc:Choice>
              <mc:Fallback>
                <p:oleObj r:id="rId6" imgW="31496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97" y="4282849"/>
                        <a:ext cx="6107777" cy="935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89F6FB-09F3-4954-8A9E-E9C4ACC3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897" y="5787921"/>
            <a:ext cx="1821338" cy="5801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B45476-BC54-4F1C-83C3-AAB6F021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6697"/>
            <a:ext cx="10515600" cy="5690266"/>
          </a:xfrm>
        </p:spPr>
        <p:txBody>
          <a:bodyPr/>
          <a:lstStyle/>
          <a:p>
            <a:r>
              <a:rPr lang="en-US" dirty="0"/>
              <a:t>Diagram </a:t>
            </a:r>
            <a:r>
              <a:rPr lang="en-US" dirty="0" err="1"/>
              <a:t>rinci</a:t>
            </a:r>
            <a:r>
              <a:rPr lang="en-US" dirty="0"/>
              <a:t> JPEG  encoder):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19941" y="6366250"/>
            <a:ext cx="7445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Mahendra</a:t>
            </a:r>
            <a:r>
              <a:rPr lang="en-US" dirty="0">
                <a:solidFill>
                  <a:srgbClr val="FF0000"/>
                </a:solidFill>
              </a:rPr>
              <a:t> Kumar, </a:t>
            </a:r>
            <a:r>
              <a:rPr lang="en-US" i="1" dirty="0">
                <a:solidFill>
                  <a:srgbClr val="FF0000"/>
                </a:solidFill>
              </a:rPr>
              <a:t>Steganography and </a:t>
            </a:r>
            <a:r>
              <a:rPr lang="en-US" i="1" dirty="0" err="1">
                <a:solidFill>
                  <a:srgbClr val="FF0000"/>
                </a:solidFill>
              </a:rPr>
              <a:t>Steganalysis</a:t>
            </a:r>
            <a:r>
              <a:rPr lang="en-US" i="1" dirty="0">
                <a:solidFill>
                  <a:srgbClr val="FF0000"/>
                </a:solidFill>
              </a:rPr>
              <a:t> of JPEG Images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0DB20-F980-A055-3EE6-EA00D550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04" y="1339116"/>
            <a:ext cx="9026591" cy="48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28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A7EF-64D0-4B27-A7E3-94DB089F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63526"/>
            <a:ext cx="11102163" cy="5613437"/>
          </a:xfrm>
        </p:spPr>
        <p:txBody>
          <a:bodyPr/>
          <a:lstStyle/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affine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diuji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uji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(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dirty="0"/>
              <a:t>). </a:t>
            </a:r>
          </a:p>
          <a:p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i="1" dirty="0"/>
              <a:t>T </a:t>
            </a:r>
            <a:r>
              <a:rPr lang="en-US" sz="2400" dirty="0"/>
              <a:t>dan </a:t>
            </a:r>
            <a:r>
              <a:rPr lang="en-US" sz="2400" i="1" dirty="0"/>
              <a:t>R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rms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i="1" dirty="0"/>
              <a:t>affine</a:t>
            </a:r>
            <a:r>
              <a:rPr lang="en-US" sz="2400" dirty="0"/>
              <a:t> yang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 </a:t>
            </a:r>
            <a:r>
              <a:rPr lang="en-US" sz="2400" i="1" dirty="0"/>
              <a:t>w </a:t>
            </a:r>
            <a:r>
              <a:rPr lang="en-US" sz="2400" dirty="0"/>
              <a:t>yang </a:t>
            </a:r>
            <a:r>
              <a:rPr lang="en-US" sz="2400" dirty="0" err="1"/>
              <a:t>meminimumkan</a:t>
            </a:r>
            <a:r>
              <a:rPr lang="en-US" sz="2400" dirty="0"/>
              <a:t>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rms</a:t>
            </a:r>
            <a:r>
              <a:rPr lang="en-US" sz="2400" dirty="0"/>
              <a:t>.   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E4E508-C4EF-4575-A78F-34B93B5FA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08815"/>
              </p:ext>
            </p:extLst>
          </p:nvPr>
        </p:nvGraphicFramePr>
        <p:xfrm>
          <a:off x="2069065" y="2078663"/>
          <a:ext cx="7263177" cy="347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04320" imgH="2380680" progId="">
                  <p:embed/>
                </p:oleObj>
              </mc:Choice>
              <mc:Fallback>
                <p:oleObj r:id="rId2" imgW="4504320" imgH="2380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065" y="2078663"/>
                        <a:ext cx="7263177" cy="3471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5A1E92-9C4F-40BB-9B2A-6B4DEB8A72D3}"/>
              </a:ext>
            </a:extLst>
          </p:cNvPr>
          <p:cNvSpPr/>
          <p:nvPr/>
        </p:nvSpPr>
        <p:spPr>
          <a:xfrm>
            <a:off x="1845780" y="5761464"/>
            <a:ext cx="832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Blok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jelajah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5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dibandingkan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3 di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pul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Transformasi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w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ditentukan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lalu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ranah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ditransformasikan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w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menghasilkan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T.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Jarak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T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blok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jelajah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5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diukur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7A487-9CB2-4B1B-90DE-65D0892A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9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4082-ACD6-4D38-8EFD-7616AA84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647"/>
            <a:ext cx="10515600" cy="576284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Runtunan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dipasangkan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i="1" dirty="0"/>
              <a:t>IFS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Seluruh</a:t>
            </a:r>
            <a:r>
              <a:rPr lang="en-US" dirty="0"/>
              <a:t> parameter </a:t>
            </a:r>
            <a:r>
              <a:rPr lang="en-US" i="1" dirty="0"/>
              <a:t>PIFS</a:t>
            </a:r>
            <a:r>
              <a:rPr lang="en-US" dirty="0"/>
              <a:t> di-</a:t>
            </a:r>
            <a:r>
              <a:rPr lang="en-US" dirty="0" err="1"/>
              <a:t>pak</a:t>
            </a:r>
            <a:r>
              <a:rPr lang="en-US" dirty="0"/>
              <a:t> dan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Parameter </a:t>
            </a:r>
            <a:r>
              <a:rPr lang="en-US" i="1" dirty="0"/>
              <a:t>PIFS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o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yang </a:t>
            </a:r>
            <a:r>
              <a:rPr lang="en-US" dirty="0" err="1"/>
              <a:t>dijelaskan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pul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515C2-4B7B-46D1-A615-8A06E13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0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CB58-5234-419A-8233-DCF89596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912"/>
            <a:ext cx="10515600" cy="5837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err="1"/>
              <a:t>Rekonstruksi</a:t>
            </a:r>
            <a:r>
              <a:rPr lang="en-US" sz="3800" b="1" dirty="0"/>
              <a:t> Citra (</a:t>
            </a:r>
            <a:r>
              <a:rPr lang="en-US" sz="3800" b="1" dirty="0" err="1"/>
              <a:t>penirmpatan</a:t>
            </a:r>
            <a:r>
              <a:rPr lang="en-US" sz="3800" b="1" dirty="0"/>
              <a:t>)</a:t>
            </a:r>
          </a:p>
          <a:p>
            <a:pPr marL="0" indent="0" algn="just">
              <a:buNone/>
            </a:pPr>
            <a:endParaRPr lang="en-US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Rekonstruksi</a:t>
            </a:r>
            <a:r>
              <a:rPr lang="en-US" dirty="0"/>
              <a:t> (</a:t>
            </a:r>
            <a:r>
              <a:rPr lang="en-US" dirty="0" err="1"/>
              <a:t>dekompresi</a:t>
            </a:r>
            <a:r>
              <a:rPr lang="en-US" dirty="0"/>
              <a:t>)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melelarkan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Karena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kontraktif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kontraktif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kontraktif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matra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lelarannya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konvergen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titik-tetap</a:t>
            </a:r>
            <a:r>
              <a:rPr lang="en-US" dirty="0"/>
              <a:t> </a:t>
            </a:r>
            <a:r>
              <a:rPr lang="en-US" i="1" dirty="0"/>
              <a:t>PIFS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Kontraktif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konvergensi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kontaktif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Konvergensi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titik-tetap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  <a:r>
              <a:rPr lang="en-US" dirty="0" err="1"/>
              <a:t>Konvergensi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8 </a:t>
            </a:r>
            <a:r>
              <a:rPr lang="en-US" dirty="0" err="1"/>
              <a:t>sampai</a:t>
            </a:r>
            <a:r>
              <a:rPr lang="en-US" dirty="0"/>
              <a:t> 10 kali </a:t>
            </a:r>
            <a:r>
              <a:rPr lang="en-US" dirty="0" err="1"/>
              <a:t>lelaran</a:t>
            </a:r>
            <a:endParaRPr lang="en-US" dirty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9F782-95ED-4CB7-BB65-92F4F7E8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1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ena0">
            <a:extLst>
              <a:ext uri="{FF2B5EF4-FFF2-40B4-BE49-F238E27FC236}">
                <a16:creationId xmlns:a16="http://schemas.microsoft.com/office/drawing/2014/main" id="{C811AE83-D229-469A-A246-D15DE6AF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36" y="408320"/>
            <a:ext cx="2761290" cy="27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lena1">
            <a:extLst>
              <a:ext uri="{FF2B5EF4-FFF2-40B4-BE49-F238E27FC236}">
                <a16:creationId xmlns:a16="http://schemas.microsoft.com/office/drawing/2014/main" id="{090B0C68-860C-4641-A9FA-D567B2C0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01" y="408320"/>
            <a:ext cx="2761290" cy="27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lena2">
            <a:extLst>
              <a:ext uri="{FF2B5EF4-FFF2-40B4-BE49-F238E27FC236}">
                <a16:creationId xmlns:a16="http://schemas.microsoft.com/office/drawing/2014/main" id="{7ACB2CD9-C895-4669-84AE-AD6B7276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36" y="3755361"/>
            <a:ext cx="2694319" cy="269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ena6">
            <a:extLst>
              <a:ext uri="{FF2B5EF4-FFF2-40B4-BE49-F238E27FC236}">
                <a16:creationId xmlns:a16="http://schemas.microsoft.com/office/drawing/2014/main" id="{A280F645-EFCE-4058-9F0C-9B686F16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01" y="3755361"/>
            <a:ext cx="2761290" cy="27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50188-D278-4093-89F1-DAC1F64FD587}"/>
              </a:ext>
            </a:extLst>
          </p:cNvPr>
          <p:cNvSpPr txBox="1"/>
          <p:nvPr/>
        </p:nvSpPr>
        <p:spPr>
          <a:xfrm>
            <a:off x="3274829" y="3277819"/>
            <a:ext cx="111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52F34-823C-4C78-921F-109E36766302}"/>
              </a:ext>
            </a:extLst>
          </p:cNvPr>
          <p:cNvSpPr txBox="1"/>
          <p:nvPr/>
        </p:nvSpPr>
        <p:spPr>
          <a:xfrm>
            <a:off x="7465024" y="3244334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lelaran</a:t>
            </a:r>
            <a:r>
              <a:rPr lang="en-US" dirty="0"/>
              <a:t> ke-1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A6CCE-71EF-4E7B-B1F6-0F6C2D3E4755}"/>
              </a:ext>
            </a:extLst>
          </p:cNvPr>
          <p:cNvSpPr txBox="1"/>
          <p:nvPr/>
        </p:nvSpPr>
        <p:spPr>
          <a:xfrm>
            <a:off x="2919763" y="6449680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lelaran</a:t>
            </a:r>
            <a:r>
              <a:rPr lang="en-US" dirty="0"/>
              <a:t> ke-2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8B3AE-689E-4D66-9851-6041A7C372A8}"/>
              </a:ext>
            </a:extLst>
          </p:cNvPr>
          <p:cNvSpPr txBox="1"/>
          <p:nvPr/>
        </p:nvSpPr>
        <p:spPr>
          <a:xfrm>
            <a:off x="7503100" y="6516651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lelaran</a:t>
            </a:r>
            <a:r>
              <a:rPr lang="en-US" dirty="0"/>
              <a:t> ke-6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B786F-A451-46E0-A787-4C19BF33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3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C1E6-A9A5-469D-B36D-B799256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086"/>
            <a:ext cx="10515600" cy="5283828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fraktal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3A98B-DE2E-4B42-BCC3-97CB8EA3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54" y="1529512"/>
            <a:ext cx="7802795" cy="45414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D0C55-6918-4709-A0B7-9B6759BA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0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4BE2D-F752-4502-8D01-B595953D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40" y="795209"/>
            <a:ext cx="9714289" cy="52675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7D121-D581-47FC-9DD4-99D3A38B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9EA68-2C40-4C73-85BE-3C3BA467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6" y="633754"/>
            <a:ext cx="5163168" cy="5590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AD3FB-F2BD-434B-B622-56DBF0464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49" y="633753"/>
            <a:ext cx="5257779" cy="57077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B987-30E1-44D0-B6C9-DC4EA1F2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6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1CAB4-C0E6-46BB-9B61-21455007A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61" y="643078"/>
            <a:ext cx="7777417" cy="53855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B8668-2FA6-415B-A7EE-FC13FD4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7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0E440-4BF2-453B-A2E0-4AD8C41B4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6" y="1515877"/>
            <a:ext cx="10379768" cy="38262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944FD-2152-4ECA-A218-B5D5F582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2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2F613-9538-48A7-8EA2-BA08A486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19" y="1759688"/>
            <a:ext cx="10455881" cy="38543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9130D-CDD9-49D1-9654-CD90EA32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</a:rPr>
              <a:t>Citra </a:t>
            </a:r>
            <a:r>
              <a:rPr lang="en-US" altLang="en-US" sz="2800" dirty="0" err="1">
                <a:latin typeface="+mn-lt"/>
              </a:rPr>
              <a:t>dibagi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menjadi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blok-blok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berukuran</a:t>
            </a:r>
            <a:r>
              <a:rPr lang="en-US" altLang="en-US" sz="2800" dirty="0">
                <a:latin typeface="+mn-lt"/>
              </a:rPr>
              <a:t> 8 x 8 </a:t>
            </a:r>
            <a:r>
              <a:rPr lang="en-US" altLang="en-US" sz="2800" i="1" dirty="0">
                <a:latin typeface="+mn-lt"/>
              </a:rPr>
              <a:t>pixel</a:t>
            </a:r>
            <a:r>
              <a:rPr lang="en-US" altLang="en-US" sz="2800" dirty="0">
                <a:latin typeface="+mn-lt"/>
              </a:rPr>
              <a:t>: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DF481-515A-42F6-8E54-C625A5BC3266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grpSp>
        <p:nvGrpSpPr>
          <p:cNvPr id="20485" name="Group 95"/>
          <p:cNvGrpSpPr>
            <a:grpSpLocks/>
          </p:cNvGrpSpPr>
          <p:nvPr/>
        </p:nvGrpSpPr>
        <p:grpSpPr bwMode="auto">
          <a:xfrm>
            <a:off x="3733800" y="1524000"/>
            <a:ext cx="4800600" cy="4572000"/>
            <a:chOff x="990600" y="1295400"/>
            <a:chExt cx="4800600" cy="4572000"/>
          </a:xfrm>
        </p:grpSpPr>
        <p:sp>
          <p:nvSpPr>
            <p:cNvPr id="6" name="Rectangle 5"/>
            <p:cNvSpPr/>
            <p:nvPr/>
          </p:nvSpPr>
          <p:spPr>
            <a:xfrm>
              <a:off x="990600" y="1295400"/>
              <a:ext cx="4800600" cy="457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-1066799" y="3581400"/>
              <a:ext cx="457041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836613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608013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3810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150813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4478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6764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9050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1336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622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5908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8194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0480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2766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0600" y="1522413"/>
              <a:ext cx="4800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90600" y="1751013"/>
              <a:ext cx="4800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90600" y="19812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2098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90600" y="24384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90600" y="26670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8956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90600" y="31242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90600" y="33528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90600" y="35814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90600" y="38100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90600" y="5180013"/>
              <a:ext cx="4724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90600" y="54102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90600" y="5637213"/>
              <a:ext cx="4724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0600" y="49530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0600" y="47244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90600" y="44958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0600" y="42672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90600" y="40386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2207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921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635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5349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762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48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3048000" y="1524000"/>
            <a:ext cx="5486400" cy="4572000"/>
            <a:chOff x="1524000" y="1524000"/>
            <a:chExt cx="5486400" cy="4572000"/>
          </a:xfrm>
        </p:grpSpPr>
        <p:grpSp>
          <p:nvGrpSpPr>
            <p:cNvPr id="20487" name="Group 105"/>
            <p:cNvGrpSpPr>
              <a:grpSpLocks/>
            </p:cNvGrpSpPr>
            <p:nvPr/>
          </p:nvGrpSpPr>
          <p:grpSpPr bwMode="auto">
            <a:xfrm>
              <a:off x="2209800" y="1524000"/>
              <a:ext cx="4800600" cy="4572000"/>
              <a:chOff x="2209800" y="1371600"/>
              <a:chExt cx="4800600" cy="45720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209800" y="1371600"/>
                <a:ext cx="4800600" cy="4572000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rot="5400000">
                <a:off x="1754188" y="3657600"/>
                <a:ext cx="4570412" cy="1588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3581400" y="3656013"/>
                <a:ext cx="4570413" cy="1587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209800" y="3198813"/>
                <a:ext cx="4800600" cy="1587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209800" y="5027613"/>
                <a:ext cx="4800600" cy="1587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Arrow Connector 107"/>
            <p:cNvCxnSpPr/>
            <p:nvPr/>
          </p:nvCxnSpPr>
          <p:spPr>
            <a:xfrm rot="5400000">
              <a:off x="1068388" y="2438400"/>
              <a:ext cx="1827212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9" name="TextBox 109"/>
            <p:cNvSpPr txBox="1">
              <a:spLocks noChangeArrowheads="1"/>
            </p:cNvSpPr>
            <p:nvPr/>
          </p:nvSpPr>
          <p:spPr bwMode="auto">
            <a:xfrm rot="-5400000">
              <a:off x="1175266" y="2101334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50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 pixels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8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078A-AB03-F0DA-08AC-B185C7C2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8 x 8: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062B4-CE0F-0D14-15D4-D400DE73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8D7F77-6CA8-91F4-C034-8FAA542D9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2685"/>
              </p:ext>
            </p:extLst>
          </p:nvPr>
        </p:nvGraphicFramePr>
        <p:xfrm>
          <a:off x="2937742" y="1737354"/>
          <a:ext cx="4421703" cy="3383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8">
                <a:tc>
                  <a:txBody>
                    <a:bodyPr/>
                    <a:lstStyle/>
                    <a:p>
                      <a:r>
                        <a:rPr lang="en-CA" sz="2400" dirty="0"/>
                        <a:t>200 202 189 188 189 175 175 175</a:t>
                      </a:r>
                    </a:p>
                    <a:p>
                      <a:r>
                        <a:rPr lang="en-CA" sz="2400" dirty="0"/>
                        <a:t>200 203 198 188 189 182 178 175</a:t>
                      </a:r>
                    </a:p>
                    <a:p>
                      <a:r>
                        <a:rPr lang="en-CA" sz="2400" dirty="0"/>
                        <a:t>203 200 200 195 200 187 185 175</a:t>
                      </a:r>
                    </a:p>
                    <a:p>
                      <a:r>
                        <a:rPr lang="en-CA" sz="2400" dirty="0"/>
                        <a:t>200 200 200 200 197 187 187 187</a:t>
                      </a:r>
                    </a:p>
                    <a:p>
                      <a:r>
                        <a:rPr lang="en-CA" sz="2400" dirty="0"/>
                        <a:t>200 205 200 200 195 188 187 175</a:t>
                      </a:r>
                    </a:p>
                    <a:p>
                      <a:r>
                        <a:rPr lang="en-CA" sz="2400" dirty="0"/>
                        <a:t>200 200 200 200 200 190 187 175</a:t>
                      </a:r>
                    </a:p>
                    <a:p>
                      <a:r>
                        <a:rPr lang="en-CA" sz="2400" dirty="0"/>
                        <a:t>205 200 199 200 191 187 187 175</a:t>
                      </a:r>
                    </a:p>
                    <a:p>
                      <a:r>
                        <a:rPr lang="en-CA" sz="2400" dirty="0"/>
                        <a:t>210 200 200 200 188 185 187 186</a:t>
                      </a:r>
                    </a:p>
                    <a:p>
                      <a:pPr algn="ctr"/>
                      <a:r>
                        <a:rPr lang="en-CA" sz="2400" i="1" dirty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CA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CA" sz="2400" i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CA" sz="24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j)</a:t>
                      </a:r>
                      <a:endParaRPr lang="en-CA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2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796" y="498961"/>
            <a:ext cx="1099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(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Y, </a:t>
            </a:r>
            <a:r>
              <a:rPr lang="en-US" sz="2400" dirty="0" err="1"/>
              <a:t>Cb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Cr) yang </a:t>
            </a:r>
            <a:r>
              <a:rPr lang="en-US" sz="2400" dirty="0" err="1"/>
              <a:t>berukuran</a:t>
            </a:r>
            <a:r>
              <a:rPr lang="en-US" sz="2400" dirty="0"/>
              <a:t> 8 x 8 </a:t>
            </a:r>
            <a:r>
              <a:rPr lang="en-US" sz="2400" dirty="0" err="1"/>
              <a:t>ditranformasi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i="1" dirty="0"/>
              <a:t> Discrete Cosine Transform </a:t>
            </a:r>
            <a:r>
              <a:rPr lang="en-US" sz="2400" dirty="0"/>
              <a:t>(DCT):</a:t>
            </a:r>
          </a:p>
        </p:txBody>
      </p:sp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1252538" y="1774825"/>
          <a:ext cx="101965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900" imgH="444500" progId="Equation.3">
                  <p:embed/>
                </p:oleObj>
              </mc:Choice>
              <mc:Fallback>
                <p:oleObj name="Equation" r:id="rId2" imgW="4025900" imgH="444500" progId="Equation.3">
                  <p:embed/>
                  <p:pic>
                    <p:nvPicPr>
                      <p:cNvPr id="20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774825"/>
                        <a:ext cx="1019651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77340" y="2804160"/>
          <a:ext cx="3721238" cy="117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5729" imgH="634725" progId="Equation.3">
                  <p:embed/>
                </p:oleObj>
              </mc:Choice>
              <mc:Fallback>
                <p:oleObj name="Equation" r:id="rId4" imgW="2005729" imgH="634725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" y="2804160"/>
                        <a:ext cx="3721238" cy="1178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22400" y="4308455"/>
            <a:ext cx="873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Sedangkan transformasi balikannya adalah Inverse </a:t>
            </a:r>
            <a:r>
              <a:rPr lang="en-US" sz="2400" i="1" dirty="0"/>
              <a:t>Discrete Cosine Transform </a:t>
            </a:r>
            <a:r>
              <a:rPr lang="en-US" sz="2400" dirty="0"/>
              <a:t>(</a:t>
            </a:r>
            <a:r>
              <a:rPr lang="id-ID" sz="2400" dirty="0"/>
              <a:t>I</a:t>
            </a:r>
            <a:r>
              <a:rPr lang="en-US" sz="2400" dirty="0"/>
              <a:t>DCT):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276350" y="5422900"/>
          <a:ext cx="97615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700" imgH="431800" progId="Equation.3">
                  <p:embed/>
                </p:oleObj>
              </mc:Choice>
              <mc:Fallback>
                <p:oleObj name="Equation" r:id="rId6" imgW="3822700" imgH="43180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5422900"/>
                        <a:ext cx="976153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67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A417-14D4-4DD5-BE79-B7173A6D21C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630" y="1382734"/>
            <a:ext cx="10782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3584" y="5160266"/>
            <a:ext cx="9790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pojok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(1,1)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DC, </a:t>
            </a:r>
            <a:r>
              <a:rPr lang="en-US" sz="2400" dirty="0" err="1"/>
              <a:t>sedangkan</a:t>
            </a:r>
            <a:r>
              <a:rPr lang="en-US" sz="2400" dirty="0"/>
              <a:t> 63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120932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4292</Words>
  <Application>Microsoft Office PowerPoint</Application>
  <PresentationFormat>Widescreen</PresentationFormat>
  <Paragraphs>523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MS PGothic</vt:lpstr>
      <vt:lpstr>SimSun</vt:lpstr>
      <vt:lpstr>Arial</vt:lpstr>
      <vt:lpstr>Calibri</vt:lpstr>
      <vt:lpstr>Calibri Light</vt:lpstr>
      <vt:lpstr>Cambria Math</vt:lpstr>
      <vt:lpstr>Courier New</vt:lpstr>
      <vt:lpstr>Garamond</vt:lpstr>
      <vt:lpstr>Symbol</vt:lpstr>
      <vt:lpstr>Times New Roman</vt:lpstr>
      <vt:lpstr>Trebuchet MS</vt:lpstr>
      <vt:lpstr>Office Theme</vt:lpstr>
      <vt:lpstr>Equation</vt:lpstr>
      <vt:lpstr>Visio</vt:lpstr>
      <vt:lpstr>Equation.3</vt:lpstr>
      <vt:lpstr>26 - Pemampatan Citra </vt:lpstr>
      <vt:lpstr>Metode Pemampatan JPEG</vt:lpstr>
      <vt:lpstr>PowerPoint Presentation</vt:lpstr>
      <vt:lpstr>PowerPoint Presentation</vt:lpstr>
      <vt:lpstr>PowerPoint Presentation</vt:lpstr>
      <vt:lpstr>Citra dibagi menjadi blok-blok berukuran 8 x 8 pixel: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DPCM (Differential Pulse Code Modulation) pada Koefisien DC</vt:lpstr>
      <vt:lpstr>Run-length Encoding (RLE) pada Koefisien AC</vt:lpstr>
      <vt:lpstr>PowerPoint Presentation</vt:lpstr>
      <vt:lpstr>PowerPoint Presentation</vt:lpstr>
      <vt:lpstr>Penirmampatan (Dekompresi) JPEG</vt:lpstr>
      <vt:lpstr>PowerPoint Presentation</vt:lpstr>
      <vt:lpstr>PowerPoint Presentation</vt:lpstr>
      <vt:lpstr>Metrik Pengukuran Pemampatan Citra</vt:lpstr>
      <vt:lpstr>PowerPoint Presentation</vt:lpstr>
      <vt:lpstr>PowerPoint Presentation</vt:lpstr>
      <vt:lpstr>PowerPoint Presentation</vt:lpstr>
      <vt:lpstr>PowerPoint Presentation</vt:lpstr>
      <vt:lpstr>Fractal Image Compression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26-Image-Compression-Bagian2-2024</dc:title>
  <dc:creator>Dr.Ir. Rinaldi Munir, MT</dc:creator>
  <cp:lastModifiedBy>Dr. Ir. Rinaldi, M.T.</cp:lastModifiedBy>
  <cp:revision>346</cp:revision>
  <dcterms:created xsi:type="dcterms:W3CDTF">2019-08-23T02:29:55Z</dcterms:created>
  <dcterms:modified xsi:type="dcterms:W3CDTF">2024-12-03T22:04:34Z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2024-12-03T21:59:47Z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fb9bd625-d464-4f23-9c01-470d326b4059</vt:lpwstr>
  </property>
  <property fmtid="{D5CDD505-2E9C-101B-9397-08002B2CF9AE}" pid="8" name="MSIP_Label_38b525e5-f3da-4501-8f1e-526b6769fc56_ContentBits">
    <vt:lpwstr>0</vt:lpwstr>
  </property>
</Properties>
</file>