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6" r:id="rId5"/>
    <p:sldId id="264" r:id="rId6"/>
    <p:sldId id="261" r:id="rId7"/>
    <p:sldId id="263" r:id="rId8"/>
    <p:sldId id="262" r:id="rId9"/>
    <p:sldId id="307" r:id="rId10"/>
    <p:sldId id="308" r:id="rId11"/>
    <p:sldId id="309" r:id="rId12"/>
    <p:sldId id="310" r:id="rId13"/>
    <p:sldId id="311" r:id="rId14"/>
    <p:sldId id="313" r:id="rId15"/>
    <p:sldId id="314" r:id="rId16"/>
    <p:sldId id="315" r:id="rId17"/>
    <p:sldId id="316" r:id="rId18"/>
    <p:sldId id="318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77" r:id="rId39"/>
    <p:sldId id="286" r:id="rId40"/>
    <p:sldId id="31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83" autoAdjust="0"/>
  </p:normalViewPr>
  <p:slideViewPr>
    <p:cSldViewPr snapToGrid="0">
      <p:cViewPr varScale="1">
        <p:scale>
          <a:sx n="62" d="100"/>
          <a:sy n="62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2C36-EABD-4911-A520-CD038C858C90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8F9-41CC-4DE9-8A50-828B447781C7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3B8-FCC6-4B15-952B-9CBD9ECE4E6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55F1-9B71-4755-8416-7405943FBA4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5F85-E4CD-4D6A-AF85-FA706377343E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5FA-89F5-4A7A-A9F2-5A8F1ED48BF2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28BB-74B0-49BB-8F5D-DB2F926038BC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345C-74A1-4532-A7BB-A1107E16B6D4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4E39-F591-4921-9E4A-6A723C717EEB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79C3-8AA6-49AF-A4D3-2E904ED5846B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524D-2756-4390-8C84-C04A9C7E17E5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99E9-FBE6-41B9-A5F6-85E9D14660AF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91"/>
            <a:ext cx="9144000" cy="2056266"/>
          </a:xfrm>
        </p:spPr>
        <p:txBody>
          <a:bodyPr>
            <a:normAutofit/>
          </a:bodyPr>
          <a:lstStyle/>
          <a:p>
            <a:r>
              <a:rPr lang="en-US" b="1" dirty="0"/>
              <a:t>25 - </a:t>
            </a:r>
            <a:r>
              <a:rPr lang="en-US" b="1" dirty="0" err="1"/>
              <a:t>Pemampatan</a:t>
            </a:r>
            <a:r>
              <a:rPr lang="en-US" b="1" dirty="0"/>
              <a:t>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025334-09C6-4E8B-B26F-06588365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430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pic>
        <p:nvPicPr>
          <p:cNvPr id="8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6BAF3907-A954-4805-9557-3192099D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908147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6889C-18B9-4DC5-AABF-98A4D7F6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A0AC-E46F-4154-B59B-5E81D3EC39BA}"/>
              </a:ext>
            </a:extLst>
          </p:cNvPr>
          <p:cNvSpPr txBox="1"/>
          <p:nvPr/>
        </p:nvSpPr>
        <p:spPr>
          <a:xfrm>
            <a:off x="9575028" y="162729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</p:spPr>
        <p:txBody>
          <a:bodyPr>
            <a:normAutofit/>
          </a:bodyPr>
          <a:lstStyle/>
          <a:p>
            <a:r>
              <a:rPr lang="en-US" sz="2400" i="1" dirty="0"/>
              <a:t>Coding redundancy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dikurangi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mengkodekan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bit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5" y="1963511"/>
            <a:ext cx="22098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5" y="1953986"/>
            <a:ext cx="2257425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330" y="2713367"/>
            <a:ext cx="62297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Rata-rata </a:t>
            </a:r>
            <a:r>
              <a:rPr lang="en-US" sz="2000" dirty="0" err="1"/>
              <a:t>panjang</a:t>
            </a:r>
            <a:r>
              <a:rPr lang="en-US" sz="2000" dirty="0"/>
              <a:t> bit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=</a:t>
            </a:r>
          </a:p>
          <a:p>
            <a:r>
              <a:rPr lang="en-US" sz="2000" dirty="0"/>
              <a:t>       {(19 x ) + (25 x 2) + (21 x 2) + … + (3 x 6 ) + (2 x 6)}/100</a:t>
            </a:r>
          </a:p>
          <a:p>
            <a:r>
              <a:rPr lang="en-US" sz="2000" dirty="0"/>
              <a:t>      = 2.7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Nisbah</a:t>
            </a:r>
            <a:r>
              <a:rPr lang="en-US" sz="2000" dirty="0"/>
              <a:t> </a:t>
            </a:r>
            <a:r>
              <a:rPr lang="en-US" sz="2000" dirty="0" err="1"/>
              <a:t>pemampatan</a:t>
            </a:r>
            <a:r>
              <a:rPr lang="en-US" sz="2000" dirty="0"/>
              <a:t>= 2.7/3 = 0.9 </a:t>
            </a:r>
            <a:r>
              <a:rPr lang="en-US" sz="2000" dirty="0" err="1"/>
              <a:t>atau</a:t>
            </a:r>
            <a:r>
              <a:rPr lang="en-US" sz="2000" dirty="0"/>
              <a:t>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90%  </a:t>
            </a:r>
            <a:r>
              <a:rPr lang="en-US" sz="2000" dirty="0" err="1"/>
              <a:t>dari</a:t>
            </a:r>
            <a:r>
              <a:rPr lang="en-US" sz="2000" dirty="0"/>
              <a:t> rata-rata </a:t>
            </a:r>
            <a:r>
              <a:rPr lang="en-US" sz="2000" dirty="0" err="1"/>
              <a:t>ukuran</a:t>
            </a:r>
            <a:r>
              <a:rPr lang="en-US" sz="2000" dirty="0"/>
              <a:t> bit </a:t>
            </a:r>
            <a:r>
              <a:rPr lang="en-US" sz="2000" dirty="0" err="1"/>
              <a:t>semula</a:t>
            </a:r>
            <a:r>
              <a:rPr lang="en-US" sz="2000" dirty="0"/>
              <a:t> </a:t>
            </a:r>
          </a:p>
          <a:p>
            <a:r>
              <a:rPr lang="en-US" sz="2000" dirty="0"/>
              <a:t>   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E2CF0-7E86-4136-84EA-E9313951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Spatial redundancy</a:t>
            </a:r>
          </a:p>
        </p:txBody>
      </p:sp>
      <p:sp>
        <p:nvSpPr>
          <p:cNvPr id="4" name="object 13"/>
          <p:cNvSpPr>
            <a:spLocks noChangeArrowheads="1"/>
          </p:cNvSpPr>
          <p:nvPr/>
        </p:nvSpPr>
        <p:spPr bwMode="auto">
          <a:xfrm>
            <a:off x="2072965" y="2362025"/>
            <a:ext cx="4502150" cy="13636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19"/>
          <p:cNvSpPr>
            <a:spLocks noChangeArrowheads="1"/>
          </p:cNvSpPr>
          <p:nvPr/>
        </p:nvSpPr>
        <p:spPr bwMode="auto">
          <a:xfrm>
            <a:off x="2065027" y="4616605"/>
            <a:ext cx="4510088" cy="1363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746" y="1708928"/>
            <a:ext cx="558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/>
              </a:rPr>
              <a:t>Nilai-</a:t>
            </a:r>
            <a:r>
              <a:rPr lang="en-US" sz="2400" dirty="0" err="1">
                <a:cs typeface="Times New Roman"/>
              </a:rPr>
              <a:t>nilai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i="1" dirty="0">
                <a:cs typeface="Times New Roman"/>
              </a:rPr>
              <a:t>pixel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citra</a:t>
            </a:r>
            <a:r>
              <a:rPr lang="en-US" sz="2400" dirty="0">
                <a:cs typeface="Times New Roman"/>
              </a:rPr>
              <a:t> Tiffany pada baris 128: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746" y="3917120"/>
            <a:ext cx="5323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/>
              </a:rPr>
              <a:t>Nilai-</a:t>
            </a:r>
            <a:r>
              <a:rPr lang="en-US" sz="2400" dirty="0" err="1">
                <a:cs typeface="Times New Roman"/>
              </a:rPr>
              <a:t>nilai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i="1" dirty="0">
                <a:cs typeface="Times New Roman"/>
              </a:rPr>
              <a:t>pixel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citra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roda</a:t>
            </a:r>
            <a:r>
              <a:rPr lang="en-US" sz="2400" dirty="0">
                <a:cs typeface="Times New Roman"/>
              </a:rPr>
              <a:t> pada baris 128: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5115" y="6034263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47EFA-BA5B-4916-A37E-333EAF77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60715" y="892628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cs typeface="Times New Roman"/>
              </a:rPr>
              <a:t>Pixel-pixel </a:t>
            </a:r>
            <a:r>
              <a:rPr lang="en-US" sz="2400" dirty="0" err="1">
                <a:cs typeface="Times New Roman"/>
              </a:rPr>
              <a:t>baris</a:t>
            </a:r>
            <a:r>
              <a:rPr lang="en-US" sz="2400" dirty="0">
                <a:cs typeface="Times New Roman"/>
              </a:rPr>
              <a:t> 128 </a:t>
            </a:r>
            <a:r>
              <a:rPr lang="en-US" sz="2400" dirty="0" err="1">
                <a:cs typeface="Times New Roman"/>
              </a:rPr>
              <a:t>pada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citra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roda</a:t>
            </a:r>
            <a:r>
              <a:rPr lang="en-US" sz="2400" dirty="0">
                <a:cs typeface="Times New Roman"/>
              </a:rPr>
              <a:t> (256 pixel):</a:t>
            </a:r>
          </a:p>
          <a:p>
            <a:pPr marL="0" indent="0">
              <a:buFontTx/>
              <a:buNone/>
              <a:defRPr/>
            </a:pPr>
            <a:endParaRPr lang="en-US" sz="2200" dirty="0">
              <a:cs typeface="Times New Roman"/>
            </a:endParaRPr>
          </a:p>
        </p:txBody>
      </p:sp>
      <p:sp>
        <p:nvSpPr>
          <p:cNvPr id="3" name="object 23"/>
          <p:cNvSpPr>
            <a:spLocks noChangeArrowheads="1"/>
          </p:cNvSpPr>
          <p:nvPr/>
        </p:nvSpPr>
        <p:spPr bwMode="auto">
          <a:xfrm>
            <a:off x="2213384" y="1598132"/>
            <a:ext cx="4677274" cy="142943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30"/>
          <p:cNvSpPr txBox="1"/>
          <p:nvPr/>
        </p:nvSpPr>
        <p:spPr>
          <a:xfrm>
            <a:off x="1811847" y="3767982"/>
            <a:ext cx="7549867" cy="740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2499"/>
              </a:lnSpc>
              <a:defRPr/>
            </a:pPr>
            <a:r>
              <a:rPr lang="en-US" sz="2400" spc="5" dirty="0" err="1">
                <a:ea typeface="+mn-ea"/>
                <a:cs typeface="Times New Roman"/>
              </a:rPr>
              <a:t>Pada</a:t>
            </a:r>
            <a:r>
              <a:rPr lang="en-US" sz="2400" spc="5" dirty="0">
                <a:ea typeface="+mn-ea"/>
                <a:cs typeface="Times New Roman"/>
              </a:rPr>
              <a:t> </a:t>
            </a:r>
            <a:r>
              <a:rPr lang="en-US" sz="2400" spc="5" dirty="0" err="1">
                <a:ea typeface="+mn-ea"/>
                <a:cs typeface="Times New Roman"/>
              </a:rPr>
              <a:t>baris</a:t>
            </a:r>
            <a:r>
              <a:rPr lang="en-US" sz="2400" spc="5" dirty="0">
                <a:ea typeface="+mn-ea"/>
                <a:cs typeface="Times New Roman"/>
              </a:rPr>
              <a:t> 128, </a:t>
            </a:r>
            <a:r>
              <a:rPr sz="2400" dirty="0">
                <a:ea typeface="+mn-ea"/>
                <a:cs typeface="Times New Roman"/>
              </a:rPr>
              <a:t>(</a:t>
            </a:r>
            <a:r>
              <a:rPr lang="en-US" sz="2400" dirty="0">
                <a:ea typeface="+mn-ea"/>
                <a:cs typeface="Times New Roman"/>
              </a:rPr>
              <a:t>n1, n2</a:t>
            </a:r>
            <a:r>
              <a:rPr sz="2400" spc="5" dirty="0">
                <a:ea typeface="+mn-ea"/>
                <a:cs typeface="Times New Roman"/>
              </a:rPr>
              <a:t>):  </a:t>
            </a:r>
            <a:r>
              <a:rPr sz="2400" dirty="0">
                <a:ea typeface="+mn-ea"/>
                <a:cs typeface="Times New Roman"/>
              </a:rPr>
              <a:t>(77, 1), (206, 30), (121, 88),</a:t>
            </a:r>
            <a:r>
              <a:rPr sz="2400" spc="5" dirty="0">
                <a:ea typeface="+mn-ea"/>
                <a:cs typeface="Times New Roman"/>
              </a:rPr>
              <a:t> </a:t>
            </a:r>
            <a:r>
              <a:rPr sz="2400" dirty="0">
                <a:ea typeface="+mn-ea"/>
                <a:cs typeface="Times New Roman"/>
              </a:rPr>
              <a:t>(77,18), (121, 88), (206, 30), (77,</a:t>
            </a:r>
            <a:r>
              <a:rPr sz="2400" spc="5" dirty="0">
                <a:ea typeface="+mn-ea"/>
                <a:cs typeface="Times New Roman"/>
              </a:rPr>
              <a:t> </a:t>
            </a:r>
            <a:r>
              <a:rPr sz="2400" dirty="0">
                <a:ea typeface="+mn-ea"/>
                <a:cs typeface="Times New Roman"/>
              </a:rPr>
              <a:t>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8277" y="4650267"/>
            <a:ext cx="919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Kodekan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setiap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segmen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dengan</a:t>
            </a:r>
            <a:r>
              <a:rPr lang="en-US" sz="2400" dirty="0">
                <a:cs typeface="Times New Roman" panose="02020603050405020304" pitchFamily="18" charset="0"/>
              </a:rPr>
              <a:t> 16 bit (n1 </a:t>
            </a:r>
            <a:r>
              <a:rPr lang="en-US" sz="2400" dirty="0" err="1">
                <a:cs typeface="Times New Roman" panose="02020603050405020304" pitchFamily="18" charset="0"/>
              </a:rPr>
              <a:t>delapan</a:t>
            </a:r>
            <a:r>
              <a:rPr lang="en-US" sz="2400" dirty="0">
                <a:cs typeface="Times New Roman" panose="02020603050405020304" pitchFamily="18" charset="0"/>
              </a:rPr>
              <a:t> bit, n2 </a:t>
            </a:r>
            <a:r>
              <a:rPr lang="en-US" sz="2400" dirty="0" err="1">
                <a:cs typeface="Times New Roman" panose="02020603050405020304" pitchFamily="18" charset="0"/>
              </a:rPr>
              <a:t>delapan</a:t>
            </a:r>
            <a:r>
              <a:rPr lang="en-US" sz="2400" dirty="0">
                <a:cs typeface="Times New Roman" panose="02020603050405020304" pitchFamily="18" charset="0"/>
              </a:rPr>
              <a:t> bit):</a:t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 err="1">
                <a:cs typeface="Times New Roman" panose="02020603050405020304" pitchFamily="18" charset="0"/>
              </a:rPr>
              <a:t>Nisbah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pemampatan</a:t>
            </a:r>
            <a:r>
              <a:rPr lang="en-US" sz="2400" dirty="0">
                <a:cs typeface="Times New Roman" panose="02020603050405020304" pitchFamily="18" charset="0"/>
              </a:rPr>
              <a:t> = (7x16) / (256 x 8) = 0.055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5,5%</a:t>
            </a:r>
          </a:p>
          <a:p>
            <a:r>
              <a:rPr lang="en-US" sz="2400" dirty="0" err="1">
                <a:cs typeface="Times New Roman" panose="02020603050405020304" pitchFamily="18" charset="0"/>
              </a:rPr>
              <a:t>Artinya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menjadi</a:t>
            </a:r>
            <a:r>
              <a:rPr lang="en-US" sz="2400" dirty="0">
                <a:cs typeface="Times New Roman" panose="02020603050405020304" pitchFamily="18" charset="0"/>
              </a:rPr>
              <a:t> 5,5% </a:t>
            </a:r>
            <a:r>
              <a:rPr lang="en-US" sz="2400" dirty="0" err="1">
                <a:cs typeface="Times New Roman" panose="02020603050405020304" pitchFamily="18" charset="0"/>
              </a:rPr>
              <a:t>dariukuran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semula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94,5% </a:t>
            </a:r>
            <a:r>
              <a:rPr lang="en-US" sz="2400" dirty="0" err="1">
                <a:cs typeface="Times New Roman" panose="02020603050405020304" pitchFamily="18" charset="0"/>
              </a:rPr>
              <a:t>telah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dimampatkan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538" y="2855462"/>
            <a:ext cx="99332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n</a:t>
            </a:r>
            <a:r>
              <a:rPr lang="en-US" sz="2400" dirty="0"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cs typeface="Times New Roman" panose="02020603050405020304" pitchFamily="18" charset="0"/>
              </a:rPr>
              <a:t>menyatakan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graylevel</a:t>
            </a:r>
            <a:r>
              <a:rPr lang="en-US" sz="2400" dirty="0">
                <a:cs typeface="Times New Roman" panose="02020603050405020304" pitchFamily="18" charset="0"/>
              </a:rPr>
              <a:t> dan </a:t>
            </a:r>
            <a:r>
              <a:rPr lang="en-US" sz="2400" i="1" dirty="0">
                <a:cs typeface="Times New Roman" panose="02020603050405020304" pitchFamily="18" charset="0"/>
              </a:rPr>
              <a:t>n</a:t>
            </a:r>
            <a:r>
              <a:rPr lang="en-US" sz="2400" dirty="0"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frekuensi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kemunculannya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5115" y="6034263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289373-2BB3-4873-A252-1249335C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Psychovisual</a:t>
            </a:r>
            <a:r>
              <a:rPr lang="en-US" sz="3200" b="1" dirty="0"/>
              <a:t> Redundancy</a:t>
            </a:r>
          </a:p>
          <a:p>
            <a:r>
              <a:rPr lang="id-ID" sz="2400" dirty="0"/>
              <a:t>Untuk persepsi visual manusia, informasi tertentu kurang penting. E.g ,: kuantisasi </a:t>
            </a:r>
            <a:r>
              <a:rPr lang="en-US" sz="2400" dirty="0" err="1"/>
              <a:t>graylevel</a:t>
            </a:r>
            <a:r>
              <a:rPr lang="id-ID" sz="2400" dirty="0"/>
              <a:t> yang tepat tidak memengaruhi kualitas visualnya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dirty="0"/>
              <a:t>Citra Tiffany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dikodekan</a:t>
            </a:r>
            <a:r>
              <a:rPr lang="en-US" sz="2400" dirty="0"/>
              <a:t> 5 bit/pixel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persepsi</a:t>
            </a:r>
            <a:r>
              <a:rPr lang="en-US" sz="2400" dirty="0"/>
              <a:t> visual </a:t>
            </a:r>
            <a:r>
              <a:rPr lang="en-US" sz="2400" dirty="0" err="1"/>
              <a:t>manusia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.</a:t>
            </a:r>
          </a:p>
        </p:txBody>
      </p:sp>
      <p:sp>
        <p:nvSpPr>
          <p:cNvPr id="4" name="object 49"/>
          <p:cNvSpPr>
            <a:spLocks noChangeArrowheads="1"/>
          </p:cNvSpPr>
          <p:nvPr/>
        </p:nvSpPr>
        <p:spPr bwMode="auto">
          <a:xfrm>
            <a:off x="2133601" y="3429000"/>
            <a:ext cx="6193971" cy="198970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75115" y="6034263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85CBD-FF59-44D7-94A7-65BA7F34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7C99-4F13-48A8-8C3E-B8161120526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4238"/>
            <a:ext cx="8162925" cy="762000"/>
          </a:xfrm>
        </p:spPr>
        <p:txBody>
          <a:bodyPr/>
          <a:lstStyle/>
          <a:p>
            <a:r>
              <a:rPr lang="en-US" altLang="en-US" b="1" dirty="0" err="1">
                <a:latin typeface="+mn-lt"/>
              </a:rPr>
              <a:t>Teori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Informasi</a:t>
            </a:r>
            <a:endParaRPr lang="en-GB" altLang="en-US" b="1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Mendefinisikan jumlah informasi di dalam pesan sebagai jumlah minimum bit yang dibutuhkan untuk mengkodekan pesan.</a:t>
            </a:r>
          </a:p>
          <a:p>
            <a:endParaRPr lang="en-US" altLang="en-US"/>
          </a:p>
          <a:p>
            <a:r>
              <a:rPr lang="en-US" altLang="en-US"/>
              <a:t>Contoh: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- 1 bit untuk mengkodekan jenis kelamin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- 3 bit untuk mengkodekan nama hari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- 4 bit untuk mengkodekan  0 s/d 9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99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0B11-0C8B-4FAC-81A6-419C6C876F0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Entropy</a:t>
            </a:r>
            <a:r>
              <a:rPr lang="en-US" altLang="en-US" dirty="0"/>
              <a:t>: </a:t>
            </a:r>
            <a:r>
              <a:rPr lang="en-US" altLang="en-US" dirty="0" err="1"/>
              <a:t>ukuran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satuan</a:t>
            </a:r>
            <a:r>
              <a:rPr lang="en-US" altLang="en-US" dirty="0"/>
              <a:t> bit.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berguna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memperkirakan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bit rata-rata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mengkodekan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kelamin</a:t>
            </a:r>
            <a:r>
              <a:rPr lang="en-US" altLang="en-US" dirty="0"/>
              <a:t> = 1 bit, </a:t>
            </a: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dirty="0" err="1"/>
              <a:t>hari</a:t>
            </a:r>
            <a:r>
              <a:rPr lang="en-US" altLang="en-US" dirty="0"/>
              <a:t> = 3 bit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026150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3">
                  <p:embed/>
                </p:oleObj>
              </mc:Choice>
              <mc:Fallback>
                <p:oleObj name="Equation" r:id="rId2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97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3E66-D185-448A-9093-5E61E2818FE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, </a:t>
            </a: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rumus</a:t>
            </a:r>
            <a:r>
              <a:rPr lang="en-US" altLang="en-US" dirty="0"/>
              <a:t> yang </a:t>
            </a:r>
            <a:r>
              <a:rPr lang="en-US" altLang="en-US" dirty="0" err="1"/>
              <a:t>dikemukakan</a:t>
            </a:r>
            <a:r>
              <a:rPr lang="en-US" altLang="en-US" dirty="0"/>
              <a:t> oleh </a:t>
            </a:r>
            <a:r>
              <a:rPr lang="en-US" dirty="0"/>
              <a:t>Claude Shannon, 1948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=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kemunculan</a:t>
            </a:r>
            <a:r>
              <a:rPr lang="en-US" altLang="en-US" dirty="0"/>
              <a:t> </a:t>
            </a:r>
            <a:r>
              <a:rPr lang="en-US" altLang="en-US" dirty="0" err="1"/>
              <a:t>simbol</a:t>
            </a:r>
            <a:r>
              <a:rPr lang="en-US" altLang="en-US" dirty="0"/>
              <a:t> </a:t>
            </a:r>
            <a:r>
              <a:rPr lang="en-US" altLang="en-US" dirty="0" err="1"/>
              <a:t>ke-</a:t>
            </a:r>
            <a:r>
              <a:rPr lang="en-US" altLang="en-US" i="1" dirty="0" err="1"/>
              <a:t>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i="1" dirty="0"/>
          </a:p>
          <a:p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satuan</a:t>
            </a:r>
            <a:r>
              <a:rPr lang="en-US" altLang="en-US" dirty="0"/>
              <a:t> bit</a:t>
            </a:r>
            <a:endParaRPr lang="en-GB" altLang="en-US" dirty="0"/>
          </a:p>
        </p:txBody>
      </p:sp>
      <p:graphicFrame>
        <p:nvGraphicFramePr>
          <p:cNvPr id="1024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50796"/>
              </p:ext>
            </p:extLst>
          </p:nvPr>
        </p:nvGraphicFramePr>
        <p:xfrm>
          <a:off x="3248252" y="2678112"/>
          <a:ext cx="2793319" cy="94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44240" progId="Equation.3">
                  <p:embed/>
                </p:oleObj>
              </mc:Choice>
              <mc:Fallback>
                <p:oleObj name="Equation" r:id="rId2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252" y="2678112"/>
                        <a:ext cx="2793319" cy="949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08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17E5-C012-4E51-A56C-CF3F46EA514A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5167"/>
            <a:ext cx="10515600" cy="55648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X = ‘AABBCBDB’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   </a:t>
            </a:r>
            <a:r>
              <a:rPr lang="en-US" altLang="en-US" i="1" dirty="0"/>
              <a:t>n</a:t>
            </a:r>
            <a:r>
              <a:rPr lang="en-US" altLang="en-US" dirty="0"/>
              <a:t> = 4 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A, B, C, D)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   </a:t>
            </a:r>
            <a:r>
              <a:rPr lang="en-US" altLang="en-US" i="1" dirty="0"/>
              <a:t>p</a:t>
            </a:r>
            <a:r>
              <a:rPr lang="en-US" altLang="en-US" dirty="0"/>
              <a:t>(A) = 2/8, p(B) = 4/8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   </a:t>
            </a:r>
            <a:r>
              <a:rPr lang="en-US" altLang="en-US" i="1" dirty="0"/>
              <a:t>p</a:t>
            </a:r>
            <a:r>
              <a:rPr lang="en-US" altLang="en-US" dirty="0"/>
              <a:t>(C) = 1/8, p(D) = 1/8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H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-{2/8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log(2/8) + 4/8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log(4/8)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}</a:t>
            </a:r>
          </a:p>
          <a:p>
            <a:pPr>
              <a:buNone/>
            </a:pPr>
            <a:r>
              <a:rPr lang="en-US" altLang="en-US" sz="2400" dirty="0"/>
              <a:t>            = -{1/4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log(1/4) + 1/2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log(1/2)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}</a:t>
            </a:r>
          </a:p>
          <a:p>
            <a:pPr>
              <a:buNone/>
            </a:pPr>
            <a:r>
              <a:rPr lang="en-US" altLang="en-US" sz="2400" dirty="0"/>
              <a:t>            = -{(1/4)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log(4) + (1/2)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log(2) + (1/8)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log(8)  + (/8)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log(8) }</a:t>
            </a:r>
          </a:p>
          <a:p>
            <a:pPr>
              <a:buNone/>
            </a:pPr>
            <a:r>
              <a:rPr lang="en-US" altLang="en-US" sz="2400" dirty="0"/>
              <a:t>            = -{(1/4) (- 2) + (1/2) (-1) + (1/8) (-3) + (1/8)(-3) }</a:t>
            </a:r>
          </a:p>
          <a:p>
            <a:pPr>
              <a:buNone/>
            </a:pPr>
            <a:r>
              <a:rPr lang="en-US" altLang="en-US" sz="2400" dirty="0"/>
              <a:t>            = - {-1/2 – 1/2 – 3/8 – 3/8)</a:t>
            </a:r>
          </a:p>
          <a:p>
            <a:pPr>
              <a:buNone/>
            </a:pPr>
            <a:r>
              <a:rPr lang="en-US" altLang="en-US" sz="2400" dirty="0"/>
              <a:t>            = - (-1.75)</a:t>
            </a:r>
          </a:p>
          <a:p>
            <a:pPr>
              <a:buNone/>
            </a:pPr>
            <a:r>
              <a:rPr lang="en-US" altLang="en-US" sz="2400" dirty="0"/>
              <a:t>            = 1.75</a:t>
            </a:r>
            <a:endParaRPr lang="en-US" altLang="en-US" sz="2400" baseline="30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aseline="30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dirty="0" err="1"/>
              <a:t>Entropi</a:t>
            </a:r>
            <a:r>
              <a:rPr lang="en-US" altLang="en-US" sz="2400" dirty="0"/>
              <a:t> = 1,75 bit per </a:t>
            </a:r>
            <a:r>
              <a:rPr lang="en-US" altLang="en-US" sz="2400" dirty="0" err="1"/>
              <a:t>simbol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99" y="440999"/>
            <a:ext cx="8771401" cy="59760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4A5E7-2566-4C76-A44D-C3EEF62E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172481"/>
            <a:ext cx="10994571" cy="4895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1. </a:t>
            </a:r>
            <a:r>
              <a:rPr lang="en-US" sz="2300" b="1" dirty="0" err="1">
                <a:solidFill>
                  <a:srgbClr val="FF0000"/>
                </a:solidFill>
              </a:rPr>
              <a:t>Lossy</a:t>
            </a:r>
            <a:r>
              <a:rPr lang="en-US" sz="2300" b="1" dirty="0">
                <a:solidFill>
                  <a:srgbClr val="FF0000"/>
                </a:solidFill>
              </a:rPr>
              <a:t> compression </a:t>
            </a:r>
          </a:p>
          <a:p>
            <a:r>
              <a:rPr lang="en-US" sz="2300" dirty="0" err="1"/>
              <a:t>Metode</a:t>
            </a:r>
            <a:r>
              <a:rPr lang="en-US" sz="2300" dirty="0"/>
              <a:t> </a:t>
            </a:r>
            <a:r>
              <a:rPr lang="en-US" sz="2300" i="1" dirty="0" err="1"/>
              <a:t>lossy</a:t>
            </a:r>
            <a:r>
              <a:rPr lang="en-US" sz="2300" dirty="0"/>
              <a:t> </a:t>
            </a:r>
            <a:r>
              <a:rPr lang="en-US" sz="2300" dirty="0" err="1"/>
              <a:t>menghasilkan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hasil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 yang </a:t>
            </a:r>
            <a:r>
              <a:rPr lang="en-US" sz="2300" i="1" dirty="0" err="1"/>
              <a:t>hampir</a:t>
            </a:r>
            <a:r>
              <a:rPr lang="en-US" sz="2300" dirty="0"/>
              <a:t> </a:t>
            </a:r>
            <a:r>
              <a:rPr lang="en-US" sz="2300" dirty="0" err="1"/>
              <a:t>sama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semula</a:t>
            </a:r>
            <a:r>
              <a:rPr lang="en-US" sz="2300" dirty="0"/>
              <a:t>. Ada </a:t>
            </a:r>
            <a:r>
              <a:rPr lang="en-US" sz="2300" dirty="0" err="1"/>
              <a:t>informasi</a:t>
            </a:r>
            <a:r>
              <a:rPr lang="en-US" sz="2300" dirty="0"/>
              <a:t> yang </a:t>
            </a:r>
            <a:r>
              <a:rPr lang="en-US" sz="2300" dirty="0" err="1"/>
              <a:t>hilang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, </a:t>
            </a:r>
            <a:r>
              <a:rPr lang="en-US" sz="2300" dirty="0" err="1"/>
              <a:t>tetapi</a:t>
            </a:r>
            <a:r>
              <a:rPr lang="en-US" sz="2300" dirty="0"/>
              <a:t>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ditolerir</a:t>
            </a:r>
            <a:r>
              <a:rPr lang="en-US" sz="2300" dirty="0"/>
              <a:t> </a:t>
            </a:r>
            <a:r>
              <a:rPr lang="en-US" sz="2300" dirty="0" err="1"/>
              <a:t>oleh</a:t>
            </a:r>
            <a:r>
              <a:rPr lang="en-US" sz="2300" dirty="0"/>
              <a:t> </a:t>
            </a:r>
            <a:r>
              <a:rPr lang="en-US" sz="2300" dirty="0" err="1"/>
              <a:t>persepsi</a:t>
            </a:r>
            <a:r>
              <a:rPr lang="en-US" sz="2300" dirty="0"/>
              <a:t> visual. </a:t>
            </a:r>
          </a:p>
          <a:p>
            <a:pPr>
              <a:spcBef>
                <a:spcPts val="600"/>
              </a:spcBef>
            </a:pPr>
            <a:r>
              <a:rPr lang="en-US" sz="2300" dirty="0" err="1"/>
              <a:t>Bertujuan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memperoleh</a:t>
            </a:r>
            <a:r>
              <a:rPr lang="en-US" sz="2300" dirty="0"/>
              <a:t> </a:t>
            </a:r>
            <a:r>
              <a:rPr lang="en-US" sz="2300" dirty="0" err="1"/>
              <a:t>nisbah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 yang </a:t>
            </a:r>
            <a:r>
              <a:rPr lang="en-US" sz="2300" dirty="0" err="1"/>
              <a:t>tinggi</a:t>
            </a:r>
            <a:endParaRPr lang="en-US" sz="2300" dirty="0"/>
          </a:p>
          <a:p>
            <a:pPr>
              <a:spcBef>
                <a:spcPts val="600"/>
              </a:spcBef>
            </a:pPr>
            <a:r>
              <a:rPr lang="en-US" sz="2300" dirty="0" err="1"/>
              <a:t>Contoh</a:t>
            </a:r>
            <a:r>
              <a:rPr lang="en-US" sz="2300" dirty="0"/>
              <a:t>: </a:t>
            </a:r>
            <a:r>
              <a:rPr lang="en-US" sz="2300" i="1" dirty="0"/>
              <a:t>JPEG compression</a:t>
            </a:r>
            <a:r>
              <a:rPr lang="en-US" sz="2300" dirty="0"/>
              <a:t>, </a:t>
            </a:r>
            <a:r>
              <a:rPr lang="en-US" sz="2300" i="1" dirty="0"/>
              <a:t>fractal image compression</a:t>
            </a:r>
          </a:p>
          <a:p>
            <a:pPr marL="514350" indent="-514350">
              <a:buFont typeface="+mj-lt"/>
              <a:buAutoNum type="arabicPeriod"/>
            </a:pPr>
            <a:endParaRPr lang="en-US" sz="2300" b="1" dirty="0">
              <a:solidFill>
                <a:srgbClr val="FF0000"/>
              </a:solidFill>
            </a:endParaRPr>
          </a:p>
          <a:p>
            <a:pPr marL="347663" indent="-347663">
              <a:buFont typeface="+mj-lt"/>
              <a:buAutoNum type="arabicPeriod" startAt="2"/>
            </a:pPr>
            <a:r>
              <a:rPr lang="en-US" sz="2300" b="1" dirty="0">
                <a:solidFill>
                  <a:srgbClr val="FF0000"/>
                </a:solidFill>
              </a:rPr>
              <a:t>Lossless compression </a:t>
            </a:r>
          </a:p>
          <a:p>
            <a:r>
              <a:rPr lang="en-US" sz="2300" dirty="0" err="1"/>
              <a:t>Metode</a:t>
            </a:r>
            <a:r>
              <a:rPr lang="en-US" sz="2300" dirty="0"/>
              <a:t> </a:t>
            </a:r>
            <a:r>
              <a:rPr lang="en-US" sz="2300" i="1" dirty="0"/>
              <a:t>lossless</a:t>
            </a:r>
            <a:r>
              <a:rPr lang="en-US" sz="2300" dirty="0"/>
              <a:t> </a:t>
            </a:r>
            <a:r>
              <a:rPr lang="en-US" sz="2300" dirty="0" err="1"/>
              <a:t>selalu</a:t>
            </a:r>
            <a:r>
              <a:rPr lang="en-US" sz="2300" dirty="0"/>
              <a:t> </a:t>
            </a:r>
            <a:r>
              <a:rPr lang="en-US" sz="2300" dirty="0" err="1"/>
              <a:t>menghasilkan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hasil</a:t>
            </a:r>
            <a:r>
              <a:rPr lang="en-US" sz="2300" dirty="0"/>
              <a:t> </a:t>
            </a:r>
            <a:r>
              <a:rPr lang="en-US" sz="2300" dirty="0" err="1"/>
              <a:t>penirmampatan</a:t>
            </a:r>
            <a:r>
              <a:rPr lang="en-US" sz="2300" dirty="0"/>
              <a:t> yang </a:t>
            </a:r>
            <a:r>
              <a:rPr lang="en-US" sz="2300" dirty="0" err="1"/>
              <a:t>tepat</a:t>
            </a:r>
            <a:r>
              <a:rPr lang="en-US" sz="2300" dirty="0"/>
              <a:t> </a:t>
            </a:r>
            <a:r>
              <a:rPr lang="en-US" sz="2300" dirty="0" err="1"/>
              <a:t>sama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semula</a:t>
            </a:r>
            <a:r>
              <a:rPr lang="en-US" sz="2300" dirty="0"/>
              <a:t>, </a:t>
            </a:r>
            <a:r>
              <a:rPr lang="en-US" sz="2300" i="1" dirty="0"/>
              <a:t>pixel</a:t>
            </a:r>
            <a:r>
              <a:rPr lang="en-US" sz="2300" dirty="0"/>
              <a:t> per </a:t>
            </a:r>
            <a:r>
              <a:rPr lang="en-US" sz="2300" i="1" dirty="0"/>
              <a:t>pixel</a:t>
            </a:r>
            <a:r>
              <a:rPr lang="en-US" sz="2300" dirty="0"/>
              <a:t>.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ada</a:t>
            </a:r>
            <a:r>
              <a:rPr lang="en-US" sz="2300" dirty="0"/>
              <a:t> </a:t>
            </a:r>
            <a:r>
              <a:rPr lang="en-US" sz="2300" dirty="0" err="1"/>
              <a:t>informasi</a:t>
            </a:r>
            <a:r>
              <a:rPr lang="en-US" sz="2300" dirty="0"/>
              <a:t> yang </a:t>
            </a:r>
            <a:r>
              <a:rPr lang="en-US" sz="2300" dirty="0" err="1"/>
              <a:t>hilang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. </a:t>
            </a:r>
          </a:p>
          <a:p>
            <a:pPr>
              <a:spcBef>
                <a:spcPts val="600"/>
              </a:spcBef>
            </a:pPr>
            <a:r>
              <a:rPr lang="en-US" sz="2300" dirty="0" err="1"/>
              <a:t>Nisbah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 </a:t>
            </a:r>
            <a:r>
              <a:rPr lang="en-US" sz="2300" dirty="0" err="1"/>
              <a:t>rendah</a:t>
            </a:r>
            <a:r>
              <a:rPr lang="en-US" sz="2300" dirty="0"/>
              <a:t>, </a:t>
            </a:r>
            <a:r>
              <a:rPr lang="en-US" sz="2300" dirty="0" err="1"/>
              <a:t>namun</a:t>
            </a:r>
            <a:r>
              <a:rPr lang="en-US" sz="2300" dirty="0"/>
              <a:t> </a:t>
            </a:r>
            <a:r>
              <a:rPr lang="en-US" sz="2300" dirty="0" err="1"/>
              <a:t>kualitas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mampat</a:t>
            </a:r>
            <a:r>
              <a:rPr lang="en-US" sz="2300" dirty="0"/>
              <a:t> </a:t>
            </a:r>
            <a:r>
              <a:rPr lang="en-US" sz="2300" dirty="0" err="1"/>
              <a:t>tetap</a:t>
            </a:r>
            <a:r>
              <a:rPr lang="en-US" sz="2300" dirty="0"/>
              <a:t> </a:t>
            </a:r>
            <a:r>
              <a:rPr lang="en-US" sz="2300" dirty="0" err="1"/>
              <a:t>tinggi</a:t>
            </a:r>
            <a:endParaRPr lang="en-US" sz="2300" dirty="0"/>
          </a:p>
          <a:p>
            <a:pPr>
              <a:spcBef>
                <a:spcPts val="600"/>
              </a:spcBef>
            </a:pPr>
            <a:r>
              <a:rPr lang="en-US" sz="2300" dirty="0" err="1"/>
              <a:t>Dibutuhkan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memampatkan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yang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boleh</a:t>
            </a:r>
            <a:r>
              <a:rPr lang="en-US" sz="2300" dirty="0"/>
              <a:t> </a:t>
            </a:r>
            <a:r>
              <a:rPr lang="en-US" sz="2300" dirty="0" err="1"/>
              <a:t>terdegradasi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, </a:t>
            </a:r>
            <a:r>
              <a:rPr lang="en-US" sz="2300" dirty="0" err="1"/>
              <a:t>misalnya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medis</a:t>
            </a:r>
            <a:r>
              <a:rPr lang="en-US" sz="2300" dirty="0"/>
              <a:t>, </a:t>
            </a:r>
            <a:r>
              <a:rPr lang="en-US" sz="2300" dirty="0" err="1"/>
              <a:t>citra</a:t>
            </a:r>
            <a:r>
              <a:rPr lang="en-US" sz="2300" dirty="0"/>
              <a:t> x-ray</a:t>
            </a:r>
          </a:p>
          <a:p>
            <a:pPr>
              <a:spcBef>
                <a:spcPts val="0"/>
              </a:spcBef>
            </a:pPr>
            <a:r>
              <a:rPr lang="en-US" sz="2300" dirty="0" err="1"/>
              <a:t>Contoh</a:t>
            </a:r>
            <a:r>
              <a:rPr lang="en-US" sz="2300" dirty="0"/>
              <a:t>: </a:t>
            </a:r>
            <a:r>
              <a:rPr lang="en-US" sz="2300" dirty="0" err="1"/>
              <a:t>metode</a:t>
            </a:r>
            <a:r>
              <a:rPr lang="en-US" sz="2300" dirty="0"/>
              <a:t> Huffman, </a:t>
            </a:r>
            <a:r>
              <a:rPr lang="en-US" sz="2300" i="1" dirty="0"/>
              <a:t>run-length encoding </a:t>
            </a:r>
            <a:r>
              <a:rPr lang="en-US" sz="2300" dirty="0"/>
              <a:t>(RLE), </a:t>
            </a:r>
            <a:r>
              <a:rPr lang="en-US" sz="2300" i="1" dirty="0"/>
              <a:t>quantized coding</a:t>
            </a: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20FF9-B0A9-4A6C-814C-12D07364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vs </a:t>
            </a:r>
            <a:r>
              <a:rPr lang="en-US" b="1" dirty="0" err="1">
                <a:latin typeface="+mn-lt"/>
              </a:rPr>
              <a:t>Penirmampatan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37857"/>
            <a:ext cx="10515600" cy="3026228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Image compression </a:t>
            </a:r>
            <a:r>
              <a:rPr lang="en-US" sz="2400" dirty="0"/>
              <a:t>=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r>
              <a:rPr lang="en-US" sz="2400" i="1" dirty="0"/>
              <a:t>Image decompression </a:t>
            </a:r>
            <a:r>
              <a:rPr lang="en-US" sz="2400" dirty="0"/>
              <a:t>= </a:t>
            </a:r>
            <a:r>
              <a:rPr lang="en-US" sz="2400" dirty="0" err="1"/>
              <a:t>penirmampatan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storage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ditransmisikan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dinirmampatkan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layer,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printer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format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16" y="1690688"/>
            <a:ext cx="8133481" cy="159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EBBB-35A7-4165-902E-3FB3023B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1" y="1487917"/>
            <a:ext cx="3250794" cy="325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0343" y="4985657"/>
            <a:ext cx="283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peppers.png, 256 x 256</a:t>
            </a:r>
          </a:p>
          <a:p>
            <a:pPr algn="ctr"/>
            <a:r>
              <a:rPr lang="en-US" dirty="0"/>
              <a:t>(127 KB)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9715" y="810446"/>
            <a:ext cx="28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Lossless compression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0657" y="804598"/>
            <a:ext cx="28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359D7B-813D-4BFC-BF72-52AE5945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Huffman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Lossless compression </a:t>
            </a:r>
          </a:p>
          <a:p>
            <a:endParaRPr lang="en-US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greedy</a:t>
            </a:r>
          </a:p>
          <a:p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: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bit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76061-A45D-4724-BDF7-645B29AA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di-</a:t>
            </a:r>
            <a:r>
              <a:rPr lang="en-US" i="1" dirty="0"/>
              <a:t>assign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Urutkan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menaik</a:t>
            </a:r>
            <a:r>
              <a:rPr lang="en-US" dirty="0"/>
              <a:t> (</a:t>
            </a:r>
            <a:r>
              <a:rPr lang="en-US" i="1" dirty="0"/>
              <a:t>ascending order</a:t>
            </a:r>
            <a:r>
              <a:rPr lang="en-US" dirty="0"/>
              <a:t>) </a:t>
            </a:r>
            <a:r>
              <a:rPr lang="en-US" dirty="0" err="1"/>
              <a:t>simpul-simpul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kemunculannya</a:t>
            </a:r>
            <a:r>
              <a:rPr lang="en-US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Gabung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paling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.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penyusunnya</a:t>
            </a:r>
            <a:r>
              <a:rPr lang="en-US" dirty="0"/>
              <a:t>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Ulangi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tersisa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Beri</a:t>
            </a:r>
            <a:r>
              <a:rPr lang="en-US" dirty="0"/>
              <a:t> label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.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dilabeli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dilabeli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Telusuri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. </a:t>
            </a:r>
            <a:r>
              <a:rPr lang="en-US" dirty="0" err="1"/>
              <a:t>Barisan</a:t>
            </a:r>
            <a:r>
              <a:rPr lang="en-US" dirty="0"/>
              <a:t> label-label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7AE71-0A3B-458D-A299-FA1D2D8D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berukuran</a:t>
            </a:r>
            <a:r>
              <a:rPr lang="en-US" sz="2400" dirty="0"/>
              <a:t>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</a:t>
            </a:r>
            <a:r>
              <a:rPr lang="en-US" sz="2400" dirty="0" err="1"/>
              <a:t>dengan</a:t>
            </a:r>
            <a:r>
              <a:rPr lang="en-US" sz="2400" dirty="0"/>
              <a:t> 8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(</a:t>
            </a:r>
            <a:r>
              <a:rPr lang="en-US" sz="2400" i="1" dirty="0"/>
              <a:t>k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) =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= 4096.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Proses </a:t>
            </a:r>
            <a:r>
              <a:rPr lang="en-US" sz="2400" dirty="0" err="1"/>
              <a:t>pembentuan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Huffman: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59" y="1273087"/>
            <a:ext cx="7007662" cy="2509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4453165"/>
            <a:ext cx="9409321" cy="22708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A5E658-5137-4AB8-B432-00ADA901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85" y="198865"/>
            <a:ext cx="9730587" cy="61764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01D88-C3BB-4DB8-87E5-C1E1C155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9" y="823124"/>
            <a:ext cx="9505964" cy="46632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C8772-3B3E-40D5-8D53-98D51DB9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4" y="904079"/>
            <a:ext cx="10134888" cy="41686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4C4C7-4C24-4780-A7FA-E24BB42B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4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44" y="883903"/>
            <a:ext cx="9612813" cy="4825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1AAB8-96F8-4FA1-A3CA-C9CC3967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61" y="560427"/>
            <a:ext cx="9124926" cy="57209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90720-76FD-499E-983F-5AC3AC44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61" y="1439926"/>
            <a:ext cx="7774651" cy="510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084" y="445643"/>
            <a:ext cx="9427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Beri</a:t>
            </a:r>
            <a:r>
              <a:rPr lang="en-US" sz="2400" dirty="0">
                <a:ea typeface="Times New Roman" panose="02020603050405020304" pitchFamily="18" charset="0"/>
              </a:rPr>
              <a:t> label </a:t>
            </a: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pada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biner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kiri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dilabeli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ea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kanan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dilabeli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49286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43" y="1992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515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629" y="355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7372" y="4299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2028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7372" y="5660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411" y="1969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627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342" y="3591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5649" y="4342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3411" y="5061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4389" y="5692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33E96F-2C1A-4C72-806F-DFA62C79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Mengapa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perlu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dimampatkan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pPr marL="742950" indent="-514350"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sembari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 (</a:t>
            </a:r>
            <a:r>
              <a:rPr lang="en-US" dirty="0">
                <a:ea typeface="MS PGothic" charset="0"/>
                <a:cs typeface="Times New Roman" charset="0"/>
              </a:rPr>
              <a:t>Gonzalez, Woods and </a:t>
            </a:r>
            <a:r>
              <a:rPr lang="en-US" dirty="0" err="1">
                <a:ea typeface="MS PGothic" charset="0"/>
                <a:cs typeface="Times New Roman" charset="0"/>
              </a:rPr>
              <a:t>Eddins</a:t>
            </a:r>
            <a:r>
              <a:rPr lang="en-US" dirty="0">
                <a:ea typeface="MS PGothic" charset="0"/>
                <a:cs typeface="Times New Roman" charset="0"/>
              </a:rPr>
              <a:t>, 2017). </a:t>
            </a:r>
          </a:p>
          <a:p>
            <a:pPr marL="742950" indent="-514350">
              <a:buAutoNum type="arabicPeriod"/>
            </a:pPr>
            <a:r>
              <a:rPr lang="en-US" dirty="0" err="1">
                <a:ea typeface="MS PGothic" charset="0"/>
                <a:cs typeface="Times New Roman" charset="0"/>
              </a:rPr>
              <a:t>Merepresentasikan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kualitas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hampir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sama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aslinya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namun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dalam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bentuk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lebih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kompak</a:t>
            </a:r>
            <a:r>
              <a:rPr lang="en-US" dirty="0">
                <a:ea typeface="MS PGothic" charset="0"/>
                <a:cs typeface="Times New Roman" charset="0"/>
              </a:rPr>
              <a:t>.</a:t>
            </a:r>
          </a:p>
          <a:p>
            <a:endParaRPr lang="en-US" dirty="0">
              <a:ea typeface="MS PGothic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35429-1E5F-4F13-A5F3-D9B0AE84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61" y="1439926"/>
            <a:ext cx="7774651" cy="5109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9286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43" y="1992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515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629" y="355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7372" y="4299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2028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7372" y="5660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411" y="1969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627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342" y="3591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5649" y="4342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3411" y="5061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4389" y="5692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971" y="245906"/>
            <a:ext cx="9481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Telusuri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. </a:t>
            </a:r>
            <a:r>
              <a:rPr lang="en-US" sz="2400" dirty="0" err="1"/>
              <a:t>Barisan</a:t>
            </a:r>
            <a:r>
              <a:rPr lang="en-US" sz="2400" dirty="0"/>
              <a:t> label-label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Huffman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r>
              <a:rPr lang="en-US" sz="24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6254" y="1270192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Kode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derajat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0 = 00		2 = 01		4 = 1110		6 = 111101	1 = 10		3 = 110		5 = 11111		7 = 111100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1A0E4-7D7F-40C3-BF41-8C03C1B5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943"/>
            <a:ext cx="10515600" cy="5600020"/>
          </a:xfrm>
        </p:spPr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(1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= 3 bit) </a:t>
            </a:r>
            <a:r>
              <a:rPr lang="en-US" dirty="0" err="1"/>
              <a:t>adalah</a:t>
            </a:r>
            <a:r>
              <a:rPr lang="en-US" dirty="0"/>
              <a:t> 4096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3 bit = 12288 bit</a:t>
            </a:r>
          </a:p>
          <a:p>
            <a:endParaRPr lang="en-US" dirty="0"/>
          </a:p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(790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 bit) + (1023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 bit) + (850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 bit) +</a:t>
            </a:r>
          </a:p>
          <a:p>
            <a:pPr marL="0" indent="0">
              <a:buNone/>
            </a:pPr>
            <a:r>
              <a:rPr lang="en-US" dirty="0"/>
              <a:t>	(656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3 bit) + (329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4 bit) + (245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5 bit) +</a:t>
            </a:r>
          </a:p>
          <a:p>
            <a:pPr marL="0" indent="0">
              <a:buNone/>
            </a:pPr>
            <a:r>
              <a:rPr lang="en-US" dirty="0"/>
              <a:t>	(122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 bit) + (81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 bit) = 11053 bit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Nisbah</a:t>
            </a:r>
            <a:r>
              <a:rPr lang="en-US" dirty="0"/>
              <a:t> (ratio) </a:t>
            </a:r>
            <a:r>
              <a:rPr lang="en-US" dirty="0" err="1"/>
              <a:t>pemampatan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98358"/>
              </p:ext>
            </p:extLst>
          </p:nvPr>
        </p:nvGraphicFramePr>
        <p:xfrm>
          <a:off x="5444669" y="4317493"/>
          <a:ext cx="2963791" cy="82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355320" progId="Equation.3">
                  <p:embed/>
                </p:oleObj>
              </mc:Choice>
              <mc:Fallback>
                <p:oleObj name="Equation" r:id="rId2" imgW="12826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4669" y="4317493"/>
                        <a:ext cx="2963791" cy="82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50892" y="5642261"/>
            <a:ext cx="9025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Artinya</a:t>
            </a:r>
            <a:r>
              <a:rPr lang="en-US" sz="2400" dirty="0">
                <a:ea typeface="Times New Roman" panose="02020603050405020304" pitchFamily="18" charset="0"/>
              </a:rPr>
              <a:t>: -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89.95%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            - </a:t>
            </a:r>
            <a:r>
              <a:rPr lang="en-US" sz="2400" dirty="0" err="1">
                <a:ea typeface="Times New Roman" panose="02020603050405020304" pitchFamily="18" charset="0"/>
              </a:rPr>
              <a:t>atau</a:t>
            </a:r>
            <a:r>
              <a:rPr lang="en-US" sz="2400" dirty="0">
                <a:ea typeface="Times New Roman" panose="02020603050405020304" pitchFamily="18" charset="0"/>
              </a:rPr>
              <a:t> 10.05 %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16CF1-3358-4477-8C80-701DC1E6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Run-Length Encoding</a:t>
            </a:r>
            <a:r>
              <a:rPr lang="en-US" b="1" dirty="0">
                <a:latin typeface="+mn-lt"/>
              </a:rPr>
              <a:t> (RLE)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memampatkan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kelompok-kelompok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(</a:t>
            </a:r>
            <a:r>
              <a:rPr lang="en-US" i="1" dirty="0" err="1"/>
              <a:t>graylevel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</a:t>
            </a:r>
            <a:r>
              <a:rPr lang="en-US" i="1" dirty="0"/>
              <a:t>q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run length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CB15D-6C26-4F83-B998-D0012D9D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15686"/>
            <a:ext cx="10515600" cy="5915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10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10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8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(100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):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143447"/>
            <a:ext cx="885008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0	0	0	0	0	2	2	2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0	0	0	1	1	1	1	2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1	1	1	1	1	1	1	1	1	1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4	4	4	4	3	3	3	3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3	3	3	5	5	7	7	7	7	6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2	2	6	0	0	0	0	1	1	0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3	3	4	4	3	2	2	2	1	1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0	0	0	0	0	0	0	0	1	1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1	1	1	1	0	0	0	2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3	3	3	2	2	2	1	1	1	1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557" y="3958975"/>
            <a:ext cx="10221685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en-US" sz="2400" spc="-20" dirty="0" err="1">
                <a:ea typeface="Times New Roman" panose="02020603050405020304" pitchFamily="18" charset="0"/>
              </a:rPr>
              <a:t>Pasangan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nilai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untuk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setiap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baris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i="1" spc="-20" dirty="0">
                <a:ea typeface="Times New Roman" panose="02020603050405020304" pitchFamily="18" charset="0"/>
              </a:rPr>
              <a:t>run: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3958975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 5), (2, 5)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 3), (1, 4),  (2, 3)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(1, 10)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(4, 4), (3, 4), (2 2)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(3, 3), (5, 2), (7, 4), (6, 1)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(2, 2), (6, 1), (0, 4), (1, 2), (0, 1)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(3, 2), (4, 2), (3, 1), (2, 2), (1, 2)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 8), (1, 2)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(1, 4), (0, 3), (2, 3)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(3, 3), (2, 3), (1, 4)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785" y="6231391"/>
            <a:ext cx="496161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Semuanya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pasangan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31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= 62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B662F-956A-40C4-9A89-8D66EA7F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</p:spPr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(1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= 3 bit) </a:t>
            </a:r>
            <a:r>
              <a:rPr lang="en-US" dirty="0" err="1"/>
              <a:t>adalah</a:t>
            </a:r>
            <a:r>
              <a:rPr lang="en-US" dirty="0"/>
              <a:t> 100 x 3 bit = 300 bit.</a:t>
            </a:r>
          </a:p>
          <a:p>
            <a:endParaRPr lang="en-US" dirty="0"/>
          </a:p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(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= 3 bit, run length =  4 bit):</a:t>
            </a:r>
          </a:p>
          <a:p>
            <a:pPr marL="0" indent="0">
              <a:buNone/>
            </a:pPr>
            <a:r>
              <a:rPr lang="en-US" dirty="0"/>
              <a:t>	(31 x 3) + (31 x 4) bit = 217 bit</a:t>
            </a:r>
          </a:p>
          <a:p>
            <a:endParaRPr lang="en-US" dirty="0"/>
          </a:p>
          <a:p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=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20565"/>
              </p:ext>
            </p:extLst>
          </p:nvPr>
        </p:nvGraphicFramePr>
        <p:xfrm>
          <a:off x="4662488" y="3937000"/>
          <a:ext cx="2698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355320" progId="Equation.3">
                  <p:embed/>
                </p:oleObj>
              </mc:Choice>
              <mc:Fallback>
                <p:oleObj name="Equation" r:id="rId2" imgW="116820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62488" y="3937000"/>
                        <a:ext cx="26987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290378" y="5051852"/>
            <a:ext cx="9018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Artinya</a:t>
            </a:r>
            <a:r>
              <a:rPr lang="en-US" sz="2400" dirty="0">
                <a:ea typeface="Times New Roman" panose="02020603050405020304" pitchFamily="18" charset="0"/>
              </a:rPr>
              <a:t>: -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72.33%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            - </a:t>
            </a:r>
            <a:r>
              <a:rPr lang="en-US" sz="2400" dirty="0" err="1">
                <a:ea typeface="Times New Roman" panose="02020603050405020304" pitchFamily="18" charset="0"/>
              </a:rPr>
              <a:t>atau</a:t>
            </a:r>
            <a:r>
              <a:rPr lang="en-US" sz="2400" dirty="0">
                <a:ea typeface="Times New Roman" panose="02020603050405020304" pitchFamily="18" charset="0"/>
              </a:rPr>
              <a:t> 27.67 %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EC517-4612-462D-AFCC-CC36FFEC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6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306107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Huffman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mengkodekan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i="1" dirty="0"/>
              <a:t>RLE</a:t>
            </a:r>
          </a:p>
          <a:p>
            <a:endParaRPr lang="en-US" i="1" dirty="0"/>
          </a:p>
          <a:p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RLE,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Huffman.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27A5D-A93C-4CB7-ADA1-D26C2200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Kuantisasi</a:t>
            </a:r>
            <a:r>
              <a:rPr lang="en-US" b="1" dirty="0">
                <a:latin typeface="+mn-lt"/>
              </a:rPr>
              <a:t>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</a:t>
            </a:r>
            <a:r>
              <a:rPr lang="en-US" b="1" i="1" dirty="0">
                <a:latin typeface="+mn-lt"/>
              </a:rPr>
              <a:t>Quantizing Compression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256 </a:t>
            </a:r>
            <a:r>
              <a:rPr lang="en-US" dirty="0" err="1"/>
              <a:t>menjadi</a:t>
            </a:r>
            <a:r>
              <a:rPr lang="en-US" dirty="0"/>
              <a:t> 16, yang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bit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pixel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kuantisasi</a:t>
            </a:r>
            <a:r>
              <a:rPr lang="en-US" dirty="0"/>
              <a:t>:</a:t>
            </a:r>
          </a:p>
          <a:p>
            <a:pPr marL="633413" lvl="0" indent="-396875"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(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dimampatkan</a:t>
            </a:r>
            <a:r>
              <a:rPr lang="en-US" dirty="0"/>
              <a:t>).</a:t>
            </a:r>
          </a:p>
          <a:p>
            <a:pPr marL="633413" lvl="0" indent="-396875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histogram </a:t>
            </a:r>
            <a:r>
              <a:rPr lang="en-US" dirty="0" err="1"/>
              <a:t>sedemikian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kira-kira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dirty="0" err="1"/>
              <a:t>/</a:t>
            </a:r>
            <a:r>
              <a:rPr lang="en-US" i="1" dirty="0" err="1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pPr marL="633413" lvl="0" indent="-396875">
              <a:buFont typeface="+mj-lt"/>
              <a:buAutoNum type="arabicPeriod"/>
            </a:pPr>
            <a:r>
              <a:rPr lang="en-US" dirty="0" err="1"/>
              <a:t>Nyatakan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–1.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AC2AC-33E1-4C00-9CBA-779FC0FC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8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5171"/>
            <a:ext cx="10515600" cy="56217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5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13 </a:t>
            </a:r>
            <a:r>
              <a:rPr lang="en-US" i="1" dirty="0"/>
              <a:t>pixel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4486" y="12425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2   9   6   4   8   2   6   3   8   5   9   3   7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3   8   5   4   7   6   3   8   2   8   4   7   3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3   8   4   7   4   9   2   3   8   2   7   4   9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3   9   4   7   2   7   6   2   1   6   5   3   0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2   0   4   3   8   9   5   4   7   1   2   8   3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829" y="3366067"/>
            <a:ext cx="1028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a typeface="Times New Roman" panose="02020603050405020304" pitchFamily="18" charset="0"/>
              </a:rPr>
              <a:t>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(0 s/d 3), </a:t>
            </a:r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direpresentasikan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2 bit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CE40A-E341-4CC6-880E-82BA5BA8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3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02385"/>
            <a:ext cx="38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Histogram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0  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1  ** 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2  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3  ***********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4  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5  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6  *****	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7  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8  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9  ******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536684"/>
            <a:ext cx="73587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Ada 65 </a:t>
            </a:r>
            <a:r>
              <a:rPr lang="en-US" sz="2000" i="1" dirty="0">
                <a:ea typeface="Times New Roman" panose="02020603050405020304" pitchFamily="18" charset="0"/>
              </a:rPr>
              <a:t>pixel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a typeface="Times New Roman" panose="02020603050405020304" pitchFamily="18" charset="0"/>
              </a:rPr>
              <a:t>dikelompokkan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menjadi</a:t>
            </a:r>
            <a:r>
              <a:rPr lang="en-US" sz="2000" dirty="0">
                <a:ea typeface="Times New Roman" panose="02020603050405020304" pitchFamily="18" charset="0"/>
              </a:rPr>
              <a:t> 4 </a:t>
            </a:r>
            <a:r>
              <a:rPr lang="en-US" sz="2000" dirty="0" err="1">
                <a:ea typeface="Times New Roman" panose="02020603050405020304" pitchFamily="18" charset="0"/>
              </a:rPr>
              <a:t>kelompok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derajat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keabuan</a:t>
            </a:r>
            <a:r>
              <a:rPr lang="en-US" sz="2000" dirty="0"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a typeface="Times New Roman" panose="02020603050405020304" pitchFamily="18" charset="0"/>
              </a:rPr>
              <a:t>Tiap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kelompok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ada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sebanyak</a:t>
            </a:r>
            <a:r>
              <a:rPr lang="en-US" sz="2000" dirty="0">
                <a:ea typeface="Times New Roman" panose="02020603050405020304" pitchFamily="18" charset="0"/>
              </a:rPr>
              <a:t>  rata-rata 65/4 = 16.25 </a:t>
            </a:r>
            <a:r>
              <a:rPr lang="en-US" sz="2000" i="1" dirty="0">
                <a:ea typeface="Times New Roman" panose="02020603050405020304" pitchFamily="18" charset="0"/>
              </a:rPr>
              <a:t>pixel</a:t>
            </a:r>
            <a:r>
              <a:rPr lang="en-US" sz="2000" dirty="0">
                <a:ea typeface="Times New Roman" panose="02020603050405020304" pitchFamily="18" charset="0"/>
              </a:rPr>
              <a:t> per  </a:t>
            </a:r>
            <a:r>
              <a:rPr lang="en-US" sz="2000" dirty="0" err="1">
                <a:ea typeface="Times New Roman" panose="02020603050405020304" pitchFamily="18" charset="0"/>
              </a:rPr>
              <a:t>kelompok</a:t>
            </a:r>
            <a:r>
              <a:rPr lang="en-US" sz="2000" dirty="0"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------------------------------------------------------</a:t>
            </a:r>
          </a:p>
          <a:p>
            <a:pPr indent="457200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0  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13	1  **  				0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2  *********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20	3  ***********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4  *********			1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5  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17	6  *****				2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7  ********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15	8  *********			3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9  ******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80581-8D3F-4DE2-9D29-54818A92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73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358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Citra </a:t>
            </a:r>
            <a:r>
              <a:rPr lang="en-US" sz="2400" dirty="0" err="1">
                <a:ea typeface="Times New Roman" panose="02020603050405020304" pitchFamily="18" charset="0"/>
              </a:rPr>
              <a:t>setelah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0   3   2   1   3   0   2   1   3   2   3   1   2		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1   3   2   1   2   2   1   3   0   3   1   2   1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1   3   1   2   1   3   0   1   3   0   2   1   3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1   3   1  2   0    2   2   0   0   2   2   1   0</a:t>
            </a:r>
          </a:p>
          <a:p>
            <a:r>
              <a:rPr lang="en-US" sz="2400" dirty="0">
                <a:ea typeface="Times New Roman" panose="02020603050405020304" pitchFamily="18" charset="0"/>
              </a:rPr>
              <a:t>0   0   1   1   3   3   2   1   2   0   0   3   0 		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799" y="3492512"/>
            <a:ext cx="10112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</a:rPr>
              <a:t>Ukuran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sebelum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pemampatan</a:t>
            </a:r>
            <a:r>
              <a:rPr lang="en-US" sz="2400" dirty="0">
                <a:ea typeface="Times New Roman" panose="02020603050405020304" pitchFamily="18" charset="0"/>
              </a:rPr>
              <a:t> (1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= 4 bit):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	65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4 bit = 260 bit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</a:rPr>
              <a:t>Ukuran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pemampatan</a:t>
            </a:r>
            <a:r>
              <a:rPr lang="en-US" sz="2400" dirty="0">
                <a:ea typeface="Times New Roman" panose="02020603050405020304" pitchFamily="18" charset="0"/>
              </a:rPr>
              <a:t> (1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= 2 bit):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	65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2 bit = 130 bit</a:t>
            </a:r>
          </a:p>
          <a:p>
            <a:pPr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/>
              <a:t>Nisbah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= 13/260 x 100% = 50%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B2B27-2AD9-497F-8834-776CE14A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3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al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" y="1636032"/>
            <a:ext cx="40354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apal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20" y="1626734"/>
            <a:ext cx="4044723" cy="40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1714" y="576944"/>
            <a:ext cx="804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Dapatkah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14" y="5812972"/>
            <a:ext cx="183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  <a:p>
            <a:pPr algn="ctr"/>
            <a:r>
              <a:rPr lang="en-US" dirty="0"/>
              <a:t>(not compressed)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241" y="5812971"/>
            <a:ext cx="19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387CA-E961-497D-87FE-52481BC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8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B172-76A7-DC0E-FC69-0C5A166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A550-C367-5EFF-E75F-D976EDFE7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4D11-5513-9DE3-337F-3786E32A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5" y="148751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4996542"/>
            <a:ext cx="24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(31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106A1A-01D8-42AF-9538-CD3AA6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1200x1600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1200 x 1600 x 3 = 5760000 byte </a:t>
            </a:r>
          </a:p>
          <a:p>
            <a:pPr marL="0" indent="0">
              <a:buNone/>
            </a:pPr>
            <a:r>
              <a:rPr lang="en-US" sz="2400" dirty="0"/>
              <a:t>			  = 5,760 </a:t>
            </a:r>
            <a:r>
              <a:rPr lang="en-US" sz="2400" i="1" dirty="0"/>
              <a:t>Kbyte </a:t>
            </a:r>
          </a:p>
          <a:p>
            <a:pPr marL="0" indent="0">
              <a:buNone/>
            </a:pPr>
            <a:r>
              <a:rPr lang="en-US" sz="2400" i="1" dirty="0"/>
              <a:t>			  = </a:t>
            </a:r>
            <a:r>
              <a:rPr lang="en-US" sz="2400" dirty="0"/>
              <a:t>5.76 </a:t>
            </a:r>
            <a:r>
              <a:rPr lang="en-US" sz="2400" i="1" dirty="0"/>
              <a:t>Mbyte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film digital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720x480, 30 frame/sec, </a:t>
            </a:r>
            <a:r>
              <a:rPr lang="en-US" sz="2400" dirty="0" err="1"/>
              <a:t>selama</a:t>
            </a:r>
            <a:r>
              <a:rPr lang="en-US" sz="2400" dirty="0"/>
              <a:t> 2 jam.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4842925"/>
            <a:ext cx="6777806" cy="1840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9DBA0-A7BA-46C9-BB8B-7DA1915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data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media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storage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347663" lvl="0" indent="0">
              <a:buNone/>
            </a:pPr>
            <a:r>
              <a:rPr lang="en-US" dirty="0"/>
              <a:t>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storage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347663" lvl="0" indent="0">
              <a:buNone/>
            </a:pPr>
            <a:r>
              <a:rPr lang="en-US" dirty="0" err="1"/>
              <a:t>Contoh</a:t>
            </a:r>
            <a:r>
              <a:rPr lang="en-US" dirty="0"/>
              <a:t>: file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JPEG/JPG versus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BMP</a:t>
            </a:r>
          </a:p>
          <a:p>
            <a:pPr marL="347663" lvl="0" indent="0">
              <a:buNone/>
            </a:pPr>
            <a:endParaRPr lang="en-US" dirty="0"/>
          </a:p>
          <a:p>
            <a:pPr marL="347663" lvl="0" indent="-347663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Pengiriman</a:t>
            </a:r>
            <a:r>
              <a:rPr lang="en-US" dirty="0">
                <a:solidFill>
                  <a:srgbClr val="FF0000"/>
                </a:solidFill>
              </a:rPr>
              <a:t> data (</a:t>
            </a:r>
            <a:r>
              <a:rPr lang="en-US" i="1" dirty="0">
                <a:solidFill>
                  <a:srgbClr val="FF0000"/>
                </a:solidFill>
              </a:rPr>
              <a:t>data transmission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data </a:t>
            </a:r>
          </a:p>
          <a:p>
            <a:pPr marL="347663" indent="-347663">
              <a:buNone/>
            </a:pPr>
            <a:r>
              <a:rPr lang="en-US" dirty="0"/>
              <a:t>    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282575" indent="-282575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via email, </a:t>
            </a:r>
            <a:r>
              <a:rPr lang="en-US" i="1" dirty="0"/>
              <a:t>videoconference</a:t>
            </a:r>
            <a:r>
              <a:rPr lang="en-US" dirty="0"/>
              <a:t>, via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, </a:t>
            </a: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347663" lvl="0" indent="-347663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7840-EBA0-439B-8B7A-7647864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Redundansi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Redudansi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bit.</a:t>
            </a:r>
          </a:p>
          <a:p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i="1" dirty="0"/>
              <a:t>Coding redundancy</a:t>
            </a:r>
            <a:r>
              <a:rPr lang="en-US" dirty="0"/>
              <a:t>: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pengkodean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pixel.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dirty="0"/>
              <a:t>2.</a:t>
            </a:r>
            <a:r>
              <a:rPr lang="en-US" i="1" dirty="0"/>
              <a:t> Spatial/temporal redundancy: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pixel-pixel </a:t>
            </a:r>
            <a:r>
              <a:rPr lang="en-US" dirty="0" err="1"/>
              <a:t>bertetangga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   3. </a:t>
            </a:r>
            <a:r>
              <a:rPr lang="en-US" i="1" dirty="0" err="1"/>
              <a:t>Psychovisual</a:t>
            </a:r>
            <a:r>
              <a:rPr lang="en-US" i="1" dirty="0"/>
              <a:t> redundancy</a:t>
            </a:r>
            <a:r>
              <a:rPr lang="en-US" dirty="0"/>
              <a:t>: </a:t>
            </a:r>
            <a:r>
              <a:rPr lang="en-US" dirty="0" err="1"/>
              <a:t>persepsi</a:t>
            </a:r>
            <a:r>
              <a:rPr lang="en-US" dirty="0"/>
              <a:t> visual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i="1" dirty="0"/>
              <a:t>redundancy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AAE1-22D8-47E7-BB34-1A301C61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327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Coding redundancy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2324"/>
            <a:ext cx="446722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883228"/>
            <a:ext cx="591078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,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memperhatikan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</a:p>
          <a:p>
            <a:pPr marL="282575"/>
            <a:r>
              <a:rPr lang="en-US" sz="2000" dirty="0" err="1"/>
              <a:t>kemunculannya</a:t>
            </a:r>
            <a:r>
              <a:rPr lang="en-US" sz="2000" dirty="0"/>
              <a:t>, </a:t>
            </a:r>
            <a:r>
              <a:rPr lang="en-US" sz="2000" dirty="0" err="1"/>
              <a:t>dikodekan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bit</a:t>
            </a:r>
          </a:p>
          <a:p>
            <a:pPr indent="282575"/>
            <a:r>
              <a:rPr lang="en-US" sz="2000" dirty="0"/>
              <a:t>yang </a:t>
            </a:r>
            <a:r>
              <a:rPr lang="en-US" sz="2000" dirty="0" err="1"/>
              <a:t>tetap</a:t>
            </a:r>
            <a:r>
              <a:rPr lang="en-US" sz="2000" dirty="0"/>
              <a:t> (fixed-length encoding), </a:t>
            </a:r>
            <a:r>
              <a:rPr lang="en-US" sz="2000" dirty="0" err="1"/>
              <a:t>yaitu</a:t>
            </a:r>
            <a:r>
              <a:rPr lang="en-US" sz="2000" dirty="0"/>
              <a:t> 3 bit.</a:t>
            </a:r>
          </a:p>
          <a:p>
            <a:pPr indent="282575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Rata-rata </a:t>
            </a:r>
            <a:r>
              <a:rPr lang="en-US" sz="2000" dirty="0" err="1"/>
              <a:t>panjang</a:t>
            </a:r>
            <a:r>
              <a:rPr lang="en-US" sz="2000" dirty="0"/>
              <a:t> bit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3 bit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93337-4FDC-4738-B871-8C2EBCBE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2794</Words>
  <Application>Microsoft Office PowerPoint</Application>
  <PresentationFormat>Widescreen</PresentationFormat>
  <Paragraphs>362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MS PGothic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25 - Pemampatan Citra </vt:lpstr>
      <vt:lpstr>Pemampatan vs Penirmampatan</vt:lpstr>
      <vt:lpstr>Mengapa citra perlu dimampatkan?</vt:lpstr>
      <vt:lpstr>PowerPoint Presentation</vt:lpstr>
      <vt:lpstr>PowerPoint Presentation</vt:lpstr>
      <vt:lpstr>PowerPoint Presentation</vt:lpstr>
      <vt:lpstr>Aplikasi pemampatan citra</vt:lpstr>
      <vt:lpstr>Redundansi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 Informasi</vt:lpstr>
      <vt:lpstr>PowerPoint Presentation</vt:lpstr>
      <vt:lpstr>PowerPoint Presentation</vt:lpstr>
      <vt:lpstr>PowerPoint Presentation</vt:lpstr>
      <vt:lpstr>PowerPoint Presentation</vt:lpstr>
      <vt:lpstr>Tipe metode pemampatan citra</vt:lpstr>
      <vt:lpstr>PowerPoint Presentation</vt:lpstr>
      <vt:lpstr>Metode Pemampatan Huffman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Run-Length Encoding (RLE)</vt:lpstr>
      <vt:lpstr>PowerPoint Presentation</vt:lpstr>
      <vt:lpstr>PowerPoint Presentation</vt:lpstr>
      <vt:lpstr>PowerPoint Presentation</vt:lpstr>
      <vt:lpstr>Metode Pemampatan Kuantisasi  (Quantizing Compression)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25-Image-Compression-Bagian1-2024</dc:title>
  <dc:creator>Dr.Ir. Rinaldi Munir, MT</dc:creator>
  <cp:lastModifiedBy>Dr. Ir. Rinaldi, M.T.</cp:lastModifiedBy>
  <cp:revision>345</cp:revision>
  <dcterms:created xsi:type="dcterms:W3CDTF">2019-08-23T02:29:55Z</dcterms:created>
  <dcterms:modified xsi:type="dcterms:W3CDTF">2024-12-03T22:03:42Z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2024-12-03T21:58:59Z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5e22f5db-6201-46a7-a3dd-e95c99926e0b</vt:lpwstr>
  </property>
  <property fmtid="{D5CDD505-2E9C-101B-9397-08002B2CF9AE}" pid="8" name="MSIP_Label_38b525e5-f3da-4501-8f1e-526b6769fc56_ContentBits">
    <vt:lpwstr>0</vt:lpwstr>
  </property>
</Properties>
</file>