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sldIdLst>
    <p:sldId id="257" r:id="rId2"/>
    <p:sldId id="258" r:id="rId3"/>
    <p:sldId id="264" r:id="rId4"/>
    <p:sldId id="262" r:id="rId5"/>
    <p:sldId id="263" r:id="rId6"/>
    <p:sldId id="266" r:id="rId7"/>
    <p:sldId id="267" r:id="rId8"/>
    <p:sldId id="303" r:id="rId9"/>
    <p:sldId id="265" r:id="rId10"/>
    <p:sldId id="268" r:id="rId11"/>
    <p:sldId id="281" r:id="rId12"/>
    <p:sldId id="283" r:id="rId13"/>
    <p:sldId id="285" r:id="rId14"/>
    <p:sldId id="287" r:id="rId15"/>
    <p:sldId id="311" r:id="rId16"/>
    <p:sldId id="416" r:id="rId17"/>
    <p:sldId id="420" r:id="rId18"/>
    <p:sldId id="421" r:id="rId19"/>
    <p:sldId id="424" r:id="rId20"/>
    <p:sldId id="390" r:id="rId21"/>
    <p:sldId id="422" r:id="rId22"/>
    <p:sldId id="417" r:id="rId23"/>
    <p:sldId id="419" r:id="rId24"/>
    <p:sldId id="427" r:id="rId25"/>
    <p:sldId id="423" r:id="rId26"/>
    <p:sldId id="425" r:id="rId27"/>
    <p:sldId id="429" r:id="rId28"/>
    <p:sldId id="426" r:id="rId29"/>
    <p:sldId id="449" r:id="rId30"/>
    <p:sldId id="428" r:id="rId31"/>
    <p:sldId id="455" r:id="rId32"/>
    <p:sldId id="457" r:id="rId33"/>
    <p:sldId id="430" r:id="rId34"/>
    <p:sldId id="308" r:id="rId35"/>
    <p:sldId id="432" r:id="rId36"/>
    <p:sldId id="433" r:id="rId37"/>
    <p:sldId id="435" r:id="rId38"/>
    <p:sldId id="394" r:id="rId39"/>
    <p:sldId id="450" r:id="rId40"/>
    <p:sldId id="452" r:id="rId41"/>
    <p:sldId id="456" r:id="rId42"/>
    <p:sldId id="453" r:id="rId43"/>
    <p:sldId id="434" r:id="rId44"/>
    <p:sldId id="310" r:id="rId45"/>
    <p:sldId id="461" r:id="rId46"/>
    <p:sldId id="451" r:id="rId47"/>
    <p:sldId id="460" r:id="rId48"/>
    <p:sldId id="454" r:id="rId49"/>
    <p:sldId id="436" r:id="rId50"/>
    <p:sldId id="401" r:id="rId51"/>
    <p:sldId id="402" r:id="rId52"/>
    <p:sldId id="437" r:id="rId53"/>
    <p:sldId id="458" r:id="rId54"/>
    <p:sldId id="444" r:id="rId55"/>
    <p:sldId id="439" r:id="rId56"/>
    <p:sldId id="411" r:id="rId57"/>
    <p:sldId id="406" r:id="rId58"/>
    <p:sldId id="440" r:id="rId59"/>
    <p:sldId id="459" r:id="rId60"/>
    <p:sldId id="445" r:id="rId61"/>
    <p:sldId id="446" r:id="rId62"/>
    <p:sldId id="442" r:id="rId63"/>
    <p:sldId id="292" r:id="rId64"/>
    <p:sldId id="294" r:id="rId65"/>
    <p:sldId id="293" r:id="rId66"/>
    <p:sldId id="295" r:id="rId67"/>
    <p:sldId id="296" r:id="rId68"/>
    <p:sldId id="297" r:id="rId69"/>
    <p:sldId id="314" r:id="rId70"/>
    <p:sldId id="348" r:id="rId71"/>
    <p:sldId id="349" r:id="rId72"/>
    <p:sldId id="447" r:id="rId7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85" autoAdjust="0"/>
    <p:restoredTop sz="94660"/>
  </p:normalViewPr>
  <p:slideViewPr>
    <p:cSldViewPr snapToGrid="0">
      <p:cViewPr varScale="1">
        <p:scale>
          <a:sx n="66" d="100"/>
          <a:sy n="66" d="100"/>
        </p:scale>
        <p:origin x="7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2B58B-7EC3-4868-812D-518EA0AEA264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D23AC-D084-41D8-BEAE-8EC5A6EE2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06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AE46D497-AC13-7588-C146-443E2E47895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6" tIns="48328" rIns="96656" bIns="48328" anchor="b"/>
          <a:lstStyle>
            <a:lvl1pPr defTabSz="96678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Angsana New" panose="02020603050405020304" pitchFamily="18" charset="-34"/>
              </a:defRPr>
            </a:lvl1pPr>
            <a:lvl2pPr marL="742950" indent="-285750" defTabSz="9667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6020202030204" pitchFamily="34" charset="0"/>
                <a:ea typeface="Angsana New" panose="02020603050405020304" pitchFamily="18" charset="-34"/>
              </a:defRPr>
            </a:lvl2pPr>
            <a:lvl3pPr marL="1143000" indent="-228600" defTabSz="9667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6020202030204" pitchFamily="34" charset="0"/>
                <a:ea typeface="Angsana New" panose="02020603050405020304" pitchFamily="18" charset="-34"/>
              </a:defRPr>
            </a:lvl3pPr>
            <a:lvl4pPr marL="1600200" indent="-228600" defTabSz="9667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6020202030204" pitchFamily="34" charset="0"/>
                <a:ea typeface="Angsana New" panose="02020603050405020304" pitchFamily="18" charset="-34"/>
              </a:defRPr>
            </a:lvl4pPr>
            <a:lvl5pPr marL="2057400" indent="-228600" defTabSz="9667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6020202030204" pitchFamily="34" charset="0"/>
                <a:ea typeface="Angsana New" panose="02020603050405020304" pitchFamily="18" charset="-34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6020202030204" pitchFamily="34" charset="0"/>
                <a:ea typeface="Angsana New" panose="02020603050405020304" pitchFamily="18" charset="-34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6020202030204" pitchFamily="34" charset="0"/>
                <a:ea typeface="Angsana New" panose="02020603050405020304" pitchFamily="18" charset="-34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6020202030204" pitchFamily="34" charset="0"/>
                <a:ea typeface="Angsana New" panose="02020603050405020304" pitchFamily="18" charset="-34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6020202030204" pitchFamily="34" charset="0"/>
                <a:ea typeface="Angsana New" panose="02020603050405020304" pitchFamily="18" charset="-34"/>
              </a:defRPr>
            </a:lvl9pPr>
          </a:lstStyle>
          <a:p>
            <a:pPr algn="r" eaLnBrk="1" hangingPunct="1"/>
            <a:fld id="{B3BBD9F8-F255-48DA-95D6-BA9D60B36808}" type="slidenum">
              <a:rPr kumimoji="0" lang="en-US" altLang="en-US" sz="13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16</a:t>
            </a:fld>
            <a:endParaRPr kumimoji="0" lang="en-US" altLang="en-US" sz="1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00F22C99-68E4-3525-E45C-876B481567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B290CFA9-C0C9-C8B5-1CC3-92F3A37F74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375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6656" tIns="48328" rIns="96656" bIns="48328"/>
          <a:lstStyle/>
          <a:p>
            <a:endParaRPr lang="fr-CA" altLang="en-US">
              <a:ea typeface="Angsana New" panose="02020603050405020304" pitchFamily="18" charset="-3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DC059-2105-4F6B-84C7-0A7B0427FC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C438E2-B335-42F3-BD2C-895D9A59E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28A7E-62E5-4747-A520-8C0EE05A8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D418-E782-48D6-8242-EA4C949FE651}" type="datetime1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27FE2-B8F1-469C-9648-168AFFC6C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F35E7-8366-4C5F-9FDB-C3C7E7BA3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35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B4EE4-8F7E-4D71-9872-FF3BB9AF2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353A06-0B1B-46D8-ACC4-C109D67956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9E175-0C4B-40C3-A26D-F9A554E19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1D276-6A00-4C57-ACBB-AD49D2781023}" type="datetime1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FC7F0-8778-4B27-8E57-050A69554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9183D-03AD-4C87-8E1A-D3479BE76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49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12558F-BD8A-45D8-8128-60A9B36F34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0B0C81-2508-4076-A839-6273033BAE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EC42A-0230-41D3-9A56-0257C9F9D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F7D34-9B94-427E-A7A8-377DB8B7F38E}" type="datetime1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A0B00-CB1B-4CF6-94A8-2EF993C83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26217-7946-4951-9881-5B580DCB4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55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167" y="228600"/>
            <a:ext cx="1138766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2168" y="1600200"/>
            <a:ext cx="5592233" cy="449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0"/>
            <a:ext cx="5592233" cy="449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4807FB-614E-2504-2E76-E752EBFA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2167" y="6245225"/>
            <a:ext cx="3052233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80AF3-21AB-41E5-9EED-8F2A969330CE}" type="datetime1">
              <a:rPr lang="en-US"/>
              <a:pPr>
                <a:defRPr/>
              </a:pPr>
              <a:t>12/1/2024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FF65BD-42B9-060C-A448-9FD1F8322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E54431-EB4E-42D5-2FB0-C0E9E7DB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1" y="6245225"/>
            <a:ext cx="3052233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FEF5EC-ABDC-4DCC-AF42-BE4D506B69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579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14400" y="41148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B06934-AFDB-ED2B-C5AD-F7382F931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821FE6-5A7F-297C-8C49-C6C0C4219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C645FA-57E8-19F0-A8AB-87073D251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EAE7E05-396C-4E6E-B80B-9DBA8F0785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4080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49887-F102-466D-9AA0-468F0884C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51762-629F-43D2-9ABF-2445F3EA6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14A53-71BC-4EF6-B307-DC95FFE67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1E368-C91E-44DF-A220-92A58401405C}" type="datetime1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48AF1-38F5-4073-97DE-272C4D052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D985B2-D8FC-4E45-A83A-0988DE11B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22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B245F-C537-4437-9AA3-3A3DB2B06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3525A-1131-44B0-ABEF-DA1CE7416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EC604-0D2D-4387-9C04-9CA83DE5C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C8D32-64F4-43F5-A64B-56AE5E702C35}" type="datetime1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F55FD-6FCC-4FE1-8795-3423B104A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C2416-33CA-46A1-A8E8-D60DF80FE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42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26E3F-BED3-438F-8143-BEC502F3A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AF60B-80C8-4017-98D4-7117D17891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F8DC42-602E-4B2D-A641-CD5800E9F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6153AB-F4EA-4D88-858C-DA0BC8B32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C09F7-31C7-41B2-83DA-1DBB29F58939}" type="datetime1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93D04-06E7-4160-B223-8EAA71F87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73412C-3FB2-4326-8C10-87601A58C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86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75A27-6B3F-4A4B-A9D1-6D8A2D689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96122-4C88-49CA-B156-A94178F4C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C2698F-E2C3-4692-8C24-FDE94BAC63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1D1985-E57E-40CB-A933-FF7FA7DF92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1F164A-0DEC-4A65-9CDB-3287C030C9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8FC294-E4C9-4315-AA0F-AF9443AC4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7308A-95D1-4E8A-8805-F98D21903A52}" type="datetime1">
              <a:rPr lang="en-US" smtClean="0"/>
              <a:t>12/1/2024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37B49C-37B7-41DD-AE3C-EE808F8C3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0C5A53-313E-4BA2-A5B9-FB3DAE94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20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16884-CEA4-41C9-8143-97210B917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632D60-074E-439C-97FC-B8A809AD0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E3710-29C6-4CA0-9531-AB1D0AC16FCC}" type="datetime1">
              <a:rPr lang="en-US" smtClean="0"/>
              <a:t>12/1/2024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C2EF49-D476-4582-97D0-9B74B022F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3EDEF6-154D-49F6-B437-B9113E3EA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60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5F446F-ECAE-45DF-824F-596FF616C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6EF37-7435-4141-85A2-E904B00D8460}" type="datetime1">
              <a:rPr lang="en-US" smtClean="0"/>
              <a:t>12/1/2024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00FF58-2027-4FCC-94FD-5289A10D4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8EBA24-4655-4C2F-BEAE-33396F0EF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69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47D34-E0DC-4920-B358-266841661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9B089-DD37-41B7-AB9B-F220F6426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D446FF-59E1-4F03-A958-5E9D2A31BC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00F0CC-2A9C-4362-B778-5CF4E4502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4C7F0-4716-4F20-98F6-851DEF986E85}" type="datetime1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E6AFCE-F92C-4FA3-B2AC-783B9470D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582D81-9974-4CBC-97F8-993AD468E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51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B9EFD-BB25-470A-8D0A-C00D5792E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FD8744-D68C-4196-B45C-CB1A8AB4E1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66A247-3A45-4A55-BAF6-6A2A182736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06B144-1C45-456E-A959-8F31A315B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3FFE-2E36-459F-B9B9-CDF3B92662B2}" type="datetime1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814CB5-52F9-450C-8C2D-9A5094395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F19EE2-BDF3-4DD3-A9C9-3EC027F00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60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931E28-7385-4224-BA91-577400422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1EBCAC-176C-414B-A0AB-D0CFD8AD6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C2992-D35F-4F2F-8BBE-363FAE4CEE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36524-7F45-4FC3-A62B-B9CEDC2D5EAE}" type="datetime1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0D0AF-AB80-407E-9FE7-B9B6D5A8BF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4CAA2-32F5-4331-9389-43BF3937D9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96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@sasasulakshi/opencv-morphological-dilation-and-erosion-fab65c29efb3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princeton.edu/~pshilane/class/mosaic/" TargetMode="External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analytics-vidhya/morphological-transformations-of-images-using-opencv-image-processing-part-2-f64b14af2a38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@sasasulakshi/opencv-morphological-dilation-and-erosion-fab65c29efb3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pages.inf.ed.ac.uk/rbf/HIPR2/erode.htm" TargetMode="External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analytics-vidhya/morphological-transformations-of-images-using-opencv-image-processing-part-2-f64b14af2a38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homepages.inf.ed.ac.uk/rbf/HIPR2/erode.htm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edium.com/@sasasulakshi/opencv-morphological-dilation-and-erosion-fab65c29efb3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gi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8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5.wmf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48C48-39F5-46DF-82D1-A8DEEC74D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2400" y="579161"/>
            <a:ext cx="9144000" cy="1580197"/>
          </a:xfrm>
        </p:spPr>
        <p:txBody>
          <a:bodyPr>
            <a:normAutofit/>
          </a:bodyPr>
          <a:lstStyle/>
          <a:p>
            <a:r>
              <a:rPr lang="en-US" b="1" dirty="0"/>
              <a:t>24 - Citra Biner</a:t>
            </a:r>
            <a:br>
              <a:rPr lang="en-US" b="1" dirty="0"/>
            </a:b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EF0E72-0D77-457B-A795-B4D2AF854200}"/>
              </a:ext>
            </a:extLst>
          </p:cNvPr>
          <p:cNvSpPr txBox="1"/>
          <p:nvPr/>
        </p:nvSpPr>
        <p:spPr>
          <a:xfrm>
            <a:off x="4260160" y="5657671"/>
            <a:ext cx="38565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Program </a:t>
            </a:r>
            <a:r>
              <a:rPr lang="en-US" dirty="0" err="1"/>
              <a:t>Studi</a:t>
            </a:r>
            <a:r>
              <a:rPr lang="en-US" dirty="0"/>
              <a:t> Teknik </a:t>
            </a:r>
            <a:r>
              <a:rPr lang="en-US" dirty="0" err="1"/>
              <a:t>Informatika</a:t>
            </a:r>
            <a:endParaRPr lang="en-US" dirty="0"/>
          </a:p>
          <a:p>
            <a:pPr algn="ctr"/>
            <a:r>
              <a:rPr lang="en-US" dirty="0" err="1"/>
              <a:t>Sekolah</a:t>
            </a:r>
            <a:r>
              <a:rPr lang="en-US" dirty="0"/>
              <a:t> Teknik </a:t>
            </a:r>
            <a:r>
              <a:rPr lang="en-US" dirty="0" err="1"/>
              <a:t>Elektro</a:t>
            </a:r>
            <a:r>
              <a:rPr lang="en-US" dirty="0"/>
              <a:t> dan </a:t>
            </a:r>
            <a:r>
              <a:rPr lang="en-US" dirty="0" err="1"/>
              <a:t>Informatika</a:t>
            </a:r>
            <a:r>
              <a:rPr lang="en-US" dirty="0"/>
              <a:t> </a:t>
            </a:r>
          </a:p>
          <a:p>
            <a:pPr algn="ctr"/>
            <a:r>
              <a:rPr lang="en-US" dirty="0" err="1"/>
              <a:t>Institut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Bandung</a:t>
            </a:r>
          </a:p>
          <a:p>
            <a:pPr algn="ctr"/>
            <a:r>
              <a:rPr lang="en-US" dirty="0"/>
              <a:t>2023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D7555CB-0620-4C4F-9FDD-96EC213879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2400" y="2159358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IF4073 </a:t>
            </a:r>
            <a:r>
              <a:rPr lang="en-US" sz="3600" dirty="0" err="1"/>
              <a:t>Pemrosesan</a:t>
            </a:r>
            <a:r>
              <a:rPr lang="en-US" sz="3600" dirty="0"/>
              <a:t> Citra Digital</a:t>
            </a:r>
          </a:p>
          <a:p>
            <a:endParaRPr lang="en-US" sz="3600" dirty="0"/>
          </a:p>
          <a:p>
            <a:r>
              <a:rPr lang="en-US" sz="3600" dirty="0"/>
              <a:t>Oleh: Rinaldi Munir</a:t>
            </a:r>
          </a:p>
        </p:txBody>
      </p:sp>
      <p:pic>
        <p:nvPicPr>
          <p:cNvPr id="8" name="Picture 2" descr="Download Logo ITB - Direktorat Sistem dan Teknologi Informasi Institut  Teknologi Bandung">
            <a:extLst>
              <a:ext uri="{FF2B5EF4-FFF2-40B4-BE49-F238E27FC236}">
                <a16:creationId xmlns:a16="http://schemas.microsoft.com/office/drawing/2014/main" id="{A9D10894-9555-43D4-8663-4F75AF942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859" y="3908147"/>
            <a:ext cx="1487170" cy="148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D13D78-A1B5-4F3E-9ABC-C21DEE296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67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EA8AB-58F0-43C4-8C43-9103B5ACC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4278"/>
            <a:ext cx="10515600" cy="5242685"/>
          </a:xfrm>
        </p:spPr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menampilkan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pada </a:t>
            </a:r>
            <a:r>
              <a:rPr lang="en-US" dirty="0" err="1"/>
              <a:t>piranti</a:t>
            </a:r>
            <a:r>
              <a:rPr lang="en-US" dirty="0"/>
              <a:t> </a:t>
            </a:r>
            <a:r>
              <a:rPr lang="en-US" dirty="0" err="1"/>
              <a:t>luaran</a:t>
            </a:r>
            <a:r>
              <a:rPr lang="en-US" dirty="0"/>
              <a:t> yang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resolusi</a:t>
            </a:r>
            <a:r>
              <a:rPr lang="en-US" dirty="0"/>
              <a:t> </a:t>
            </a:r>
            <a:r>
              <a:rPr lang="en-US" dirty="0" err="1"/>
              <a:t>intensitas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bit, 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pencetak</a:t>
            </a:r>
            <a:r>
              <a:rPr lang="en-US" dirty="0"/>
              <a:t> (</a:t>
            </a:r>
            <a:r>
              <a:rPr lang="en-US" i="1" dirty="0"/>
              <a:t>printer</a:t>
            </a:r>
            <a:r>
              <a:rPr lang="en-US" dirty="0"/>
              <a:t>).</a:t>
            </a:r>
            <a:endParaRPr lang="en-US" b="1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AB7CFC-7076-42EA-8FF9-15EFEB05F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337" y="2280202"/>
            <a:ext cx="7999040" cy="302729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4BCDAB-A6C6-46E7-8B15-D9F46D489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02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E79B8-AFE9-4B49-8605-5D6139234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latin typeface="+mn-lt"/>
              </a:rPr>
              <a:t>Run-Length Encoding </a:t>
            </a:r>
            <a:r>
              <a:rPr lang="en-US" b="1" dirty="0">
                <a:latin typeface="+mn-lt"/>
              </a:rPr>
              <a:t>(RLE)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E0905-6FAE-4C66-BEDD-E958798FF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RLE (</a:t>
            </a:r>
            <a:r>
              <a:rPr lang="en-US" dirty="0" err="1"/>
              <a:t>atau</a:t>
            </a:r>
            <a:r>
              <a:rPr lang="en-US" dirty="0"/>
              <a:t> RLC)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pengkodean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biner </a:t>
            </a:r>
            <a:r>
              <a:rPr lang="en-US" dirty="0" err="1"/>
              <a:t>untuk</a:t>
            </a:r>
            <a:r>
              <a:rPr lang="en-US" dirty="0"/>
              <a:t> 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representasi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kompak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penerapan</a:t>
            </a:r>
            <a:r>
              <a:rPr lang="en-US" dirty="0"/>
              <a:t> </a:t>
            </a:r>
            <a:r>
              <a:rPr lang="en-US" i="1" dirty="0"/>
              <a:t>RLE</a:t>
            </a:r>
            <a:r>
              <a:rPr lang="en-US" dirty="0"/>
              <a:t> pada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biner</a:t>
            </a:r>
            <a:r>
              <a:rPr lang="en-US" dirty="0"/>
              <a:t>:</a:t>
            </a:r>
          </a:p>
          <a:p>
            <a:pPr marL="744538" lvl="0" indent="-511175">
              <a:buFont typeface="+mj-lt"/>
              <a:buAutoNum type="arabicPeriod"/>
            </a:pP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1 dan </a:t>
            </a:r>
            <a:r>
              <a:rPr lang="en-US" dirty="0" err="1"/>
              <a:t>panjangnya</a:t>
            </a:r>
            <a:r>
              <a:rPr lang="en-US" dirty="0"/>
              <a:t> (</a:t>
            </a:r>
            <a:r>
              <a:rPr lang="en-US" i="1" dirty="0"/>
              <a:t>length of runs</a:t>
            </a:r>
            <a:r>
              <a:rPr lang="en-US" dirty="0"/>
              <a:t>)</a:t>
            </a:r>
            <a:endParaRPr lang="en-US" b="1" dirty="0"/>
          </a:p>
          <a:p>
            <a:pPr marL="744538" lvl="0" indent="-511175">
              <a:buFont typeface="+mj-lt"/>
              <a:buAutoNum type="arabicPeriod"/>
            </a:pPr>
            <a:r>
              <a:rPr lang="en-US" dirty="0"/>
              <a:t>Panjang </a:t>
            </a:r>
            <a:r>
              <a:rPr lang="en-US" i="1" dirty="0"/>
              <a:t>run</a:t>
            </a:r>
            <a:r>
              <a:rPr lang="en-US" dirty="0"/>
              <a:t>, </a:t>
            </a:r>
            <a:r>
              <a:rPr lang="en-US" dirty="0" err="1"/>
              <a:t>dimulai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 </a:t>
            </a:r>
            <a:r>
              <a:rPr lang="en-US" i="1" dirty="0"/>
              <a:t>run</a:t>
            </a:r>
            <a:r>
              <a:rPr lang="en-US" dirty="0"/>
              <a:t> 1.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94B59D-2E9B-4608-BD03-B90291227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238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2663D-7219-46C4-828D-138D67C28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9972"/>
            <a:ext cx="10515600" cy="5752214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Contoh</a:t>
            </a:r>
            <a:r>
              <a:rPr lang="en-US" dirty="0"/>
              <a:t>:  </a:t>
            </a:r>
            <a:r>
              <a:rPr lang="en-US" dirty="0" err="1"/>
              <a:t>Misalkan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biner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Hasil </a:t>
            </a:r>
            <a:r>
              <a:rPr lang="en-US" dirty="0" err="1"/>
              <a:t>pengkodean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RLE:</a:t>
            </a:r>
          </a:p>
          <a:p>
            <a:pPr marL="0" lvl="0" indent="0">
              <a:buNone/>
            </a:pPr>
            <a:r>
              <a:rPr lang="en-US" dirty="0"/>
              <a:t>	(1)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: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      (1, 3) (7, 2) (12, 4) (17, 2) (20, 3)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      (5, 13) (19, 4)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      (1, 3) (17, 6)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US" b="1" dirty="0"/>
          </a:p>
          <a:p>
            <a:pPr marL="0" lvl="0" indent="0">
              <a:buNone/>
            </a:pPr>
            <a:r>
              <a:rPr lang="en-US" dirty="0"/>
              <a:t>	(2)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kedua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      3, 3, 2, 3, 4, 1, 2, 1, 3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	      0, 4, 13, 1, 4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	      </a:t>
            </a:r>
            <a:r>
              <a:rPr lang="en-US" dirty="0"/>
              <a:t>3, 13, 6	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1F821C-1643-439B-B56B-08EE90819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52623"/>
            <a:ext cx="9999393" cy="177927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8C131C-1906-44FE-B0A1-EC8F130BE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23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A3D32-4792-43B0-9991-CB58A9F07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+mn-lt"/>
              </a:rPr>
              <a:t>Pohon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empatan</a:t>
            </a:r>
            <a:r>
              <a:rPr lang="en-US" b="1" dirty="0">
                <a:latin typeface="+mn-lt"/>
              </a:rPr>
              <a:t> (</a:t>
            </a:r>
            <a:r>
              <a:rPr lang="en-US" b="1" i="1" dirty="0">
                <a:latin typeface="+mn-lt"/>
              </a:rPr>
              <a:t>quadtree</a:t>
            </a:r>
            <a:r>
              <a:rPr lang="en-US" b="1" dirty="0">
                <a:latin typeface="+mn-lt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6193A-49A0-4B3D-963D-715BDA441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Pohon</a:t>
            </a:r>
            <a:r>
              <a:rPr lang="en-US" dirty="0"/>
              <a:t> </a:t>
            </a:r>
            <a:r>
              <a:rPr lang="en-US" dirty="0" err="1"/>
              <a:t>empatan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representasi</a:t>
            </a:r>
            <a:r>
              <a:rPr lang="en-US" dirty="0"/>
              <a:t> </a:t>
            </a:r>
            <a:r>
              <a:rPr lang="en-US" dirty="0" err="1"/>
              <a:t>wilayah</a:t>
            </a:r>
            <a:r>
              <a:rPr lang="en-US" dirty="0"/>
              <a:t> (</a:t>
            </a:r>
            <a:r>
              <a:rPr lang="en-US" i="1" dirty="0"/>
              <a:t>region</a:t>
            </a:r>
            <a:r>
              <a:rPr lang="en-US" dirty="0"/>
              <a:t>)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biner</a:t>
            </a:r>
            <a:r>
              <a:rPr lang="en-US" dirty="0"/>
              <a:t>. </a:t>
            </a:r>
          </a:p>
          <a:p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simpul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pohon-empatan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salah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kategori</a:t>
            </a:r>
            <a:r>
              <a:rPr lang="en-US" dirty="0"/>
              <a:t>: </a:t>
            </a:r>
            <a:r>
              <a:rPr lang="en-US" dirty="0" err="1"/>
              <a:t>putih</a:t>
            </a:r>
            <a:r>
              <a:rPr lang="en-US" dirty="0"/>
              <a:t>, </a:t>
            </a:r>
            <a:r>
              <a:rPr lang="en-US" dirty="0" err="1"/>
              <a:t>hitam</a:t>
            </a:r>
            <a:r>
              <a:rPr lang="en-US" dirty="0"/>
              <a:t>, dan </a:t>
            </a:r>
            <a:r>
              <a:rPr lang="en-US" dirty="0" err="1"/>
              <a:t>abu-abu</a:t>
            </a:r>
            <a:r>
              <a:rPr lang="en-US" dirty="0"/>
              <a:t>. </a:t>
            </a:r>
          </a:p>
          <a:p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dirty="0" err="1"/>
              <a:t>pohon-empatan</a:t>
            </a:r>
            <a:r>
              <a:rPr lang="en-US" dirty="0"/>
              <a:t>:</a:t>
            </a:r>
          </a:p>
          <a:p>
            <a:pPr marL="623888" indent="-388938">
              <a:buAutoNum type="arabicPeriod"/>
            </a:pP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rekursif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empat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upa-wilayah</a:t>
            </a:r>
            <a:r>
              <a:rPr lang="en-US" dirty="0"/>
              <a:t> yang </a:t>
            </a:r>
            <a:r>
              <a:rPr lang="en-US" dirty="0" err="1"/>
              <a:t>berukuran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. </a:t>
            </a:r>
          </a:p>
          <a:p>
            <a:pPr marL="623888" indent="-388938">
              <a:buAutoNum type="arabicPeriod"/>
            </a:pP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upa-wilayah</a:t>
            </a:r>
            <a:r>
              <a:rPr lang="en-US" dirty="0"/>
              <a:t>,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i="1" dirty="0"/>
              <a:t>pixel-pixel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wilayah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semuanya</a:t>
            </a:r>
            <a:r>
              <a:rPr lang="en-US" dirty="0"/>
              <a:t> </a:t>
            </a:r>
            <a:r>
              <a:rPr lang="en-US" dirty="0" err="1"/>
              <a:t>hitam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semuanya</a:t>
            </a:r>
            <a:r>
              <a:rPr lang="en-US" dirty="0"/>
              <a:t> </a:t>
            </a:r>
            <a:r>
              <a:rPr lang="en-US" dirty="0" err="1"/>
              <a:t>putih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proses </a:t>
            </a:r>
            <a:r>
              <a:rPr lang="en-US" dirty="0" err="1"/>
              <a:t>pembagian</a:t>
            </a:r>
            <a:r>
              <a:rPr lang="en-US" dirty="0"/>
              <a:t> </a:t>
            </a:r>
            <a:r>
              <a:rPr lang="en-US" dirty="0" err="1"/>
              <a:t>dihentikan</a:t>
            </a:r>
            <a:r>
              <a:rPr lang="en-US" dirty="0"/>
              <a:t>. </a:t>
            </a:r>
          </a:p>
          <a:p>
            <a:pPr marL="623888" indent="-388938">
              <a:buAutoNum type="arabicPeriod"/>
            </a:pPr>
            <a:r>
              <a:rPr lang="en-US" dirty="0" err="1"/>
              <a:t>Sebaliknya</a:t>
            </a:r>
            <a:r>
              <a:rPr lang="en-US" dirty="0"/>
              <a:t>,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i="1" dirty="0"/>
              <a:t>pixel-pixel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upa-wilayah</a:t>
            </a:r>
            <a:r>
              <a:rPr lang="en-US" dirty="0"/>
              <a:t> </a:t>
            </a:r>
            <a:r>
              <a:rPr lang="en-US" dirty="0" err="1"/>
              <a:t>mengandung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i="1" dirty="0"/>
              <a:t>pixel</a:t>
            </a:r>
            <a:r>
              <a:rPr lang="en-US" dirty="0"/>
              <a:t> </a:t>
            </a:r>
            <a:r>
              <a:rPr lang="en-US" dirty="0" err="1"/>
              <a:t>hitam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i="1" dirty="0"/>
              <a:t>pixel</a:t>
            </a:r>
            <a:r>
              <a:rPr lang="en-US" dirty="0"/>
              <a:t> </a:t>
            </a:r>
            <a:r>
              <a:rPr lang="en-US" dirty="0" err="1"/>
              <a:t>putih</a:t>
            </a:r>
            <a:r>
              <a:rPr lang="en-US" dirty="0"/>
              <a:t> (</a:t>
            </a:r>
            <a:r>
              <a:rPr lang="en-US" dirty="0" err="1"/>
              <a:t>kategori</a:t>
            </a:r>
            <a:r>
              <a:rPr lang="en-US" dirty="0"/>
              <a:t> </a:t>
            </a:r>
            <a:r>
              <a:rPr lang="en-US" dirty="0" err="1"/>
              <a:t>abu-abu</a:t>
            </a:r>
            <a:r>
              <a:rPr lang="en-US" dirty="0"/>
              <a:t>),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upa-wilayah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dibagi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 </a:t>
            </a:r>
            <a:r>
              <a:rPr lang="en-US" dirty="0" err="1"/>
              <a:t>mejadi</a:t>
            </a:r>
            <a:r>
              <a:rPr lang="en-US" dirty="0"/>
              <a:t> </a:t>
            </a:r>
            <a:r>
              <a:rPr lang="en-US" dirty="0" err="1"/>
              <a:t>empat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.  </a:t>
            </a:r>
          </a:p>
          <a:p>
            <a:pPr marL="623888" indent="-388938">
              <a:buAutoNum type="arabicPeriod"/>
            </a:pPr>
            <a:r>
              <a:rPr lang="en-US" dirty="0" err="1"/>
              <a:t>Demikian</a:t>
            </a:r>
            <a:r>
              <a:rPr lang="en-US" dirty="0"/>
              <a:t> </a:t>
            </a:r>
            <a:r>
              <a:rPr lang="en-US" dirty="0" err="1"/>
              <a:t>seterusnya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upa-wilayah</a:t>
            </a:r>
            <a:r>
              <a:rPr lang="en-US" dirty="0"/>
              <a:t> yang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i="1" dirty="0"/>
              <a:t>pixel</a:t>
            </a:r>
            <a:r>
              <a:rPr lang="en-US" dirty="0"/>
              <a:t>-</a:t>
            </a:r>
            <a:r>
              <a:rPr lang="en-US" dirty="0" err="1"/>
              <a:t>nya</a:t>
            </a:r>
            <a:r>
              <a:rPr lang="en-US" dirty="0"/>
              <a:t> </a:t>
            </a:r>
            <a:r>
              <a:rPr lang="en-US" dirty="0" err="1"/>
              <a:t>hitam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i="1" dirty="0"/>
              <a:t>pixel</a:t>
            </a:r>
            <a:r>
              <a:rPr lang="en-US" dirty="0"/>
              <a:t>-</a:t>
            </a:r>
            <a:r>
              <a:rPr lang="en-US" dirty="0" err="1"/>
              <a:t>nya</a:t>
            </a:r>
            <a:r>
              <a:rPr lang="en-US" dirty="0"/>
              <a:t> </a:t>
            </a:r>
            <a:r>
              <a:rPr lang="en-US" dirty="0" err="1"/>
              <a:t>putih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D1923E-F6DE-4AEF-8EB5-692046FD0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214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290A5F0-A775-4019-BBDA-31F0F21FA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0065" y="162678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4167E20-0A9C-472A-ACAD-A2246BE4DA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5317579"/>
              </p:ext>
            </p:extLst>
          </p:nvPr>
        </p:nvGraphicFramePr>
        <p:xfrm>
          <a:off x="988828" y="637952"/>
          <a:ext cx="9901090" cy="4327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6082284" imgH="1979676" progId="Visio.Drawing.5">
                  <p:embed/>
                </p:oleObj>
              </mc:Choice>
              <mc:Fallback>
                <p:oleObj r:id="rId2" imgW="6082284" imgH="1979676" progId="Visio.Drawing.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8828" y="637952"/>
                        <a:ext cx="9901090" cy="43274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F37912FF-5144-4810-8E01-5F9B813C2712}"/>
              </a:ext>
            </a:extLst>
          </p:cNvPr>
          <p:cNvSpPr/>
          <p:nvPr/>
        </p:nvSpPr>
        <p:spPr>
          <a:xfrm>
            <a:off x="5291471" y="5000121"/>
            <a:ext cx="65850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Kode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gwgwbbwbgwwgwwgwwbbb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Di-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decode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sebagai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wbbw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wwg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wwbb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))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Keterangan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black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white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gray</a:t>
            </a:r>
            <a:endParaRPr lang="en-US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0EF27E-B551-42F8-9FFC-B5F254EA4C19}"/>
              </a:ext>
            </a:extLst>
          </p:cNvPr>
          <p:cNvSpPr/>
          <p:nvPr/>
        </p:nvSpPr>
        <p:spPr>
          <a:xfrm>
            <a:off x="1637413" y="4965399"/>
            <a:ext cx="19244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Citra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biner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0155B-65CE-4E91-88A0-9940EED5D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7F6138-DE6A-4929-8155-781C366CAE19}"/>
              </a:ext>
            </a:extLst>
          </p:cNvPr>
          <p:cNvSpPr txBox="1"/>
          <p:nvPr/>
        </p:nvSpPr>
        <p:spPr>
          <a:xfrm>
            <a:off x="7274560" y="251259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3BB6E2-6987-4E86-888B-21FCB521DA8A}"/>
              </a:ext>
            </a:extLst>
          </p:cNvPr>
          <p:cNvSpPr txBox="1"/>
          <p:nvPr/>
        </p:nvSpPr>
        <p:spPr>
          <a:xfrm>
            <a:off x="4997801" y="1257449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A048C8-AFB1-40E1-8879-0D122D59F1AC}"/>
              </a:ext>
            </a:extLst>
          </p:cNvPr>
          <p:cNvSpPr txBox="1"/>
          <p:nvPr/>
        </p:nvSpPr>
        <p:spPr>
          <a:xfrm>
            <a:off x="6319520" y="127681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7E7DEB-5182-4644-9247-3F5426385246}"/>
              </a:ext>
            </a:extLst>
          </p:cNvPr>
          <p:cNvSpPr txBox="1"/>
          <p:nvPr/>
        </p:nvSpPr>
        <p:spPr>
          <a:xfrm>
            <a:off x="5475321" y="2482538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255D97-C207-4EB2-B315-FF7063435B05}"/>
              </a:ext>
            </a:extLst>
          </p:cNvPr>
          <p:cNvSpPr txBox="1"/>
          <p:nvPr/>
        </p:nvSpPr>
        <p:spPr>
          <a:xfrm>
            <a:off x="6017129" y="250225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36B796-D608-4B3C-853A-1C36DD8DB83D}"/>
              </a:ext>
            </a:extLst>
          </p:cNvPr>
          <p:cNvSpPr txBox="1"/>
          <p:nvPr/>
        </p:nvSpPr>
        <p:spPr>
          <a:xfrm>
            <a:off x="6475015" y="250225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849D03-50D4-4F2D-A2AF-C386E59BADB9}"/>
              </a:ext>
            </a:extLst>
          </p:cNvPr>
          <p:cNvSpPr txBox="1"/>
          <p:nvPr/>
        </p:nvSpPr>
        <p:spPr>
          <a:xfrm>
            <a:off x="7207283" y="2482538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DA92F9-78FD-4BFD-8B18-138F0FD6EE66}"/>
              </a:ext>
            </a:extLst>
          </p:cNvPr>
          <p:cNvSpPr txBox="1"/>
          <p:nvPr/>
        </p:nvSpPr>
        <p:spPr>
          <a:xfrm>
            <a:off x="7792818" y="143663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170AB1-3173-484E-8438-225AE56BFCAB}"/>
              </a:ext>
            </a:extLst>
          </p:cNvPr>
          <p:cNvSpPr txBox="1"/>
          <p:nvPr/>
        </p:nvSpPr>
        <p:spPr>
          <a:xfrm>
            <a:off x="9688530" y="13113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7AB679-7B96-42D1-8BFD-06D0CA9AD449}"/>
              </a:ext>
            </a:extLst>
          </p:cNvPr>
          <p:cNvSpPr txBox="1"/>
          <p:nvPr/>
        </p:nvSpPr>
        <p:spPr>
          <a:xfrm>
            <a:off x="8755379" y="2518273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AB3748-493A-468A-B540-3F7D6F2359B7}"/>
              </a:ext>
            </a:extLst>
          </p:cNvPr>
          <p:cNvSpPr txBox="1"/>
          <p:nvPr/>
        </p:nvSpPr>
        <p:spPr>
          <a:xfrm>
            <a:off x="9383828" y="2538593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547FF62-8438-451E-9058-3B1E84C1AAF4}"/>
              </a:ext>
            </a:extLst>
          </p:cNvPr>
          <p:cNvSpPr txBox="1"/>
          <p:nvPr/>
        </p:nvSpPr>
        <p:spPr>
          <a:xfrm>
            <a:off x="9966960" y="2538593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7B4320-8D93-4987-9379-597138076688}"/>
              </a:ext>
            </a:extLst>
          </p:cNvPr>
          <p:cNvSpPr txBox="1"/>
          <p:nvPr/>
        </p:nvSpPr>
        <p:spPr>
          <a:xfrm>
            <a:off x="10493986" y="254327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9DCBBC-17E5-4214-93F1-41F8A021B915}"/>
              </a:ext>
            </a:extLst>
          </p:cNvPr>
          <p:cNvSpPr txBox="1"/>
          <p:nvPr/>
        </p:nvSpPr>
        <p:spPr>
          <a:xfrm>
            <a:off x="9027063" y="3970396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BFD689-1F33-433A-8049-AC01DC4C4D31}"/>
              </a:ext>
            </a:extLst>
          </p:cNvPr>
          <p:cNvSpPr txBox="1"/>
          <p:nvPr/>
        </p:nvSpPr>
        <p:spPr>
          <a:xfrm>
            <a:off x="9835365" y="3819736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9960E73-6D21-410A-BB8E-88587852D0AC}"/>
              </a:ext>
            </a:extLst>
          </p:cNvPr>
          <p:cNvSpPr txBox="1"/>
          <p:nvPr/>
        </p:nvSpPr>
        <p:spPr>
          <a:xfrm>
            <a:off x="10260630" y="383437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8AB7A0F-311B-4ECD-B707-CF87CC8AF84A}"/>
              </a:ext>
            </a:extLst>
          </p:cNvPr>
          <p:cNvSpPr txBox="1"/>
          <p:nvPr/>
        </p:nvSpPr>
        <p:spPr>
          <a:xfrm>
            <a:off x="10755747" y="383437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695689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5196D-60A8-BCE6-3A3B-68DE3AA38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146176"/>
          </a:xfrm>
        </p:spPr>
        <p:txBody>
          <a:bodyPr/>
          <a:lstStyle/>
          <a:p>
            <a:r>
              <a:rPr lang="en-US" b="1" dirty="0" err="1">
                <a:latin typeface="+mn-lt"/>
              </a:rPr>
              <a:t>Operasi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Morfologi</a:t>
            </a:r>
            <a:r>
              <a:rPr lang="en-US" b="1" dirty="0">
                <a:latin typeface="+mn-lt"/>
              </a:rPr>
              <a:t> pada Citra Biner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C960C-6AA6-C0C7-4696-036DAB383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2701"/>
            <a:ext cx="10515600" cy="4486275"/>
          </a:xfrm>
        </p:spPr>
        <p:txBody>
          <a:bodyPr>
            <a:normAutofit/>
          </a:bodyPr>
          <a:lstStyle/>
          <a:p>
            <a:r>
              <a:rPr lang="en-US" sz="2400" dirty="0" err="1"/>
              <a:t>Morfologi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sekumpulan</a:t>
            </a:r>
            <a:r>
              <a:rPr lang="en-US" sz="2400" dirty="0"/>
              <a:t> </a:t>
            </a:r>
            <a:r>
              <a:rPr lang="en-US" sz="2400" dirty="0" err="1"/>
              <a:t>operasi</a:t>
            </a:r>
            <a:r>
              <a:rPr lang="en-US" sz="2400" dirty="0"/>
              <a:t> </a:t>
            </a:r>
            <a:r>
              <a:rPr lang="en-US" sz="2400" dirty="0" err="1"/>
              <a:t>pengolahan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yang </a:t>
            </a:r>
            <a:r>
              <a:rPr lang="en-US" sz="2400" dirty="0" err="1"/>
              <a:t>memproses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berdasarkan</a:t>
            </a:r>
            <a:r>
              <a:rPr lang="en-US" sz="2400" dirty="0"/>
              <a:t> </a:t>
            </a:r>
            <a:r>
              <a:rPr lang="en-US" sz="2400" dirty="0" err="1"/>
              <a:t>bentuknya</a:t>
            </a:r>
            <a:r>
              <a:rPr lang="en-US" sz="2400" dirty="0"/>
              <a:t>. </a:t>
            </a:r>
          </a:p>
          <a:p>
            <a:endParaRPr lang="en-US" sz="2400" dirty="0"/>
          </a:p>
          <a:p>
            <a:r>
              <a:rPr lang="en-US" sz="2400" dirty="0"/>
              <a:t>Sifat </a:t>
            </a:r>
            <a:r>
              <a:rPr lang="en-US" sz="2400" dirty="0" err="1"/>
              <a:t>operasi</a:t>
            </a:r>
            <a:r>
              <a:rPr lang="en-US" sz="2400" dirty="0"/>
              <a:t> </a:t>
            </a:r>
            <a:r>
              <a:rPr lang="en-US" sz="2400" dirty="0" err="1"/>
              <a:t>morfologi</a:t>
            </a:r>
            <a:r>
              <a:rPr lang="en-US" sz="2400" dirty="0"/>
              <a:t>: </a:t>
            </a:r>
            <a:r>
              <a:rPr lang="en-US" sz="2400" dirty="0" err="1"/>
              <a:t>Operasi</a:t>
            </a:r>
            <a:r>
              <a:rPr lang="en-US" sz="2400" dirty="0"/>
              <a:t> </a:t>
            </a:r>
            <a:r>
              <a:rPr lang="en-US" sz="2400" dirty="0" err="1"/>
              <a:t>morfologi</a:t>
            </a:r>
            <a:r>
              <a:rPr lang="en-US" sz="2400" dirty="0"/>
              <a:t> </a:t>
            </a:r>
            <a:r>
              <a:rPr lang="en-US" sz="2400" dirty="0" err="1"/>
              <a:t>menyederhanakan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, </a:t>
            </a:r>
            <a:r>
              <a:rPr lang="en-US" sz="2400" dirty="0" err="1"/>
              <a:t>mengukur</a:t>
            </a:r>
            <a:r>
              <a:rPr lang="en-US" sz="2400" dirty="0"/>
              <a:t> dan </a:t>
            </a:r>
            <a:r>
              <a:rPr lang="en-US" sz="2400" dirty="0" err="1"/>
              <a:t>mempertahankan</a:t>
            </a:r>
            <a:r>
              <a:rPr lang="en-US" sz="2400" dirty="0"/>
              <a:t> </a:t>
            </a:r>
            <a:r>
              <a:rPr lang="en-US" sz="2400" dirty="0" err="1"/>
              <a:t>karakteristik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utama</a:t>
            </a:r>
            <a:r>
              <a:rPr lang="en-US" sz="2400" dirty="0"/>
              <a:t> </a:t>
            </a:r>
            <a:r>
              <a:rPr lang="en-US" sz="2400" dirty="0" err="1"/>
              <a:t>objek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5AD8AF-98A5-9629-629C-4C77AE761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6E4FCE-76EB-62B6-797B-270186C55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846" y="3500891"/>
            <a:ext cx="9836307" cy="308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607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8" descr="Parts Binary">
            <a:extLst>
              <a:ext uri="{FF2B5EF4-FFF2-40B4-BE49-F238E27FC236}">
                <a16:creationId xmlns:a16="http://schemas.microsoft.com/office/drawing/2014/main" id="{92181DAC-2C65-E876-76DE-65969FBB3B35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1956666"/>
            <a:ext cx="7467600" cy="4978400"/>
          </a:xfrm>
          <a:noFill/>
        </p:spPr>
      </p:pic>
      <p:grpSp>
        <p:nvGrpSpPr>
          <p:cNvPr id="2" name="Group 8">
            <a:extLst>
              <a:ext uri="{FF2B5EF4-FFF2-40B4-BE49-F238E27FC236}">
                <a16:creationId xmlns:a16="http://schemas.microsoft.com/office/drawing/2014/main" id="{15405F7F-FAD1-B4FD-F346-A1FCC91CF860}"/>
              </a:ext>
            </a:extLst>
          </p:cNvPr>
          <p:cNvGrpSpPr>
            <a:grpSpLocks/>
          </p:cNvGrpSpPr>
          <p:nvPr/>
        </p:nvGrpSpPr>
        <p:grpSpPr bwMode="auto">
          <a:xfrm>
            <a:off x="4430568" y="1956666"/>
            <a:ext cx="5638800" cy="1752600"/>
            <a:chOff x="1824" y="672"/>
            <a:chExt cx="3552" cy="1104"/>
          </a:xfrm>
        </p:grpSpPr>
        <p:sp>
          <p:nvSpPr>
            <p:cNvPr id="9222" name="Oval 6">
              <a:extLst>
                <a:ext uri="{FF2B5EF4-FFF2-40B4-BE49-F238E27FC236}">
                  <a16:creationId xmlns:a16="http://schemas.microsoft.com/office/drawing/2014/main" id="{8680C7B4-B14B-0F8A-87B1-79E46BB1F9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768"/>
              <a:ext cx="1632" cy="1008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ahoma" panose="020B0604030504040204" pitchFamily="34" charset="0"/>
              </a:endParaRPr>
            </a:p>
          </p:txBody>
        </p:sp>
        <p:sp>
          <p:nvSpPr>
            <p:cNvPr id="9223" name="Text Box 7">
              <a:extLst>
                <a:ext uri="{FF2B5EF4-FFF2-40B4-BE49-F238E27FC236}">
                  <a16:creationId xmlns:a16="http://schemas.microsoft.com/office/drawing/2014/main" id="{397A425A-9B43-010B-1CA3-91ABF98A8A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672"/>
              <a:ext cx="21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chemeClr val="hlink"/>
                  </a:solidFill>
                  <a:latin typeface="Tahoma" panose="020B0604030504040204" pitchFamily="34" charset="0"/>
                </a:rPr>
                <a:t>Problem here</a:t>
              </a:r>
            </a:p>
          </p:txBody>
        </p:sp>
      </p:grpSp>
      <p:sp>
        <p:nvSpPr>
          <p:cNvPr id="81929" name="Text Box 9">
            <a:extLst>
              <a:ext uri="{FF2B5EF4-FFF2-40B4-BE49-F238E27FC236}">
                <a16:creationId xmlns:a16="http://schemas.microsoft.com/office/drawing/2014/main" id="{E86B0E8C-280B-F797-4509-EEE96641C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531" y="633971"/>
            <a:ext cx="848879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latin typeface="+mn-lt"/>
              </a:rPr>
              <a:t>Selain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menyderhanakan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bentuk</a:t>
            </a:r>
            <a:r>
              <a:rPr lang="en-US" altLang="en-US" sz="2400" dirty="0">
                <a:latin typeface="+mn-lt"/>
              </a:rPr>
              <a:t>, </a:t>
            </a:r>
            <a:r>
              <a:rPr lang="en-US" altLang="en-US" sz="2400" dirty="0" err="1">
                <a:latin typeface="+mn-lt"/>
              </a:rPr>
              <a:t>operasi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morfologi</a:t>
            </a:r>
            <a:r>
              <a:rPr lang="en-US" altLang="en-US" sz="2400" dirty="0">
                <a:latin typeface="+mn-lt"/>
              </a:rPr>
              <a:t> juga </a:t>
            </a:r>
            <a:r>
              <a:rPr lang="en-US" altLang="en-US" sz="2400" dirty="0" err="1">
                <a:latin typeface="+mn-lt"/>
              </a:rPr>
              <a:t>berguna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untuk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mengisi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i="1" dirty="0">
                <a:latin typeface="+mn-lt"/>
              </a:rPr>
              <a:t>pixel-pixel</a:t>
            </a:r>
            <a:r>
              <a:rPr lang="en-US" altLang="en-US" sz="2400" dirty="0">
                <a:latin typeface="+mn-lt"/>
              </a:rPr>
              <a:t> yang </a:t>
            </a:r>
            <a:r>
              <a:rPr lang="en-US" altLang="en-US" sz="2400" dirty="0" err="1">
                <a:latin typeface="+mn-lt"/>
              </a:rPr>
              <a:t>hilang</a:t>
            </a:r>
            <a:endParaRPr lang="en-US" altLang="en-US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9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E5CA2-EF8B-B15C-D4C1-CD6FC8209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Empat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morfologi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C3B63-E05A-2C81-A92E-65B36C223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Dilatasi</a:t>
            </a:r>
            <a:r>
              <a:rPr lang="en-US" dirty="0"/>
              <a:t> (</a:t>
            </a:r>
            <a:r>
              <a:rPr lang="en-US" i="1" dirty="0"/>
              <a:t>dilation</a:t>
            </a:r>
            <a:r>
              <a:rPr lang="en-US" dirty="0"/>
              <a:t>)</a:t>
            </a:r>
          </a:p>
          <a:p>
            <a:r>
              <a:rPr lang="en-US" dirty="0" err="1"/>
              <a:t>Pengikisan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erosi</a:t>
            </a:r>
            <a:r>
              <a:rPr lang="en-US" dirty="0"/>
              <a:t> (</a:t>
            </a:r>
            <a:r>
              <a:rPr lang="en-US" i="1" dirty="0" err="1"/>
              <a:t>erotion</a:t>
            </a:r>
            <a:r>
              <a:rPr lang="en-US" dirty="0"/>
              <a:t>)</a:t>
            </a:r>
          </a:p>
          <a:p>
            <a:r>
              <a:rPr lang="en-US" dirty="0" err="1"/>
              <a:t>Pembukaan</a:t>
            </a:r>
            <a:r>
              <a:rPr lang="en-US" dirty="0"/>
              <a:t> (</a:t>
            </a:r>
            <a:r>
              <a:rPr lang="en-US" i="1" dirty="0"/>
              <a:t>opening</a:t>
            </a:r>
            <a:r>
              <a:rPr lang="en-US" dirty="0"/>
              <a:t>)</a:t>
            </a:r>
          </a:p>
          <a:p>
            <a:r>
              <a:rPr lang="en-US" dirty="0" err="1"/>
              <a:t>Penutupan</a:t>
            </a:r>
            <a:r>
              <a:rPr lang="en-US" dirty="0"/>
              <a:t> (</a:t>
            </a:r>
            <a:r>
              <a:rPr lang="en-US" i="1" dirty="0"/>
              <a:t>closing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058727-8722-2CEE-8C7E-E1E29B825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7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C6ABA-DA71-D24D-BEA1-6843E1BF1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6582"/>
            <a:ext cx="10515600" cy="54448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b="1" dirty="0" err="1"/>
              <a:t>Hubungan</a:t>
            </a:r>
            <a:r>
              <a:rPr lang="en-US" sz="3600" b="1" dirty="0"/>
              <a:t> </a:t>
            </a:r>
            <a:r>
              <a:rPr lang="en-US" sz="3600" b="1" dirty="0" err="1"/>
              <a:t>keempat</a:t>
            </a:r>
            <a:r>
              <a:rPr lang="en-US" sz="3600" b="1" dirty="0"/>
              <a:t> </a:t>
            </a:r>
            <a:r>
              <a:rPr lang="en-US" sz="3600" b="1" dirty="0" err="1"/>
              <a:t>operasi</a:t>
            </a:r>
            <a:r>
              <a:rPr lang="en-US" sz="3600" b="1" dirty="0"/>
              <a:t> </a:t>
            </a:r>
            <a:r>
              <a:rPr lang="en-US" sz="3600" b="1" dirty="0" err="1"/>
              <a:t>morfologi</a:t>
            </a:r>
            <a:r>
              <a:rPr lang="en-US" sz="3600" b="1" dirty="0"/>
              <a:t> </a:t>
            </a:r>
            <a:r>
              <a:rPr lang="en-US" sz="3600" b="1" dirty="0" err="1"/>
              <a:t>tersebut</a:t>
            </a:r>
            <a:r>
              <a:rPr lang="en-US" sz="3600" b="1" dirty="0"/>
              <a:t>: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b="1" dirty="0" err="1"/>
              <a:t>dilatasi</a:t>
            </a:r>
            <a:r>
              <a:rPr lang="en-US" dirty="0"/>
              <a:t> </a:t>
            </a:r>
            <a:r>
              <a:rPr lang="en-US" dirty="0" err="1"/>
              <a:t>bertujuan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memperlebar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, </a:t>
            </a:r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b="1" dirty="0" err="1"/>
              <a:t>erosi</a:t>
            </a:r>
            <a:r>
              <a:rPr lang="en-US" dirty="0"/>
              <a:t> </a:t>
            </a:r>
            <a:r>
              <a:rPr lang="en-US" dirty="0" err="1"/>
              <a:t>mengikis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Dilatasi</a:t>
            </a:r>
            <a:r>
              <a:rPr lang="en-US" dirty="0"/>
              <a:t> dan </a:t>
            </a:r>
            <a:r>
              <a:rPr lang="en-US" dirty="0" err="1"/>
              <a:t>erosi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,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digabungkan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rangkaian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kompleks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Erosi</a:t>
            </a:r>
            <a:r>
              <a:rPr lang="en-US" dirty="0"/>
              <a:t> dan </a:t>
            </a:r>
            <a:r>
              <a:rPr lang="en-US" dirty="0" err="1"/>
              <a:t>dilatasi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dibalik</a:t>
            </a:r>
            <a:r>
              <a:rPr lang="en-US" dirty="0"/>
              <a:t> (</a:t>
            </a:r>
            <a:r>
              <a:rPr lang="en-US" i="1" dirty="0"/>
              <a:t>not invertible</a:t>
            </a:r>
            <a:r>
              <a:rPr lang="en-US" dirty="0"/>
              <a:t>) ---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dikikis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melebar</a:t>
            </a:r>
            <a:r>
              <a:rPr lang="en-US" dirty="0"/>
              <a:t>, </a:t>
            </a:r>
            <a:r>
              <a:rPr lang="en-US" dirty="0" err="1"/>
              <a:t>citra</a:t>
            </a:r>
            <a:r>
              <a:rPr lang="en-US" dirty="0"/>
              <a:t>  </a:t>
            </a:r>
            <a:r>
              <a:rPr lang="en-US" dirty="0" err="1"/>
              <a:t>aslinya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Kombinasi</a:t>
            </a:r>
            <a:r>
              <a:rPr lang="en-US" dirty="0"/>
              <a:t> </a:t>
            </a:r>
            <a:r>
              <a:rPr lang="en-US" dirty="0" err="1"/>
              <a:t>erosi</a:t>
            </a:r>
            <a:r>
              <a:rPr lang="en-US" dirty="0"/>
              <a:t> dan </a:t>
            </a:r>
            <a:r>
              <a:rPr lang="en-US" dirty="0" err="1"/>
              <a:t>dilatasi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, </a:t>
            </a:r>
            <a:r>
              <a:rPr lang="en-US" b="1" dirty="0" err="1"/>
              <a:t>pembukaan</a:t>
            </a:r>
            <a:r>
              <a:rPr lang="en-US" dirty="0"/>
              <a:t> (</a:t>
            </a:r>
            <a:r>
              <a:rPr lang="en-US" i="1" dirty="0"/>
              <a:t>opening</a:t>
            </a:r>
            <a:r>
              <a:rPr lang="en-US" dirty="0"/>
              <a:t>) dan </a:t>
            </a:r>
            <a:r>
              <a:rPr lang="en-US" b="1" dirty="0" err="1"/>
              <a:t>penutupan</a:t>
            </a:r>
            <a:r>
              <a:rPr lang="en-US" dirty="0"/>
              <a:t> (</a:t>
            </a:r>
            <a:r>
              <a:rPr lang="en-US" i="1" dirty="0"/>
              <a:t>closing</a:t>
            </a:r>
            <a:r>
              <a:rPr lang="en-US" dirty="0"/>
              <a:t>). </a:t>
            </a:r>
            <a:r>
              <a:rPr lang="en-US" dirty="0" err="1"/>
              <a:t>Keduanya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penapisan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morfologi</a:t>
            </a:r>
            <a:r>
              <a:rPr lang="en-US" dirty="0"/>
              <a:t> yang paling </a:t>
            </a:r>
            <a:r>
              <a:rPr lang="en-US" dirty="0" err="1"/>
              <a:t>berguna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A8E21-B4E4-4895-D6DF-BDA393AFB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08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3A6191-BBA4-721D-E410-AD1235C2B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6605E7-C22A-6670-0FE9-794C5CCDD8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855" y="265306"/>
            <a:ext cx="7423799" cy="30548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11313B-C07A-EBAE-82AF-0C43087F72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853" y="3666597"/>
            <a:ext cx="7423799" cy="30548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3E62DE-8432-8F46-9249-80E3A691D4B6}"/>
              </a:ext>
            </a:extLst>
          </p:cNvPr>
          <p:cNvSpPr txBox="1"/>
          <p:nvPr/>
        </p:nvSpPr>
        <p:spPr>
          <a:xfrm>
            <a:off x="997527" y="1561911"/>
            <a:ext cx="12477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Dilatasi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47E0A4-4AEF-ACFE-A262-F1565510D72A}"/>
              </a:ext>
            </a:extLst>
          </p:cNvPr>
          <p:cNvSpPr txBox="1"/>
          <p:nvPr/>
        </p:nvSpPr>
        <p:spPr>
          <a:xfrm>
            <a:off x="1176101" y="4670815"/>
            <a:ext cx="8906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Erosi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1668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1C7D7-BF39-4DED-A9C7-20C872367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Citra </a:t>
            </a:r>
            <a:r>
              <a:rPr lang="en-US" dirty="0" err="1"/>
              <a:t>Biner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64FBB4-8E83-4C15-8A74-EFB07F01CA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83" y="1620907"/>
            <a:ext cx="2762250" cy="3238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E6F31C-D065-4A97-A725-B7DA0F8480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850" y="1581150"/>
            <a:ext cx="1905000" cy="18478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432068A-1DC0-4E43-A479-5147F4C2EF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850" y="3968678"/>
            <a:ext cx="2153062" cy="215306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A1364FA-B826-4643-ABCC-5948EEA9F5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282" y="2951922"/>
            <a:ext cx="3717235" cy="37172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26A68BC-7CA7-446B-83A4-3A36771AD6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1767" y="1216818"/>
            <a:ext cx="3333750" cy="13430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3B7CA51-774D-4AC1-ACD0-AD5C939246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2766" y="4317875"/>
            <a:ext cx="1738125" cy="2175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C30CF8-1DFC-467F-9040-1073807DF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7965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A8E4BB81-DC73-340E-CD7E-C1C93ED52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5156" y="1063986"/>
            <a:ext cx="8421688" cy="529236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Erosion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Dilation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/>
          </a:p>
          <a:p>
            <a:pPr eaLnBrk="1" hangingPunct="1"/>
            <a:r>
              <a:rPr lang="en-US" altLang="en-US" dirty="0"/>
              <a:t>combine to</a:t>
            </a:r>
          </a:p>
          <a:p>
            <a:pPr lvl="1" eaLnBrk="1" hangingPunct="1"/>
            <a:r>
              <a:rPr lang="en-US" altLang="en-US" sz="2800" dirty="0"/>
              <a:t>Opening                                        object</a:t>
            </a:r>
          </a:p>
          <a:p>
            <a:pPr lvl="1" eaLnBrk="1" hangingPunct="1"/>
            <a:r>
              <a:rPr lang="en-US" altLang="en-US" sz="2800" dirty="0" err="1"/>
              <a:t>Closening</a:t>
            </a:r>
            <a:r>
              <a:rPr lang="en-US" altLang="en-US" sz="2800" dirty="0"/>
              <a:t>                                      background</a:t>
            </a: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53D63BD0-8E02-BFDC-B9D2-CB951613F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B644D4F-47C1-48CE-8A34-022E67705E17}" type="slidenum">
              <a:rPr lang="en-US" altLang="en-US" sz="1200">
                <a:solidFill>
                  <a:srgbClr val="898989"/>
                </a:solidFill>
                <a:latin typeface="Tahom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th-TH" altLang="en-US" sz="120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  <p:sp>
        <p:nvSpPr>
          <p:cNvPr id="20485" name="Rectangle 4">
            <a:extLst>
              <a:ext uri="{FF2B5EF4-FFF2-40B4-BE49-F238E27FC236}">
                <a16:creationId xmlns:a16="http://schemas.microsoft.com/office/drawing/2014/main" id="{B8618718-D9D2-862B-96AA-9817C1737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8613" y="2740999"/>
            <a:ext cx="3000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ahoma" panose="020B0604030504040204" pitchFamily="34" charset="0"/>
              </a:rPr>
              <a:t>keep general shape but smooth with respect to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E5C98F1-AA84-0850-EE46-DE9CFCB92952}"/>
              </a:ext>
            </a:extLst>
          </p:cNvPr>
          <p:cNvCxnSpPr/>
          <p:nvPr/>
        </p:nvCxnSpPr>
        <p:spPr bwMode="auto">
          <a:xfrm>
            <a:off x="4392613" y="3804373"/>
            <a:ext cx="2286000" cy="158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386A695-A173-48CD-7E6A-D6E64D4896F2}"/>
              </a:ext>
            </a:extLst>
          </p:cNvPr>
          <p:cNvCxnSpPr/>
          <p:nvPr/>
        </p:nvCxnSpPr>
        <p:spPr bwMode="auto">
          <a:xfrm>
            <a:off x="4392613" y="4335103"/>
            <a:ext cx="22860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488" name="Picture 2">
            <a:extLst>
              <a:ext uri="{FF2B5EF4-FFF2-40B4-BE49-F238E27FC236}">
                <a16:creationId xmlns:a16="http://schemas.microsoft.com/office/drawing/2014/main" id="{AAAB42DB-003A-021E-4D8B-DA199ADB4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485" y="788266"/>
            <a:ext cx="1285875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3">
            <a:extLst>
              <a:ext uri="{FF2B5EF4-FFF2-40B4-BE49-F238E27FC236}">
                <a16:creationId xmlns:a16="http://schemas.microsoft.com/office/drawing/2014/main" id="{25F37A60-9116-198D-54FD-33ADB4404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215" y="1864091"/>
            <a:ext cx="1544204" cy="876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F7EED-2A33-2DB7-AFFB-29A481F75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5745"/>
            <a:ext cx="10515600" cy="5581218"/>
          </a:xfrm>
        </p:spPr>
        <p:txBody>
          <a:bodyPr>
            <a:normAutofit/>
          </a:bodyPr>
          <a:lstStyle/>
          <a:p>
            <a:r>
              <a:rPr lang="en-US" sz="2400" dirty="0" err="1"/>
              <a:t>Operasi</a:t>
            </a:r>
            <a:r>
              <a:rPr lang="en-US" sz="2400" dirty="0"/>
              <a:t> </a:t>
            </a:r>
            <a:r>
              <a:rPr lang="en-US" sz="2400" dirty="0" err="1"/>
              <a:t>morfologi</a:t>
            </a:r>
            <a:r>
              <a:rPr lang="en-US" sz="2400" dirty="0"/>
              <a:t> pada </a:t>
            </a:r>
            <a:r>
              <a:rPr lang="en-US" sz="2400" dirty="0" err="1"/>
              <a:t>citra</a:t>
            </a:r>
            <a:r>
              <a:rPr lang="en-US" sz="2400" dirty="0"/>
              <a:t> biner </a:t>
            </a:r>
            <a:r>
              <a:rPr lang="en-US" sz="2400" dirty="0" err="1"/>
              <a:t>didasarkan</a:t>
            </a:r>
            <a:r>
              <a:rPr lang="en-US" sz="2400" dirty="0"/>
              <a:t> pada </a:t>
            </a:r>
            <a:r>
              <a:rPr lang="en-US" sz="2400" dirty="0" err="1"/>
              <a:t>operasi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 </a:t>
            </a:r>
            <a:r>
              <a:rPr lang="en-US" sz="2400" dirty="0" err="1"/>
              <a:t>teori</a:t>
            </a:r>
            <a:r>
              <a:rPr lang="en-US" sz="2400" dirty="0"/>
              <a:t> </a:t>
            </a:r>
            <a:r>
              <a:rPr lang="en-US" sz="2400" dirty="0" err="1"/>
              <a:t>himpunan</a:t>
            </a:r>
            <a:r>
              <a:rPr lang="en-US" sz="2400" dirty="0"/>
              <a:t> (</a:t>
            </a:r>
            <a:r>
              <a:rPr lang="en-US" sz="2400" dirty="0" err="1"/>
              <a:t>irisan</a:t>
            </a:r>
            <a:r>
              <a:rPr lang="en-US" sz="2400" dirty="0"/>
              <a:t>, </a:t>
            </a:r>
            <a:r>
              <a:rPr lang="en-US" sz="2400" dirty="0" err="1"/>
              <a:t>gabungan</a:t>
            </a:r>
            <a:r>
              <a:rPr lang="en-US" sz="2400" dirty="0"/>
              <a:t>, </a:t>
            </a:r>
            <a:r>
              <a:rPr lang="en-US" sz="2400" dirty="0" err="1"/>
              <a:t>selisih</a:t>
            </a:r>
            <a:r>
              <a:rPr lang="en-US" sz="2400" dirty="0"/>
              <a:t>, </a:t>
            </a:r>
            <a:r>
              <a:rPr lang="en-US" sz="2400" dirty="0" err="1"/>
              <a:t>komplemen</a:t>
            </a:r>
            <a:r>
              <a:rPr lang="en-US" sz="2400" dirty="0"/>
              <a:t>, </a:t>
            </a:r>
            <a:r>
              <a:rPr lang="en-US" sz="2400" dirty="0" err="1"/>
              <a:t>beda</a:t>
            </a:r>
            <a:r>
              <a:rPr lang="en-US" sz="2400" dirty="0"/>
              <a:t> </a:t>
            </a:r>
            <a:r>
              <a:rPr lang="en-US" sz="2400" dirty="0" err="1"/>
              <a:t>setangkup</a:t>
            </a:r>
            <a:r>
              <a:rPr lang="en-US" sz="2400" dirty="0"/>
              <a:t>, </a:t>
            </a:r>
            <a:r>
              <a:rPr lang="en-US" sz="2400" dirty="0" err="1"/>
              <a:t>dll</a:t>
            </a:r>
            <a:r>
              <a:rPr lang="en-US" sz="2400" dirty="0"/>
              <a:t>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303B9-70CD-7BC2-C368-90DA38FC6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C7AEC501-6835-AEDC-F430-9419CFE31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144" y="1933865"/>
            <a:ext cx="8655711" cy="4065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3034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31321-B9B4-FCC3-B669-EAAF950DB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 err="1"/>
              <a:t>Elemen</a:t>
            </a:r>
            <a:r>
              <a:rPr lang="en-US" altLang="en-US" sz="4000" dirty="0"/>
              <a:t> </a:t>
            </a:r>
            <a:r>
              <a:rPr lang="en-US" altLang="en-US" sz="4000" dirty="0" err="1"/>
              <a:t>Penstruktur</a:t>
            </a:r>
            <a:r>
              <a:rPr lang="en-US" altLang="en-US" sz="4000" dirty="0"/>
              <a:t> (</a:t>
            </a:r>
            <a:r>
              <a:rPr lang="en-US" altLang="en-US" sz="4000" i="1" dirty="0"/>
              <a:t>Structuring Element  </a:t>
            </a:r>
            <a:r>
              <a:rPr lang="en-US" altLang="en-US" sz="4000" dirty="0"/>
              <a:t>- SE)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7079C-3DE6-D449-6542-BCF34CB8F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en-US" sz="2400" dirty="0" err="1"/>
              <a:t>Operasi</a:t>
            </a:r>
            <a:r>
              <a:rPr lang="en-US" sz="2400" dirty="0"/>
              <a:t> </a:t>
            </a:r>
            <a:r>
              <a:rPr lang="en-US" sz="2400" dirty="0" err="1"/>
              <a:t>morfologi</a:t>
            </a:r>
            <a:r>
              <a:rPr lang="en-US" sz="2400" dirty="0"/>
              <a:t> </a:t>
            </a:r>
            <a:r>
              <a:rPr lang="en-US" sz="2400" dirty="0" err="1"/>
              <a:t>menerapkan</a:t>
            </a:r>
            <a:r>
              <a:rPr lang="en-US" sz="2400" dirty="0"/>
              <a:t> </a:t>
            </a:r>
            <a:r>
              <a:rPr lang="en-US" sz="2400" dirty="0" err="1"/>
              <a:t>elemen</a:t>
            </a:r>
            <a:r>
              <a:rPr lang="en-US" sz="2400" dirty="0"/>
              <a:t> </a:t>
            </a:r>
            <a:r>
              <a:rPr lang="en-US" sz="2400" dirty="0" err="1"/>
              <a:t>penstruktur</a:t>
            </a:r>
            <a:r>
              <a:rPr lang="en-US" sz="2400" dirty="0"/>
              <a:t> (</a:t>
            </a:r>
            <a:r>
              <a:rPr lang="en-US" sz="2400" i="1" dirty="0"/>
              <a:t>structuring</a:t>
            </a:r>
            <a:r>
              <a:rPr lang="en-US" sz="2400" dirty="0"/>
              <a:t> </a:t>
            </a:r>
            <a:r>
              <a:rPr lang="en-US" sz="2400" i="1" dirty="0"/>
              <a:t>element</a:t>
            </a:r>
            <a:r>
              <a:rPr lang="en-US" sz="2400" dirty="0"/>
              <a:t>) pada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masukan</a:t>
            </a:r>
            <a:r>
              <a:rPr lang="en-US" sz="2400" dirty="0"/>
              <a:t>, </a:t>
            </a:r>
            <a:r>
              <a:rPr lang="en-US" sz="2400" dirty="0" err="1"/>
              <a:t>menghasilkan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luaran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ukuran</a:t>
            </a:r>
            <a:r>
              <a:rPr lang="en-US" sz="2400" dirty="0"/>
              <a:t> yang </a:t>
            </a:r>
            <a:r>
              <a:rPr lang="en-US" sz="2400" dirty="0" err="1"/>
              <a:t>sama</a:t>
            </a:r>
            <a:r>
              <a:rPr lang="en-US" sz="2400" dirty="0"/>
              <a:t>.</a:t>
            </a:r>
          </a:p>
          <a:p>
            <a:r>
              <a:rPr lang="en-US" sz="2400" dirty="0"/>
              <a:t>SE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himpunan</a:t>
            </a:r>
            <a:r>
              <a:rPr lang="en-US" sz="2400" dirty="0"/>
              <a:t> </a:t>
            </a:r>
            <a:r>
              <a:rPr lang="en-US" sz="2400" dirty="0" err="1"/>
              <a:t>kecil</a:t>
            </a:r>
            <a:r>
              <a:rPr lang="en-US" sz="2400" dirty="0"/>
              <a:t> </a:t>
            </a:r>
            <a:r>
              <a:rPr lang="en-US" sz="2400" dirty="0" err="1"/>
              <a:t>elemen</a:t>
            </a:r>
            <a:r>
              <a:rPr lang="en-US" sz="2400" dirty="0"/>
              <a:t> </a:t>
            </a:r>
            <a:r>
              <a:rPr lang="en-US" sz="2400" dirty="0" err="1"/>
              <a:t>bernilai</a:t>
            </a:r>
            <a:r>
              <a:rPr lang="en-US" sz="2400" dirty="0"/>
              <a:t> 0 dan 1</a:t>
            </a:r>
          </a:p>
          <a:p>
            <a:r>
              <a:rPr lang="en-US" sz="2400" dirty="0" err="1"/>
              <a:t>Setiap</a:t>
            </a:r>
            <a:r>
              <a:rPr lang="en-US" sz="2400" dirty="0"/>
              <a:t> SE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titik</a:t>
            </a:r>
            <a:r>
              <a:rPr lang="en-US" sz="2400" dirty="0"/>
              <a:t> </a:t>
            </a:r>
            <a:r>
              <a:rPr lang="en-US" sz="2400" dirty="0" err="1"/>
              <a:t>pusat</a:t>
            </a:r>
            <a:r>
              <a:rPr lang="en-US" sz="2400" dirty="0"/>
              <a:t> (</a:t>
            </a:r>
            <a:r>
              <a:rPr lang="en-US" sz="2400" i="1" dirty="0"/>
              <a:t>origin</a:t>
            </a:r>
            <a:r>
              <a:rPr lang="en-US" sz="2400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62BE85-67D6-2F02-AC83-048F24024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27AC84-5CC8-6636-C162-11FAE8985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491" y="3933825"/>
            <a:ext cx="8822993" cy="219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4379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Number Placeholder 6">
            <a:extLst>
              <a:ext uri="{FF2B5EF4-FFF2-40B4-BE49-F238E27FC236}">
                <a16:creationId xmlns:a16="http://schemas.microsoft.com/office/drawing/2014/main" id="{744916A2-5389-F4D8-31F1-CBCF2276C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B849BA-BC4F-4ECA-90B9-97A51F1EEED6}" type="slidenum">
              <a:rPr lang="en-US" altLang="en-US" sz="1200">
                <a:solidFill>
                  <a:srgbClr val="898989"/>
                </a:solidFill>
                <a:latin typeface="Tahom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20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  <p:pic>
        <p:nvPicPr>
          <p:cNvPr id="17412" name="Picture 6">
            <a:extLst>
              <a:ext uri="{FF2B5EF4-FFF2-40B4-BE49-F238E27FC236}">
                <a16:creationId xmlns:a16="http://schemas.microsoft.com/office/drawing/2014/main" id="{A3868C53-46C5-80D1-6C25-3C9402847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464" y="1404938"/>
            <a:ext cx="564038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7">
            <a:extLst>
              <a:ext uri="{FF2B5EF4-FFF2-40B4-BE49-F238E27FC236}">
                <a16:creationId xmlns:a16="http://schemas.microsoft.com/office/drawing/2014/main" id="{0A62863A-4713-74C8-3CA6-0DAA5080E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075" y="1838325"/>
            <a:ext cx="2052638" cy="303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6040" name="AutoShape 8">
            <a:extLst>
              <a:ext uri="{FF2B5EF4-FFF2-40B4-BE49-F238E27FC236}">
                <a16:creationId xmlns:a16="http://schemas.microsoft.com/office/drawing/2014/main" id="{F441EA17-38FE-D701-89BC-E0734E581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382964"/>
            <a:ext cx="1306513" cy="668337"/>
          </a:xfrm>
          <a:prstGeom prst="wedgeRoundRectCallout">
            <a:avLst>
              <a:gd name="adj1" fmla="val 69806"/>
              <a:gd name="adj2" fmla="val -18586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ahoma" panose="020B0604030504040204" pitchFamily="34" charset="0"/>
              </a:rPr>
              <a:t>origin</a:t>
            </a:r>
          </a:p>
        </p:txBody>
      </p:sp>
    </p:spTree>
    <p:extLst>
      <p:ext uri="{BB962C8B-B14F-4D97-AF65-F5344CB8AC3E}">
        <p14:creationId xmlns:p14="http://schemas.microsoft.com/office/powerpoint/2010/main" val="238579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56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04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C20D0A-0368-3E61-C9E3-82F57C5CF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B5E053-6F51-C50A-DC34-64FDE64B58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171" y="2903391"/>
            <a:ext cx="8184889" cy="36355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D7BAB0-5CF0-D3CC-3452-16C82CD58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722" y="4987825"/>
            <a:ext cx="1453176" cy="1368525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993B6629-B541-F67F-E505-DA16DCB5D277}"/>
              </a:ext>
            </a:extLst>
          </p:cNvPr>
          <p:cNvSpPr/>
          <p:nvPr/>
        </p:nvSpPr>
        <p:spPr>
          <a:xfrm>
            <a:off x="1911387" y="5533541"/>
            <a:ext cx="484908" cy="27709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39EE1D-DFA2-780E-B1D5-C5D5531605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148" y="3107100"/>
            <a:ext cx="1224279" cy="1288044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B8AC67C2-3C0F-CB1A-004E-A38F9F66F059}"/>
              </a:ext>
            </a:extLst>
          </p:cNvPr>
          <p:cNvSpPr/>
          <p:nvPr/>
        </p:nvSpPr>
        <p:spPr>
          <a:xfrm>
            <a:off x="1961022" y="3612576"/>
            <a:ext cx="484908" cy="27709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3BE9A6-15D2-938F-99B5-7743946AD2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5017" y="56428"/>
            <a:ext cx="2296583" cy="2254827"/>
          </a:xfrm>
          <a:prstGeom prst="rect">
            <a:avLst/>
          </a:prstGeom>
        </p:spPr>
      </p:pic>
      <p:sp>
        <p:nvSpPr>
          <p:cNvPr id="13" name="Arrow: Down 12">
            <a:extLst>
              <a:ext uri="{FF2B5EF4-FFF2-40B4-BE49-F238E27FC236}">
                <a16:creationId xmlns:a16="http://schemas.microsoft.com/office/drawing/2014/main" id="{AF152BC5-E9BD-DF72-3420-83567201391D}"/>
              </a:ext>
            </a:extLst>
          </p:cNvPr>
          <p:cNvSpPr/>
          <p:nvPr/>
        </p:nvSpPr>
        <p:spPr>
          <a:xfrm>
            <a:off x="6567053" y="2399504"/>
            <a:ext cx="332509" cy="40957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107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BE315-5D1B-CC5D-EE7F-6F7AA2224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51164"/>
            <a:ext cx="10515600" cy="5525799"/>
          </a:xfrm>
        </p:spPr>
        <p:txBody>
          <a:bodyPr/>
          <a:lstStyle/>
          <a:p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morfologi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disesuaikan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pemilihan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penstruktur</a:t>
            </a:r>
            <a:r>
              <a:rPr lang="en-US" dirty="0"/>
              <a:t> yang </a:t>
            </a:r>
            <a:r>
              <a:rPr lang="en-US" dirty="0" err="1"/>
              <a:t>tepat</a:t>
            </a:r>
            <a:r>
              <a:rPr lang="en-US" dirty="0"/>
              <a:t>, yang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melebar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terkikis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matlab</a:t>
            </a:r>
            <a:r>
              <a:rPr lang="en-US" dirty="0"/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strel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penstruktur</a:t>
            </a:r>
            <a:r>
              <a:rPr lang="en-US" dirty="0"/>
              <a:t>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AC605F-F05F-955F-A83E-026121563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987F1B-6DC0-139A-D25F-6A58A7757D03}"/>
              </a:ext>
            </a:extLst>
          </p:cNvPr>
          <p:cNvSpPr txBox="1"/>
          <p:nvPr/>
        </p:nvSpPr>
        <p:spPr>
          <a:xfrm>
            <a:off x="1219200" y="3449782"/>
            <a:ext cx="7772400" cy="2086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- dish-shaped,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- diamond-shaped,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- ball-shaped,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- square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- flat linear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panjang</a:t>
            </a:r>
            <a:r>
              <a:rPr lang="en-US" altLang="en-US" sz="2400" dirty="0"/>
              <a:t> LEN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- </a:t>
            </a:r>
            <a:r>
              <a:rPr lang="en-US" altLang="en-US" sz="2400" dirty="0" err="1"/>
              <a:t>sembarang</a:t>
            </a:r>
            <a:r>
              <a:rPr lang="en-US" altLang="en-US" sz="2400" dirty="0"/>
              <a:t> flat </a:t>
            </a:r>
            <a:r>
              <a:rPr lang="en-US" altLang="en-US" sz="2400" dirty="0" err="1"/>
              <a:t>atau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nonflat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spesifikasi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tetangganya</a:t>
            </a:r>
            <a:endParaRPr lang="en-US" alt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0D58F7-ED5F-8D94-093A-2DC5F0DC6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556" y="3159558"/>
            <a:ext cx="3540088" cy="182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2195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DF1A2-3A75-1CFC-75BD-438D2D480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+mn-lt"/>
              </a:rPr>
              <a:t>Dilatasi</a:t>
            </a:r>
            <a:r>
              <a:rPr lang="en-US" b="1" dirty="0">
                <a:latin typeface="+mn-lt"/>
              </a:rPr>
              <a:t> (</a:t>
            </a:r>
            <a:r>
              <a:rPr lang="en-US" b="1" i="1" dirty="0">
                <a:latin typeface="+mn-lt"/>
              </a:rPr>
              <a:t>Dilation</a:t>
            </a:r>
            <a:r>
              <a:rPr lang="en-US" b="1" dirty="0">
                <a:latin typeface="+mn-lt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24D74-1690-5A61-CCA3-F6BAE5476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Operasi</a:t>
            </a:r>
            <a:r>
              <a:rPr lang="en-US" sz="2400" dirty="0"/>
              <a:t> </a:t>
            </a:r>
            <a:r>
              <a:rPr lang="en-US" sz="2400" dirty="0" err="1"/>
              <a:t>dilatasi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pelebaran</a:t>
            </a:r>
            <a:r>
              <a:rPr lang="en-US" sz="2400" dirty="0"/>
              <a:t> </a:t>
            </a:r>
            <a:r>
              <a:rPr lang="en-US" sz="2400" dirty="0" err="1"/>
              <a:t>memungkinkan</a:t>
            </a:r>
            <a:r>
              <a:rPr lang="en-US" sz="2400" dirty="0"/>
              <a:t> </a:t>
            </a:r>
            <a:r>
              <a:rPr lang="en-US" sz="2400" dirty="0" err="1"/>
              <a:t>objek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mengembang</a:t>
            </a:r>
            <a:r>
              <a:rPr lang="en-US" sz="2400" dirty="0"/>
              <a:t>, </a:t>
            </a:r>
            <a:r>
              <a:rPr lang="en-US" sz="2400" dirty="0" err="1"/>
              <a:t>kemudian</a:t>
            </a:r>
            <a:r>
              <a:rPr lang="en-US" sz="2400" dirty="0"/>
              <a:t> </a:t>
            </a:r>
            <a:r>
              <a:rPr lang="en-US" sz="2400" dirty="0" err="1"/>
              <a:t>berpotensi</a:t>
            </a:r>
            <a:r>
              <a:rPr lang="en-US" sz="2400" dirty="0"/>
              <a:t> </a:t>
            </a:r>
            <a:r>
              <a:rPr lang="en-US" sz="2400" dirty="0" err="1"/>
              <a:t>mengisi</a:t>
            </a:r>
            <a:r>
              <a:rPr lang="en-US" sz="2400" dirty="0"/>
              <a:t> </a:t>
            </a:r>
            <a:r>
              <a:rPr lang="en-US" sz="2400" dirty="0" err="1"/>
              <a:t>lubang-lubang</a:t>
            </a:r>
            <a:r>
              <a:rPr lang="en-US" sz="2400" dirty="0"/>
              <a:t> </a:t>
            </a:r>
            <a:r>
              <a:rPr lang="en-US" sz="2400" dirty="0" err="1"/>
              <a:t>kecil</a:t>
            </a:r>
            <a:r>
              <a:rPr lang="en-US" sz="2400" dirty="0"/>
              <a:t> dan </a:t>
            </a:r>
            <a:r>
              <a:rPr lang="en-US" sz="2400" dirty="0" err="1"/>
              <a:t>menghubungkan</a:t>
            </a:r>
            <a:r>
              <a:rPr lang="en-US" sz="2400" dirty="0"/>
              <a:t> </a:t>
            </a:r>
            <a:r>
              <a:rPr lang="en-US" sz="2400" dirty="0" err="1"/>
              <a:t>objek-objek</a:t>
            </a:r>
            <a:r>
              <a:rPr lang="en-US" sz="2400" dirty="0"/>
              <a:t> yang </a:t>
            </a:r>
            <a:r>
              <a:rPr lang="en-US" sz="2400" dirty="0" err="1"/>
              <a:t>terpisah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/>
              <a:t>Cara </a:t>
            </a:r>
            <a:r>
              <a:rPr lang="en-US" sz="2400" dirty="0" err="1"/>
              <a:t>kerja</a:t>
            </a:r>
            <a:r>
              <a:rPr lang="en-US" sz="2400" dirty="0"/>
              <a:t>: </a:t>
            </a:r>
            <a:r>
              <a:rPr lang="en-US" sz="2400" dirty="0" err="1"/>
              <a:t>letakkan</a:t>
            </a:r>
            <a:r>
              <a:rPr lang="en-US" sz="2400" dirty="0"/>
              <a:t> </a:t>
            </a:r>
            <a:r>
              <a:rPr lang="en-US" sz="2400" dirty="0" err="1"/>
              <a:t>elemen</a:t>
            </a:r>
            <a:r>
              <a:rPr lang="en-US" sz="2400" dirty="0"/>
              <a:t> </a:t>
            </a:r>
            <a:r>
              <a:rPr lang="en-US" sz="2400" dirty="0" err="1"/>
              <a:t>penstruktur</a:t>
            </a:r>
            <a:r>
              <a:rPr lang="en-US" sz="2400" dirty="0"/>
              <a:t> pada </a:t>
            </a:r>
            <a:r>
              <a:rPr lang="en-US" sz="2400" dirty="0" err="1"/>
              <a:t>citra</a:t>
            </a:r>
            <a:r>
              <a:rPr lang="en-US" sz="2400" dirty="0"/>
              <a:t> dan </a:t>
            </a:r>
            <a:r>
              <a:rPr lang="en-US" sz="2400" dirty="0" err="1"/>
              <a:t>menggesernya</a:t>
            </a:r>
            <a:r>
              <a:rPr lang="en-US" sz="2400" dirty="0"/>
              <a:t> </a:t>
            </a:r>
            <a:r>
              <a:rPr lang="en-US" sz="2400" dirty="0" err="1"/>
              <a:t>melintasi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(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pergeseran</a:t>
            </a:r>
            <a:r>
              <a:rPr lang="en-US" sz="2400" dirty="0"/>
              <a:t> kernel pada </a:t>
            </a:r>
            <a:r>
              <a:rPr lang="en-US" sz="2400" dirty="0" err="1"/>
              <a:t>operasi</a:t>
            </a:r>
            <a:r>
              <a:rPr lang="en-US" sz="2400" dirty="0"/>
              <a:t> </a:t>
            </a:r>
            <a:r>
              <a:rPr lang="en-US" sz="2400" dirty="0" err="1"/>
              <a:t>konvolusi</a:t>
            </a:r>
            <a:r>
              <a:rPr lang="en-US" sz="2400" dirty="0"/>
              <a:t>):</a:t>
            </a:r>
          </a:p>
          <a:p>
            <a:pPr marL="568325" indent="-333375">
              <a:buNone/>
            </a:pPr>
            <a:r>
              <a:rPr lang="en-US" sz="2400" dirty="0"/>
              <a:t>1) Jika </a:t>
            </a:r>
            <a:r>
              <a:rPr lang="en-US" sz="2400" dirty="0" err="1"/>
              <a:t>titik</a:t>
            </a:r>
            <a:r>
              <a:rPr lang="en-US" sz="2400" dirty="0"/>
              <a:t> </a:t>
            </a:r>
            <a:r>
              <a:rPr lang="en-US" sz="2400" dirty="0" err="1"/>
              <a:t>pusat</a:t>
            </a:r>
            <a:r>
              <a:rPr lang="en-US" sz="2400" dirty="0"/>
              <a:t> (origin) </a:t>
            </a:r>
            <a:r>
              <a:rPr lang="en-US" sz="2400" dirty="0" err="1"/>
              <a:t>elemen</a:t>
            </a:r>
            <a:r>
              <a:rPr lang="en-US" sz="2400" dirty="0"/>
              <a:t> </a:t>
            </a:r>
            <a:r>
              <a:rPr lang="en-US" sz="2400" dirty="0" err="1"/>
              <a:t>penstruktur</a:t>
            </a:r>
            <a:r>
              <a:rPr lang="en-US" sz="2400" dirty="0"/>
              <a:t> </a:t>
            </a:r>
            <a:r>
              <a:rPr lang="en-US" sz="2400" dirty="0" err="1"/>
              <a:t>bertepatan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'0' pada </a:t>
            </a:r>
            <a:r>
              <a:rPr lang="en-US" sz="2400" dirty="0" err="1"/>
              <a:t>citra</a:t>
            </a:r>
            <a:r>
              <a:rPr lang="en-US" sz="2400" dirty="0"/>
              <a:t>,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perubahan</a:t>
            </a:r>
            <a:r>
              <a:rPr lang="en-US" sz="2400" dirty="0"/>
              <a:t>; </a:t>
            </a:r>
            <a:r>
              <a:rPr lang="en-US" sz="2400" dirty="0" err="1"/>
              <a:t>berpindah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piksel</a:t>
            </a:r>
            <a:r>
              <a:rPr lang="en-US" sz="2400" dirty="0"/>
              <a:t> </a:t>
            </a:r>
            <a:r>
              <a:rPr lang="en-US" sz="2400" dirty="0" err="1"/>
              <a:t>berikutnya</a:t>
            </a:r>
            <a:r>
              <a:rPr lang="en-US" sz="2400" dirty="0"/>
              <a:t>.</a:t>
            </a:r>
          </a:p>
          <a:p>
            <a:pPr marL="568325" indent="-333375">
              <a:buNone/>
            </a:pPr>
            <a:r>
              <a:rPr lang="en-US" sz="2400" dirty="0"/>
              <a:t>2) Jika </a:t>
            </a:r>
            <a:r>
              <a:rPr lang="en-US" sz="2400" dirty="0" err="1"/>
              <a:t>titik</a:t>
            </a:r>
            <a:r>
              <a:rPr lang="en-US" sz="2400" dirty="0"/>
              <a:t> </a:t>
            </a:r>
            <a:r>
              <a:rPr lang="en-US" sz="2400" dirty="0" err="1"/>
              <a:t>pusat</a:t>
            </a:r>
            <a:r>
              <a:rPr lang="en-US" sz="2400" dirty="0"/>
              <a:t> (origin) </a:t>
            </a:r>
            <a:r>
              <a:rPr lang="en-US" sz="2400" dirty="0" err="1"/>
              <a:t>elemen</a:t>
            </a:r>
            <a:r>
              <a:rPr lang="en-US" sz="2400" dirty="0"/>
              <a:t> </a:t>
            </a:r>
            <a:r>
              <a:rPr lang="en-US" sz="2400" dirty="0" err="1"/>
              <a:t>penstruktur</a:t>
            </a:r>
            <a:r>
              <a:rPr lang="en-US" sz="2400" dirty="0"/>
              <a:t> </a:t>
            </a:r>
            <a:r>
              <a:rPr lang="en-US" sz="2400" dirty="0" err="1"/>
              <a:t>bertepatan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'1' pada </a:t>
            </a:r>
            <a:r>
              <a:rPr lang="en-US" sz="2400" dirty="0" err="1"/>
              <a:t>citra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semua</a:t>
            </a:r>
            <a:r>
              <a:rPr lang="en-US" sz="2400" dirty="0"/>
              <a:t> </a:t>
            </a:r>
            <a:r>
              <a:rPr lang="en-US" sz="2400" dirty="0" err="1"/>
              <a:t>piksel</a:t>
            </a:r>
            <a:r>
              <a:rPr lang="en-US" sz="2400" dirty="0"/>
              <a:t> yang </a:t>
            </a:r>
            <a:r>
              <a:rPr lang="en-US" sz="2400" dirty="0" err="1"/>
              <a:t>berimpitan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elemen</a:t>
            </a:r>
            <a:r>
              <a:rPr lang="en-US" sz="2400" dirty="0"/>
              <a:t> </a:t>
            </a:r>
            <a:r>
              <a:rPr lang="en-US" sz="2400" dirty="0" err="1"/>
              <a:t>penstruktur</a:t>
            </a:r>
            <a:r>
              <a:rPr lang="en-US" sz="2400" dirty="0"/>
              <a:t> </a:t>
            </a:r>
            <a:r>
              <a:rPr lang="en-US" sz="2400" dirty="0" err="1"/>
              <a:t>diubah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‘1’.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7AC26-0338-5A8E-545A-EEE0195DF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323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B18BEB-F998-4BBC-4AFF-092BACFB1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2D4C154-F8D5-A7EF-C44A-30E426B8B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49" y="841014"/>
            <a:ext cx="9692721" cy="5175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94400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F3B9C8-66AF-23F5-1F84-5F4AB26E5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55FD32-6B6F-0EEE-794C-00751F570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939" y="1143000"/>
            <a:ext cx="799623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E6EA96-2B36-5D02-5887-7EB5047403F6}"/>
              </a:ext>
            </a:extLst>
          </p:cNvPr>
          <p:cNvSpPr txBox="1"/>
          <p:nvPr/>
        </p:nvSpPr>
        <p:spPr>
          <a:xfrm>
            <a:off x="1306286" y="5876542"/>
            <a:ext cx="5489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 </a:t>
            </a:r>
            <a:r>
              <a:rPr lang="en-US" sz="2400" dirty="0" err="1"/>
              <a:t>menyatakan</a:t>
            </a:r>
            <a:r>
              <a:rPr lang="en-US" sz="2400" dirty="0"/>
              <a:t> pixel yang </a:t>
            </a:r>
            <a:r>
              <a:rPr lang="en-US" sz="2400" dirty="0" err="1"/>
              <a:t>diubah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3237210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FAB6C2-A452-D679-8E30-D3FA0969C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29</a:t>
            </a:fld>
            <a:endParaRPr lang="en-US"/>
          </a:p>
        </p:txBody>
      </p:sp>
      <p:pic>
        <p:nvPicPr>
          <p:cNvPr id="4" name="Picture 3" descr="A grid of squares with numbers&#10;&#10;Description automatically generated">
            <a:extLst>
              <a:ext uri="{FF2B5EF4-FFF2-40B4-BE49-F238E27FC236}">
                <a16:creationId xmlns:a16="http://schemas.microsoft.com/office/drawing/2014/main" id="{FFB947DD-FD80-318F-1AE6-9A438D29D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319"/>
            <a:ext cx="12192000" cy="40233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268B57-C479-0C28-D95E-BC1BCC592A6A}"/>
              </a:ext>
            </a:extLst>
          </p:cNvPr>
          <p:cNvSpPr txBox="1"/>
          <p:nvPr/>
        </p:nvSpPr>
        <p:spPr>
          <a:xfrm>
            <a:off x="1219200" y="5784243"/>
            <a:ext cx="1076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https://medium.com/@sasasulakshi/opencv-morphological-dilation-and-erosion-fab65c29efb3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772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AE049B-37F9-4A73-93A1-9D153FAB64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374" y="1086678"/>
            <a:ext cx="4341743" cy="43417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368588-A0D0-4E2A-898D-77798AEA9A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626" y="1186070"/>
            <a:ext cx="3810000" cy="3810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48B964-CCE0-4A04-A763-15586E489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4874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2DFBD8-C657-AE78-06FC-FA0560B1B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D293AB-4FF7-32A0-9788-A345A7539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651" y="1129260"/>
            <a:ext cx="8191932" cy="4599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63294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EB12C3-6D9A-9E57-1679-397950250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31</a:t>
            </a:fld>
            <a:endParaRPr lang="en-US"/>
          </a:p>
        </p:txBody>
      </p:sp>
      <p:pic>
        <p:nvPicPr>
          <p:cNvPr id="4" name="Picture 3" descr="A black and white image of a number&#10;&#10;Description automatically generated">
            <a:extLst>
              <a:ext uri="{FF2B5EF4-FFF2-40B4-BE49-F238E27FC236}">
                <a16:creationId xmlns:a16="http://schemas.microsoft.com/office/drawing/2014/main" id="{92F9A649-8D19-C967-2352-9888921CB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588" y="1367290"/>
            <a:ext cx="8943633" cy="35943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BB5AF7-D968-E25C-EAA9-2A468346B288}"/>
              </a:ext>
            </a:extLst>
          </p:cNvPr>
          <p:cNvSpPr txBox="1"/>
          <p:nvPr/>
        </p:nvSpPr>
        <p:spPr>
          <a:xfrm>
            <a:off x="3181404" y="533581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Dilation: a 3×3 square structuring element</a:t>
            </a:r>
          </a:p>
          <a:p>
            <a:r>
              <a:rPr lang="en-US" dirty="0"/>
              <a:t>(</a:t>
            </a:r>
            <a:r>
              <a:rPr lang="en-US" dirty="0">
                <a:hlinkClick r:id="rId3"/>
              </a:rPr>
              <a:t>www.cs.princeton.edu/~pshilane/class/mosaic/</a:t>
            </a:r>
            <a:r>
              <a:rPr lang="en-US" dirty="0"/>
              <a:t> ).</a:t>
            </a:r>
          </a:p>
        </p:txBody>
      </p:sp>
    </p:spTree>
    <p:extLst>
      <p:ext uri="{BB962C8B-B14F-4D97-AF65-F5344CB8AC3E}">
        <p14:creationId xmlns:p14="http://schemas.microsoft.com/office/powerpoint/2010/main" val="19656443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553DE0-E483-EEBC-02AD-24A4CC0FC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32</a:t>
            </a:fld>
            <a:endParaRPr lang="en-US"/>
          </a:p>
        </p:txBody>
      </p:sp>
      <p:pic>
        <p:nvPicPr>
          <p:cNvPr id="4" name="Picture 3" descr="A comparison of images of a number&#10;&#10;Description automatically generated with medium confidence">
            <a:extLst>
              <a:ext uri="{FF2B5EF4-FFF2-40B4-BE49-F238E27FC236}">
                <a16:creationId xmlns:a16="http://schemas.microsoft.com/office/drawing/2014/main" id="{2090AED3-0C3F-A516-B238-ECBC059CC7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806" y="1587080"/>
            <a:ext cx="7850388" cy="36838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1EDAC8-2226-CBC0-7D26-910DC62C4004}"/>
              </a:ext>
            </a:extLst>
          </p:cNvPr>
          <p:cNvSpPr txBox="1"/>
          <p:nvPr/>
        </p:nvSpPr>
        <p:spPr>
          <a:xfrm>
            <a:off x="3047999" y="576348"/>
            <a:ext cx="635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Dilatasi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SE </a:t>
            </a:r>
            <a:r>
              <a:rPr lang="en-US" sz="2400" dirty="0" err="1"/>
              <a:t>berbentuk</a:t>
            </a:r>
            <a:r>
              <a:rPr lang="en-US" sz="2400" dirty="0"/>
              <a:t> </a:t>
            </a:r>
            <a:r>
              <a:rPr lang="en-US" sz="2400" dirty="0" err="1"/>
              <a:t>bujursangkar</a:t>
            </a:r>
            <a:r>
              <a:rPr lang="en-US" sz="2400" dirty="0"/>
              <a:t> 3 x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F44B2D-A4D1-71F8-D3A9-8743525E69E2}"/>
              </a:ext>
            </a:extLst>
          </p:cNvPr>
          <p:cNvSpPr txBox="1"/>
          <p:nvPr/>
        </p:nvSpPr>
        <p:spPr>
          <a:xfrm>
            <a:off x="2514599" y="5433020"/>
            <a:ext cx="87049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https://medium.com/analytics-vidhya/morphological-transformations-of-images-using-opencv-image-processing-part-2-f64b14af2a38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28778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FC36DF-A1F5-F701-E1A1-9FCF9A109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5C635D-CD0A-9A20-B1F0-AF5BA654E901}"/>
              </a:ext>
            </a:extLst>
          </p:cNvPr>
          <p:cNvSpPr txBox="1"/>
          <p:nvPr/>
        </p:nvSpPr>
        <p:spPr>
          <a:xfrm>
            <a:off x="568036" y="875943"/>
            <a:ext cx="609600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%Read image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I =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imread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'ford.jpg'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figure(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'Name'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'original'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imshow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(I);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%create structuring elements</a:t>
            </a:r>
          </a:p>
          <a:p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11-by-11 square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se1 =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strel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'square'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,11);     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%Apply dilation operation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figure(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'Name'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'Dilate'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Idilate1 =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imdilate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(I,se1);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%Show the result image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subplot(1,1,1),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imshow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(Idilate1), title(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'11x11 square'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3CF0DE-07F5-F53D-3001-D26ACDDC3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36525"/>
            <a:ext cx="5848978" cy="2578168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EFF7C72A-7B24-50D1-7F4D-5A02389770B3}"/>
              </a:ext>
            </a:extLst>
          </p:cNvPr>
          <p:cNvSpPr txBox="1">
            <a:spLocks noChangeArrowheads="1"/>
          </p:cNvSpPr>
          <p:nvPr/>
        </p:nvSpPr>
        <p:spPr>
          <a:xfrm>
            <a:off x="7966364" y="2078181"/>
            <a:ext cx="36576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	 </a:t>
            </a:r>
            <a:r>
              <a:rPr lang="en-US" altLang="en-US" sz="2400" b="1" dirty="0">
                <a:solidFill>
                  <a:schemeClr val="accent1"/>
                </a:solidFill>
              </a:rPr>
              <a:t>original image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E012E5-2975-5693-0B71-48A45244D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306" y="3611928"/>
            <a:ext cx="6279694" cy="2768023"/>
          </a:xfrm>
          <a:prstGeom prst="rect">
            <a:avLst/>
          </a:prstGeom>
        </p:spPr>
      </p:pic>
      <p:sp>
        <p:nvSpPr>
          <p:cNvPr id="9" name="Rectangle 5">
            <a:extLst>
              <a:ext uri="{FF2B5EF4-FFF2-40B4-BE49-F238E27FC236}">
                <a16:creationId xmlns:a16="http://schemas.microsoft.com/office/drawing/2014/main" id="{9061AAD3-2DBC-A7F1-B328-A213E544F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964" y="5633826"/>
            <a:ext cx="3962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chemeClr val="accent1"/>
                </a:solidFill>
              </a:rPr>
              <a:t>    Image after dilation</a:t>
            </a:r>
          </a:p>
        </p:txBody>
      </p:sp>
    </p:spTree>
    <p:extLst>
      <p:ext uri="{BB962C8B-B14F-4D97-AF65-F5344CB8AC3E}">
        <p14:creationId xmlns:p14="http://schemas.microsoft.com/office/powerpoint/2010/main" val="3132245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>
            <a:extLst>
              <a:ext uri="{FF2B5EF4-FFF2-40B4-BE49-F238E27FC236}">
                <a16:creationId xmlns:a16="http://schemas.microsoft.com/office/drawing/2014/main" id="{FB9CBA4D-93CC-B8FF-FE92-B4D903670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Dilation : Bridging gaps</a:t>
            </a:r>
            <a:endParaRPr lang="th-TH" altLang="en-US">
              <a:ea typeface="Angsana New" panose="02020603050405020304" pitchFamily="18" charset="-34"/>
            </a:endParaRPr>
          </a:p>
        </p:txBody>
      </p:sp>
      <p:sp>
        <p:nvSpPr>
          <p:cNvPr id="31747" name="Slide Number Placeholder 4">
            <a:extLst>
              <a:ext uri="{FF2B5EF4-FFF2-40B4-BE49-F238E27FC236}">
                <a16:creationId xmlns:a16="http://schemas.microsoft.com/office/drawing/2014/main" id="{88415F94-4755-1942-54C2-8074F37E1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81D0D59-4C72-440E-877F-B987B2CEEB7C}" type="slidenum">
              <a:rPr lang="en-US" altLang="en-US" sz="1200">
                <a:solidFill>
                  <a:srgbClr val="898989"/>
                </a:solidFill>
                <a:latin typeface="Tahom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th-TH" altLang="en-US" sz="120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  <p:pic>
        <p:nvPicPr>
          <p:cNvPr id="31748" name="Picture 3">
            <a:extLst>
              <a:ext uri="{FF2B5EF4-FFF2-40B4-BE49-F238E27FC236}">
                <a16:creationId xmlns:a16="http://schemas.microsoft.com/office/drawing/2014/main" id="{8BDDDC50-1B02-22E2-6C01-29D86ADE3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674" y="1565564"/>
            <a:ext cx="9153518" cy="4927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FCE2C-61BB-679E-1FFB-A0135D3F8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+mn-lt"/>
              </a:rPr>
              <a:t>Erosi</a:t>
            </a:r>
            <a:r>
              <a:rPr lang="en-US" b="1" dirty="0">
                <a:latin typeface="+mn-lt"/>
              </a:rPr>
              <a:t> (</a:t>
            </a:r>
            <a:r>
              <a:rPr lang="en-US" b="1" i="1" dirty="0">
                <a:latin typeface="+mn-lt"/>
              </a:rPr>
              <a:t>erosion</a:t>
            </a:r>
            <a:r>
              <a:rPr lang="en-US" b="1" dirty="0">
                <a:latin typeface="+mn-lt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A5CC3-394F-AE02-B629-8BC9B15B9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Erosi</a:t>
            </a:r>
            <a:r>
              <a:rPr lang="en-US" sz="2400" dirty="0"/>
              <a:t> </a:t>
            </a:r>
            <a:r>
              <a:rPr lang="en-US" sz="2400" dirty="0" err="1"/>
              <a:t>mengecilkan</a:t>
            </a:r>
            <a:r>
              <a:rPr lang="en-US" sz="2400" dirty="0"/>
              <a:t> </a:t>
            </a:r>
            <a:r>
              <a:rPr lang="en-US" sz="2400" dirty="0" err="1"/>
              <a:t>objek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mengikis</a:t>
            </a:r>
            <a:r>
              <a:rPr lang="en-US" sz="2400" dirty="0"/>
              <a:t> (</a:t>
            </a:r>
            <a:r>
              <a:rPr lang="en-US" sz="2400" dirty="0" err="1"/>
              <a:t>mengikis</a:t>
            </a:r>
            <a:r>
              <a:rPr lang="en-US" sz="2400" dirty="0"/>
              <a:t>) batas-</a:t>
            </a:r>
            <a:r>
              <a:rPr lang="en-US" sz="2400" dirty="0" err="1"/>
              <a:t>batasnya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/>
              <a:t>Cara </a:t>
            </a:r>
            <a:r>
              <a:rPr lang="en-US" sz="2400" dirty="0" err="1"/>
              <a:t>kerja</a:t>
            </a:r>
            <a:r>
              <a:rPr lang="en-US" sz="2400" dirty="0"/>
              <a:t>: </a:t>
            </a:r>
            <a:r>
              <a:rPr lang="en-US" sz="2400" dirty="0" err="1"/>
              <a:t>letakkan</a:t>
            </a:r>
            <a:r>
              <a:rPr lang="en-US" sz="2400" dirty="0"/>
              <a:t> </a:t>
            </a:r>
            <a:r>
              <a:rPr lang="en-US" sz="2400" dirty="0" err="1"/>
              <a:t>elemen</a:t>
            </a:r>
            <a:r>
              <a:rPr lang="en-US" sz="2400" dirty="0"/>
              <a:t> </a:t>
            </a:r>
            <a:r>
              <a:rPr lang="en-US" sz="2400" dirty="0" err="1"/>
              <a:t>penstruktur</a:t>
            </a:r>
            <a:r>
              <a:rPr lang="en-US" sz="2400" dirty="0"/>
              <a:t> pada </a:t>
            </a:r>
            <a:r>
              <a:rPr lang="en-US" sz="2400" dirty="0" err="1"/>
              <a:t>citra</a:t>
            </a:r>
            <a:r>
              <a:rPr lang="en-US" sz="2400" dirty="0"/>
              <a:t> dan </a:t>
            </a:r>
            <a:r>
              <a:rPr lang="en-US" sz="2400" dirty="0" err="1"/>
              <a:t>menggesernya</a:t>
            </a:r>
            <a:r>
              <a:rPr lang="en-US" sz="2400" dirty="0"/>
              <a:t> </a:t>
            </a:r>
            <a:r>
              <a:rPr lang="en-US" sz="2400" dirty="0" err="1"/>
              <a:t>melintasi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(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pergeseran</a:t>
            </a:r>
            <a:r>
              <a:rPr lang="en-US" sz="2400" dirty="0"/>
              <a:t> kernel pada </a:t>
            </a:r>
            <a:r>
              <a:rPr lang="en-US" sz="2400" dirty="0" err="1"/>
              <a:t>operasi</a:t>
            </a:r>
            <a:r>
              <a:rPr lang="en-US" sz="2400" dirty="0"/>
              <a:t> </a:t>
            </a:r>
            <a:r>
              <a:rPr lang="en-US" sz="2400" dirty="0" err="1"/>
              <a:t>konvolusi</a:t>
            </a:r>
            <a:r>
              <a:rPr lang="en-US" sz="2400" dirty="0"/>
              <a:t>):</a:t>
            </a:r>
          </a:p>
          <a:p>
            <a:pPr marL="568325" indent="-333375">
              <a:buNone/>
            </a:pPr>
            <a:r>
              <a:rPr lang="en-US" sz="2400" dirty="0"/>
              <a:t>1) Jika </a:t>
            </a:r>
            <a:r>
              <a:rPr lang="en-US" sz="2400" dirty="0" err="1"/>
              <a:t>titik</a:t>
            </a:r>
            <a:r>
              <a:rPr lang="en-US" sz="2400" dirty="0"/>
              <a:t> </a:t>
            </a:r>
            <a:r>
              <a:rPr lang="en-US" sz="2400" dirty="0" err="1"/>
              <a:t>pusat</a:t>
            </a:r>
            <a:r>
              <a:rPr lang="en-US" sz="2400" dirty="0"/>
              <a:t> (origin) </a:t>
            </a:r>
            <a:r>
              <a:rPr lang="en-US" sz="2400" dirty="0" err="1"/>
              <a:t>elemen</a:t>
            </a:r>
            <a:r>
              <a:rPr lang="en-US" sz="2400" dirty="0"/>
              <a:t> </a:t>
            </a:r>
            <a:r>
              <a:rPr lang="en-US" sz="2400" dirty="0" err="1"/>
              <a:t>penstruktur</a:t>
            </a:r>
            <a:r>
              <a:rPr lang="en-US" sz="2400" dirty="0"/>
              <a:t> </a:t>
            </a:r>
            <a:r>
              <a:rPr lang="en-US" sz="2400" dirty="0" err="1"/>
              <a:t>bertepatan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'0' pada </a:t>
            </a:r>
            <a:r>
              <a:rPr lang="en-US" sz="2400" dirty="0" err="1"/>
              <a:t>citra</a:t>
            </a:r>
            <a:r>
              <a:rPr lang="en-US" sz="2400" dirty="0"/>
              <a:t>,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perubahan</a:t>
            </a:r>
            <a:r>
              <a:rPr lang="en-US" sz="2400" dirty="0"/>
              <a:t>; </a:t>
            </a:r>
            <a:r>
              <a:rPr lang="en-US" sz="2400" dirty="0" err="1"/>
              <a:t>berpindah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piksel</a:t>
            </a:r>
            <a:r>
              <a:rPr lang="en-US" sz="2400" dirty="0"/>
              <a:t> </a:t>
            </a:r>
            <a:r>
              <a:rPr lang="en-US" sz="2400" dirty="0" err="1"/>
              <a:t>berikutnya</a:t>
            </a:r>
            <a:r>
              <a:rPr lang="en-US" sz="2400" dirty="0"/>
              <a:t>.</a:t>
            </a:r>
          </a:p>
          <a:p>
            <a:pPr marL="568325" indent="-333375">
              <a:buNone/>
            </a:pPr>
            <a:r>
              <a:rPr lang="en-US" sz="2400" dirty="0"/>
              <a:t>2) Jika </a:t>
            </a:r>
            <a:r>
              <a:rPr lang="en-US" sz="2400" dirty="0" err="1"/>
              <a:t>titik</a:t>
            </a:r>
            <a:r>
              <a:rPr lang="en-US" sz="2400" dirty="0"/>
              <a:t> </a:t>
            </a:r>
            <a:r>
              <a:rPr lang="en-US" sz="2400" dirty="0" err="1"/>
              <a:t>pusat</a:t>
            </a:r>
            <a:r>
              <a:rPr lang="en-US" sz="2400" dirty="0"/>
              <a:t> (origin) </a:t>
            </a:r>
            <a:r>
              <a:rPr lang="en-US" sz="2400" dirty="0" err="1"/>
              <a:t>elemen</a:t>
            </a:r>
            <a:r>
              <a:rPr lang="en-US" sz="2400" dirty="0"/>
              <a:t> </a:t>
            </a:r>
            <a:r>
              <a:rPr lang="en-US" sz="2400" dirty="0" err="1"/>
              <a:t>penstruktur</a:t>
            </a:r>
            <a:r>
              <a:rPr lang="en-US" sz="2400" dirty="0"/>
              <a:t> </a:t>
            </a:r>
            <a:r>
              <a:rPr lang="en-US" sz="2400" dirty="0" err="1"/>
              <a:t>bertepatan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'1' pada </a:t>
            </a:r>
            <a:r>
              <a:rPr lang="en-US" sz="2400" dirty="0" err="1"/>
              <a:t>citra</a:t>
            </a:r>
            <a:r>
              <a:rPr lang="en-US" sz="2400" dirty="0"/>
              <a:t>, dan salah </a:t>
            </a:r>
            <a:r>
              <a:rPr lang="en-US" sz="2400" dirty="0" err="1"/>
              <a:t>satu</a:t>
            </a:r>
            <a:r>
              <a:rPr lang="en-US" sz="2400" dirty="0"/>
              <a:t> pixel '1’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elemen</a:t>
            </a:r>
            <a:r>
              <a:rPr lang="en-US" sz="2400" dirty="0"/>
              <a:t> </a:t>
            </a:r>
            <a:r>
              <a:rPr lang="en-US" sz="2400" dirty="0" err="1"/>
              <a:t>penstruktur</a:t>
            </a:r>
            <a:r>
              <a:rPr lang="en-US" sz="2400" dirty="0"/>
              <a:t> </a:t>
            </a:r>
            <a:r>
              <a:rPr lang="en-US" sz="2400" dirty="0" err="1"/>
              <a:t>melampaui</a:t>
            </a:r>
            <a:r>
              <a:rPr lang="en-US" sz="2400" dirty="0"/>
              <a:t> (</a:t>
            </a:r>
            <a:r>
              <a:rPr lang="en-US" sz="2400" i="1" dirty="0"/>
              <a:t>extend beyond</a:t>
            </a:r>
            <a:r>
              <a:rPr lang="en-US" sz="2400" dirty="0"/>
              <a:t>) </a:t>
            </a:r>
            <a:r>
              <a:rPr lang="en-US" sz="2400" dirty="0" err="1"/>
              <a:t>objek</a:t>
            </a:r>
            <a:r>
              <a:rPr lang="en-US" sz="2400" dirty="0"/>
              <a:t> (pixel '1') pada </a:t>
            </a:r>
            <a:r>
              <a:rPr lang="en-US" sz="2400" dirty="0" err="1"/>
              <a:t>citra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ubah</a:t>
            </a:r>
            <a:r>
              <a:rPr lang="en-US" sz="2400" dirty="0"/>
              <a:t> pixel '1 ‘ pada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'0';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0C38AD-C93D-174C-7C32-E3E9651F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4085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967F99-82AF-964F-2C90-77FA82A35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76E932-CD32-4EC4-93F2-BE2518964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1036673"/>
            <a:ext cx="8988374" cy="4784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54271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9441C7-4CC6-95AC-7078-7EF3AB29A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0C8DD6-D339-061A-4543-70640D2B3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5"/>
          <a:stretch>
            <a:fillRect/>
          </a:stretch>
        </p:blipFill>
        <p:spPr bwMode="auto">
          <a:xfrm>
            <a:off x="1681925" y="1357724"/>
            <a:ext cx="8040688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F42C160-E559-372A-4DB4-07E17A5911A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/>
              <a:t>Erosion</a:t>
            </a:r>
            <a:endParaRPr lang="en-US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AA26F2-33C4-30F6-5273-4AF2F8AB691C}"/>
              </a:ext>
            </a:extLst>
          </p:cNvPr>
          <p:cNvSpPr txBox="1"/>
          <p:nvPr/>
        </p:nvSpPr>
        <p:spPr>
          <a:xfrm>
            <a:off x="1306286" y="5876542"/>
            <a:ext cx="9222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 </a:t>
            </a:r>
            <a:r>
              <a:rPr lang="en-US" sz="2400" dirty="0" err="1"/>
              <a:t>menyatakan</a:t>
            </a:r>
            <a:r>
              <a:rPr lang="en-US" sz="2400" dirty="0"/>
              <a:t> pixel yang </a:t>
            </a:r>
            <a:r>
              <a:rPr lang="en-US" sz="2400" dirty="0" err="1"/>
              <a:t>tersisa</a:t>
            </a:r>
            <a:r>
              <a:rPr lang="en-US" sz="2400" dirty="0"/>
              <a:t> (</a:t>
            </a:r>
            <a:r>
              <a:rPr lang="en-US" sz="2400" dirty="0" err="1"/>
              <a:t>bernilai</a:t>
            </a:r>
            <a:r>
              <a:rPr lang="en-US" sz="2400" dirty="0"/>
              <a:t> 1), pixel-pixel </a:t>
            </a:r>
            <a:r>
              <a:rPr lang="en-US" sz="2400" dirty="0" err="1"/>
              <a:t>lainnya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0</a:t>
            </a:r>
          </a:p>
        </p:txBody>
      </p:sp>
    </p:spTree>
    <p:extLst>
      <p:ext uri="{BB962C8B-B14F-4D97-AF65-F5344CB8AC3E}">
        <p14:creationId xmlns:p14="http://schemas.microsoft.com/office/powerpoint/2010/main" val="541535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E8F38805-6739-0B0F-1EF9-08AED1A42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Erosion</a:t>
            </a: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60335F50-AA7C-A1DD-A785-CA540602A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ACD919-65D1-4BC9-B2FE-E3A0C9ABA730}" type="slidenum">
              <a:rPr lang="en-US" altLang="en-US" sz="1200">
                <a:solidFill>
                  <a:srgbClr val="898989"/>
                </a:solidFill>
                <a:latin typeface="Tahom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th-TH" altLang="en-US" sz="120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  <p:pic>
        <p:nvPicPr>
          <p:cNvPr id="24581" name="Picture 2">
            <a:extLst>
              <a:ext uri="{FF2B5EF4-FFF2-40B4-BE49-F238E27FC236}">
                <a16:creationId xmlns:a16="http://schemas.microsoft.com/office/drawing/2014/main" id="{5B8B4F39-0126-2B74-3F22-31D7A2E94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627" y="1646238"/>
            <a:ext cx="7889875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0C6D72-865D-23BB-102A-7A3076702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39</a:t>
            </a:fld>
            <a:endParaRPr lang="en-US"/>
          </a:p>
        </p:txBody>
      </p:sp>
      <p:pic>
        <p:nvPicPr>
          <p:cNvPr id="4" name="Picture 3" descr="A grid with white lines&#10;&#10;Description automatically generated with medium confidence">
            <a:extLst>
              <a:ext uri="{FF2B5EF4-FFF2-40B4-BE49-F238E27FC236}">
                <a16:creationId xmlns:a16="http://schemas.microsoft.com/office/drawing/2014/main" id="{E648CC25-AFE1-3CBE-43DE-187D8A252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0571"/>
            <a:ext cx="12192000" cy="39568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910D98-87BE-DD39-E22C-4DBFC4E8C991}"/>
              </a:ext>
            </a:extLst>
          </p:cNvPr>
          <p:cNvSpPr txBox="1"/>
          <p:nvPr/>
        </p:nvSpPr>
        <p:spPr>
          <a:xfrm>
            <a:off x="1219200" y="5987018"/>
            <a:ext cx="1076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https://medium.com/@sasasulakshi/opencv-morphological-dilation-and-erosion-fab65c29efb3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125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976EF-35EC-443F-93B0-81291F9A4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Citra </a:t>
            </a:r>
            <a:r>
              <a:rPr lang="en-US" b="1" dirty="0" err="1">
                <a:latin typeface="+mn-lt"/>
              </a:rPr>
              <a:t>Biner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29481-A652-4E29-870C-A5F25D6A3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81252" cy="4351338"/>
          </a:xfrm>
        </p:spPr>
        <p:txBody>
          <a:bodyPr/>
          <a:lstStyle/>
          <a:p>
            <a:r>
              <a:rPr lang="en-US" dirty="0"/>
              <a:t>Citra </a:t>
            </a:r>
            <a:r>
              <a:rPr lang="en-US" dirty="0" err="1"/>
              <a:t>biner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i="1" dirty="0" err="1"/>
              <a:t>graylevel</a:t>
            </a:r>
            <a:r>
              <a:rPr lang="en-US" dirty="0"/>
              <a:t>, 0 dan 1</a:t>
            </a:r>
          </a:p>
          <a:p>
            <a:r>
              <a:rPr lang="en-US" dirty="0" err="1"/>
              <a:t>Hitam</a:t>
            </a:r>
            <a:r>
              <a:rPr lang="en-US" dirty="0"/>
              <a:t> = 1, </a:t>
            </a:r>
            <a:r>
              <a:rPr lang="en-US" dirty="0" err="1"/>
              <a:t>putih</a:t>
            </a:r>
            <a:r>
              <a:rPr lang="en-US" dirty="0"/>
              <a:t> = 0,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sebaliknya</a:t>
            </a:r>
            <a:r>
              <a:rPr lang="en-US" dirty="0"/>
              <a:t>, </a:t>
            </a:r>
            <a:r>
              <a:rPr lang="en-US" dirty="0" err="1"/>
              <a:t>bergantung</a:t>
            </a:r>
            <a:r>
              <a:rPr lang="en-US" dirty="0"/>
              <a:t> </a:t>
            </a:r>
            <a:r>
              <a:rPr lang="en-US" dirty="0" err="1"/>
              <a:t>konvensi</a:t>
            </a:r>
            <a:r>
              <a:rPr lang="en-US" dirty="0"/>
              <a:t> yang </a:t>
            </a:r>
            <a:r>
              <a:rPr lang="en-US" dirty="0" err="1"/>
              <a:t>dipakai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7BAFB6-1D55-4038-BF7E-2F564864D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040" y="3075918"/>
            <a:ext cx="4962386" cy="341695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CC0CBA-26CC-4A96-BD51-2BB9D3120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3012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406450-4787-DD80-ACF6-8010D626F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40</a:t>
            </a:fld>
            <a:endParaRPr lang="en-US"/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973E17B-C0CB-6196-E2EA-672CBBA90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740" y="1408565"/>
            <a:ext cx="9374700" cy="38310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8751AE-3FAA-A7A8-1B37-928C0C006F52}"/>
              </a:ext>
            </a:extLst>
          </p:cNvPr>
          <p:cNvSpPr txBox="1"/>
          <p:nvPr/>
        </p:nvSpPr>
        <p:spPr>
          <a:xfrm>
            <a:off x="2873828" y="566714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https://homepages.inf.ed.ac.uk/rbf/HIPR2/erode.htm</a:t>
            </a:r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304195-BA11-100A-FD2A-9A64045E511C}"/>
              </a:ext>
            </a:extLst>
          </p:cNvPr>
          <p:cNvSpPr txBox="1"/>
          <p:nvPr/>
        </p:nvSpPr>
        <p:spPr>
          <a:xfrm>
            <a:off x="2991378" y="554584"/>
            <a:ext cx="5860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Erosi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SE </a:t>
            </a:r>
            <a:r>
              <a:rPr lang="en-US" sz="2400" dirty="0" err="1"/>
              <a:t>berbentuk</a:t>
            </a:r>
            <a:r>
              <a:rPr lang="en-US" sz="2400" dirty="0"/>
              <a:t> </a:t>
            </a:r>
            <a:r>
              <a:rPr lang="en-US" sz="2400" dirty="0" err="1"/>
              <a:t>bujursangkar</a:t>
            </a:r>
            <a:r>
              <a:rPr lang="en-US" sz="2400" dirty="0"/>
              <a:t> 3 x 3</a:t>
            </a:r>
          </a:p>
        </p:txBody>
      </p:sp>
    </p:spTree>
    <p:extLst>
      <p:ext uri="{BB962C8B-B14F-4D97-AF65-F5344CB8AC3E}">
        <p14:creationId xmlns:p14="http://schemas.microsoft.com/office/powerpoint/2010/main" val="20148533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264B2A-4D50-BF86-AAC2-C7B54C4C0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41</a:t>
            </a:fld>
            <a:endParaRPr lang="en-US"/>
          </a:p>
        </p:txBody>
      </p:sp>
      <p:pic>
        <p:nvPicPr>
          <p:cNvPr id="4" name="Picture 3" descr="A graph of images of the same size&#10;&#10;Description automatically generated with medium confidence">
            <a:extLst>
              <a:ext uri="{FF2B5EF4-FFF2-40B4-BE49-F238E27FC236}">
                <a16:creationId xmlns:a16="http://schemas.microsoft.com/office/drawing/2014/main" id="{1985FA00-196B-B917-504F-20E2D3DB9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537" y="1574377"/>
            <a:ext cx="7570925" cy="37092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7B542F-5D19-B9DF-E06D-693C77A98FCC}"/>
              </a:ext>
            </a:extLst>
          </p:cNvPr>
          <p:cNvSpPr txBox="1"/>
          <p:nvPr/>
        </p:nvSpPr>
        <p:spPr>
          <a:xfrm>
            <a:off x="3047999" y="576348"/>
            <a:ext cx="5860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Erosi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SE </a:t>
            </a:r>
            <a:r>
              <a:rPr lang="en-US" sz="2400" dirty="0" err="1"/>
              <a:t>berbentuk</a:t>
            </a:r>
            <a:r>
              <a:rPr lang="en-US" sz="2400" dirty="0"/>
              <a:t> </a:t>
            </a:r>
            <a:r>
              <a:rPr lang="en-US" sz="2400" dirty="0" err="1"/>
              <a:t>bujursangkar</a:t>
            </a:r>
            <a:r>
              <a:rPr lang="en-US" sz="2400" dirty="0"/>
              <a:t> 3 x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AF9E6A-F425-AD5D-0B8B-BAB8D8198E32}"/>
              </a:ext>
            </a:extLst>
          </p:cNvPr>
          <p:cNvSpPr txBox="1"/>
          <p:nvPr/>
        </p:nvSpPr>
        <p:spPr>
          <a:xfrm>
            <a:off x="2514599" y="5433020"/>
            <a:ext cx="87049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https://medium.com/analytics-vidhya/morphological-transformations-of-images-using-opencv-image-processing-part-2-f64b14af2a38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16180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E9E2B6-3D9C-695C-0994-5907A10FB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42</a:t>
            </a:fld>
            <a:endParaRPr lang="en-US"/>
          </a:p>
        </p:txBody>
      </p:sp>
      <p:pic>
        <p:nvPicPr>
          <p:cNvPr id="4" name="Picture 3" descr="A white square with a black circle in the middle&#10;&#10;Description automatically generated">
            <a:extLst>
              <a:ext uri="{FF2B5EF4-FFF2-40B4-BE49-F238E27FC236}">
                <a16:creationId xmlns:a16="http://schemas.microsoft.com/office/drawing/2014/main" id="{E10FF9DC-0BB1-3FD9-899E-80F6CED98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2" y="1797957"/>
            <a:ext cx="4306973" cy="3262086"/>
          </a:xfrm>
          <a:prstGeom prst="rect">
            <a:avLst/>
          </a:prstGeom>
        </p:spPr>
      </p:pic>
      <p:pic>
        <p:nvPicPr>
          <p:cNvPr id="6" name="Picture 5" descr="A white square with a black circle&#10;&#10;Description automatically generated">
            <a:extLst>
              <a:ext uri="{FF2B5EF4-FFF2-40B4-BE49-F238E27FC236}">
                <a16:creationId xmlns:a16="http://schemas.microsoft.com/office/drawing/2014/main" id="{08E1634C-4C0F-EFB7-0582-DD3BE2848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338" y="1797957"/>
            <a:ext cx="4306973" cy="3262086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D3BA8208-1750-BEE0-3157-7CE53BA7385A}"/>
              </a:ext>
            </a:extLst>
          </p:cNvPr>
          <p:cNvSpPr/>
          <p:nvPr/>
        </p:nvSpPr>
        <p:spPr>
          <a:xfrm>
            <a:off x="5704114" y="3429000"/>
            <a:ext cx="1039503" cy="4753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FC9967-4E19-1992-E44D-FB4157771AEC}"/>
              </a:ext>
            </a:extLst>
          </p:cNvPr>
          <p:cNvSpPr txBox="1"/>
          <p:nvPr/>
        </p:nvSpPr>
        <p:spPr>
          <a:xfrm>
            <a:off x="2222121" y="457306"/>
            <a:ext cx="8341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Erosi</a:t>
            </a:r>
            <a:r>
              <a:rPr lang="en-US" sz="2400" dirty="0"/>
              <a:t> dua kali </a:t>
            </a:r>
            <a:r>
              <a:rPr lang="en-US" sz="2400" dirty="0" err="1"/>
              <a:t>dengan</a:t>
            </a:r>
            <a:r>
              <a:rPr lang="en-US" sz="2400" dirty="0"/>
              <a:t> SE </a:t>
            </a:r>
            <a:r>
              <a:rPr lang="en-US" sz="2400" dirty="0" err="1"/>
              <a:t>berbentuk</a:t>
            </a:r>
            <a:r>
              <a:rPr lang="en-US" sz="2400" dirty="0"/>
              <a:t> disk </a:t>
            </a:r>
            <a:r>
              <a:rPr lang="en-US" sz="2400" dirty="0" err="1"/>
              <a:t>dengan</a:t>
            </a:r>
            <a:r>
              <a:rPr lang="en-US" sz="2400" dirty="0"/>
              <a:t> diameter 11 pixel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A8F07D-55CD-3BD5-5889-5E8507877C99}"/>
              </a:ext>
            </a:extLst>
          </p:cNvPr>
          <p:cNvSpPr txBox="1"/>
          <p:nvPr/>
        </p:nvSpPr>
        <p:spPr>
          <a:xfrm>
            <a:off x="2873828" y="566714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https://homepages.inf.ed.ac.uk/rbf/HIPR2/erode.htm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86221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F963B5-CF98-70AC-41C0-13F125027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05B50B-E03C-1F75-8F51-EB1E9EE7C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7434" y="18586"/>
            <a:ext cx="6510843" cy="28699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28951D-6F9F-7ADA-7F36-D532C4D47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0714" y="3727313"/>
            <a:ext cx="6137563" cy="2705373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D1E1816A-4B17-BF5E-5A40-11CE76BF9BFD}"/>
              </a:ext>
            </a:extLst>
          </p:cNvPr>
          <p:cNvSpPr txBox="1">
            <a:spLocks noChangeArrowheads="1"/>
          </p:cNvSpPr>
          <p:nvPr/>
        </p:nvSpPr>
        <p:spPr>
          <a:xfrm>
            <a:off x="7432964" y="2286000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2000" dirty="0"/>
              <a:t> 	     </a:t>
            </a:r>
            <a:r>
              <a:rPr lang="en-US" altLang="en-US" sz="2400" b="1" dirty="0">
                <a:solidFill>
                  <a:schemeClr val="accent1"/>
                </a:solidFill>
              </a:rPr>
              <a:t>original image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D54BD519-B9DC-8B29-7580-0889A381B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7764" y="6093258"/>
            <a:ext cx="3962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chemeClr val="accent1"/>
                </a:solidFill>
              </a:rPr>
              <a:t>    Image after erosion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C04C17-8ACF-AF61-BCFF-5CB6073CDE6E}"/>
              </a:ext>
            </a:extLst>
          </p:cNvPr>
          <p:cNvSpPr txBox="1"/>
          <p:nvPr/>
        </p:nvSpPr>
        <p:spPr>
          <a:xfrm>
            <a:off x="644236" y="889843"/>
            <a:ext cx="6137562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%Read image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I =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imread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'ford.jpg'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figure(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'Name'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'original'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imshow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(I);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%create structuring elements</a:t>
            </a:r>
          </a:p>
          <a:p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11-by-11 square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se1 =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strel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'square'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,11);     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%Apply erosion operation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figure(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'Name'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'Erode'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Ierode1 =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imerode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(I,se1);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%Show the result image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subplot(1,1,1),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imshow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(Ierode1), title(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'11x11 square'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endParaRPr lang="en-US" b="0" i="0" u="none" strike="noStrike" baseline="0" dirty="0"/>
          </a:p>
        </p:txBody>
      </p:sp>
    </p:spTree>
    <p:extLst>
      <p:ext uri="{BB962C8B-B14F-4D97-AF65-F5344CB8AC3E}">
        <p14:creationId xmlns:p14="http://schemas.microsoft.com/office/powerpoint/2010/main" val="8990377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>
            <a:extLst>
              <a:ext uri="{FF2B5EF4-FFF2-40B4-BE49-F238E27FC236}">
                <a16:creationId xmlns:a16="http://schemas.microsoft.com/office/drawing/2014/main" id="{BFD94BB7-A7BF-23A5-C22F-5DC7F494B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Erosion : eliminating irrelevant detail</a:t>
            </a:r>
            <a:endParaRPr lang="th-TH" altLang="en-US" sz="4000" dirty="0">
              <a:ea typeface="Angsana New" panose="02020603050405020304" pitchFamily="18" charset="-34"/>
            </a:endParaRPr>
          </a:p>
        </p:txBody>
      </p:sp>
      <p:sp>
        <p:nvSpPr>
          <p:cNvPr id="38915" name="Slide Number Placeholder 4">
            <a:extLst>
              <a:ext uri="{FF2B5EF4-FFF2-40B4-BE49-F238E27FC236}">
                <a16:creationId xmlns:a16="http://schemas.microsoft.com/office/drawing/2014/main" id="{DC13C05C-84CF-7144-44AE-C31FDD0E3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9DA3B7-D90B-4312-B4D0-7EA9BE820A39}" type="slidenum">
              <a:rPr lang="en-US" altLang="en-US" sz="1200">
                <a:solidFill>
                  <a:srgbClr val="898989"/>
                </a:solidFill>
                <a:latin typeface="Tahom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th-TH" altLang="en-US" sz="120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  <p:pic>
        <p:nvPicPr>
          <p:cNvPr id="38916" name="Picture 3">
            <a:extLst>
              <a:ext uri="{FF2B5EF4-FFF2-40B4-BE49-F238E27FC236}">
                <a16:creationId xmlns:a16="http://schemas.microsoft.com/office/drawing/2014/main" id="{EC2F710F-EAF5-AC4D-7171-0BC8B2E99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59" y="1690688"/>
            <a:ext cx="9084055" cy="400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 Box 5">
            <a:extLst>
              <a:ext uri="{FF2B5EF4-FFF2-40B4-BE49-F238E27FC236}">
                <a16:creationId xmlns:a16="http://schemas.microsoft.com/office/drawing/2014/main" id="{5E1666C9-B91C-B670-1E3C-E5345B64B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5949951"/>
            <a:ext cx="86820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Comic Sans MS" panose="030F0702030302020204" pitchFamily="66" charset="0"/>
              </a:rPr>
              <a:t>structuring element B = 13x13 pixels of gray level 1</a:t>
            </a:r>
            <a:endParaRPr lang="th-TH" altLang="en-US" sz="28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5A5AE0-7BC8-5F42-C156-AB1159CAD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45</a:t>
            </a:fld>
            <a:endParaRPr lang="en-US"/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E15A7792-E763-0B12-36CA-EF89E908A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84" y="1067407"/>
            <a:ext cx="11306629" cy="28883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A95C9D-ED24-89D3-A94E-A19D05E14F8C}"/>
              </a:ext>
            </a:extLst>
          </p:cNvPr>
          <p:cNvSpPr txBox="1"/>
          <p:nvPr/>
        </p:nvSpPr>
        <p:spPr>
          <a:xfrm>
            <a:off x="2303294" y="406400"/>
            <a:ext cx="7585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Erosi</a:t>
            </a:r>
            <a:r>
              <a:rPr lang="en-US" sz="2400" dirty="0"/>
              <a:t>: </a:t>
            </a:r>
            <a:r>
              <a:rPr lang="en-US" sz="2400" dirty="0" err="1"/>
              <a:t>menghilangkan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yang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perlu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endParaRPr lang="en-US" sz="2400" dirty="0"/>
          </a:p>
        </p:txBody>
      </p:sp>
      <p:pic>
        <p:nvPicPr>
          <p:cNvPr id="9" name="Picture 8" descr="A close-up of a white background&#10;&#10;Description automatically generated">
            <a:extLst>
              <a:ext uri="{FF2B5EF4-FFF2-40B4-BE49-F238E27FC236}">
                <a16:creationId xmlns:a16="http://schemas.microsoft.com/office/drawing/2014/main" id="{9E9D658B-8B50-DAAF-D539-9A7D564876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339" y="4113863"/>
            <a:ext cx="6161316" cy="22618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15E3118-B695-2B78-F19E-631F164B719A}"/>
              </a:ext>
            </a:extLst>
          </p:cNvPr>
          <p:cNvSpPr txBox="1"/>
          <p:nvPr/>
        </p:nvSpPr>
        <p:spPr>
          <a:xfrm>
            <a:off x="643162" y="6395135"/>
            <a:ext cx="109056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https://medium.com/@sasasulakshi/opencv-morphological-dilation-and-erosion-fab65c29efb3</a:t>
            </a:r>
            <a:r>
              <a:rPr lang="en-US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A55BB7-D0B4-5B85-9F5E-B1D36A8626AE}"/>
              </a:ext>
            </a:extLst>
          </p:cNvPr>
          <p:cNvSpPr txBox="1"/>
          <p:nvPr/>
        </p:nvSpPr>
        <p:spPr>
          <a:xfrm>
            <a:off x="2637123" y="5010429"/>
            <a:ext cx="1476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Hasil </a:t>
            </a:r>
            <a:r>
              <a:rPr lang="en-US" dirty="0" err="1"/>
              <a:t>erosi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023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128A4-0254-DA15-C71C-2F020C677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98286"/>
            <a:ext cx="10515600" cy="5378677"/>
          </a:xfrm>
        </p:spPr>
        <p:txBody>
          <a:bodyPr/>
          <a:lstStyle/>
          <a:p>
            <a:r>
              <a:rPr lang="en-US" dirty="0" err="1"/>
              <a:t>Kegunaan</a:t>
            </a:r>
            <a:r>
              <a:rPr lang="en-US" dirty="0"/>
              <a:t> lain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erosi</a:t>
            </a:r>
            <a:r>
              <a:rPr lang="en-US" dirty="0"/>
              <a:t>: </a:t>
            </a:r>
            <a:r>
              <a:rPr lang="en-US" dirty="0" err="1"/>
              <a:t>mencacah</a:t>
            </a:r>
            <a:r>
              <a:rPr lang="en-US" dirty="0"/>
              <a:t> (</a:t>
            </a:r>
            <a:r>
              <a:rPr lang="en-US" i="1" dirty="0"/>
              <a:t>counting</a:t>
            </a:r>
            <a:r>
              <a:rPr lang="en-US" dirty="0"/>
              <a:t>)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objek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8019D0-FA1B-DD52-5C2F-FE6080642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46</a:t>
            </a:fld>
            <a:endParaRPr lang="en-US"/>
          </a:p>
        </p:txBody>
      </p:sp>
      <p:pic>
        <p:nvPicPr>
          <p:cNvPr id="6" name="Picture 5" descr="A group of black circles&#10;&#10;Description automatically generated">
            <a:extLst>
              <a:ext uri="{FF2B5EF4-FFF2-40B4-BE49-F238E27FC236}">
                <a16:creationId xmlns:a16="http://schemas.microsoft.com/office/drawing/2014/main" id="{73997887-A9DD-69FD-43C1-14FC805C24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81" y="2238830"/>
            <a:ext cx="2796721" cy="2114057"/>
          </a:xfrm>
          <a:prstGeom prst="rect">
            <a:avLst/>
          </a:prstGeom>
        </p:spPr>
      </p:pic>
      <p:pic>
        <p:nvPicPr>
          <p:cNvPr id="8" name="Picture 7" descr="A group of white circles&#10;&#10;Description automatically generated">
            <a:extLst>
              <a:ext uri="{FF2B5EF4-FFF2-40B4-BE49-F238E27FC236}">
                <a16:creationId xmlns:a16="http://schemas.microsoft.com/office/drawing/2014/main" id="{C58BDD46-49C7-6401-B9C1-2DB483BBD4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914" y="2238829"/>
            <a:ext cx="2796721" cy="2114057"/>
          </a:xfrm>
          <a:prstGeom prst="rect">
            <a:avLst/>
          </a:prstGeom>
        </p:spPr>
      </p:pic>
      <p:pic>
        <p:nvPicPr>
          <p:cNvPr id="10" name="Picture 9" descr="A group of white circles on a black background&#10;&#10;Description automatically generated">
            <a:extLst>
              <a:ext uri="{FF2B5EF4-FFF2-40B4-BE49-F238E27FC236}">
                <a16:creationId xmlns:a16="http://schemas.microsoft.com/office/drawing/2014/main" id="{FF2B630F-CFFD-E6C2-BD35-85CE5556D8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774" y="2282481"/>
            <a:ext cx="2796721" cy="21140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C43F727-363A-2FAD-173E-98C43B1424EC}"/>
              </a:ext>
            </a:extLst>
          </p:cNvPr>
          <p:cNvSpPr txBox="1"/>
          <p:nvPr/>
        </p:nvSpPr>
        <p:spPr>
          <a:xfrm>
            <a:off x="1537039" y="4499429"/>
            <a:ext cx="1534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Citra grayscale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AD8C2A-A3E3-026E-E115-E11EEC584709}"/>
              </a:ext>
            </a:extLst>
          </p:cNvPr>
          <p:cNvSpPr txBox="1"/>
          <p:nvPr/>
        </p:nvSpPr>
        <p:spPr>
          <a:xfrm>
            <a:off x="5094115" y="4499429"/>
            <a:ext cx="1168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Citra biner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5ADF03-2B8A-95B0-2225-6266D5BB8D58}"/>
              </a:ext>
            </a:extLst>
          </p:cNvPr>
          <p:cNvSpPr txBox="1"/>
          <p:nvPr/>
        </p:nvSpPr>
        <p:spPr>
          <a:xfrm>
            <a:off x="7965659" y="4575925"/>
            <a:ext cx="3415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Hasil </a:t>
            </a:r>
            <a:r>
              <a:rPr lang="en-US" dirty="0" err="1"/>
              <a:t>erosi</a:t>
            </a:r>
            <a:r>
              <a:rPr lang="en-US" dirty="0"/>
              <a:t> dua kali </a:t>
            </a:r>
            <a:r>
              <a:rPr lang="en-US" dirty="0" err="1"/>
              <a:t>dengan</a:t>
            </a:r>
            <a:r>
              <a:rPr lang="en-US" dirty="0"/>
              <a:t> SE </a:t>
            </a:r>
          </a:p>
          <a:p>
            <a:r>
              <a:rPr lang="en-US" dirty="0" err="1"/>
              <a:t>berbentuk</a:t>
            </a:r>
            <a:r>
              <a:rPr lang="en-US" dirty="0"/>
              <a:t> disk </a:t>
            </a:r>
            <a:r>
              <a:rPr lang="en-US" dirty="0" err="1"/>
              <a:t>dengan</a:t>
            </a:r>
            <a:r>
              <a:rPr lang="en-US" dirty="0"/>
              <a:t> dimeter 11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F3D61752-3A22-4BF1-FFFC-CADFC131ECD0}"/>
              </a:ext>
            </a:extLst>
          </p:cNvPr>
          <p:cNvSpPr/>
          <p:nvPr/>
        </p:nvSpPr>
        <p:spPr>
          <a:xfrm>
            <a:off x="3831771" y="3265714"/>
            <a:ext cx="625477" cy="36285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B1280C17-A19F-14A7-E29A-6336B47D33D7}"/>
              </a:ext>
            </a:extLst>
          </p:cNvPr>
          <p:cNvSpPr/>
          <p:nvPr/>
        </p:nvSpPr>
        <p:spPr>
          <a:xfrm>
            <a:off x="7478485" y="3236685"/>
            <a:ext cx="625477" cy="36285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7001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1B5BD0-6DC0-7C23-5DC7-86980D46E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1975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2B1409-1672-62A7-128C-2E2865864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48</a:t>
            </a:fld>
            <a:endParaRPr lang="en-US"/>
          </a:p>
        </p:txBody>
      </p:sp>
      <p:pic>
        <p:nvPicPr>
          <p:cNvPr id="4" name="Picture 3" descr="A screenshot of a video game&#10;&#10;Description automatically generated">
            <a:extLst>
              <a:ext uri="{FF2B5EF4-FFF2-40B4-BE49-F238E27FC236}">
                <a16:creationId xmlns:a16="http://schemas.microsoft.com/office/drawing/2014/main" id="{D3BC87B8-94AF-7717-8276-AFE67222C5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057" y="1029989"/>
            <a:ext cx="6298571" cy="2591848"/>
          </a:xfrm>
          <a:prstGeom prst="rect">
            <a:avLst/>
          </a:prstGeom>
        </p:spPr>
      </p:pic>
      <p:pic>
        <p:nvPicPr>
          <p:cNvPr id="6" name="Picture 5" descr="A screenshot of a video game&#10;&#10;Description automatically generated">
            <a:extLst>
              <a:ext uri="{FF2B5EF4-FFF2-40B4-BE49-F238E27FC236}">
                <a16:creationId xmlns:a16="http://schemas.microsoft.com/office/drawing/2014/main" id="{D74633B1-17A6-B1B1-174D-A5120B1AD5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24" y="3970045"/>
            <a:ext cx="6296904" cy="25911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8C0880-9DF3-B064-C7BB-8C8A367C1FD4}"/>
              </a:ext>
            </a:extLst>
          </p:cNvPr>
          <p:cNvSpPr txBox="1"/>
          <p:nvPr/>
        </p:nvSpPr>
        <p:spPr>
          <a:xfrm>
            <a:off x="3390183" y="237640"/>
            <a:ext cx="5565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Perbedaan</a:t>
            </a:r>
            <a:r>
              <a:rPr lang="en-US" sz="2800" dirty="0"/>
              <a:t> </a:t>
            </a:r>
            <a:r>
              <a:rPr lang="en-US" sz="2800" dirty="0" err="1"/>
              <a:t>hasil</a:t>
            </a:r>
            <a:r>
              <a:rPr lang="en-US" sz="2800" dirty="0"/>
              <a:t> </a:t>
            </a:r>
            <a:r>
              <a:rPr lang="en-US" sz="2800" dirty="0" err="1"/>
              <a:t>dilatasi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erosi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BDF8F0-812D-224E-D41E-FDFCAF159054}"/>
              </a:ext>
            </a:extLst>
          </p:cNvPr>
          <p:cNvSpPr txBox="1"/>
          <p:nvPr/>
        </p:nvSpPr>
        <p:spPr>
          <a:xfrm>
            <a:off x="2142406" y="2268209"/>
            <a:ext cx="12477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Dilatasi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72907E-C011-2739-4F04-0899523706DB}"/>
              </a:ext>
            </a:extLst>
          </p:cNvPr>
          <p:cNvSpPr txBox="1"/>
          <p:nvPr/>
        </p:nvSpPr>
        <p:spPr>
          <a:xfrm>
            <a:off x="2320980" y="4818890"/>
            <a:ext cx="8906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Erosi</a:t>
            </a:r>
            <a:endParaRPr lang="en-US" sz="2800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82B9070F-04AC-5C68-E465-541D3376583B}"/>
              </a:ext>
            </a:extLst>
          </p:cNvPr>
          <p:cNvSpPr/>
          <p:nvPr/>
        </p:nvSpPr>
        <p:spPr>
          <a:xfrm>
            <a:off x="3568552" y="2325913"/>
            <a:ext cx="611562" cy="36356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BA47149C-7F3C-ADBF-AF74-7D31E2278561}"/>
              </a:ext>
            </a:extLst>
          </p:cNvPr>
          <p:cNvSpPr/>
          <p:nvPr/>
        </p:nvSpPr>
        <p:spPr>
          <a:xfrm>
            <a:off x="3390183" y="4898719"/>
            <a:ext cx="611562" cy="36356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245614-365E-B92D-984E-F51EB9AD619E}"/>
              </a:ext>
            </a:extLst>
          </p:cNvPr>
          <p:cNvSpPr txBox="1"/>
          <p:nvPr/>
        </p:nvSpPr>
        <p:spPr>
          <a:xfrm>
            <a:off x="827314" y="6356350"/>
            <a:ext cx="2001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: </a:t>
            </a:r>
            <a:r>
              <a:rPr lang="en-US" dirty="0" err="1"/>
              <a:t>Mathwork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01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FB857-F4F5-4779-E2DC-AB6993F6A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+mn-lt"/>
              </a:rPr>
              <a:t>Pembukaan</a:t>
            </a:r>
            <a:r>
              <a:rPr lang="en-US" b="1" dirty="0">
                <a:latin typeface="+mn-lt"/>
              </a:rPr>
              <a:t> (</a:t>
            </a:r>
            <a:r>
              <a:rPr lang="en-US" b="1" i="1" dirty="0">
                <a:latin typeface="+mn-lt"/>
              </a:rPr>
              <a:t>Opening</a:t>
            </a:r>
            <a:r>
              <a:rPr lang="en-US" b="1" dirty="0">
                <a:latin typeface="+mn-lt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6B053-8D15-207E-A911-B9E3B0596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Operasi</a:t>
            </a:r>
            <a:r>
              <a:rPr lang="en-US" dirty="0"/>
              <a:t> p</a:t>
            </a:r>
            <a:r>
              <a:rPr lang="id-ID" dirty="0"/>
              <a:t>embukaan terdiri dari erosi yang diikuti dengan dilatasi dan dapat digunakan untuk menghilangkan semua pi</a:t>
            </a:r>
            <a:r>
              <a:rPr lang="en-US" dirty="0" err="1"/>
              <a:t>xel</a:t>
            </a:r>
            <a:r>
              <a:rPr lang="id-ID" dirty="0"/>
              <a:t> di wilayah yang terlalu kecil untuk memuat elemen pen</a:t>
            </a:r>
            <a:r>
              <a:rPr lang="en-US" dirty="0" err="1"/>
              <a:t>struktur</a:t>
            </a:r>
            <a:r>
              <a:rPr lang="id-ID" dirty="0"/>
              <a:t>. </a:t>
            </a:r>
            <a:endParaRPr lang="en-US" dirty="0"/>
          </a:p>
          <a:p>
            <a:endParaRPr lang="en-US" dirty="0"/>
          </a:p>
          <a:p>
            <a:r>
              <a:rPr lang="id-ID" dirty="0"/>
              <a:t>Dalam hal ini elemen penstruktur sering disebut </a:t>
            </a:r>
            <a:r>
              <a:rPr lang="id-ID" i="1" dirty="0"/>
              <a:t>probe</a:t>
            </a:r>
            <a:r>
              <a:rPr lang="id-ID" dirty="0"/>
              <a:t>, karena ia menyelidiki </a:t>
            </a:r>
            <a:r>
              <a:rPr lang="en-US" dirty="0" err="1"/>
              <a:t>citra</a:t>
            </a:r>
            <a:r>
              <a:rPr lang="id-ID" dirty="0"/>
              <a:t> untuk mencari objek kecil untuk disaring dari </a:t>
            </a:r>
            <a:r>
              <a:rPr lang="en-US" dirty="0" err="1"/>
              <a:t>citra</a:t>
            </a:r>
            <a:r>
              <a:rPr lang="id-ID" dirty="0"/>
              <a:t>.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Notasi</a:t>
            </a:r>
            <a:r>
              <a:rPr lang="en-US" dirty="0"/>
              <a:t>: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84844-9611-82E8-38B1-BD70B2F03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49</a:t>
            </a:fld>
            <a:endParaRPr lang="en-US"/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F5422F09-FA06-AA09-EB59-F488675C0328}"/>
              </a:ext>
            </a:extLst>
          </p:cNvPr>
          <p:cNvGrpSpPr>
            <a:grpSpLocks/>
          </p:cNvGrpSpPr>
          <p:nvPr/>
        </p:nvGrpSpPr>
        <p:grpSpPr bwMode="auto">
          <a:xfrm>
            <a:off x="2427577" y="4875357"/>
            <a:ext cx="4706937" cy="784225"/>
            <a:chOff x="1214414" y="4643446"/>
            <a:chExt cx="4706938" cy="784225"/>
          </a:xfrm>
        </p:grpSpPr>
        <p:graphicFrame>
          <p:nvGraphicFramePr>
            <p:cNvPr id="6" name="Object 2">
              <a:extLst>
                <a:ext uri="{FF2B5EF4-FFF2-40B4-BE49-F238E27FC236}">
                  <a16:creationId xmlns:a16="http://schemas.microsoft.com/office/drawing/2014/main" id="{FB660AAF-CADF-B3FF-C774-BD4B59CAEDA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14414" y="4643446"/>
            <a:ext cx="4706938" cy="784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218671" imgH="203112" progId="Equation.3">
                    <p:embed/>
                  </p:oleObj>
                </mc:Choice>
                <mc:Fallback>
                  <p:oleObj name="Equation" r:id="rId2" imgW="1218671" imgH="203112" progId="Equation.3">
                    <p:embed/>
                    <p:pic>
                      <p:nvPicPr>
                        <p:cNvPr id="39942" name="Object 2">
                          <a:extLst>
                            <a:ext uri="{FF2B5EF4-FFF2-40B4-BE49-F238E27FC236}">
                              <a16:creationId xmlns:a16="http://schemas.microsoft.com/office/drawing/2014/main" id="{9CBC2B23-2C0B-C365-E38D-F6F02B97742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4414" y="4643446"/>
                          <a:ext cx="4706938" cy="784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5A79DE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55110F4B-9EEC-224B-DECB-28F73734A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3009" y="4854588"/>
              <a:ext cx="360363" cy="36036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9708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811EBA-7D0E-4C98-97E6-C1720EDD5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617" y="1410113"/>
            <a:ext cx="7923809" cy="330158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C8BD73-3BF5-472C-9F3A-6299B1476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96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DC50B837-089F-FB37-EDE2-CBD68D461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Opening</a:t>
            </a: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C21A9BB0-98BD-34C1-FE77-08387CB19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6FF0FBE-4694-4682-87E8-90468E8E14F5}" type="slidenum">
              <a:rPr lang="en-US" altLang="en-US" sz="1200">
                <a:solidFill>
                  <a:srgbClr val="898989"/>
                </a:solidFill>
                <a:latin typeface="Tahom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50</a:t>
            </a:fld>
            <a:endParaRPr lang="th-TH" altLang="en-US" sz="120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  <p:pic>
        <p:nvPicPr>
          <p:cNvPr id="40965" name="Picture 2">
            <a:extLst>
              <a:ext uri="{FF2B5EF4-FFF2-40B4-BE49-F238E27FC236}">
                <a16:creationId xmlns:a16="http://schemas.microsoft.com/office/drawing/2014/main" id="{0D175CF9-1690-2442-5AEA-74080DC84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314" y="642938"/>
            <a:ext cx="1641475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3">
            <a:extLst>
              <a:ext uri="{FF2B5EF4-FFF2-40B4-BE49-F238E27FC236}">
                <a16:creationId xmlns:a16="http://schemas.microsoft.com/office/drawing/2014/main" id="{1D71C03E-9A5A-F939-B76F-58C4EBCA0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9" y="2143125"/>
            <a:ext cx="8402637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0EE22934-373B-3376-8D64-D21851BAC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Opening</a:t>
            </a:r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A924AD29-FF32-71B2-D9F9-910ABCAD9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18F5CD-EABD-4BC8-A43B-14C9A3D05994}" type="slidenum">
              <a:rPr lang="en-US" altLang="en-US" sz="1200">
                <a:solidFill>
                  <a:srgbClr val="898989"/>
                </a:solidFill>
                <a:latin typeface="Tahom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51</a:t>
            </a:fld>
            <a:endParaRPr lang="th-TH" altLang="en-US" sz="120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  <p:pic>
        <p:nvPicPr>
          <p:cNvPr id="41989" name="Picture 2">
            <a:extLst>
              <a:ext uri="{FF2B5EF4-FFF2-40B4-BE49-F238E27FC236}">
                <a16:creationId xmlns:a16="http://schemas.microsoft.com/office/drawing/2014/main" id="{B4B877F6-62C5-58B7-2EDB-8E9EE56D8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188" y="571500"/>
            <a:ext cx="1536700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3">
            <a:extLst>
              <a:ext uri="{FF2B5EF4-FFF2-40B4-BE49-F238E27FC236}">
                <a16:creationId xmlns:a16="http://schemas.microsoft.com/office/drawing/2014/main" id="{CDDB98CB-0A37-6875-47DF-45C7AB536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9" y="2214563"/>
            <a:ext cx="8224837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F1ACC8-DCCD-97C1-24E3-9A1AF8AAD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52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683C9D-E957-8C14-8D92-1A377C5BCDEE}"/>
              </a:ext>
            </a:extLst>
          </p:cNvPr>
          <p:cNvSpPr txBox="1"/>
          <p:nvPr/>
        </p:nvSpPr>
        <p:spPr>
          <a:xfrm>
            <a:off x="498763" y="917506"/>
            <a:ext cx="609600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%Read image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I =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imread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'ford.jpg'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figure(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'Name'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'original'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imshow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(I);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%create structuring elements</a:t>
            </a:r>
          </a:p>
          <a:p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11-by-11 square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se1 =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strel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'square'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,11);     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%Apply the open operation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figure(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'Name'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'Open'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Iopen1 =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imopen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(I,se1);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%Show the result image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subplot(1,1,1),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imshow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(Iopen1), title(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'11 x 11 square'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881B60-C8ED-0B86-91F7-BE7A98B71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3321" y="0"/>
            <a:ext cx="6348845" cy="2798504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EB48D93B-8D6C-06A1-064C-5590300330C8}"/>
              </a:ext>
            </a:extLst>
          </p:cNvPr>
          <p:cNvSpPr txBox="1">
            <a:spLocks noChangeArrowheads="1"/>
          </p:cNvSpPr>
          <p:nvPr/>
        </p:nvSpPr>
        <p:spPr>
          <a:xfrm>
            <a:off x="7252854" y="2341304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2000" dirty="0"/>
              <a:t> 	</a:t>
            </a:r>
            <a:r>
              <a:rPr lang="en-US" altLang="en-US" sz="2400" b="1" dirty="0"/>
              <a:t>     </a:t>
            </a:r>
            <a:r>
              <a:rPr lang="en-US" altLang="en-US" sz="2400" b="1" dirty="0">
                <a:solidFill>
                  <a:schemeClr val="accent1"/>
                </a:solidFill>
              </a:rPr>
              <a:t>original image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1B1E01-0C8A-422D-EE75-68B53AE04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3716010"/>
            <a:ext cx="6096001" cy="2687053"/>
          </a:xfrm>
          <a:prstGeom prst="rect">
            <a:avLst/>
          </a:prstGeom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EB82BFD9-2D35-789C-04ED-38C71113C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2291" y="5847438"/>
            <a:ext cx="3962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chemeClr val="accent1"/>
                </a:solidFill>
              </a:rPr>
              <a:t>    Image after opening</a:t>
            </a:r>
          </a:p>
        </p:txBody>
      </p:sp>
    </p:spTree>
    <p:extLst>
      <p:ext uri="{BB962C8B-B14F-4D97-AF65-F5344CB8AC3E}">
        <p14:creationId xmlns:p14="http://schemas.microsoft.com/office/powerpoint/2010/main" val="1828233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560AD1-C114-F152-1223-CBC476D48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53</a:t>
            </a:fld>
            <a:endParaRPr lang="en-US"/>
          </a:p>
        </p:txBody>
      </p:sp>
      <p:pic>
        <p:nvPicPr>
          <p:cNvPr id="4" name="Picture 3" descr="A comparison of images of numbers&#10;&#10;Description automatically generated with medium confidence">
            <a:extLst>
              <a:ext uri="{FF2B5EF4-FFF2-40B4-BE49-F238E27FC236}">
                <a16:creationId xmlns:a16="http://schemas.microsoft.com/office/drawing/2014/main" id="{8B45F5E4-1133-18A6-9A8B-B115FC1631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83" y="1792092"/>
            <a:ext cx="7977417" cy="37092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9A93EA-1E6A-BEC6-D356-14F152DAA0E7}"/>
              </a:ext>
            </a:extLst>
          </p:cNvPr>
          <p:cNvSpPr txBox="1"/>
          <p:nvPr/>
        </p:nvSpPr>
        <p:spPr>
          <a:xfrm>
            <a:off x="2569027" y="475414"/>
            <a:ext cx="6503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Opening </a:t>
            </a:r>
            <a:r>
              <a:rPr lang="en-US" sz="2400" dirty="0" err="1"/>
              <a:t>dengan</a:t>
            </a:r>
            <a:r>
              <a:rPr lang="en-US" sz="2400" dirty="0"/>
              <a:t> SE </a:t>
            </a:r>
            <a:r>
              <a:rPr lang="en-US" sz="2400" dirty="0" err="1"/>
              <a:t>berbentuk</a:t>
            </a:r>
            <a:r>
              <a:rPr lang="en-US" sz="2400" dirty="0"/>
              <a:t> </a:t>
            </a:r>
            <a:r>
              <a:rPr lang="en-US" sz="2400" dirty="0" err="1"/>
              <a:t>bujursangkar</a:t>
            </a:r>
            <a:r>
              <a:rPr lang="en-US" sz="2400" dirty="0"/>
              <a:t> 4 x 4</a:t>
            </a:r>
          </a:p>
        </p:txBody>
      </p:sp>
    </p:spTree>
    <p:extLst>
      <p:ext uri="{BB962C8B-B14F-4D97-AF65-F5344CB8AC3E}">
        <p14:creationId xmlns:p14="http://schemas.microsoft.com/office/powerpoint/2010/main" val="20351304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>
            <a:extLst>
              <a:ext uri="{FF2B5EF4-FFF2-40B4-BE49-F238E27FC236}">
                <a16:creationId xmlns:a16="http://schemas.microsoft.com/office/drawing/2014/main" id="{B3A00C22-AC97-9B1B-06D3-DDC999859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312" y="574093"/>
            <a:ext cx="61198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3651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Opening with a 11 pixel diameter disc:</a:t>
            </a:r>
          </a:p>
        </p:txBody>
      </p:sp>
      <p:grpSp>
        <p:nvGrpSpPr>
          <p:cNvPr id="44035" name="Group 7">
            <a:extLst>
              <a:ext uri="{FF2B5EF4-FFF2-40B4-BE49-F238E27FC236}">
                <a16:creationId xmlns:a16="http://schemas.microsoft.com/office/drawing/2014/main" id="{68022364-F2CE-1180-1B5B-FBC9EC58B731}"/>
              </a:ext>
            </a:extLst>
          </p:cNvPr>
          <p:cNvGrpSpPr>
            <a:grpSpLocks/>
          </p:cNvGrpSpPr>
          <p:nvPr/>
        </p:nvGrpSpPr>
        <p:grpSpPr bwMode="auto">
          <a:xfrm>
            <a:off x="3143251" y="1341439"/>
            <a:ext cx="5942013" cy="1944687"/>
            <a:chOff x="816" y="2176"/>
            <a:chExt cx="4197" cy="1616"/>
          </a:xfrm>
        </p:grpSpPr>
        <p:pic>
          <p:nvPicPr>
            <p:cNvPr id="44044" name="Picture 8" descr="art3">
              <a:extLst>
                <a:ext uri="{FF2B5EF4-FFF2-40B4-BE49-F238E27FC236}">
                  <a16:creationId xmlns:a16="http://schemas.microsoft.com/office/drawing/2014/main" id="{D5862855-95A4-8B09-2D1B-EDC042BCA6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2176"/>
              <a:ext cx="1653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5" name="Picture 9" descr="art3opn1">
              <a:extLst>
                <a:ext uri="{FF2B5EF4-FFF2-40B4-BE49-F238E27FC236}">
                  <a16:creationId xmlns:a16="http://schemas.microsoft.com/office/drawing/2014/main" id="{DDC81CBB-435E-85BD-4FD1-5D051368FF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176"/>
              <a:ext cx="1653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46" name="AutoShape 10">
              <a:extLst>
                <a:ext uri="{FF2B5EF4-FFF2-40B4-BE49-F238E27FC236}">
                  <a16:creationId xmlns:a16="http://schemas.microsoft.com/office/drawing/2014/main" id="{19825F45-25D4-E648-F4C7-E3A52C8029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2800"/>
              <a:ext cx="528" cy="480"/>
            </a:xfrm>
            <a:prstGeom prst="rightArrow">
              <a:avLst>
                <a:gd name="adj1" fmla="val 50000"/>
                <a:gd name="adj2" fmla="val 275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EG" altLang="en-US" sz="2400">
                <a:latin typeface="Tahoma" panose="020B0604030504040204" pitchFamily="34" charset="0"/>
              </a:endParaRPr>
            </a:p>
          </p:txBody>
        </p:sp>
      </p:grpSp>
      <p:sp>
        <p:nvSpPr>
          <p:cNvPr id="44036" name="Rectangle 11">
            <a:extLst>
              <a:ext uri="{FF2B5EF4-FFF2-40B4-BE49-F238E27FC236}">
                <a16:creationId xmlns:a16="http://schemas.microsoft.com/office/drawing/2014/main" id="{EE91E0D5-A04E-1FB7-616B-36115FD88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3500439"/>
            <a:ext cx="46522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3x9 and 9x3 Structuring Element</a:t>
            </a:r>
          </a:p>
        </p:txBody>
      </p:sp>
      <p:grpSp>
        <p:nvGrpSpPr>
          <p:cNvPr id="44037" name="Group 12">
            <a:extLst>
              <a:ext uri="{FF2B5EF4-FFF2-40B4-BE49-F238E27FC236}">
                <a16:creationId xmlns:a16="http://schemas.microsoft.com/office/drawing/2014/main" id="{58E24E22-4539-F17E-F3E7-C8CC263A1364}"/>
              </a:ext>
            </a:extLst>
          </p:cNvPr>
          <p:cNvGrpSpPr>
            <a:grpSpLocks/>
          </p:cNvGrpSpPr>
          <p:nvPr/>
        </p:nvGrpSpPr>
        <p:grpSpPr bwMode="auto">
          <a:xfrm>
            <a:off x="3727450" y="3500438"/>
            <a:ext cx="4529138" cy="3067050"/>
            <a:chOff x="576" y="1634"/>
            <a:chExt cx="3842" cy="2398"/>
          </a:xfrm>
        </p:grpSpPr>
        <p:pic>
          <p:nvPicPr>
            <p:cNvPr id="44039" name="Picture 13" descr="art2">
              <a:extLst>
                <a:ext uri="{FF2B5EF4-FFF2-40B4-BE49-F238E27FC236}">
                  <a16:creationId xmlns:a16="http://schemas.microsoft.com/office/drawing/2014/main" id="{C3968A9D-C8FF-4C2C-BD26-C15AB2F965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028"/>
              <a:ext cx="1476" cy="1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0" name="Picture 14" descr="art2opn1">
              <a:extLst>
                <a:ext uri="{FF2B5EF4-FFF2-40B4-BE49-F238E27FC236}">
                  <a16:creationId xmlns:a16="http://schemas.microsoft.com/office/drawing/2014/main" id="{17E36F1D-AEE2-FB60-A93A-281873236C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1634"/>
              <a:ext cx="962" cy="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1" name="Picture 15" descr="art2opn2">
              <a:extLst>
                <a:ext uri="{FF2B5EF4-FFF2-40B4-BE49-F238E27FC236}">
                  <a16:creationId xmlns:a16="http://schemas.microsoft.com/office/drawing/2014/main" id="{63268B74-1076-9C9E-D808-75565E83E0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2882"/>
              <a:ext cx="962" cy="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42" name="AutoShape 16">
              <a:extLst>
                <a:ext uri="{FF2B5EF4-FFF2-40B4-BE49-F238E27FC236}">
                  <a16:creationId xmlns:a16="http://schemas.microsoft.com/office/drawing/2014/main" id="{168DC5BF-790D-3195-172D-D642B7D00C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112"/>
              <a:ext cx="768" cy="38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EG" altLang="en-US" sz="2400">
                <a:latin typeface="Tahoma" panose="020B0604030504040204" pitchFamily="34" charset="0"/>
              </a:endParaRPr>
            </a:p>
          </p:txBody>
        </p:sp>
        <p:sp>
          <p:nvSpPr>
            <p:cNvPr id="44043" name="AutoShape 17">
              <a:extLst>
                <a:ext uri="{FF2B5EF4-FFF2-40B4-BE49-F238E27FC236}">
                  <a16:creationId xmlns:a16="http://schemas.microsoft.com/office/drawing/2014/main" id="{9420E9AA-7984-7F7B-736A-A24DCBB83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3168"/>
              <a:ext cx="768" cy="38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EG" altLang="en-US" sz="2400">
                <a:latin typeface="Tahoma" panose="020B0604030504040204" pitchFamily="34" charset="0"/>
              </a:endParaRPr>
            </a:p>
          </p:txBody>
        </p:sp>
      </p:grp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BD983-3860-1884-AAD5-1B4EEE2CF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+mn-lt"/>
              </a:rPr>
              <a:t>Penutupan</a:t>
            </a:r>
            <a:r>
              <a:rPr lang="en-US" b="1" dirty="0">
                <a:latin typeface="+mn-lt"/>
              </a:rPr>
              <a:t> (</a:t>
            </a:r>
            <a:r>
              <a:rPr lang="en-US" b="1" i="1" dirty="0">
                <a:latin typeface="+mn-lt"/>
              </a:rPr>
              <a:t>closing</a:t>
            </a:r>
            <a:r>
              <a:rPr lang="en-US" b="1" dirty="0">
                <a:latin typeface="+mn-lt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BCB51-4E55-2002-F47C-66E9512AB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Penutupan terdiri dari </a:t>
            </a:r>
            <a:r>
              <a:rPr lang="en-US" dirty="0" err="1"/>
              <a:t>dilatasi</a:t>
            </a:r>
            <a:r>
              <a:rPr lang="en-US" dirty="0"/>
              <a:t> </a:t>
            </a:r>
            <a:r>
              <a:rPr lang="id-ID" dirty="0"/>
              <a:t>yang diikuti erosi dan menghubungkan objek-objek yang berdekatan. </a:t>
            </a:r>
            <a:endParaRPr lang="en-US" dirty="0"/>
          </a:p>
          <a:p>
            <a:endParaRPr lang="en-US" dirty="0"/>
          </a:p>
          <a:p>
            <a:r>
              <a:rPr lang="id-ID" dirty="0"/>
              <a:t>Dapat digunakan untuk mengisi lubang dan celah kecil.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Notasi</a:t>
            </a:r>
            <a:r>
              <a:rPr lang="en-US" dirty="0"/>
              <a:t>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1E88BC-640F-B4F6-2881-EAB9A8830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55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55BD55F-DF90-893F-166D-029A604D79E0}"/>
              </a:ext>
            </a:extLst>
          </p:cNvPr>
          <p:cNvGrpSpPr>
            <a:grpSpLocks/>
          </p:cNvGrpSpPr>
          <p:nvPr/>
        </p:nvGrpSpPr>
        <p:grpSpPr bwMode="auto">
          <a:xfrm>
            <a:off x="2362634" y="4130963"/>
            <a:ext cx="4949825" cy="815975"/>
            <a:chOff x="1244" y="3475"/>
            <a:chExt cx="3118" cy="514"/>
          </a:xfrm>
        </p:grpSpPr>
        <p:graphicFrame>
          <p:nvGraphicFramePr>
            <p:cNvPr id="9" name="Object 2">
              <a:extLst>
                <a:ext uri="{FF2B5EF4-FFF2-40B4-BE49-F238E27FC236}">
                  <a16:creationId xmlns:a16="http://schemas.microsoft.com/office/drawing/2014/main" id="{458CDB5B-61AA-6CCF-624E-79A90242CEB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44" y="3475"/>
            <a:ext cx="3118" cy="5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231366" imgH="203112" progId="Equation.3">
                    <p:embed/>
                  </p:oleObj>
                </mc:Choice>
                <mc:Fallback>
                  <p:oleObj name="Equation" r:id="rId2" imgW="1231366" imgH="203112" progId="Equation.3">
                    <p:embed/>
                    <p:pic>
                      <p:nvPicPr>
                        <p:cNvPr id="45062" name="Object 2">
                          <a:extLst>
                            <a:ext uri="{FF2B5EF4-FFF2-40B4-BE49-F238E27FC236}">
                              <a16:creationId xmlns:a16="http://schemas.microsoft.com/office/drawing/2014/main" id="{3CE66361-EF99-FD5D-11B4-191C9628354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4" y="3475"/>
                          <a:ext cx="3118" cy="5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5A79DE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Oval 6">
              <a:extLst>
                <a:ext uri="{FF2B5EF4-FFF2-40B4-BE49-F238E27FC236}">
                  <a16:creationId xmlns:a16="http://schemas.microsoft.com/office/drawing/2014/main" id="{74F1B529-97DC-38D4-F9D0-653D0353B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2" y="3611"/>
              <a:ext cx="227" cy="22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78729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7E249CB1-048E-2F79-1389-FDD49DC8F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Closing</a:t>
            </a:r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1A534D38-80C6-5A55-0A47-76B2FC526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10563" y="6257925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DFA3A6-28F8-4871-87D8-9FB3EB1247F3}" type="slidenum">
              <a:rPr lang="en-US" altLang="en-US" sz="1200">
                <a:solidFill>
                  <a:srgbClr val="898989"/>
                </a:solidFill>
                <a:latin typeface="Tahom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56</a:t>
            </a:fld>
            <a:endParaRPr lang="th-TH" altLang="en-US" sz="120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  <p:pic>
        <p:nvPicPr>
          <p:cNvPr id="46085" name="Picture 2">
            <a:extLst>
              <a:ext uri="{FF2B5EF4-FFF2-40B4-BE49-F238E27FC236}">
                <a16:creationId xmlns:a16="http://schemas.microsoft.com/office/drawing/2014/main" id="{072DDB78-4030-3DA0-5128-33201E62A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6" y="428625"/>
            <a:ext cx="1698625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3">
            <a:extLst>
              <a:ext uri="{FF2B5EF4-FFF2-40B4-BE49-F238E27FC236}">
                <a16:creationId xmlns:a16="http://schemas.microsoft.com/office/drawing/2014/main" id="{2CF05895-D472-2610-B856-8BBCEF7F6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2071689"/>
            <a:ext cx="8358188" cy="42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5-Point Star 8">
            <a:extLst>
              <a:ext uri="{FF2B5EF4-FFF2-40B4-BE49-F238E27FC236}">
                <a16:creationId xmlns:a16="http://schemas.microsoft.com/office/drawing/2014/main" id="{63C52A1B-A641-890D-A737-003D0A34CC0A}"/>
              </a:ext>
            </a:extLst>
          </p:cNvPr>
          <p:cNvSpPr/>
          <p:nvPr/>
        </p:nvSpPr>
        <p:spPr bwMode="auto">
          <a:xfrm>
            <a:off x="4595813" y="1143001"/>
            <a:ext cx="214312" cy="142875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en-US"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99696E79-2090-5D82-3A0D-44C7D6ADB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Closing</a:t>
            </a:r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3E9793A3-DFB2-AFE2-6995-072F6318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D687D3-0679-4DE0-B023-73986C73F7C5}" type="slidenum">
              <a:rPr lang="en-US" altLang="en-US" sz="1200">
                <a:solidFill>
                  <a:srgbClr val="898989"/>
                </a:solidFill>
                <a:latin typeface="Tahom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57</a:t>
            </a:fld>
            <a:endParaRPr lang="th-TH" altLang="en-US" sz="120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  <p:pic>
        <p:nvPicPr>
          <p:cNvPr id="47109" name="Picture 4">
            <a:extLst>
              <a:ext uri="{FF2B5EF4-FFF2-40B4-BE49-F238E27FC236}">
                <a16:creationId xmlns:a16="http://schemas.microsoft.com/office/drawing/2014/main" id="{E5B810FA-B49A-588D-322B-BB145C81A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4" y="2143126"/>
            <a:ext cx="8207375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5">
            <a:extLst>
              <a:ext uri="{FF2B5EF4-FFF2-40B4-BE49-F238E27FC236}">
                <a16:creationId xmlns:a16="http://schemas.microsoft.com/office/drawing/2014/main" id="{7F79F240-B94D-01A6-566C-1B53CF9F3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313" y="357188"/>
            <a:ext cx="1625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FFAF9E-BBBE-9C47-55CE-8382F21E0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58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8811D6-5D56-6E49-C48B-0E67864A9A3A}"/>
              </a:ext>
            </a:extLst>
          </p:cNvPr>
          <p:cNvSpPr txBox="1"/>
          <p:nvPr/>
        </p:nvSpPr>
        <p:spPr>
          <a:xfrm>
            <a:off x="595745" y="917507"/>
            <a:ext cx="609600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%Read image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I =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imread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'ford.jpg'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figure(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'Name'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'original'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imshow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(I);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%create structuring elements</a:t>
            </a:r>
          </a:p>
          <a:p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11-by-11 square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se1 =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strel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'square'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,11);     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%Apply close operation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figure(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'Name'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'Close'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Iclose1 =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imclose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(I,se1);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%Show the result image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subplot(1,1,1),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imshow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(Iclose1), title(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'11x11 square'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C9B9CF-0349-819D-E566-22EDB6E98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0592" y="0"/>
            <a:ext cx="6771408" cy="2984765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61F69DC9-1671-8EBB-DBB9-E3CE8C0D80CF}"/>
              </a:ext>
            </a:extLst>
          </p:cNvPr>
          <p:cNvSpPr txBox="1">
            <a:spLocks noChangeArrowheads="1"/>
          </p:cNvSpPr>
          <p:nvPr/>
        </p:nvSpPr>
        <p:spPr>
          <a:xfrm>
            <a:off x="7239000" y="2459181"/>
            <a:ext cx="4114800" cy="422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2000" dirty="0"/>
              <a:t> 	</a:t>
            </a:r>
            <a:r>
              <a:rPr lang="en-US" altLang="en-US" sz="3800" b="1" dirty="0"/>
              <a:t>     </a:t>
            </a:r>
            <a:r>
              <a:rPr lang="en-US" altLang="en-US" sz="3100" b="1" dirty="0">
                <a:solidFill>
                  <a:schemeClr val="accent1"/>
                </a:solidFill>
              </a:rPr>
              <a:t>original image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C40E5E-A0F5-2840-7DD7-60D389D5F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847" y="3372692"/>
            <a:ext cx="6899153" cy="3041073"/>
          </a:xfrm>
          <a:prstGeom prst="rect">
            <a:avLst/>
          </a:prstGeom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C16C77B3-EE95-8752-754A-B6FDAAEFF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5865402"/>
            <a:ext cx="3962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chemeClr val="accent1"/>
                </a:solidFill>
              </a:rPr>
              <a:t>    Image after closing</a:t>
            </a:r>
          </a:p>
        </p:txBody>
      </p:sp>
    </p:spTree>
    <p:extLst>
      <p:ext uri="{BB962C8B-B14F-4D97-AF65-F5344CB8AC3E}">
        <p14:creationId xmlns:p14="http://schemas.microsoft.com/office/powerpoint/2010/main" val="280143371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5826F3-C7B1-979B-FC14-920154F06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59</a:t>
            </a:fld>
            <a:endParaRPr lang="en-US"/>
          </a:p>
        </p:txBody>
      </p:sp>
      <p:pic>
        <p:nvPicPr>
          <p:cNvPr id="4" name="Picture 3" descr="A close-up of images&#10;&#10;Description automatically generated">
            <a:extLst>
              <a:ext uri="{FF2B5EF4-FFF2-40B4-BE49-F238E27FC236}">
                <a16:creationId xmlns:a16="http://schemas.microsoft.com/office/drawing/2014/main" id="{4F28DB5E-D973-E425-6762-E110CCC488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320" y="1523566"/>
            <a:ext cx="7723360" cy="38108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2BF252-2DD4-1B49-B324-2C4192FF78B3}"/>
              </a:ext>
            </a:extLst>
          </p:cNvPr>
          <p:cNvSpPr txBox="1"/>
          <p:nvPr/>
        </p:nvSpPr>
        <p:spPr>
          <a:xfrm>
            <a:off x="3022017" y="501650"/>
            <a:ext cx="6303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Closing </a:t>
            </a:r>
            <a:r>
              <a:rPr lang="en-US" sz="2400" dirty="0" err="1"/>
              <a:t>dengan</a:t>
            </a:r>
            <a:r>
              <a:rPr lang="en-US" sz="2400" dirty="0"/>
              <a:t> SE </a:t>
            </a:r>
            <a:r>
              <a:rPr lang="en-US" sz="2400" dirty="0" err="1"/>
              <a:t>berbentuk</a:t>
            </a:r>
            <a:r>
              <a:rPr lang="en-US" sz="2400" dirty="0"/>
              <a:t> </a:t>
            </a:r>
            <a:r>
              <a:rPr lang="en-US" sz="2400" dirty="0" err="1"/>
              <a:t>bujursangkar</a:t>
            </a:r>
            <a:r>
              <a:rPr lang="en-US" sz="2400" dirty="0"/>
              <a:t> 4 x 4</a:t>
            </a:r>
          </a:p>
        </p:txBody>
      </p:sp>
    </p:spTree>
    <p:extLst>
      <p:ext uri="{BB962C8B-B14F-4D97-AF65-F5344CB8AC3E}">
        <p14:creationId xmlns:p14="http://schemas.microsoft.com/office/powerpoint/2010/main" val="3445088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45174-C035-4235-8E05-E56450411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+mn-lt"/>
              </a:rPr>
              <a:t>Mengapa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perlu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citra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biner</a:t>
            </a:r>
            <a:r>
              <a:rPr lang="en-US" b="1" dirty="0">
                <a:latin typeface="+mn-lt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86C30-47F1-4EC9-8CAF-215D8EE3D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memori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pixel </a:t>
            </a:r>
            <a:r>
              <a:rPr lang="en-US" dirty="0" err="1"/>
              <a:t>sedikit</a:t>
            </a:r>
            <a:r>
              <a:rPr lang="en-US" dirty="0"/>
              <a:t> (</a:t>
            </a:r>
            <a:r>
              <a:rPr lang="en-US" dirty="0" err="1"/>
              <a:t>hanya</a:t>
            </a:r>
            <a:r>
              <a:rPr lang="en-US" dirty="0"/>
              <a:t> 1 bit/pixel)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logika</a:t>
            </a:r>
            <a:r>
              <a:rPr lang="en-US" dirty="0"/>
              <a:t> (AND, OR, NOT)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komputasinya</a:t>
            </a:r>
            <a:r>
              <a:rPr lang="en-US" dirty="0"/>
              <a:t> </a:t>
            </a:r>
            <a:r>
              <a:rPr lang="en-US" dirty="0" err="1"/>
              <a:t>kecil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merepresentasikan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pendeteksian</a:t>
            </a:r>
            <a:r>
              <a:rPr lang="en-US" dirty="0"/>
              <a:t> </a:t>
            </a:r>
            <a:r>
              <a:rPr lang="en-US" dirty="0" err="1"/>
              <a:t>tepi</a:t>
            </a:r>
            <a:r>
              <a:rPr lang="en-US" dirty="0"/>
              <a:t> (</a:t>
            </a:r>
            <a:r>
              <a:rPr lang="en-US" i="1" dirty="0"/>
              <a:t>edge images</a:t>
            </a:r>
            <a:r>
              <a:rPr lang="en-US" dirty="0"/>
              <a:t>)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B77538C2-C159-41D5-B56C-7AA423DD9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331" y="3859558"/>
            <a:ext cx="2766356" cy="276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0CE461-222E-423C-B377-24AC661E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37913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>
            <a:extLst>
              <a:ext uri="{FF2B5EF4-FFF2-40B4-BE49-F238E27FC236}">
                <a16:creationId xmlns:a16="http://schemas.microsoft.com/office/drawing/2014/main" id="{A4E2B7E3-C145-6520-D7A0-0E865872C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1052514"/>
            <a:ext cx="84248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3651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Closing operation with a 22 pixel disc, closes small holes in the foreground.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grpSp>
        <p:nvGrpSpPr>
          <p:cNvPr id="49155" name="Group 7">
            <a:extLst>
              <a:ext uri="{FF2B5EF4-FFF2-40B4-BE49-F238E27FC236}">
                <a16:creationId xmlns:a16="http://schemas.microsoft.com/office/drawing/2014/main" id="{7D365CCD-8E45-63AD-AD9A-74C29B3D752B}"/>
              </a:ext>
            </a:extLst>
          </p:cNvPr>
          <p:cNvGrpSpPr>
            <a:grpSpLocks/>
          </p:cNvGrpSpPr>
          <p:nvPr/>
        </p:nvGrpSpPr>
        <p:grpSpPr bwMode="auto">
          <a:xfrm>
            <a:off x="2208213" y="2349501"/>
            <a:ext cx="7848600" cy="3167063"/>
            <a:chOff x="692" y="2084"/>
            <a:chExt cx="4376" cy="1612"/>
          </a:xfrm>
        </p:grpSpPr>
        <p:pic>
          <p:nvPicPr>
            <p:cNvPr id="49157" name="Picture 8" descr="art4">
              <a:extLst>
                <a:ext uri="{FF2B5EF4-FFF2-40B4-BE49-F238E27FC236}">
                  <a16:creationId xmlns:a16="http://schemas.microsoft.com/office/drawing/2014/main" id="{8DACC9D4-FDB2-7151-1364-DA812D62BC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" y="2084"/>
              <a:ext cx="1612" cy="1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58" name="Picture 9" descr="art4clo1">
              <a:extLst>
                <a:ext uri="{FF2B5EF4-FFF2-40B4-BE49-F238E27FC236}">
                  <a16:creationId xmlns:a16="http://schemas.microsoft.com/office/drawing/2014/main" id="{139CA606-F0C3-FE2A-6285-C5B05EADD4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2084"/>
              <a:ext cx="1612" cy="1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59" name="AutoShape 10">
              <a:extLst>
                <a:ext uri="{FF2B5EF4-FFF2-40B4-BE49-F238E27FC236}">
                  <a16:creationId xmlns:a16="http://schemas.microsoft.com/office/drawing/2014/main" id="{830B7792-DC7E-293F-9AB7-9C0BAB0CBC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708"/>
              <a:ext cx="576" cy="432"/>
            </a:xfrm>
            <a:prstGeom prst="rightArrow">
              <a:avLst>
                <a:gd name="adj1" fmla="val 50000"/>
                <a:gd name="adj2" fmla="val 33333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EG" altLang="en-US" sz="2400">
                <a:latin typeface="Tahoma" panose="020B0604030504040204" pitchFamily="34" charset="0"/>
              </a:endParaRPr>
            </a:p>
          </p:txBody>
        </p:sp>
      </p:grp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>
            <a:extLst>
              <a:ext uri="{FF2B5EF4-FFF2-40B4-BE49-F238E27FC236}">
                <a16:creationId xmlns:a16="http://schemas.microsoft.com/office/drawing/2014/main" id="{4CB2068E-34C8-6FC2-5F7B-BA4F9BEED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1052514"/>
            <a:ext cx="84248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3651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latin typeface="Arial" panose="020B0604020202020204" pitchFamily="34" charset="0"/>
              </a:rPr>
              <a:t>Threshold, closing with disc of size 20.</a:t>
            </a:r>
          </a:p>
        </p:txBody>
      </p:sp>
      <p:pic>
        <p:nvPicPr>
          <p:cNvPr id="50179" name="Picture 7" descr="phn1">
            <a:extLst>
              <a:ext uri="{FF2B5EF4-FFF2-40B4-BE49-F238E27FC236}">
                <a16:creationId xmlns:a16="http://schemas.microsoft.com/office/drawing/2014/main" id="{FCB8CF2D-40D2-27EA-7AF8-B385E4826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1916114"/>
            <a:ext cx="243205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8" descr="phn1thr1">
            <a:extLst>
              <a:ext uri="{FF2B5EF4-FFF2-40B4-BE49-F238E27FC236}">
                <a16:creationId xmlns:a16="http://schemas.microsoft.com/office/drawing/2014/main" id="{A83B03B9-3737-A8D1-78C4-67545AC8D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50" y="1916114"/>
            <a:ext cx="243205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9" descr="phn1clo1">
            <a:extLst>
              <a:ext uri="{FF2B5EF4-FFF2-40B4-BE49-F238E27FC236}">
                <a16:creationId xmlns:a16="http://schemas.microsoft.com/office/drawing/2014/main" id="{203D995F-DD1B-C009-50DD-69AA62F71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0" y="1916114"/>
            <a:ext cx="243205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Rectangle 10">
            <a:extLst>
              <a:ext uri="{FF2B5EF4-FFF2-40B4-BE49-F238E27FC236}">
                <a16:creationId xmlns:a16="http://schemas.microsoft.com/office/drawing/2014/main" id="{05193CF7-990D-36FD-9563-3E3893E4A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3" y="4365625"/>
            <a:ext cx="80645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Arial" panose="020B0604020202020204" pitchFamily="34" charset="0"/>
              </a:rPr>
              <a:t>Note that opening is the </a:t>
            </a:r>
            <a:r>
              <a:rPr lang="en-GB" altLang="en-US" sz="2400" b="1">
                <a:latin typeface="Arial" panose="020B0604020202020204" pitchFamily="34" charset="0"/>
              </a:rPr>
              <a:t>dual</a:t>
            </a:r>
            <a:r>
              <a:rPr lang="en-GB" altLang="en-US" sz="2400">
                <a:latin typeface="Arial" panose="020B0604020202020204" pitchFamily="34" charset="0"/>
              </a:rPr>
              <a:t> of closing i.e. opening the foreground pixels with a particular structuring element is equivalent to closing the background pixels with the same element. </a:t>
            </a:r>
            <a:endParaRPr lang="en-US" alt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3059E-2D27-687C-BF23-D96AB0170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+mn-lt"/>
              </a:rPr>
              <a:t>Operasi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morfologi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secara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berulang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62248-23F0-2569-4D36-052193180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Kita dapat menerapkan satu atau beberapa operasi pada suatu </a:t>
            </a:r>
            <a:r>
              <a:rPr lang="en-US" dirty="0" err="1"/>
              <a:t>citra</a:t>
            </a:r>
            <a:r>
              <a:rPr lang="id-ID" dirty="0"/>
              <a:t> secara </a:t>
            </a:r>
            <a:r>
              <a:rPr lang="en-US" dirty="0" err="1"/>
              <a:t>berulang</a:t>
            </a:r>
            <a:r>
              <a:rPr lang="en-US" dirty="0"/>
              <a:t> (</a:t>
            </a:r>
            <a:r>
              <a:rPr lang="id-ID" dirty="0"/>
              <a:t>iterative</a:t>
            </a:r>
            <a:r>
              <a:rPr lang="en-US" dirty="0"/>
              <a:t>)</a:t>
            </a:r>
            <a:r>
              <a:rPr lang="id-ID" dirty="0"/>
              <a:t>. </a:t>
            </a:r>
            <a:endParaRPr lang="en-US" dirty="0"/>
          </a:p>
          <a:p>
            <a:endParaRPr lang="en-US" dirty="0"/>
          </a:p>
          <a:p>
            <a:r>
              <a:rPr lang="en-US" dirty="0"/>
              <a:t>Citra </a:t>
            </a:r>
            <a:r>
              <a:rPr lang="en-US" dirty="0" err="1"/>
              <a:t>masukan</a:t>
            </a:r>
            <a:r>
              <a:rPr lang="id-ID" dirty="0"/>
              <a:t> ---(menerapkan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id-ID" dirty="0"/>
              <a:t>operasi)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citra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luaran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id-ID" dirty="0"/>
              <a:t>1 ---(terapkan operasi lagi)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id-ID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luaran</a:t>
            </a:r>
            <a:r>
              <a:rPr lang="en-US" dirty="0"/>
              <a:t> </a:t>
            </a:r>
            <a:r>
              <a:rPr lang="id-ID" dirty="0"/>
              <a:t>2 …dan seterusnya…..hingga mendapatkan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id-ID" dirty="0"/>
              <a:t> yang </a:t>
            </a:r>
            <a:r>
              <a:rPr lang="en-US" dirty="0" err="1"/>
              <a:t>kita</a:t>
            </a:r>
            <a:r>
              <a:rPr lang="id-ID" dirty="0"/>
              <a:t> inginkan</a:t>
            </a:r>
          </a:p>
          <a:p>
            <a:pPr marL="0" indent="0">
              <a:buNone/>
            </a:pPr>
            <a:r>
              <a:rPr lang="id-ID" dirty="0"/>
              <a:t>​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9730E5-FF0C-723F-9A52-D6766FD00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9896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95889A20-56FE-0EF4-5B59-EDD11F4B3BAB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495300" y="331391"/>
            <a:ext cx="11277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en-US" altLang="en-US" dirty="0"/>
            </a:br>
            <a:r>
              <a:rPr lang="en-US" altLang="en-US" dirty="0"/>
              <a:t>Hasil program </a:t>
            </a:r>
            <a:r>
              <a:rPr lang="en-US" altLang="en-US" dirty="0" err="1"/>
              <a:t>Matlab</a:t>
            </a:r>
            <a:r>
              <a:rPr lang="en-US" altLang="en-US" dirty="0"/>
              <a:t> </a:t>
            </a:r>
            <a:r>
              <a:rPr lang="en-US" altLang="en-US" dirty="0" err="1"/>
              <a:t>operasi</a:t>
            </a:r>
            <a:r>
              <a:rPr lang="en-US" altLang="en-US" dirty="0"/>
              <a:t> </a:t>
            </a:r>
            <a:r>
              <a:rPr lang="en-US" altLang="en-US" dirty="0" err="1"/>
              <a:t>dilatasi</a:t>
            </a:r>
            <a:r>
              <a:rPr lang="en-US" altLang="en-US" dirty="0"/>
              <a:t> </a:t>
            </a:r>
            <a:r>
              <a:rPr lang="en-US" altLang="en-US" dirty="0" err="1"/>
              <a:t>berulang</a:t>
            </a:r>
            <a:r>
              <a:rPr lang="en-US" altLang="en-US" dirty="0"/>
              <a:t>  kali</a:t>
            </a:r>
          </a:p>
        </p:txBody>
      </p:sp>
      <p:sp>
        <p:nvSpPr>
          <p:cNvPr id="33795" name="Rectangle 4">
            <a:extLst>
              <a:ext uri="{FF2B5EF4-FFF2-40B4-BE49-F238E27FC236}">
                <a16:creationId xmlns:a16="http://schemas.microsoft.com/office/drawing/2014/main" id="{19A7E3D3-A735-215A-5C48-E095B54B523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266950" y="3572253"/>
            <a:ext cx="7962900" cy="44015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	</a:t>
            </a:r>
            <a:r>
              <a:rPr lang="en-US" altLang="en-US" sz="3200" dirty="0"/>
              <a:t> </a:t>
            </a:r>
            <a:r>
              <a:rPr lang="en-US" altLang="en-US" sz="2200" b="1" dirty="0">
                <a:solidFill>
                  <a:schemeClr val="accent1"/>
                </a:solidFill>
              </a:rPr>
              <a:t>Original image</a:t>
            </a:r>
            <a:r>
              <a:rPr lang="en-US" altLang="en-US" sz="2200" b="1" dirty="0">
                <a:solidFill>
                  <a:srgbClr val="FF0000"/>
                </a:solidFill>
              </a:rPr>
              <a:t> 			       </a:t>
            </a:r>
            <a:r>
              <a:rPr lang="en-US" altLang="en-US" sz="2200" b="1" dirty="0">
                <a:solidFill>
                  <a:schemeClr val="accent1"/>
                </a:solidFill>
              </a:rPr>
              <a:t>after 1 dilation</a:t>
            </a:r>
          </a:p>
        </p:txBody>
      </p:sp>
      <p:sp>
        <p:nvSpPr>
          <p:cNvPr id="33796" name="Rectangle 5">
            <a:extLst>
              <a:ext uri="{FF2B5EF4-FFF2-40B4-BE49-F238E27FC236}">
                <a16:creationId xmlns:a16="http://schemas.microsoft.com/office/drawing/2014/main" id="{8BED7A2C-C21C-9CB1-5CED-64436CEF4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2" y="5968603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   	</a:t>
            </a:r>
            <a:r>
              <a:rPr lang="en-US" altLang="en-US" sz="2000" dirty="0">
                <a:solidFill>
                  <a:schemeClr val="accent1"/>
                </a:solidFill>
              </a:rPr>
              <a:t> after 5th dilations</a:t>
            </a:r>
            <a:r>
              <a:rPr lang="en-US" altLang="en-US" sz="2000" dirty="0">
                <a:solidFill>
                  <a:srgbClr val="FF0000"/>
                </a:solidFill>
              </a:rPr>
              <a:t>	 </a:t>
            </a:r>
            <a:r>
              <a:rPr lang="en-US" altLang="en-US" sz="2000" dirty="0">
                <a:solidFill>
                  <a:schemeClr val="accent1"/>
                </a:solidFill>
              </a:rPr>
              <a:t>         		after inf dilations</a:t>
            </a:r>
          </a:p>
        </p:txBody>
      </p:sp>
      <p:pic>
        <p:nvPicPr>
          <p:cNvPr id="33797" name="Picture 12">
            <a:extLst>
              <a:ext uri="{FF2B5EF4-FFF2-40B4-BE49-F238E27FC236}">
                <a16:creationId xmlns:a16="http://schemas.microsoft.com/office/drawing/2014/main" id="{C6E259B3-52AA-70BD-F0C3-8CE739DD09A3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838325"/>
            <a:ext cx="3810000" cy="1592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25">
            <a:extLst>
              <a:ext uri="{FF2B5EF4-FFF2-40B4-BE49-F238E27FC236}">
                <a16:creationId xmlns:a16="http://schemas.microsoft.com/office/drawing/2014/main" id="{0DFB1B86-E8EE-A6BE-412E-CB9850DB3B0C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400" y="1924050"/>
            <a:ext cx="3810000" cy="150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28">
            <a:extLst>
              <a:ext uri="{FF2B5EF4-FFF2-40B4-BE49-F238E27FC236}">
                <a16:creationId xmlns:a16="http://schemas.microsoft.com/office/drawing/2014/main" id="{B38E166C-48DF-6D5E-2C8C-51E33ADC8C70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4230326"/>
            <a:ext cx="3810000" cy="150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31">
            <a:extLst>
              <a:ext uri="{FF2B5EF4-FFF2-40B4-BE49-F238E27FC236}">
                <a16:creationId xmlns:a16="http://schemas.microsoft.com/office/drawing/2014/main" id="{50A240ED-96FE-42CC-0F99-914809CD8D7A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55830" y="4394994"/>
            <a:ext cx="4007372" cy="150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DA3870D-0289-4207-C736-AC1BF953F75C}"/>
              </a:ext>
            </a:extLst>
          </p:cNvPr>
          <p:cNvSpPr/>
          <p:nvPr/>
        </p:nvSpPr>
        <p:spPr>
          <a:xfrm>
            <a:off x="6553202" y="4394994"/>
            <a:ext cx="3505198" cy="150495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>
            <a:extLst>
              <a:ext uri="{FF2B5EF4-FFF2-40B4-BE49-F238E27FC236}">
                <a16:creationId xmlns:a16="http://schemas.microsoft.com/office/drawing/2014/main" id="{B35AA0EA-72CF-0A6E-F24D-83BAFC33A45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133600" y="3720883"/>
            <a:ext cx="7315200" cy="457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	 </a:t>
            </a:r>
            <a:r>
              <a:rPr lang="en-US" altLang="en-US" sz="2400" dirty="0">
                <a:solidFill>
                  <a:schemeClr val="accent1"/>
                </a:solidFill>
              </a:rPr>
              <a:t>Original image</a:t>
            </a:r>
            <a:r>
              <a:rPr lang="en-US" altLang="en-US" sz="2400" dirty="0">
                <a:solidFill>
                  <a:srgbClr val="FF0000"/>
                </a:solidFill>
              </a:rPr>
              <a:t> 			   </a:t>
            </a:r>
            <a:r>
              <a:rPr lang="en-US" altLang="en-US" sz="2400" dirty="0">
                <a:solidFill>
                  <a:schemeClr val="accent1"/>
                </a:solidFill>
              </a:rPr>
              <a:t>after 1 erosion</a:t>
            </a:r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37E18801-2078-0D9D-9468-BAA453C00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63246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   	</a:t>
            </a:r>
            <a:r>
              <a:rPr lang="en-US" altLang="en-US" sz="2000" dirty="0">
                <a:solidFill>
                  <a:schemeClr val="accent1"/>
                </a:solidFill>
              </a:rPr>
              <a:t> after 5th erosions</a:t>
            </a:r>
            <a:r>
              <a:rPr lang="en-US" altLang="en-US" sz="2000" dirty="0">
                <a:solidFill>
                  <a:srgbClr val="FF0000"/>
                </a:solidFill>
              </a:rPr>
              <a:t>	 </a:t>
            </a:r>
            <a:r>
              <a:rPr lang="en-US" altLang="en-US" sz="2000" dirty="0">
                <a:solidFill>
                  <a:schemeClr val="accent1"/>
                </a:solidFill>
              </a:rPr>
              <a:t>         		after inf erosions</a:t>
            </a:r>
          </a:p>
        </p:txBody>
      </p:sp>
      <p:pic>
        <p:nvPicPr>
          <p:cNvPr id="35845" name="Picture 5">
            <a:extLst>
              <a:ext uri="{FF2B5EF4-FFF2-40B4-BE49-F238E27FC236}">
                <a16:creationId xmlns:a16="http://schemas.microsoft.com/office/drawing/2014/main" id="{6082CFB5-66E3-ABFC-45D9-6B79477D24AF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17073" y="1959768"/>
            <a:ext cx="3810000" cy="1592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17">
            <a:extLst>
              <a:ext uri="{FF2B5EF4-FFF2-40B4-BE49-F238E27FC236}">
                <a16:creationId xmlns:a16="http://schemas.microsoft.com/office/drawing/2014/main" id="{A4D7BE2B-FE49-FBCE-2878-FF0050744CA6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400" y="4505325"/>
            <a:ext cx="3810000" cy="150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20">
            <a:extLst>
              <a:ext uri="{FF2B5EF4-FFF2-40B4-BE49-F238E27FC236}">
                <a16:creationId xmlns:a16="http://schemas.microsoft.com/office/drawing/2014/main" id="{042CC084-FFF0-4587-563C-C2DF1E743F75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400" y="2047081"/>
            <a:ext cx="3810000" cy="150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23">
            <a:extLst>
              <a:ext uri="{FF2B5EF4-FFF2-40B4-BE49-F238E27FC236}">
                <a16:creationId xmlns:a16="http://schemas.microsoft.com/office/drawing/2014/main" id="{0D5DD865-7354-2763-E8C8-D51B5E95B319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2545" y="4581525"/>
            <a:ext cx="3810000" cy="150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8C8455B4-689E-F8E4-2076-99BC68F82A75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495300" y="331391"/>
            <a:ext cx="11277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en-US" altLang="en-US" dirty="0"/>
            </a:br>
            <a:r>
              <a:rPr lang="en-US" altLang="en-US" dirty="0"/>
              <a:t>Hasil program </a:t>
            </a:r>
            <a:r>
              <a:rPr lang="en-US" altLang="en-US" dirty="0" err="1"/>
              <a:t>Matlab</a:t>
            </a:r>
            <a:r>
              <a:rPr lang="en-US" altLang="en-US" dirty="0"/>
              <a:t> </a:t>
            </a:r>
            <a:r>
              <a:rPr lang="en-US" altLang="en-US" dirty="0" err="1"/>
              <a:t>operasi</a:t>
            </a:r>
            <a:r>
              <a:rPr lang="en-US" altLang="en-US" dirty="0"/>
              <a:t> </a:t>
            </a:r>
            <a:r>
              <a:rPr lang="en-US" altLang="en-US" dirty="0" err="1"/>
              <a:t>erosi</a:t>
            </a:r>
            <a:r>
              <a:rPr lang="en-US" altLang="en-US" dirty="0"/>
              <a:t> </a:t>
            </a:r>
            <a:r>
              <a:rPr lang="en-US" altLang="en-US" dirty="0" err="1"/>
              <a:t>berulang</a:t>
            </a:r>
            <a:r>
              <a:rPr lang="en-US" altLang="en-US" dirty="0"/>
              <a:t>  kali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>
            <a:extLst>
              <a:ext uri="{FF2B5EF4-FFF2-40B4-BE49-F238E27FC236}">
                <a16:creationId xmlns:a16="http://schemas.microsoft.com/office/drawing/2014/main" id="{AF5B3001-8D79-8E35-EB2C-F6F1B8B82977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1981200"/>
            <a:ext cx="3638550" cy="1892300"/>
          </a:xfrm>
        </p:spPr>
      </p:pic>
      <p:sp>
        <p:nvSpPr>
          <p:cNvPr id="36868" name="Rectangle 4">
            <a:extLst>
              <a:ext uri="{FF2B5EF4-FFF2-40B4-BE49-F238E27FC236}">
                <a16:creationId xmlns:a16="http://schemas.microsoft.com/office/drawing/2014/main" id="{FD8991C4-1871-23E4-1A40-B8404022D39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286000" y="3886200"/>
            <a:ext cx="7315200" cy="457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	</a:t>
            </a:r>
            <a:r>
              <a:rPr lang="en-US" altLang="en-US" sz="2000" b="1" dirty="0"/>
              <a:t> </a:t>
            </a:r>
            <a:r>
              <a:rPr lang="en-US" altLang="en-US" sz="2000" b="1" dirty="0">
                <a:solidFill>
                  <a:schemeClr val="accent1"/>
                </a:solidFill>
              </a:rPr>
              <a:t>Original image</a:t>
            </a:r>
            <a:r>
              <a:rPr lang="en-US" altLang="en-US" sz="2000" b="1" dirty="0">
                <a:solidFill>
                  <a:srgbClr val="FF0000"/>
                </a:solidFill>
              </a:rPr>
              <a:t> 			 </a:t>
            </a:r>
            <a:r>
              <a:rPr lang="en-US" altLang="en-US" sz="2000" b="1" dirty="0">
                <a:solidFill>
                  <a:schemeClr val="accent1"/>
                </a:solidFill>
              </a:rPr>
              <a:t>after 1 erosion</a:t>
            </a:r>
          </a:p>
        </p:txBody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BA303515-57C7-F088-152E-46EAE2A65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63246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   	</a:t>
            </a:r>
            <a:r>
              <a:rPr lang="en-US" altLang="en-US" sz="2000" dirty="0">
                <a:solidFill>
                  <a:schemeClr val="accent1"/>
                </a:solidFill>
              </a:rPr>
              <a:t> after 5th erosions</a:t>
            </a:r>
            <a:r>
              <a:rPr lang="en-US" altLang="en-US" sz="2000" dirty="0">
                <a:solidFill>
                  <a:srgbClr val="FF0000"/>
                </a:solidFill>
              </a:rPr>
              <a:t>	 </a:t>
            </a:r>
            <a:r>
              <a:rPr lang="en-US" altLang="en-US" sz="2000" dirty="0">
                <a:solidFill>
                  <a:schemeClr val="accent1"/>
                </a:solidFill>
              </a:rPr>
              <a:t>         		after inf erosions</a:t>
            </a:r>
          </a:p>
        </p:txBody>
      </p:sp>
      <p:pic>
        <p:nvPicPr>
          <p:cNvPr id="36870" name="Picture 17">
            <a:extLst>
              <a:ext uri="{FF2B5EF4-FFF2-40B4-BE49-F238E27FC236}">
                <a16:creationId xmlns:a16="http://schemas.microsoft.com/office/drawing/2014/main" id="{0D2FF7E5-69B4-6CD4-AF5D-8CA9BC50F99D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4495800"/>
            <a:ext cx="3810000" cy="167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20">
            <a:extLst>
              <a:ext uri="{FF2B5EF4-FFF2-40B4-BE49-F238E27FC236}">
                <a16:creationId xmlns:a16="http://schemas.microsoft.com/office/drawing/2014/main" id="{6B842949-F2E4-6A7E-A241-599F15939411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2057400"/>
            <a:ext cx="3810000" cy="182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23">
            <a:extLst>
              <a:ext uri="{FF2B5EF4-FFF2-40B4-BE49-F238E27FC236}">
                <a16:creationId xmlns:a16="http://schemas.microsoft.com/office/drawing/2014/main" id="{8B57F625-0624-6AD1-727B-46CC6FA64CC6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4495800"/>
            <a:ext cx="3810000" cy="167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45825CF4-AEB0-B642-03A4-5EE6BB355F60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495300" y="331391"/>
            <a:ext cx="11277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en-US" altLang="en-US" dirty="0"/>
            </a:br>
            <a:r>
              <a:rPr lang="en-US" altLang="en-US" dirty="0"/>
              <a:t>Hasil program </a:t>
            </a:r>
            <a:r>
              <a:rPr lang="en-US" altLang="en-US" dirty="0" err="1"/>
              <a:t>Matlab</a:t>
            </a:r>
            <a:r>
              <a:rPr lang="en-US" altLang="en-US" dirty="0"/>
              <a:t> </a:t>
            </a:r>
            <a:r>
              <a:rPr lang="en-US" altLang="en-US" dirty="0" err="1"/>
              <a:t>operasi</a:t>
            </a:r>
            <a:r>
              <a:rPr lang="en-US" altLang="en-US" dirty="0"/>
              <a:t> </a:t>
            </a:r>
            <a:r>
              <a:rPr lang="en-US" altLang="en-US" dirty="0" err="1"/>
              <a:t>erosi</a:t>
            </a:r>
            <a:r>
              <a:rPr lang="en-US" altLang="en-US" dirty="0"/>
              <a:t> </a:t>
            </a:r>
            <a:r>
              <a:rPr lang="en-US" altLang="en-US" dirty="0" err="1"/>
              <a:t>berulang</a:t>
            </a:r>
            <a:r>
              <a:rPr lang="en-US" altLang="en-US" dirty="0"/>
              <a:t>  kali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>
            <a:extLst>
              <a:ext uri="{FF2B5EF4-FFF2-40B4-BE49-F238E27FC236}">
                <a16:creationId xmlns:a16="http://schemas.microsoft.com/office/drawing/2014/main" id="{A2AF0C7B-E8B2-CBE7-E42D-42740F54C5C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299855" y="3820499"/>
            <a:ext cx="7315200" cy="5429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	 </a:t>
            </a:r>
            <a:r>
              <a:rPr lang="en-US" altLang="en-US" sz="2000" b="1" dirty="0">
                <a:solidFill>
                  <a:schemeClr val="accent1"/>
                </a:solidFill>
              </a:rPr>
              <a:t>Original image</a:t>
            </a:r>
            <a:r>
              <a:rPr lang="en-US" altLang="en-US" sz="2000" b="1" dirty="0">
                <a:solidFill>
                  <a:srgbClr val="FF0000"/>
                </a:solidFill>
              </a:rPr>
              <a:t> 			 </a:t>
            </a:r>
            <a:r>
              <a:rPr lang="en-US" altLang="en-US" sz="2000" b="1" dirty="0">
                <a:solidFill>
                  <a:schemeClr val="accent1"/>
                </a:solidFill>
              </a:rPr>
              <a:t>after 1 opening</a:t>
            </a:r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2692B6C5-CAE7-CFF8-077C-FAC39D29C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63246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   	</a:t>
            </a:r>
            <a:r>
              <a:rPr lang="en-US" altLang="en-US" sz="2000" dirty="0">
                <a:solidFill>
                  <a:schemeClr val="accent1"/>
                </a:solidFill>
              </a:rPr>
              <a:t> after 5th openings</a:t>
            </a:r>
            <a:r>
              <a:rPr lang="en-US" altLang="en-US" sz="2000" dirty="0">
                <a:solidFill>
                  <a:srgbClr val="FF0000"/>
                </a:solidFill>
              </a:rPr>
              <a:t>	 </a:t>
            </a:r>
            <a:r>
              <a:rPr lang="en-US" altLang="en-US" sz="2000" dirty="0">
                <a:solidFill>
                  <a:schemeClr val="accent1"/>
                </a:solidFill>
              </a:rPr>
              <a:t>         		after inf openings</a:t>
            </a:r>
          </a:p>
        </p:txBody>
      </p:sp>
      <p:pic>
        <p:nvPicPr>
          <p:cNvPr id="37893" name="Picture 5">
            <a:extLst>
              <a:ext uri="{FF2B5EF4-FFF2-40B4-BE49-F238E27FC236}">
                <a16:creationId xmlns:a16="http://schemas.microsoft.com/office/drawing/2014/main" id="{84617060-A413-FE69-DE09-A8182BAA3B68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990111"/>
            <a:ext cx="3810000" cy="1592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17">
            <a:extLst>
              <a:ext uri="{FF2B5EF4-FFF2-40B4-BE49-F238E27FC236}">
                <a16:creationId xmlns:a16="http://schemas.microsoft.com/office/drawing/2014/main" id="{D761F26C-1B4B-A953-8A5D-9EC4F8D4F665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52309" y="1885950"/>
            <a:ext cx="3810000" cy="1666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20">
            <a:extLst>
              <a:ext uri="{FF2B5EF4-FFF2-40B4-BE49-F238E27FC236}">
                <a16:creationId xmlns:a16="http://schemas.microsoft.com/office/drawing/2014/main" id="{4AD83AD3-0937-2338-C0A8-1D503D6E0C2C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4581525"/>
            <a:ext cx="3810000" cy="150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23">
            <a:extLst>
              <a:ext uri="{FF2B5EF4-FFF2-40B4-BE49-F238E27FC236}">
                <a16:creationId xmlns:a16="http://schemas.microsoft.com/office/drawing/2014/main" id="{DFF2021E-6F3A-BF1A-D395-0A5879F31DB2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000" y="4429125"/>
            <a:ext cx="3810000" cy="150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73E80F80-A3F8-24A5-3741-DCE048567EE1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495300" y="331391"/>
            <a:ext cx="11277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en-US" altLang="en-US" dirty="0"/>
            </a:br>
            <a:r>
              <a:rPr lang="en-US" altLang="en-US" dirty="0"/>
              <a:t>Hasil program </a:t>
            </a:r>
            <a:r>
              <a:rPr lang="en-US" altLang="en-US" dirty="0" err="1"/>
              <a:t>Matlab</a:t>
            </a:r>
            <a:r>
              <a:rPr lang="en-US" altLang="en-US" dirty="0"/>
              <a:t> </a:t>
            </a:r>
            <a:r>
              <a:rPr lang="en-US" altLang="en-US" dirty="0" err="1"/>
              <a:t>operasi</a:t>
            </a:r>
            <a:r>
              <a:rPr lang="en-US" altLang="en-US" dirty="0"/>
              <a:t> opening </a:t>
            </a:r>
            <a:r>
              <a:rPr lang="en-US" altLang="en-US" dirty="0" err="1"/>
              <a:t>berulang</a:t>
            </a:r>
            <a:r>
              <a:rPr lang="en-US" altLang="en-US" dirty="0"/>
              <a:t>  kali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>
            <a:extLst>
              <a:ext uri="{FF2B5EF4-FFF2-40B4-BE49-F238E27FC236}">
                <a16:creationId xmlns:a16="http://schemas.microsoft.com/office/drawing/2014/main" id="{2C4E230B-3304-05CC-1C70-DB3E3DE90267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1981200"/>
            <a:ext cx="3638550" cy="1892300"/>
          </a:xfrm>
        </p:spPr>
      </p:pic>
      <p:sp>
        <p:nvSpPr>
          <p:cNvPr id="38916" name="Rectangle 4">
            <a:extLst>
              <a:ext uri="{FF2B5EF4-FFF2-40B4-BE49-F238E27FC236}">
                <a16:creationId xmlns:a16="http://schemas.microsoft.com/office/drawing/2014/main" id="{80CA3EE4-DBF5-56BE-DF3D-70CFB7CD8F4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286000" y="3886200"/>
            <a:ext cx="7315200" cy="533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	 </a:t>
            </a:r>
            <a:r>
              <a:rPr lang="en-US" altLang="en-US" sz="2000" b="1" dirty="0">
                <a:solidFill>
                  <a:schemeClr val="accent1"/>
                </a:solidFill>
              </a:rPr>
              <a:t>Original image</a:t>
            </a:r>
            <a:r>
              <a:rPr lang="en-US" altLang="en-US" sz="2000" b="1" dirty="0">
                <a:solidFill>
                  <a:srgbClr val="FF0000"/>
                </a:solidFill>
              </a:rPr>
              <a:t> 			 </a:t>
            </a:r>
            <a:r>
              <a:rPr lang="en-US" altLang="en-US" sz="2000" b="1" dirty="0">
                <a:solidFill>
                  <a:schemeClr val="accent1"/>
                </a:solidFill>
              </a:rPr>
              <a:t>after 1 opening</a:t>
            </a:r>
          </a:p>
        </p:txBody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986EB078-ED5C-7B80-22F2-DF83CB309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63246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FF0000"/>
                </a:solidFill>
              </a:rPr>
              <a:t>   	</a:t>
            </a:r>
            <a:r>
              <a:rPr lang="en-US" altLang="en-US" sz="2000">
                <a:solidFill>
                  <a:schemeClr val="accent1"/>
                </a:solidFill>
              </a:rPr>
              <a:t> after 5th openings</a:t>
            </a:r>
            <a:r>
              <a:rPr lang="en-US" altLang="en-US" sz="2000">
                <a:solidFill>
                  <a:srgbClr val="FF0000"/>
                </a:solidFill>
              </a:rPr>
              <a:t>	 </a:t>
            </a:r>
            <a:r>
              <a:rPr lang="en-US" altLang="en-US" sz="2000">
                <a:solidFill>
                  <a:schemeClr val="accent1"/>
                </a:solidFill>
              </a:rPr>
              <a:t>         		after inf openings</a:t>
            </a:r>
          </a:p>
        </p:txBody>
      </p:sp>
      <p:pic>
        <p:nvPicPr>
          <p:cNvPr id="38918" name="Picture 17">
            <a:extLst>
              <a:ext uri="{FF2B5EF4-FFF2-40B4-BE49-F238E27FC236}">
                <a16:creationId xmlns:a16="http://schemas.microsoft.com/office/drawing/2014/main" id="{B8831163-227F-C075-1026-F95A968E1B45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400" y="1981200"/>
            <a:ext cx="3810000" cy="190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20">
            <a:extLst>
              <a:ext uri="{FF2B5EF4-FFF2-40B4-BE49-F238E27FC236}">
                <a16:creationId xmlns:a16="http://schemas.microsoft.com/office/drawing/2014/main" id="{EE857888-9A56-59B5-84C1-A37D532E828E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4495800"/>
            <a:ext cx="3810000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23">
            <a:extLst>
              <a:ext uri="{FF2B5EF4-FFF2-40B4-BE49-F238E27FC236}">
                <a16:creationId xmlns:a16="http://schemas.microsoft.com/office/drawing/2014/main" id="{20DBB688-9889-5608-B1AC-D2E49F8DEC8F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400" y="4495800"/>
            <a:ext cx="3810000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F7E6829A-D854-92CF-2936-279261DEE7F3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495300" y="331391"/>
            <a:ext cx="11277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en-US" altLang="en-US" dirty="0"/>
            </a:br>
            <a:r>
              <a:rPr lang="en-US" altLang="en-US" dirty="0"/>
              <a:t>Hasil program </a:t>
            </a:r>
            <a:r>
              <a:rPr lang="en-US" altLang="en-US" dirty="0" err="1"/>
              <a:t>Matlab</a:t>
            </a:r>
            <a:r>
              <a:rPr lang="en-US" altLang="en-US" dirty="0"/>
              <a:t> </a:t>
            </a:r>
            <a:r>
              <a:rPr lang="en-US" altLang="en-US" dirty="0" err="1"/>
              <a:t>operasi</a:t>
            </a:r>
            <a:r>
              <a:rPr lang="en-US" altLang="en-US" dirty="0"/>
              <a:t> opening </a:t>
            </a:r>
            <a:r>
              <a:rPr lang="en-US" altLang="en-US" dirty="0" err="1"/>
              <a:t>berulang</a:t>
            </a:r>
            <a:r>
              <a:rPr lang="en-US" altLang="en-US" dirty="0"/>
              <a:t>  kali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>
            <a:extLst>
              <a:ext uri="{FF2B5EF4-FFF2-40B4-BE49-F238E27FC236}">
                <a16:creationId xmlns:a16="http://schemas.microsoft.com/office/drawing/2014/main" id="{BD2A52F0-4049-DD46-D54D-E312FEC00F2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286000" y="3886200"/>
            <a:ext cx="7315200" cy="457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	</a:t>
            </a:r>
            <a:r>
              <a:rPr lang="en-US" altLang="en-US" sz="2000" b="1" dirty="0"/>
              <a:t> </a:t>
            </a:r>
            <a:r>
              <a:rPr lang="en-US" altLang="en-US" sz="2000" b="1" dirty="0">
                <a:solidFill>
                  <a:schemeClr val="accent1"/>
                </a:solidFill>
              </a:rPr>
              <a:t>Original image</a:t>
            </a:r>
            <a:r>
              <a:rPr lang="en-US" altLang="en-US" sz="2000" b="1" dirty="0">
                <a:solidFill>
                  <a:srgbClr val="FF0000"/>
                </a:solidFill>
              </a:rPr>
              <a:t> 			 </a:t>
            </a:r>
            <a:r>
              <a:rPr lang="en-US" altLang="en-US" sz="2000" b="1" dirty="0">
                <a:solidFill>
                  <a:schemeClr val="accent1"/>
                </a:solidFill>
              </a:rPr>
              <a:t>after 1 closing</a:t>
            </a: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E5EDE0B8-DDA9-C50F-F6DA-DFB72E14C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63246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FF0000"/>
                </a:solidFill>
              </a:rPr>
              <a:t>   	</a:t>
            </a:r>
            <a:r>
              <a:rPr lang="en-US" altLang="en-US" sz="2000">
                <a:solidFill>
                  <a:schemeClr val="accent1"/>
                </a:solidFill>
              </a:rPr>
              <a:t> after 5th closings</a:t>
            </a:r>
            <a:r>
              <a:rPr lang="en-US" altLang="en-US" sz="2000">
                <a:solidFill>
                  <a:srgbClr val="FF0000"/>
                </a:solidFill>
              </a:rPr>
              <a:t>	 </a:t>
            </a:r>
            <a:r>
              <a:rPr lang="en-US" altLang="en-US" sz="2000">
                <a:solidFill>
                  <a:schemeClr val="accent1"/>
                </a:solidFill>
              </a:rPr>
              <a:t>         		after inf closnings</a:t>
            </a:r>
          </a:p>
        </p:txBody>
      </p:sp>
      <p:pic>
        <p:nvPicPr>
          <p:cNvPr id="39941" name="Picture 5">
            <a:extLst>
              <a:ext uri="{FF2B5EF4-FFF2-40B4-BE49-F238E27FC236}">
                <a16:creationId xmlns:a16="http://schemas.microsoft.com/office/drawing/2014/main" id="{5E0F25FF-1AF4-68CB-DB50-DF271A7BC35A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959768"/>
            <a:ext cx="3810000" cy="1592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11">
            <a:extLst>
              <a:ext uri="{FF2B5EF4-FFF2-40B4-BE49-F238E27FC236}">
                <a16:creationId xmlns:a16="http://schemas.microsoft.com/office/drawing/2014/main" id="{7FB3A59D-6120-D379-DD04-B2171187698A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400" y="1988415"/>
            <a:ext cx="3810000" cy="150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14">
            <a:extLst>
              <a:ext uri="{FF2B5EF4-FFF2-40B4-BE49-F238E27FC236}">
                <a16:creationId xmlns:a16="http://schemas.microsoft.com/office/drawing/2014/main" id="{ED0B721F-2B96-2507-0073-338647BD8301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4505325"/>
            <a:ext cx="3810000" cy="150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17">
            <a:extLst>
              <a:ext uri="{FF2B5EF4-FFF2-40B4-BE49-F238E27FC236}">
                <a16:creationId xmlns:a16="http://schemas.microsoft.com/office/drawing/2014/main" id="{F617ECD4-DCF1-E214-D6BD-9C69C06B7F11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400" y="4581525"/>
            <a:ext cx="3810000" cy="150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F5B98437-0D9D-39F4-CCDC-02D22EC90831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495300" y="331391"/>
            <a:ext cx="11277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en-US" altLang="en-US" dirty="0"/>
            </a:br>
            <a:r>
              <a:rPr lang="en-US" altLang="en-US" dirty="0"/>
              <a:t>Hasil program </a:t>
            </a:r>
            <a:r>
              <a:rPr lang="en-US" altLang="en-US" dirty="0" err="1"/>
              <a:t>Matlab</a:t>
            </a:r>
            <a:r>
              <a:rPr lang="en-US" altLang="en-US" dirty="0"/>
              <a:t> </a:t>
            </a:r>
            <a:r>
              <a:rPr lang="en-US" altLang="en-US" dirty="0" err="1"/>
              <a:t>operasi</a:t>
            </a:r>
            <a:r>
              <a:rPr lang="en-US" altLang="en-US" dirty="0"/>
              <a:t> closing </a:t>
            </a:r>
            <a:r>
              <a:rPr lang="en-US" altLang="en-US" dirty="0" err="1"/>
              <a:t>berulang</a:t>
            </a:r>
            <a:r>
              <a:rPr lang="en-US" altLang="en-US" dirty="0"/>
              <a:t>  kali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4">
            <a:extLst>
              <a:ext uri="{FF2B5EF4-FFF2-40B4-BE49-F238E27FC236}">
                <a16:creationId xmlns:a16="http://schemas.microsoft.com/office/drawing/2014/main" id="{F93B8F27-B27E-C702-EC40-442F9AD7A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Application: 1. filtering</a:t>
            </a:r>
          </a:p>
        </p:txBody>
      </p:sp>
      <p:sp>
        <p:nvSpPr>
          <p:cNvPr id="57347" name="Slide Number Placeholder 3">
            <a:extLst>
              <a:ext uri="{FF2B5EF4-FFF2-40B4-BE49-F238E27FC236}">
                <a16:creationId xmlns:a16="http://schemas.microsoft.com/office/drawing/2014/main" id="{D2E7F4B5-9078-41F1-3946-7905EE4C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198628-D620-4B28-9633-806272C0F666}" type="slidenum">
              <a:rPr lang="en-US" altLang="en-US" sz="1200">
                <a:solidFill>
                  <a:srgbClr val="898989"/>
                </a:solidFill>
                <a:latin typeface="Tahom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69</a:t>
            </a:fld>
            <a:endParaRPr lang="th-TH" altLang="en-US" sz="120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  <p:pic>
        <p:nvPicPr>
          <p:cNvPr id="57348" name="Picture 4">
            <a:extLst>
              <a:ext uri="{FF2B5EF4-FFF2-40B4-BE49-F238E27FC236}">
                <a16:creationId xmlns:a16="http://schemas.microsoft.com/office/drawing/2014/main" id="{C14B227D-69C5-3993-7A01-4E345995C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4" t="5217" r="8955" b="10435"/>
          <a:stretch>
            <a:fillRect/>
          </a:stretch>
        </p:blipFill>
        <p:spPr bwMode="auto">
          <a:xfrm>
            <a:off x="2053072" y="1690687"/>
            <a:ext cx="7286717" cy="503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1CD3F-A50B-401A-BD83-1D6440DC3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6348"/>
            <a:ext cx="10515600" cy="5580615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memisahkan</a:t>
            </a:r>
            <a:r>
              <a:rPr lang="en-US" dirty="0"/>
              <a:t> (</a:t>
            </a:r>
            <a:r>
              <a:rPr lang="en-US" dirty="0" err="1"/>
              <a:t>segmentasi</a:t>
            </a:r>
            <a:r>
              <a:rPr lang="en-US" dirty="0"/>
              <a:t>) </a:t>
            </a:r>
            <a:r>
              <a:rPr lang="en-US" dirty="0" err="1"/>
              <a:t>objek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latar</a:t>
            </a:r>
            <a:r>
              <a:rPr lang="en-US" dirty="0"/>
              <a:t> </a:t>
            </a:r>
            <a:r>
              <a:rPr lang="en-US" dirty="0" err="1"/>
              <a:t>belakangnya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hasil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operasi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pengambangan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F03584-FDDE-4B15-A31D-0F8D017AD3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974" y="1647824"/>
            <a:ext cx="4333875" cy="2171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0F5814-168C-4D16-8DD1-A1CD9CA1B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139" y="4243388"/>
            <a:ext cx="2052363" cy="20936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BA5765-3E54-4B4E-B8E1-BB37952A04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6092" y="4214813"/>
            <a:ext cx="2166938" cy="21989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C186C1-947D-4686-992F-0BDE6D3761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6091" y="1579128"/>
            <a:ext cx="2166937" cy="21879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62FCC3-72F8-45E4-B2AE-A59A12562A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4259" y="1647824"/>
            <a:ext cx="2114243" cy="20936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A70F3F2-D339-476F-ADE4-44FA2FFDF5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3544" y="3955685"/>
            <a:ext cx="2691033" cy="269813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096D80-BD23-452B-9A52-A314E3CA1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5620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>
            <a:extLst>
              <a:ext uri="{FF2B5EF4-FFF2-40B4-BE49-F238E27FC236}">
                <a16:creationId xmlns:a16="http://schemas.microsoft.com/office/drawing/2014/main" id="{18DFD9B6-53FA-E39B-0983-F288A35F0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Application: 2.Boundary Extraction</a:t>
            </a:r>
            <a:endParaRPr lang="th-TH" altLang="en-US" dirty="0">
              <a:ea typeface="Angsana New" panose="02020603050405020304" pitchFamily="18" charset="-34"/>
            </a:endParaRPr>
          </a:p>
        </p:txBody>
      </p:sp>
      <p:sp>
        <p:nvSpPr>
          <p:cNvPr id="60419" name="Slide Number Placeholder 4">
            <a:extLst>
              <a:ext uri="{FF2B5EF4-FFF2-40B4-BE49-F238E27FC236}">
                <a16:creationId xmlns:a16="http://schemas.microsoft.com/office/drawing/2014/main" id="{AF1B74B8-73FF-8641-A0B0-D78211BC8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67D4E3-F68B-4864-B641-EC36F7A0FC5E}" type="slidenum">
              <a:rPr lang="en-US" altLang="en-US" sz="1200">
                <a:solidFill>
                  <a:srgbClr val="898989"/>
                </a:solidFill>
                <a:latin typeface="Tahom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70</a:t>
            </a:fld>
            <a:endParaRPr lang="th-TH" altLang="en-US" sz="120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  <p:pic>
        <p:nvPicPr>
          <p:cNvPr id="60420" name="Picture 2">
            <a:extLst>
              <a:ext uri="{FF2B5EF4-FFF2-40B4-BE49-F238E27FC236}">
                <a16:creationId xmlns:a16="http://schemas.microsoft.com/office/drawing/2014/main" id="{C17168CF-6DE0-432B-B0DA-3ADCFB132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2276476"/>
            <a:ext cx="8281988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0421" name="Group 4">
            <a:extLst>
              <a:ext uri="{FF2B5EF4-FFF2-40B4-BE49-F238E27FC236}">
                <a16:creationId xmlns:a16="http://schemas.microsoft.com/office/drawing/2014/main" id="{707C35C4-A840-36AD-13DA-1F0EF63BE8F9}"/>
              </a:ext>
            </a:extLst>
          </p:cNvPr>
          <p:cNvGrpSpPr>
            <a:grpSpLocks/>
          </p:cNvGrpSpPr>
          <p:nvPr/>
        </p:nvGrpSpPr>
        <p:grpSpPr bwMode="auto">
          <a:xfrm>
            <a:off x="3332164" y="5516563"/>
            <a:ext cx="5183187" cy="882650"/>
            <a:chOff x="1139" y="3475"/>
            <a:chExt cx="3265" cy="556"/>
          </a:xfrm>
        </p:grpSpPr>
        <p:graphicFrame>
          <p:nvGraphicFramePr>
            <p:cNvPr id="60422" name="Object 5">
              <a:extLst>
                <a:ext uri="{FF2B5EF4-FFF2-40B4-BE49-F238E27FC236}">
                  <a16:creationId xmlns:a16="http://schemas.microsoft.com/office/drawing/2014/main" id="{B011F30A-2811-5925-A3A5-0F3EBD87501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39" y="3475"/>
            <a:ext cx="3265" cy="5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193800" imgH="203200" progId="Equation.3">
                    <p:embed/>
                  </p:oleObj>
                </mc:Choice>
                <mc:Fallback>
                  <p:oleObj name="Equation" r:id="rId3" imgW="1193800" imgH="203200" progId="Equation.3">
                    <p:embed/>
                    <p:pic>
                      <p:nvPicPr>
                        <p:cNvPr id="60422" name="Object 5">
                          <a:extLst>
                            <a:ext uri="{FF2B5EF4-FFF2-40B4-BE49-F238E27FC236}">
                              <a16:creationId xmlns:a16="http://schemas.microsoft.com/office/drawing/2014/main" id="{B011F30A-2811-5925-A3A5-0F3EBD87501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39" y="3475"/>
                          <a:ext cx="3265" cy="5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0423" name="Oval 6">
              <a:extLst>
                <a:ext uri="{FF2B5EF4-FFF2-40B4-BE49-F238E27FC236}">
                  <a16:creationId xmlns:a16="http://schemas.microsoft.com/office/drawing/2014/main" id="{9376FC81-A83E-882C-B3C6-3B4A10874E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" y="3637"/>
              <a:ext cx="227" cy="22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ahoma" panose="020B0604030504040204" pitchFamily="34" charset="0"/>
              </a:endParaRPr>
            </a:p>
          </p:txBody>
        </p:sp>
      </p:grp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>
            <a:extLst>
              <a:ext uri="{FF2B5EF4-FFF2-40B4-BE49-F238E27FC236}">
                <a16:creationId xmlns:a16="http://schemas.microsoft.com/office/drawing/2014/main" id="{3B38CC6B-94D7-5839-EC5D-D65962BDA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</a:t>
            </a:r>
            <a:endParaRPr lang="th-TH" altLang="en-US">
              <a:ea typeface="Angsana New" panose="02020603050405020304" pitchFamily="18" charset="-34"/>
            </a:endParaRPr>
          </a:p>
        </p:txBody>
      </p:sp>
      <p:sp>
        <p:nvSpPr>
          <p:cNvPr id="61443" name="Slide Number Placeholder 4">
            <a:extLst>
              <a:ext uri="{FF2B5EF4-FFF2-40B4-BE49-F238E27FC236}">
                <a16:creationId xmlns:a16="http://schemas.microsoft.com/office/drawing/2014/main" id="{0E974A5F-B0C3-A23F-9484-FD8943C0A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1CD7B34-AA87-4B94-B0B5-AE6741A92D90}" type="slidenum">
              <a:rPr lang="en-US" altLang="en-US" sz="1200">
                <a:solidFill>
                  <a:srgbClr val="898989"/>
                </a:solidFill>
                <a:latin typeface="Tahom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71</a:t>
            </a:fld>
            <a:endParaRPr lang="th-TH" altLang="en-US" sz="1200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  <p:pic>
        <p:nvPicPr>
          <p:cNvPr id="61444" name="Picture 2">
            <a:extLst>
              <a:ext uri="{FF2B5EF4-FFF2-40B4-BE49-F238E27FC236}">
                <a16:creationId xmlns:a16="http://schemas.microsoft.com/office/drawing/2014/main" id="{16D56506-9241-B233-FD7F-B38EFB755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2205038"/>
            <a:ext cx="8013700" cy="350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2C7FF-8800-3FA1-373D-DCFFD30C4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9351"/>
            <a:ext cx="10515600" cy="5187612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 err="1"/>
              <a:t>Referensi</a:t>
            </a:r>
            <a:endParaRPr lang="en-US" sz="4400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morfologi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PPT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diambil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sini</a:t>
            </a:r>
            <a:r>
              <a:rPr lang="en-US" dirty="0"/>
              <a:t>:</a:t>
            </a:r>
          </a:p>
          <a:p>
            <a:pPr marL="514350" indent="-514350">
              <a:buAutoNum type="arabicPeriod"/>
            </a:pPr>
            <a:r>
              <a:rPr lang="en-US" dirty="0" err="1"/>
              <a:t>Xueyan</a:t>
            </a:r>
            <a:r>
              <a:rPr lang="en-US" dirty="0"/>
              <a:t> Li, </a:t>
            </a:r>
            <a:r>
              <a:rPr lang="en-US" i="1" dirty="0"/>
              <a:t>CIS581 Presentation, Morphological Operations</a:t>
            </a:r>
          </a:p>
          <a:p>
            <a:pPr marL="514350" indent="-514350">
              <a:buAutoNum type="arabicPeriod"/>
            </a:pPr>
            <a:r>
              <a:rPr lang="en-US" dirty="0"/>
              <a:t>Digital Image Processing, </a:t>
            </a:r>
            <a:r>
              <a:rPr lang="en-US" i="1" dirty="0"/>
              <a:t>Lecture 5 Morphological Image Processing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0D2D05-24C1-B5FC-E1E4-1F6CF7045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437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5E6D9D-5BA0-4A4F-8A55-D6368B554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184" y="928061"/>
            <a:ext cx="7410781" cy="500187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C7B78F-E643-4425-A39F-3B5EB8A9B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903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D671E-2A07-45F2-9728-F7235129E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4643"/>
            <a:ext cx="10515600" cy="5302320"/>
          </a:xfrm>
        </p:spPr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memfokuskan</a:t>
            </a:r>
            <a:r>
              <a:rPr lang="en-US" dirty="0"/>
              <a:t> pada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morfologi</a:t>
            </a:r>
            <a:r>
              <a:rPr lang="en-US" dirty="0"/>
              <a:t>, yang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i="1" dirty="0"/>
              <a:t>pixel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dibandingkan</a:t>
            </a:r>
            <a:r>
              <a:rPr lang="en-US" dirty="0"/>
              <a:t> </a:t>
            </a:r>
            <a:r>
              <a:rPr lang="en-US" dirty="0" err="1"/>
              <a:t>bentuknya</a:t>
            </a:r>
            <a:r>
              <a:rPr lang="en-US" dirty="0"/>
              <a:t>. Setelah </a:t>
            </a:r>
            <a:r>
              <a:rPr lang="en-US" dirty="0" err="1"/>
              <a:t>objek</a:t>
            </a:r>
            <a:r>
              <a:rPr lang="en-US" dirty="0"/>
              <a:t> </a:t>
            </a:r>
            <a:r>
              <a:rPr lang="en-US" dirty="0" err="1"/>
              <a:t>dipisahkan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latar</a:t>
            </a:r>
            <a:r>
              <a:rPr lang="en-US" dirty="0"/>
              <a:t> </a:t>
            </a:r>
            <a:r>
              <a:rPr lang="en-US" dirty="0" err="1"/>
              <a:t>belakangnya</a:t>
            </a:r>
            <a:r>
              <a:rPr lang="en-US" dirty="0"/>
              <a:t>, </a:t>
            </a:r>
            <a:r>
              <a:rPr lang="en-US" dirty="0" err="1"/>
              <a:t>properti</a:t>
            </a:r>
            <a:r>
              <a:rPr lang="en-US" dirty="0"/>
              <a:t> </a:t>
            </a:r>
            <a:r>
              <a:rPr lang="en-US" dirty="0" err="1"/>
              <a:t>geometri</a:t>
            </a:r>
            <a:r>
              <a:rPr lang="en-US" dirty="0"/>
              <a:t> dan </a:t>
            </a:r>
            <a:r>
              <a:rPr lang="en-US" dirty="0" err="1"/>
              <a:t>morfologi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dihitung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biner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AB0A01-85B8-4D4A-888F-ECC45516E0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397" y="3246989"/>
            <a:ext cx="8096250" cy="328612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D65227-CB46-4D82-9C1F-5007BCA5D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729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8443</TotalTime>
  <Words>2131</Words>
  <Application>Microsoft Office PowerPoint</Application>
  <PresentationFormat>Widescreen</PresentationFormat>
  <Paragraphs>348</Paragraphs>
  <Slides>72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72</vt:i4>
      </vt:variant>
    </vt:vector>
  </HeadingPairs>
  <TitlesOfParts>
    <vt:vector size="84" baseType="lpstr">
      <vt:lpstr>Angsana New</vt:lpstr>
      <vt:lpstr>Arial</vt:lpstr>
      <vt:lpstr>Calibri</vt:lpstr>
      <vt:lpstr>Calibri Light</vt:lpstr>
      <vt:lpstr>Comic Sans MS</vt:lpstr>
      <vt:lpstr>Courier New</vt:lpstr>
      <vt:lpstr>Tahoma</vt:lpstr>
      <vt:lpstr>Times New Roman</vt:lpstr>
      <vt:lpstr>Wingdings</vt:lpstr>
      <vt:lpstr>Office Theme</vt:lpstr>
      <vt:lpstr>Visio.Drawing.5</vt:lpstr>
      <vt:lpstr>Equation</vt:lpstr>
      <vt:lpstr>24 - Citra Biner </vt:lpstr>
      <vt:lpstr>Citra Biner</vt:lpstr>
      <vt:lpstr>PowerPoint Presentation</vt:lpstr>
      <vt:lpstr>Citra Biner</vt:lpstr>
      <vt:lpstr>PowerPoint Presentation</vt:lpstr>
      <vt:lpstr>Mengapa perlu citra biner?</vt:lpstr>
      <vt:lpstr>PowerPoint Presentation</vt:lpstr>
      <vt:lpstr>PowerPoint Presentation</vt:lpstr>
      <vt:lpstr>PowerPoint Presentation</vt:lpstr>
      <vt:lpstr>PowerPoint Presentation</vt:lpstr>
      <vt:lpstr>Run-Length Encoding (RLE)</vt:lpstr>
      <vt:lpstr>PowerPoint Presentation</vt:lpstr>
      <vt:lpstr>Pohon empatan (quadtree)</vt:lpstr>
      <vt:lpstr>PowerPoint Presentation</vt:lpstr>
      <vt:lpstr>Operasi Morfologi pada Citra Biner</vt:lpstr>
      <vt:lpstr>PowerPoint Presentation</vt:lpstr>
      <vt:lpstr>Empat operasi morfologi</vt:lpstr>
      <vt:lpstr>PowerPoint Presentation</vt:lpstr>
      <vt:lpstr>PowerPoint Presentation</vt:lpstr>
      <vt:lpstr>PowerPoint Presentation</vt:lpstr>
      <vt:lpstr>PowerPoint Presentation</vt:lpstr>
      <vt:lpstr>Elemen Penstruktur (Structuring Element  - SE)</vt:lpstr>
      <vt:lpstr>PowerPoint Presentation</vt:lpstr>
      <vt:lpstr>PowerPoint Presentation</vt:lpstr>
      <vt:lpstr>PowerPoint Presentation</vt:lpstr>
      <vt:lpstr>Dilatasi (Dilation)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Dilation : Bridging gaps</vt:lpstr>
      <vt:lpstr>Erosi (erosion)</vt:lpstr>
      <vt:lpstr>PowerPoint Presentation</vt:lpstr>
      <vt:lpstr>PowerPoint Presentation</vt:lpstr>
      <vt:lpstr>Erosion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Erosion : eliminating irrelevant detail</vt:lpstr>
      <vt:lpstr>PowerPoint Presentation</vt:lpstr>
      <vt:lpstr>PowerPoint Presentation</vt:lpstr>
      <vt:lpstr>PowerPoint Presentation</vt:lpstr>
      <vt:lpstr>PowerPoint Presentation</vt:lpstr>
      <vt:lpstr>Pembukaan (Opening)</vt:lpstr>
      <vt:lpstr>Opening</vt:lpstr>
      <vt:lpstr>Opening</vt:lpstr>
      <vt:lpstr>PowerPoint Presentation</vt:lpstr>
      <vt:lpstr>PowerPoint Presentation</vt:lpstr>
      <vt:lpstr>PowerPoint Presentation</vt:lpstr>
      <vt:lpstr>Penutupan (closing)</vt:lpstr>
      <vt:lpstr>Closing</vt:lpstr>
      <vt:lpstr>Closing</vt:lpstr>
      <vt:lpstr>PowerPoint Presentation</vt:lpstr>
      <vt:lpstr>PowerPoint Presentation</vt:lpstr>
      <vt:lpstr>PowerPoint Presentation</vt:lpstr>
      <vt:lpstr>PowerPoint Presentation</vt:lpstr>
      <vt:lpstr>Operasi morfologi secara berulang</vt:lpstr>
      <vt:lpstr> Hasil program Matlab operasi dilatasi berulang  kali</vt:lpstr>
      <vt:lpstr> Hasil program Matlab operasi erosi berulang  kali</vt:lpstr>
      <vt:lpstr> Hasil program Matlab operasi erosi berulang  kali</vt:lpstr>
      <vt:lpstr> Hasil program Matlab operasi opening berulang  kali</vt:lpstr>
      <vt:lpstr> Hasil program Matlab operasi opening berulang  kali</vt:lpstr>
      <vt:lpstr> Hasil program Matlab operasi closing berulang  kali</vt:lpstr>
      <vt:lpstr>Application: 1. filtering</vt:lpstr>
      <vt:lpstr>Application: 2.Boundary Extraction</vt:lpstr>
      <vt:lpstr>Example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24-Citra-Biner-2024</dc:title>
  <dc:creator>Dr.Ir. Rinaldi Munir, MT</dc:creator>
  <cp:lastModifiedBy>Dr. Ir. Rinaldi, M.T.</cp:lastModifiedBy>
  <cp:revision>472</cp:revision>
  <dcterms:created xsi:type="dcterms:W3CDTF">2019-08-23T02:29:55Z</dcterms:created>
  <dcterms:modified xsi:type="dcterms:W3CDTF">2024-12-01T08:58:00Z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2024-11-30T14:12:58Z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768d83a1-4c9c-4d37-b21f-b365cc9ab769</vt:lpwstr>
  </property>
  <property fmtid="{D5CDD505-2E9C-101B-9397-08002B2CF9AE}" pid="8" name="MSIP_Label_38b525e5-f3da-4501-8f1e-526b6769fc56_ContentBits">
    <vt:lpwstr>0</vt:lpwstr>
  </property>
</Properties>
</file>