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6" r:id="rId3"/>
    <p:sldId id="327" r:id="rId4"/>
    <p:sldId id="306" r:id="rId5"/>
    <p:sldId id="328" r:id="rId6"/>
    <p:sldId id="330" r:id="rId7"/>
    <p:sldId id="329" r:id="rId8"/>
    <p:sldId id="331" r:id="rId9"/>
    <p:sldId id="332" r:id="rId10"/>
    <p:sldId id="333" r:id="rId11"/>
    <p:sldId id="334" r:id="rId12"/>
    <p:sldId id="335" r:id="rId13"/>
    <p:sldId id="336" r:id="rId14"/>
    <p:sldId id="338" r:id="rId15"/>
    <p:sldId id="337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83" autoAdjust="0"/>
  </p:normalViewPr>
  <p:slideViewPr>
    <p:cSldViewPr snapToGrid="0">
      <p:cViewPr varScale="1">
        <p:scale>
          <a:sx n="59" d="100"/>
          <a:sy n="5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2C36-EABD-4911-A520-CD038C858C90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8F9-41CC-4DE9-8A50-828B447781C7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3B8-FCC6-4B15-952B-9CBD9ECE4E66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55F1-9B71-4755-8416-7405943FBA46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5F85-E4CD-4D6A-AF85-FA706377343E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5FA-89F5-4A7A-A9F2-5A8F1ED48BF2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28BB-74B0-49BB-8F5D-DB2F926038BC}" type="datetime1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345C-74A1-4532-A7BB-A1107E16B6D4}" type="datetime1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4E39-F591-4921-9E4A-6A723C717EEB}" type="datetime1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79C3-8AA6-49AF-A4D3-2E904ED5846B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524D-2756-4390-8C84-C04A9C7E17E5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99E9-FBE6-41B9-A5F6-85E9D14660AF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91"/>
            <a:ext cx="9144000" cy="2056266"/>
          </a:xfrm>
        </p:spPr>
        <p:txBody>
          <a:bodyPr>
            <a:normAutofit/>
          </a:bodyPr>
          <a:lstStyle/>
          <a:p>
            <a:r>
              <a:rPr lang="en-US" b="1" dirty="0"/>
              <a:t>25 - </a:t>
            </a:r>
            <a:r>
              <a:rPr lang="en-US" b="1" dirty="0" err="1"/>
              <a:t>Pemampatan</a:t>
            </a:r>
            <a:r>
              <a:rPr lang="en-US" b="1" dirty="0"/>
              <a:t>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025334-09C6-4E8B-B26F-06588365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430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Interpretasi</a:t>
            </a:r>
            <a:r>
              <a:rPr lang="en-US" sz="3600" dirty="0"/>
              <a:t> dan </a:t>
            </a:r>
            <a:r>
              <a:rPr lang="en-US" sz="3600" dirty="0" err="1"/>
              <a:t>Pengolahan</a:t>
            </a:r>
            <a:r>
              <a:rPr lang="en-US" sz="3600" dirty="0"/>
              <a:t> Citra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pic>
        <p:nvPicPr>
          <p:cNvPr id="8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6BAF3907-A954-4805-9557-3192099D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908147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6889C-18B9-4DC5-AABF-98A4D7F6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A0AC-E46F-4154-B59B-5E81D3EC39BA}"/>
              </a:ext>
            </a:extLst>
          </p:cNvPr>
          <p:cNvSpPr txBox="1"/>
          <p:nvPr/>
        </p:nvSpPr>
        <p:spPr>
          <a:xfrm>
            <a:off x="9575028" y="162729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C3CE-6344-4C81-B4FB-D2FEB8319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219"/>
            <a:ext cx="10515600" cy="55177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pixel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Pakis </a:t>
            </a:r>
            <a:r>
              <a:rPr lang="en-US" dirty="0" err="1"/>
              <a:t>Barnsley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affine, </a:t>
            </a:r>
            <a:r>
              <a:rPr lang="en-US" dirty="0" err="1"/>
              <a:t>masing-masingnya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(4 byte),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4 x 6 x 4 byte = 96 byte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pakis</a:t>
            </a:r>
            <a:r>
              <a:rPr lang="en-US" dirty="0"/>
              <a:t> </a:t>
            </a:r>
            <a:r>
              <a:rPr lang="en-US" dirty="0" err="1"/>
              <a:t>Barnsley</a:t>
            </a:r>
            <a:r>
              <a:rPr lang="en-US" dirty="0"/>
              <a:t> </a:t>
            </a:r>
            <a:r>
              <a:rPr lang="en-US" dirty="0" err="1"/>
              <a:t>disimpanxdengan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pixel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(1 pixel = 1 byte) </a:t>
            </a:r>
            <a:r>
              <a:rPr lang="en-US" dirty="0" err="1"/>
              <a:t>berukuran</a:t>
            </a:r>
            <a:r>
              <a:rPr lang="en-US" dirty="0"/>
              <a:t> 550 x 480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264.000 byte. 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pakis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264.000 : 96 = 2750 : 1,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nisbah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4D51D-8392-41B8-96F2-4B351F3D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BDF0-5E86-4515-A9D8-CBA86E42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912"/>
            <a:ext cx="10515600" cy="54220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C0900-5F4C-43AE-94DA-03DB61A8F34D}"/>
              </a:ext>
            </a:extLst>
          </p:cNvPr>
          <p:cNvSpPr/>
          <p:nvPr/>
        </p:nvSpPr>
        <p:spPr>
          <a:xfrm>
            <a:off x="975064" y="497343"/>
            <a:ext cx="843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4190" marR="0" indent="-504190" algn="just">
              <a:spcBef>
                <a:spcPts val="0"/>
              </a:spcBef>
              <a:spcAft>
                <a:spcPts val="600"/>
              </a:spcAft>
            </a:pPr>
            <a:r>
              <a:rPr lang="en-US" sz="3200" b="1" i="1" spc="-4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Partitioned Iterated Function System</a:t>
            </a:r>
            <a:r>
              <a:rPr lang="en-US" sz="3200" b="1" spc="-4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(PIFS)</a:t>
            </a:r>
            <a:endParaRPr lang="en-US" sz="3200" b="1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8CA0A-2B07-4136-9038-19A3D0FAAE0E}"/>
              </a:ext>
            </a:extLst>
          </p:cNvPr>
          <p:cNvSpPr/>
          <p:nvPr/>
        </p:nvSpPr>
        <p:spPr>
          <a:xfrm>
            <a:off x="975065" y="1413298"/>
            <a:ext cx="966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Penemu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r>
              <a:rPr lang="en-US" sz="2400" dirty="0"/>
              <a:t>Arnaud D. </a:t>
            </a:r>
            <a:r>
              <a:rPr lang="en-US" sz="2400" dirty="0" err="1"/>
              <a:t>Jacquin</a:t>
            </a:r>
            <a:r>
              <a:rPr lang="en-US" sz="2400" dirty="0"/>
              <a:t> (1992),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bimbingan</a:t>
            </a:r>
            <a:r>
              <a:rPr lang="en-US" sz="2400" dirty="0"/>
              <a:t> </a:t>
            </a:r>
            <a:r>
              <a:rPr lang="en-US" sz="2400" dirty="0">
                <a:ea typeface="Times New Roman" panose="02020603050405020304" pitchFamily="18" charset="0"/>
              </a:rPr>
              <a:t>Michael </a:t>
            </a:r>
            <a:r>
              <a:rPr lang="en-US" sz="2400" dirty="0" err="1">
                <a:ea typeface="Times New Roman" panose="02020603050405020304" pitchFamily="18" charset="0"/>
              </a:rPr>
              <a:t>Barnsley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F8305-DFA8-4F55-98E3-698CE6D9D24D}"/>
              </a:ext>
            </a:extLst>
          </p:cNvPr>
          <p:cNvSpPr/>
          <p:nvPr/>
        </p:nvSpPr>
        <p:spPr>
          <a:xfrm>
            <a:off x="975064" y="1906883"/>
            <a:ext cx="103787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Dasar </a:t>
            </a:r>
            <a:r>
              <a:rPr lang="en-US" sz="2400" dirty="0" err="1">
                <a:ea typeface="Times New Roman" panose="02020603050405020304" pitchFamily="18" charset="0"/>
              </a:rPr>
              <a:t>pemikiran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Citra </a:t>
            </a:r>
            <a:r>
              <a:rPr lang="en-US" sz="2400" dirty="0" err="1">
                <a:ea typeface="Times New Roman" panose="02020603050405020304" pitchFamily="18" charset="0"/>
              </a:rPr>
              <a:t>alami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natural image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umumnya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hampir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pernah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self-similar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secara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keseluruhan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Karena </a:t>
            </a:r>
            <a:r>
              <a:rPr lang="en-US" sz="2400" dirty="0" err="1">
                <a:ea typeface="Times New Roman" panose="02020603050405020304" pitchFamily="18" charset="0"/>
              </a:rPr>
              <a:t>itu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alami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umumnya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affine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terhadap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dirinya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sendiri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untunglah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alami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seringkali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self-similarity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lokal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yaitu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bagian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mirip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bagian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lain yang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IFS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Partitioned Iterated Function System</a:t>
            </a:r>
            <a:r>
              <a:rPr lang="en-US" sz="2400" dirty="0"/>
              <a:t> (PIFS)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FAECF-BBFC-4BEF-A070-07280921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na2a">
            <a:extLst>
              <a:ext uri="{FF2B5EF4-FFF2-40B4-BE49-F238E27FC236}">
                <a16:creationId xmlns:a16="http://schemas.microsoft.com/office/drawing/2014/main" id="{A78F1E9A-78BC-45C2-95B9-EEF5AA2E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05" y="601772"/>
            <a:ext cx="4684194" cy="4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6F5543-C7D7-4D05-AB0B-9427E324466F}"/>
              </a:ext>
            </a:extLst>
          </p:cNvPr>
          <p:cNvSpPr/>
          <p:nvPr/>
        </p:nvSpPr>
        <p:spPr>
          <a:xfrm>
            <a:off x="3462452" y="568982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Kemiripan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lokal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Lena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FB48AF-6130-431A-B953-2AC235C270D0}"/>
              </a:ext>
            </a:extLst>
          </p:cNvPr>
          <p:cNvCxnSpPr/>
          <p:nvPr/>
        </p:nvCxnSpPr>
        <p:spPr>
          <a:xfrm>
            <a:off x="4890977" y="2339163"/>
            <a:ext cx="2488018" cy="1371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0FC45-27A6-45FF-814F-FE47B5C3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B884-2574-4DF3-9456-62E830B2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0604"/>
            <a:ext cx="10515600" cy="5699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beririsan</a:t>
            </a:r>
            <a:r>
              <a:rPr lang="en-US" dirty="0"/>
              <a:t>,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(</a:t>
            </a:r>
            <a:r>
              <a:rPr lang="en-US" i="1" dirty="0"/>
              <a:t>range</a:t>
            </a:r>
            <a:r>
              <a:rPr lang="en-US" dirty="0"/>
              <a:t>).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,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–yang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(</a:t>
            </a:r>
            <a:r>
              <a:rPr lang="en-US" i="1" dirty="0"/>
              <a:t>domain</a:t>
            </a:r>
            <a:r>
              <a:rPr lang="en-US" dirty="0"/>
              <a:t>)- dan paling </a:t>
            </a:r>
            <a:r>
              <a:rPr lang="en-US" dirty="0" err="1"/>
              <a:t>mirip</a:t>
            </a:r>
            <a:r>
              <a:rPr lang="en-US" dirty="0"/>
              <a:t> (</a:t>
            </a:r>
            <a:r>
              <a:rPr lang="en-US" dirty="0" err="1"/>
              <a:t>cocok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Turunkan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(</a:t>
            </a:r>
            <a:r>
              <a:rPr lang="en-US" i="1" dirty="0"/>
              <a:t>IFS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) 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dirty="0"/>
              <a:t> yang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Partitioned Iterated Function System </a:t>
            </a:r>
            <a:r>
              <a:rPr lang="en-US" dirty="0"/>
              <a:t>(</a:t>
            </a:r>
            <a:r>
              <a:rPr lang="en-US" i="1" dirty="0"/>
              <a:t>PIFS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D058D-051E-4A21-9DA6-EB89E0FB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631E9D-3CFD-40A9-86C0-4090FE738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0560"/>
              </p:ext>
            </p:extLst>
          </p:nvPr>
        </p:nvGraphicFramePr>
        <p:xfrm>
          <a:off x="1640589" y="821882"/>
          <a:ext cx="8748371" cy="373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08720" imgH="1201320" progId="">
                  <p:embed/>
                </p:oleObj>
              </mc:Choice>
              <mc:Fallback>
                <p:oleObj r:id="rId2" imgW="2808720" imgH="1201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89" y="821882"/>
                        <a:ext cx="8748371" cy="3739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ABA6CAE-5712-48AB-B234-4330B163800C}"/>
              </a:ext>
            </a:extLst>
          </p:cNvPr>
          <p:cNvSpPr/>
          <p:nvPr/>
        </p:nvSpPr>
        <p:spPr>
          <a:xfrm>
            <a:off x="3094765" y="4711627"/>
            <a:ext cx="592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ranah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              Blok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jelajah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E1E1A-39F6-481E-B80A-99D751DEE000}"/>
              </a:ext>
            </a:extLst>
          </p:cNvPr>
          <p:cNvSpPr/>
          <p:nvPr/>
        </p:nvSpPr>
        <p:spPr>
          <a:xfrm>
            <a:off x="2686493" y="55286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Pemetaan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jelajah</a:t>
            </a:r>
            <a:endParaRPr lang="en-US" sz="24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4545C-4762-424C-A4FC-5F7158E4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33CF-6889-46E9-B47B-DDB0411E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692"/>
            <a:ext cx="10515600" cy="610308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/>
              <a:t>Kemiripan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buah</a:t>
            </a:r>
            <a:r>
              <a:rPr lang="en-US" sz="2600" dirty="0"/>
              <a:t> (</a:t>
            </a:r>
            <a:r>
              <a:rPr lang="en-US" sz="2600" dirty="0" err="1"/>
              <a:t>blok</a:t>
            </a:r>
            <a:r>
              <a:rPr lang="en-US" sz="2600" dirty="0"/>
              <a:t>)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diukur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metrik</a:t>
            </a:r>
            <a:r>
              <a:rPr lang="en-US" sz="2600" dirty="0"/>
              <a:t> </a:t>
            </a:r>
            <a:r>
              <a:rPr lang="en-US" sz="2600" dirty="0" err="1"/>
              <a:t>jarak</a:t>
            </a:r>
            <a:r>
              <a:rPr lang="en-US" sz="2600" dirty="0"/>
              <a:t>. </a:t>
            </a:r>
            <a:r>
              <a:rPr lang="en-US" sz="2600" dirty="0" err="1"/>
              <a:t>Metrik</a:t>
            </a:r>
            <a:r>
              <a:rPr lang="en-US" sz="2600" dirty="0"/>
              <a:t> </a:t>
            </a:r>
            <a:r>
              <a:rPr lang="en-US" sz="2600" dirty="0" err="1"/>
              <a:t>jarak</a:t>
            </a:r>
            <a:r>
              <a:rPr lang="en-US" sz="2600" dirty="0"/>
              <a:t>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misalnya</a:t>
            </a:r>
            <a:r>
              <a:rPr lang="en-US" sz="2600" dirty="0"/>
              <a:t> </a:t>
            </a:r>
            <a:r>
              <a:rPr lang="en-US" sz="2600" i="1" dirty="0"/>
              <a:t>rms (root mean square</a:t>
            </a:r>
            <a:r>
              <a:rPr lang="en-US" sz="2600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Ukuran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</a:t>
            </a:r>
            <a:r>
              <a:rPr lang="en-US" sz="2600" dirty="0" err="1"/>
              <a:t>diambil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kali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jelajah</a:t>
            </a:r>
            <a:r>
              <a:rPr lang="en-US" sz="2600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jelajah</a:t>
            </a:r>
            <a:r>
              <a:rPr lang="en-US" sz="2600" dirty="0"/>
              <a:t> 8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8 </a:t>
            </a:r>
            <a:r>
              <a:rPr lang="en-US" sz="2600" i="1" dirty="0"/>
              <a:t>pixel</a:t>
            </a:r>
            <a:r>
              <a:rPr lang="en-US" sz="2600" dirty="0"/>
              <a:t> dan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</a:t>
            </a:r>
            <a:r>
              <a:rPr lang="en-US" sz="2600" dirty="0" err="1"/>
              <a:t>berukuran</a:t>
            </a:r>
            <a:r>
              <a:rPr lang="en-US" sz="2600" dirty="0"/>
              <a:t> 16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16 </a:t>
            </a:r>
            <a:r>
              <a:rPr lang="en-US" sz="2600" i="1" dirty="0"/>
              <a:t>pixel</a:t>
            </a:r>
            <a:r>
              <a:rPr lang="en-US" sz="2600" dirty="0"/>
              <a:t>, </a:t>
            </a:r>
            <a:r>
              <a:rPr lang="en-US" sz="2600" dirty="0" err="1"/>
              <a:t>citra</a:t>
            </a:r>
            <a:r>
              <a:rPr lang="en-US" sz="2600" dirty="0"/>
              <a:t> 256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256 </a:t>
            </a:r>
            <a:r>
              <a:rPr lang="en-US" sz="2600" dirty="0" err="1"/>
              <a:t>dibagi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1024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jelajah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saling</a:t>
            </a:r>
            <a:r>
              <a:rPr lang="en-US" sz="2600" dirty="0"/>
              <a:t> </a:t>
            </a:r>
            <a:r>
              <a:rPr lang="en-US" sz="2600" dirty="0" err="1"/>
              <a:t>beririsan</a:t>
            </a:r>
            <a:r>
              <a:rPr lang="en-US" sz="2600" dirty="0"/>
              <a:t> dan (256 – 16 + 1)</a:t>
            </a:r>
            <a:r>
              <a:rPr lang="en-US" sz="2600" baseline="30000" dirty="0"/>
              <a:t>2</a:t>
            </a:r>
            <a:r>
              <a:rPr lang="en-US" sz="2600" dirty="0"/>
              <a:t> = 58.081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</a:t>
            </a:r>
            <a:r>
              <a:rPr lang="en-US" sz="2600" dirty="0" err="1"/>
              <a:t>berbeda</a:t>
            </a:r>
            <a:r>
              <a:rPr lang="en-US" sz="2600" dirty="0"/>
              <a:t> (yang </a:t>
            </a:r>
            <a:r>
              <a:rPr lang="en-US" sz="2600" dirty="0" err="1"/>
              <a:t>beririsan</a:t>
            </a:r>
            <a:r>
              <a:rPr lang="en-US" sz="2600" dirty="0"/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proses </a:t>
            </a:r>
            <a:r>
              <a:rPr lang="en-US" sz="2600" dirty="0" err="1"/>
              <a:t>pencarian</a:t>
            </a:r>
            <a:r>
              <a:rPr lang="en-US" sz="2600" dirty="0"/>
              <a:t> </a:t>
            </a:r>
            <a:r>
              <a:rPr lang="en-US" sz="2600" dirty="0" err="1"/>
              <a:t>kemiripan</a:t>
            </a:r>
            <a:r>
              <a:rPr lang="en-US" sz="2600" dirty="0"/>
              <a:t> </a:t>
            </a:r>
            <a:r>
              <a:rPr lang="en-US" sz="2600" dirty="0" err="1"/>
              <a:t>dimasukkan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i="1" dirty="0" err="1"/>
              <a:t>pul</a:t>
            </a:r>
            <a:r>
              <a:rPr lang="en-US" sz="2600" i="1" dirty="0"/>
              <a:t> </a:t>
            </a:r>
            <a:r>
              <a:rPr lang="en-US" sz="2600" i="1" dirty="0" err="1"/>
              <a:t>ranah</a:t>
            </a:r>
            <a:r>
              <a:rPr lang="en-US" sz="2600" dirty="0"/>
              <a:t> (</a:t>
            </a:r>
            <a:r>
              <a:rPr lang="en-US" sz="2600" i="1" dirty="0"/>
              <a:t>domain pool</a:t>
            </a:r>
            <a:r>
              <a:rPr lang="en-US" sz="2600" dirty="0"/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Pul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yang </a:t>
            </a:r>
            <a:r>
              <a:rPr lang="en-US" sz="2600" dirty="0" err="1"/>
              <a:t>besar</a:t>
            </a:r>
            <a:r>
              <a:rPr lang="en-US" sz="2600" dirty="0"/>
              <a:t> </a:t>
            </a:r>
            <a:r>
              <a:rPr lang="en-US" sz="2600" dirty="0" err="1"/>
              <a:t>menghasilkan</a:t>
            </a:r>
            <a:r>
              <a:rPr lang="en-US" sz="2600" dirty="0"/>
              <a:t> </a:t>
            </a:r>
            <a:r>
              <a:rPr lang="en-US" sz="2600" dirty="0" err="1"/>
              <a:t>kualitas</a:t>
            </a:r>
            <a:r>
              <a:rPr lang="en-US" sz="2600" dirty="0"/>
              <a:t> </a:t>
            </a:r>
            <a:r>
              <a:rPr lang="en-US" sz="2600" dirty="0" err="1"/>
              <a:t>pemampatan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baik</a:t>
            </a:r>
            <a:r>
              <a:rPr lang="en-US" sz="2600" dirty="0"/>
              <a:t>,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membutuhkan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pencocokan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lama.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1B09E1-540C-4996-8981-172FCC84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D9EC0D-6048-4038-AA50-5483F8911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51154"/>
              </p:ext>
            </p:extLst>
          </p:nvPr>
        </p:nvGraphicFramePr>
        <p:xfrm>
          <a:off x="3487477" y="1332728"/>
          <a:ext cx="3386884" cy="107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62100" imgH="495300" progId="Equation.3">
                  <p:embed/>
                </p:oleObj>
              </mc:Choice>
              <mc:Fallback>
                <p:oleObj r:id="rId2" imgW="1562100" imgH="495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477" y="1332728"/>
                        <a:ext cx="3386884" cy="1073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92F416-DD1D-486D-AEBC-437A6252C7BA}"/>
              </a:ext>
            </a:extLst>
          </p:cNvPr>
          <p:cNvSpPr/>
          <p:nvPr/>
        </p:nvSpPr>
        <p:spPr>
          <a:xfrm>
            <a:off x="1431851" y="240661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a typeface="Times New Roman" panose="02020603050405020304" pitchFamily="18" charset="0"/>
              </a:rPr>
              <a:t>z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z</a:t>
            </a:r>
            <a:r>
              <a:rPr lang="en-US" sz="2400" dirty="0">
                <a:ea typeface="Times New Roman" panose="02020603050405020304" pitchFamily="18" charset="0"/>
              </a:rPr>
              <a:t>’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nilai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blok</a:t>
            </a:r>
            <a:r>
              <a:rPr lang="en-US" sz="2400" dirty="0">
                <a:ea typeface="Times New Roman" panose="02020603050405020304" pitchFamily="18" charset="0"/>
              </a:rPr>
              <a:t>, dan </a:t>
            </a:r>
            <a:r>
              <a:rPr lang="en-US" sz="2400" i="1" dirty="0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4417C-36BE-4D7A-AB20-9C3FE106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B848-A3B8-422E-A9DA-8CDFEFD3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802"/>
            <a:ext cx="10515600" cy="5665162"/>
          </a:xfrm>
        </p:spPr>
        <p:txBody>
          <a:bodyPr>
            <a:normAutofit/>
          </a:bodyPr>
          <a:lstStyle/>
          <a:p>
            <a:r>
              <a:rPr lang="en-US" sz="2400" dirty="0" err="1"/>
              <a:t>Transformasi</a:t>
            </a:r>
            <a:r>
              <a:rPr lang="en-US" sz="2400" dirty="0"/>
              <a:t> affine di </a:t>
            </a:r>
            <a:r>
              <a:rPr lang="en-US" sz="2400" dirty="0" err="1"/>
              <a:t>dalam</a:t>
            </a:r>
            <a:r>
              <a:rPr lang="en-US" sz="2400" dirty="0"/>
              <a:t> PIFS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z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/>
              <a:t> (</a:t>
            </a:r>
            <a:r>
              <a:rPr lang="en-US" sz="2400" dirty="0" err="1"/>
              <a:t>x,y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= </a:t>
            </a:r>
            <a:r>
              <a:rPr lang="en-US" sz="2400" dirty="0" err="1"/>
              <a:t>dua</a:t>
            </a:r>
            <a:r>
              <a:rPr lang="en-US" sz="2400" dirty="0"/>
              <a:t> kali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jelaja</a:t>
            </a:r>
            <a:r>
              <a:rPr lang="en-US" sz="2400" dirty="0"/>
              <a:t> (2:1),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affine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53DEA-FF04-445E-B3B1-208E0C45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74" y="1128471"/>
            <a:ext cx="5245632" cy="1428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2C35E6-8749-4DC9-818F-744AB6E9777C}"/>
              </a:ext>
            </a:extLst>
          </p:cNvPr>
          <p:cNvSpPr/>
          <p:nvPr/>
        </p:nvSpPr>
        <p:spPr>
          <a:xfrm>
            <a:off x="2324987" y="2557131"/>
            <a:ext cx="9647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menyatakan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faktor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kontras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nilanya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0 dan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a typeface="Times New Roman" panose="02020603050405020304" pitchFamily="18" charset="0"/>
              </a:rPr>
              <a:t>o</a:t>
            </a:r>
            <a:r>
              <a:rPr lang="en-US" sz="2400" i="1" baseline="-25000" dirty="0">
                <a:ea typeface="Times New Roman" panose="02020603050405020304" pitchFamily="18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menyatakan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ofset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kecerahan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brightness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z</a:t>
            </a:r>
            <a:r>
              <a:rPr lang="en-US" sz="2400" dirty="0"/>
              <a:t>’ =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+ </a:t>
            </a:r>
            <a:r>
              <a:rPr lang="en-US" sz="2400" i="1" dirty="0"/>
              <a:t>o</a:t>
            </a:r>
            <a:r>
              <a:rPr lang="en-US" sz="2400" i="1" baseline="-25000" dirty="0"/>
              <a:t>i</a:t>
            </a:r>
            <a:r>
              <a:rPr lang="en-US" sz="2400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AB69A-B072-4A39-8538-BAC3F7A9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393" y="5017062"/>
            <a:ext cx="4828010" cy="13291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7178A-A628-445D-8261-F375E97C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7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637E-EB21-4F88-8657-F48C52BA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938"/>
            <a:ext cx="10515600" cy="5741026"/>
          </a:xfrm>
        </p:spPr>
        <p:txBody>
          <a:bodyPr>
            <a:normAutofit/>
          </a:bodyPr>
          <a:lstStyle/>
          <a:p>
            <a:r>
              <a:rPr lang="en-US" sz="2400" dirty="0"/>
              <a:t>Parameter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dirty="0"/>
              <a:t> dan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jelajah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dan </a:t>
            </a:r>
            <a:r>
              <a:rPr lang="en-US" sz="2400" i="1" dirty="0"/>
              <a:t>o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regresi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s </a:t>
            </a:r>
            <a:r>
              <a:rPr lang="en-US" sz="2400" dirty="0"/>
              <a:t>dan </a:t>
            </a:r>
            <a:r>
              <a:rPr lang="en-US" sz="2400" i="1" dirty="0"/>
              <a:t>o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 </a:t>
            </a:r>
            <a:r>
              <a:rPr lang="en-US" sz="2400" dirty="0" err="1"/>
              <a:t>galat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jelajah</a:t>
            </a:r>
            <a:r>
              <a:rPr lang="en-US" sz="2400" dirty="0"/>
              <a:t> dan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i="1" dirty="0"/>
              <a:t>rms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95F001-7452-4320-A4E4-6C70BCD0C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58" y="26581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6B45A3-E485-44AA-9847-87AB0F53D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64916"/>
              </p:ext>
            </p:extLst>
          </p:nvPr>
        </p:nvGraphicFramePr>
        <p:xfrm>
          <a:off x="1929809" y="2143242"/>
          <a:ext cx="3498112" cy="126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66090" imgH="672808" progId="Equation.3">
                  <p:embed/>
                </p:oleObj>
              </mc:Choice>
              <mc:Fallback>
                <p:oleObj r:id="rId2" imgW="1866090" imgH="67280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809" y="2143242"/>
                        <a:ext cx="3498112" cy="1261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2374761-694F-4AA4-98AF-5BA9DE44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58" y="43137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0E15AE-0DC5-4A4D-9086-B13DFEBC6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58826"/>
              </p:ext>
            </p:extLst>
          </p:nvPr>
        </p:nvGraphicFramePr>
        <p:xfrm>
          <a:off x="6201901" y="2304486"/>
          <a:ext cx="2607597" cy="93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70000" imgH="457200" progId="Equation.3">
                  <p:embed/>
                </p:oleObj>
              </mc:Choice>
              <mc:Fallback>
                <p:oleObj r:id="rId4" imgW="12700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901" y="2304486"/>
                        <a:ext cx="2607597" cy="938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A8269A6C-814E-4791-9196-C00734EC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BED06F-9B32-4D6C-BA3D-9064C99BD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5016"/>
              </p:ext>
            </p:extLst>
          </p:nvPr>
        </p:nvGraphicFramePr>
        <p:xfrm>
          <a:off x="2063897" y="4282849"/>
          <a:ext cx="6107777" cy="93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149600" imgH="482600" progId="Equation.3">
                  <p:embed/>
                </p:oleObj>
              </mc:Choice>
              <mc:Fallback>
                <p:oleObj r:id="rId6" imgW="31496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97" y="4282849"/>
                        <a:ext cx="6107777" cy="935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89F6FB-09F3-4954-8A9E-E9C4ACC3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897" y="5787921"/>
            <a:ext cx="1821338" cy="5801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B45476-BC54-4F1C-83C3-AAB6F021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A7EF-64D0-4B27-A7E3-94DB089F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63526"/>
            <a:ext cx="11102163" cy="5613437"/>
          </a:xfrm>
        </p:spPr>
        <p:txBody>
          <a:bodyPr/>
          <a:lstStyle/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affine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diuji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uji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(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dirty="0"/>
              <a:t>). </a:t>
            </a:r>
          </a:p>
          <a:p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i="1" dirty="0"/>
              <a:t>T </a:t>
            </a:r>
            <a:r>
              <a:rPr lang="en-US" sz="2400" dirty="0"/>
              <a:t>dan </a:t>
            </a:r>
            <a:r>
              <a:rPr lang="en-US" sz="2400" i="1" dirty="0"/>
              <a:t>R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rms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affine</a:t>
            </a:r>
            <a:r>
              <a:rPr lang="en-US" sz="2400" dirty="0"/>
              <a:t> yang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 </a:t>
            </a:r>
            <a:r>
              <a:rPr lang="en-US" sz="2400" i="1" dirty="0"/>
              <a:t>w </a:t>
            </a:r>
            <a:r>
              <a:rPr lang="en-US" sz="2400" dirty="0"/>
              <a:t>yang </a:t>
            </a:r>
            <a:r>
              <a:rPr lang="en-US" sz="2400" dirty="0" err="1"/>
              <a:t>meminimumkan</a:t>
            </a:r>
            <a:r>
              <a:rPr lang="en-US" sz="2400" dirty="0"/>
              <a:t>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rms</a:t>
            </a:r>
            <a:r>
              <a:rPr lang="en-US" sz="2400" dirty="0"/>
              <a:t>.   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E4E508-C4EF-4575-A78F-34B93B5FA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08815"/>
              </p:ext>
            </p:extLst>
          </p:nvPr>
        </p:nvGraphicFramePr>
        <p:xfrm>
          <a:off x="2069065" y="2078663"/>
          <a:ext cx="7263177" cy="347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04320" imgH="2380680" progId="">
                  <p:embed/>
                </p:oleObj>
              </mc:Choice>
              <mc:Fallback>
                <p:oleObj r:id="rId2" imgW="4504320" imgH="2380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065" y="2078663"/>
                        <a:ext cx="7263177" cy="3471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5A1E92-9C4F-40BB-9B2A-6B4DEB8A72D3}"/>
              </a:ext>
            </a:extLst>
          </p:cNvPr>
          <p:cNvSpPr/>
          <p:nvPr/>
        </p:nvSpPr>
        <p:spPr>
          <a:xfrm>
            <a:off x="1845780" y="5761464"/>
            <a:ext cx="832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Blok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jelajah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5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dibandingkan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3 di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pul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Transformasi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w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ditentukan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lalu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ditransformasikan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w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menghasilkan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T.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Jarak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T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jelajah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5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diukur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7A487-9CB2-4B1B-90DE-65D0892A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4082-ACD6-4D38-8EFD-7616AA84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647"/>
            <a:ext cx="10515600" cy="576284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Runtunan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dipasangkan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i="1" dirty="0"/>
              <a:t>IFS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Seluruh</a:t>
            </a:r>
            <a:r>
              <a:rPr lang="en-US" dirty="0"/>
              <a:t> parameter </a:t>
            </a:r>
            <a:r>
              <a:rPr lang="en-US" i="1" dirty="0"/>
              <a:t>PIFS</a:t>
            </a:r>
            <a:r>
              <a:rPr lang="en-US" dirty="0"/>
              <a:t> di-</a:t>
            </a:r>
            <a:r>
              <a:rPr lang="en-US" dirty="0" err="1"/>
              <a:t>pak</a:t>
            </a:r>
            <a:r>
              <a:rPr lang="en-US" dirty="0"/>
              <a:t> dan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Parameter </a:t>
            </a:r>
            <a:r>
              <a:rPr lang="en-US" i="1" dirty="0"/>
              <a:t>PIFS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o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yang </a:t>
            </a:r>
            <a:r>
              <a:rPr lang="en-US" dirty="0" err="1"/>
              <a:t>dijelaskan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pul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515C2-4B7B-46D1-A615-8A06E13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DA56-0AC1-49D5-B322-98A8F02E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Fractal Image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8496-C29A-4E8A-AAC0-7467C5059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: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ukurannya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</a:t>
            </a:r>
            <a:r>
              <a:rPr lang="en-US" i="1" dirty="0"/>
              <a:t>self similarity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Cari 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mentransformasikan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Pada proses </a:t>
            </a:r>
            <a:r>
              <a:rPr lang="en-US" dirty="0" err="1"/>
              <a:t>penirmampatan</a:t>
            </a:r>
            <a:r>
              <a:rPr lang="en-US" dirty="0"/>
              <a:t>,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di-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kali </a:t>
            </a:r>
            <a:r>
              <a:rPr lang="en-US" dirty="0" err="1"/>
              <a:t>terhadap</a:t>
            </a:r>
            <a:r>
              <a:rPr lang="en-US" dirty="0"/>
              <a:t> 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8E726-2D07-438E-A219-E895C471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CB58-5234-419A-8233-DCF89596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912"/>
            <a:ext cx="10515600" cy="5837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err="1"/>
              <a:t>Rekonstruksi</a:t>
            </a:r>
            <a:r>
              <a:rPr lang="en-US" sz="3800" b="1" dirty="0"/>
              <a:t> Citra (</a:t>
            </a:r>
            <a:r>
              <a:rPr lang="en-US" sz="3800" b="1" dirty="0" err="1"/>
              <a:t>penirmpatan</a:t>
            </a:r>
            <a:r>
              <a:rPr lang="en-US" sz="3800" b="1" dirty="0"/>
              <a:t>)</a:t>
            </a:r>
          </a:p>
          <a:p>
            <a:pPr marL="0" indent="0" algn="just">
              <a:buNone/>
            </a:pPr>
            <a:endParaRPr lang="en-US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Rekonstruksi</a:t>
            </a:r>
            <a:r>
              <a:rPr lang="en-US" dirty="0"/>
              <a:t> (</a:t>
            </a:r>
            <a:r>
              <a:rPr lang="en-US" dirty="0" err="1"/>
              <a:t>dekompresi</a:t>
            </a:r>
            <a:r>
              <a:rPr lang="en-US" dirty="0"/>
              <a:t>)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melelarkan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Karena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kontraktif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kontraktif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kontraktif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matra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lelarannya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konvergen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titik-tetap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Kontraktif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konvergensi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kontaktif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Konvergensi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titik-tetap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  <a:r>
              <a:rPr lang="en-US" dirty="0" err="1"/>
              <a:t>Konvergensi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8 </a:t>
            </a:r>
            <a:r>
              <a:rPr lang="en-US" dirty="0" err="1"/>
              <a:t>sampai</a:t>
            </a:r>
            <a:r>
              <a:rPr lang="en-US" dirty="0"/>
              <a:t> 10 kali </a:t>
            </a:r>
            <a:r>
              <a:rPr lang="en-US" dirty="0" err="1"/>
              <a:t>lelaran</a:t>
            </a:r>
            <a:endParaRPr lang="en-US" dirty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9F782-95ED-4CB7-BB65-92F4F7E8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ena0">
            <a:extLst>
              <a:ext uri="{FF2B5EF4-FFF2-40B4-BE49-F238E27FC236}">
                <a16:creationId xmlns:a16="http://schemas.microsoft.com/office/drawing/2014/main" id="{C811AE83-D229-469A-A246-D15DE6AF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36" y="408320"/>
            <a:ext cx="2761290" cy="27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lena1">
            <a:extLst>
              <a:ext uri="{FF2B5EF4-FFF2-40B4-BE49-F238E27FC236}">
                <a16:creationId xmlns:a16="http://schemas.microsoft.com/office/drawing/2014/main" id="{090B0C68-860C-4641-A9FA-D567B2C0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01" y="408320"/>
            <a:ext cx="2761290" cy="27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lena2">
            <a:extLst>
              <a:ext uri="{FF2B5EF4-FFF2-40B4-BE49-F238E27FC236}">
                <a16:creationId xmlns:a16="http://schemas.microsoft.com/office/drawing/2014/main" id="{7ACB2CD9-C895-4669-84AE-AD6B7276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36" y="3755361"/>
            <a:ext cx="2694319" cy="269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ena6">
            <a:extLst>
              <a:ext uri="{FF2B5EF4-FFF2-40B4-BE49-F238E27FC236}">
                <a16:creationId xmlns:a16="http://schemas.microsoft.com/office/drawing/2014/main" id="{A280F645-EFCE-4058-9F0C-9B686F16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01" y="3755361"/>
            <a:ext cx="2761290" cy="27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50188-D278-4093-89F1-DAC1F64FD587}"/>
              </a:ext>
            </a:extLst>
          </p:cNvPr>
          <p:cNvSpPr txBox="1"/>
          <p:nvPr/>
        </p:nvSpPr>
        <p:spPr>
          <a:xfrm>
            <a:off x="3274829" y="3277819"/>
            <a:ext cx="111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52F34-823C-4C78-921F-109E36766302}"/>
              </a:ext>
            </a:extLst>
          </p:cNvPr>
          <p:cNvSpPr txBox="1"/>
          <p:nvPr/>
        </p:nvSpPr>
        <p:spPr>
          <a:xfrm>
            <a:off x="7465024" y="3244334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lelaran</a:t>
            </a:r>
            <a:r>
              <a:rPr lang="en-US" dirty="0"/>
              <a:t> ke-1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A6CCE-71EF-4E7B-B1F6-0F6C2D3E4755}"/>
              </a:ext>
            </a:extLst>
          </p:cNvPr>
          <p:cNvSpPr txBox="1"/>
          <p:nvPr/>
        </p:nvSpPr>
        <p:spPr>
          <a:xfrm>
            <a:off x="2919763" y="6449680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lelaran</a:t>
            </a:r>
            <a:r>
              <a:rPr lang="en-US" dirty="0"/>
              <a:t> ke-2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8B3AE-689E-4D66-9851-6041A7C372A8}"/>
              </a:ext>
            </a:extLst>
          </p:cNvPr>
          <p:cNvSpPr txBox="1"/>
          <p:nvPr/>
        </p:nvSpPr>
        <p:spPr>
          <a:xfrm>
            <a:off x="7503100" y="6516651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lelaran</a:t>
            </a:r>
            <a:r>
              <a:rPr lang="en-US" dirty="0"/>
              <a:t> ke-6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B786F-A451-46E0-A787-4C19BF33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3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C1E6-A9A5-469D-B36D-B799256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086"/>
            <a:ext cx="10515600" cy="5283828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fraktal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3A98B-DE2E-4B42-BCC3-97CB8EA3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4" y="1529512"/>
            <a:ext cx="7802795" cy="45414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D0C55-6918-4709-A0B7-9B6759BA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4BE2D-F752-4502-8D01-B595953D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40" y="795209"/>
            <a:ext cx="9714289" cy="52675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7D121-D581-47FC-9DD4-99D3A38B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9EA68-2C40-4C73-85BE-3C3BA467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6" y="633754"/>
            <a:ext cx="5163168" cy="5590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AD3FB-F2BD-434B-B622-56DBF0464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49" y="633753"/>
            <a:ext cx="5257779" cy="57077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B987-30E1-44D0-B6C9-DC4EA1F2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1CAB4-C0E6-46BB-9B61-21455007A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61" y="643078"/>
            <a:ext cx="7777417" cy="53855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B8668-2FA6-415B-A7EE-FC13FD4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0E440-4BF2-453B-A2E0-4AD8C41B4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6" y="1515877"/>
            <a:ext cx="10379768" cy="38262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944FD-2152-4ECA-A218-B5D5F582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2F613-9538-48A7-8EA2-BA08A486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19" y="1759688"/>
            <a:ext cx="10455881" cy="38543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9130D-CDD9-49D1-9654-CD90EA32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A4A0-81E9-4D8E-B61E-E3433556C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7321"/>
            <a:ext cx="10515600" cy="554964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err="1"/>
              <a:t>Fraktal</a:t>
            </a:r>
            <a:endParaRPr lang="en-US" sz="3200" b="1" dirty="0"/>
          </a:p>
          <a:p>
            <a:pPr marL="0" indent="0">
              <a:buNone/>
            </a:pPr>
            <a:r>
              <a:rPr lang="en-US" b="1" dirty="0" err="1"/>
              <a:t>Definisi</a:t>
            </a:r>
            <a:endParaRPr lang="en-US" b="1" dirty="0"/>
          </a:p>
          <a:p>
            <a:pPr marL="0" indent="0">
              <a:buNone/>
            </a:pPr>
            <a:r>
              <a:rPr lang="en-US" sz="2400" b="1" dirty="0" err="1"/>
              <a:t>Fraktal</a:t>
            </a:r>
            <a:r>
              <a:rPr lang="en-US" sz="2400" dirty="0"/>
              <a:t>: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kemiripan</a:t>
            </a:r>
            <a:r>
              <a:rPr lang="en-US" sz="2400" dirty="0"/>
              <a:t> </a:t>
            </a:r>
            <a:r>
              <a:rPr lang="en-US" sz="2400" dirty="0" err="1"/>
              <a:t>dirinya-sendiri</a:t>
            </a:r>
            <a:r>
              <a:rPr lang="en-US" sz="2400" dirty="0"/>
              <a:t> (</a:t>
            </a:r>
            <a:r>
              <a:rPr lang="en-US" sz="2400" i="1" dirty="0"/>
              <a:t>self-similarity</a:t>
            </a:r>
            <a:r>
              <a:rPr lang="en-US" sz="2400" dirty="0"/>
              <a:t>)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 err="1"/>
              <a:t>Fraktal</a:t>
            </a:r>
            <a:r>
              <a:rPr lang="en-US" sz="2400" dirty="0"/>
              <a:t>: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matra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pecahan</a:t>
            </a:r>
            <a:r>
              <a:rPr lang="en-US" sz="2400" dirty="0"/>
              <a:t> (</a:t>
            </a:r>
            <a:r>
              <a:rPr lang="en-US" sz="2400" i="1" dirty="0"/>
              <a:t>fractional</a:t>
            </a:r>
            <a:r>
              <a:rPr lang="en-US" sz="2400" dirty="0"/>
              <a:t>). Kata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menurunkan</a:t>
            </a:r>
            <a:r>
              <a:rPr lang="en-US" sz="2400" dirty="0"/>
              <a:t> kata </a:t>
            </a:r>
            <a:r>
              <a:rPr lang="en-US" sz="2400" b="1" dirty="0" err="1"/>
              <a:t>fraktal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fraktal1">
            <a:extLst>
              <a:ext uri="{FF2B5EF4-FFF2-40B4-BE49-F238E27FC236}">
                <a16:creationId xmlns:a16="http://schemas.microsoft.com/office/drawing/2014/main" id="{DB22AD7F-8CF4-461F-8B0B-9B42426B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39" y="3714973"/>
            <a:ext cx="6839722" cy="251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BC626-BA29-458E-A9A6-2A98EC71B7BB}"/>
              </a:ext>
            </a:extLst>
          </p:cNvPr>
          <p:cNvSpPr/>
          <p:nvPr/>
        </p:nvSpPr>
        <p:spPr>
          <a:xfrm>
            <a:off x="3007262" y="6327776"/>
            <a:ext cx="572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Segitiga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Sierpinski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pakis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Barsnsley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pohon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fractal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AD369-5042-473F-93DA-DCFEC717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3730" name="Picture 2" descr="http://t0.gstatic.com/images?q=tbn:ANd9GcSHozmNTD5I0lOt1EkfSIIBvRWCjsGf1ppB3aX89vIEPtcZw65D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838200"/>
            <a:ext cx="3664539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1"/>
            <a:ext cx="201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Fraktal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endParaRPr lang="en-US" sz="2400" dirty="0"/>
          </a:p>
        </p:txBody>
      </p:sp>
      <p:pic>
        <p:nvPicPr>
          <p:cNvPr id="73734" name="Picture 6" descr="http://www.mjfdesign.net/ths/images/3d/fractals/al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304801"/>
            <a:ext cx="3190875" cy="3190875"/>
          </a:xfrm>
          <a:prstGeom prst="rect">
            <a:avLst/>
          </a:prstGeom>
          <a:noFill/>
        </p:spPr>
      </p:pic>
      <p:pic>
        <p:nvPicPr>
          <p:cNvPr id="73736" name="Picture 8" descr="http://www.shodor.org/%7Ejennyj/fractals/images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2305050" cy="2766060"/>
          </a:xfrm>
          <a:prstGeom prst="rect">
            <a:avLst/>
          </a:prstGeom>
          <a:noFill/>
        </p:spPr>
      </p:pic>
      <p:pic>
        <p:nvPicPr>
          <p:cNvPr id="73738" name="Picture 10" descr="http://upload.wikimedia.org/wikipedia/commons/a/ae/Cauliflower_Fractal_AV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3886200"/>
            <a:ext cx="3286125" cy="2664802"/>
          </a:xfrm>
          <a:prstGeom prst="rect">
            <a:avLst/>
          </a:prstGeom>
          <a:noFill/>
        </p:spPr>
      </p:pic>
      <p:pic>
        <p:nvPicPr>
          <p:cNvPr id="73740" name="Picture 12" descr="http://www.oddee.com/_media/imgs/articles/a302_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499541" y="4082859"/>
            <a:ext cx="2838450" cy="183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73B1-889C-4E2D-A09E-71539B5F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702" y="1635749"/>
            <a:ext cx="10014098" cy="45412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A793B-9813-4794-ACFE-058733B370EF}"/>
              </a:ext>
            </a:extLst>
          </p:cNvPr>
          <p:cNvSpPr/>
          <p:nvPr/>
        </p:nvSpPr>
        <p:spPr>
          <a:xfrm>
            <a:off x="1185680" y="373865"/>
            <a:ext cx="69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0" indent="-504190" algn="just">
              <a:spcBef>
                <a:spcPts val="0"/>
              </a:spcBef>
              <a:spcAft>
                <a:spcPts val="600"/>
              </a:spcAft>
            </a:pPr>
            <a:r>
              <a:rPr lang="en-US" sz="3200" b="1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Iterated Function System</a:t>
            </a:r>
            <a:r>
              <a:rPr lang="en-US" sz="32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(IFS)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46ADBB-70B5-4267-989C-16C7A8B09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07227"/>
              </p:ext>
            </p:extLst>
          </p:nvPr>
        </p:nvGraphicFramePr>
        <p:xfrm>
          <a:off x="2127696" y="1897359"/>
          <a:ext cx="7936607" cy="454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">
                  <p:embed/>
                </p:oleObj>
              </mc:Choice>
              <mc:Fallback>
                <p:oleObj r:id="rId2" imgW="0" imgH="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696" y="1897359"/>
                        <a:ext cx="7936607" cy="4541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F6180F-3F57-4D93-BB43-C3AF46051B20}"/>
              </a:ext>
            </a:extLst>
          </p:cNvPr>
          <p:cNvSpPr/>
          <p:nvPr/>
        </p:nvSpPr>
        <p:spPr>
          <a:xfrm>
            <a:off x="1185680" y="1143306"/>
            <a:ext cx="4488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Penemu</a:t>
            </a:r>
            <a:r>
              <a:rPr lang="en-US" sz="2400" dirty="0">
                <a:ea typeface="Times New Roman" panose="02020603050405020304" pitchFamily="18" charset="0"/>
              </a:rPr>
              <a:t>: Michael </a:t>
            </a:r>
            <a:r>
              <a:rPr lang="en-US" sz="2400" dirty="0" err="1">
                <a:ea typeface="Times New Roman" panose="02020603050405020304" pitchFamily="18" charset="0"/>
              </a:rPr>
              <a:t>Barnsley</a:t>
            </a:r>
            <a:r>
              <a:rPr lang="en-US" sz="2400" dirty="0">
                <a:ea typeface="Times New Roman" panose="02020603050405020304" pitchFamily="18" charset="0"/>
              </a:rPr>
              <a:t> (1988)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B9AE0-7B30-4A49-AE57-A9A807468DA5}"/>
              </a:ext>
            </a:extLst>
          </p:cNvPr>
          <p:cNvSpPr/>
          <p:nvPr/>
        </p:nvSpPr>
        <p:spPr>
          <a:xfrm>
            <a:off x="1789093" y="6253907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Multiple Reduction Copy Machine (MRCM)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DADC9-B7C8-4742-9EC3-B4941BB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kis">
            <a:extLst>
              <a:ext uri="{FF2B5EF4-FFF2-40B4-BE49-F238E27FC236}">
                <a16:creationId xmlns:a16="http://schemas.microsoft.com/office/drawing/2014/main" id="{FAF5B3DD-7DDA-4AA7-86DF-B6D1DCBE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49" y="758086"/>
            <a:ext cx="8907902" cy="43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0B9597-3876-44B3-81A1-5EB1195CE054}"/>
              </a:ext>
            </a:extLst>
          </p:cNvPr>
          <p:cNvSpPr/>
          <p:nvPr/>
        </p:nvSpPr>
        <p:spPr>
          <a:xfrm>
            <a:off x="1931580" y="5347257"/>
            <a:ext cx="89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Apapun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gambar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awalnya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, MRCM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selalu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menghasilkan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segitiga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Sierpienski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23B43-0714-4184-96B3-C7181650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6C068-3356-43C8-88CB-D79A380B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870"/>
            <a:ext cx="10515600" cy="53050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MRCM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…,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… +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949CD-B292-4B9A-869F-34B0142D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53" y="1591476"/>
            <a:ext cx="5323012" cy="10453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01DC6-6A3B-4219-8F37-56D078C3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7CFA-802C-4A9F-B24C-6C49715E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93135"/>
            <a:ext cx="11102163" cy="5283828"/>
          </a:xfrm>
        </p:spPr>
        <p:txBody>
          <a:bodyPr/>
          <a:lstStyle/>
          <a:p>
            <a:r>
              <a:rPr lang="en-US" dirty="0" err="1"/>
              <a:t>Tansformasi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Sierpinski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FAA55-C50B-4508-921D-C6E19F91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72" y="1527679"/>
            <a:ext cx="7787847" cy="109856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F08923-AD2C-4D34-9B3F-C22BF6BA4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82286"/>
              </p:ext>
            </p:extLst>
          </p:nvPr>
        </p:nvGraphicFramePr>
        <p:xfrm>
          <a:off x="1998759" y="3049698"/>
          <a:ext cx="8102460" cy="312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17720" imgH="1434240" progId="">
                  <p:embed/>
                </p:oleObj>
              </mc:Choice>
              <mc:Fallback>
                <p:oleObj r:id="rId3" imgW="3717720" imgH="143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759" y="3049698"/>
                        <a:ext cx="8102460" cy="3127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278F7-E9D4-4DEC-80AC-50E869CE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4316-E0F5-4CE2-8C64-68A9EF81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834"/>
            <a:ext cx="10515600" cy="5709130"/>
          </a:xfrm>
        </p:spPr>
        <p:txBody>
          <a:bodyPr/>
          <a:lstStyle/>
          <a:p>
            <a:r>
              <a:rPr lang="en-US" dirty="0" err="1"/>
              <a:t>Tansformasi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pakis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E76B6-FCCF-4ED2-8F6D-930071B9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80" y="1058375"/>
            <a:ext cx="6658433" cy="2051648"/>
          </a:xfrm>
          <a:prstGeom prst="rect">
            <a:avLst/>
          </a:prstGeom>
        </p:spPr>
      </p:pic>
      <p:pic>
        <p:nvPicPr>
          <p:cNvPr id="14338" name="Picture 2" descr="pakis1">
            <a:extLst>
              <a:ext uri="{FF2B5EF4-FFF2-40B4-BE49-F238E27FC236}">
                <a16:creationId xmlns:a16="http://schemas.microsoft.com/office/drawing/2014/main" id="{D8E8A97C-7CB7-4CA7-95C9-EC8DDEE2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52" y="3159909"/>
            <a:ext cx="1972893" cy="323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16AB828-EAC9-455D-AEF9-EE4A695DC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54133"/>
              </p:ext>
            </p:extLst>
          </p:nvPr>
        </p:nvGraphicFramePr>
        <p:xfrm>
          <a:off x="5538337" y="3322399"/>
          <a:ext cx="2687720" cy="334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337" y="3322399"/>
                        <a:ext cx="2687720" cy="334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847D5-7E04-4991-98A1-86E1DDF2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1152</Words>
  <Application>Microsoft Office PowerPoint</Application>
  <PresentationFormat>Widescreen</PresentationFormat>
  <Paragraphs>154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Office Theme</vt:lpstr>
      <vt:lpstr>Equation.3</vt:lpstr>
      <vt:lpstr>25 - Pemampatan Citra </vt:lpstr>
      <vt:lpstr>Fractal Image Compression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341</cp:revision>
  <dcterms:created xsi:type="dcterms:W3CDTF">2019-08-23T02:29:55Z</dcterms:created>
  <dcterms:modified xsi:type="dcterms:W3CDTF">2022-11-24T02:17:43Z</dcterms:modified>
</cp:coreProperties>
</file>