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3"/>
  </p:notesMasterIdLst>
  <p:sldIdLst>
    <p:sldId id="257" r:id="rId2"/>
    <p:sldId id="258" r:id="rId3"/>
    <p:sldId id="259" r:id="rId4"/>
    <p:sldId id="266" r:id="rId5"/>
    <p:sldId id="264" r:id="rId6"/>
    <p:sldId id="261" r:id="rId7"/>
    <p:sldId id="263" r:id="rId8"/>
    <p:sldId id="262" r:id="rId9"/>
    <p:sldId id="307" r:id="rId10"/>
    <p:sldId id="308" r:id="rId11"/>
    <p:sldId id="309" r:id="rId12"/>
    <p:sldId id="310" r:id="rId13"/>
    <p:sldId id="311" r:id="rId14"/>
    <p:sldId id="313" r:id="rId15"/>
    <p:sldId id="314" r:id="rId16"/>
    <p:sldId id="315" r:id="rId17"/>
    <p:sldId id="316" r:id="rId18"/>
    <p:sldId id="318" r:id="rId19"/>
    <p:sldId id="265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77" r:id="rId39"/>
    <p:sldId id="286" r:id="rId40"/>
    <p:sldId id="287" r:id="rId41"/>
    <p:sldId id="298" r:id="rId42"/>
    <p:sldId id="288" r:id="rId43"/>
    <p:sldId id="289" r:id="rId44"/>
    <p:sldId id="290" r:id="rId45"/>
    <p:sldId id="291" r:id="rId46"/>
    <p:sldId id="292" r:id="rId47"/>
    <p:sldId id="293" r:id="rId48"/>
    <p:sldId id="297" r:id="rId49"/>
    <p:sldId id="299" r:id="rId50"/>
    <p:sldId id="300" r:id="rId51"/>
    <p:sldId id="301" r:id="rId52"/>
    <p:sldId id="302" r:id="rId53"/>
    <p:sldId id="295" r:id="rId54"/>
    <p:sldId id="304" r:id="rId55"/>
    <p:sldId id="306" r:id="rId56"/>
    <p:sldId id="296" r:id="rId57"/>
    <p:sldId id="319" r:id="rId58"/>
    <p:sldId id="320" r:id="rId59"/>
    <p:sldId id="321" r:id="rId60"/>
    <p:sldId id="322" r:id="rId61"/>
    <p:sldId id="325" r:id="rId6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8" autoAdjust="0"/>
    <p:restoredTop sz="94683" autoAdjust="0"/>
  </p:normalViewPr>
  <p:slideViewPr>
    <p:cSldViewPr snapToGrid="0">
      <p:cViewPr varScale="1">
        <p:scale>
          <a:sx n="59" d="100"/>
          <a:sy n="59" d="100"/>
        </p:scale>
        <p:origin x="86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E2B58B-7EC3-4868-812D-518EA0AEA264}" type="datetimeFigureOut">
              <a:rPr lang="en-US" smtClean="0"/>
              <a:t>11/22/2022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8D23AC-D084-41D8-BEAE-8EC5A6EE27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806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DC059-2105-4F6B-84C7-0A7B0427FCB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DC438E2-B335-42F3-BD2C-895D9A59E6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828A7E-62E5-4747-A520-8C0EE05A88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CF2C36-EABD-4911-A520-CD038C858C90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27FE2-B8F1-469C-9648-168AFFC6C1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7F35E7-8366-4C5F-9FDB-C3C7E7BA3A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1355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B4EE4-8F7E-4D71-9872-FF3BB9AF20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5353A06-0B1B-46D8-ACC4-C109D679561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39E175-0C4B-40C3-A26D-F9A554E1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49D8F9-41CC-4DE9-8A50-828B447781C7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EFC7F0-8778-4B27-8E57-050A69554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B9183D-03AD-4C87-8E1A-D3479BE760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5496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012558F-BD8A-45D8-8128-60A9B36F34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00B0C81-2508-4076-A839-6273033BAE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3FEC42A-0230-41D3-9A56-0257C9F9D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8133B8-FCC6-4B15-952B-9CBD9ECE4E66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5A0B00-CB1B-4CF6-94A8-2EF993C83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126217-7946-4951-9881-5B580DCB4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1155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F49887-F102-466D-9AA0-468F0884C8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451762-629F-43D2-9ABF-2445F3EA6B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614A53-71BC-4EF6-B307-DC95FFE679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855F1-9B71-4755-8416-7405943FBA46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F48AF1-38F5-4073-97DE-272C4D052C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D985B2-D8FC-4E45-A83A-0988DE11B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4422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4B245F-C537-4437-9AA3-3A3DB2B06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33525A-1131-44B0-ABEF-DA1CE7416A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7EC604-0D2D-4387-9C04-9CA83DE5C3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865F85-E4CD-4D6A-AF85-FA706377343E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2F55FD-6FCC-4FE1-8795-3423B104A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DC2416-33CA-46A1-A8E8-D60DF80FE3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83420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626E3F-BED3-438F-8143-BEC502F3A7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7AF60B-80C8-4017-98D4-7117D17891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8F8DC42-602E-4B2D-A641-CD5800E9F3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6153AB-F4EA-4D88-858C-DA0BC8B32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AAF5FA-89F5-4A7A-A9F2-5A8F1ED48BF2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9093D04-06E7-4160-B223-8EAA71F875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73412C-3FB2-4326-8C10-87601A58C2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686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675A27-6B3F-4A4B-A9D1-6D8A2D689E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9F96122-4C88-49CA-B156-A94178F4C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C2698F-E2C3-4692-8C24-FDE94BAC63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1D1985-E57E-40CB-A933-FF7FA7DF929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91F164A-0DEC-4A65-9CDB-3287C030C9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38FC294-E4C9-4315-AA0F-AF9443AC4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2B28BB-74B0-49BB-8F5D-DB2F926038BC}" type="datetime1">
              <a:rPr lang="en-US" smtClean="0"/>
              <a:t>11/22/2022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37B49C-37B7-41DD-AE3C-EE808F8C36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D0C5A53-313E-4BA2-A5B9-FB3DAE9419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2206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016884-CEA4-41C9-8143-97210B917B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632D60-074E-439C-97FC-B8A809AD0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92345C-74A1-4532-A7BB-A1107E16B6D4}" type="datetime1">
              <a:rPr lang="en-US" smtClean="0"/>
              <a:t>11/22/2022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C2EF49-D476-4582-97D0-9B74B022F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F3EDEF6-154D-49F6-B437-B9113E3EA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1608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5F446F-ECAE-45DF-824F-596FF616C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34E39-F591-4921-9E4A-6A723C717EEB}" type="datetime1">
              <a:rPr lang="en-US" smtClean="0"/>
              <a:t>11/22/2022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D00FF58-2027-4FCC-94FD-5289A10D4C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8EBA24-4655-4C2F-BEAE-33396F0EF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9695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47D34-E0DC-4920-B358-266841661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C49B089-DD37-41B7-AB9B-F220F64266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0D446FF-59E1-4F03-A958-5E9D2A31BC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00F0CC-2A9C-4362-B778-5CF4E4502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5C79C3-8AA6-49AF-A4D3-2E904ED5846B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E6AFCE-F92C-4FA3-B2AC-783B9470DB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582D81-9974-4CBC-97F8-993AD468EB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93514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AB9EFD-BB25-470A-8D0A-C00D5792E9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FD8744-D68C-4196-B45C-CB1A8AB4E1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66A247-3A45-4A55-BAF6-6A2A182736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206B144-1C45-456E-A959-8F31A315B1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68524D-2756-4390-8C84-C04A9C7E17E5}" type="datetime1">
              <a:rPr lang="en-US" smtClean="0"/>
              <a:t>11/22/2022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814CB5-52F9-450C-8C2D-9A5094395C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F19EE2-BDF3-4DD3-A9C9-3EC027F00D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960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3931E28-7385-4224-BA91-577400422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1EBCAC-176C-414B-A0AB-D0CFD8AD6E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9C2992-D35F-4F2F-8BBE-363FAE4CEE8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1C99E9-FBE6-41B9-A5F6-85E9D14660AF}" type="datetime1">
              <a:rPr lang="en-US" smtClean="0"/>
              <a:t>11/22/2022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90D0AF-AB80-407E-9FE7-B9B6D5A8BF0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4CAA2-32F5-4331-9389-43BF3937D9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DCCA8C-3C40-440D-A23D-CFF4DA0607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965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w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oleObject" Target="../embeddings/oleObject4.bin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7" Type="http://schemas.openxmlformats.org/officeDocument/2006/relationships/image" Target="../media/image3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33.wmf"/><Relationship Id="rId4" Type="http://schemas.openxmlformats.org/officeDocument/2006/relationships/oleObject" Target="../embeddings/oleObject6.bin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w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wmf"/><Relationship Id="rId4" Type="http://schemas.openxmlformats.org/officeDocument/2006/relationships/oleObject" Target="../embeddings/oleObject10.bin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oleObject" Target="../embeddings/oleObject11.bin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0.png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0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wmf"/><Relationship Id="rId4" Type="http://schemas.openxmlformats.org/officeDocument/2006/relationships/oleObject" Target="../embeddings/oleObject13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A48C48-39F5-46DF-82D1-A8DEEC74D66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6191"/>
            <a:ext cx="9144000" cy="2056266"/>
          </a:xfrm>
        </p:spPr>
        <p:txBody>
          <a:bodyPr>
            <a:normAutofit/>
          </a:bodyPr>
          <a:lstStyle/>
          <a:p>
            <a:r>
              <a:rPr lang="en-US" b="1" dirty="0"/>
              <a:t>24 - </a:t>
            </a:r>
            <a:r>
              <a:rPr lang="en-US" b="1" dirty="0" err="1"/>
              <a:t>Pemampatan</a:t>
            </a:r>
            <a:r>
              <a:rPr lang="en-US" b="1" dirty="0"/>
              <a:t> Citra</a:t>
            </a:r>
            <a:br>
              <a:rPr lang="en-US" b="1" dirty="0"/>
            </a:br>
            <a:endParaRPr lang="en-US" sz="32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EF0E72-0D77-457B-A795-B4D2AF854200}"/>
              </a:ext>
            </a:extLst>
          </p:cNvPr>
          <p:cNvSpPr txBox="1"/>
          <p:nvPr/>
        </p:nvSpPr>
        <p:spPr>
          <a:xfrm>
            <a:off x="4260160" y="5657671"/>
            <a:ext cx="3856569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Program </a:t>
            </a:r>
            <a:r>
              <a:rPr lang="en-US" dirty="0" err="1"/>
              <a:t>Studi</a:t>
            </a:r>
            <a:r>
              <a:rPr lang="en-US" dirty="0"/>
              <a:t> Teknik </a:t>
            </a:r>
            <a:r>
              <a:rPr lang="en-US" dirty="0" err="1"/>
              <a:t>Informatika</a:t>
            </a:r>
            <a:endParaRPr lang="en-US" dirty="0"/>
          </a:p>
          <a:p>
            <a:pPr algn="ctr"/>
            <a:r>
              <a:rPr lang="en-US" dirty="0" err="1"/>
              <a:t>Sekolah</a:t>
            </a:r>
            <a:r>
              <a:rPr lang="en-US" dirty="0"/>
              <a:t> Teknik </a:t>
            </a:r>
            <a:r>
              <a:rPr lang="en-US" dirty="0" err="1"/>
              <a:t>Elektro</a:t>
            </a:r>
            <a:r>
              <a:rPr lang="en-US" dirty="0"/>
              <a:t> dan </a:t>
            </a:r>
            <a:r>
              <a:rPr lang="en-US" dirty="0" err="1"/>
              <a:t>Informatika</a:t>
            </a:r>
            <a:r>
              <a:rPr lang="en-US" dirty="0"/>
              <a:t> </a:t>
            </a:r>
          </a:p>
          <a:p>
            <a:pPr algn="ctr"/>
            <a:r>
              <a:rPr lang="en-US" dirty="0" err="1"/>
              <a:t>Institut</a:t>
            </a:r>
            <a:r>
              <a:rPr lang="en-US" dirty="0"/>
              <a:t> </a:t>
            </a:r>
            <a:r>
              <a:rPr lang="en-US" dirty="0" err="1"/>
              <a:t>Teknologi</a:t>
            </a:r>
            <a:r>
              <a:rPr lang="en-US" dirty="0"/>
              <a:t> Bandung</a:t>
            </a:r>
          </a:p>
          <a:p>
            <a:pPr algn="ctr"/>
            <a:r>
              <a:rPr lang="en-US" dirty="0"/>
              <a:t>2022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FA025334-09C6-4E8B-B26F-0658836587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2294302"/>
            <a:ext cx="9144000" cy="165576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/>
              <a:t>IF4073 </a:t>
            </a:r>
            <a:r>
              <a:rPr lang="en-US" sz="3600" dirty="0" err="1"/>
              <a:t>Interpretasi</a:t>
            </a:r>
            <a:r>
              <a:rPr lang="en-US" sz="3600" dirty="0"/>
              <a:t> dan </a:t>
            </a:r>
            <a:r>
              <a:rPr lang="en-US" sz="3600" dirty="0" err="1"/>
              <a:t>Pengolahan</a:t>
            </a:r>
            <a:r>
              <a:rPr lang="en-US" sz="3600" dirty="0"/>
              <a:t> Citra</a:t>
            </a:r>
          </a:p>
          <a:p>
            <a:endParaRPr lang="en-US" sz="3600" dirty="0"/>
          </a:p>
          <a:p>
            <a:r>
              <a:rPr lang="en-US" sz="3600" dirty="0"/>
              <a:t>Oleh: Rinaldi Munir</a:t>
            </a:r>
          </a:p>
        </p:txBody>
      </p:sp>
      <p:pic>
        <p:nvPicPr>
          <p:cNvPr id="8" name="Picture 2" descr="Download Logo ITB - Direktorat Sistem dan Teknologi Informasi Institut  Teknologi Bandung">
            <a:extLst>
              <a:ext uri="{FF2B5EF4-FFF2-40B4-BE49-F238E27FC236}">
                <a16:creationId xmlns:a16="http://schemas.microsoft.com/office/drawing/2014/main" id="{6BAF3907-A954-4805-9557-3192099DF8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4859" y="3908147"/>
            <a:ext cx="1487170" cy="1487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76889C-18B9-4DC5-AABF-98A4D7F6AC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</a:t>
            </a:fld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F48A0AC-E46F-4154-B59B-5E81D3EC39BA}"/>
              </a:ext>
            </a:extLst>
          </p:cNvPr>
          <p:cNvSpPr txBox="1"/>
          <p:nvPr/>
        </p:nvSpPr>
        <p:spPr>
          <a:xfrm>
            <a:off x="9575028" y="1627296"/>
            <a:ext cx="1645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(Bagian 1)</a:t>
            </a:r>
          </a:p>
        </p:txBody>
      </p:sp>
    </p:spTree>
    <p:extLst>
      <p:ext uri="{BB962C8B-B14F-4D97-AF65-F5344CB8AC3E}">
        <p14:creationId xmlns:p14="http://schemas.microsoft.com/office/powerpoint/2010/main" val="1572167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79714"/>
            <a:ext cx="10515600" cy="5197249"/>
          </a:xfrm>
        </p:spPr>
        <p:txBody>
          <a:bodyPr>
            <a:normAutofit/>
          </a:bodyPr>
          <a:lstStyle/>
          <a:p>
            <a:r>
              <a:rPr lang="en-US" sz="2400" i="1" dirty="0"/>
              <a:t>Coding redundancy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dikurangi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mengkodekan</a:t>
            </a:r>
            <a:r>
              <a:rPr lang="en-US" sz="2400" dirty="0"/>
              <a:t> </a:t>
            </a:r>
            <a:r>
              <a:rPr lang="en-US" sz="2400" dirty="0" err="1"/>
              <a:t>simbol</a:t>
            </a:r>
            <a:r>
              <a:rPr lang="en-US" sz="2400" dirty="0"/>
              <a:t> yang </a:t>
            </a:r>
            <a:r>
              <a:rPr lang="en-US" sz="2400" dirty="0" err="1"/>
              <a:t>sering</a:t>
            </a:r>
            <a:r>
              <a:rPr lang="en-US" sz="2400" dirty="0"/>
              <a:t> </a:t>
            </a:r>
            <a:r>
              <a:rPr lang="en-US" sz="2400" dirty="0" err="1"/>
              <a:t>muncul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bit yang </a:t>
            </a:r>
            <a:r>
              <a:rPr lang="en-US" sz="2400" dirty="0" err="1"/>
              <a:t>lebih</a:t>
            </a:r>
            <a:r>
              <a:rPr lang="en-US" sz="2400" dirty="0"/>
              <a:t> </a:t>
            </a:r>
            <a:r>
              <a:rPr lang="en-US" sz="2400" dirty="0" err="1"/>
              <a:t>sedikit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4965" y="1963511"/>
            <a:ext cx="2209800" cy="3581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4765" y="1953986"/>
            <a:ext cx="2257425" cy="36004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31330" y="2713367"/>
            <a:ext cx="6229719" cy="31393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Rata-rata </a:t>
            </a:r>
            <a:r>
              <a:rPr lang="en-US" sz="2000" dirty="0" err="1"/>
              <a:t>panjang</a:t>
            </a:r>
            <a:r>
              <a:rPr lang="en-US" sz="2000" dirty="0"/>
              <a:t> bit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=</a:t>
            </a:r>
          </a:p>
          <a:p>
            <a:r>
              <a:rPr lang="en-US" sz="2000" dirty="0"/>
              <a:t>       {(19 x ) + (25 x 2) + (21 x 2) + … + (3 x 6 ) + (2 x 6)}/100</a:t>
            </a:r>
          </a:p>
          <a:p>
            <a:r>
              <a:rPr lang="en-US" sz="2000" dirty="0"/>
              <a:t>      = 2.7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Nisbah</a:t>
            </a:r>
            <a:r>
              <a:rPr lang="en-US" sz="2000" dirty="0"/>
              <a:t> </a:t>
            </a:r>
            <a:r>
              <a:rPr lang="en-US" sz="2000" dirty="0" err="1"/>
              <a:t>pemampatan</a:t>
            </a:r>
            <a:r>
              <a:rPr lang="en-US" sz="2000" dirty="0"/>
              <a:t>= 2.7/3 = 0.9 </a:t>
            </a:r>
            <a:r>
              <a:rPr lang="en-US" sz="2000" dirty="0" err="1"/>
              <a:t>atau</a:t>
            </a:r>
            <a:r>
              <a:rPr lang="en-US" sz="2000" dirty="0"/>
              <a:t> 90%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err="1"/>
              <a:t>Artinya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90%  </a:t>
            </a:r>
            <a:r>
              <a:rPr lang="en-US" sz="2000" dirty="0" err="1"/>
              <a:t>dari</a:t>
            </a:r>
            <a:r>
              <a:rPr lang="en-US" sz="2000" dirty="0"/>
              <a:t> rata-rata </a:t>
            </a:r>
            <a:r>
              <a:rPr lang="en-US" sz="2000" dirty="0" err="1"/>
              <a:t>ukuran</a:t>
            </a:r>
            <a:r>
              <a:rPr lang="en-US" sz="2000" dirty="0"/>
              <a:t> bit </a:t>
            </a:r>
            <a:r>
              <a:rPr lang="en-US" sz="2000" dirty="0" err="1"/>
              <a:t>semula</a:t>
            </a:r>
            <a:r>
              <a:rPr lang="en-US" sz="2000" dirty="0"/>
              <a:t> </a:t>
            </a:r>
          </a:p>
          <a:p>
            <a:r>
              <a:rPr lang="en-US" sz="2000" dirty="0"/>
              <a:t>      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99E2CF0-7E86-4136-84EA-E9313951DC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895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14400"/>
            <a:ext cx="10515600" cy="52625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Spatial redundancy</a:t>
            </a:r>
          </a:p>
        </p:txBody>
      </p:sp>
      <p:sp>
        <p:nvSpPr>
          <p:cNvPr id="4" name="object 13"/>
          <p:cNvSpPr>
            <a:spLocks noChangeArrowheads="1"/>
          </p:cNvSpPr>
          <p:nvPr/>
        </p:nvSpPr>
        <p:spPr bwMode="auto">
          <a:xfrm>
            <a:off x="2072965" y="2362025"/>
            <a:ext cx="4502150" cy="13636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object 19"/>
          <p:cNvSpPr>
            <a:spLocks noChangeArrowheads="1"/>
          </p:cNvSpPr>
          <p:nvPr/>
        </p:nvSpPr>
        <p:spPr bwMode="auto">
          <a:xfrm>
            <a:off x="2065027" y="4616605"/>
            <a:ext cx="4510088" cy="1363663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066746" y="1708928"/>
            <a:ext cx="5586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/>
              </a:rPr>
              <a:t>Nilai-</a:t>
            </a:r>
            <a:r>
              <a:rPr lang="en-US" sz="2400" dirty="0" err="1">
                <a:cs typeface="Times New Roman"/>
              </a:rPr>
              <a:t>nilai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i="1" dirty="0">
                <a:cs typeface="Times New Roman"/>
              </a:rPr>
              <a:t>pixel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Tiffany pada baris 128:</a:t>
            </a:r>
          </a:p>
        </p:txBody>
      </p:sp>
      <p:sp>
        <p:nvSpPr>
          <p:cNvPr id="7" name="Rectangle 6"/>
          <p:cNvSpPr/>
          <p:nvPr/>
        </p:nvSpPr>
        <p:spPr>
          <a:xfrm>
            <a:off x="1066746" y="3917120"/>
            <a:ext cx="53237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400" dirty="0">
                <a:cs typeface="Times New Roman"/>
              </a:rPr>
              <a:t>Nilai-</a:t>
            </a:r>
            <a:r>
              <a:rPr lang="en-US" sz="2400" dirty="0" err="1">
                <a:cs typeface="Times New Roman"/>
              </a:rPr>
              <a:t>nilai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i="1" dirty="0">
                <a:cs typeface="Times New Roman"/>
              </a:rPr>
              <a:t>pixel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roda</a:t>
            </a:r>
            <a:r>
              <a:rPr lang="en-US" sz="2400" dirty="0">
                <a:cs typeface="Times New Roman"/>
              </a:rPr>
              <a:t> pada baris 128:</a:t>
            </a:r>
          </a:p>
        </p:txBody>
      </p:sp>
      <p:sp>
        <p:nvSpPr>
          <p:cNvPr id="8" name="Rectangle 7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1D47EFA-BA5B-4916-A37E-333EAF77DF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49382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360715" y="892628"/>
            <a:ext cx="8229600" cy="452596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2400" dirty="0">
                <a:cs typeface="Times New Roman"/>
              </a:rPr>
              <a:t>Pixel-pixel </a:t>
            </a:r>
            <a:r>
              <a:rPr lang="en-US" sz="2400" dirty="0" err="1">
                <a:cs typeface="Times New Roman"/>
              </a:rPr>
              <a:t>baris</a:t>
            </a:r>
            <a:r>
              <a:rPr lang="en-US" sz="2400" dirty="0">
                <a:cs typeface="Times New Roman"/>
              </a:rPr>
              <a:t> 128 </a:t>
            </a:r>
            <a:r>
              <a:rPr lang="en-US" sz="2400" dirty="0" err="1">
                <a:cs typeface="Times New Roman"/>
              </a:rPr>
              <a:t>pada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citra</a:t>
            </a:r>
            <a:r>
              <a:rPr lang="en-US" sz="2400" dirty="0">
                <a:cs typeface="Times New Roman"/>
              </a:rPr>
              <a:t> </a:t>
            </a:r>
            <a:r>
              <a:rPr lang="en-US" sz="2400" dirty="0" err="1">
                <a:cs typeface="Times New Roman"/>
              </a:rPr>
              <a:t>roda</a:t>
            </a:r>
            <a:r>
              <a:rPr lang="en-US" sz="2400" dirty="0">
                <a:cs typeface="Times New Roman"/>
              </a:rPr>
              <a:t> (256 pixel):</a:t>
            </a:r>
          </a:p>
          <a:p>
            <a:pPr marL="0" indent="0">
              <a:buFontTx/>
              <a:buNone/>
              <a:defRPr/>
            </a:pPr>
            <a:endParaRPr lang="en-US" sz="2200" dirty="0">
              <a:cs typeface="Times New Roman"/>
            </a:endParaRPr>
          </a:p>
        </p:txBody>
      </p:sp>
      <p:sp>
        <p:nvSpPr>
          <p:cNvPr id="3" name="object 23"/>
          <p:cNvSpPr>
            <a:spLocks noChangeArrowheads="1"/>
          </p:cNvSpPr>
          <p:nvPr/>
        </p:nvSpPr>
        <p:spPr bwMode="auto">
          <a:xfrm>
            <a:off x="2213384" y="1598132"/>
            <a:ext cx="4677274" cy="142943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object 30"/>
          <p:cNvSpPr txBox="1"/>
          <p:nvPr/>
        </p:nvSpPr>
        <p:spPr>
          <a:xfrm>
            <a:off x="1811847" y="3767982"/>
            <a:ext cx="7549867" cy="74052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2499"/>
              </a:lnSpc>
              <a:defRPr/>
            </a:pPr>
            <a:r>
              <a:rPr lang="en-US" sz="2400" spc="5" dirty="0" err="1">
                <a:ea typeface="+mn-ea"/>
                <a:cs typeface="Times New Roman"/>
              </a:rPr>
              <a:t>Pada</a:t>
            </a:r>
            <a:r>
              <a:rPr lang="en-US" sz="2400" spc="5" dirty="0">
                <a:ea typeface="+mn-ea"/>
                <a:cs typeface="Times New Roman"/>
              </a:rPr>
              <a:t> </a:t>
            </a:r>
            <a:r>
              <a:rPr lang="en-US" sz="2400" spc="5" dirty="0" err="1">
                <a:ea typeface="+mn-ea"/>
                <a:cs typeface="Times New Roman"/>
              </a:rPr>
              <a:t>baris</a:t>
            </a:r>
            <a:r>
              <a:rPr lang="en-US" sz="2400" spc="5" dirty="0">
                <a:ea typeface="+mn-ea"/>
                <a:cs typeface="Times New Roman"/>
              </a:rPr>
              <a:t> 128, </a:t>
            </a:r>
            <a:r>
              <a:rPr sz="2400" dirty="0">
                <a:ea typeface="+mn-ea"/>
                <a:cs typeface="Times New Roman"/>
              </a:rPr>
              <a:t>(</a:t>
            </a:r>
            <a:r>
              <a:rPr lang="en-US" sz="2400" dirty="0">
                <a:ea typeface="+mn-ea"/>
                <a:cs typeface="Times New Roman"/>
              </a:rPr>
              <a:t>n1, n2</a:t>
            </a:r>
            <a:r>
              <a:rPr sz="2400" spc="5" dirty="0">
                <a:ea typeface="+mn-ea"/>
                <a:cs typeface="Times New Roman"/>
              </a:rPr>
              <a:t>):  </a:t>
            </a:r>
            <a:r>
              <a:rPr sz="2400" dirty="0">
                <a:ea typeface="+mn-ea"/>
                <a:cs typeface="Times New Roman"/>
              </a:rPr>
              <a:t>(77, 1), (206, 30), (121, 88),</a:t>
            </a:r>
            <a:r>
              <a:rPr sz="2400" spc="5" dirty="0">
                <a:ea typeface="+mn-ea"/>
                <a:cs typeface="Times New Roman"/>
              </a:rPr>
              <a:t> </a:t>
            </a:r>
            <a:r>
              <a:rPr sz="2400" dirty="0">
                <a:ea typeface="+mn-ea"/>
                <a:cs typeface="Times New Roman"/>
              </a:rPr>
              <a:t>(77,18), (121, 88), (206, 30), (77,</a:t>
            </a:r>
            <a:r>
              <a:rPr sz="2400" spc="5" dirty="0">
                <a:ea typeface="+mn-ea"/>
                <a:cs typeface="Times New Roman"/>
              </a:rPr>
              <a:t> </a:t>
            </a:r>
            <a:r>
              <a:rPr sz="2400" dirty="0">
                <a:ea typeface="+mn-ea"/>
                <a:cs typeface="Times New Roman"/>
              </a:rPr>
              <a:t>1)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38277" y="4650267"/>
            <a:ext cx="919168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cs typeface="Times New Roman" panose="02020603050405020304" pitchFamily="18" charset="0"/>
              </a:rPr>
              <a:t>Kodekan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setiap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segmen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dengan</a:t>
            </a:r>
            <a:r>
              <a:rPr lang="en-US" sz="2400" dirty="0">
                <a:cs typeface="Times New Roman" panose="02020603050405020304" pitchFamily="18" charset="0"/>
              </a:rPr>
              <a:t> 16 bit (n1 </a:t>
            </a:r>
            <a:r>
              <a:rPr lang="en-US" sz="2400" dirty="0" err="1">
                <a:cs typeface="Times New Roman" panose="02020603050405020304" pitchFamily="18" charset="0"/>
              </a:rPr>
              <a:t>delapan</a:t>
            </a:r>
            <a:r>
              <a:rPr lang="en-US" sz="2400" dirty="0">
                <a:cs typeface="Times New Roman" panose="02020603050405020304" pitchFamily="18" charset="0"/>
              </a:rPr>
              <a:t> bit, n2 </a:t>
            </a:r>
            <a:r>
              <a:rPr lang="en-US" sz="2400" dirty="0" err="1">
                <a:cs typeface="Times New Roman" panose="02020603050405020304" pitchFamily="18" charset="0"/>
              </a:rPr>
              <a:t>delapan</a:t>
            </a:r>
            <a:r>
              <a:rPr lang="en-US" sz="2400" dirty="0">
                <a:cs typeface="Times New Roman" panose="02020603050405020304" pitchFamily="18" charset="0"/>
              </a:rPr>
              <a:t> bit):</a:t>
            </a:r>
            <a:br>
              <a:rPr lang="en-US" sz="2400" dirty="0">
                <a:cs typeface="Times New Roman" panose="02020603050405020304" pitchFamily="18" charset="0"/>
              </a:rPr>
            </a:br>
            <a:r>
              <a:rPr lang="en-US" sz="2400" dirty="0" err="1">
                <a:cs typeface="Times New Roman" panose="02020603050405020304" pitchFamily="18" charset="0"/>
              </a:rPr>
              <a:t>Nisbah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pemampatan</a:t>
            </a:r>
            <a:r>
              <a:rPr lang="en-US" sz="2400" dirty="0">
                <a:cs typeface="Times New Roman" panose="02020603050405020304" pitchFamily="18" charset="0"/>
              </a:rPr>
              <a:t> = (7x16) / (256 x 8) = 0.055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5,5%</a:t>
            </a:r>
          </a:p>
          <a:p>
            <a:r>
              <a:rPr lang="en-US" sz="2400" dirty="0" err="1">
                <a:cs typeface="Times New Roman" panose="02020603050405020304" pitchFamily="18" charset="0"/>
              </a:rPr>
              <a:t>Artinya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menjadi</a:t>
            </a:r>
            <a:r>
              <a:rPr lang="en-US" sz="2400" dirty="0">
                <a:cs typeface="Times New Roman" panose="02020603050405020304" pitchFamily="18" charset="0"/>
              </a:rPr>
              <a:t> 5,5% </a:t>
            </a:r>
            <a:r>
              <a:rPr lang="en-US" sz="2400" dirty="0" err="1">
                <a:cs typeface="Times New Roman" panose="02020603050405020304" pitchFamily="18" charset="0"/>
              </a:rPr>
              <a:t>dariukuran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semula</a:t>
            </a:r>
            <a:r>
              <a:rPr lang="en-US" sz="2400" dirty="0"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cs typeface="Times New Roman" panose="02020603050405020304" pitchFamily="18" charset="0"/>
              </a:rPr>
              <a:t>atau</a:t>
            </a:r>
            <a:r>
              <a:rPr lang="en-US" sz="2400" dirty="0">
                <a:cs typeface="Times New Roman" panose="02020603050405020304" pitchFamily="18" charset="0"/>
              </a:rPr>
              <a:t> 94,5% </a:t>
            </a:r>
            <a:r>
              <a:rPr lang="en-US" sz="2400" dirty="0" err="1">
                <a:cs typeface="Times New Roman" panose="02020603050405020304" pitchFamily="18" charset="0"/>
              </a:rPr>
              <a:t>telah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dimampatkan</a:t>
            </a:r>
            <a:endParaRPr lang="en-US" sz="2400" dirty="0"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20538" y="2855462"/>
            <a:ext cx="9933262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endParaRPr lang="en-US" sz="2200" dirty="0"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err="1"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i="1" dirty="0">
                <a:cs typeface="Times New Roman" panose="02020603050405020304" pitchFamily="18" charset="0"/>
              </a:rPr>
              <a:t>n</a:t>
            </a:r>
            <a:r>
              <a:rPr lang="en-US" sz="2400" dirty="0">
                <a:cs typeface="Times New Roman" panose="02020603050405020304" pitchFamily="18" charset="0"/>
              </a:rPr>
              <a:t>1 </a:t>
            </a:r>
            <a:r>
              <a:rPr lang="en-US" sz="2400" dirty="0" err="1">
                <a:cs typeface="Times New Roman" panose="02020603050405020304" pitchFamily="18" charset="0"/>
              </a:rPr>
              <a:t>menyatakan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graylevel</a:t>
            </a:r>
            <a:r>
              <a:rPr lang="en-US" sz="2400" dirty="0">
                <a:cs typeface="Times New Roman" panose="02020603050405020304" pitchFamily="18" charset="0"/>
              </a:rPr>
              <a:t> dan </a:t>
            </a:r>
            <a:r>
              <a:rPr lang="en-US" sz="2400" i="1" dirty="0">
                <a:cs typeface="Times New Roman" panose="02020603050405020304" pitchFamily="18" charset="0"/>
              </a:rPr>
              <a:t>n</a:t>
            </a:r>
            <a:r>
              <a:rPr lang="en-US" sz="2400" dirty="0">
                <a:cs typeface="Times New Roman" panose="02020603050405020304" pitchFamily="18" charset="0"/>
              </a:rPr>
              <a:t>2 </a:t>
            </a:r>
            <a:r>
              <a:rPr lang="en-US" sz="2400" dirty="0" err="1">
                <a:cs typeface="Times New Roman" panose="02020603050405020304" pitchFamily="18" charset="0"/>
              </a:rPr>
              <a:t>adalah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frekuensi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kemunculannya</a:t>
            </a:r>
            <a:endParaRPr lang="en-US" sz="2400" dirty="0">
              <a:cs typeface="Times New Roman" panose="02020603050405020304" pitchFamily="18" charset="0"/>
            </a:endParaRPr>
          </a:p>
          <a:p>
            <a:endParaRPr lang="en-US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4289373-2BB3-4873-A252-1249335CD9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9148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59971"/>
            <a:ext cx="10515600" cy="53169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 err="1"/>
              <a:t>Psychovisual</a:t>
            </a:r>
            <a:r>
              <a:rPr lang="en-US" sz="3200" b="1" dirty="0"/>
              <a:t> Redundancy</a:t>
            </a:r>
          </a:p>
          <a:p>
            <a:r>
              <a:rPr lang="id-ID" sz="2400" dirty="0"/>
              <a:t>Untuk persepsi visual manusia, informasi tertentu kurang penting. E.g ,: kuantisasi </a:t>
            </a:r>
            <a:r>
              <a:rPr lang="en-US" sz="2400" dirty="0" err="1"/>
              <a:t>graylevel</a:t>
            </a:r>
            <a:r>
              <a:rPr lang="id-ID" sz="2400" dirty="0"/>
              <a:t> yang tepat tidak memengaruhi kualitas visualnya</a:t>
            </a:r>
            <a:r>
              <a:rPr lang="en-US" sz="2400" dirty="0"/>
              <a:t>.</a:t>
            </a:r>
          </a:p>
          <a:p>
            <a:endParaRPr lang="en-US" sz="2400" b="1" dirty="0"/>
          </a:p>
          <a:p>
            <a:r>
              <a:rPr lang="en-US" sz="2400" dirty="0"/>
              <a:t>Citra Tiffany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dikodekan</a:t>
            </a:r>
            <a:r>
              <a:rPr lang="en-US" sz="2400" dirty="0"/>
              <a:t> 5 bit/pixel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mempengaruhi</a:t>
            </a:r>
            <a:r>
              <a:rPr lang="en-US" sz="2400" dirty="0"/>
              <a:t> </a:t>
            </a:r>
            <a:r>
              <a:rPr lang="en-US" sz="2400" dirty="0" err="1"/>
              <a:t>persepsi</a:t>
            </a:r>
            <a:r>
              <a:rPr lang="en-US" sz="2400" dirty="0"/>
              <a:t> visual </a:t>
            </a:r>
            <a:r>
              <a:rPr lang="en-US" sz="2400" dirty="0" err="1"/>
              <a:t>manusia</a:t>
            </a:r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.</a:t>
            </a:r>
          </a:p>
        </p:txBody>
      </p:sp>
      <p:sp>
        <p:nvSpPr>
          <p:cNvPr id="4" name="object 49"/>
          <p:cNvSpPr>
            <a:spLocks noChangeArrowheads="1"/>
          </p:cNvSpPr>
          <p:nvPr/>
        </p:nvSpPr>
        <p:spPr bwMode="auto">
          <a:xfrm>
            <a:off x="2133601" y="3429000"/>
            <a:ext cx="6193971" cy="198970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575115" y="6034263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EC85CBD-FF59-44D7-94A7-65BA7F345E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76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47C99-4F13-48A8-8C3E-B81611205262}" type="slidenum">
              <a:rPr lang="en-GB" altLang="en-US"/>
              <a:pPr/>
              <a:t>14</a:t>
            </a:fld>
            <a:endParaRPr lang="en-GB" alt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884238"/>
            <a:ext cx="8162925" cy="762000"/>
          </a:xfrm>
        </p:spPr>
        <p:txBody>
          <a:bodyPr/>
          <a:lstStyle/>
          <a:p>
            <a:r>
              <a:rPr lang="en-US" altLang="en-US" b="1" dirty="0" err="1">
                <a:latin typeface="+mn-lt"/>
              </a:rPr>
              <a:t>Teori</a:t>
            </a:r>
            <a:r>
              <a:rPr lang="en-US" altLang="en-US" b="1" dirty="0">
                <a:latin typeface="+mn-lt"/>
              </a:rPr>
              <a:t> </a:t>
            </a:r>
            <a:r>
              <a:rPr lang="en-US" altLang="en-US" b="1" dirty="0" err="1">
                <a:latin typeface="+mn-lt"/>
              </a:rPr>
              <a:t>Informasi</a:t>
            </a:r>
            <a:endParaRPr lang="en-GB" altLang="en-US" b="1" dirty="0">
              <a:latin typeface="+mn-lt"/>
            </a:endParaRP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Mendefinisikan jumlah informasi di dalam pesan sebagai jumlah minimum bit yang dibutuhkan untuk mengkodekan pesan.</a:t>
            </a:r>
          </a:p>
          <a:p>
            <a:endParaRPr lang="en-US" altLang="en-US"/>
          </a:p>
          <a:p>
            <a:r>
              <a:rPr lang="en-US" altLang="en-US"/>
              <a:t>Contoh: 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- 1 bit untuk mengkodekan jenis kelamin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- 3 bit untuk mengkodekan nama hari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/>
              <a:t>	- 4 bit untuk mengkodekan  0 s/d 9 </a:t>
            </a:r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5099410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570B11-0C8B-4FAC-81A6-419C6C876F0D}" type="slidenum">
              <a:rPr lang="en-GB" altLang="en-US"/>
              <a:pPr/>
              <a:t>15</a:t>
            </a:fld>
            <a:endParaRPr lang="en-GB" alt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i="1" dirty="0"/>
              <a:t>Entropy</a:t>
            </a:r>
            <a:r>
              <a:rPr lang="en-US" altLang="en-US" dirty="0"/>
              <a:t>: </a:t>
            </a:r>
            <a:r>
              <a:rPr lang="en-US" altLang="en-US" dirty="0" err="1"/>
              <a:t>ukuran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satuan</a:t>
            </a:r>
            <a:r>
              <a:rPr lang="en-US" altLang="en-US" dirty="0"/>
              <a:t> bit.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berguna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memperkirakan</a:t>
            </a:r>
            <a:r>
              <a:rPr lang="en-US" altLang="en-US" dirty="0"/>
              <a:t> </a:t>
            </a:r>
            <a:r>
              <a:rPr lang="en-US" altLang="en-US" dirty="0" err="1"/>
              <a:t>jumlah</a:t>
            </a:r>
            <a:r>
              <a:rPr lang="en-US" altLang="en-US" dirty="0"/>
              <a:t> bit rata-rata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mengkodekan</a:t>
            </a:r>
            <a:r>
              <a:rPr lang="en-US" altLang="en-US" dirty="0"/>
              <a:t> </a:t>
            </a:r>
            <a:r>
              <a:rPr lang="en-US" altLang="en-US" dirty="0" err="1"/>
              <a:t>elemen</a:t>
            </a:r>
            <a:r>
              <a:rPr lang="en-US" altLang="en-US" dirty="0"/>
              <a:t> </a:t>
            </a:r>
            <a:r>
              <a:rPr lang="en-US" altLang="en-US" dirty="0" err="1"/>
              <a:t>dari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.</a:t>
            </a:r>
          </a:p>
          <a:p>
            <a:pPr>
              <a:lnSpc>
                <a:spcPct val="90000"/>
              </a:lnSpc>
            </a:pPr>
            <a:endParaRPr lang="en-US" altLang="en-US" dirty="0"/>
          </a:p>
          <a:p>
            <a:pPr>
              <a:lnSpc>
                <a:spcPct val="90000"/>
              </a:lnSpc>
            </a:pPr>
            <a:r>
              <a:rPr lang="en-US" altLang="en-US" dirty="0" err="1"/>
              <a:t>Contoh</a:t>
            </a:r>
            <a:r>
              <a:rPr lang="en-US" altLang="en-US" dirty="0"/>
              <a:t>: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jenis</a:t>
            </a:r>
            <a:r>
              <a:rPr lang="en-US" altLang="en-US" dirty="0"/>
              <a:t> </a:t>
            </a:r>
            <a:r>
              <a:rPr lang="en-US" altLang="en-US" dirty="0" err="1"/>
              <a:t>kelamin</a:t>
            </a:r>
            <a:r>
              <a:rPr lang="en-US" altLang="en-US" dirty="0"/>
              <a:t> = 1 bit,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untuk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yang </a:t>
            </a:r>
            <a:r>
              <a:rPr lang="en-US" altLang="en-US" dirty="0" err="1"/>
              <a:t>menyatakan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dirty="0" err="1"/>
              <a:t>hari</a:t>
            </a:r>
            <a:r>
              <a:rPr lang="en-US" altLang="en-US" dirty="0"/>
              <a:t> = 3 bit</a:t>
            </a:r>
          </a:p>
          <a:p>
            <a:pPr>
              <a:lnSpc>
                <a:spcPct val="90000"/>
              </a:lnSpc>
            </a:pPr>
            <a:endParaRPr lang="en-GB" altLang="en-US" dirty="0"/>
          </a:p>
        </p:txBody>
      </p:sp>
      <p:graphicFrame>
        <p:nvGraphicFramePr>
          <p:cNvPr id="8197" name="Object 5"/>
          <p:cNvGraphicFramePr>
            <a:graphicFrameLocks noChangeAspect="1"/>
          </p:cNvGraphicFramePr>
          <p:nvPr/>
        </p:nvGraphicFramePr>
        <p:xfrm>
          <a:off x="6026150" y="3282950"/>
          <a:ext cx="1397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9680" imgH="291960" progId="Equation.3">
                  <p:embed/>
                </p:oleObj>
              </mc:Choice>
              <mc:Fallback>
                <p:oleObj name="Equation" r:id="rId2" imgW="139680" imgH="291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26150" y="3282950"/>
                        <a:ext cx="1397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669746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5B3E66-D185-448A-9093-5E61E2818FEF}" type="slidenum">
              <a:rPr lang="en-GB" altLang="en-US"/>
              <a:pPr/>
              <a:t>16</a:t>
            </a:fld>
            <a:endParaRPr lang="en-GB" altLang="en-US"/>
          </a:p>
        </p:txBody>
      </p:sp>
      <p:sp>
        <p:nvSpPr>
          <p:cNvPr id="1024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sp>
        <p:nvSpPr>
          <p:cNvPr id="1024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err="1"/>
              <a:t>Secara</a:t>
            </a:r>
            <a:r>
              <a:rPr lang="en-US" altLang="en-US" dirty="0"/>
              <a:t> </a:t>
            </a:r>
            <a:r>
              <a:rPr lang="en-US" altLang="en-US" dirty="0" err="1"/>
              <a:t>umum</a:t>
            </a:r>
            <a:r>
              <a:rPr lang="en-US" altLang="en-US" dirty="0"/>
              <a:t>, </a:t>
            </a:r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dihitung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rumus</a:t>
            </a:r>
            <a:r>
              <a:rPr lang="en-US" altLang="en-US" dirty="0"/>
              <a:t> yang </a:t>
            </a:r>
            <a:r>
              <a:rPr lang="en-US" altLang="en-US" dirty="0" err="1"/>
              <a:t>dikemukakan</a:t>
            </a:r>
            <a:r>
              <a:rPr lang="en-US" altLang="en-US" dirty="0"/>
              <a:t> oleh </a:t>
            </a:r>
            <a:r>
              <a:rPr lang="en-US" dirty="0"/>
              <a:t>Claude Shannon, 1948</a:t>
            </a:r>
            <a:r>
              <a:rPr lang="en-US" altLang="en-US" dirty="0"/>
              <a:t>: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</a:t>
            </a:r>
            <a:r>
              <a:rPr lang="en-US" altLang="en-US" i="1" dirty="0"/>
              <a:t>p</a:t>
            </a:r>
            <a:r>
              <a:rPr lang="en-US" altLang="en-US" i="1" baseline="-25000" dirty="0"/>
              <a:t>i</a:t>
            </a:r>
            <a:r>
              <a:rPr lang="en-US" altLang="en-US" dirty="0"/>
              <a:t> = </a:t>
            </a:r>
            <a:r>
              <a:rPr lang="en-US" altLang="en-US" dirty="0" err="1"/>
              <a:t>peluang</a:t>
            </a:r>
            <a:r>
              <a:rPr lang="en-US" altLang="en-US" dirty="0"/>
              <a:t> </a:t>
            </a:r>
            <a:r>
              <a:rPr lang="en-US" altLang="en-US" dirty="0" err="1"/>
              <a:t>kemunculan</a:t>
            </a:r>
            <a:r>
              <a:rPr lang="en-US" altLang="en-US" dirty="0"/>
              <a:t> </a:t>
            </a:r>
            <a:r>
              <a:rPr lang="en-US" altLang="en-US" dirty="0" err="1"/>
              <a:t>simbol</a:t>
            </a:r>
            <a:r>
              <a:rPr lang="en-US" altLang="en-US" dirty="0"/>
              <a:t> </a:t>
            </a:r>
            <a:r>
              <a:rPr lang="en-US" altLang="en-US" dirty="0" err="1"/>
              <a:t>ke-</a:t>
            </a:r>
            <a:r>
              <a:rPr lang="en-US" altLang="en-US" i="1" dirty="0" err="1"/>
              <a:t>i</a:t>
            </a:r>
            <a:r>
              <a:rPr lang="en-US" altLang="en-US" dirty="0"/>
              <a:t> di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i="1" dirty="0"/>
              <a:t>X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i="1" dirty="0"/>
          </a:p>
          <a:p>
            <a:r>
              <a:rPr lang="en-US" altLang="en-US" dirty="0" err="1"/>
              <a:t>Entropi</a:t>
            </a:r>
            <a:r>
              <a:rPr lang="en-US" altLang="en-US" dirty="0"/>
              <a:t> </a:t>
            </a:r>
            <a:r>
              <a:rPr lang="en-US" altLang="en-US" dirty="0" err="1"/>
              <a:t>dinyatakan</a:t>
            </a:r>
            <a:r>
              <a:rPr lang="en-US" altLang="en-US" dirty="0"/>
              <a:t> </a:t>
            </a:r>
            <a:r>
              <a:rPr lang="en-US" altLang="en-US" dirty="0" err="1"/>
              <a:t>dalam</a:t>
            </a:r>
            <a:r>
              <a:rPr lang="en-US" altLang="en-US" dirty="0"/>
              <a:t> </a:t>
            </a:r>
            <a:r>
              <a:rPr lang="en-US" altLang="en-US" dirty="0" err="1"/>
              <a:t>satuan</a:t>
            </a:r>
            <a:r>
              <a:rPr lang="en-US" altLang="en-US" dirty="0"/>
              <a:t> bit</a:t>
            </a:r>
            <a:endParaRPr lang="en-GB" altLang="en-US" dirty="0"/>
          </a:p>
        </p:txBody>
      </p:sp>
      <p:graphicFrame>
        <p:nvGraphicFramePr>
          <p:cNvPr id="10244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0850796"/>
              </p:ext>
            </p:extLst>
          </p:nvPr>
        </p:nvGraphicFramePr>
        <p:xfrm>
          <a:off x="3248252" y="2678112"/>
          <a:ext cx="2793319" cy="94969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07880" imgH="444240" progId="Equation.3">
                  <p:embed/>
                </p:oleObj>
              </mc:Choice>
              <mc:Fallback>
                <p:oleObj name="Equation" r:id="rId2" imgW="130788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48252" y="2678112"/>
                        <a:ext cx="2793319" cy="94969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61087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2117E5-C012-4E51-A56C-CF3F46EA514A}" type="slidenum">
              <a:rPr lang="en-GB" altLang="en-US"/>
              <a:pPr/>
              <a:t>17</a:t>
            </a:fld>
            <a:endParaRPr lang="en-GB" altLang="en-US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345167"/>
            <a:ext cx="10515600" cy="5564869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altLang="en-US" sz="2400" dirty="0" err="1"/>
              <a:t>Contoh</a:t>
            </a:r>
            <a:r>
              <a:rPr lang="en-US" altLang="en-US" sz="2400" dirty="0"/>
              <a:t>: </a:t>
            </a:r>
            <a:r>
              <a:rPr lang="en-US" altLang="en-US" sz="2400" dirty="0" err="1"/>
              <a:t>misalkan</a:t>
            </a:r>
            <a:r>
              <a:rPr lang="en-US" altLang="en-US" sz="2400" dirty="0"/>
              <a:t> </a:t>
            </a:r>
            <a:r>
              <a:rPr lang="en-US" altLang="en-US" sz="2400" dirty="0" err="1"/>
              <a:t>pesan</a:t>
            </a:r>
            <a:r>
              <a:rPr lang="en-US" altLang="en-US" sz="2400" dirty="0"/>
              <a:t> X = ‘AABBCBDB’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n</a:t>
            </a:r>
            <a:r>
              <a:rPr lang="en-US" altLang="en-US" dirty="0"/>
              <a:t> = 4  (</a:t>
            </a:r>
            <a:r>
              <a:rPr lang="en-US" altLang="en-US" dirty="0" err="1"/>
              <a:t>yaitu</a:t>
            </a:r>
            <a:r>
              <a:rPr lang="en-US" altLang="en-US" dirty="0"/>
              <a:t> </a:t>
            </a:r>
            <a:r>
              <a:rPr lang="en-US" altLang="en-US" dirty="0" err="1"/>
              <a:t>huruf</a:t>
            </a:r>
            <a:r>
              <a:rPr lang="en-US" altLang="en-US" dirty="0"/>
              <a:t> A, B, C, D)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p</a:t>
            </a:r>
            <a:r>
              <a:rPr lang="en-US" altLang="en-US" dirty="0"/>
              <a:t>(A) = 2/8, p(B) = 4/8</a:t>
            </a:r>
          </a:p>
          <a:p>
            <a:pPr lvl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dirty="0"/>
              <a:t>			   </a:t>
            </a:r>
            <a:r>
              <a:rPr lang="en-US" altLang="en-US" i="1" dirty="0"/>
              <a:t>p</a:t>
            </a:r>
            <a:r>
              <a:rPr lang="en-US" altLang="en-US" dirty="0"/>
              <a:t>(C) = 1/8, p(D) = 1/8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	</a:t>
            </a:r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</a:t>
            </a:r>
            <a:r>
              <a:rPr lang="en-US" altLang="en-US" sz="2400" i="1" dirty="0"/>
              <a:t>H</a:t>
            </a:r>
            <a:r>
              <a:rPr lang="en-US" altLang="en-US" sz="2400" dirty="0"/>
              <a:t>(</a:t>
            </a:r>
            <a:r>
              <a:rPr lang="en-US" altLang="en-US" sz="2400" i="1" dirty="0"/>
              <a:t>x</a:t>
            </a:r>
            <a:r>
              <a:rPr lang="en-US" altLang="en-US" sz="2400" dirty="0"/>
              <a:t>) = -{2/8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log(2/8) + 4/8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log(4/8)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}</a:t>
            </a:r>
          </a:p>
          <a:p>
            <a:pPr>
              <a:buNone/>
            </a:pPr>
            <a:r>
              <a:rPr lang="en-US" altLang="en-US" sz="2400" dirty="0"/>
              <a:t>            = -{1/4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log(1/4) + 1/2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log(1/2)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+ 1/8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log(1/8) }</a:t>
            </a:r>
          </a:p>
          <a:p>
            <a:pPr>
              <a:buNone/>
            </a:pPr>
            <a:r>
              <a:rPr lang="en-US" altLang="en-US" sz="2400" dirty="0"/>
              <a:t>            = -{(1/4)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log(4) + (1/2)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log(2) + (1/8)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log(8)  + (/8) (- </a:t>
            </a:r>
            <a:r>
              <a:rPr lang="en-US" altLang="en-US" sz="2400" baseline="30000" dirty="0"/>
              <a:t>2</a:t>
            </a:r>
            <a:r>
              <a:rPr lang="en-US" altLang="en-US" sz="2400" dirty="0"/>
              <a:t>log(8) }</a:t>
            </a:r>
          </a:p>
          <a:p>
            <a:pPr>
              <a:buNone/>
            </a:pPr>
            <a:r>
              <a:rPr lang="en-US" altLang="en-US" sz="2400" dirty="0"/>
              <a:t>            = -{(1/4) (- 2) + (1/2) (-1) + (1/8) (-3) + (1/8)(-3) }</a:t>
            </a:r>
          </a:p>
          <a:p>
            <a:pPr>
              <a:buNone/>
            </a:pPr>
            <a:r>
              <a:rPr lang="en-US" altLang="en-US" sz="2400" dirty="0"/>
              <a:t>            = - {-1/2 – 1/2 – 3/8 – 3/8)</a:t>
            </a:r>
          </a:p>
          <a:p>
            <a:pPr>
              <a:buNone/>
            </a:pPr>
            <a:r>
              <a:rPr lang="en-US" altLang="en-US" sz="2400" dirty="0"/>
              <a:t>            = - (-1.75)</a:t>
            </a:r>
          </a:p>
          <a:p>
            <a:pPr>
              <a:buNone/>
            </a:pPr>
            <a:r>
              <a:rPr lang="en-US" altLang="en-US" sz="2400" dirty="0"/>
              <a:t>            = 1.75</a:t>
            </a:r>
            <a:endParaRPr lang="en-US" altLang="en-US" sz="2400" baseline="30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baseline="30000" dirty="0"/>
          </a:p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400" dirty="0"/>
              <a:t>    </a:t>
            </a:r>
            <a:r>
              <a:rPr lang="en-US" altLang="en-US" sz="2400" dirty="0" err="1"/>
              <a:t>Entropi</a:t>
            </a:r>
            <a:r>
              <a:rPr lang="en-US" altLang="en-US" sz="2400" dirty="0"/>
              <a:t> = 1,75 bit per </a:t>
            </a:r>
            <a:r>
              <a:rPr lang="en-US" altLang="en-US" sz="2400" dirty="0" err="1"/>
              <a:t>simbol</a:t>
            </a:r>
            <a:endParaRPr lang="en-GB" altLang="en-US" sz="2400" dirty="0"/>
          </a:p>
        </p:txBody>
      </p:sp>
    </p:spTree>
    <p:extLst>
      <p:ext uri="{BB962C8B-B14F-4D97-AF65-F5344CB8AC3E}">
        <p14:creationId xmlns:p14="http://schemas.microsoft.com/office/powerpoint/2010/main" val="456490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699" y="440999"/>
            <a:ext cx="8771401" cy="5976001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2F4A5E7-2566-4C76-A44D-C3EEF62EBB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02744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199" y="0"/>
            <a:ext cx="10515600" cy="1325563"/>
          </a:xfrm>
        </p:spPr>
        <p:txBody>
          <a:bodyPr/>
          <a:lstStyle/>
          <a:p>
            <a:r>
              <a:rPr lang="en-US" dirty="0" err="1"/>
              <a:t>Tipe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599" y="1172481"/>
            <a:ext cx="10994571" cy="489585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2300" b="1" dirty="0">
                <a:solidFill>
                  <a:srgbClr val="FF0000"/>
                </a:solidFill>
              </a:rPr>
              <a:t>1. </a:t>
            </a:r>
            <a:r>
              <a:rPr lang="en-US" sz="2300" b="1" dirty="0" err="1">
                <a:solidFill>
                  <a:srgbClr val="FF0000"/>
                </a:solidFill>
              </a:rPr>
              <a:t>Lossy</a:t>
            </a:r>
            <a:r>
              <a:rPr lang="en-US" sz="2300" b="1" dirty="0">
                <a:solidFill>
                  <a:srgbClr val="FF0000"/>
                </a:solidFill>
              </a:rPr>
              <a:t> compression </a:t>
            </a:r>
          </a:p>
          <a:p>
            <a:r>
              <a:rPr lang="en-US" sz="2300" dirty="0" err="1"/>
              <a:t>Metode</a:t>
            </a:r>
            <a:r>
              <a:rPr lang="en-US" sz="2300" dirty="0"/>
              <a:t> </a:t>
            </a:r>
            <a:r>
              <a:rPr lang="en-US" sz="2300" i="1" dirty="0" err="1"/>
              <a:t>lossy</a:t>
            </a:r>
            <a:r>
              <a:rPr lang="en-US" sz="2300" dirty="0"/>
              <a:t> </a:t>
            </a:r>
            <a:r>
              <a:rPr lang="en-US" sz="2300" dirty="0" err="1"/>
              <a:t>menghasilkan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yang </a:t>
            </a:r>
            <a:r>
              <a:rPr lang="en-US" sz="2300" i="1" dirty="0" err="1"/>
              <a:t>hampir</a:t>
            </a:r>
            <a:r>
              <a:rPr lang="en-US" sz="2300" dirty="0"/>
              <a:t> </a:t>
            </a:r>
            <a:r>
              <a:rPr lang="en-US" sz="2300" dirty="0" err="1"/>
              <a:t>sama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semula</a:t>
            </a:r>
            <a:r>
              <a:rPr lang="en-US" sz="2300" dirty="0"/>
              <a:t>. Ada </a:t>
            </a:r>
            <a:r>
              <a:rPr lang="en-US" sz="2300" dirty="0" err="1"/>
              <a:t>informasi</a:t>
            </a:r>
            <a:r>
              <a:rPr lang="en-US" sz="2300" dirty="0"/>
              <a:t> yang </a:t>
            </a:r>
            <a:r>
              <a:rPr lang="en-US" sz="2300" dirty="0" err="1"/>
              <a:t>hilang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, </a:t>
            </a:r>
            <a:r>
              <a:rPr lang="en-US" sz="2300" dirty="0" err="1"/>
              <a:t>tetapi</a:t>
            </a:r>
            <a:r>
              <a:rPr lang="en-US" sz="2300" dirty="0"/>
              <a:t> </a:t>
            </a:r>
            <a:r>
              <a:rPr lang="en-US" sz="2300" dirty="0" err="1"/>
              <a:t>dapat</a:t>
            </a:r>
            <a:r>
              <a:rPr lang="en-US" sz="2300" dirty="0"/>
              <a:t> </a:t>
            </a:r>
            <a:r>
              <a:rPr lang="en-US" sz="2300" dirty="0" err="1"/>
              <a:t>ditolerir</a:t>
            </a:r>
            <a:r>
              <a:rPr lang="en-US" sz="2300" dirty="0"/>
              <a:t> </a:t>
            </a:r>
            <a:r>
              <a:rPr lang="en-US" sz="2300" dirty="0" err="1"/>
              <a:t>oleh</a:t>
            </a:r>
            <a:r>
              <a:rPr lang="en-US" sz="2300" dirty="0"/>
              <a:t> </a:t>
            </a:r>
            <a:r>
              <a:rPr lang="en-US" sz="2300" dirty="0" err="1"/>
              <a:t>persepsi</a:t>
            </a:r>
            <a:r>
              <a:rPr lang="en-US" sz="2300" dirty="0"/>
              <a:t> visual. </a:t>
            </a:r>
          </a:p>
          <a:p>
            <a:pPr>
              <a:spcBef>
                <a:spcPts val="600"/>
              </a:spcBef>
            </a:pPr>
            <a:r>
              <a:rPr lang="en-US" sz="2300" dirty="0" err="1"/>
              <a:t>Bertujuan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memperoleh</a:t>
            </a:r>
            <a:r>
              <a:rPr lang="en-US" sz="2300" dirty="0"/>
              <a:t> </a:t>
            </a:r>
            <a:r>
              <a:rPr lang="en-US" sz="2300" dirty="0" err="1"/>
              <a:t>nisbah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yang </a:t>
            </a:r>
            <a:r>
              <a:rPr lang="en-US" sz="2300" dirty="0" err="1"/>
              <a:t>tinggi</a:t>
            </a:r>
            <a:endParaRPr lang="en-US" sz="2300" dirty="0"/>
          </a:p>
          <a:p>
            <a:pPr>
              <a:spcBef>
                <a:spcPts val="600"/>
              </a:spcBef>
            </a:pPr>
            <a:r>
              <a:rPr lang="en-US" sz="2300" dirty="0" err="1"/>
              <a:t>Contoh</a:t>
            </a:r>
            <a:r>
              <a:rPr lang="en-US" sz="2300" dirty="0"/>
              <a:t>: </a:t>
            </a:r>
            <a:r>
              <a:rPr lang="en-US" sz="2300" i="1" dirty="0"/>
              <a:t>JPEG compression</a:t>
            </a:r>
            <a:r>
              <a:rPr lang="en-US" sz="2300" dirty="0"/>
              <a:t>, </a:t>
            </a:r>
            <a:r>
              <a:rPr lang="en-US" sz="2300" i="1" dirty="0"/>
              <a:t>fractal image compression</a:t>
            </a:r>
          </a:p>
          <a:p>
            <a:pPr marL="514350" indent="-514350">
              <a:buFont typeface="+mj-lt"/>
              <a:buAutoNum type="arabicPeriod"/>
            </a:pPr>
            <a:endParaRPr lang="en-US" sz="2300" b="1" dirty="0">
              <a:solidFill>
                <a:srgbClr val="FF0000"/>
              </a:solidFill>
            </a:endParaRPr>
          </a:p>
          <a:p>
            <a:pPr marL="347663" indent="-347663">
              <a:buFont typeface="+mj-lt"/>
              <a:buAutoNum type="arabicPeriod" startAt="2"/>
            </a:pPr>
            <a:r>
              <a:rPr lang="en-US" sz="2300" b="1" dirty="0">
                <a:solidFill>
                  <a:srgbClr val="FF0000"/>
                </a:solidFill>
              </a:rPr>
              <a:t>Lossless compression </a:t>
            </a:r>
          </a:p>
          <a:p>
            <a:r>
              <a:rPr lang="en-US" sz="2300" dirty="0" err="1"/>
              <a:t>Metode</a:t>
            </a:r>
            <a:r>
              <a:rPr lang="en-US" sz="2300" dirty="0"/>
              <a:t> </a:t>
            </a:r>
            <a:r>
              <a:rPr lang="en-US" sz="2300" i="1" dirty="0"/>
              <a:t>lossless</a:t>
            </a:r>
            <a:r>
              <a:rPr lang="en-US" sz="2300" dirty="0"/>
              <a:t> </a:t>
            </a:r>
            <a:r>
              <a:rPr lang="en-US" sz="2300" dirty="0" err="1"/>
              <a:t>selalu</a:t>
            </a:r>
            <a:r>
              <a:rPr lang="en-US" sz="2300" dirty="0"/>
              <a:t> </a:t>
            </a:r>
            <a:r>
              <a:rPr lang="en-US" sz="2300" dirty="0" err="1"/>
              <a:t>menghasilkan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hasil</a:t>
            </a:r>
            <a:r>
              <a:rPr lang="en-US" sz="2300" dirty="0"/>
              <a:t> </a:t>
            </a:r>
            <a:r>
              <a:rPr lang="en-US" sz="2300" dirty="0" err="1"/>
              <a:t>penirmampatan</a:t>
            </a:r>
            <a:r>
              <a:rPr lang="en-US" sz="2300" dirty="0"/>
              <a:t> yang </a:t>
            </a:r>
            <a:r>
              <a:rPr lang="en-US" sz="2300" dirty="0" err="1"/>
              <a:t>tepat</a:t>
            </a:r>
            <a:r>
              <a:rPr lang="en-US" sz="2300" dirty="0"/>
              <a:t> </a:t>
            </a:r>
            <a:r>
              <a:rPr lang="en-US" sz="2300" dirty="0" err="1"/>
              <a:t>sama</a:t>
            </a:r>
            <a:r>
              <a:rPr lang="en-US" sz="2300" dirty="0"/>
              <a:t> </a:t>
            </a:r>
            <a:r>
              <a:rPr lang="en-US" sz="2300" dirty="0" err="1"/>
              <a:t>dengan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semula</a:t>
            </a:r>
            <a:r>
              <a:rPr lang="en-US" sz="2300" dirty="0"/>
              <a:t>, </a:t>
            </a:r>
            <a:r>
              <a:rPr lang="en-US" sz="2300" i="1" dirty="0"/>
              <a:t>pixel</a:t>
            </a:r>
            <a:r>
              <a:rPr lang="en-US" sz="2300" dirty="0"/>
              <a:t> per </a:t>
            </a:r>
            <a:r>
              <a:rPr lang="en-US" sz="2300" i="1" dirty="0"/>
              <a:t>pixel</a:t>
            </a:r>
            <a:r>
              <a:rPr lang="en-US" sz="2300" dirty="0"/>
              <a:t>.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ada</a:t>
            </a:r>
            <a:r>
              <a:rPr lang="en-US" sz="2300" dirty="0"/>
              <a:t> </a:t>
            </a:r>
            <a:r>
              <a:rPr lang="en-US" sz="2300" dirty="0" err="1"/>
              <a:t>informasi</a:t>
            </a:r>
            <a:r>
              <a:rPr lang="en-US" sz="2300" dirty="0"/>
              <a:t> yang </a:t>
            </a:r>
            <a:r>
              <a:rPr lang="en-US" sz="2300" dirty="0" err="1"/>
              <a:t>hilang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. </a:t>
            </a:r>
          </a:p>
          <a:p>
            <a:pPr>
              <a:spcBef>
                <a:spcPts val="600"/>
              </a:spcBef>
            </a:pPr>
            <a:r>
              <a:rPr lang="en-US" sz="2300" dirty="0" err="1"/>
              <a:t>Nisbah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 </a:t>
            </a:r>
            <a:r>
              <a:rPr lang="en-US" sz="2300" dirty="0" err="1"/>
              <a:t>rendah</a:t>
            </a:r>
            <a:r>
              <a:rPr lang="en-US" sz="2300" dirty="0"/>
              <a:t>, </a:t>
            </a:r>
            <a:r>
              <a:rPr lang="en-US" sz="2300" dirty="0" err="1"/>
              <a:t>namun</a:t>
            </a:r>
            <a:r>
              <a:rPr lang="en-US" sz="2300" dirty="0"/>
              <a:t> </a:t>
            </a:r>
            <a:r>
              <a:rPr lang="en-US" sz="2300" dirty="0" err="1"/>
              <a:t>kualitas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mampat</a:t>
            </a:r>
            <a:r>
              <a:rPr lang="en-US" sz="2300" dirty="0"/>
              <a:t> </a:t>
            </a:r>
            <a:r>
              <a:rPr lang="en-US" sz="2300" dirty="0" err="1"/>
              <a:t>tetap</a:t>
            </a:r>
            <a:r>
              <a:rPr lang="en-US" sz="2300" dirty="0"/>
              <a:t> </a:t>
            </a:r>
            <a:r>
              <a:rPr lang="en-US" sz="2300" dirty="0" err="1"/>
              <a:t>tinggi</a:t>
            </a:r>
            <a:endParaRPr lang="en-US" sz="2300" dirty="0"/>
          </a:p>
          <a:p>
            <a:pPr>
              <a:spcBef>
                <a:spcPts val="600"/>
              </a:spcBef>
            </a:pPr>
            <a:r>
              <a:rPr lang="en-US" sz="2300" dirty="0" err="1"/>
              <a:t>Dibutuhkan</a:t>
            </a:r>
            <a:r>
              <a:rPr lang="en-US" sz="2300" dirty="0"/>
              <a:t> </a:t>
            </a:r>
            <a:r>
              <a:rPr lang="en-US" sz="2300" dirty="0" err="1"/>
              <a:t>untuk</a:t>
            </a:r>
            <a:r>
              <a:rPr lang="en-US" sz="2300" dirty="0"/>
              <a:t> </a:t>
            </a:r>
            <a:r>
              <a:rPr lang="en-US" sz="2300" dirty="0" err="1"/>
              <a:t>memampatkan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yang </a:t>
            </a:r>
            <a:r>
              <a:rPr lang="en-US" sz="2300" dirty="0" err="1"/>
              <a:t>tidak</a:t>
            </a:r>
            <a:r>
              <a:rPr lang="en-US" sz="2300" dirty="0"/>
              <a:t> </a:t>
            </a:r>
            <a:r>
              <a:rPr lang="en-US" sz="2300" dirty="0" err="1"/>
              <a:t>boleh</a:t>
            </a:r>
            <a:r>
              <a:rPr lang="en-US" sz="2300" dirty="0"/>
              <a:t> </a:t>
            </a:r>
            <a:r>
              <a:rPr lang="en-US" sz="2300" dirty="0" err="1"/>
              <a:t>terdegradasi</a:t>
            </a:r>
            <a:r>
              <a:rPr lang="en-US" sz="2300" dirty="0"/>
              <a:t> </a:t>
            </a:r>
            <a:r>
              <a:rPr lang="en-US" sz="2300" dirty="0" err="1"/>
              <a:t>akibat</a:t>
            </a:r>
            <a:r>
              <a:rPr lang="en-US" sz="2300" dirty="0"/>
              <a:t> </a:t>
            </a:r>
            <a:r>
              <a:rPr lang="en-US" sz="2300" dirty="0" err="1"/>
              <a:t>pemampatan</a:t>
            </a:r>
            <a:r>
              <a:rPr lang="en-US" sz="2300" dirty="0"/>
              <a:t>, </a:t>
            </a:r>
            <a:r>
              <a:rPr lang="en-US" sz="2300" dirty="0" err="1"/>
              <a:t>misalnya</a:t>
            </a:r>
            <a:r>
              <a:rPr lang="en-US" sz="2300" dirty="0"/>
              <a:t> </a:t>
            </a:r>
            <a:r>
              <a:rPr lang="en-US" sz="2300" dirty="0" err="1"/>
              <a:t>citra</a:t>
            </a:r>
            <a:r>
              <a:rPr lang="en-US" sz="2300" dirty="0"/>
              <a:t> </a:t>
            </a:r>
            <a:r>
              <a:rPr lang="en-US" sz="2300" dirty="0" err="1"/>
              <a:t>medis</a:t>
            </a:r>
            <a:r>
              <a:rPr lang="en-US" sz="2300" dirty="0"/>
              <a:t>, </a:t>
            </a:r>
            <a:r>
              <a:rPr lang="en-US" sz="2300" dirty="0" err="1"/>
              <a:t>citra</a:t>
            </a:r>
            <a:r>
              <a:rPr lang="en-US" sz="2300" dirty="0"/>
              <a:t> x-ray</a:t>
            </a:r>
          </a:p>
          <a:p>
            <a:pPr>
              <a:spcBef>
                <a:spcPts val="0"/>
              </a:spcBef>
            </a:pPr>
            <a:r>
              <a:rPr lang="en-US" sz="2300" dirty="0" err="1"/>
              <a:t>Contoh</a:t>
            </a:r>
            <a:r>
              <a:rPr lang="en-US" sz="2300" dirty="0"/>
              <a:t>: </a:t>
            </a:r>
            <a:r>
              <a:rPr lang="en-US" sz="2300" dirty="0" err="1"/>
              <a:t>metode</a:t>
            </a:r>
            <a:r>
              <a:rPr lang="en-US" sz="2300" dirty="0"/>
              <a:t> Huffman, </a:t>
            </a:r>
            <a:r>
              <a:rPr lang="en-US" sz="2300" i="1" dirty="0"/>
              <a:t>run-length encoding </a:t>
            </a:r>
            <a:r>
              <a:rPr lang="en-US" sz="2300" dirty="0"/>
              <a:t>(RLE), </a:t>
            </a:r>
            <a:r>
              <a:rPr lang="en-US" sz="2300" i="1" dirty="0"/>
              <a:t>quantized coding</a:t>
            </a:r>
            <a:endParaRPr lang="en-US" sz="23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20FF9-B0A9-4A6C-814C-12D07364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730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vs </a:t>
            </a:r>
            <a:r>
              <a:rPr lang="en-US" b="1" dirty="0" err="1">
                <a:latin typeface="+mn-lt"/>
              </a:rPr>
              <a:t>Penirmampatan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537857"/>
            <a:ext cx="10515600" cy="3026228"/>
          </a:xfrm>
        </p:spPr>
        <p:txBody>
          <a:bodyPr>
            <a:normAutofit lnSpcReduction="10000"/>
          </a:bodyPr>
          <a:lstStyle/>
          <a:p>
            <a:r>
              <a:rPr lang="en-US" sz="2400" i="1" dirty="0"/>
              <a:t>Image compression </a:t>
            </a:r>
            <a:r>
              <a:rPr lang="en-US" sz="2400" dirty="0"/>
              <a:t>=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r>
              <a:rPr lang="en-US" sz="2400" i="1" dirty="0"/>
              <a:t>Image decompression </a:t>
            </a:r>
            <a:r>
              <a:rPr lang="en-US" sz="2400" dirty="0"/>
              <a:t>= </a:t>
            </a:r>
            <a:r>
              <a:rPr lang="en-US" sz="2400" dirty="0" err="1"/>
              <a:t>penirmampatan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,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i="1" dirty="0"/>
              <a:t>storage</a:t>
            </a:r>
            <a:r>
              <a:rPr lang="en-US" sz="2400" dirty="0"/>
              <a:t>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ditransmisikan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r>
              <a:rPr lang="en-US" sz="2400" dirty="0"/>
              <a:t>Citra </a:t>
            </a:r>
            <a:r>
              <a:rPr lang="en-US" sz="2400" dirty="0" err="1"/>
              <a:t>dinirmampatkan</a:t>
            </a:r>
            <a:r>
              <a:rPr lang="en-US" sz="2400" dirty="0"/>
              <a:t> </a:t>
            </a:r>
            <a:r>
              <a:rPr lang="en-US" sz="2400" dirty="0" err="1"/>
              <a:t>ketika</a:t>
            </a:r>
            <a:r>
              <a:rPr lang="en-US" sz="2400" dirty="0"/>
              <a:t> </a:t>
            </a:r>
            <a:r>
              <a:rPr lang="en-US" sz="2400" dirty="0" err="1"/>
              <a:t>ia</a:t>
            </a:r>
            <a:r>
              <a:rPr lang="en-US" sz="2400" dirty="0"/>
              <a:t> </a:t>
            </a:r>
            <a:r>
              <a:rPr lang="en-US" sz="2400" dirty="0" err="1"/>
              <a:t>ditampilkan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layer, </a:t>
            </a:r>
            <a:r>
              <a:rPr lang="en-US" sz="2400" dirty="0" err="1"/>
              <a:t>dicetak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printer</a:t>
            </a:r>
            <a:r>
              <a:rPr lang="en-US" sz="2400" dirty="0"/>
              <a:t>, </a:t>
            </a:r>
            <a:r>
              <a:rPr lang="en-US" sz="2400" dirty="0" err="1"/>
              <a:t>atau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dokumen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format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mampat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116" y="1690688"/>
            <a:ext cx="8133481" cy="1593600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9E4EBBB-35A7-4165-902E-3FB3023B2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83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461" y="1487917"/>
            <a:ext cx="3250794" cy="325079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920343" y="4985657"/>
            <a:ext cx="28302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peppers.png, 256 x 256</a:t>
            </a:r>
          </a:p>
          <a:p>
            <a:pPr algn="ctr"/>
            <a:r>
              <a:rPr lang="en-US" dirty="0"/>
              <a:t>(127 KB)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Rectangle 7"/>
          <p:cNvSpPr/>
          <p:nvPr/>
        </p:nvSpPr>
        <p:spPr>
          <a:xfrm>
            <a:off x="4789715" y="810446"/>
            <a:ext cx="28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/>
              <a:t>Lossless compression</a:t>
            </a:r>
          </a:p>
        </p:txBody>
      </p:sp>
      <p:sp>
        <p:nvSpPr>
          <p:cNvPr id="9" name="Rectangle 8"/>
          <p:cNvSpPr/>
          <p:nvPr/>
        </p:nvSpPr>
        <p:spPr>
          <a:xfrm>
            <a:off x="8160657" y="804598"/>
            <a:ext cx="283028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 err="1"/>
              <a:t>Lossy</a:t>
            </a:r>
            <a:r>
              <a:rPr lang="en-US" dirty="0"/>
              <a:t> compression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7359D7B-813D-4BFC-BF72-52AE5945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75711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Huffman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Lossless compression </a:t>
            </a:r>
          </a:p>
          <a:p>
            <a:endParaRPr lang="en-US" dirty="0"/>
          </a:p>
          <a:p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i="1" dirty="0"/>
              <a:t>greedy</a:t>
            </a:r>
          </a:p>
          <a:p>
            <a:endParaRPr lang="en-US" dirty="0"/>
          </a:p>
          <a:p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</a:t>
            </a:r>
            <a:r>
              <a:rPr lang="en-US" dirty="0" err="1"/>
              <a:t>algoritma</a:t>
            </a:r>
            <a:r>
              <a:rPr lang="en-US" dirty="0"/>
              <a:t>: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sering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panjang</a:t>
            </a:r>
            <a:r>
              <a:rPr lang="en-US" dirty="0"/>
              <a:t> bit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, </a:t>
            </a:r>
            <a:r>
              <a:rPr lang="en-US" dirty="0" err="1"/>
              <a:t>sebaliknya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jarang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it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panjang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DF76061-A45D-4724-BDF7-645B29AA61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8889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18457"/>
            <a:ext cx="10515600" cy="545850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err="1"/>
              <a:t>Algoritma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dinyatakan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di-</a:t>
            </a:r>
            <a:r>
              <a:rPr lang="en-US" i="1" dirty="0"/>
              <a:t>assign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Urutkan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</a:t>
            </a:r>
            <a:r>
              <a:rPr lang="en-US" dirty="0" err="1"/>
              <a:t>menaik</a:t>
            </a:r>
            <a:r>
              <a:rPr lang="en-US" dirty="0"/>
              <a:t> (</a:t>
            </a:r>
            <a:r>
              <a:rPr lang="en-US" i="1" dirty="0"/>
              <a:t>ascending order</a:t>
            </a:r>
            <a:r>
              <a:rPr lang="en-US" dirty="0"/>
              <a:t>) </a:t>
            </a:r>
            <a:r>
              <a:rPr lang="en-US" dirty="0" err="1"/>
              <a:t>simpul-simpul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kemunculannya</a:t>
            </a:r>
            <a:r>
              <a:rPr lang="en-US" dirty="0"/>
              <a:t>.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Gabung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simpul</a:t>
            </a:r>
            <a:r>
              <a:rPr lang="en-US" dirty="0"/>
              <a:t> yang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kemunculan</a:t>
            </a:r>
            <a:r>
              <a:rPr lang="en-US" dirty="0"/>
              <a:t> paling </a:t>
            </a:r>
            <a:r>
              <a:rPr lang="en-US" dirty="0" err="1"/>
              <a:t>kecil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sebuah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.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yang </a:t>
            </a:r>
            <a:r>
              <a:rPr lang="en-US" dirty="0" err="1"/>
              <a:t>merupakan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frekuensi</a:t>
            </a:r>
            <a:r>
              <a:rPr lang="en-US" dirty="0"/>
              <a:t> </a:t>
            </a:r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penyusunnya</a:t>
            </a:r>
            <a:r>
              <a:rPr lang="en-US" dirty="0"/>
              <a:t>.  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Ulangi</a:t>
            </a:r>
            <a:r>
              <a:rPr lang="en-US" dirty="0"/>
              <a:t> </a:t>
            </a:r>
            <a:r>
              <a:rPr lang="en-US" dirty="0" err="1"/>
              <a:t>langkah</a:t>
            </a:r>
            <a:r>
              <a:rPr lang="en-US" dirty="0"/>
              <a:t> 2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dirty="0" err="1"/>
              <a:t>tersisa</a:t>
            </a:r>
            <a:r>
              <a:rPr lang="en-US" dirty="0"/>
              <a:t> </a:t>
            </a:r>
            <a:r>
              <a:rPr lang="en-US" dirty="0" err="1"/>
              <a:t>hanya</a:t>
            </a:r>
            <a:r>
              <a:rPr lang="en-US" dirty="0"/>
              <a:t>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 err="1"/>
              <a:t>Beri</a:t>
            </a:r>
            <a:r>
              <a:rPr lang="en-US" dirty="0"/>
              <a:t> label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.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kiri</a:t>
            </a:r>
            <a:r>
              <a:rPr lang="en-US" dirty="0"/>
              <a:t> </a:t>
            </a:r>
            <a:r>
              <a:rPr lang="en-US" dirty="0" err="1"/>
              <a:t>dilabeli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0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kanan</a:t>
            </a:r>
            <a:r>
              <a:rPr lang="en-US" dirty="0"/>
              <a:t> </a:t>
            </a:r>
            <a:r>
              <a:rPr lang="en-US" dirty="0" err="1"/>
              <a:t>dilabeli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1.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Telusuri</a:t>
            </a:r>
            <a:r>
              <a:rPr lang="en-US" dirty="0"/>
              <a:t> </a:t>
            </a:r>
            <a:r>
              <a:rPr lang="en-US" dirty="0" err="1"/>
              <a:t>pohon</a:t>
            </a:r>
            <a:r>
              <a:rPr lang="en-US" dirty="0"/>
              <a:t> </a:t>
            </a:r>
            <a:r>
              <a:rPr lang="en-US" dirty="0" err="1"/>
              <a:t>biner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. </a:t>
            </a:r>
            <a:r>
              <a:rPr lang="en-US" dirty="0" err="1"/>
              <a:t>Barisan</a:t>
            </a:r>
            <a:r>
              <a:rPr lang="en-US" dirty="0"/>
              <a:t> label-label </a:t>
            </a:r>
            <a:r>
              <a:rPr lang="en-US" dirty="0" err="1"/>
              <a:t>sisi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akar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daun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bersesuaian</a:t>
            </a:r>
            <a:r>
              <a:rPr lang="en-US" dirty="0"/>
              <a:t>.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9F7AE71-0A3B-458D-A299-FA1D2D8D52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85157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70114"/>
            <a:ext cx="10515600" cy="580684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terdapat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yang </a:t>
            </a:r>
            <a:r>
              <a:rPr lang="en-US" sz="2400" dirty="0" err="1"/>
              <a:t>berukuran</a:t>
            </a:r>
            <a:r>
              <a:rPr lang="en-US" sz="2400" dirty="0"/>
              <a:t>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</a:t>
            </a:r>
            <a:r>
              <a:rPr lang="en-US" sz="2400" dirty="0" err="1"/>
              <a:t>dengan</a:t>
            </a:r>
            <a:r>
              <a:rPr lang="en-US" sz="2400" dirty="0"/>
              <a:t> 8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(</a:t>
            </a:r>
            <a:r>
              <a:rPr lang="en-US" sz="2400" i="1" dirty="0"/>
              <a:t>k</a:t>
            </a:r>
            <a:r>
              <a:rPr lang="en-US" sz="2400" dirty="0"/>
              <a:t>)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jumlah</a:t>
            </a:r>
            <a:r>
              <a:rPr lang="en-US" sz="2400" dirty="0"/>
              <a:t> </a:t>
            </a:r>
            <a:r>
              <a:rPr lang="en-US" sz="2400" dirty="0" err="1"/>
              <a:t>seluruh</a:t>
            </a:r>
            <a:r>
              <a:rPr lang="en-US" sz="2400" dirty="0"/>
              <a:t> </a:t>
            </a:r>
            <a:r>
              <a:rPr lang="en-US" sz="2400" i="1" dirty="0"/>
              <a:t>pixel</a:t>
            </a:r>
            <a:r>
              <a:rPr lang="en-US" sz="2400" dirty="0"/>
              <a:t> (</a:t>
            </a:r>
            <a:r>
              <a:rPr lang="en-US" sz="2400" i="1" dirty="0"/>
              <a:t>n</a:t>
            </a:r>
            <a:r>
              <a:rPr lang="en-US" sz="2400" dirty="0"/>
              <a:t>) = 64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64 = 4096.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Proses </a:t>
            </a:r>
            <a:r>
              <a:rPr lang="en-US" sz="2400" dirty="0" err="1"/>
              <a:t>pembentuan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Huffman: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259" y="1273087"/>
            <a:ext cx="7007662" cy="25090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6171" y="4453165"/>
            <a:ext cx="9409321" cy="2270880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AA5E658-5137-4AB8-B432-00ADA9019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0271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2985" y="198865"/>
            <a:ext cx="9730587" cy="6176484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A1801D88-C3BB-4DB8-87E5-C1E1C1553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453800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0229" y="823124"/>
            <a:ext cx="9505964" cy="4663276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16C8772-3B3E-40D5-8D53-98D51DB95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60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774" y="904079"/>
            <a:ext cx="10134888" cy="416866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FF4C4C7-4C24-4780-A7FA-E24BB42B8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768417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4044" y="883903"/>
            <a:ext cx="9612813" cy="482533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51AAB8-96F8-4FA1-A3CA-C9CC3967C0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49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1561" y="560427"/>
            <a:ext cx="9124926" cy="572091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C490720-76FD-499E-983F-5AC3AC44A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466250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61" y="1439926"/>
            <a:ext cx="7774651" cy="51094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849084" y="445643"/>
            <a:ext cx="9427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Beri</a:t>
            </a:r>
            <a:r>
              <a:rPr lang="en-US" sz="2400" dirty="0">
                <a:ea typeface="Times New Roman" panose="02020603050405020304" pitchFamily="18" charset="0"/>
              </a:rPr>
              <a:t> label </a:t>
            </a: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pada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pohon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biner</a:t>
            </a:r>
            <a:r>
              <a:rPr lang="en-US" sz="2400" dirty="0">
                <a:ea typeface="Times New Roman" panose="02020603050405020304" pitchFamily="18" charset="0"/>
              </a:rPr>
              <a:t>.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kiri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dilabeli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0 </a:t>
            </a:r>
            <a:r>
              <a:rPr lang="en-US" sz="2400" dirty="0" err="1">
                <a:ea typeface="Times New Roman" panose="02020603050405020304" pitchFamily="18" charset="0"/>
              </a:rPr>
              <a:t>dan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sisi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kanan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dilabeli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1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2449286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43" y="1992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515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629" y="355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7372" y="4299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028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7372" y="5660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411" y="1969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627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342" y="359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5649" y="4342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3411" y="5061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4389" y="5692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D033E96F-2C1A-4C72-806F-DFA62C79AE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8210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Mengapa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perlu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dimampatkan</a:t>
            </a:r>
            <a:r>
              <a:rPr lang="en-US" b="1" dirty="0">
                <a:latin typeface="+mn-lt"/>
              </a:rPr>
              <a:t>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digital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mereduksi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representasi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Citra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tanpa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</a:t>
            </a:r>
          </a:p>
          <a:p>
            <a:endParaRPr lang="en-US" dirty="0"/>
          </a:p>
          <a:p>
            <a:r>
              <a:rPr lang="en-US" dirty="0" err="1"/>
              <a:t>Tujuan</a:t>
            </a:r>
            <a:r>
              <a:rPr lang="en-US" dirty="0"/>
              <a:t>: </a:t>
            </a:r>
          </a:p>
          <a:p>
            <a:pPr marL="742950" indent="-514350">
              <a:buAutoNum type="arabicPeriod"/>
            </a:pP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kebutuhan</a:t>
            </a:r>
            <a:r>
              <a:rPr lang="en-US" dirty="0"/>
              <a:t> </a:t>
            </a:r>
            <a:r>
              <a:rPr lang="en-US" dirty="0" err="1"/>
              <a:t>ruang</a:t>
            </a:r>
            <a:r>
              <a:rPr lang="en-US" dirty="0"/>
              <a:t> </a:t>
            </a:r>
            <a:r>
              <a:rPr lang="en-US" dirty="0" err="1"/>
              <a:t>penyimpanan</a:t>
            </a:r>
            <a:r>
              <a:rPr lang="en-US" dirty="0"/>
              <a:t> </a:t>
            </a:r>
            <a:r>
              <a:rPr lang="en-US" dirty="0" err="1"/>
              <a:t>sembari</a:t>
            </a:r>
            <a:r>
              <a:rPr lang="en-US" dirty="0"/>
              <a:t> </a:t>
            </a:r>
            <a:r>
              <a:rPr lang="en-US" dirty="0" err="1"/>
              <a:t>tetap</a:t>
            </a:r>
            <a:r>
              <a:rPr lang="en-US" dirty="0"/>
              <a:t> </a:t>
            </a:r>
            <a:r>
              <a:rPr lang="en-US" dirty="0" err="1"/>
              <a:t>mempertahankan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secara</a:t>
            </a:r>
            <a:r>
              <a:rPr lang="en-US" dirty="0"/>
              <a:t> visual. (</a:t>
            </a:r>
            <a:r>
              <a:rPr lang="en-US" dirty="0">
                <a:ea typeface="MS PGothic" charset="0"/>
                <a:cs typeface="Times New Roman" charset="0"/>
              </a:rPr>
              <a:t>Gonzalez, Woods and </a:t>
            </a:r>
            <a:r>
              <a:rPr lang="en-US" dirty="0" err="1">
                <a:ea typeface="MS PGothic" charset="0"/>
                <a:cs typeface="Times New Roman" charset="0"/>
              </a:rPr>
              <a:t>Eddins</a:t>
            </a:r>
            <a:r>
              <a:rPr lang="en-US" dirty="0">
                <a:ea typeface="MS PGothic" charset="0"/>
                <a:cs typeface="Times New Roman" charset="0"/>
              </a:rPr>
              <a:t>, 2017). </a:t>
            </a:r>
          </a:p>
          <a:p>
            <a:pPr marL="742950" indent="-514350">
              <a:buAutoNum type="arabicPeriod"/>
            </a:pPr>
            <a:r>
              <a:rPr lang="en-US" dirty="0" err="1">
                <a:ea typeface="MS PGothic" charset="0"/>
                <a:cs typeface="Times New Roman" charset="0"/>
              </a:rPr>
              <a:t>Merepresentasikan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kualitas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hampir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sama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dengan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citra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aslinya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namun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dalam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bentuk</a:t>
            </a:r>
            <a:r>
              <a:rPr lang="en-US" dirty="0">
                <a:ea typeface="MS PGothic" charset="0"/>
                <a:cs typeface="Times New Roman" charset="0"/>
              </a:rPr>
              <a:t> yang </a:t>
            </a:r>
            <a:r>
              <a:rPr lang="en-US" dirty="0" err="1">
                <a:ea typeface="MS PGothic" charset="0"/>
                <a:cs typeface="Times New Roman" charset="0"/>
              </a:rPr>
              <a:t>lebih</a:t>
            </a:r>
            <a:r>
              <a:rPr lang="en-US" dirty="0">
                <a:ea typeface="MS PGothic" charset="0"/>
                <a:cs typeface="Times New Roman" charset="0"/>
              </a:rPr>
              <a:t> </a:t>
            </a:r>
            <a:r>
              <a:rPr lang="en-US" dirty="0" err="1">
                <a:ea typeface="MS PGothic" charset="0"/>
                <a:cs typeface="Times New Roman" charset="0"/>
              </a:rPr>
              <a:t>kompak</a:t>
            </a:r>
            <a:r>
              <a:rPr lang="en-US" dirty="0">
                <a:ea typeface="MS PGothic" charset="0"/>
                <a:cs typeface="Times New Roman" charset="0"/>
              </a:rPr>
              <a:t>.</a:t>
            </a:r>
          </a:p>
          <a:p>
            <a:endParaRPr lang="en-US" dirty="0">
              <a:ea typeface="MS PGothic" charset="0"/>
              <a:cs typeface="Times New Roman" charset="0"/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435429-1E5F-4F13-A5F3-D9B0AE8420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11007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0961" y="1439926"/>
            <a:ext cx="7774651" cy="51094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49286" y="2743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396343" y="199208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3515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45629" y="3559628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27372" y="4299856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522028" y="5029200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27372" y="5660571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0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103411" y="1969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212627" y="273192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7220342" y="3591502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095649" y="434261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913411" y="5061074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874389" y="5692445"/>
            <a:ext cx="3016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59971" y="245906"/>
            <a:ext cx="948145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err="1"/>
              <a:t>Telusuri</a:t>
            </a:r>
            <a:r>
              <a:rPr lang="en-US" sz="2400" dirty="0"/>
              <a:t> </a:t>
            </a:r>
            <a:r>
              <a:rPr lang="en-US" sz="2400" dirty="0" err="1"/>
              <a:t>pohon</a:t>
            </a:r>
            <a:r>
              <a:rPr lang="en-US" sz="2400" dirty="0"/>
              <a:t> </a:t>
            </a:r>
            <a:r>
              <a:rPr lang="en-US" sz="2400" dirty="0" err="1"/>
              <a:t>biner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. </a:t>
            </a:r>
            <a:r>
              <a:rPr lang="en-US" sz="2400" dirty="0" err="1"/>
              <a:t>Barisan</a:t>
            </a:r>
            <a:r>
              <a:rPr lang="en-US" sz="2400" dirty="0"/>
              <a:t> label-label </a:t>
            </a:r>
            <a:r>
              <a:rPr lang="en-US" sz="2400" dirty="0" err="1"/>
              <a:t>sisi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akar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daun</a:t>
            </a:r>
            <a:r>
              <a:rPr lang="en-US" sz="2400" dirty="0"/>
              <a:t> </a:t>
            </a:r>
            <a:r>
              <a:rPr lang="en-US" sz="2400" dirty="0" err="1"/>
              <a:t>menyatakan</a:t>
            </a:r>
            <a:r>
              <a:rPr lang="en-US" sz="2400" dirty="0"/>
              <a:t> </a:t>
            </a:r>
            <a:r>
              <a:rPr lang="en-US" sz="2400" dirty="0" err="1"/>
              <a:t>kode</a:t>
            </a:r>
            <a:r>
              <a:rPr lang="en-US" sz="2400" dirty="0"/>
              <a:t> Huffman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bersesuaian</a:t>
            </a:r>
            <a:r>
              <a:rPr lang="en-US" sz="24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6016254" y="1270192"/>
            <a:ext cx="6096000" cy="127778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</a:pP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Kode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biner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untuk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setiap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derajat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sebagai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berikut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0 = 00		2 = 01		4 = 1110		6 = 111101	1 = 10		3 = 110		5 = 11111		7 = 111100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EC1A0E4-7D7F-40C3-BF41-8C03C1B538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5433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6943"/>
            <a:ext cx="10515600" cy="5600020"/>
          </a:xfrm>
        </p:spPr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(1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bit) </a:t>
            </a:r>
            <a:r>
              <a:rPr lang="en-US" dirty="0" err="1"/>
              <a:t>adalah</a:t>
            </a:r>
            <a:r>
              <a:rPr lang="en-US" dirty="0"/>
              <a:t> 4096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3 bit = 12288 bit</a:t>
            </a:r>
          </a:p>
          <a:p>
            <a:endParaRPr lang="en-US" dirty="0"/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	(790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 (1023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 (850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2 bit) +</a:t>
            </a:r>
          </a:p>
          <a:p>
            <a:pPr marL="0" indent="0">
              <a:buNone/>
            </a:pPr>
            <a:r>
              <a:rPr lang="en-US" dirty="0"/>
              <a:t>	(656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3 bit) + (329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4 bit) + (245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5 bit) +</a:t>
            </a:r>
          </a:p>
          <a:p>
            <a:pPr marL="0" indent="0">
              <a:buNone/>
            </a:pPr>
            <a:r>
              <a:rPr lang="en-US" dirty="0"/>
              <a:t>	(122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 bit) + (81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6 bit) = 11053 bit 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 err="1"/>
              <a:t>Nisbah</a:t>
            </a:r>
            <a:r>
              <a:rPr lang="en-US" dirty="0"/>
              <a:t> (ratio) </a:t>
            </a:r>
            <a:r>
              <a:rPr lang="en-US" dirty="0" err="1"/>
              <a:t>pemampatan</a:t>
            </a:r>
            <a:r>
              <a:rPr lang="en-US" dirty="0"/>
              <a:t> = 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5398358"/>
              </p:ext>
            </p:extLst>
          </p:nvPr>
        </p:nvGraphicFramePr>
        <p:xfrm>
          <a:off x="5444669" y="4317493"/>
          <a:ext cx="2963791" cy="8216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82680" imgH="355320" progId="Equation.3">
                  <p:embed/>
                </p:oleObj>
              </mc:Choice>
              <mc:Fallback>
                <p:oleObj name="Equation" r:id="rId2" imgW="128268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5444669" y="4317493"/>
                        <a:ext cx="2963791" cy="8216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1050892" y="5642261"/>
            <a:ext cx="902522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Artinya</a:t>
            </a:r>
            <a:r>
              <a:rPr lang="en-US" sz="2400" dirty="0">
                <a:ea typeface="Times New Roman" panose="02020603050405020304" pitchFamily="18" charset="0"/>
              </a:rPr>
              <a:t>: -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89.95%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           -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10.05 %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3116CF1-3358-4477-8C80-701DC1E65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57269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i="1" dirty="0">
                <a:latin typeface="+mn-lt"/>
              </a:rPr>
              <a:t>Run-Length Encoding</a:t>
            </a:r>
            <a:r>
              <a:rPr lang="en-US" b="1" dirty="0">
                <a:latin typeface="+mn-lt"/>
              </a:rPr>
              <a:t> (RLE)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cocok</a:t>
            </a:r>
            <a:r>
              <a:rPr lang="en-US" dirty="0"/>
              <a:t> </a:t>
            </a:r>
            <a:r>
              <a:rPr lang="en-US" dirty="0" err="1"/>
              <a:t>digunakan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memampatkan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kelompok-kelompok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berderajat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sama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rangkaian</a:t>
            </a:r>
            <a:r>
              <a:rPr lang="en-US" dirty="0"/>
              <a:t> </a:t>
            </a:r>
            <a:r>
              <a:rPr lang="en-US" dirty="0" err="1"/>
              <a:t>pasangan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, 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baris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pertama</a:t>
            </a:r>
            <a:r>
              <a:rPr lang="en-US" dirty="0"/>
              <a:t> (</a:t>
            </a:r>
            <a:r>
              <a:rPr lang="en-US" i="1" dirty="0"/>
              <a:t>p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(</a:t>
            </a:r>
            <a:r>
              <a:rPr lang="en-US" i="1" dirty="0" err="1"/>
              <a:t>graylevel</a:t>
            </a:r>
            <a:r>
              <a:rPr lang="en-US" dirty="0"/>
              <a:t>)</a:t>
            </a:r>
          </a:p>
          <a:p>
            <a:endParaRPr lang="en-US" dirty="0"/>
          </a:p>
          <a:p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kedua</a:t>
            </a:r>
            <a:r>
              <a:rPr lang="en-US" dirty="0"/>
              <a:t> (</a:t>
            </a:r>
            <a:r>
              <a:rPr lang="en-US" i="1" dirty="0"/>
              <a:t>q</a:t>
            </a:r>
            <a:r>
              <a:rPr lang="en-US" dirty="0"/>
              <a:t>)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</a:t>
            </a:r>
            <a:r>
              <a:rPr lang="en-US" dirty="0" err="1"/>
              <a:t>berurutan</a:t>
            </a:r>
            <a:r>
              <a:rPr lang="en-US" dirty="0"/>
              <a:t> yang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</a:t>
            </a:r>
            <a:r>
              <a:rPr lang="en-US" dirty="0" err="1"/>
              <a:t>tersebut</a:t>
            </a:r>
            <a:r>
              <a:rPr lang="en-US" dirty="0"/>
              <a:t> (</a:t>
            </a:r>
            <a:r>
              <a:rPr lang="en-US" dirty="0" err="1"/>
              <a:t>dinamakan</a:t>
            </a:r>
            <a:r>
              <a:rPr lang="en-US" dirty="0"/>
              <a:t> </a:t>
            </a:r>
            <a:r>
              <a:rPr lang="en-US" i="1" dirty="0"/>
              <a:t>run length</a:t>
            </a:r>
            <a:r>
              <a:rPr lang="en-US" dirty="0"/>
              <a:t>). 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75CB15D-6C26-4F83-B998-D0012D9DFD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72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315686"/>
            <a:ext cx="10515600" cy="591570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b="1" dirty="0" err="1"/>
              <a:t>Contoh</a:t>
            </a:r>
            <a:r>
              <a:rPr lang="en-US" sz="2400" dirty="0"/>
              <a:t>: </a:t>
            </a:r>
            <a:r>
              <a:rPr lang="en-US" sz="2400" dirty="0" err="1"/>
              <a:t>Tinjau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10 </a:t>
            </a:r>
            <a:r>
              <a:rPr lang="en-US" sz="2400" dirty="0">
                <a:sym typeface="Symbol" panose="05050102010706020507" pitchFamily="18" charset="2"/>
              </a:rPr>
              <a:t></a:t>
            </a:r>
            <a:r>
              <a:rPr lang="en-US" sz="2400" dirty="0"/>
              <a:t> 10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8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yang </a:t>
            </a:r>
            <a:r>
              <a:rPr lang="en-US" sz="2400" dirty="0" err="1"/>
              <a:t>dinyatakan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matriks</a:t>
            </a:r>
            <a:r>
              <a:rPr lang="en-US" sz="2400" dirty="0"/>
              <a:t> </a:t>
            </a:r>
            <a:r>
              <a:rPr lang="en-US" sz="2400" dirty="0" err="1"/>
              <a:t>derajat</a:t>
            </a:r>
            <a:r>
              <a:rPr lang="en-US" sz="2400" dirty="0"/>
              <a:t> </a:t>
            </a:r>
            <a:r>
              <a:rPr lang="en-US" sz="2400" dirty="0" err="1"/>
              <a:t>keabuan</a:t>
            </a:r>
            <a:r>
              <a:rPr lang="en-US" sz="2400" dirty="0"/>
              <a:t> 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dirty="0" err="1"/>
              <a:t>berikut</a:t>
            </a:r>
            <a:r>
              <a:rPr lang="en-US" sz="2400" dirty="0"/>
              <a:t> (100 </a:t>
            </a:r>
            <a:r>
              <a:rPr lang="en-US" sz="2400" dirty="0" err="1"/>
              <a:t>buah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):</a:t>
            </a:r>
          </a:p>
        </p:txBody>
      </p:sp>
      <p:sp>
        <p:nvSpPr>
          <p:cNvPr id="4" name="Rectangle 3"/>
          <p:cNvSpPr/>
          <p:nvPr/>
        </p:nvSpPr>
        <p:spPr>
          <a:xfrm>
            <a:off x="1600200" y="1143447"/>
            <a:ext cx="8850086" cy="272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0	0	2	2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1	1	1	1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1	1	1	1	1	1	1	1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4	4	4	4	3	3	3	3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3	5	5	7	7	7	7	6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2	2	6	0	0	0	0	1	1	0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4	4	3	2	2	2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0	0	0	0	0	0	0	0	1	1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1	1	1	1	0	0	0	2	2	2</a:t>
            </a:r>
            <a:endParaRPr lang="en-US" sz="1400" dirty="0"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ea typeface="Times New Roman" panose="02020603050405020304" pitchFamily="18" charset="0"/>
              </a:rPr>
              <a:t>3	3	3	2	2	2	1	1	1	1</a:t>
            </a:r>
            <a:endParaRPr lang="en-US" sz="1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137557" y="3958975"/>
            <a:ext cx="10221685" cy="44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95000"/>
              </a:lnSpc>
              <a:spcAft>
                <a:spcPts val="0"/>
              </a:spcAft>
            </a:pPr>
            <a:r>
              <a:rPr lang="en-US" sz="2400" spc="-20" dirty="0" err="1">
                <a:ea typeface="Times New Roman" panose="02020603050405020304" pitchFamily="18" charset="0"/>
              </a:rPr>
              <a:t>Pasangan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nilai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untuk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setiap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spc="-20" dirty="0" err="1">
                <a:ea typeface="Times New Roman" panose="02020603050405020304" pitchFamily="18" charset="0"/>
              </a:rPr>
              <a:t>baris</a:t>
            </a:r>
            <a:r>
              <a:rPr lang="en-US" sz="2400" spc="-20" dirty="0">
                <a:ea typeface="Times New Roman" panose="02020603050405020304" pitchFamily="18" charset="0"/>
              </a:rPr>
              <a:t> </a:t>
            </a:r>
            <a:r>
              <a:rPr lang="en-US" sz="2400" i="1" spc="-20" dirty="0">
                <a:ea typeface="Times New Roman" panose="02020603050405020304" pitchFamily="18" charset="0"/>
              </a:rPr>
              <a:t>run: 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3958975"/>
            <a:ext cx="6096000" cy="272382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5), (2, 5)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3), (1, 4),  (2, 3)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(1, 10)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(4, 4), (3, 4), (2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3), (5, 2), (7, 4), (6, 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(2, 2), (6, 1), (0, 4), (1, 2), (0, 1)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2), (4, 2), (3, 1), (2, 2), (1,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(0, 8), (1, 2)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(1, 4), (0, 3), (2, 3)</a:t>
            </a:r>
            <a:endParaRPr lang="en-US" sz="1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(3, 3), (2, 3), (1, 4)</a:t>
            </a:r>
            <a:endParaRPr lang="en-US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05785" y="6231391"/>
            <a:ext cx="4961615" cy="3554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95000"/>
              </a:lnSpc>
              <a:spcAft>
                <a:spcPts val="0"/>
              </a:spcAft>
            </a:pPr>
            <a:r>
              <a:rPr lang="en-US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Semuanya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ada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31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pasangan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31 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 = 62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C8B662F-956A-40C4-9A89-8D66EA7F79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31352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751114"/>
            <a:ext cx="10515600" cy="5425849"/>
          </a:xfrm>
        </p:spPr>
        <p:txBody>
          <a:bodyPr/>
          <a:lstStyle/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(1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bit) </a:t>
            </a:r>
            <a:r>
              <a:rPr lang="en-US" dirty="0" err="1"/>
              <a:t>adalah</a:t>
            </a:r>
            <a:r>
              <a:rPr lang="en-US" dirty="0"/>
              <a:t> 100 x 3 bit = 300 bit.</a:t>
            </a:r>
          </a:p>
          <a:p>
            <a:endParaRPr lang="en-US" dirty="0"/>
          </a:p>
          <a:p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setelah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(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= 3 bit, run length =  4 bit):</a:t>
            </a:r>
          </a:p>
          <a:p>
            <a:pPr marL="0" indent="0">
              <a:buNone/>
            </a:pPr>
            <a:r>
              <a:rPr lang="en-US" dirty="0"/>
              <a:t>	(31 x 3) + (31 x 4) bit = 217 bit</a:t>
            </a:r>
          </a:p>
          <a:p>
            <a:endParaRPr lang="en-US" dirty="0"/>
          </a:p>
          <a:p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= 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 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1420565"/>
              </p:ext>
            </p:extLst>
          </p:nvPr>
        </p:nvGraphicFramePr>
        <p:xfrm>
          <a:off x="4662488" y="3937000"/>
          <a:ext cx="269875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168200" imgH="355320" progId="Equation.3">
                  <p:embed/>
                </p:oleObj>
              </mc:Choice>
              <mc:Fallback>
                <p:oleObj name="Equation" r:id="rId2" imgW="1168200" imgH="35532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4662488" y="3937000"/>
                        <a:ext cx="2698750" cy="8207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1290378" y="5051852"/>
            <a:ext cx="9018174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ea typeface="Times New Roman" panose="02020603050405020304" pitchFamily="18" charset="0"/>
              </a:rPr>
              <a:t>Artinya</a:t>
            </a:r>
            <a:r>
              <a:rPr lang="en-US" sz="2400" dirty="0">
                <a:ea typeface="Times New Roman" panose="02020603050405020304" pitchFamily="18" charset="0"/>
              </a:rPr>
              <a:t>: -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berhasil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72.33%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endParaRPr lang="en-US" sz="2400" dirty="0">
              <a:ea typeface="Times New Roman" panose="02020603050405020304" pitchFamily="18" charset="0"/>
            </a:endParaRPr>
          </a:p>
          <a:p>
            <a:r>
              <a:rPr lang="en-US" sz="2400" dirty="0">
                <a:ea typeface="Times New Roman" panose="02020603050405020304" pitchFamily="18" charset="0"/>
              </a:rPr>
              <a:t>               - </a:t>
            </a:r>
            <a:r>
              <a:rPr lang="en-US" sz="2400" dirty="0" err="1">
                <a:ea typeface="Times New Roman" panose="02020603050405020304" pitchFamily="18" charset="0"/>
              </a:rPr>
              <a:t>atau</a:t>
            </a:r>
            <a:r>
              <a:rPr lang="en-US" sz="2400" dirty="0">
                <a:ea typeface="Times New Roman" panose="02020603050405020304" pitchFamily="18" charset="0"/>
              </a:rPr>
              <a:t> 27.67 % </a:t>
            </a:r>
            <a:r>
              <a:rPr lang="en-US" sz="2400" dirty="0" err="1">
                <a:ea typeface="Times New Roman" panose="02020603050405020304" pitchFamily="18" charset="0"/>
              </a:rPr>
              <a:t>dari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82EC517-4612-462D-AFCC-CC36FFEC38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7960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10515600" cy="5306107"/>
          </a:xfrm>
        </p:spPr>
        <p:txBody>
          <a:bodyPr/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i="1" dirty="0"/>
              <a:t>RLE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dikombinasikan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Huffman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mengkodekan</a:t>
            </a:r>
            <a:r>
              <a:rPr lang="en-US" dirty="0"/>
              <a:t> </a:t>
            </a:r>
            <a:r>
              <a:rPr lang="en-US" dirty="0" err="1"/>
              <a:t>nilai-nilai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i="1" dirty="0"/>
              <a:t>RLE</a:t>
            </a:r>
          </a:p>
          <a:p>
            <a:endParaRPr lang="en-US" i="1" dirty="0"/>
          </a:p>
          <a:p>
            <a:r>
              <a:rPr lang="en-US" dirty="0" err="1"/>
              <a:t>Tujuannya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nisbah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Mula-mula</a:t>
            </a:r>
            <a:r>
              <a:rPr lang="en-US" dirty="0"/>
              <a:t> </a:t>
            </a:r>
            <a:r>
              <a:rPr lang="en-US" dirty="0" err="1"/>
              <a:t>lakukan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RLE, </a:t>
            </a:r>
            <a:r>
              <a:rPr lang="en-US" dirty="0" err="1"/>
              <a:t>lalu</a:t>
            </a:r>
            <a:r>
              <a:rPr lang="en-US" dirty="0"/>
              <a:t> </a:t>
            </a:r>
            <a:r>
              <a:rPr lang="en-US" dirty="0" err="1"/>
              <a:t>hasilnya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lagi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Huffman.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F427A5D-A93C-4CB7-ADA1-D26C2200E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48305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Kuantisasi</a:t>
            </a:r>
            <a:r>
              <a:rPr lang="en-US" b="1" dirty="0">
                <a:latin typeface="+mn-lt"/>
              </a:rPr>
              <a:t> </a:t>
            </a:r>
            <a:br>
              <a:rPr lang="en-US" b="1" dirty="0">
                <a:latin typeface="+mn-lt"/>
              </a:rPr>
            </a:br>
            <a:r>
              <a:rPr lang="en-US" b="1" dirty="0">
                <a:latin typeface="+mn-lt"/>
              </a:rPr>
              <a:t>(</a:t>
            </a:r>
            <a:r>
              <a:rPr lang="en-US" b="1" i="1" dirty="0">
                <a:latin typeface="+mn-lt"/>
              </a:rPr>
              <a:t>Quantizing Compression</a:t>
            </a:r>
            <a:r>
              <a:rPr lang="en-US" b="1" dirty="0">
                <a:latin typeface="+mn-lt"/>
              </a:rPr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,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256 </a:t>
            </a:r>
            <a:r>
              <a:rPr lang="en-US" dirty="0" err="1"/>
              <a:t>menjadi</a:t>
            </a:r>
            <a:r>
              <a:rPr lang="en-US" dirty="0"/>
              <a:t> 16, yang </a:t>
            </a:r>
            <a:r>
              <a:rPr lang="en-US" dirty="0" err="1"/>
              <a:t>tentu</a:t>
            </a:r>
            <a:r>
              <a:rPr lang="en-US" dirty="0"/>
              <a:t> </a:t>
            </a:r>
            <a:r>
              <a:rPr lang="en-US" dirty="0" err="1"/>
              <a:t>saja</a:t>
            </a:r>
            <a:r>
              <a:rPr lang="en-US" dirty="0"/>
              <a:t> </a:t>
            </a:r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bit yang </a:t>
            </a:r>
            <a:r>
              <a:rPr lang="en-US" dirty="0" err="1"/>
              <a:t>dibutuhkan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merepresentasikan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Misalkan</a:t>
            </a:r>
            <a:r>
              <a:rPr lang="en-US" dirty="0"/>
              <a:t> </a:t>
            </a:r>
            <a:r>
              <a:rPr lang="en-US" i="1" dirty="0"/>
              <a:t>P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jumlah</a:t>
            </a:r>
            <a:r>
              <a:rPr lang="en-US" dirty="0"/>
              <a:t> pixel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 </a:t>
            </a:r>
            <a:r>
              <a:rPr lang="en-US" dirty="0" err="1"/>
              <a:t>menjadi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. 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r>
              <a:rPr lang="en-US" dirty="0" err="1"/>
              <a:t>Algoritma</a:t>
            </a:r>
            <a:r>
              <a:rPr lang="en-US" dirty="0"/>
              <a:t> </a:t>
            </a:r>
            <a:r>
              <a:rPr lang="en-US" dirty="0" err="1"/>
              <a:t>metode</a:t>
            </a:r>
            <a:r>
              <a:rPr lang="en-US" dirty="0"/>
              <a:t> </a:t>
            </a:r>
            <a:r>
              <a:rPr lang="en-US" dirty="0" err="1"/>
              <a:t>kuantisasi</a:t>
            </a:r>
            <a:r>
              <a:rPr lang="en-US" dirty="0"/>
              <a:t>: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Buat</a:t>
            </a:r>
            <a:r>
              <a:rPr lang="en-US" dirty="0"/>
              <a:t> histogram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(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dimampatkan</a:t>
            </a:r>
            <a:r>
              <a:rPr lang="en-US" dirty="0"/>
              <a:t>).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i="1" dirty="0"/>
              <a:t>n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histogram </a:t>
            </a:r>
            <a:r>
              <a:rPr lang="en-US" dirty="0" err="1"/>
              <a:t>sedemikian</a:t>
            </a:r>
            <a:r>
              <a:rPr lang="en-US" dirty="0"/>
              <a:t> 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mempunyai</a:t>
            </a:r>
            <a:r>
              <a:rPr lang="en-US" dirty="0"/>
              <a:t> </a:t>
            </a:r>
            <a:r>
              <a:rPr lang="en-US" dirty="0" err="1"/>
              <a:t>kira-kira</a:t>
            </a:r>
            <a:r>
              <a:rPr lang="en-US" dirty="0"/>
              <a:t> </a:t>
            </a:r>
            <a:r>
              <a:rPr lang="en-US" i="1" dirty="0" err="1"/>
              <a:t>P</a:t>
            </a:r>
            <a:r>
              <a:rPr lang="en-US" dirty="0" err="1"/>
              <a:t>/</a:t>
            </a:r>
            <a:r>
              <a:rPr lang="en-US" i="1" dirty="0" err="1"/>
              <a:t>n</a:t>
            </a:r>
            <a:r>
              <a:rPr lang="en-US" dirty="0"/>
              <a:t> </a:t>
            </a:r>
            <a:r>
              <a:rPr lang="en-US" dirty="0" err="1"/>
              <a:t>buah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.</a:t>
            </a:r>
          </a:p>
          <a:p>
            <a:pPr marL="514350" lvl="0" indent="-514350">
              <a:buFont typeface="+mj-lt"/>
              <a:buAutoNum type="arabicPeriod"/>
            </a:pPr>
            <a:r>
              <a:rPr lang="en-US" dirty="0" err="1"/>
              <a:t>Nyatakan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0 </a:t>
            </a:r>
            <a:r>
              <a:rPr lang="en-US" dirty="0" err="1"/>
              <a:t>sampai</a:t>
            </a:r>
            <a:r>
              <a:rPr lang="en-US" dirty="0"/>
              <a:t> </a:t>
            </a:r>
            <a:r>
              <a:rPr lang="en-US" i="1" dirty="0"/>
              <a:t>n</a:t>
            </a:r>
            <a:r>
              <a:rPr lang="en-US" dirty="0"/>
              <a:t> –1.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kelompok</a:t>
            </a:r>
            <a:r>
              <a:rPr lang="en-US" dirty="0"/>
              <a:t> </a:t>
            </a:r>
            <a:r>
              <a:rPr lang="en-US" dirty="0" err="1"/>
              <a:t>dikodekan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derajat</a:t>
            </a:r>
            <a:r>
              <a:rPr lang="en-US" dirty="0"/>
              <a:t> </a:t>
            </a:r>
            <a:r>
              <a:rPr lang="en-US" dirty="0" err="1"/>
              <a:t>keabuan</a:t>
            </a:r>
            <a:r>
              <a:rPr lang="en-US" dirty="0"/>
              <a:t> yang </a:t>
            </a:r>
            <a:r>
              <a:rPr lang="en-US" dirty="0" err="1"/>
              <a:t>baru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CAC2AC-33E1-4C00-9CBA-779FC0FC14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54881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55171"/>
            <a:ext cx="10515600" cy="5621792"/>
          </a:xfrm>
        </p:spPr>
        <p:txBody>
          <a:bodyPr/>
          <a:lstStyle/>
          <a:p>
            <a:pPr marL="0" indent="0">
              <a:buNone/>
            </a:pP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Tinjau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berukuran</a:t>
            </a:r>
            <a:r>
              <a:rPr lang="en-US" dirty="0"/>
              <a:t> 5 </a:t>
            </a:r>
            <a:r>
              <a:rPr lang="en-US" dirty="0">
                <a:sym typeface="Symbol" panose="05050102010706020507" pitchFamily="18" charset="2"/>
              </a:rPr>
              <a:t></a:t>
            </a:r>
            <a:r>
              <a:rPr lang="en-US" dirty="0"/>
              <a:t> 13 </a:t>
            </a:r>
            <a:r>
              <a:rPr lang="en-US" i="1" dirty="0"/>
              <a:t>pixel</a:t>
            </a:r>
            <a:r>
              <a:rPr lang="en-US" dirty="0"/>
              <a:t>: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144486" y="1242537"/>
            <a:ext cx="6096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2   9   6   4   8   2   6   3   8   5   9   3   7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3   8   5   4   7   6   3   8   2   8   4   7   3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3   8   4   7   4   9   2   3   8   2   7   4   9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3   9   4   7   2   7   6   2   1   6   5   3   0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2   0   4   3   8   9   5   4   7   1   2   8   3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68829" y="3366067"/>
            <a:ext cx="1028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ea typeface="Times New Roman" panose="02020603050405020304" pitchFamily="18" charset="0"/>
              </a:rPr>
              <a:t>yang </a:t>
            </a:r>
            <a:r>
              <a:rPr lang="en-US" sz="2400" dirty="0" err="1">
                <a:ea typeface="Times New Roman" panose="02020603050405020304" pitchFamily="18" charset="0"/>
              </a:rPr>
              <a:t>akan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4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(0 s/d 3), </a:t>
            </a:r>
            <a:r>
              <a:rPr lang="en-US" sz="2400" dirty="0" err="1">
                <a:ea typeface="Times New Roman" panose="02020603050405020304" pitchFamily="18" charset="0"/>
              </a:rPr>
              <a:t>jadi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setiap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direpresentasikan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dengan</a:t>
            </a:r>
            <a:r>
              <a:rPr lang="en-US" sz="2400" dirty="0">
                <a:ea typeface="Times New Roman" panose="02020603050405020304" pitchFamily="18" charset="0"/>
              </a:rPr>
              <a:t> 2 bit</a:t>
            </a:r>
            <a:endParaRPr lang="en-US" sz="2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43CE40A-E341-4CC6-880E-82BA5BA87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87139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57200" y="502385"/>
            <a:ext cx="38862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Histogram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semula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0  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1  ** 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2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3  ***********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4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5  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6  *****	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7  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8  *********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	9  ******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43400" y="536684"/>
            <a:ext cx="7358743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Ada 65 </a:t>
            </a:r>
            <a:r>
              <a:rPr lang="en-US" sz="2000" i="1" dirty="0">
                <a:ea typeface="Times New Roman" panose="02020603050405020304" pitchFamily="18" charset="0"/>
              </a:rPr>
              <a:t>pixel</a:t>
            </a:r>
            <a:r>
              <a:rPr lang="en-US" sz="2000" dirty="0"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ea typeface="Times New Roman" panose="02020603050405020304" pitchFamily="18" charset="0"/>
              </a:rPr>
              <a:t>dikelompokkan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menjadi</a:t>
            </a:r>
            <a:r>
              <a:rPr lang="en-US" sz="2000" dirty="0">
                <a:ea typeface="Times New Roman" panose="02020603050405020304" pitchFamily="18" charset="0"/>
              </a:rPr>
              <a:t> 4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derajat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keabuan</a:t>
            </a:r>
            <a:r>
              <a:rPr lang="en-US" sz="2000" dirty="0">
                <a:ea typeface="Times New Roman" panose="02020603050405020304" pitchFamily="18" charset="0"/>
              </a:rPr>
              <a:t>. </a:t>
            </a:r>
            <a:r>
              <a:rPr lang="en-US" sz="2000" dirty="0" err="1">
                <a:ea typeface="Times New Roman" panose="02020603050405020304" pitchFamily="18" charset="0"/>
              </a:rPr>
              <a:t>Tiap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ada</a:t>
            </a:r>
            <a:r>
              <a:rPr lang="en-US" sz="2000" dirty="0"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ea typeface="Times New Roman" panose="02020603050405020304" pitchFamily="18" charset="0"/>
              </a:rPr>
              <a:t>sebanyak</a:t>
            </a:r>
            <a:r>
              <a:rPr lang="en-US" sz="2000" dirty="0">
                <a:ea typeface="Times New Roman" panose="02020603050405020304" pitchFamily="18" charset="0"/>
              </a:rPr>
              <a:t>  rata-rata 65/4 = 16.25 </a:t>
            </a:r>
            <a:r>
              <a:rPr lang="en-US" sz="2000" i="1" dirty="0">
                <a:ea typeface="Times New Roman" panose="02020603050405020304" pitchFamily="18" charset="0"/>
              </a:rPr>
              <a:t>pixel</a:t>
            </a:r>
            <a:r>
              <a:rPr lang="en-US" sz="2000" dirty="0">
                <a:ea typeface="Times New Roman" panose="02020603050405020304" pitchFamily="18" charset="0"/>
              </a:rPr>
              <a:t> per  </a:t>
            </a:r>
            <a:r>
              <a:rPr lang="en-US" sz="2000" dirty="0" err="1">
                <a:ea typeface="Times New Roman" panose="02020603050405020304" pitchFamily="18" charset="0"/>
              </a:rPr>
              <a:t>kelompok</a:t>
            </a:r>
            <a:r>
              <a:rPr lang="en-US" sz="2000" dirty="0">
                <a:ea typeface="Times New Roman" panose="02020603050405020304" pitchFamily="18" charset="0"/>
              </a:rPr>
              <a:t>: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 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------------------------------------------------------</a:t>
            </a:r>
          </a:p>
          <a:p>
            <a:pPr indent="457200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0  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13	1  **  				0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2  *********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20	3  ***********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4  *********			1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5  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17	6  *****				2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7  ********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15	8  *********			3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	9  ******</a:t>
            </a:r>
          </a:p>
          <a:p>
            <a:pPr algn="just"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	-----------------------------------------------------</a:t>
            </a:r>
          </a:p>
          <a:p>
            <a:pPr>
              <a:spcAft>
                <a:spcPts val="0"/>
              </a:spcAft>
            </a:pPr>
            <a:r>
              <a:rPr lang="en-US" sz="2000" dirty="0">
                <a:ea typeface="Times New Roman" panose="02020603050405020304" pitchFamily="18" charset="0"/>
              </a:rPr>
              <a:t> </a:t>
            </a:r>
            <a:endParaRPr lang="en-US" sz="20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6F80581-8D3F-4DE2-9D29-54818A9276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77365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435897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Citra </a:t>
            </a:r>
            <a:r>
              <a:rPr lang="en-US" sz="2400" dirty="0" err="1">
                <a:ea typeface="Times New Roman" panose="02020603050405020304" pitchFamily="18" charset="0"/>
              </a:rPr>
              <a:t>setelah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dimampatkan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menjadi</a:t>
            </a:r>
            <a:r>
              <a:rPr lang="en-US" sz="2400" dirty="0">
                <a:ea typeface="Times New Roman" panose="02020603050405020304" pitchFamily="18" charset="0"/>
              </a:rPr>
              <a:t>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0   3   2   1   3   0   2   1   3   2   3   1   2		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1   3   2   1   2   2   1   3   0   3   1   2   1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1   3   1   2   1   3   0   1   3   0   2   1   3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1   3   1  2   0    2   2   0   0   2   2   1   0</a:t>
            </a:r>
          </a:p>
          <a:p>
            <a:r>
              <a:rPr lang="en-US" sz="2400" dirty="0">
                <a:ea typeface="Times New Roman" panose="02020603050405020304" pitchFamily="18" charset="0"/>
              </a:rPr>
              <a:t>0   0   1   1   3   3   2   1   2   0   0   3   0 		</a:t>
            </a:r>
            <a:endParaRPr lang="en-US" sz="2400" dirty="0"/>
          </a:p>
        </p:txBody>
      </p:sp>
      <p:sp>
        <p:nvSpPr>
          <p:cNvPr id="3" name="Rectangle 2"/>
          <p:cNvSpPr/>
          <p:nvPr/>
        </p:nvSpPr>
        <p:spPr>
          <a:xfrm>
            <a:off x="685799" y="3492512"/>
            <a:ext cx="1011283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Ukuran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sebelum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pemampatan</a:t>
            </a:r>
            <a:r>
              <a:rPr lang="en-US" sz="2400" dirty="0">
                <a:ea typeface="Times New Roman" panose="02020603050405020304" pitchFamily="18" charset="0"/>
              </a:rPr>
              <a:t> (1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= 4 bit):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	65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4 bit = 260 bit 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US" sz="2400" dirty="0" err="1">
                <a:ea typeface="Times New Roman" panose="02020603050405020304" pitchFamily="18" charset="0"/>
              </a:rPr>
              <a:t>Ukuran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citra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setelah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pemampatan</a:t>
            </a:r>
            <a:r>
              <a:rPr lang="en-US" sz="2400" dirty="0">
                <a:ea typeface="Times New Roman" panose="02020603050405020304" pitchFamily="18" charset="0"/>
              </a:rPr>
              <a:t> (1 </a:t>
            </a:r>
            <a:r>
              <a:rPr lang="en-US" sz="2400" dirty="0" err="1">
                <a:ea typeface="Times New Roman" panose="02020603050405020304" pitchFamily="18" charset="0"/>
              </a:rPr>
              <a:t>derajat</a:t>
            </a:r>
            <a:r>
              <a:rPr lang="en-US" sz="2400" dirty="0"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ea typeface="Times New Roman" panose="02020603050405020304" pitchFamily="18" charset="0"/>
              </a:rPr>
              <a:t>keabuan</a:t>
            </a:r>
            <a:r>
              <a:rPr lang="en-US" sz="2400" dirty="0">
                <a:ea typeface="Times New Roman" panose="02020603050405020304" pitchFamily="18" charset="0"/>
              </a:rPr>
              <a:t> = 2 bit):</a:t>
            </a:r>
          </a:p>
          <a:p>
            <a:pPr>
              <a:spcAft>
                <a:spcPts val="0"/>
              </a:spcAft>
            </a:pPr>
            <a:r>
              <a:rPr lang="en-US" sz="2400" dirty="0">
                <a:ea typeface="Times New Roman" panose="02020603050405020304" pitchFamily="18" charset="0"/>
              </a:rPr>
              <a:t> 	65 </a:t>
            </a:r>
            <a:r>
              <a:rPr lang="en-US" sz="2400" dirty="0">
                <a:ea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>
                <a:ea typeface="Times New Roman" panose="02020603050405020304" pitchFamily="18" charset="0"/>
              </a:rPr>
              <a:t> 2 bit = 130 bit</a:t>
            </a:r>
          </a:p>
          <a:p>
            <a:pPr>
              <a:spcAft>
                <a:spcPts val="0"/>
              </a:spcAft>
            </a:pPr>
            <a:endParaRPr lang="en-US" sz="2400" dirty="0">
              <a:effectLst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400" dirty="0" err="1"/>
              <a:t>Nisbah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= 13/260 x 100% = 50%</a:t>
            </a:r>
            <a:endParaRPr lang="en-US" sz="24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CEB2B27-2AD9-497F-8834-776CE14A26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4834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apal5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147" y="1636032"/>
            <a:ext cx="4035425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 descr="kapal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220" y="1626734"/>
            <a:ext cx="4044723" cy="40447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1714" y="576944"/>
            <a:ext cx="804765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Dapatkah</a:t>
            </a:r>
            <a:r>
              <a:rPr lang="en-US" sz="2400" dirty="0"/>
              <a:t> </a:t>
            </a:r>
            <a:r>
              <a:rPr lang="en-US" sz="2400" dirty="0" err="1"/>
              <a:t>anda</a:t>
            </a:r>
            <a:r>
              <a:rPr lang="en-US" sz="2400" dirty="0"/>
              <a:t> </a:t>
            </a:r>
            <a:r>
              <a:rPr lang="en-US" sz="2400" dirty="0" err="1"/>
              <a:t>melihat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741714" y="5812972"/>
            <a:ext cx="1832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Original image</a:t>
            </a:r>
          </a:p>
          <a:p>
            <a:pPr algn="ctr"/>
            <a:r>
              <a:rPr lang="en-US" dirty="0"/>
              <a:t>(not compressed)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476241" y="5812971"/>
            <a:ext cx="19686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Compressed image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4387CA-E961-497D-87FE-52481BCC93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05889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Metode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JPEG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/>
              <a:t>JPEG = </a:t>
            </a:r>
            <a:r>
              <a:rPr lang="en-US" sz="2400" i="1" dirty="0"/>
              <a:t>Joint Photographic Experts Groups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Merupakan</a:t>
            </a:r>
            <a:r>
              <a:rPr lang="en-US" sz="2400" dirty="0"/>
              <a:t> standard </a:t>
            </a:r>
            <a:r>
              <a:rPr lang="en-US" sz="2400" dirty="0" err="1"/>
              <a:t>kompresi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sejak</a:t>
            </a:r>
            <a:r>
              <a:rPr lang="en-US" sz="2400" dirty="0"/>
              <a:t> </a:t>
            </a:r>
            <a:r>
              <a:rPr lang="en-US" sz="2400" dirty="0" err="1"/>
              <a:t>tahun</a:t>
            </a:r>
            <a:r>
              <a:rPr lang="en-US" sz="2400" dirty="0"/>
              <a:t> 1992.</a:t>
            </a:r>
          </a:p>
          <a:p>
            <a:r>
              <a:rPr lang="en-US" sz="2400" dirty="0" err="1"/>
              <a:t>Termasuk</a:t>
            </a:r>
            <a:r>
              <a:rPr lang="en-US" sz="2400" dirty="0"/>
              <a:t> </a:t>
            </a:r>
            <a:r>
              <a:rPr lang="en-US" sz="2400" i="1" dirty="0" err="1"/>
              <a:t>lossy</a:t>
            </a:r>
            <a:r>
              <a:rPr lang="en-US" sz="2400" i="1" dirty="0"/>
              <a:t> compression</a:t>
            </a:r>
            <a:r>
              <a:rPr lang="en-US" sz="2400" dirty="0"/>
              <a:t>, yang </a:t>
            </a:r>
            <a:r>
              <a:rPr lang="en-US" sz="2400" dirty="0" err="1"/>
              <a:t>berarti</a:t>
            </a:r>
            <a:r>
              <a:rPr lang="en-US" sz="2400" dirty="0"/>
              <a:t> </a:t>
            </a:r>
            <a:r>
              <a:rPr lang="en-US" sz="2400" dirty="0" err="1"/>
              <a:t>beberapa</a:t>
            </a:r>
            <a:r>
              <a:rPr lang="en-US" sz="2400" dirty="0"/>
              <a:t> </a:t>
            </a:r>
            <a:r>
              <a:rPr lang="en-US" sz="2400" dirty="0" err="1"/>
              <a:t>kualitas</a:t>
            </a:r>
            <a:r>
              <a:rPr lang="en-US" sz="2400" dirty="0"/>
              <a:t> visual </a:t>
            </a:r>
            <a:r>
              <a:rPr lang="en-US" sz="2400" dirty="0" err="1"/>
              <a:t>ada</a:t>
            </a:r>
            <a:r>
              <a:rPr lang="en-US" sz="2400" dirty="0"/>
              <a:t> yang </a:t>
            </a:r>
            <a:r>
              <a:rPr lang="en-US" sz="2400" dirty="0" err="1"/>
              <a:t>hilang</a:t>
            </a:r>
            <a:r>
              <a:rPr lang="en-US" sz="2400" dirty="0"/>
              <a:t> </a:t>
            </a:r>
            <a:r>
              <a:rPr lang="en-US" sz="2400" dirty="0" err="1"/>
              <a:t>selama</a:t>
            </a:r>
            <a:r>
              <a:rPr lang="en-US" sz="2400" dirty="0"/>
              <a:t> proses </a:t>
            </a:r>
            <a:r>
              <a:rPr lang="en-US" sz="2400" dirty="0" err="1"/>
              <a:t>kompresi</a:t>
            </a:r>
            <a:r>
              <a:rPr lang="en-US" sz="2400" dirty="0"/>
              <a:t>.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dekompresi</a:t>
            </a:r>
            <a:r>
              <a:rPr lang="en-US" sz="2400" dirty="0"/>
              <a:t> </a:t>
            </a:r>
            <a:r>
              <a:rPr lang="en-US" sz="2400" dirty="0" err="1"/>
              <a:t>tidak</a:t>
            </a:r>
            <a:r>
              <a:rPr lang="en-US" sz="2400" dirty="0"/>
              <a:t> </a:t>
            </a:r>
            <a:r>
              <a:rPr lang="en-US" sz="2400" dirty="0" err="1"/>
              <a:t>kembali</a:t>
            </a:r>
            <a:r>
              <a:rPr lang="en-US" sz="2400" dirty="0"/>
              <a:t> </a:t>
            </a:r>
            <a:r>
              <a:rPr lang="en-US" sz="2400" dirty="0" err="1"/>
              <a:t>sama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Metode</a:t>
            </a:r>
            <a:r>
              <a:rPr lang="en-US" sz="2400" dirty="0"/>
              <a:t> JPEG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diterapkan</a:t>
            </a:r>
            <a:r>
              <a:rPr lang="en-US" sz="2400" dirty="0"/>
              <a:t> </a:t>
            </a:r>
            <a:r>
              <a:rPr lang="en-US" sz="2400" dirty="0" err="1"/>
              <a:t>pada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i="1" dirty="0"/>
              <a:t>grayscale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RGB.</a:t>
            </a:r>
          </a:p>
          <a:p>
            <a:r>
              <a:rPr lang="en-US" sz="2400" dirty="0" err="1"/>
              <a:t>Jika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RGB </a:t>
            </a:r>
            <a:r>
              <a:rPr lang="en-US" sz="2400" dirty="0" err="1"/>
              <a:t>dikonversi</a:t>
            </a:r>
            <a:r>
              <a:rPr lang="en-US" sz="2400" dirty="0"/>
              <a:t> </a:t>
            </a:r>
            <a:r>
              <a:rPr lang="en-US" sz="2400" dirty="0" err="1"/>
              <a:t>terlebih</a:t>
            </a:r>
            <a:r>
              <a:rPr lang="en-US" sz="2400" dirty="0"/>
              <a:t> </a:t>
            </a:r>
            <a:r>
              <a:rPr lang="en-US" sz="2400" dirty="0" err="1"/>
              <a:t>dahulu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warna</a:t>
            </a:r>
            <a:r>
              <a:rPr lang="en-US" sz="2400" dirty="0"/>
              <a:t> </a:t>
            </a:r>
            <a:r>
              <a:rPr lang="en-US" sz="2400" i="1" dirty="0" err="1"/>
              <a:t>YCbCr</a:t>
            </a:r>
            <a:r>
              <a:rPr lang="en-US" sz="2400" dirty="0"/>
              <a:t>, yang 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hal</a:t>
            </a:r>
            <a:r>
              <a:rPr lang="en-US" sz="2400" dirty="0"/>
              <a:t> </a:t>
            </a:r>
            <a:r>
              <a:rPr lang="en-US" sz="2400" dirty="0" err="1"/>
              <a:t>ini</a:t>
            </a:r>
            <a:r>
              <a:rPr lang="en-US" sz="2400" dirty="0"/>
              <a:t> </a:t>
            </a:r>
            <a:r>
              <a:rPr lang="en-US" sz="2400" i="1" dirty="0"/>
              <a:t>Y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luminance</a:t>
            </a:r>
            <a:r>
              <a:rPr lang="en-US" sz="2400" dirty="0"/>
              <a:t>,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 err="1"/>
              <a:t>Cb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Cr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chrominance</a:t>
            </a:r>
            <a:r>
              <a:rPr lang="en-US" sz="2400" dirty="0"/>
              <a:t> </a:t>
            </a:r>
            <a:r>
              <a:rPr lang="en-US" sz="2400" dirty="0" err="1"/>
              <a:t>dari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.</a:t>
            </a:r>
          </a:p>
          <a:p>
            <a:r>
              <a:rPr lang="en-US" sz="2400" dirty="0" err="1"/>
              <a:t>Terhadap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i="1" dirty="0"/>
              <a:t>chrominance</a:t>
            </a:r>
            <a:r>
              <a:rPr lang="en-US" sz="2400" dirty="0"/>
              <a:t> </a:t>
            </a:r>
            <a:r>
              <a:rPr lang="en-US" sz="2400" dirty="0" err="1"/>
              <a:t>dilakukan</a:t>
            </a:r>
            <a:r>
              <a:rPr lang="en-US" sz="2400" dirty="0"/>
              <a:t> </a:t>
            </a:r>
            <a:r>
              <a:rPr lang="en-US" sz="2400" i="1" dirty="0"/>
              <a:t>subsampling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mengurangi</a:t>
            </a:r>
            <a:r>
              <a:rPr lang="en-US" sz="2400" dirty="0"/>
              <a:t> </a:t>
            </a:r>
            <a:r>
              <a:rPr lang="en-US" sz="2400" dirty="0" err="1"/>
              <a:t>ukuran</a:t>
            </a:r>
            <a:r>
              <a:rPr lang="en-US" sz="2400" dirty="0"/>
              <a:t> file. </a:t>
            </a:r>
            <a:r>
              <a:rPr lang="en-US" sz="2400" i="1" dirty="0"/>
              <a:t>Subsampling</a:t>
            </a:r>
            <a:r>
              <a:rPr lang="en-US" sz="2400" dirty="0"/>
              <a:t> </a:t>
            </a:r>
            <a:r>
              <a:rPr lang="en-US" sz="2400" dirty="0" err="1"/>
              <a:t>dikerjakan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mengambil</a:t>
            </a:r>
            <a:r>
              <a:rPr lang="en-US" sz="2400" dirty="0"/>
              <a:t> 4 </a:t>
            </a:r>
            <a:r>
              <a:rPr lang="en-US" sz="2400" i="1" dirty="0"/>
              <a:t>pixel</a:t>
            </a:r>
            <a:r>
              <a:rPr lang="en-US" sz="2400" dirty="0"/>
              <a:t> </a:t>
            </a:r>
            <a:r>
              <a:rPr lang="en-US" sz="2400" dirty="0" err="1"/>
              <a:t>bertetangga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menghitung</a:t>
            </a:r>
            <a:r>
              <a:rPr lang="en-US" sz="2400" dirty="0"/>
              <a:t> rata-</a:t>
            </a:r>
            <a:r>
              <a:rPr lang="en-US" sz="2400" dirty="0" err="1"/>
              <a:t>ratanya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satu</a:t>
            </a:r>
            <a:r>
              <a:rPr lang="en-US" sz="2400" dirty="0"/>
              <a:t> </a:t>
            </a:r>
            <a:r>
              <a:rPr lang="en-US" sz="2400" dirty="0" err="1"/>
              <a:t>nilai</a:t>
            </a:r>
            <a:r>
              <a:rPr lang="en-US" sz="2400" dirty="0"/>
              <a:t>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69514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19397"/>
            <a:ext cx="10515600" cy="535756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b="1" dirty="0"/>
              <a:t>Diagram </a:t>
            </a:r>
            <a:r>
              <a:rPr lang="en-US" sz="3200" b="1" dirty="0" err="1"/>
              <a:t>umum</a:t>
            </a:r>
            <a:r>
              <a:rPr lang="en-US" sz="3200" b="1" dirty="0"/>
              <a:t> JPEG Compression</a:t>
            </a:r>
          </a:p>
        </p:txBody>
      </p:sp>
      <p:pic>
        <p:nvPicPr>
          <p:cNvPr id="4" name="Picture 1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3695" y="1545646"/>
            <a:ext cx="8744609" cy="4771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4385" y="1314813"/>
            <a:ext cx="1291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Encoder: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2316" y="3931164"/>
            <a:ext cx="1321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Decoder: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7F0AAAC-705E-4CCE-B022-A1B50EA72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45556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70857"/>
            <a:ext cx="10515600" cy="5306106"/>
          </a:xfrm>
        </p:spPr>
        <p:txBody>
          <a:bodyPr/>
          <a:lstStyle/>
          <a:p>
            <a:r>
              <a:rPr lang="en-US" dirty="0"/>
              <a:t>Diagram </a:t>
            </a:r>
            <a:r>
              <a:rPr lang="en-US" dirty="0" err="1"/>
              <a:t>rinci</a:t>
            </a:r>
            <a:r>
              <a:rPr lang="en-US" dirty="0"/>
              <a:t> JPEG  encoder):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42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1406" y="1625374"/>
            <a:ext cx="7962900" cy="425767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719941" y="6130297"/>
            <a:ext cx="74458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>
                <a:solidFill>
                  <a:srgbClr val="FF0000"/>
                </a:solidFill>
              </a:rPr>
              <a:t>Sumber</a:t>
            </a:r>
            <a:r>
              <a:rPr lang="en-US" dirty="0">
                <a:solidFill>
                  <a:srgbClr val="FF0000"/>
                </a:solidFill>
              </a:rPr>
              <a:t>: </a:t>
            </a:r>
            <a:r>
              <a:rPr lang="en-US" dirty="0" err="1">
                <a:solidFill>
                  <a:srgbClr val="FF0000"/>
                </a:solidFill>
              </a:rPr>
              <a:t>Mahendra</a:t>
            </a:r>
            <a:r>
              <a:rPr lang="en-US" dirty="0">
                <a:solidFill>
                  <a:srgbClr val="FF0000"/>
                </a:solidFill>
              </a:rPr>
              <a:t> Kumar, </a:t>
            </a:r>
            <a:r>
              <a:rPr lang="en-US" i="1" dirty="0">
                <a:solidFill>
                  <a:srgbClr val="FF0000"/>
                </a:solidFill>
              </a:rPr>
              <a:t>Steganography and </a:t>
            </a:r>
            <a:r>
              <a:rPr lang="en-US" i="1" dirty="0" err="1">
                <a:solidFill>
                  <a:srgbClr val="FF0000"/>
                </a:solidFill>
              </a:rPr>
              <a:t>Steganalysis</a:t>
            </a:r>
            <a:r>
              <a:rPr lang="en-US" i="1" dirty="0">
                <a:solidFill>
                  <a:srgbClr val="FF0000"/>
                </a:solidFill>
              </a:rPr>
              <a:t> of JPEG Images</a:t>
            </a:r>
            <a:r>
              <a:rPr lang="en-US" dirty="0">
                <a:solidFill>
                  <a:srgbClr val="FF0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9061747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US" altLang="en-US" sz="2800" dirty="0">
                <a:latin typeface="+mn-lt"/>
              </a:rPr>
              <a:t>Citra </a:t>
            </a:r>
            <a:r>
              <a:rPr lang="en-US" altLang="en-US" sz="2800" dirty="0" err="1">
                <a:latin typeface="+mn-lt"/>
              </a:rPr>
              <a:t>dibagi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menjadi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blok-blok</a:t>
            </a:r>
            <a:r>
              <a:rPr lang="en-US" altLang="en-US" sz="2800" dirty="0">
                <a:latin typeface="+mn-lt"/>
              </a:rPr>
              <a:t> </a:t>
            </a:r>
            <a:r>
              <a:rPr lang="en-US" altLang="en-US" sz="2800" dirty="0" err="1">
                <a:latin typeface="+mn-lt"/>
              </a:rPr>
              <a:t>berukuran</a:t>
            </a:r>
            <a:r>
              <a:rPr lang="en-US" altLang="en-US" sz="2800" dirty="0">
                <a:latin typeface="+mn-lt"/>
              </a:rPr>
              <a:t> 8 x 8 </a:t>
            </a:r>
            <a:r>
              <a:rPr lang="en-US" altLang="en-US" sz="2800" i="1" dirty="0">
                <a:latin typeface="+mn-lt"/>
              </a:rPr>
              <a:t>pixel</a:t>
            </a:r>
            <a:r>
              <a:rPr lang="en-US" altLang="en-US" sz="2800" dirty="0">
                <a:latin typeface="+mn-lt"/>
              </a:rPr>
              <a:t>:</a:t>
            </a: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Wingdings" panose="05000000000000000000" pitchFamily="2" charset="2"/>
              <a:buChar char="§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SzPct val="50000"/>
              <a:buFont typeface="Wingdings" panose="05000000000000000000" pitchFamily="2" charset="2"/>
              <a:buChar char="q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B8DF481-515A-42F6-8E54-C625A5BC3266}" type="slidenum">
              <a:rPr lang="en-US" altLang="en-US" sz="1200">
                <a:latin typeface="Garamond" panose="02020404030301010803" pitchFamily="18" charset="0"/>
              </a:rPr>
              <a:pPr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latin typeface="Garamond" panose="02020404030301010803" pitchFamily="18" charset="0"/>
            </a:endParaRPr>
          </a:p>
        </p:txBody>
      </p:sp>
      <p:grpSp>
        <p:nvGrpSpPr>
          <p:cNvPr id="20485" name="Group 95"/>
          <p:cNvGrpSpPr>
            <a:grpSpLocks/>
          </p:cNvGrpSpPr>
          <p:nvPr/>
        </p:nvGrpSpPr>
        <p:grpSpPr bwMode="auto">
          <a:xfrm>
            <a:off x="3733800" y="1524000"/>
            <a:ext cx="4800600" cy="4572000"/>
            <a:chOff x="990600" y="1295400"/>
            <a:chExt cx="4800600" cy="4572000"/>
          </a:xfrm>
        </p:grpSpPr>
        <p:sp>
          <p:nvSpPr>
            <p:cNvPr id="6" name="Rectangle 5"/>
            <p:cNvSpPr/>
            <p:nvPr/>
          </p:nvSpPr>
          <p:spPr>
            <a:xfrm>
              <a:off x="990600" y="1295400"/>
              <a:ext cx="4800600" cy="4572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8" name="Straight Connector 7"/>
            <p:cNvCxnSpPr/>
            <p:nvPr/>
          </p:nvCxnSpPr>
          <p:spPr>
            <a:xfrm rot="5400000">
              <a:off x="-1066799" y="3581400"/>
              <a:ext cx="4570412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5400000">
              <a:off x="-8366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6080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5400000">
              <a:off x="-381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>
              <a:off x="-150813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5400000">
              <a:off x="1447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5400000">
              <a:off x="16764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5400000">
              <a:off x="1905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21336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23622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590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28194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5400000">
              <a:off x="30480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5400000">
              <a:off x="32766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90600" y="1522413"/>
              <a:ext cx="4800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90600" y="1751013"/>
              <a:ext cx="48006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990600" y="19812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990600" y="2209800"/>
              <a:ext cx="48006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990600" y="2438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990600" y="2667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90600" y="28956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>
              <a:off x="990600" y="3124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>
              <a:off x="990600" y="33528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>
              <a:off x="990600" y="3581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990600" y="3810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990600" y="5180013"/>
              <a:ext cx="4724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>
              <a:off x="990600" y="5410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990600" y="5637213"/>
              <a:ext cx="4724400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990600" y="49530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990600" y="47244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>
              <a:off x="990600" y="44958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>
              <a:off x="990600" y="42672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>
              <a:off x="990600" y="4038600"/>
              <a:ext cx="4724400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5400000">
              <a:off x="12207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5400000">
              <a:off x="9921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5400000">
              <a:off x="7635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5400000">
              <a:off x="534987" y="3579813"/>
              <a:ext cx="4570413" cy="1588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762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4800" y="3579813"/>
              <a:ext cx="4570413" cy="1587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110"/>
          <p:cNvGrpSpPr>
            <a:grpSpLocks/>
          </p:cNvGrpSpPr>
          <p:nvPr/>
        </p:nvGrpSpPr>
        <p:grpSpPr bwMode="auto">
          <a:xfrm>
            <a:off x="3048000" y="1524000"/>
            <a:ext cx="5486400" cy="4572000"/>
            <a:chOff x="1524000" y="1524000"/>
            <a:chExt cx="5486400" cy="4572000"/>
          </a:xfrm>
        </p:grpSpPr>
        <p:grpSp>
          <p:nvGrpSpPr>
            <p:cNvPr id="20487" name="Group 105"/>
            <p:cNvGrpSpPr>
              <a:grpSpLocks/>
            </p:cNvGrpSpPr>
            <p:nvPr/>
          </p:nvGrpSpPr>
          <p:grpSpPr bwMode="auto">
            <a:xfrm>
              <a:off x="2209800" y="1524000"/>
              <a:ext cx="4800600" cy="4572000"/>
              <a:chOff x="2209800" y="1371600"/>
              <a:chExt cx="4800600" cy="4572000"/>
            </a:xfrm>
          </p:grpSpPr>
          <p:sp>
            <p:nvSpPr>
              <p:cNvPr id="97" name="Rectangle 96"/>
              <p:cNvSpPr/>
              <p:nvPr/>
            </p:nvSpPr>
            <p:spPr>
              <a:xfrm>
                <a:off x="2209800" y="1371600"/>
                <a:ext cx="4800600" cy="4572000"/>
              </a:xfrm>
              <a:prstGeom prst="rect">
                <a:avLst/>
              </a:prstGeom>
              <a:solidFill>
                <a:schemeClr val="accent1">
                  <a:alpha val="60000"/>
                </a:schemeClr>
              </a:solidFill>
              <a:ln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cxnSp>
            <p:nvCxnSpPr>
              <p:cNvPr id="99" name="Straight Connector 98"/>
              <p:cNvCxnSpPr/>
              <p:nvPr/>
            </p:nvCxnSpPr>
            <p:spPr>
              <a:xfrm rot="5400000">
                <a:off x="1754188" y="3657600"/>
                <a:ext cx="4570412" cy="1588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rot="5400000">
                <a:off x="3581400" y="3656013"/>
                <a:ext cx="4570413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2" name="Straight Connector 101"/>
              <p:cNvCxnSpPr/>
              <p:nvPr/>
            </p:nvCxnSpPr>
            <p:spPr>
              <a:xfrm>
                <a:off x="2209800" y="3198813"/>
                <a:ext cx="4800600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2209800" y="5027613"/>
                <a:ext cx="4800600" cy="1587"/>
              </a:xfrm>
              <a:prstGeom prst="line">
                <a:avLst/>
              </a:prstGeom>
              <a:ln w="254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8" name="Straight Arrow Connector 107"/>
            <p:cNvCxnSpPr/>
            <p:nvPr/>
          </p:nvCxnSpPr>
          <p:spPr>
            <a:xfrm rot="5400000">
              <a:off x="1068388" y="2438400"/>
              <a:ext cx="1827212" cy="1588"/>
            </a:xfrm>
            <a:prstGeom prst="straightConnector1">
              <a:avLst/>
            </a:prstGeom>
            <a:ln w="25400">
              <a:solidFill>
                <a:srgbClr val="002060"/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489" name="TextBox 109"/>
            <p:cNvSpPr txBox="1">
              <a:spLocks noChangeArrowheads="1"/>
            </p:cNvSpPr>
            <p:nvPr/>
          </p:nvSpPr>
          <p:spPr bwMode="auto">
            <a:xfrm rot="-5400000">
              <a:off x="1175266" y="2101334"/>
              <a:ext cx="10668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Wingdings" panose="05000000000000000000" pitchFamily="2" charset="2"/>
                <a:buChar char="§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SzPct val="50000"/>
                <a:buFont typeface="Wingdings" panose="05000000000000000000" pitchFamily="2" charset="2"/>
                <a:buChar char="q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 pixels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12825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44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61142" y="527644"/>
            <a:ext cx="8554137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Setiap</a:t>
            </a:r>
            <a:r>
              <a:rPr lang="en-US" sz="2400" dirty="0"/>
              <a:t> </a:t>
            </a:r>
            <a:r>
              <a:rPr lang="en-US" sz="2400" dirty="0" err="1"/>
              <a:t>blok</a:t>
            </a:r>
            <a:r>
              <a:rPr lang="en-US" sz="2400" dirty="0"/>
              <a:t> (</a:t>
            </a:r>
            <a:r>
              <a:rPr lang="en-US" sz="2400" dirty="0" err="1"/>
              <a:t>dalam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spasial</a:t>
            </a:r>
            <a:r>
              <a:rPr lang="en-US" sz="2400" dirty="0"/>
              <a:t>) </a:t>
            </a:r>
            <a:r>
              <a:rPr lang="en-US" sz="2400" dirty="0" err="1"/>
              <a:t>ditranformasi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dirty="0" err="1"/>
              <a:t>ranah</a:t>
            </a:r>
            <a:r>
              <a:rPr lang="en-US" sz="2400" dirty="0"/>
              <a:t> </a:t>
            </a:r>
            <a:r>
              <a:rPr lang="en-US" sz="2400" dirty="0" err="1"/>
              <a:t>frekeuensi</a:t>
            </a:r>
            <a:endParaRPr lang="en-US" sz="2400" dirty="0"/>
          </a:p>
          <a:p>
            <a:r>
              <a:rPr lang="en-US" sz="2400" dirty="0" err="1"/>
              <a:t>dengan</a:t>
            </a:r>
            <a:r>
              <a:rPr lang="en-US" sz="2400" i="1" dirty="0"/>
              <a:t> Discrete Cosine Transform </a:t>
            </a:r>
            <a:r>
              <a:rPr lang="en-US" sz="2400" dirty="0"/>
              <a:t>(DCT):</a:t>
            </a:r>
          </a:p>
        </p:txBody>
      </p:sp>
      <p:graphicFrame>
        <p:nvGraphicFramePr>
          <p:cNvPr id="2051" name="Object 2"/>
          <p:cNvGraphicFramePr>
            <a:graphicFrameLocks noChangeAspect="1"/>
          </p:cNvGraphicFramePr>
          <p:nvPr/>
        </p:nvGraphicFramePr>
        <p:xfrm>
          <a:off x="1252538" y="1774825"/>
          <a:ext cx="10196512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025900" imgH="444500" progId="Equation.3">
                  <p:embed/>
                </p:oleObj>
              </mc:Choice>
              <mc:Fallback>
                <p:oleObj name="Equation" r:id="rId2" imgW="4025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2538" y="1774825"/>
                        <a:ext cx="10196512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1577340" y="2804160"/>
          <a:ext cx="3721238" cy="117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005729" imgH="634725" progId="Equation.3">
                  <p:embed/>
                </p:oleObj>
              </mc:Choice>
              <mc:Fallback>
                <p:oleObj name="Equation" r:id="rId4" imgW="2005729" imgH="63472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340" y="2804160"/>
                        <a:ext cx="3721238" cy="117855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8"/>
          <p:cNvSpPr/>
          <p:nvPr/>
        </p:nvSpPr>
        <p:spPr>
          <a:xfrm>
            <a:off x="1422400" y="4308455"/>
            <a:ext cx="8737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d-ID" sz="2400" dirty="0"/>
              <a:t>Sedangkan transformasi balikannya adalah Inverse </a:t>
            </a:r>
            <a:r>
              <a:rPr lang="en-US" sz="2400" i="1" dirty="0"/>
              <a:t>Discrete Cosine Transform </a:t>
            </a:r>
            <a:r>
              <a:rPr lang="en-US" sz="2400" dirty="0"/>
              <a:t>(</a:t>
            </a:r>
            <a:r>
              <a:rPr lang="id-ID" sz="2400" dirty="0"/>
              <a:t>I</a:t>
            </a:r>
            <a:r>
              <a:rPr lang="en-US" sz="2400" dirty="0"/>
              <a:t>DCT):</a:t>
            </a:r>
          </a:p>
        </p:txBody>
      </p:sp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1276350" y="5422900"/>
          <a:ext cx="9761538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22700" imgH="431800" progId="Equation.3">
                  <p:embed/>
                </p:oleObj>
              </mc:Choice>
              <mc:Fallback>
                <p:oleObj name="Equation" r:id="rId6" imgW="3822700" imgH="431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6350" y="5422900"/>
                        <a:ext cx="9761538" cy="874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267498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2BA417-14D4-4DD5-BE79-B7173A6D21C9}" type="slidenum">
              <a:rPr lang="en-US" altLang="en-US" smtClean="0"/>
              <a:pPr>
                <a:defRPr/>
              </a:pPr>
              <a:t>45</a:t>
            </a:fld>
            <a:endParaRPr lang="en-US" altLang="en-US"/>
          </a:p>
        </p:txBody>
      </p:sp>
      <p:pic>
        <p:nvPicPr>
          <p:cNvPr id="1843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11630" y="1382734"/>
            <a:ext cx="10782300" cy="298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1"/>
          <p:cNvSpPr/>
          <p:nvPr/>
        </p:nvSpPr>
        <p:spPr>
          <a:xfrm>
            <a:off x="1563584" y="5160266"/>
            <a:ext cx="979021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pojok</a:t>
            </a:r>
            <a:r>
              <a:rPr lang="en-US" sz="2400" dirty="0"/>
              <a:t> </a:t>
            </a:r>
            <a:r>
              <a:rPr lang="en-US" sz="2400" dirty="0" err="1"/>
              <a:t>kiri</a:t>
            </a:r>
            <a:r>
              <a:rPr lang="en-US" sz="2400" dirty="0"/>
              <a:t> </a:t>
            </a:r>
            <a:r>
              <a:rPr lang="en-US" sz="2400" dirty="0" err="1"/>
              <a:t>atas</a:t>
            </a:r>
            <a:r>
              <a:rPr lang="en-US" sz="2400" dirty="0"/>
              <a:t> (1,1)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DC, </a:t>
            </a:r>
            <a:r>
              <a:rPr lang="en-US" sz="2400" dirty="0" err="1"/>
              <a:t>sedangkan</a:t>
            </a:r>
            <a:r>
              <a:rPr lang="en-US" sz="2400" dirty="0"/>
              <a:t> 63 </a:t>
            </a:r>
            <a:r>
              <a:rPr lang="en-US" sz="2400" dirty="0" err="1"/>
              <a:t>elemen</a:t>
            </a:r>
            <a:r>
              <a:rPr lang="en-US" sz="2400" dirty="0"/>
              <a:t> </a:t>
            </a:r>
            <a:r>
              <a:rPr lang="en-US" sz="2400" dirty="0" err="1"/>
              <a:t>lainnya</a:t>
            </a:r>
            <a:r>
              <a:rPr lang="en-US" sz="2400" dirty="0"/>
              <a:t> </a:t>
            </a:r>
            <a:r>
              <a:rPr lang="en-US" sz="2400" dirty="0" err="1"/>
              <a:t>disebut</a:t>
            </a:r>
            <a:r>
              <a:rPr lang="en-US" sz="2400" dirty="0"/>
              <a:t> </a:t>
            </a:r>
            <a:r>
              <a:rPr lang="en-US" sz="2400" dirty="0" err="1"/>
              <a:t>koefisien</a:t>
            </a:r>
            <a:r>
              <a:rPr lang="en-US" sz="2400" dirty="0"/>
              <a:t> AC.</a:t>
            </a:r>
          </a:p>
        </p:txBody>
      </p:sp>
    </p:spTree>
    <p:extLst>
      <p:ext uri="{BB962C8B-B14F-4D97-AF65-F5344CB8AC3E}">
        <p14:creationId xmlns:p14="http://schemas.microsoft.com/office/powerpoint/2010/main" val="120932961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22515"/>
            <a:ext cx="10515600" cy="5512934"/>
          </a:xfrm>
        </p:spPr>
        <p:txBody>
          <a:bodyPr>
            <a:normAutofit/>
          </a:bodyPr>
          <a:lstStyle/>
          <a:p>
            <a:r>
              <a:rPr lang="en-US" sz="2000" dirty="0" err="1"/>
              <a:t>Hasilnya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blok-blok</a:t>
            </a:r>
            <a:r>
              <a:rPr lang="en-US" sz="2000" dirty="0"/>
              <a:t> </a:t>
            </a:r>
            <a:r>
              <a:rPr lang="en-US" sz="2000" dirty="0" err="1"/>
              <a:t>berukuran</a:t>
            </a:r>
            <a:r>
              <a:rPr lang="en-US" sz="2000" dirty="0"/>
              <a:t> 8 x 8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</a:t>
            </a:r>
            <a:r>
              <a:rPr lang="en-US" sz="2000" i="1" dirty="0"/>
              <a:t>floating</a:t>
            </a:r>
            <a:r>
              <a:rPr lang="en-US" sz="2000" dirty="0"/>
              <a:t> </a:t>
            </a:r>
            <a:r>
              <a:rPr lang="en-US" sz="2000" i="1" dirty="0"/>
              <a:t>point</a:t>
            </a:r>
            <a:r>
              <a:rPr lang="en-US" sz="2000" dirty="0"/>
              <a:t>.</a:t>
            </a:r>
          </a:p>
          <a:p>
            <a:r>
              <a:rPr lang="en-US" sz="2000" dirty="0" err="1"/>
              <a:t>Contoh</a:t>
            </a:r>
            <a:r>
              <a:rPr lang="en-US" sz="2000" dirty="0"/>
              <a:t>: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000" dirty="0" err="1"/>
              <a:t>Selanjutnya</a:t>
            </a:r>
            <a:r>
              <a:rPr lang="en-US" sz="2000" dirty="0"/>
              <a:t>,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di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blok</a:t>
            </a:r>
            <a:r>
              <a:rPr lang="en-US" sz="2000" dirty="0"/>
              <a:t> </a:t>
            </a:r>
            <a:r>
              <a:rPr lang="en-US" sz="2000" dirty="0" err="1"/>
              <a:t>dikuantisasi</a:t>
            </a:r>
            <a:r>
              <a:rPr lang="en-US" sz="2000" dirty="0"/>
              <a:t> </a:t>
            </a:r>
            <a:r>
              <a:rPr lang="en-US" sz="2000" dirty="0" err="1"/>
              <a:t>menjadi</a:t>
            </a:r>
            <a:r>
              <a:rPr lang="en-US" sz="2000" dirty="0"/>
              <a:t> </a:t>
            </a:r>
            <a:r>
              <a:rPr lang="en-US" sz="2000" i="1" dirty="0"/>
              <a:t>integer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cara</a:t>
            </a:r>
            <a:r>
              <a:rPr lang="en-US" sz="2000" dirty="0"/>
              <a:t> </a:t>
            </a:r>
            <a:r>
              <a:rPr lang="en-US" sz="2000" dirty="0" err="1"/>
              <a:t>membaginya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elemen</a:t>
            </a:r>
            <a:r>
              <a:rPr lang="en-US" sz="2000" dirty="0"/>
              <a:t> </a:t>
            </a:r>
            <a:r>
              <a:rPr lang="en-US" sz="2000" dirty="0" err="1"/>
              <a:t>matriks</a:t>
            </a:r>
            <a:r>
              <a:rPr lang="en-US" sz="2000" dirty="0"/>
              <a:t> </a:t>
            </a:r>
            <a:r>
              <a:rPr lang="en-US" sz="2000" dirty="0" err="1"/>
              <a:t>kuantisasi</a:t>
            </a:r>
            <a:r>
              <a:rPr lang="en-US" sz="2000" dirty="0"/>
              <a:t> Q </a:t>
            </a:r>
            <a:r>
              <a:rPr lang="en-US" sz="2000" dirty="0" err="1"/>
              <a:t>berukuran</a:t>
            </a:r>
            <a:r>
              <a:rPr lang="en-US" sz="2000" dirty="0"/>
              <a:t> 8 x 8 </a:t>
            </a:r>
            <a:r>
              <a:rPr lang="en-US" sz="2000" dirty="0" err="1"/>
              <a:t>dan</a:t>
            </a:r>
            <a:r>
              <a:rPr lang="en-US" sz="2000" dirty="0"/>
              <a:t> </a:t>
            </a:r>
            <a:r>
              <a:rPr lang="en-US" sz="2000" dirty="0" err="1"/>
              <a:t>membulatkannya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integer </a:t>
            </a:r>
            <a:r>
              <a:rPr lang="en-US" sz="2000" dirty="0" err="1"/>
              <a:t>terdekat</a:t>
            </a:r>
            <a:r>
              <a:rPr lang="en-US" sz="2000" dirty="0"/>
              <a:t>. 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46</a:t>
            </a:fld>
            <a:endParaRPr lang="en-US"/>
          </a:p>
        </p:txBody>
      </p:sp>
      <p:pic>
        <p:nvPicPr>
          <p:cNvPr id="15" name="Picture 2" descr="http://upload.wikimedia.org/math/3/4/7/347d17fa187988d2a016947b931e8b3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8107" y="4482892"/>
            <a:ext cx="3911425" cy="1955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9087293"/>
              </p:ext>
            </p:extLst>
          </p:nvPr>
        </p:nvGraphicFramePr>
        <p:xfrm>
          <a:off x="6565694" y="4899314"/>
          <a:ext cx="2732088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651000" imgH="431800" progId="">
                  <p:embed/>
                </p:oleObj>
              </mc:Choice>
              <mc:Fallback>
                <p:oleObj name="Equation" r:id="rId3" imgW="1651000" imgH="431800" progId="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5694" y="4899314"/>
                        <a:ext cx="2732088" cy="714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1312266" y="2131600"/>
            <a:ext cx="10134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2248741" y="1162104"/>
            <a:ext cx="335756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515 	65 	-12 	4 	1 	2 	-8 	5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3 	-2 	-3 	3 	3 	-1 	-1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5 	-2 	4 	-2 	2 	-3 	0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325685" y="1162104"/>
            <a:ext cx="0" cy="230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638072" y="1162104"/>
            <a:ext cx="0" cy="230832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2325685" y="1162104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469939" y="1162104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325684" y="3470428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469939" y="3470428"/>
            <a:ext cx="16813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153637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570015"/>
            <a:ext cx="10728366" cy="6151459"/>
          </a:xfrm>
        </p:spPr>
        <p:txBody>
          <a:bodyPr>
            <a:normAutofit lnSpcReduction="10000"/>
          </a:bodyPr>
          <a:lstStyle/>
          <a:p>
            <a:r>
              <a:rPr lang="en-US" sz="2600" dirty="0" err="1"/>
              <a:t>Contoh</a:t>
            </a:r>
            <a:r>
              <a:rPr lang="en-US" sz="2600" dirty="0"/>
              <a:t> </a:t>
            </a:r>
            <a:r>
              <a:rPr lang="en-US" sz="2600" dirty="0" err="1"/>
              <a:t>hasil</a:t>
            </a:r>
            <a:r>
              <a:rPr lang="en-US" sz="2600" dirty="0"/>
              <a:t> proses </a:t>
            </a:r>
            <a:r>
              <a:rPr lang="en-US" sz="2600" dirty="0" err="1"/>
              <a:t>kuantisasi</a:t>
            </a:r>
            <a:r>
              <a:rPr lang="en-US" sz="2600" dirty="0"/>
              <a:t>: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ke</a:t>
            </a:r>
            <a:r>
              <a:rPr lang="en-US" sz="2400" dirty="0"/>
              <a:t> </a:t>
            </a:r>
            <a:r>
              <a:rPr lang="en-US" sz="2400" i="1" dirty="0"/>
              <a:t>integer</a:t>
            </a:r>
            <a:r>
              <a:rPr lang="en-US" sz="2400" dirty="0"/>
              <a:t> </a:t>
            </a:r>
            <a:r>
              <a:rPr lang="en-US" sz="2400" dirty="0" err="1"/>
              <a:t>membuat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tinggi</a:t>
            </a:r>
            <a:r>
              <a:rPr lang="en-US" sz="2400" dirty="0"/>
              <a:t>  </a:t>
            </a:r>
            <a:r>
              <a:rPr lang="en-US" sz="2400" dirty="0" err="1"/>
              <a:t>dibulatkan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, </a:t>
            </a:r>
            <a:r>
              <a:rPr lang="en-US" sz="2400" dirty="0" err="1"/>
              <a:t>sedangkan</a:t>
            </a:r>
            <a:r>
              <a:rPr lang="en-US" sz="2400" dirty="0"/>
              <a:t> </a:t>
            </a:r>
            <a:r>
              <a:rPr lang="en-US" sz="2400" dirty="0" err="1"/>
              <a:t>komponen</a:t>
            </a:r>
            <a:r>
              <a:rPr lang="en-US" sz="2400" dirty="0"/>
              <a:t> </a:t>
            </a:r>
            <a:r>
              <a:rPr lang="en-US" sz="2400" dirty="0" err="1"/>
              <a:t>frekuensi</a:t>
            </a:r>
            <a:r>
              <a:rPr lang="en-US" sz="2400" dirty="0"/>
              <a:t> </a:t>
            </a:r>
            <a:r>
              <a:rPr lang="en-US" sz="2400" dirty="0" err="1"/>
              <a:t>sisanya</a:t>
            </a:r>
            <a:r>
              <a:rPr lang="en-US" sz="2400" dirty="0"/>
              <a:t> </a:t>
            </a:r>
            <a:r>
              <a:rPr lang="en-US" sz="2400" dirty="0" err="1"/>
              <a:t>menjadi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positif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 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dirty="0" err="1"/>
              <a:t>bilangan</a:t>
            </a:r>
            <a:r>
              <a:rPr lang="en-US" sz="2400" dirty="0"/>
              <a:t> </a:t>
            </a:r>
            <a:r>
              <a:rPr lang="en-US" sz="2400" dirty="0" err="1"/>
              <a:t>negatif</a:t>
            </a:r>
            <a:r>
              <a:rPr lang="en-US" sz="2400" dirty="0"/>
              <a:t> </a:t>
            </a:r>
            <a:r>
              <a:rPr lang="en-US" sz="2400" dirty="0" err="1"/>
              <a:t>kecil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r>
              <a:rPr lang="en-US" sz="2400" dirty="0"/>
              <a:t>Proses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inilah</a:t>
            </a:r>
            <a:r>
              <a:rPr lang="en-US" sz="2400" dirty="0"/>
              <a:t> yang </a:t>
            </a:r>
            <a:r>
              <a:rPr lang="en-US" sz="2400" dirty="0" err="1"/>
              <a:t>dinamakan</a:t>
            </a:r>
            <a:r>
              <a:rPr lang="en-US" sz="2400" dirty="0"/>
              <a:t> </a:t>
            </a:r>
            <a:r>
              <a:rPr lang="en-US" sz="2400" i="1" dirty="0" err="1"/>
              <a:t>lossy</a:t>
            </a:r>
            <a:r>
              <a:rPr lang="en-US" sz="2400" dirty="0"/>
              <a:t>, </a:t>
            </a:r>
            <a:r>
              <a:rPr lang="en-US" sz="2400" dirty="0" err="1"/>
              <a:t>karena</a:t>
            </a:r>
            <a:r>
              <a:rPr lang="en-US" sz="2400" dirty="0"/>
              <a:t> </a:t>
            </a:r>
            <a:r>
              <a:rPr lang="en-US" sz="2400" dirty="0" err="1"/>
              <a:t>ada</a:t>
            </a:r>
            <a:r>
              <a:rPr lang="en-US" sz="2400" dirty="0"/>
              <a:t> </a:t>
            </a:r>
            <a:r>
              <a:rPr lang="en-US" sz="2400" dirty="0" err="1"/>
              <a:t>informasi</a:t>
            </a:r>
            <a:r>
              <a:rPr lang="en-US" sz="2400" dirty="0"/>
              <a:t> yang </a:t>
            </a:r>
            <a:r>
              <a:rPr lang="en-US" sz="2400" dirty="0" err="1"/>
              <a:t>hilang</a:t>
            </a:r>
            <a:r>
              <a:rPr lang="en-US" sz="2400" dirty="0"/>
              <a:t> </a:t>
            </a:r>
            <a:r>
              <a:rPr lang="en-US" sz="2400" dirty="0" err="1"/>
              <a:t>akibat</a:t>
            </a:r>
            <a:r>
              <a:rPr lang="en-US" sz="2400" dirty="0"/>
              <a:t> </a:t>
            </a:r>
            <a:r>
              <a:rPr lang="en-US" sz="2400" dirty="0" err="1"/>
              <a:t>pembulatan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47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6115" y="1151907"/>
            <a:ext cx="3655093" cy="2621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04443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950026"/>
            <a:ext cx="10515600" cy="5226937"/>
          </a:xfrm>
        </p:spPr>
        <p:txBody>
          <a:bodyPr/>
          <a:lstStyle/>
          <a:p>
            <a:r>
              <a:rPr lang="en-US" dirty="0" err="1"/>
              <a:t>Pada</a:t>
            </a:r>
            <a:r>
              <a:rPr lang="en-US" dirty="0"/>
              <a:t> proses </a:t>
            </a:r>
            <a:r>
              <a:rPr lang="en-US" dirty="0" err="1"/>
              <a:t>penirmampatan</a:t>
            </a:r>
            <a:r>
              <a:rPr lang="en-US" dirty="0"/>
              <a:t> (di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decoder</a:t>
            </a:r>
            <a:r>
              <a:rPr lang="en-US" dirty="0"/>
              <a:t>), </a:t>
            </a:r>
            <a:r>
              <a:rPr lang="en-US" dirty="0" err="1"/>
              <a:t>hampiran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F(</a:t>
            </a:r>
            <a:r>
              <a:rPr lang="en-US" dirty="0" err="1"/>
              <a:t>u,v</a:t>
            </a:r>
            <a:r>
              <a:rPr lang="en-US" dirty="0"/>
              <a:t>) </a:t>
            </a:r>
            <a:r>
              <a:rPr lang="en-US" dirty="0" err="1"/>
              <a:t>diperoleh</a:t>
            </a:r>
            <a:r>
              <a:rPr lang="en-US" dirty="0"/>
              <a:t> </a:t>
            </a:r>
            <a:r>
              <a:rPr lang="en-US" dirty="0" err="1"/>
              <a:t>kembali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mengalikan</a:t>
            </a:r>
            <a:r>
              <a:rPr lang="en-US" dirty="0"/>
              <a:t>               </a:t>
            </a:r>
            <a:r>
              <a:rPr lang="en-US" dirty="0" err="1"/>
              <a:t>dengan</a:t>
            </a:r>
            <a:r>
              <a:rPr lang="en-US" dirty="0"/>
              <a:t> Q(</a:t>
            </a:r>
            <a:r>
              <a:rPr lang="en-US" dirty="0" err="1"/>
              <a:t>u,v</a:t>
            </a:r>
            <a:r>
              <a:rPr lang="en-US" dirty="0"/>
              <a:t>).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5452030"/>
              </p:ext>
            </p:extLst>
          </p:nvPr>
        </p:nvGraphicFramePr>
        <p:xfrm>
          <a:off x="3612325" y="2139782"/>
          <a:ext cx="3408751" cy="55189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33440" imgH="215640" progId="Equation.3">
                  <p:embed/>
                </p:oleObj>
              </mc:Choice>
              <mc:Fallback>
                <p:oleObj name="Equation" r:id="rId2" imgW="133344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3"/>
                      <a:stretch>
                        <a:fillRect/>
                      </a:stretch>
                    </p:blipFill>
                    <p:spPr>
                      <a:xfrm>
                        <a:off x="3612325" y="2139782"/>
                        <a:ext cx="3408751" cy="55189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1978565"/>
              </p:ext>
            </p:extLst>
          </p:nvPr>
        </p:nvGraphicFramePr>
        <p:xfrm>
          <a:off x="6761138" y="1307398"/>
          <a:ext cx="1003816" cy="5332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06080" imgH="215640" progId="Equation.3">
                  <p:embed/>
                </p:oleObj>
              </mc:Choice>
              <mc:Fallback>
                <p:oleObj name="Equation" r:id="rId4" imgW="406080" imgH="2156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761138" y="1307398"/>
                        <a:ext cx="1003816" cy="53327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C491437-7838-4A53-A7D7-F0EC44B3E8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3888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/>
          <p:cNvSpPr txBox="1">
            <a:spLocks/>
          </p:cNvSpPr>
          <p:nvPr/>
        </p:nvSpPr>
        <p:spPr>
          <a:xfrm>
            <a:off x="1264722" y="3083131"/>
            <a:ext cx="8229600" cy="3357563"/>
          </a:xfrm>
          <a:prstGeom prst="rect">
            <a:avLst/>
          </a:prstGeom>
        </p:spPr>
        <p:txBody>
          <a:bodyPr rtlCol="0">
            <a:normAutofit fontScale="5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CA"/>
              <a:t>An 8 × 8 block from the Y image of ‘Lena’</a:t>
            </a:r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 b="1"/>
          </a:p>
          <a:p>
            <a:pPr algn="ctr">
              <a:defRPr/>
            </a:pPr>
            <a:endParaRPr lang="en-CA"/>
          </a:p>
          <a:p>
            <a:pPr algn="ctr">
              <a:defRPr/>
            </a:pPr>
            <a:r>
              <a:rPr lang="en-CA"/>
              <a:t>Fig. 9.2: JPEG compression for a smooth image block.</a:t>
            </a:r>
            <a:endParaRPr lang="en-CA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17303847"/>
              </p:ext>
            </p:extLst>
          </p:nvPr>
        </p:nvGraphicFramePr>
        <p:xfrm>
          <a:off x="1521897" y="3368881"/>
          <a:ext cx="3476625" cy="256063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4766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638">
                <a:tc>
                  <a:txBody>
                    <a:bodyPr/>
                    <a:lstStyle/>
                    <a:p>
                      <a:r>
                        <a:rPr lang="en-CA" sz="1800" dirty="0"/>
                        <a:t>200 202 189 188 189 175 175 175</a:t>
                      </a:r>
                    </a:p>
                    <a:p>
                      <a:r>
                        <a:rPr lang="en-CA" sz="1800" dirty="0"/>
                        <a:t>200 203 198 188 189 182 178 175</a:t>
                      </a:r>
                    </a:p>
                    <a:p>
                      <a:r>
                        <a:rPr lang="en-CA" sz="1800" dirty="0"/>
                        <a:t>203 200 200 195 200 187 185 175</a:t>
                      </a:r>
                    </a:p>
                    <a:p>
                      <a:r>
                        <a:rPr lang="en-CA" sz="1800" dirty="0"/>
                        <a:t>200 200 200 200 197 187 187 187</a:t>
                      </a:r>
                    </a:p>
                    <a:p>
                      <a:r>
                        <a:rPr lang="en-CA" sz="1800" dirty="0"/>
                        <a:t>200 205 200 200 195 188 187 175</a:t>
                      </a:r>
                    </a:p>
                    <a:p>
                      <a:r>
                        <a:rPr lang="en-CA" sz="1800" dirty="0"/>
                        <a:t>200 200 200 200 200 190 187 175</a:t>
                      </a:r>
                    </a:p>
                    <a:p>
                      <a:r>
                        <a:rPr lang="en-CA" sz="1800" dirty="0"/>
                        <a:t>205 200 199 200 191 187 187 175</a:t>
                      </a:r>
                    </a:p>
                    <a:p>
                      <a:r>
                        <a:rPr lang="en-CA" sz="1800" dirty="0"/>
                        <a:t>210 200 200 200 188 185 187 186</a:t>
                      </a:r>
                    </a:p>
                    <a:p>
                      <a:pPr algn="ctr"/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f(</a:t>
                      </a:r>
                      <a:r>
                        <a:rPr lang="en-CA" sz="1800" i="1" dirty="0" err="1"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lang="en-CA" sz="1800" i="1" dirty="0">
                          <a:latin typeface="Times New Roman" pitchFamily="18" charset="0"/>
                          <a:cs typeface="Times New Roman" pitchFamily="18" charset="0"/>
                        </a:rPr>
                        <a:t>,</a:t>
                      </a:r>
                      <a:r>
                        <a:rPr lang="en-CA" sz="1800" i="1" baseline="0" dirty="0">
                          <a:latin typeface="Times New Roman" pitchFamily="18" charset="0"/>
                          <a:cs typeface="Times New Roman" pitchFamily="18" charset="0"/>
                        </a:rPr>
                        <a:t> j)</a:t>
                      </a:r>
                      <a:endParaRPr lang="en-CA" sz="1800" i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45726" marB="45726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6522" y="868569"/>
            <a:ext cx="2495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5951022" y="3368881"/>
            <a:ext cx="3357563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804863" algn="r"/>
                <a:tab pos="1255713" algn="r"/>
                <a:tab pos="1609725" algn="r"/>
                <a:tab pos="1979613" algn="r"/>
                <a:tab pos="2416175" algn="r"/>
                <a:tab pos="2784475" algn="r"/>
                <a:tab pos="31384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515 	65 	-12 	4 	1 	2 	-8 	5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-16 	3 	2 	0 	0 	-11 	-2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-12 	6 	11 	-1	 3 	0 	1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 	3 	-4 	2 	-2	 -3 	-5 	-2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-2 	7 	-5 	4 	0 	-1 	-4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0 	-3 	-1 	0 	4 	1 	-1 	0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3 	-2 	-3 	3 	3 	-1 	-1 	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5 	-2 	4 	-2 	2 	-3 	0</a:t>
            </a:r>
          </a:p>
          <a:p>
            <a:pPr algn="ctr" eaLnBrk="1" hangingPunct="1"/>
            <a:r>
              <a:rPr lang="en-CA" alt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F(u, v)</a:t>
            </a:r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8094147" y="5621544"/>
            <a:ext cx="1000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/>
              <a:t>DCT Coefficients</a:t>
            </a:r>
            <a:endParaRPr lang="en-US" altLang="en-US" sz="1200"/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1736210" y="5726319"/>
            <a:ext cx="1214437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Original Image Block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38151" y="380010"/>
            <a:ext cx="12431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/>
              <a:t>Contoh</a:t>
            </a:r>
            <a:r>
              <a:rPr lang="en-US" sz="2400" dirty="0"/>
              <a:t>: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7023511-6028-4C85-93CE-95AA82173F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77995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60" y="148791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0657" y="148751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8655" y="148751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01572" y="4996543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4996542"/>
            <a:ext cx="24822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(31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45115" y="4996542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53106A1A-01D8-42AF-9538-CD3AA6230E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03086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ChangeArrowheads="1"/>
          </p:cNvSpPr>
          <p:nvPr/>
        </p:nvSpPr>
        <p:spPr bwMode="auto">
          <a:xfrm>
            <a:off x="1924916" y="5702569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000" dirty="0">
                <a:latin typeface="Calibri" panose="020F0502020204030204" pitchFamily="34" charset="0"/>
              </a:rPr>
              <a:t>Fig. 9.2 (cont’d): JPEG compression for a smooth image block.</a:t>
            </a:r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916" y="844819"/>
            <a:ext cx="6070600" cy="478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1924916" y="1487756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/>
              <a:t>Quantized DCT Coefficients</a:t>
            </a:r>
            <a:endParaRPr lang="en-US" altLang="en-US" sz="1200"/>
          </a:p>
        </p:txBody>
      </p:sp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9211541" y="1487756"/>
            <a:ext cx="1214438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1200"/>
              <a:t>De-Quantized DCT Coefficients</a:t>
            </a:r>
            <a:endParaRPr lang="en-US" altLang="en-US" sz="1200"/>
          </a:p>
        </p:txBody>
      </p:sp>
      <p:sp>
        <p:nvSpPr>
          <p:cNvPr id="6" name="Rectangle 7"/>
          <p:cNvSpPr>
            <a:spLocks noChangeArrowheads="1"/>
          </p:cNvSpPr>
          <p:nvPr/>
        </p:nvSpPr>
        <p:spPr bwMode="auto">
          <a:xfrm>
            <a:off x="1782041" y="3988069"/>
            <a:ext cx="1214438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/>
              <a:t>Reconstructed Image Block</a:t>
            </a:r>
          </a:p>
        </p:txBody>
      </p:sp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9140104" y="4130944"/>
            <a:ext cx="71437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1200" dirty="0"/>
              <a:t>Error</a:t>
            </a: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89B5632-BE54-40CF-AD0A-4FA53D6F8E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41207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2857501"/>
            <a:ext cx="8229600" cy="3357563"/>
          </a:xfrm>
        </p:spPr>
        <p:txBody>
          <a:bodyPr rtlCol="0">
            <a:normAutofit fontScale="55000" lnSpcReduction="20000"/>
          </a:bodyPr>
          <a:lstStyle/>
          <a:p>
            <a:pPr algn="ctr">
              <a:defRPr/>
            </a:pPr>
            <a:r>
              <a:rPr lang="en-CA" dirty="0"/>
              <a:t>Another 8 × 8 block from the Y image of ‘Lena’</a:t>
            </a:r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b="1" dirty="0"/>
          </a:p>
          <a:p>
            <a:pPr algn="ctr">
              <a:defRPr/>
            </a:pPr>
            <a:endParaRPr lang="en-CA" dirty="0"/>
          </a:p>
          <a:p>
            <a:pPr algn="ctr">
              <a:buNone/>
              <a:defRPr/>
            </a:pPr>
            <a:r>
              <a:rPr lang="en-CA" dirty="0"/>
              <a:t>Fig. 9.3: JPEG compression for a textured image block.</a:t>
            </a:r>
            <a:endParaRPr lang="en-CA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23AC1A7-D45B-4333-92E3-D6E92AAB585E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51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38375" y="3143250"/>
          <a:ext cx="4000500" cy="29260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00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60050">
                <a:tc>
                  <a:txBody>
                    <a:bodyPr/>
                    <a:lstStyle/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70	70 	100 	70 	87 	87 	150 	187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85 	100 	96 	79 	87 	154 	87 	113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100 	85 	116 	79 	70 	87 	86 	196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136 	69 	87 	200 	79 	71 	117 	96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161 	70 	87 	200 	103 	71 	96 	113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161 	123 	147 	133 	113 	113 	85 	161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146 	147 	175 	100 	103 	103 	163 	187</a:t>
                      </a:r>
                    </a:p>
                    <a:p>
                      <a:pPr>
                        <a:tabLst>
                          <a:tab pos="531813" algn="r"/>
                          <a:tab pos="982663" algn="r"/>
                          <a:tab pos="1433513" algn="r"/>
                          <a:tab pos="1882775" algn="r"/>
                          <a:tab pos="2333625" algn="r"/>
                          <a:tab pos="2784475" algn="r"/>
                          <a:tab pos="3233738" algn="r"/>
                          <a:tab pos="3671888" algn="r"/>
                        </a:tabLst>
                      </a:pPr>
                      <a:r>
                        <a:rPr lang="en-CA" sz="18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	156 	146 	189 	70 	113 	161 	163 	197</a:t>
                      </a:r>
                    </a:p>
                    <a:p>
                      <a:pPr algn="ctr">
                        <a:tabLst>
                          <a:tab pos="531813" algn="r"/>
                          <a:tab pos="900113" algn="r"/>
                          <a:tab pos="1255713" algn="r"/>
                          <a:tab pos="1609725" algn="r"/>
                          <a:tab pos="2060575" algn="r"/>
                          <a:tab pos="2416175" algn="r"/>
                          <a:tab pos="2784475" algn="r"/>
                          <a:tab pos="3138488" algn="r"/>
                        </a:tabLst>
                      </a:pPr>
                      <a:r>
                        <a:rPr lang="en-CA" sz="1800" dirty="0"/>
                        <a:t>f(</a:t>
                      </a:r>
                      <a:r>
                        <a:rPr lang="en-CA" sz="1800" dirty="0" err="1"/>
                        <a:t>i</a:t>
                      </a:r>
                      <a:r>
                        <a:rPr lang="en-CA" sz="1800" dirty="0"/>
                        <a:t>,</a:t>
                      </a:r>
                      <a:r>
                        <a:rPr lang="en-CA" sz="1800" baseline="0" dirty="0"/>
                        <a:t> j)</a:t>
                      </a:r>
                      <a:endParaRPr lang="en-CA" sz="18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13">
                <a:tc>
                  <a:txBody>
                    <a:bodyPr/>
                    <a:lstStyle/>
                    <a:p>
                      <a:pPr algn="ctr">
                        <a:tabLst>
                          <a:tab pos="531813" algn="r"/>
                          <a:tab pos="900113" algn="r"/>
                          <a:tab pos="1255713" algn="r"/>
                          <a:tab pos="1609725" algn="r"/>
                          <a:tab pos="2060575" algn="r"/>
                          <a:tab pos="2416175" algn="r"/>
                          <a:tab pos="2784475" algn="r"/>
                          <a:tab pos="3138488" algn="r"/>
                        </a:tabLst>
                      </a:pPr>
                      <a:endParaRPr lang="en-CA" sz="1800" dirty="0"/>
                    </a:p>
                  </a:txBody>
                  <a:tcPr marL="91439" marR="91439" marT="45710" marB="4571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1434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642939"/>
            <a:ext cx="2495550" cy="225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Rectangle 7"/>
          <p:cNvSpPr>
            <a:spLocks noChangeArrowheads="1"/>
          </p:cNvSpPr>
          <p:nvPr/>
        </p:nvSpPr>
        <p:spPr bwMode="auto">
          <a:xfrm>
            <a:off x="6667500" y="3143250"/>
            <a:ext cx="3786188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450850" algn="r"/>
                <a:tab pos="900113" algn="r"/>
                <a:tab pos="1350963" algn="r"/>
                <a:tab pos="1787525" algn="r"/>
                <a:tab pos="2238375" algn="r"/>
                <a:tab pos="2689225" algn="r"/>
                <a:tab pos="3138488" algn="r"/>
                <a:tab pos="3494088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-80 	-40 	89 	-73 	44 	32 	53	 -3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-135 	-59 	-26 	6 	14 	-3 	-13 	-28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47 	-76 	66 	-3 	-108 	-78 	33 	59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-2 	10 	-18 	0 	33 	11 	-21 	1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-1 	-9 	-22 	8 	32 	65 	-36 	-1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5 	-20 	28 	-46 	3 	24 	-30 	24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6 	-20 	37 	-28 	12 	-35 	33 	17</a:t>
            </a:r>
          </a:p>
          <a:p>
            <a:pPr eaLnBrk="1" hangingPunct="1"/>
            <a:r>
              <a:rPr lang="en-CA" altLang="en-US" dirty="0">
                <a:latin typeface="Calibri" panose="020F0502020204030204" pitchFamily="34" charset="0"/>
              </a:rPr>
              <a:t>	-5 	-23 	33 	-30 	17 	-5 	-4 	20 </a:t>
            </a:r>
          </a:p>
          <a:p>
            <a:pPr algn="ctr" eaLnBrk="1" hangingPunct="1"/>
            <a:r>
              <a:rPr lang="en-CA" altLang="en-US" dirty="0">
                <a:latin typeface="Calibri" panose="020F0502020204030204" pitchFamily="34" charset="0"/>
              </a:rPr>
              <a:t>F(u, v)</a:t>
            </a:r>
          </a:p>
        </p:txBody>
      </p:sp>
    </p:spTree>
    <p:extLst>
      <p:ext uri="{BB962C8B-B14F-4D97-AF65-F5344CB8AC3E}">
        <p14:creationId xmlns:p14="http://schemas.microsoft.com/office/powerpoint/2010/main" val="33626595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4851B7-0C57-4525-B8F2-A7C8FE30CE58}" type="slidenum">
              <a:rPr lang="en-US" altLang="en-US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52</a:t>
            </a:fld>
            <a:endParaRPr lang="en-US" altLang="en-US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pic>
        <p:nvPicPr>
          <p:cNvPr id="1536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557938" y="549057"/>
            <a:ext cx="7076123" cy="5440354"/>
          </a:xfrm>
        </p:spPr>
      </p:pic>
      <p:sp>
        <p:nvSpPr>
          <p:cNvPr id="15365" name="Rectangle 6"/>
          <p:cNvSpPr>
            <a:spLocks noChangeArrowheads="1"/>
          </p:cNvSpPr>
          <p:nvPr/>
        </p:nvSpPr>
        <p:spPr bwMode="auto">
          <a:xfrm>
            <a:off x="1952624" y="6321425"/>
            <a:ext cx="82867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n-CA" altLang="en-US" sz="2000" dirty="0">
                <a:latin typeface="Calibri" panose="020F0502020204030204" pitchFamily="34" charset="0"/>
              </a:rPr>
              <a:t>Fig. 9.3 (cont’d): JPEG compression for a textured image block.</a:t>
            </a:r>
          </a:p>
        </p:txBody>
      </p:sp>
    </p:spTree>
    <p:extLst>
      <p:ext uri="{BB962C8B-B14F-4D97-AF65-F5344CB8AC3E}">
        <p14:creationId xmlns:p14="http://schemas.microsoft.com/office/powerpoint/2010/main" val="294222216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5278"/>
            <a:ext cx="10515600" cy="5469392"/>
          </a:xfrm>
        </p:spPr>
        <p:txBody>
          <a:bodyPr>
            <a:normAutofit/>
          </a:bodyPr>
          <a:lstStyle/>
          <a:p>
            <a:r>
              <a:rPr lang="en-US" sz="2400" dirty="0" err="1"/>
              <a:t>Selanjutnya</a:t>
            </a:r>
            <a:r>
              <a:rPr lang="en-US" sz="2400" dirty="0"/>
              <a:t>, </a:t>
            </a:r>
            <a:r>
              <a:rPr lang="en-US" sz="2400" dirty="0" err="1"/>
              <a:t>koefisien</a:t>
            </a:r>
            <a:r>
              <a:rPr lang="en-US" sz="2400" dirty="0"/>
              <a:t> DCT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kuantisasi</a:t>
            </a:r>
            <a:r>
              <a:rPr lang="en-US" sz="2400" dirty="0"/>
              <a:t> </a:t>
            </a:r>
            <a:r>
              <a:rPr lang="en-US" sz="2400" dirty="0" err="1"/>
              <a:t>dibaca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zig-</a:t>
            </a:r>
            <a:r>
              <a:rPr lang="en-US" sz="2400" dirty="0" err="1"/>
              <a:t>zag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membantu</a:t>
            </a:r>
            <a:r>
              <a:rPr lang="en-US" sz="2400" dirty="0"/>
              <a:t> </a:t>
            </a: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entropy coding</a:t>
            </a:r>
            <a:r>
              <a:rPr lang="en-US" sz="2400" dirty="0"/>
              <a:t>.</a:t>
            </a:r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400" dirty="0"/>
          </a:p>
          <a:p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047209-8517-4A74-8AD2-8FFDBB0CDED1}" type="slidenum">
              <a:rPr lang="en-US" smtClean="0"/>
              <a:pPr/>
              <a:t>53</a:t>
            </a:fld>
            <a:endParaRPr lang="en-US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54995" y="1371145"/>
            <a:ext cx="2752725" cy="2873459"/>
          </a:xfrm>
          <a:prstGeom prst="rect">
            <a:avLst/>
          </a:prstGeom>
        </p:spPr>
      </p:pic>
      <p:pic>
        <p:nvPicPr>
          <p:cNvPr id="7" name="Picture 0" descr="Description: zigzag.bm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552" y="1371145"/>
            <a:ext cx="2873459" cy="28734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914400" y="4624546"/>
            <a:ext cx="10439400" cy="22159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Tahap</a:t>
            </a:r>
            <a:r>
              <a:rPr lang="en-US" sz="2400" dirty="0"/>
              <a:t> </a:t>
            </a:r>
            <a:r>
              <a:rPr lang="en-US" sz="2400" i="1" dirty="0"/>
              <a:t>entropy coding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i="1" dirty="0"/>
              <a:t>arithmetic coding</a:t>
            </a:r>
            <a:r>
              <a:rPr lang="en-US" sz="2400" dirty="0"/>
              <a:t> (RLE </a:t>
            </a:r>
            <a:r>
              <a:rPr lang="en-US" sz="2400" dirty="0" err="1"/>
              <a:t>dan</a:t>
            </a:r>
            <a:r>
              <a:rPr lang="en-US" sz="2400" dirty="0"/>
              <a:t> DPCM)</a:t>
            </a:r>
            <a:r>
              <a:rPr lang="en-US" sz="2400" dirty="0" err="1"/>
              <a:t>dan</a:t>
            </a:r>
            <a:r>
              <a:rPr lang="en-US" sz="2400" dirty="0"/>
              <a:t> </a:t>
            </a:r>
            <a:r>
              <a:rPr lang="en-US" sz="2400" i="1" dirty="0"/>
              <a:t>Huffman coding</a:t>
            </a:r>
            <a:r>
              <a:rPr lang="en-US" sz="2400" dirty="0"/>
              <a:t>, </a:t>
            </a:r>
            <a:r>
              <a:rPr lang="en-US" sz="2400" dirty="0" err="1"/>
              <a:t>keduanya</a:t>
            </a:r>
            <a:r>
              <a:rPr lang="en-US" sz="2400" dirty="0"/>
              <a:t> </a:t>
            </a:r>
            <a:r>
              <a:rPr lang="en-US" sz="2400" dirty="0" err="1"/>
              <a:t>adalah</a:t>
            </a:r>
            <a:r>
              <a:rPr lang="en-US" sz="2400" dirty="0"/>
              <a:t> </a:t>
            </a:r>
            <a:r>
              <a:rPr lang="en-US" sz="2400" dirty="0" err="1"/>
              <a:t>metode</a:t>
            </a:r>
            <a:r>
              <a:rPr lang="en-US" sz="2400" dirty="0"/>
              <a:t> </a:t>
            </a:r>
            <a:r>
              <a:rPr lang="en-US" sz="2400" i="1" dirty="0"/>
              <a:t>lossless compression</a:t>
            </a:r>
            <a:r>
              <a:rPr lang="en-US" sz="2400" dirty="0"/>
              <a:t>. </a:t>
            </a:r>
          </a:p>
          <a:p>
            <a:endParaRPr lang="en-US" sz="2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i="1" dirty="0"/>
              <a:t>Huffman coding </a:t>
            </a:r>
            <a:r>
              <a:rPr lang="en-US" sz="2400" dirty="0" err="1"/>
              <a:t>mengkompresi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i="1" dirty="0"/>
              <a:t>arithmetic coding</a:t>
            </a:r>
            <a:r>
              <a:rPr lang="en-US" sz="2400" dirty="0"/>
              <a:t>. </a:t>
            </a:r>
            <a:r>
              <a:rPr lang="en-US" sz="2400" dirty="0" err="1"/>
              <a:t>Pohon</a:t>
            </a:r>
            <a:r>
              <a:rPr lang="en-US" sz="2400" dirty="0"/>
              <a:t> Huffman </a:t>
            </a:r>
            <a:r>
              <a:rPr lang="en-US" sz="2400" dirty="0" err="1"/>
              <a:t>kemudian</a:t>
            </a:r>
            <a:r>
              <a:rPr lang="en-US" sz="2400" dirty="0"/>
              <a:t> </a:t>
            </a:r>
            <a:r>
              <a:rPr lang="en-US" sz="2400" dirty="0" err="1"/>
              <a:t>disimpan</a:t>
            </a:r>
            <a:r>
              <a:rPr lang="en-US" sz="2400" dirty="0"/>
              <a:t> </a:t>
            </a:r>
            <a:r>
              <a:rPr lang="en-US" sz="2400" dirty="0" err="1"/>
              <a:t>sebagai</a:t>
            </a:r>
            <a:r>
              <a:rPr lang="en-US" sz="2400" dirty="0"/>
              <a:t> </a:t>
            </a:r>
            <a:r>
              <a:rPr lang="en-US" sz="2400" i="1" dirty="0"/>
              <a:t>header</a:t>
            </a:r>
            <a:r>
              <a:rPr lang="en-US" sz="2400" dirty="0"/>
              <a:t>  file JPEG.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46560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altLang="en-US" dirty="0">
                <a:latin typeface="+mn-lt"/>
              </a:rPr>
              <a:t>DPCM </a:t>
            </a:r>
            <a:r>
              <a:rPr lang="en-CA" altLang="en-US" dirty="0" err="1">
                <a:latin typeface="+mn-lt"/>
              </a:rPr>
              <a:t>pada</a:t>
            </a:r>
            <a:r>
              <a:rPr lang="en-CA" altLang="en-US" dirty="0">
                <a:latin typeface="+mn-lt"/>
              </a:rPr>
              <a:t> </a:t>
            </a:r>
            <a:r>
              <a:rPr lang="en-CA" altLang="en-US" dirty="0" err="1">
                <a:latin typeface="+mn-lt"/>
              </a:rPr>
              <a:t>Koefisien</a:t>
            </a:r>
            <a:r>
              <a:rPr lang="en-CA" altLang="en-US" dirty="0">
                <a:latin typeface="+mn-lt"/>
              </a:rPr>
              <a:t> DC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/>
          <a:lstStyle/>
          <a:p>
            <a:r>
              <a:rPr lang="en-US" sz="2400" dirty="0" err="1">
                <a:ea typeface="MS PGothic" charset="0"/>
                <a:cs typeface="Times New Roman" charset="0"/>
              </a:rPr>
              <a:t>Koefisien</a:t>
            </a:r>
            <a:r>
              <a:rPr lang="en-US" sz="2400" dirty="0">
                <a:ea typeface="MS PGothic" charset="0"/>
                <a:cs typeface="Times New Roman" charset="0"/>
              </a:rPr>
              <a:t> DC </a:t>
            </a:r>
            <a:r>
              <a:rPr lang="en-US" sz="2400" dirty="0" err="1">
                <a:ea typeface="MS PGothic" charset="0"/>
                <a:cs typeface="Times New Roman" charset="0"/>
              </a:rPr>
              <a:t>pada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setiap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blok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dikodekan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dengan</a:t>
            </a:r>
            <a:r>
              <a:rPr lang="en-US" sz="2400" dirty="0">
                <a:ea typeface="MS PGothic" charset="0"/>
                <a:cs typeface="Times New Roman" charset="0"/>
              </a:rPr>
              <a:t> DPCM </a:t>
            </a:r>
            <a:r>
              <a:rPr lang="en-US" sz="2400" dirty="0" err="1">
                <a:ea typeface="MS PGothic" charset="0"/>
                <a:cs typeface="Times New Roman" charset="0"/>
              </a:rPr>
              <a:t>sebagai</a:t>
            </a:r>
            <a:r>
              <a:rPr lang="en-US" sz="2400" dirty="0">
                <a:ea typeface="MS PGothic" charset="0"/>
                <a:cs typeface="Times New Roman" charset="0"/>
              </a:rPr>
              <a:t> </a:t>
            </a:r>
            <a:r>
              <a:rPr lang="en-US" sz="2400" dirty="0" err="1">
                <a:ea typeface="MS PGothic" charset="0"/>
                <a:cs typeface="Times New Roman" charset="0"/>
              </a:rPr>
              <a:t>berikut</a:t>
            </a:r>
            <a:r>
              <a:rPr lang="en-US" sz="2400" dirty="0">
                <a:ea typeface="MS PGothic" charset="0"/>
                <a:cs typeface="Times New Roman" charset="0"/>
              </a:rPr>
              <a:t>:</a:t>
            </a:r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586386" y="2212166"/>
            <a:ext cx="265649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i="1" dirty="0" err="1">
                <a:latin typeface="Times New Roman" pitchFamily="18" charset="0"/>
                <a:cs typeface="Times New Roman" pitchFamily="18" charset="0"/>
              </a:rPr>
              <a:t>Diff</a:t>
            </a:r>
            <a:r>
              <a:rPr lang="en-CA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 = DC</a:t>
            </a:r>
            <a:r>
              <a:rPr lang="en-CA" sz="2400" i="1" baseline="-25000" dirty="0">
                <a:latin typeface="Times New Roman" pitchFamily="18" charset="0"/>
                <a:cs typeface="Times New Roman" pitchFamily="18" charset="0"/>
              </a:rPr>
              <a:t>i+1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 − </a:t>
            </a:r>
            <a:r>
              <a:rPr lang="en-CA" sz="2400" i="1" dirty="0" err="1">
                <a:latin typeface="Times New Roman" pitchFamily="18" charset="0"/>
                <a:cs typeface="Times New Roman" pitchFamily="18" charset="0"/>
              </a:rPr>
              <a:t>DC</a:t>
            </a:r>
            <a:r>
              <a:rPr lang="en-CA" sz="2400" i="1" baseline="-25000" dirty="0" err="1">
                <a:latin typeface="Times New Roman" pitchFamily="18" charset="0"/>
                <a:cs typeface="Times New Roman" pitchFamily="18" charset="0"/>
              </a:rPr>
              <a:t>i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591908" y="2268224"/>
            <a:ext cx="240963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CA" sz="2400" dirty="0" err="1">
                <a:latin typeface="Times New Roman" pitchFamily="18" charset="0"/>
                <a:cs typeface="Times New Roman" pitchFamily="18" charset="0"/>
              </a:rPr>
              <a:t>dan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   Diff</a:t>
            </a:r>
            <a:r>
              <a:rPr lang="en-C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z="2400" i="1" dirty="0">
                <a:latin typeface="Times New Roman" pitchFamily="18" charset="0"/>
                <a:cs typeface="Times New Roman" pitchFamily="18" charset="0"/>
              </a:rPr>
              <a:t> = DC</a:t>
            </a:r>
            <a:r>
              <a:rPr lang="en-CA" sz="2400" i="1" baseline="-25000" dirty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CA" sz="2400" dirty="0"/>
              <a:t>.</a:t>
            </a:r>
          </a:p>
        </p:txBody>
      </p:sp>
      <p:graphicFrame>
        <p:nvGraphicFramePr>
          <p:cNvPr id="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9584550"/>
              </p:ext>
            </p:extLst>
          </p:nvPr>
        </p:nvGraphicFramePr>
        <p:xfrm>
          <a:off x="523734" y="2976098"/>
          <a:ext cx="6781800" cy="3514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Visio" r:id="rId2" imgW="4711700" imgH="2463800" progId="Visio.Drawing.11">
                  <p:embed/>
                </p:oleObj>
              </mc:Choice>
              <mc:Fallback>
                <p:oleObj name="Visio" r:id="rId2" imgW="4711700" imgH="2463800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3734" y="2976098"/>
                        <a:ext cx="6781800" cy="3514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=""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=""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7620000" y="3498612"/>
            <a:ext cx="4572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Jika</a:t>
            </a:r>
            <a:r>
              <a:rPr lang="en-CA" dirty="0"/>
              <a:t> </a:t>
            </a:r>
            <a:r>
              <a:rPr lang="en-CA" dirty="0" err="1"/>
              <a:t>koefisien</a:t>
            </a:r>
            <a:r>
              <a:rPr lang="en-CA" dirty="0"/>
              <a:t> DC </a:t>
            </a:r>
            <a:r>
              <a:rPr lang="en-CA" dirty="0" err="1"/>
              <a:t>untuk</a:t>
            </a:r>
            <a:r>
              <a:rPr lang="en-CA" dirty="0"/>
              <a:t> 5 </a:t>
            </a:r>
            <a:r>
              <a:rPr lang="en-CA" dirty="0" err="1"/>
              <a:t>blok</a:t>
            </a:r>
            <a:r>
              <a:rPr lang="en-CA" dirty="0"/>
              <a:t> </a:t>
            </a:r>
            <a:r>
              <a:rPr lang="en-CA" dirty="0" err="1"/>
              <a:t>pertama</a:t>
            </a:r>
            <a:r>
              <a:rPr lang="en-CA" dirty="0"/>
              <a:t> </a:t>
            </a:r>
            <a:r>
              <a:rPr lang="en-CA" dirty="0" err="1"/>
              <a:t>adalah</a:t>
            </a:r>
            <a:r>
              <a:rPr lang="en-CA" dirty="0"/>
              <a:t>  150, 155, 149, 152, 144, </a:t>
            </a:r>
            <a:r>
              <a:rPr lang="en-CA" dirty="0" err="1"/>
              <a:t>maka</a:t>
            </a:r>
            <a:r>
              <a:rPr lang="en-CA" dirty="0"/>
              <a:t> DPCM </a:t>
            </a:r>
            <a:r>
              <a:rPr lang="en-CA" dirty="0" err="1"/>
              <a:t>akan</a:t>
            </a:r>
            <a:r>
              <a:rPr lang="en-CA" dirty="0"/>
              <a:t> </a:t>
            </a:r>
            <a:r>
              <a:rPr lang="en-CA" dirty="0" err="1"/>
              <a:t>menghasilkan</a:t>
            </a:r>
            <a:r>
              <a:rPr lang="en-CA" dirty="0"/>
              <a:t> 150, 5, -6, 3, -8.</a:t>
            </a:r>
          </a:p>
          <a:p>
            <a:endParaRPr lang="en-CA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CA" dirty="0" err="1"/>
              <a:t>Selanjutnya</a:t>
            </a:r>
            <a:r>
              <a:rPr lang="en-CA" dirty="0"/>
              <a:t>, </a:t>
            </a:r>
            <a:r>
              <a:rPr lang="en-CA" dirty="0" err="1"/>
              <a:t>semua</a:t>
            </a:r>
            <a:r>
              <a:rPr lang="en-CA" dirty="0"/>
              <a:t> </a:t>
            </a:r>
            <a:r>
              <a:rPr lang="en-CA" i="1" dirty="0"/>
              <a:t>Diff</a:t>
            </a:r>
            <a:r>
              <a:rPr lang="en-CA" dirty="0"/>
              <a:t> </a:t>
            </a:r>
            <a:r>
              <a:rPr lang="en-CA" dirty="0" err="1"/>
              <a:t>tersebut</a:t>
            </a:r>
            <a:r>
              <a:rPr lang="en-CA" dirty="0"/>
              <a:t> </a:t>
            </a:r>
            <a:r>
              <a:rPr lang="en-CA" dirty="0" err="1"/>
              <a:t>dikodekan</a:t>
            </a:r>
            <a:r>
              <a:rPr lang="en-CA" dirty="0"/>
              <a:t> </a:t>
            </a:r>
          </a:p>
          <a:p>
            <a:r>
              <a:rPr lang="en-CA" dirty="0"/>
              <a:t>      </a:t>
            </a:r>
            <a:r>
              <a:rPr lang="en-CA" dirty="0" err="1"/>
              <a:t>dengan</a:t>
            </a:r>
            <a:r>
              <a:rPr lang="en-CA" dirty="0"/>
              <a:t> Huffman Coding </a:t>
            </a:r>
            <a:r>
              <a:rPr lang="en-CA" dirty="0" err="1"/>
              <a:t>bersama-sama</a:t>
            </a:r>
            <a:r>
              <a:rPr lang="en-CA" dirty="0"/>
              <a:t>  </a:t>
            </a:r>
          </a:p>
          <a:p>
            <a:r>
              <a:rPr lang="en-CA" dirty="0"/>
              <a:t>     </a:t>
            </a:r>
            <a:r>
              <a:rPr lang="en-CA" dirty="0" err="1"/>
              <a:t>dengan</a:t>
            </a:r>
            <a:r>
              <a:rPr lang="en-CA" dirty="0"/>
              <a:t> </a:t>
            </a:r>
            <a:r>
              <a:rPr lang="en-CA" dirty="0" err="1"/>
              <a:t>koefisien</a:t>
            </a:r>
            <a:r>
              <a:rPr lang="en-CA" dirty="0"/>
              <a:t> AC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BDAA50C-A42F-4D14-B394-E73AE773E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9410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8457" y="441325"/>
            <a:ext cx="10515600" cy="1325563"/>
          </a:xfrm>
        </p:spPr>
        <p:txBody>
          <a:bodyPr/>
          <a:lstStyle/>
          <a:p>
            <a:r>
              <a:rPr lang="en-CA" altLang="en-US" dirty="0">
                <a:latin typeface="+mn-lt"/>
              </a:rPr>
              <a:t>Run-length Encoding (RLE) </a:t>
            </a:r>
            <a:r>
              <a:rPr lang="en-CA" altLang="en-US" dirty="0" err="1">
                <a:latin typeface="+mn-lt"/>
              </a:rPr>
              <a:t>pada</a:t>
            </a:r>
            <a:r>
              <a:rPr lang="en-CA" altLang="en-US" dirty="0">
                <a:latin typeface="+mn-lt"/>
              </a:rPr>
              <a:t> </a:t>
            </a:r>
            <a:r>
              <a:rPr lang="en-CA" altLang="en-US" dirty="0" err="1">
                <a:latin typeface="+mn-lt"/>
              </a:rPr>
              <a:t>Koefisien</a:t>
            </a:r>
            <a:r>
              <a:rPr lang="en-CA" altLang="en-US" dirty="0">
                <a:latin typeface="+mn-lt"/>
              </a:rPr>
              <a:t> AC</a:t>
            </a:r>
            <a:endParaRPr lang="en-US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690688"/>
            <a:ext cx="11353800" cy="4351338"/>
          </a:xfrm>
        </p:spPr>
        <p:txBody>
          <a:bodyPr>
            <a:normAutofit/>
          </a:bodyPr>
          <a:lstStyle/>
          <a:p>
            <a:r>
              <a:rPr lang="en-CA" sz="2400" dirty="0"/>
              <a:t>RLE </a:t>
            </a:r>
            <a:r>
              <a:rPr lang="en-CA" sz="2400" dirty="0" err="1"/>
              <a:t>bertujuan</a:t>
            </a:r>
            <a:r>
              <a:rPr lang="en-CA" sz="2400" dirty="0"/>
              <a:t> </a:t>
            </a:r>
            <a:r>
              <a:rPr lang="en-CA" sz="2400" dirty="0" err="1"/>
              <a:t>untuk</a:t>
            </a:r>
            <a:r>
              <a:rPr lang="en-CA" sz="2400" dirty="0"/>
              <a:t> </a:t>
            </a:r>
            <a:r>
              <a:rPr lang="en-CA" sz="2400" dirty="0" err="1"/>
              <a:t>menghasilkan</a:t>
            </a:r>
            <a:r>
              <a:rPr lang="en-CA" sz="2400" dirty="0"/>
              <a:t> </a:t>
            </a:r>
            <a:r>
              <a:rPr lang="en-CA" sz="2400" dirty="0" err="1"/>
              <a:t>himpunan</a:t>
            </a:r>
            <a:r>
              <a:rPr lang="en-CA" sz="2400" dirty="0"/>
              <a:t> </a:t>
            </a:r>
            <a:r>
              <a:rPr lang="en-CA" sz="2400" i="1" dirty="0"/>
              <a:t>{#-zeros-to-skip, next non-zero value</a:t>
            </a:r>
            <a:r>
              <a:rPr lang="en-CA" sz="2400" dirty="0"/>
              <a:t>}.</a:t>
            </a:r>
          </a:p>
          <a:p>
            <a:endParaRPr lang="en-US" sz="2400" dirty="0"/>
          </a:p>
          <a:p>
            <a:r>
              <a:rPr lang="id-ID" sz="2400" dirty="0"/>
              <a:t>Untuk membuatnya paling mungkin mencapai </a:t>
            </a:r>
            <a:r>
              <a:rPr lang="en-US" sz="2400" i="1" dirty="0"/>
              <a:t>run</a:t>
            </a:r>
            <a:r>
              <a:rPr lang="en-US" sz="2400" dirty="0"/>
              <a:t> </a:t>
            </a:r>
            <a:r>
              <a:rPr lang="en-US" sz="2400" dirty="0" err="1"/>
              <a:t>nol</a:t>
            </a:r>
            <a:r>
              <a:rPr lang="en-US" sz="2400" dirty="0"/>
              <a:t> yang </a:t>
            </a:r>
            <a:r>
              <a:rPr lang="en-US" sz="2400" dirty="0" err="1"/>
              <a:t>panjang</a:t>
            </a:r>
            <a:r>
              <a:rPr lang="en-US" sz="2400" dirty="0"/>
              <a:t>, </a:t>
            </a:r>
            <a:r>
              <a:rPr lang="en-US" sz="2400" dirty="0" err="1"/>
              <a:t>maka</a:t>
            </a:r>
            <a:r>
              <a:rPr lang="en-US" sz="2400" dirty="0"/>
              <a:t> </a:t>
            </a:r>
            <a:r>
              <a:rPr lang="en-US" sz="2400" dirty="0" err="1"/>
              <a:t>dlakukan</a:t>
            </a:r>
            <a:r>
              <a:rPr lang="en-US" sz="2400" dirty="0"/>
              <a:t> </a:t>
            </a:r>
            <a:r>
              <a:rPr lang="id-ID" sz="2400" dirty="0"/>
              <a:t>pemindaian zig-zag untuk mengubah matriks 8 × 8 menjadi </a:t>
            </a:r>
            <a:r>
              <a:rPr lang="en-US" sz="2400" dirty="0" err="1"/>
              <a:t>vektor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id-ID" sz="2400" dirty="0"/>
              <a:t>64</a:t>
            </a:r>
            <a:r>
              <a:rPr lang="en-US" sz="2400" dirty="0"/>
              <a:t> </a:t>
            </a:r>
            <a:r>
              <a:rPr lang="en-US" sz="2400" dirty="0" err="1"/>
              <a:t>elemen</a:t>
            </a:r>
            <a:r>
              <a:rPr lang="en-US" sz="2400" dirty="0"/>
              <a:t>.</a:t>
            </a:r>
            <a:endParaRPr lang="en-CA" sz="2400" dirty="0"/>
          </a:p>
          <a:p>
            <a:endParaRPr lang="en-CA" sz="2400" dirty="0"/>
          </a:p>
          <a:p>
            <a:endParaRPr lang="en-US" sz="2400" dirty="0"/>
          </a:p>
        </p:txBody>
      </p:sp>
      <p:pic>
        <p:nvPicPr>
          <p:cNvPr id="4" name="Picture 5" descr="zigza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2486" y="3684589"/>
            <a:ext cx="2357438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3310" y="3684589"/>
            <a:ext cx="3655093" cy="2621437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0486A2-DEBD-49C9-924E-EFD84BA5F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5431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2"/>
          <p:cNvSpPr txBox="1">
            <a:spLocks noChangeArrowheads="1"/>
          </p:cNvSpPr>
          <p:nvPr/>
        </p:nvSpPr>
        <p:spPr bwMode="auto">
          <a:xfrm>
            <a:off x="1540329" y="4448889"/>
            <a:ext cx="876300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2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1pPr>
            <a:lvl2pPr>
              <a:defRPr sz="28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2pPr>
            <a:lvl3pPr>
              <a:defRPr sz="24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3pPr>
            <a:lvl4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4pPr>
            <a:lvl5pPr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Tahoma" charset="0"/>
                <a:ea typeface="MS PGothic" charset="0"/>
                <a:cs typeface="MS PGothic" charset="0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>
                <a:latin typeface="+mn-lt"/>
              </a:rPr>
              <a:t>JPEG image compression </a:t>
            </a:r>
            <a:r>
              <a:rPr lang="en-US" sz="2400" dirty="0" err="1">
                <a:latin typeface="+mn-lt"/>
              </a:rPr>
              <a:t>menghasilkan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artefak-artefak</a:t>
            </a:r>
            <a:r>
              <a:rPr lang="en-US" sz="2400" dirty="0">
                <a:latin typeface="+mn-lt"/>
              </a:rPr>
              <a:t> di </a:t>
            </a:r>
            <a:r>
              <a:rPr lang="en-US" sz="2400" dirty="0" err="1">
                <a:latin typeface="+mn-lt"/>
              </a:rPr>
              <a:t>dalam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citra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hasil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pemampatan</a:t>
            </a:r>
            <a:r>
              <a:rPr lang="en-US" sz="2400" dirty="0">
                <a:latin typeface="+mn-lt"/>
              </a:rPr>
              <a:t>, </a:t>
            </a:r>
            <a:r>
              <a:rPr lang="en-US" sz="2400" dirty="0" err="1">
                <a:latin typeface="+mn-lt"/>
              </a:rPr>
              <a:t>namun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masih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dapat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ditolerir</a:t>
            </a:r>
            <a:r>
              <a:rPr lang="en-US" sz="2400" dirty="0">
                <a:latin typeface="+mn-lt"/>
              </a:rPr>
              <a:t> </a:t>
            </a:r>
            <a:r>
              <a:rPr lang="en-US" sz="2400" dirty="0" err="1">
                <a:latin typeface="+mn-lt"/>
              </a:rPr>
              <a:t>secara</a:t>
            </a:r>
            <a:r>
              <a:rPr lang="en-US" sz="2400" dirty="0">
                <a:latin typeface="+mn-lt"/>
              </a:rPr>
              <a:t> visual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i="1" dirty="0">
              <a:latin typeface="+mn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i="1" dirty="0">
                <a:latin typeface="+mn-lt"/>
              </a:rPr>
              <a:t>Less computational complexity</a:t>
            </a:r>
          </a:p>
        </p:txBody>
      </p:sp>
      <p:pic>
        <p:nvPicPr>
          <p:cNvPr id="8" name="Picture 0" descr="Description: BaboonRightEye128.bm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79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51" descr="Description: BaboonRightEye32zoom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9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52" descr="Description: BaboonRightEye32DCTzoom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8115" y="1219200"/>
            <a:ext cx="24384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"/>
          <p:cNvSpPr>
            <a:spLocks noChangeArrowheads="1"/>
          </p:cNvSpPr>
          <p:nvPr/>
        </p:nvSpPr>
        <p:spPr bwMode="auto">
          <a:xfrm>
            <a:off x="4753203" y="3792538"/>
            <a:ext cx="1901825" cy="430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 dirty="0">
                <a:ea typeface="SimSun" charset="0"/>
                <a:cs typeface="SimSun" charset="0"/>
              </a:rPr>
              <a:t>Original Image</a:t>
            </a:r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228115" y="3806825"/>
            <a:ext cx="2354263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2200">
                <a:ea typeface="SimSun" charset="0"/>
                <a:cs typeface="SimSun" charset="0"/>
              </a:rPr>
              <a:t>Compressed Image</a:t>
            </a:r>
          </a:p>
        </p:txBody>
      </p:sp>
      <p:sp>
        <p:nvSpPr>
          <p:cNvPr id="13" name="Rectangle 12"/>
          <p:cNvSpPr/>
          <p:nvPr/>
        </p:nvSpPr>
        <p:spPr>
          <a:xfrm>
            <a:off x="6270172" y="6018549"/>
            <a:ext cx="5464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 err="1">
                <a:solidFill>
                  <a:srgbClr val="FF0000"/>
                </a:solidFill>
              </a:rPr>
              <a:t>Sumber</a:t>
            </a:r>
            <a:r>
              <a:rPr lang="en-GB" sz="1400" i="1" dirty="0">
                <a:solidFill>
                  <a:srgbClr val="FF0000"/>
                </a:solidFill>
              </a:rPr>
              <a:t>: Image Processing</a:t>
            </a:r>
            <a:r>
              <a:rPr lang="en-GB" sz="1400" dirty="0">
                <a:solidFill>
                  <a:srgbClr val="FF0000"/>
                </a:solidFill>
              </a:rPr>
              <a:t>, </a:t>
            </a:r>
            <a:r>
              <a:rPr lang="en-GB" sz="1400" i="1" dirty="0">
                <a:solidFill>
                  <a:srgbClr val="FF0000"/>
                </a:solidFill>
              </a:rPr>
              <a:t>Image Compression</a:t>
            </a:r>
            <a:r>
              <a:rPr lang="en-GB" sz="1400" dirty="0">
                <a:solidFill>
                  <a:srgbClr val="FF0000"/>
                </a:solidFill>
              </a:rPr>
              <a:t>, DR. FERDA ERNAWAN</a:t>
            </a:r>
          </a:p>
          <a:p>
            <a:r>
              <a:rPr lang="en-GB" sz="1400" dirty="0">
                <a:solidFill>
                  <a:srgbClr val="FF0000"/>
                </a:solidFill>
              </a:rPr>
              <a:t>Faculty of Computer Systems &amp; Software Engineering, Pahang University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316FC45-1C35-42AE-98B3-584FC365C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170827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F230DE-CA8D-4F67-BA71-341E8B7AA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Metrik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Pengukuran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Citra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3900B-9EEA-4350-AB72-D968104BD8A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597982"/>
                <a:ext cx="10515600" cy="5113536"/>
              </a:xfrm>
            </p:spPr>
            <p:txBody>
              <a:bodyPr>
                <a:normAutofit fontScale="85000" lnSpcReduction="10000"/>
              </a:bodyPr>
              <a:lstStyle/>
              <a:p>
                <a:pPr marL="0" indent="0">
                  <a:buNone/>
                </a:pPr>
                <a:r>
                  <a:rPr lang="en-US" dirty="0"/>
                  <a:t>1.  </a:t>
                </a:r>
                <a:r>
                  <a:rPr lang="en-US" sz="2600" dirty="0" err="1"/>
                  <a:t>Nisbah</a:t>
                </a:r>
                <a:r>
                  <a:rPr lang="en-US" sz="2600" dirty="0"/>
                  <a:t> (</a:t>
                </a:r>
                <a:r>
                  <a:rPr lang="en-US" sz="2600" i="1" dirty="0"/>
                  <a:t>ratio</a:t>
                </a:r>
                <a:r>
                  <a:rPr lang="en-US" sz="2600" dirty="0"/>
                  <a:t>) </a:t>
                </a:r>
                <a:r>
                  <a:rPr lang="en-US" sz="2600" dirty="0" err="1"/>
                  <a:t>pemampatan</a:t>
                </a:r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:r>
                  <a:rPr lang="en-US" sz="2600" dirty="0" err="1"/>
                  <a:t>Bermacam-macam</a:t>
                </a:r>
                <a:r>
                  <a:rPr lang="en-US" sz="2600" dirty="0"/>
                  <a:t> </a:t>
                </a:r>
                <a:r>
                  <a:rPr lang="en-US" sz="2600" dirty="0" err="1"/>
                  <a:t>rumus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menghitung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nisbah</a:t>
                </a:r>
                <a:r>
                  <a:rPr lang="en-US" sz="2600" dirty="0"/>
                  <a:t> </a:t>
                </a:r>
                <a:r>
                  <a:rPr lang="en-US" sz="2600" dirty="0" err="1"/>
                  <a:t>pemampatan</a:t>
                </a:r>
                <a:endParaRPr lang="en-US" sz="2600" dirty="0"/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𝑁𝑖𝑠𝑏𝑎h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1=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𝑠𝑒𝑠𝑢𝑑𝑎h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𝑠𝑒𝑏𝑒𝑙𝑢𝑚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r>
                  <a:rPr lang="en-US" sz="2600" dirty="0"/>
                  <a:t>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</a:t>
                </a:r>
                <a:r>
                  <a:rPr lang="en-US" sz="2600" dirty="0" err="1"/>
                  <a:t>artinya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ukuran</a:t>
                </a:r>
                <a:r>
                  <a:rPr lang="en-US" sz="2600" dirty="0"/>
                  <a:t> </a:t>
                </a:r>
                <a:r>
                  <a:rPr lang="en-US" sz="2600" dirty="0" err="1"/>
                  <a:t>citra</a:t>
                </a:r>
                <a:r>
                  <a:rPr lang="en-US" sz="2600" dirty="0"/>
                  <a:t> </a:t>
                </a:r>
                <a:r>
                  <a:rPr lang="en-US" sz="2600" dirty="0" err="1"/>
                  <a:t>sekarang</a:t>
                </a:r>
                <a:r>
                  <a:rPr lang="en-US" sz="2600" dirty="0"/>
                  <a:t> </a:t>
                </a:r>
                <a:r>
                  <a:rPr lang="en-US" sz="2600" dirty="0" err="1"/>
                  <a:t>menjadi</a:t>
                </a:r>
                <a:r>
                  <a:rPr lang="en-US" sz="2600" dirty="0"/>
                  <a:t> </a:t>
                </a:r>
                <a:r>
                  <a:rPr lang="en-US" sz="2600" dirty="0">
                    <a:ea typeface="Times New Roman" panose="02020603050405020304" pitchFamily="18" charset="0"/>
                  </a:rPr>
                  <a:t>Nisbah1 (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dalam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persen</a:t>
                </a:r>
                <a:r>
                  <a:rPr lang="en-US" sz="2600" dirty="0">
                    <a:ea typeface="Times New Roman" panose="02020603050405020304" pitchFamily="18" charset="0"/>
                  </a:rPr>
                  <a:t>) kali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ukuran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citra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semula</a:t>
                </a:r>
                <a:r>
                  <a:rPr lang="en-US" sz="2600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   	</a:t>
                </a:r>
                <a14:m>
                  <m:oMath xmlns:m="http://schemas.openxmlformats.org/officeDocument/2006/math"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𝑁𝑖𝑠𝑏𝑎h</m:t>
                    </m:r>
                    <m:r>
                      <a:rPr lang="en-US" sz="2600" b="0" i="1" smtClean="0">
                        <a:latin typeface="Cambria Math" panose="02040503050406030204" pitchFamily="18" charset="0"/>
                      </a:rPr>
                      <m:t>2=100% − </m:t>
                    </m:r>
                    <m:f>
                      <m:fPr>
                        <m:ctrlPr>
                          <a:rPr lang="en-US" sz="26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𝑠𝑒𝑠𝑢𝑑𝑎h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num>
                      <m:den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𝑢𝑘𝑢𝑟𝑎𝑛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𝑐𝑖𝑡𝑟𝑎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𝑠𝑒𝑏𝑒𝑙𝑢𝑚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 b="0" i="1" smtClean="0">
                            <a:latin typeface="Cambria Math" panose="02040503050406030204" pitchFamily="18" charset="0"/>
                          </a:rPr>
                          <m:t>𝑑𝑖𝑚𝑎𝑚𝑝𝑎𝑡𝑘𝑎𝑛</m:t>
                        </m:r>
                      </m:den>
                    </m:f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 sz="2600" b="0" i="0" smtClean="0">
                        <a:latin typeface="Cambria Math" panose="02040503050406030204" pitchFamily="18" charset="0"/>
                      </a:rPr>
                      <m:t>x</m:t>
                    </m:r>
                    <m:r>
                      <a:rPr lang="en-US" sz="2600" b="0" i="0" smtClean="0">
                        <a:latin typeface="Cambria Math" panose="02040503050406030204" pitchFamily="18" charset="0"/>
                      </a:rPr>
                      <m:t> 100%</m:t>
                    </m:r>
                  </m:oMath>
                </a14:m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  <a:p>
                <a:pPr marL="0" indent="0">
                  <a:buNone/>
                </a:pPr>
                <a:r>
                  <a:rPr lang="en-US" sz="2600" dirty="0"/>
                  <a:t>      </a:t>
                </a:r>
                <a:r>
                  <a:rPr lang="en-US" sz="2600" dirty="0" err="1"/>
                  <a:t>artinya</a:t>
                </a:r>
                <a:r>
                  <a:rPr lang="en-US" sz="2600" dirty="0"/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citra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sebanyak</a:t>
                </a:r>
                <a:r>
                  <a:rPr lang="en-US" sz="2600" dirty="0">
                    <a:ea typeface="Times New Roman" panose="02020603050405020304" pitchFamily="18" charset="0"/>
                  </a:rPr>
                  <a:t> Nisbah2 (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dalam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persen</a:t>
                </a:r>
                <a:r>
                  <a:rPr lang="en-US" sz="2600" dirty="0">
                    <a:ea typeface="Times New Roman" panose="02020603050405020304" pitchFamily="18" charset="0"/>
                  </a:rPr>
                  <a:t>)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telah</a:t>
                </a:r>
                <a:r>
                  <a:rPr lang="en-US" sz="2600" dirty="0">
                    <a:ea typeface="Times New Roman" panose="02020603050405020304" pitchFamily="18" charset="0"/>
                  </a:rPr>
                  <a:t> </a:t>
                </a:r>
                <a:r>
                  <a:rPr lang="en-US" sz="2600" dirty="0" err="1">
                    <a:ea typeface="Times New Roman" panose="02020603050405020304" pitchFamily="18" charset="0"/>
                  </a:rPr>
                  <a:t>dimampatkan</a:t>
                </a:r>
                <a:r>
                  <a:rPr lang="en-US" sz="2600" dirty="0">
                    <a:ea typeface="Times New Roman" panose="02020603050405020304" pitchFamily="18" charset="0"/>
                  </a:rPr>
                  <a:t>.</a:t>
                </a:r>
              </a:p>
              <a:p>
                <a:pPr marL="0" indent="0">
                  <a:buNone/>
                </a:pPr>
                <a:endParaRPr lang="en-US" sz="2600" dirty="0"/>
              </a:p>
              <a:p>
                <a:pPr marL="0" indent="0">
                  <a:buNone/>
                </a:pPr>
                <a:r>
                  <a:rPr lang="en-US" sz="2600" dirty="0"/>
                  <a:t>	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6C3900B-9EEA-4350-AB72-D968104BD8A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597982"/>
                <a:ext cx="10515600" cy="5113536"/>
              </a:xfrm>
              <a:blipFill>
                <a:blip r:embed="rId2"/>
                <a:stretch>
                  <a:fillRect l="-928" t="-22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E7CA12-C114-448D-B022-5EB808E088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52830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C3E01A-6CAE-4F4C-9F0C-532791FF62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1134"/>
            <a:ext cx="10515600" cy="5315829"/>
          </a:xfrm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dirty="0" err="1"/>
              <a:t>Contoh</a:t>
            </a:r>
            <a:r>
              <a:rPr lang="en-US" dirty="0"/>
              <a:t>: Citra </a:t>
            </a:r>
            <a:r>
              <a:rPr lang="en-US" dirty="0" err="1"/>
              <a:t>semula</a:t>
            </a:r>
            <a:r>
              <a:rPr lang="en-US" dirty="0"/>
              <a:t> </a:t>
            </a:r>
            <a:r>
              <a:rPr lang="en-US" dirty="0" err="1"/>
              <a:t>berukuran</a:t>
            </a:r>
            <a:r>
              <a:rPr lang="en-US" dirty="0"/>
              <a:t> </a:t>
            </a:r>
            <a:r>
              <a:rPr lang="en-US" dirty="0">
                <a:cs typeface="Times New Roman" charset="0"/>
              </a:rPr>
              <a:t>256×256 pixels, 8-bit per pixel,  grayscale. </a:t>
            </a:r>
          </a:p>
          <a:p>
            <a:pPr marL="0" indent="0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adalah</a:t>
            </a:r>
            <a:r>
              <a:rPr lang="en-US" dirty="0">
                <a:cs typeface="Times New Roman" charset="0"/>
              </a:rPr>
              <a:t> 65536 byte (64 kb). 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Setelah </a:t>
            </a:r>
            <a:r>
              <a:rPr lang="en-US" dirty="0" err="1">
                <a:cs typeface="Times New Roman" charset="0"/>
              </a:rPr>
              <a:t>dimampatkan</a:t>
            </a:r>
            <a:r>
              <a:rPr lang="en-US" dirty="0">
                <a:cs typeface="Times New Roman" charset="0"/>
              </a:rPr>
              <a:t>,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menjadi</a:t>
            </a:r>
            <a:r>
              <a:rPr lang="en-US" dirty="0">
                <a:cs typeface="Times New Roman" charset="0"/>
              </a:rPr>
              <a:t> 40280 byte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n-US" dirty="0">
              <a:cs typeface="Times New Roman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Nisbah</a:t>
            </a:r>
            <a:r>
              <a:rPr lang="en-US" dirty="0">
                <a:cs typeface="Times New Roman" charset="0"/>
              </a:rPr>
              <a:t> = (40280/65536) x 100% =  61,5 %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(</a:t>
            </a:r>
            <a:r>
              <a:rPr lang="en-US" dirty="0" err="1">
                <a:cs typeface="Times New Roman" charset="0"/>
              </a:rPr>
              <a:t>artinya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menjadi</a:t>
            </a:r>
            <a:r>
              <a:rPr lang="en-US" dirty="0">
                <a:cs typeface="Times New Roman" charset="0"/>
              </a:rPr>
              <a:t> 61,5% </a:t>
            </a:r>
            <a:r>
              <a:rPr lang="en-US" dirty="0" err="1">
                <a:cs typeface="Times New Roman" charset="0"/>
              </a:rPr>
              <a:t>dari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ukuran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semula</a:t>
            </a:r>
            <a:r>
              <a:rPr lang="en-US" dirty="0">
                <a:cs typeface="Times New Roman" charset="0"/>
              </a:rPr>
              <a:t>)</a:t>
            </a:r>
          </a:p>
          <a:p>
            <a:pPr marL="0" indent="0" algn="just">
              <a:spcBef>
                <a:spcPct val="20000"/>
              </a:spcBef>
              <a:buNone/>
            </a:pPr>
            <a:endParaRPr lang="en-US" dirty="0">
              <a:cs typeface="Times New Roman" charset="0"/>
            </a:endParaRP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  <a:r>
              <a:rPr lang="en-US" dirty="0" err="1">
                <a:cs typeface="Times New Roman" charset="0"/>
              </a:rPr>
              <a:t>Nisbah</a:t>
            </a:r>
            <a:r>
              <a:rPr lang="en-US" dirty="0">
                <a:cs typeface="Times New Roman" charset="0"/>
              </a:rPr>
              <a:t> = 100% - 61,5% = 38,5%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(</a:t>
            </a:r>
            <a:r>
              <a:rPr lang="en-US" dirty="0" err="1">
                <a:cs typeface="Times New Roman" charset="0"/>
              </a:rPr>
              <a:t>artinya</a:t>
            </a:r>
            <a:r>
              <a:rPr lang="en-US" dirty="0">
                <a:cs typeface="Times New Roman" charset="0"/>
              </a:rPr>
              <a:t> 38,5% </a:t>
            </a:r>
            <a:r>
              <a:rPr lang="en-US" dirty="0" err="1">
                <a:cs typeface="Times New Roman" charset="0"/>
              </a:rPr>
              <a:t>citra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sudah</a:t>
            </a:r>
            <a:r>
              <a:rPr lang="en-US" dirty="0">
                <a:cs typeface="Times New Roman" charset="0"/>
              </a:rPr>
              <a:t> </a:t>
            </a:r>
            <a:r>
              <a:rPr lang="en-US" dirty="0" err="1">
                <a:cs typeface="Times New Roman" charset="0"/>
              </a:rPr>
              <a:t>dimampatkan</a:t>
            </a:r>
            <a:r>
              <a:rPr lang="en-US" dirty="0">
                <a:cs typeface="Times New Roman" charset="0"/>
              </a:rPr>
              <a:t>)</a:t>
            </a:r>
          </a:p>
          <a:p>
            <a:pPr marL="0" indent="0" algn="just">
              <a:spcBef>
                <a:spcPct val="20000"/>
              </a:spcBef>
              <a:buNone/>
            </a:pPr>
            <a:r>
              <a:rPr lang="en-US" dirty="0">
                <a:cs typeface="Times New Roman" charset="0"/>
              </a:rPr>
              <a:t>	</a:t>
            </a:r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D8CC81-2A25-40D1-8D60-46A4819A62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059503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EFB1C0-7F7F-4435-92AE-36A03B38DC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16746"/>
            <a:ext cx="10515600" cy="5360217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2. </a:t>
            </a:r>
            <a:r>
              <a:rPr lang="en-US" dirty="0" err="1"/>
              <a:t>Ukuran</a:t>
            </a:r>
            <a:r>
              <a:rPr lang="en-US" dirty="0"/>
              <a:t> </a:t>
            </a:r>
            <a:r>
              <a:rPr lang="en-US" i="1" dirty="0"/>
              <a:t>fidelity  </a:t>
            </a:r>
          </a:p>
          <a:p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bersifat</a:t>
            </a:r>
            <a:r>
              <a:rPr lang="en-US" sz="2400" dirty="0"/>
              <a:t> </a:t>
            </a:r>
            <a:r>
              <a:rPr lang="en-US" sz="2400" dirty="0" err="1"/>
              <a:t>subyektif</a:t>
            </a:r>
            <a:r>
              <a:rPr lang="en-US" sz="2400" dirty="0"/>
              <a:t> dan </a:t>
            </a:r>
            <a:r>
              <a:rPr lang="en-US" sz="2400" dirty="0" err="1"/>
              <a:t>relatif</a:t>
            </a:r>
            <a:r>
              <a:rPr lang="en-US" sz="2400" dirty="0"/>
              <a:t>, </a:t>
            </a:r>
            <a:r>
              <a:rPr lang="en-US" sz="2400" dirty="0" err="1"/>
              <a:t>bergantung</a:t>
            </a:r>
            <a:r>
              <a:rPr lang="en-US" sz="2400" dirty="0"/>
              <a:t> pada </a:t>
            </a:r>
            <a:r>
              <a:rPr lang="en-US" sz="2400" dirty="0" err="1"/>
              <a:t>pengamatan</a:t>
            </a:r>
            <a:r>
              <a:rPr lang="en-US" sz="2400" dirty="0"/>
              <a:t> orang yang </a:t>
            </a:r>
            <a:r>
              <a:rPr lang="en-US" sz="2400" dirty="0" err="1"/>
              <a:t>menilainya</a:t>
            </a:r>
            <a:endParaRPr lang="en-US" sz="2400" dirty="0"/>
          </a:p>
          <a:p>
            <a:r>
              <a:rPr lang="en-US" sz="2400" dirty="0" err="1"/>
              <a:t>Kualitas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  <a:r>
              <a:rPr lang="en-US" sz="2400" dirty="0" err="1"/>
              <a:t>dapat</a:t>
            </a:r>
            <a:r>
              <a:rPr lang="en-US" sz="2400" dirty="0"/>
              <a:t> </a:t>
            </a:r>
            <a:r>
              <a:rPr lang="en-US" sz="2400" dirty="0" err="1"/>
              <a:t>diukur</a:t>
            </a:r>
            <a:r>
              <a:rPr lang="en-US" sz="2400" dirty="0"/>
              <a:t> </a:t>
            </a:r>
            <a:r>
              <a:rPr lang="en-US" sz="2400" dirty="0" err="1"/>
              <a:t>secara</a:t>
            </a:r>
            <a:r>
              <a:rPr lang="en-US" sz="2400" dirty="0"/>
              <a:t> </a:t>
            </a:r>
            <a:r>
              <a:rPr lang="en-US" sz="2400" dirty="0" err="1"/>
              <a:t>kuantitatif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menggunakan</a:t>
            </a:r>
            <a:r>
              <a:rPr lang="en-US" sz="2400" dirty="0"/>
              <a:t> </a:t>
            </a:r>
            <a:r>
              <a:rPr lang="en-US" sz="2400" dirty="0" err="1"/>
              <a:t>besaran</a:t>
            </a:r>
            <a:r>
              <a:rPr lang="en-US" sz="2400" dirty="0"/>
              <a:t> </a:t>
            </a:r>
            <a:r>
              <a:rPr lang="en-US" sz="2400" i="1" dirty="0"/>
              <a:t>PSNR</a:t>
            </a:r>
            <a:r>
              <a:rPr lang="en-US" sz="2400" dirty="0"/>
              <a:t> (</a:t>
            </a:r>
            <a:r>
              <a:rPr lang="en-US" sz="2400" i="1" dirty="0"/>
              <a:t>peak signal-to-noise ratio</a:t>
            </a:r>
            <a:r>
              <a:rPr lang="en-US" sz="2400" dirty="0"/>
              <a:t>).  </a:t>
            </a:r>
          </a:p>
          <a:p>
            <a:r>
              <a:rPr lang="en-US" sz="2400" i="1" dirty="0"/>
              <a:t>PSNR</a:t>
            </a:r>
            <a:r>
              <a:rPr lang="en-US" sz="2400" dirty="0"/>
              <a:t> </a:t>
            </a:r>
            <a:r>
              <a:rPr lang="en-US" sz="2400" dirty="0" err="1"/>
              <a:t>dihitung</a:t>
            </a:r>
            <a:r>
              <a:rPr lang="en-US" sz="2400" dirty="0"/>
              <a:t> </a:t>
            </a:r>
            <a:r>
              <a:rPr lang="en-US" sz="2400" dirty="0" err="1"/>
              <a:t>untuk</a:t>
            </a:r>
            <a:r>
              <a:rPr lang="en-US" sz="2400" dirty="0"/>
              <a:t> </a:t>
            </a:r>
            <a:r>
              <a:rPr lang="en-US" sz="2400" dirty="0" err="1"/>
              <a:t>mengukur</a:t>
            </a:r>
            <a:r>
              <a:rPr lang="en-US" sz="2400" dirty="0"/>
              <a:t> </a:t>
            </a:r>
            <a:r>
              <a:rPr lang="en-US" sz="2400" dirty="0" err="1"/>
              <a:t>perbedaan</a:t>
            </a:r>
            <a:r>
              <a:rPr lang="en-US" sz="2400" dirty="0"/>
              <a:t> </a:t>
            </a:r>
            <a:r>
              <a:rPr lang="en-US" sz="2400" dirty="0" err="1"/>
              <a:t>antara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semula</a:t>
            </a:r>
            <a:r>
              <a:rPr lang="en-US" sz="2400" dirty="0"/>
              <a:t>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hasil</a:t>
            </a:r>
            <a:r>
              <a:rPr lang="en-US" sz="2400" dirty="0"/>
              <a:t> </a:t>
            </a:r>
            <a:r>
              <a:rPr lang="en-US" sz="2400" dirty="0" err="1"/>
              <a:t>pemampatan</a:t>
            </a:r>
            <a:r>
              <a:rPr lang="en-US" sz="2400" dirty="0"/>
              <a:t> 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34841179-52DB-4298-85AA-BE2CCEEC83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82392" y="4243526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1886597B-7CB9-42AA-830A-908255CB96F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2674283"/>
              </p:ext>
            </p:extLst>
          </p:nvPr>
        </p:nvGraphicFramePr>
        <p:xfrm>
          <a:off x="2902998" y="3563567"/>
          <a:ext cx="2972867" cy="83448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1447172" imgH="406224" progId="Equation.3">
                  <p:embed/>
                </p:oleObj>
              </mc:Choice>
              <mc:Fallback>
                <p:oleObj r:id="rId2" imgW="1447172" imgH="406224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2998" y="3563567"/>
                        <a:ext cx="2972867" cy="83448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>
            <a:extLst>
              <a:ext uri="{FF2B5EF4-FFF2-40B4-BE49-F238E27FC236}">
                <a16:creationId xmlns:a16="http://schemas.microsoft.com/office/drawing/2014/main" id="{4513C575-0CD3-40B7-8C18-4853923E84C2}"/>
              </a:ext>
            </a:extLst>
          </p:cNvPr>
          <p:cNvSpPr/>
          <p:nvPr/>
        </p:nvSpPr>
        <p:spPr>
          <a:xfrm>
            <a:off x="1387875" y="4398056"/>
            <a:ext cx="955829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nilai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sinyal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terbesar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(pada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256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derajat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keabuan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= 255) </a:t>
            </a:r>
          </a:p>
          <a:p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rms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(</a:t>
            </a:r>
            <a:r>
              <a:rPr lang="en-US" sz="20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root mean square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)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adalah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akar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pangkat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dua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dari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selisih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antara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semula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dengan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citra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hasil</a:t>
            </a:r>
            <a:r>
              <a:rPr lang="en-US" sz="2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pemampatan</a:t>
            </a:r>
            <a:endParaRPr lang="en-US" sz="2000" dirty="0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C9EDB3F5-A01D-4D5D-8288-75113B24E8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4349" y="567927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8" name="Object 7">
            <a:extLst>
              <a:ext uri="{FF2B5EF4-FFF2-40B4-BE49-F238E27FC236}">
                <a16:creationId xmlns:a16="http://schemas.microsoft.com/office/drawing/2014/main" id="{ADAD1AB9-5716-4BD3-A856-4D5CC1A8DCD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0690363"/>
              </p:ext>
            </p:extLst>
          </p:nvPr>
        </p:nvGraphicFramePr>
        <p:xfrm>
          <a:off x="2636668" y="5430511"/>
          <a:ext cx="4417042" cy="9066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2413000" imgH="495300" progId="Equation.3">
                  <p:embed/>
                </p:oleObj>
              </mc:Choice>
              <mc:Fallback>
                <p:oleObj r:id="rId4" imgW="2413000" imgH="49530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6668" y="5430511"/>
                        <a:ext cx="4417042" cy="9066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Rectangle 11">
            <a:extLst>
              <a:ext uri="{FF2B5EF4-FFF2-40B4-BE49-F238E27FC236}">
                <a16:creationId xmlns:a16="http://schemas.microsoft.com/office/drawing/2014/main" id="{CBDEE615-9000-42C6-A1F5-94541CDB01E1}"/>
              </a:ext>
            </a:extLst>
          </p:cNvPr>
          <p:cNvSpPr/>
          <p:nvPr/>
        </p:nvSpPr>
        <p:spPr>
          <a:xfrm>
            <a:off x="1387875" y="6331492"/>
            <a:ext cx="1014031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 dan  f’ </a:t>
            </a:r>
            <a:r>
              <a:rPr lang="en-US" dirty="0" err="1"/>
              <a:t>masing-masing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 dan </a:t>
            </a:r>
            <a:r>
              <a:rPr lang="en-US" dirty="0" err="1"/>
              <a:t>nilai</a:t>
            </a:r>
            <a:r>
              <a:rPr lang="en-US" dirty="0"/>
              <a:t> pixel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DF931B4-1820-45B9-A0EA-13E26B42E1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031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10515600" cy="5491163"/>
          </a:xfrm>
        </p:spPr>
        <p:txBody>
          <a:bodyPr>
            <a:noAutofit/>
          </a:bodyPr>
          <a:lstStyle/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</a:t>
            </a:r>
            <a:r>
              <a:rPr lang="en-US" sz="2400" dirty="0" err="1"/>
              <a:t>citra</a:t>
            </a:r>
            <a:r>
              <a:rPr lang="en-US" sz="2400" dirty="0"/>
              <a:t> </a:t>
            </a:r>
            <a:r>
              <a:rPr lang="en-US" sz="2400" dirty="0" err="1"/>
              <a:t>berwarna</a:t>
            </a:r>
            <a:r>
              <a:rPr lang="en-US" sz="2400" dirty="0"/>
              <a:t> </a:t>
            </a:r>
            <a:r>
              <a:rPr lang="en-US" sz="2400" dirty="0" err="1"/>
              <a:t>berukuran</a:t>
            </a:r>
            <a:r>
              <a:rPr lang="en-US" sz="2400" dirty="0"/>
              <a:t> 1200x1600</a:t>
            </a:r>
          </a:p>
          <a:p>
            <a:pPr marL="0" indent="0">
              <a:buNone/>
            </a:pPr>
            <a:r>
              <a:rPr lang="en-US" sz="2400" dirty="0"/>
              <a:t> 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dirty="0"/>
              <a:t>	1200 x 1600 x 3 = 5760000 byte </a:t>
            </a:r>
          </a:p>
          <a:p>
            <a:pPr marL="0" indent="0">
              <a:buNone/>
            </a:pPr>
            <a:r>
              <a:rPr lang="en-US" sz="2400" dirty="0"/>
              <a:t>			  = 5,760 </a:t>
            </a:r>
            <a:r>
              <a:rPr lang="en-US" sz="2400" i="1" dirty="0"/>
              <a:t>Kbyte </a:t>
            </a:r>
          </a:p>
          <a:p>
            <a:pPr marL="0" indent="0">
              <a:buNone/>
            </a:pPr>
            <a:r>
              <a:rPr lang="en-US" sz="2400" i="1" dirty="0"/>
              <a:t>			  = </a:t>
            </a:r>
            <a:r>
              <a:rPr lang="en-US" sz="2400" dirty="0"/>
              <a:t>5.76 </a:t>
            </a:r>
            <a:r>
              <a:rPr lang="en-US" sz="2400" i="1" dirty="0"/>
              <a:t>Mbyte</a:t>
            </a:r>
            <a:endParaRPr lang="en-US" sz="2400" dirty="0"/>
          </a:p>
          <a:p>
            <a:endParaRPr lang="en-US" sz="2400" dirty="0"/>
          </a:p>
          <a:p>
            <a:r>
              <a:rPr lang="en-US" sz="2400" dirty="0" err="1"/>
              <a:t>Misalkan</a:t>
            </a:r>
            <a:r>
              <a:rPr lang="en-US" sz="2400" dirty="0"/>
              <a:t> </a:t>
            </a:r>
            <a:r>
              <a:rPr lang="en-US" sz="2400" dirty="0" err="1"/>
              <a:t>sebuah</a:t>
            </a:r>
            <a:r>
              <a:rPr lang="en-US" sz="2400" dirty="0"/>
              <a:t> film digital </a:t>
            </a:r>
            <a:r>
              <a:rPr lang="en-US" sz="2400" dirty="0" err="1"/>
              <a:t>dengan</a:t>
            </a:r>
            <a:r>
              <a:rPr lang="en-US" sz="2400" dirty="0"/>
              <a:t> </a:t>
            </a:r>
            <a:r>
              <a:rPr lang="en-US" sz="2400" dirty="0" err="1"/>
              <a:t>resolusi</a:t>
            </a:r>
            <a:r>
              <a:rPr lang="en-US" sz="2400" dirty="0"/>
              <a:t> 720x480, 30 frame/sec, </a:t>
            </a:r>
            <a:r>
              <a:rPr lang="en-US" sz="2400" dirty="0" err="1"/>
              <a:t>selama</a:t>
            </a:r>
            <a:r>
              <a:rPr lang="en-US" sz="2400" dirty="0"/>
              <a:t> 2 jam.</a:t>
            </a:r>
          </a:p>
          <a:p>
            <a:pPr marL="0" indent="0">
              <a:buNone/>
            </a:pPr>
            <a:r>
              <a:rPr lang="en-US" sz="2400" dirty="0"/>
              <a:t>   </a:t>
            </a:r>
            <a:r>
              <a:rPr lang="en-US" sz="2400" dirty="0" err="1"/>
              <a:t>Kebutuhan</a:t>
            </a:r>
            <a:r>
              <a:rPr lang="en-US" sz="2400" dirty="0"/>
              <a:t> </a:t>
            </a:r>
            <a:r>
              <a:rPr lang="en-US" sz="2400" dirty="0" err="1"/>
              <a:t>ruang</a:t>
            </a:r>
            <a:r>
              <a:rPr lang="en-US" sz="2400" dirty="0"/>
              <a:t> </a:t>
            </a:r>
            <a:r>
              <a:rPr lang="en-US" sz="2400" dirty="0" err="1"/>
              <a:t>penyimpanan</a:t>
            </a:r>
            <a:r>
              <a:rPr lang="en-US" sz="2400" dirty="0"/>
              <a:t>: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0027" y="4842925"/>
            <a:ext cx="6777806" cy="1840903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3A9DBA0-A7BA-46C9-BB8B-7DA1915B6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738029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5962CC-ED0B-480A-8D72-AD02703DC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96645"/>
            <a:ext cx="10515600" cy="5280318"/>
          </a:xfrm>
        </p:spPr>
        <p:txBody>
          <a:bodyPr>
            <a:normAutofit fontScale="85000" lnSpcReduction="10000"/>
          </a:bodyPr>
          <a:lstStyle/>
          <a:p>
            <a:r>
              <a:rPr lang="en-US" i="1" dirty="0"/>
              <a:t>PSNR</a:t>
            </a:r>
            <a:r>
              <a:rPr lang="en-US" dirty="0"/>
              <a:t>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satuan</a:t>
            </a:r>
            <a:r>
              <a:rPr lang="en-US" dirty="0"/>
              <a:t> </a:t>
            </a:r>
            <a:r>
              <a:rPr lang="en-US" i="1" dirty="0"/>
              <a:t>decibel</a:t>
            </a:r>
            <a:r>
              <a:rPr lang="en-US" dirty="0"/>
              <a:t> (dB). </a:t>
            </a:r>
          </a:p>
          <a:p>
            <a:endParaRPr lang="en-US" dirty="0"/>
          </a:p>
          <a:p>
            <a:r>
              <a:rPr lang="en-US" i="1" dirty="0"/>
              <a:t>PSNR</a:t>
            </a:r>
            <a:r>
              <a:rPr lang="en-US" dirty="0"/>
              <a:t> </a:t>
            </a:r>
            <a:r>
              <a:rPr lang="en-US" dirty="0" err="1"/>
              <a:t>berbanding</a:t>
            </a:r>
            <a:r>
              <a:rPr lang="en-US" dirty="0"/>
              <a:t> </a:t>
            </a:r>
            <a:r>
              <a:rPr lang="en-US" dirty="0" err="1"/>
              <a:t>terbalik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i="1" dirty="0"/>
              <a:t>rms</a:t>
            </a:r>
            <a:r>
              <a:rPr lang="en-US" dirty="0"/>
              <a:t>. Nilai </a:t>
            </a:r>
            <a:r>
              <a:rPr lang="en-US" i="1" dirty="0"/>
              <a:t>rms</a:t>
            </a:r>
            <a:r>
              <a:rPr lang="en-US" dirty="0"/>
              <a:t> yang </a:t>
            </a:r>
            <a:r>
              <a:rPr lang="en-US" dirty="0" err="1"/>
              <a:t>rendah</a:t>
            </a:r>
            <a:r>
              <a:rPr lang="en-US" dirty="0"/>
              <a:t> yang </a:t>
            </a:r>
            <a:r>
              <a:rPr lang="en-US" dirty="0" err="1"/>
              <a:t>menyiratkan</a:t>
            </a:r>
            <a:r>
              <a:rPr lang="en-US" dirty="0"/>
              <a:t> </a:t>
            </a:r>
            <a:r>
              <a:rPr lang="en-US" dirty="0" err="1"/>
              <a:t>bahwa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semula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</a:t>
            </a:r>
            <a:r>
              <a:rPr lang="en-US" i="1" dirty="0"/>
              <a:t>PSNR</a:t>
            </a:r>
            <a:r>
              <a:rPr lang="en-US" dirty="0"/>
              <a:t> yang </a:t>
            </a:r>
            <a:r>
              <a:rPr lang="en-US" dirty="0" err="1"/>
              <a:t>tinggi</a:t>
            </a:r>
            <a:r>
              <a:rPr lang="en-US" dirty="0"/>
              <a:t>,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pemampatannya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/>
              <a:t>Nilai rms yang </a:t>
            </a:r>
            <a:r>
              <a:rPr lang="en-US" dirty="0" err="1"/>
              <a:t>tinggi</a:t>
            </a:r>
            <a:r>
              <a:rPr lang="en-US" dirty="0"/>
              <a:t>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galat</a:t>
            </a:r>
            <a:r>
              <a:rPr lang="en-US" dirty="0"/>
              <a:t> yang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pemampatan</a:t>
            </a:r>
            <a:r>
              <a:rPr lang="en-US" dirty="0"/>
              <a:t>, </a:t>
            </a:r>
            <a:r>
              <a:rPr lang="en-US" dirty="0" err="1"/>
              <a:t>sehinga</a:t>
            </a:r>
            <a:r>
              <a:rPr lang="en-US" dirty="0"/>
              <a:t> </a:t>
            </a:r>
            <a:r>
              <a:rPr lang="en-US" dirty="0" err="1"/>
              <a:t>menghasilkan</a:t>
            </a:r>
            <a:r>
              <a:rPr lang="en-US" dirty="0"/>
              <a:t> PSNR yang </a:t>
            </a:r>
            <a:r>
              <a:rPr lang="en-US" dirty="0" err="1"/>
              <a:t>rendah</a:t>
            </a:r>
            <a:r>
              <a:rPr lang="en-US" dirty="0"/>
              <a:t>. </a:t>
            </a:r>
          </a:p>
          <a:p>
            <a:endParaRPr lang="en-US" dirty="0"/>
          </a:p>
          <a:p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i="1" dirty="0"/>
              <a:t>PSNR</a:t>
            </a:r>
            <a:r>
              <a:rPr lang="en-US" dirty="0"/>
              <a:t>,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bagus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pemampatannya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prakteknya</a:t>
            </a:r>
            <a:r>
              <a:rPr lang="en-US" dirty="0"/>
              <a:t>, </a:t>
            </a:r>
            <a:r>
              <a:rPr lang="en-US" dirty="0" err="1"/>
              <a:t>nilai</a:t>
            </a:r>
            <a:r>
              <a:rPr lang="en-US" dirty="0"/>
              <a:t> PSNR </a:t>
            </a:r>
            <a:r>
              <a:rPr lang="en-US" dirty="0">
                <a:sym typeface="Symbol" panose="05050102010706020507" pitchFamily="18" charset="2"/>
              </a:rPr>
              <a:t></a:t>
            </a:r>
            <a:r>
              <a:rPr lang="en-US" dirty="0"/>
              <a:t> 30 </a:t>
            </a:r>
            <a:r>
              <a:rPr lang="en-US" dirty="0" err="1"/>
              <a:t>menyatakan</a:t>
            </a:r>
            <a:r>
              <a:rPr lang="en-US" dirty="0"/>
              <a:t> </a:t>
            </a:r>
            <a:r>
              <a:rPr lang="en-US" dirty="0" err="1"/>
              <a:t>kualitas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dianggap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Di </a:t>
            </a:r>
            <a:r>
              <a:rPr lang="en-US" dirty="0" err="1"/>
              <a:t>bawah</a:t>
            </a:r>
            <a:r>
              <a:rPr lang="en-US" dirty="0"/>
              <a:t> 30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dikatakan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degradasi</a:t>
            </a:r>
            <a:r>
              <a:rPr lang="en-US" dirty="0"/>
              <a:t> yang </a:t>
            </a:r>
            <a:r>
              <a:rPr lang="en-US" dirty="0" err="1"/>
              <a:t>semakin</a:t>
            </a:r>
            <a:r>
              <a:rPr lang="en-US" dirty="0"/>
              <a:t> </a:t>
            </a:r>
            <a:r>
              <a:rPr lang="en-US" dirty="0" err="1"/>
              <a:t>besar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menurunnya</a:t>
            </a:r>
            <a:r>
              <a:rPr lang="en-US" dirty="0"/>
              <a:t> PSNR.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794D6DE-BDCE-44E9-9A57-709EFDE33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123752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059" y="609027"/>
            <a:ext cx="3250794" cy="325079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0758" y="608621"/>
            <a:ext cx="3251200" cy="325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11451" y="608621"/>
            <a:ext cx="3251200" cy="3251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017184" y="3948978"/>
            <a:ext cx="24505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peppers.bmp, 256 x 256</a:t>
            </a:r>
          </a:p>
          <a:p>
            <a:pPr algn="ctr"/>
            <a:r>
              <a:rPr lang="en-US" dirty="0"/>
              <a:t>(193 KB)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37400" y="3923902"/>
            <a:ext cx="280980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peppers.jpg, 256 x 256</a:t>
            </a:r>
          </a:p>
          <a:p>
            <a:pPr algn="ctr"/>
            <a:r>
              <a:rPr lang="en-US" dirty="0"/>
              <a:t>(52.2 KB), JPEG Quality = 5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8539379" y="3991780"/>
            <a:ext cx="261186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peppers2.jpg, 256 x 256</a:t>
            </a:r>
          </a:p>
          <a:p>
            <a:pPr algn="ctr"/>
            <a:r>
              <a:rPr lang="en-US" dirty="0"/>
              <a:t>(24 KB), JPEG Quality = 1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837C5D-5405-45E7-B6B9-F6BAD0217D80}"/>
              </a:ext>
            </a:extLst>
          </p:cNvPr>
          <p:cNvSpPr/>
          <p:nvPr/>
        </p:nvSpPr>
        <p:spPr>
          <a:xfrm>
            <a:off x="7771047" y="4661767"/>
            <a:ext cx="400642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&gt;&gt; ref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>
                <a:solidFill>
                  <a:srgbClr val="FF0000"/>
                </a:solidFill>
              </a:rPr>
              <a:t>('peppers512.bmp');</a:t>
            </a:r>
          </a:p>
          <a:p>
            <a:r>
              <a:rPr lang="en-US" dirty="0">
                <a:solidFill>
                  <a:srgbClr val="FF0000"/>
                </a:solidFill>
              </a:rPr>
              <a:t>&gt;&gt; A = </a:t>
            </a:r>
            <a:r>
              <a:rPr lang="en-US" dirty="0" err="1">
                <a:solidFill>
                  <a:srgbClr val="FF0000"/>
                </a:solidFill>
              </a:rPr>
              <a:t>imread</a:t>
            </a:r>
            <a:r>
              <a:rPr lang="en-US" dirty="0">
                <a:solidFill>
                  <a:srgbClr val="FF0000"/>
                </a:solidFill>
              </a:rPr>
              <a:t>('peppers512-low.jpg');</a:t>
            </a:r>
          </a:p>
          <a:p>
            <a:r>
              <a:rPr lang="en-US" dirty="0">
                <a:solidFill>
                  <a:srgbClr val="FF0000"/>
                </a:solidFill>
              </a:rPr>
              <a:t>&gt;&gt; </a:t>
            </a:r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 = </a:t>
            </a:r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(A, ref)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 err="1">
                <a:solidFill>
                  <a:srgbClr val="FF0000"/>
                </a:solidFill>
              </a:rPr>
              <a:t>psnr</a:t>
            </a:r>
            <a:r>
              <a:rPr lang="en-US" dirty="0">
                <a:solidFill>
                  <a:srgbClr val="FF0000"/>
                </a:solidFill>
              </a:rPr>
              <a:t> =</a:t>
            </a:r>
          </a:p>
          <a:p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rgbClr val="FF0000"/>
                </a:solidFill>
              </a:rPr>
              <a:t>   30.5051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79AF076-62A2-498C-9F97-D51EBE21AA70}"/>
              </a:ext>
            </a:extLst>
          </p:cNvPr>
          <p:cNvSpPr/>
          <p:nvPr/>
        </p:nvSpPr>
        <p:spPr>
          <a:xfrm>
            <a:off x="3971544" y="4701514"/>
            <a:ext cx="6096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>
                <a:solidFill>
                  <a:schemeClr val="accent1"/>
                </a:solidFill>
              </a:rPr>
              <a:t>&gt;&gt; ref = </a:t>
            </a:r>
            <a:r>
              <a:rPr lang="en-US" dirty="0" err="1">
                <a:solidFill>
                  <a:schemeClr val="accent1"/>
                </a:solidFill>
              </a:rPr>
              <a:t>imread</a:t>
            </a:r>
            <a:r>
              <a:rPr lang="en-US" dirty="0">
                <a:solidFill>
                  <a:schemeClr val="accent1"/>
                </a:solidFill>
              </a:rPr>
              <a:t>('peppers512.bmp');</a:t>
            </a:r>
          </a:p>
          <a:p>
            <a:r>
              <a:rPr lang="en-US" dirty="0">
                <a:solidFill>
                  <a:schemeClr val="accent1"/>
                </a:solidFill>
              </a:rPr>
              <a:t>&gt;&gt; A = </a:t>
            </a:r>
            <a:r>
              <a:rPr lang="en-US" dirty="0" err="1">
                <a:solidFill>
                  <a:schemeClr val="accent1"/>
                </a:solidFill>
              </a:rPr>
              <a:t>imread</a:t>
            </a:r>
            <a:r>
              <a:rPr lang="en-US" dirty="0">
                <a:solidFill>
                  <a:schemeClr val="accent1"/>
                </a:solidFill>
              </a:rPr>
              <a:t>('peppers512-med.jpg');</a:t>
            </a:r>
          </a:p>
          <a:p>
            <a:r>
              <a:rPr lang="en-US" dirty="0">
                <a:solidFill>
                  <a:schemeClr val="accent1"/>
                </a:solidFill>
              </a:rPr>
              <a:t>&gt;&gt; </a:t>
            </a:r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 = </a:t>
            </a:r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(A, ref)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 err="1">
                <a:solidFill>
                  <a:schemeClr val="accent1"/>
                </a:solidFill>
              </a:rPr>
              <a:t>psnr</a:t>
            </a:r>
            <a:r>
              <a:rPr lang="en-US" dirty="0">
                <a:solidFill>
                  <a:schemeClr val="accent1"/>
                </a:solidFill>
              </a:rPr>
              <a:t> =</a:t>
            </a: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   35.08</a:t>
            </a:r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49CE3865-12E3-46C6-BE13-41A16B5595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61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8355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Aplikasi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pemampatan</a:t>
            </a:r>
            <a:r>
              <a:rPr lang="en-US" b="1" dirty="0">
                <a:latin typeface="+mn-lt"/>
              </a:rPr>
              <a:t> </a:t>
            </a:r>
            <a:r>
              <a:rPr lang="en-US" b="1" dirty="0" err="1">
                <a:latin typeface="+mn-lt"/>
              </a:rPr>
              <a:t>citra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>
              <a:buNone/>
            </a:pPr>
            <a:r>
              <a:rPr lang="en-US" dirty="0"/>
              <a:t>1. </a:t>
            </a:r>
            <a:r>
              <a:rPr lang="en-US" dirty="0" err="1">
                <a:solidFill>
                  <a:srgbClr val="FF0000"/>
                </a:solidFill>
              </a:rPr>
              <a:t>Penyimpanan</a:t>
            </a:r>
            <a:r>
              <a:rPr lang="en-US" dirty="0">
                <a:solidFill>
                  <a:srgbClr val="FF0000"/>
                </a:solidFill>
              </a:rPr>
              <a:t> data di </a:t>
            </a:r>
            <a:r>
              <a:rPr lang="en-US" dirty="0" err="1">
                <a:solidFill>
                  <a:srgbClr val="FF0000"/>
                </a:solidFill>
              </a:rPr>
              <a:t>dalam</a:t>
            </a:r>
            <a:r>
              <a:rPr lang="en-US" dirty="0">
                <a:solidFill>
                  <a:srgbClr val="FF0000"/>
                </a:solidFill>
              </a:rPr>
              <a:t> media </a:t>
            </a:r>
            <a:r>
              <a:rPr lang="en-US" dirty="0" err="1">
                <a:solidFill>
                  <a:srgbClr val="FF0000"/>
                </a:solidFill>
              </a:rPr>
              <a:t>sekunder</a:t>
            </a:r>
            <a:r>
              <a:rPr lang="en-US" dirty="0">
                <a:solidFill>
                  <a:srgbClr val="FF0000"/>
                </a:solidFill>
              </a:rPr>
              <a:t> (</a:t>
            </a:r>
            <a:r>
              <a:rPr lang="en-US" i="1" dirty="0">
                <a:solidFill>
                  <a:srgbClr val="FF0000"/>
                </a:solidFill>
              </a:rPr>
              <a:t>storage</a:t>
            </a:r>
            <a:r>
              <a:rPr lang="en-US" dirty="0">
                <a:solidFill>
                  <a:srgbClr val="FF0000"/>
                </a:solidFill>
              </a:rPr>
              <a:t>) </a:t>
            </a:r>
          </a:p>
          <a:p>
            <a:pPr marL="347663" lvl="0" indent="0">
              <a:buNone/>
            </a:pPr>
            <a:r>
              <a:rPr lang="en-US" dirty="0"/>
              <a:t>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memori</a:t>
            </a:r>
            <a:r>
              <a:rPr lang="en-US" dirty="0"/>
              <a:t> di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i="1" dirty="0"/>
              <a:t>storage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sedikit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347663" lvl="0" indent="0">
              <a:buNone/>
            </a:pPr>
            <a:r>
              <a:rPr lang="en-US" dirty="0" err="1"/>
              <a:t>Contoh</a:t>
            </a:r>
            <a:r>
              <a:rPr lang="en-US" dirty="0"/>
              <a:t>: file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JPEG/JPG versus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berformat</a:t>
            </a:r>
            <a:r>
              <a:rPr lang="en-US" dirty="0"/>
              <a:t> BMP</a:t>
            </a:r>
          </a:p>
          <a:p>
            <a:pPr marL="347663" lvl="0" indent="0">
              <a:buNone/>
            </a:pPr>
            <a:endParaRPr lang="en-US" dirty="0"/>
          </a:p>
          <a:p>
            <a:pPr marL="347663" lvl="0" indent="-347663">
              <a:buNone/>
            </a:pPr>
            <a:r>
              <a:rPr lang="en-US" dirty="0"/>
              <a:t>2. </a:t>
            </a:r>
            <a:r>
              <a:rPr lang="en-US" dirty="0" err="1">
                <a:solidFill>
                  <a:srgbClr val="FF0000"/>
                </a:solidFill>
              </a:rPr>
              <a:t>Pengiriman</a:t>
            </a:r>
            <a:r>
              <a:rPr lang="en-US" dirty="0">
                <a:solidFill>
                  <a:srgbClr val="FF0000"/>
                </a:solidFill>
              </a:rPr>
              <a:t> data (</a:t>
            </a:r>
            <a:r>
              <a:rPr lang="en-US" i="1" dirty="0">
                <a:solidFill>
                  <a:srgbClr val="FF0000"/>
                </a:solidFill>
              </a:rPr>
              <a:t>data transmission</a:t>
            </a:r>
            <a:r>
              <a:rPr lang="en-US" dirty="0">
                <a:solidFill>
                  <a:srgbClr val="FF0000"/>
                </a:solidFill>
              </a:rPr>
              <a:t>)  </a:t>
            </a:r>
            <a:r>
              <a:rPr lang="en-US" dirty="0" err="1">
                <a:solidFill>
                  <a:srgbClr val="FF0000"/>
                </a:solidFill>
              </a:rPr>
              <a:t>pada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saluran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err="1">
                <a:solidFill>
                  <a:srgbClr val="FF0000"/>
                </a:solidFill>
              </a:rPr>
              <a:t>komunikasi</a:t>
            </a:r>
            <a:r>
              <a:rPr lang="en-US" dirty="0">
                <a:solidFill>
                  <a:srgbClr val="FF0000"/>
                </a:solidFill>
              </a:rPr>
              <a:t> data </a:t>
            </a:r>
          </a:p>
          <a:p>
            <a:pPr marL="347663" indent="-347663">
              <a:buNone/>
            </a:pPr>
            <a:r>
              <a:rPr lang="en-US" dirty="0"/>
              <a:t>    Citra </a:t>
            </a:r>
            <a:r>
              <a:rPr lang="en-US" dirty="0" err="1"/>
              <a:t>mampat</a:t>
            </a:r>
            <a:r>
              <a:rPr lang="en-US" dirty="0"/>
              <a:t> </a:t>
            </a:r>
            <a:r>
              <a:rPr lang="en-US" dirty="0" err="1"/>
              <a:t>membutuhkan</a:t>
            </a:r>
            <a:r>
              <a:rPr lang="en-US" dirty="0"/>
              <a:t> </a:t>
            </a:r>
            <a:r>
              <a:rPr lang="en-US" dirty="0" err="1"/>
              <a:t>waktu</a:t>
            </a:r>
            <a:r>
              <a:rPr lang="en-US" dirty="0"/>
              <a:t> </a:t>
            </a:r>
            <a:r>
              <a:rPr lang="en-US" dirty="0" err="1"/>
              <a:t>pengiriman</a:t>
            </a:r>
            <a:r>
              <a:rPr lang="en-US" dirty="0"/>
              <a:t> yang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singkat</a:t>
            </a:r>
            <a:r>
              <a:rPr lang="en-US" dirty="0"/>
              <a:t> </a:t>
            </a:r>
            <a:r>
              <a:rPr lang="en-US" dirty="0" err="1"/>
              <a:t>dibandingkan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mampat</a:t>
            </a:r>
            <a:r>
              <a:rPr lang="en-US" dirty="0"/>
              <a:t>. </a:t>
            </a:r>
          </a:p>
          <a:p>
            <a:pPr marL="282575" indent="-282575">
              <a:buNone/>
            </a:pPr>
            <a:r>
              <a:rPr lang="en-US" dirty="0"/>
              <a:t>    </a:t>
            </a:r>
            <a:r>
              <a:rPr lang="en-US" dirty="0" err="1"/>
              <a:t>Contoh</a:t>
            </a:r>
            <a:r>
              <a:rPr lang="en-US" dirty="0"/>
              <a:t>: </a:t>
            </a:r>
            <a:r>
              <a:rPr lang="en-US" dirty="0" err="1"/>
              <a:t>pengiriman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via email, </a:t>
            </a:r>
            <a:r>
              <a:rPr lang="en-US" i="1" dirty="0"/>
              <a:t>videoconference</a:t>
            </a:r>
            <a:r>
              <a:rPr lang="en-US" dirty="0"/>
              <a:t>, via </a:t>
            </a:r>
            <a:r>
              <a:rPr lang="en-US" dirty="0" err="1"/>
              <a:t>satelit</a:t>
            </a:r>
            <a:r>
              <a:rPr lang="en-US" dirty="0"/>
              <a:t> </a:t>
            </a:r>
            <a:r>
              <a:rPr lang="en-US" dirty="0" err="1"/>
              <a:t>luar</a:t>
            </a:r>
            <a:r>
              <a:rPr lang="en-US" dirty="0"/>
              <a:t> </a:t>
            </a:r>
            <a:r>
              <a:rPr lang="en-US" dirty="0" err="1"/>
              <a:t>angkasa</a:t>
            </a:r>
            <a:r>
              <a:rPr lang="en-US" dirty="0"/>
              <a:t>, </a:t>
            </a:r>
            <a:r>
              <a:rPr lang="en-US" dirty="0" err="1"/>
              <a:t>mengunduh</a:t>
            </a:r>
            <a:r>
              <a:rPr lang="en-US" dirty="0"/>
              <a:t> </a:t>
            </a:r>
            <a:r>
              <a:rPr lang="en-US" dirty="0" err="1"/>
              <a:t>gambar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internet, </a:t>
            </a:r>
            <a:r>
              <a:rPr lang="en-US" dirty="0" err="1"/>
              <a:t>dan</a:t>
            </a:r>
            <a:r>
              <a:rPr lang="en-US" dirty="0"/>
              <a:t> </a:t>
            </a:r>
            <a:r>
              <a:rPr lang="en-US" dirty="0" err="1"/>
              <a:t>sebagainya</a:t>
            </a:r>
            <a:r>
              <a:rPr lang="en-US" dirty="0"/>
              <a:t>.</a:t>
            </a:r>
          </a:p>
          <a:p>
            <a:pPr marL="347663" lvl="0" indent="-347663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F137840-EBA0-439B-8B7A-7647864DA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3213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err="1">
                <a:latin typeface="+mn-lt"/>
              </a:rPr>
              <a:t>Redundansi</a:t>
            </a:r>
            <a:endParaRPr lang="en-US" b="1" dirty="0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err="1"/>
              <a:t>Redudansi</a:t>
            </a:r>
            <a:r>
              <a:rPr lang="en-US" dirty="0"/>
              <a:t> pada </a:t>
            </a:r>
            <a:r>
              <a:rPr lang="en-US" dirty="0" err="1"/>
              <a:t>citra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konten</a:t>
            </a:r>
            <a:r>
              <a:rPr lang="en-US" dirty="0"/>
              <a:t> </a:t>
            </a:r>
            <a:r>
              <a:rPr lang="en-US" dirty="0" err="1"/>
              <a:t>citra</a:t>
            </a:r>
            <a:r>
              <a:rPr lang="en-US" dirty="0"/>
              <a:t> yang </a:t>
            </a:r>
            <a:r>
              <a:rPr lang="en-US" dirty="0" err="1"/>
              <a:t>sebenarnya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perlu</a:t>
            </a:r>
            <a:r>
              <a:rPr lang="en-US" dirty="0"/>
              <a:t> </a:t>
            </a:r>
            <a:r>
              <a:rPr lang="en-US" dirty="0" err="1"/>
              <a:t>direpresentasikan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sejumlah</a:t>
            </a:r>
            <a:r>
              <a:rPr lang="en-US" dirty="0"/>
              <a:t> bit.</a:t>
            </a:r>
          </a:p>
          <a:p>
            <a:endParaRPr lang="en-US" dirty="0"/>
          </a:p>
          <a:p>
            <a:r>
              <a:rPr lang="en-US" dirty="0" err="1"/>
              <a:t>Dua</a:t>
            </a:r>
            <a:r>
              <a:rPr lang="en-US" dirty="0"/>
              <a:t> </a:t>
            </a:r>
            <a:r>
              <a:rPr lang="en-US" dirty="0" err="1"/>
              <a:t>macam</a:t>
            </a:r>
            <a:r>
              <a:rPr lang="en-US" dirty="0"/>
              <a:t> </a:t>
            </a:r>
            <a:r>
              <a:rPr lang="en-US" dirty="0" err="1"/>
              <a:t>redundansi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1. </a:t>
            </a:r>
            <a:r>
              <a:rPr lang="en-US" i="1" dirty="0"/>
              <a:t>Coding redundancy</a:t>
            </a:r>
            <a:r>
              <a:rPr lang="en-US" dirty="0"/>
              <a:t>: </a:t>
            </a:r>
            <a:r>
              <a:rPr lang="en-US" dirty="0" err="1"/>
              <a:t>biasanya</a:t>
            </a:r>
            <a:r>
              <a:rPr lang="en-US" dirty="0"/>
              <a:t> </a:t>
            </a:r>
            <a:r>
              <a:rPr lang="en-US" dirty="0" err="1"/>
              <a:t>muncul</a:t>
            </a:r>
            <a:r>
              <a:rPr lang="en-US" dirty="0"/>
              <a:t>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hasil</a:t>
            </a:r>
            <a:r>
              <a:rPr lang="en-US" dirty="0"/>
              <a:t> </a:t>
            </a:r>
            <a:r>
              <a:rPr lang="en-US" dirty="0" err="1"/>
              <a:t>pengkodean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   yang </a:t>
            </a:r>
            <a:r>
              <a:rPr lang="en-US" dirty="0" err="1"/>
              <a:t>seragam</a:t>
            </a:r>
            <a:r>
              <a:rPr lang="en-US" dirty="0"/>
              <a:t> </a:t>
            </a:r>
            <a:r>
              <a:rPr lang="en-US" dirty="0" err="1"/>
              <a:t>pada</a:t>
            </a:r>
            <a:r>
              <a:rPr lang="en-US" dirty="0"/>
              <a:t> </a:t>
            </a:r>
            <a:r>
              <a:rPr lang="en-US" dirty="0" err="1"/>
              <a:t>setiap</a:t>
            </a:r>
            <a:r>
              <a:rPr lang="en-US" dirty="0"/>
              <a:t> </a:t>
            </a:r>
            <a:r>
              <a:rPr lang="en-US" i="1" dirty="0"/>
              <a:t>pixel.</a:t>
            </a:r>
          </a:p>
          <a:p>
            <a:pPr marL="0" indent="0">
              <a:buNone/>
            </a:pPr>
            <a:r>
              <a:rPr lang="en-US" i="1" dirty="0"/>
              <a:t>   </a:t>
            </a:r>
            <a:r>
              <a:rPr lang="en-US" dirty="0"/>
              <a:t>2.</a:t>
            </a:r>
            <a:r>
              <a:rPr lang="en-US" i="1" dirty="0"/>
              <a:t> Spatial/temporal redundancy: </a:t>
            </a:r>
            <a:r>
              <a:rPr lang="en-US" dirty="0" err="1"/>
              <a:t>misalnya</a:t>
            </a:r>
            <a:r>
              <a:rPr lang="en-US" dirty="0"/>
              <a:t> </a:t>
            </a:r>
            <a:r>
              <a:rPr lang="en-US" i="1" dirty="0"/>
              <a:t>pixel-pixel </a:t>
            </a:r>
            <a:r>
              <a:rPr lang="en-US" dirty="0" err="1"/>
              <a:t>bertetangga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nilai</a:t>
            </a:r>
            <a:r>
              <a:rPr lang="en-US" dirty="0"/>
              <a:t> </a:t>
            </a:r>
            <a:r>
              <a:rPr lang="en-US" dirty="0" err="1"/>
              <a:t>intensitas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jauh</a:t>
            </a:r>
            <a:r>
              <a:rPr lang="en-US" dirty="0"/>
              <a:t> </a:t>
            </a:r>
            <a:r>
              <a:rPr lang="en-US" dirty="0" err="1"/>
              <a:t>berbeda</a:t>
            </a:r>
            <a:r>
              <a:rPr lang="en-US" dirty="0"/>
              <a:t>.</a:t>
            </a:r>
          </a:p>
          <a:p>
            <a:pPr marL="0" indent="0">
              <a:buNone/>
            </a:pPr>
            <a:r>
              <a:rPr lang="en-US" i="1" dirty="0"/>
              <a:t>   3. </a:t>
            </a:r>
            <a:r>
              <a:rPr lang="en-US" i="1" dirty="0" err="1"/>
              <a:t>Psychovisual</a:t>
            </a:r>
            <a:r>
              <a:rPr lang="en-US" i="1" dirty="0"/>
              <a:t> redundancy</a:t>
            </a:r>
            <a:r>
              <a:rPr lang="en-US" dirty="0"/>
              <a:t>: </a:t>
            </a:r>
            <a:r>
              <a:rPr lang="en-US" dirty="0" err="1"/>
              <a:t>persepsi</a:t>
            </a:r>
            <a:r>
              <a:rPr lang="en-US" dirty="0"/>
              <a:t> visual </a:t>
            </a:r>
            <a:r>
              <a:rPr lang="en-US" dirty="0" err="1"/>
              <a:t>mengakibatkan</a:t>
            </a:r>
            <a:r>
              <a:rPr lang="en-US" dirty="0"/>
              <a:t> </a:t>
            </a:r>
            <a:r>
              <a:rPr lang="en-US" i="1" dirty="0"/>
              <a:t>redundancy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5F4AAE1-22D8-47E7-BB34-1A301C61E2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69666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849086"/>
            <a:ext cx="10515600" cy="532787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b="1" dirty="0"/>
              <a:t>Coding redundancy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722324"/>
            <a:ext cx="4467225" cy="35814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791200" y="1883228"/>
            <a:ext cx="5910785" cy="252376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err="1"/>
              <a:t>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, </a:t>
            </a:r>
            <a:r>
              <a:rPr lang="en-US" sz="2000" dirty="0" err="1"/>
              <a:t>tanpa</a:t>
            </a:r>
            <a:r>
              <a:rPr lang="en-US" sz="2000" dirty="0"/>
              <a:t> </a:t>
            </a:r>
            <a:r>
              <a:rPr lang="en-US" sz="2000" dirty="0" err="1"/>
              <a:t>memperhatikan</a:t>
            </a:r>
            <a:r>
              <a:rPr lang="en-US" sz="2000" dirty="0"/>
              <a:t> </a:t>
            </a:r>
            <a:r>
              <a:rPr lang="en-US" sz="2000" dirty="0" err="1"/>
              <a:t>frekuensi</a:t>
            </a:r>
            <a:r>
              <a:rPr lang="en-US" sz="2000" dirty="0"/>
              <a:t> </a:t>
            </a:r>
          </a:p>
          <a:p>
            <a:pPr marL="282575"/>
            <a:r>
              <a:rPr lang="en-US" sz="2000" dirty="0" err="1"/>
              <a:t>kemunculannya</a:t>
            </a:r>
            <a:r>
              <a:rPr lang="en-US" sz="2000" dirty="0"/>
              <a:t>, </a:t>
            </a:r>
            <a:r>
              <a:rPr lang="en-US" sz="2000" dirty="0" err="1"/>
              <a:t>dikodekan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panjang</a:t>
            </a:r>
            <a:r>
              <a:rPr lang="en-US" sz="2000" dirty="0"/>
              <a:t> bit</a:t>
            </a:r>
          </a:p>
          <a:p>
            <a:pPr indent="282575"/>
            <a:r>
              <a:rPr lang="en-US" sz="2000" dirty="0"/>
              <a:t>yang </a:t>
            </a:r>
            <a:r>
              <a:rPr lang="en-US" sz="2000" dirty="0" err="1"/>
              <a:t>tetap</a:t>
            </a:r>
            <a:r>
              <a:rPr lang="en-US" sz="2000" dirty="0"/>
              <a:t> (fixed-length encoding), </a:t>
            </a:r>
            <a:r>
              <a:rPr lang="en-US" sz="2000" dirty="0" err="1"/>
              <a:t>yaitu</a:t>
            </a:r>
            <a:r>
              <a:rPr lang="en-US" sz="2000" dirty="0"/>
              <a:t> 3 bit.</a:t>
            </a:r>
          </a:p>
          <a:p>
            <a:pPr indent="282575"/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Rata-rata </a:t>
            </a:r>
            <a:r>
              <a:rPr lang="en-US" sz="2000" dirty="0" err="1"/>
              <a:t>panjang</a:t>
            </a:r>
            <a:r>
              <a:rPr lang="en-US" sz="2000" dirty="0"/>
              <a:t> bit </a:t>
            </a:r>
            <a:r>
              <a:rPr lang="en-US" sz="2000" dirty="0" err="1"/>
              <a:t>kode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setiap</a:t>
            </a:r>
            <a:r>
              <a:rPr lang="en-US" sz="2000" dirty="0"/>
              <a:t> </a:t>
            </a:r>
            <a:r>
              <a:rPr lang="en-US" sz="2000" dirty="0" err="1"/>
              <a:t>simbol</a:t>
            </a:r>
            <a:r>
              <a:rPr lang="en-US" sz="2000" dirty="0"/>
              <a:t> 3 bit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7593337-4FDC-4738-B871-8C2EBCBE40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DCCA8C-3C40-440D-A23D-CFF4DA06079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6336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4657</TotalTime>
  <Words>4585</Words>
  <Application>Microsoft Office PowerPoint</Application>
  <PresentationFormat>Widescreen</PresentationFormat>
  <Paragraphs>586</Paragraphs>
  <Slides>61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61</vt:i4>
      </vt:variant>
    </vt:vector>
  </HeadingPairs>
  <TitlesOfParts>
    <vt:vector size="72" baseType="lpstr">
      <vt:lpstr>Arial</vt:lpstr>
      <vt:lpstr>Calibri</vt:lpstr>
      <vt:lpstr>Calibri Light</vt:lpstr>
      <vt:lpstr>Cambria Math</vt:lpstr>
      <vt:lpstr>Garamond</vt:lpstr>
      <vt:lpstr>Times New Roman</vt:lpstr>
      <vt:lpstr>Wingdings</vt:lpstr>
      <vt:lpstr>Office Theme</vt:lpstr>
      <vt:lpstr>Equation</vt:lpstr>
      <vt:lpstr>Visio</vt:lpstr>
      <vt:lpstr>Equation.3</vt:lpstr>
      <vt:lpstr>24 - Pemampatan Citra </vt:lpstr>
      <vt:lpstr>Pemampatan vs Penirmampatan</vt:lpstr>
      <vt:lpstr>Mengapa citra perlu dimampatkan?</vt:lpstr>
      <vt:lpstr>PowerPoint Presentation</vt:lpstr>
      <vt:lpstr>PowerPoint Presentation</vt:lpstr>
      <vt:lpstr>PowerPoint Presentation</vt:lpstr>
      <vt:lpstr>Aplikasi pemampatan citra</vt:lpstr>
      <vt:lpstr>Redundansi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Teori Informasi</vt:lpstr>
      <vt:lpstr>PowerPoint Presentation</vt:lpstr>
      <vt:lpstr>PowerPoint Presentation</vt:lpstr>
      <vt:lpstr>PowerPoint Presentation</vt:lpstr>
      <vt:lpstr>PowerPoint Presentation</vt:lpstr>
      <vt:lpstr>Tipe metode pemampatan citra</vt:lpstr>
      <vt:lpstr>PowerPoint Presentation</vt:lpstr>
      <vt:lpstr>Metode Pemampatan Huffman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Metode Run-Length Encoding (RLE)</vt:lpstr>
      <vt:lpstr>PowerPoint Presentation</vt:lpstr>
      <vt:lpstr>PowerPoint Presentation</vt:lpstr>
      <vt:lpstr>PowerPoint Presentation</vt:lpstr>
      <vt:lpstr>Metode Pemampatan Kuantisasi  (Quantizing Compression)</vt:lpstr>
      <vt:lpstr>PowerPoint Presentation</vt:lpstr>
      <vt:lpstr>PowerPoint Presentation</vt:lpstr>
      <vt:lpstr>PowerPoint Presentation</vt:lpstr>
      <vt:lpstr>Metode Pemampatan JPEG</vt:lpstr>
      <vt:lpstr>PowerPoint Presentation</vt:lpstr>
      <vt:lpstr>PowerPoint Presentation</vt:lpstr>
      <vt:lpstr>Citra dibagi menjadi blok-blok berukuran 8 x 8 pixel: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DPCM pada Koefisien DC</vt:lpstr>
      <vt:lpstr>Run-length Encoding (RLE) pada Koefisien AC</vt:lpstr>
      <vt:lpstr>PowerPoint Presentation</vt:lpstr>
      <vt:lpstr>Metrik Pengukuran Pemampatan Citra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Dr.Ir. Rinaldi Munir, MT</dc:creator>
  <cp:lastModifiedBy>Rinaldi Munir</cp:lastModifiedBy>
  <cp:revision>341</cp:revision>
  <dcterms:created xsi:type="dcterms:W3CDTF">2019-08-23T02:29:55Z</dcterms:created>
  <dcterms:modified xsi:type="dcterms:W3CDTF">2022-11-22T01:31:15Z</dcterms:modified>
</cp:coreProperties>
</file>