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773" r:id="rId3"/>
    <p:sldId id="258" r:id="rId4"/>
    <p:sldId id="655" r:id="rId5"/>
    <p:sldId id="664" r:id="rId6"/>
    <p:sldId id="744" r:id="rId7"/>
    <p:sldId id="656" r:id="rId8"/>
    <p:sldId id="657" r:id="rId9"/>
    <p:sldId id="666" r:id="rId10"/>
    <p:sldId id="658" r:id="rId11"/>
    <p:sldId id="665" r:id="rId12"/>
    <p:sldId id="774" r:id="rId13"/>
    <p:sldId id="670" r:id="rId14"/>
    <p:sldId id="671" r:id="rId15"/>
    <p:sldId id="672" r:id="rId16"/>
    <p:sldId id="673" r:id="rId17"/>
    <p:sldId id="674" r:id="rId18"/>
    <p:sldId id="675" r:id="rId19"/>
    <p:sldId id="676" r:id="rId20"/>
    <p:sldId id="677" r:id="rId21"/>
    <p:sldId id="770" r:id="rId22"/>
    <p:sldId id="659" r:id="rId23"/>
    <p:sldId id="661" r:id="rId24"/>
    <p:sldId id="772" r:id="rId25"/>
    <p:sldId id="771" r:id="rId26"/>
    <p:sldId id="320" r:id="rId27"/>
    <p:sldId id="313" r:id="rId28"/>
    <p:sldId id="667" r:id="rId29"/>
    <p:sldId id="668" r:id="rId30"/>
    <p:sldId id="669" r:id="rId31"/>
    <p:sldId id="745" r:id="rId32"/>
    <p:sldId id="747" r:id="rId33"/>
    <p:sldId id="746" r:id="rId34"/>
    <p:sldId id="752" r:id="rId35"/>
    <p:sldId id="753" r:id="rId36"/>
    <p:sldId id="748" r:id="rId37"/>
    <p:sldId id="754" r:id="rId38"/>
    <p:sldId id="749" r:id="rId39"/>
    <p:sldId id="775" r:id="rId40"/>
    <p:sldId id="776" r:id="rId41"/>
    <p:sldId id="293" r:id="rId42"/>
    <p:sldId id="751" r:id="rId43"/>
    <p:sldId id="755" r:id="rId44"/>
    <p:sldId id="756" r:id="rId45"/>
    <p:sldId id="777" r:id="rId46"/>
    <p:sldId id="757" r:id="rId47"/>
    <p:sldId id="759" r:id="rId48"/>
    <p:sldId id="760" r:id="rId49"/>
    <p:sldId id="761" r:id="rId50"/>
    <p:sldId id="762" r:id="rId51"/>
    <p:sldId id="763" r:id="rId52"/>
    <p:sldId id="764" r:id="rId53"/>
    <p:sldId id="765" r:id="rId54"/>
    <p:sldId id="766" r:id="rId55"/>
    <p:sldId id="769" r:id="rId56"/>
    <p:sldId id="76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8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7616-563B-480A-9F87-D41E61378310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76A00-A528-48B0-AD6A-AC39F93F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D111BDE-EC3B-6D43-4C29-EFE7E2D53C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F0C6A-6A9E-4E32-9528-15CD83553627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1D76D52E-4A23-211D-ADE1-480FDF39353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B1BEF55-60A5-8B9B-404A-9FED3B49B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D8FEF9A6-021A-ACCF-6471-0906F872AD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D173E4-06A3-45FB-9AA3-AB0EB3B15D1E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CD5E23DB-E58D-AFD6-46F8-F71D89A417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CA521334-15C3-7C25-27B1-923094576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7651-9216-45B8-A481-0FE4970CE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C2438-6A17-4F1A-B530-E2C751F1E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5357-EBAA-4DDF-9BE3-2BE57CEC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DBAB-40C0-476B-AFB4-444CD6CA6A07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40C3E-BE7F-4B93-BD39-4EB7B116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1BA2D-7CFC-4F7B-8EEF-F47572E4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1C5AE-7466-4A01-B9EC-C3BB0D8A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CDB63-7812-4E8F-B005-A836FC13D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43A6C-DEBB-47BF-9BBD-A9D3D3B7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95E4-1065-443F-B25C-9D6B8F4AECB5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DA80-78BA-4FD9-AD2E-6E284AE3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687E6-D850-45C6-AD81-EB4145F7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EE86F2-820C-422C-A502-1FA3CCF1C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2AF47-E2A9-4A92-8743-A1DA021CC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DDF1-B25E-4EBE-8753-FBCD3543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51C7-1A37-4B3A-AC80-AF6800C9D44D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82EFB-B2B3-41DF-80F2-F707D8DD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BBA8-5CA8-4E0F-9376-88321FE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0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023C-747D-4E01-9B37-FF4520A2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C6FD-62E8-4044-A988-49302111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3768A-042A-4DFC-B007-79B3494D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8EE8-43BD-48E8-9A09-5C7B50722797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1DE64-542D-4CD4-83C3-23AD8D0C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16D7-AF95-4173-A111-CF47DE27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9B45-AA22-4D89-9518-A5F5E5D8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D610B-0827-4DF6-9903-7DC88675A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67BCF-B1F5-4203-AEA8-492C23DA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4312-4773-4FF1-A8DD-7E9BCE76E253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5943-5CC2-4D2E-AE37-4238B9D5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963D1-FACD-4F7B-A153-5E2D313D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533A-3029-4934-BA12-15ADD9F3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78A6-7FC6-4E5D-9A46-583096B6B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B741C-D017-4FEB-860F-4314246E2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0404F-80FA-4F3B-899D-05D7E88E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403A-1F01-4F0B-89B5-0A357A348118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1E59E-E19A-4768-A17C-34BC4CBD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93C80-9CEA-4AEA-A738-5FE794D6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AC88-6090-4DBF-A001-CC40A4AD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4B2E0-9D6E-4303-9999-2D6EE3A23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CF6AC-0E8E-4FEB-8E6C-074C413AF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2EB71-DF14-4229-8528-9EAF198C4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893C55-47B8-4211-B362-D543E3506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2EF44-BB49-42B0-8995-AB73CFF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25D8-D8DE-4D51-92CB-5120341C1677}" type="datetime1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9FD39-CB23-4223-956B-B5A7AA60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D6122-B060-45C0-9C84-F14B4467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D4162-EAE2-4093-9446-6E58B044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9E93F-AD2A-41DD-A271-34E51CC5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EFB2-F288-4FAC-A346-FE5DAFFE44A5}" type="datetime1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3303C-2E25-4E56-9938-7B11A9C0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E93D6-C47F-4EAB-B55E-F3D37DDE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3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64D8A-9F13-4C51-911D-ECEC3E51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7CD5-FC5D-4E5B-9935-93552BA9FEE8}" type="datetime1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00E4D-0685-4E41-BAA2-B7B1D8DD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A4FC1-7B29-4F3A-853F-079BD065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B99-CB3F-46A5-B6FD-F7055754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503A-B599-46D8-9D49-A376C255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E3D4C-F3C4-410D-ABB8-FC4DD5C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354B-4C69-4180-BB4F-FB839F90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29F8-7C31-4FF9-BD31-1DC1473839D3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4A545-485B-4DF7-8A43-07B6FBAF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7E16A-85AE-4885-BD5B-05A44CD1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3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80B5-B6B1-4AF3-933F-B66A1F0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9B2FD-3039-4655-A0E9-E1964C8E5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43C4-1F96-4284-B123-FA7E4DFAD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DA39-A879-4336-B99E-5500EFFB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9A0F-EF83-4993-8E7E-274403B44239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6C7A2-8163-4F6E-AAA7-ED73997C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C0034-F23A-40F3-8EB1-04E2A27A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FDAE6-5109-46BB-86A5-C2D26913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00C25-8F0F-49C3-8489-B89DAE2C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DEA54-5BB3-4154-8C10-E87257802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BB05D-5C58-4871-8F03-8231B28F5D32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F2E45-88C3-4C48-92E0-07A58CD29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4C7B-E838-406D-BBAD-9B9D12266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works.co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1421"/>
            <a:ext cx="9144000" cy="1793557"/>
          </a:xfrm>
        </p:spPr>
        <p:txBody>
          <a:bodyPr>
            <a:normAutofit/>
          </a:bodyPr>
          <a:lstStyle/>
          <a:p>
            <a:r>
              <a:rPr lang="en-US" b="1" dirty="0"/>
              <a:t>14 – </a:t>
            </a:r>
            <a:r>
              <a:rPr lang="en-US" b="1" dirty="0" err="1"/>
              <a:t>Restorasi</a:t>
            </a:r>
            <a:r>
              <a:rPr lang="en-US" b="1" dirty="0"/>
              <a:t> Citra  </a:t>
            </a:r>
            <a:r>
              <a:rPr lang="en-US" sz="4400" dirty="0">
                <a:solidFill>
                  <a:srgbClr val="FF0000"/>
                </a:solidFill>
              </a:rPr>
              <a:t>(Bagian 2)</a:t>
            </a:r>
            <a:br>
              <a:rPr lang="en-US" sz="4400" b="1" dirty="0">
                <a:solidFill>
                  <a:srgbClr val="FF0000"/>
                </a:solidFill>
              </a:rPr>
            </a:b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444" y="222515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Interpretasi</a:t>
            </a:r>
            <a:r>
              <a:rPr lang="en-US" sz="3600" dirty="0"/>
              <a:t> dan </a:t>
            </a:r>
            <a:r>
              <a:rPr lang="en-US" sz="3600" dirty="0" err="1"/>
              <a:t>Pengolahan</a:t>
            </a:r>
            <a:r>
              <a:rPr lang="en-US" sz="3600" dirty="0"/>
              <a:t> Citra</a:t>
            </a:r>
          </a:p>
          <a:p>
            <a:endParaRPr lang="en-US" sz="3600" dirty="0"/>
          </a:p>
          <a:p>
            <a:r>
              <a:rPr lang="en-US" sz="3600" dirty="0"/>
              <a:t>Oleh: Rinaldi Munir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 err="1"/>
              <a:t>Upate</a:t>
            </a:r>
            <a:r>
              <a:rPr lang="en-US" dirty="0"/>
              <a:t> </a:t>
            </a:r>
            <a:r>
              <a:rPr lang="en-US" dirty="0" err="1"/>
              <a:t>Oktober</a:t>
            </a:r>
            <a:r>
              <a:rPr lang="en-US" dirty="0"/>
              <a:t> 2022</a:t>
            </a:r>
          </a:p>
        </p:txBody>
      </p:sp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8AC70252-0B44-45A8-BC48-01EFF8DE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398263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540A44-09BD-4826-98DA-8F06C86E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F6CDDA-1D65-449C-9E50-98E334DF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FA4D3-8825-4DF9-930A-78C79B36C768}"/>
              </a:ext>
            </a:extLst>
          </p:cNvPr>
          <p:cNvSpPr txBox="1">
            <a:spLocks noChangeArrowheads="1"/>
          </p:cNvSpPr>
          <p:nvPr/>
        </p:nvSpPr>
        <p:spPr>
          <a:xfrm>
            <a:off x="1308939" y="472622"/>
            <a:ext cx="9914232" cy="5138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/>
              <a:t>Ideal </a:t>
            </a:r>
            <a:r>
              <a:rPr lang="en-US" altLang="en-US" b="1" dirty="0" err="1"/>
              <a:t>Bandreject</a:t>
            </a:r>
            <a:r>
              <a:rPr lang="en-US" altLang="en-US" b="1" dirty="0"/>
              <a:t> Filter</a:t>
            </a:r>
          </a:p>
          <a:p>
            <a:pPr>
              <a:buNone/>
            </a:pPr>
            <a:r>
              <a:rPr lang="en-US" altLang="en-US" dirty="0"/>
              <a:t>   </a:t>
            </a:r>
            <a:r>
              <a:rPr lang="en-US" altLang="en-US" sz="2600" dirty="0"/>
              <a:t>F</a:t>
            </a:r>
            <a:r>
              <a:rPr lang="id-ID" sz="2600" dirty="0"/>
              <a:t>rekuensi di luar rentang yang diberikan dilewatkan tanpa redaman dan frekuensi di dalam rentang yang diberikan diblokir. Perilaku ini membuat </a:t>
            </a:r>
            <a:r>
              <a:rPr lang="en-US" sz="2600" i="1" dirty="0"/>
              <a:t>ideal </a:t>
            </a:r>
            <a:r>
              <a:rPr lang="en-US" sz="2600" i="1" dirty="0" err="1"/>
              <a:t>bandreject</a:t>
            </a:r>
            <a:r>
              <a:rPr lang="en-US" sz="2600" i="1" dirty="0"/>
              <a:t> filter </a:t>
            </a:r>
            <a:r>
              <a:rPr lang="id-ID" sz="2600" i="1" dirty="0"/>
              <a:t> </a:t>
            </a:r>
            <a:r>
              <a:rPr lang="id-ID" sz="2600" dirty="0"/>
              <a:t>menjadi sangat tajam. </a:t>
            </a:r>
            <a:endParaRPr lang="en-US" altLang="en-US" sz="2600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7B50597A-60EB-407C-AC30-32CFF53FDA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460811"/>
              </p:ext>
            </p:extLst>
          </p:nvPr>
        </p:nvGraphicFramePr>
        <p:xfrm>
          <a:off x="1907057" y="2365058"/>
          <a:ext cx="5778257" cy="223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1206500" progId="Equation.DSMT4">
                  <p:embed/>
                </p:oleObj>
              </mc:Choice>
              <mc:Fallback>
                <p:oleObj name="Equation" r:id="rId2" imgW="3124200" imgH="1206500" progId="Equation.DSMT4">
                  <p:embed/>
                  <p:pic>
                    <p:nvPicPr>
                      <p:cNvPr id="10" name="Object 8">
                        <a:extLst>
                          <a:ext uri="{FF2B5EF4-FFF2-40B4-BE49-F238E27FC236}">
                            <a16:creationId xmlns:a16="http://schemas.microsoft.com/office/drawing/2014/main" id="{6B8D8FA9-3585-47DC-A365-0C99F9B801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057" y="2365058"/>
                        <a:ext cx="5778257" cy="2232052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9">
            <a:extLst>
              <a:ext uri="{FF2B5EF4-FFF2-40B4-BE49-F238E27FC236}">
                <a16:creationId xmlns:a16="http://schemas.microsoft.com/office/drawing/2014/main" id="{656A0B74-AC79-4F06-8AD2-4E87869A6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303" y="4949865"/>
            <a:ext cx="80377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914400" indent="-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 dirty="0">
                <a:solidFill>
                  <a:srgbClr val="0000FF"/>
                </a:solidFill>
              </a:rPr>
              <a:t>D(</a:t>
            </a:r>
            <a:r>
              <a:rPr lang="en-US" altLang="en-US" sz="2000" i="1" dirty="0" err="1">
                <a:solidFill>
                  <a:srgbClr val="0000FF"/>
                </a:solidFill>
              </a:rPr>
              <a:t>u,v</a:t>
            </a:r>
            <a:r>
              <a:rPr lang="en-US" altLang="en-US" sz="2000" i="1" dirty="0">
                <a:solidFill>
                  <a:srgbClr val="0000FF"/>
                </a:solidFill>
              </a:rPr>
              <a:t>)</a:t>
            </a:r>
            <a:r>
              <a:rPr lang="en-US" altLang="en-US" sz="2000" dirty="0">
                <a:solidFill>
                  <a:srgbClr val="FF33CC"/>
                </a:solidFill>
              </a:rPr>
              <a:t>  = </a:t>
            </a:r>
            <a:r>
              <a:rPr lang="en-US" altLang="en-US" sz="2000" dirty="0" err="1">
                <a:solidFill>
                  <a:srgbClr val="FF33CC"/>
                </a:solidFill>
              </a:rPr>
              <a:t>jarak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dari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titik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pusat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persegipanjang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frekuensi</a:t>
            </a:r>
            <a:r>
              <a:rPr lang="en-US" altLang="en-US" sz="2000" dirty="0">
                <a:solidFill>
                  <a:srgbClr val="FF33CC"/>
                </a:solidFill>
              </a:rPr>
              <a:t> (M/2, N/2)</a:t>
            </a:r>
          </a:p>
          <a:p>
            <a:pPr marL="914400" indent="-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33CC"/>
                </a:solidFill>
              </a:rPr>
              <a:t>            = [ (u – M/2)</a:t>
            </a:r>
            <a:r>
              <a:rPr lang="en-US" altLang="en-US" sz="2000" baseline="30000" dirty="0">
                <a:solidFill>
                  <a:srgbClr val="FF33CC"/>
                </a:solidFill>
              </a:rPr>
              <a:t>2</a:t>
            </a:r>
            <a:r>
              <a:rPr lang="en-US" altLang="en-US" sz="2000" dirty="0">
                <a:solidFill>
                  <a:srgbClr val="FF33CC"/>
                </a:solidFill>
              </a:rPr>
              <a:t> + (v – N/2)</a:t>
            </a:r>
            <a:r>
              <a:rPr lang="en-US" altLang="en-US" sz="2000" baseline="30000" dirty="0">
                <a:solidFill>
                  <a:srgbClr val="FF33CC"/>
                </a:solidFill>
              </a:rPr>
              <a:t>2</a:t>
            </a:r>
            <a:r>
              <a:rPr lang="en-US" altLang="en-US" sz="2000" dirty="0">
                <a:solidFill>
                  <a:srgbClr val="FF33CC"/>
                </a:solidFill>
              </a:rPr>
              <a:t> ]</a:t>
            </a:r>
            <a:r>
              <a:rPr lang="en-US" altLang="en-US" sz="2000" baseline="30000" dirty="0">
                <a:solidFill>
                  <a:srgbClr val="FF33CC"/>
                </a:solidFill>
              </a:rPr>
              <a:t>1/2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 dirty="0">
                <a:solidFill>
                  <a:srgbClr val="0000FF"/>
                </a:solidFill>
              </a:rPr>
              <a:t>W</a:t>
            </a:r>
            <a:r>
              <a:rPr lang="en-US" altLang="en-US" sz="2000" dirty="0">
                <a:solidFill>
                  <a:srgbClr val="0000FF"/>
                </a:solidFill>
              </a:rPr>
              <a:t>  </a:t>
            </a:r>
            <a:r>
              <a:rPr lang="en-US" altLang="en-US" sz="2000" dirty="0">
                <a:solidFill>
                  <a:srgbClr val="FF33CC"/>
                </a:solidFill>
              </a:rPr>
              <a:t>= </a:t>
            </a:r>
            <a:r>
              <a:rPr lang="en-US" altLang="en-US" sz="2000" dirty="0" err="1">
                <a:solidFill>
                  <a:srgbClr val="FF33CC"/>
                </a:solidFill>
              </a:rPr>
              <a:t>lebar</a:t>
            </a:r>
            <a:r>
              <a:rPr lang="en-US" altLang="en-US" sz="2000" dirty="0">
                <a:solidFill>
                  <a:srgbClr val="FF33CC"/>
                </a:solidFill>
              </a:rPr>
              <a:t> pita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 dirty="0">
                <a:solidFill>
                  <a:srgbClr val="0000FF"/>
                </a:solidFill>
              </a:rPr>
              <a:t>D</a:t>
            </a:r>
            <a:r>
              <a:rPr lang="en-US" altLang="en-US" sz="2000" i="1" baseline="-25000" dirty="0">
                <a:solidFill>
                  <a:srgbClr val="0000FF"/>
                </a:solidFill>
              </a:rPr>
              <a:t>0 </a:t>
            </a:r>
            <a:r>
              <a:rPr lang="en-US" altLang="en-US" sz="2000" dirty="0">
                <a:solidFill>
                  <a:srgbClr val="FF33CC"/>
                </a:solidFill>
              </a:rPr>
              <a:t>= </a:t>
            </a:r>
            <a:r>
              <a:rPr lang="en-US" altLang="en-US" sz="2000" dirty="0" err="1">
                <a:solidFill>
                  <a:srgbClr val="FF33CC"/>
                </a:solidFill>
              </a:rPr>
              <a:t>jari-jari</a:t>
            </a:r>
            <a:r>
              <a:rPr lang="en-US" altLang="en-US" sz="2000" dirty="0">
                <a:solidFill>
                  <a:srgbClr val="FF33CC"/>
                </a:solidFill>
              </a:rPr>
              <a:t> pita  (di </a:t>
            </a:r>
            <a:r>
              <a:rPr lang="en-US" altLang="en-US" sz="2000" dirty="0" err="1">
                <a:solidFill>
                  <a:srgbClr val="FF33CC"/>
                </a:solidFill>
              </a:rPr>
              <a:t>dalam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buku</a:t>
            </a:r>
            <a:r>
              <a:rPr lang="en-US" altLang="en-US" sz="2000" dirty="0">
                <a:solidFill>
                  <a:srgbClr val="FF33CC"/>
                </a:solidFill>
              </a:rPr>
              <a:t> Gonzalez </a:t>
            </a:r>
            <a:r>
              <a:rPr lang="en-US" altLang="en-US" sz="2000" dirty="0" err="1">
                <a:solidFill>
                  <a:srgbClr val="FF33CC"/>
                </a:solidFill>
              </a:rPr>
              <a:t>ditulis</a:t>
            </a:r>
            <a:r>
              <a:rPr lang="en-US" altLang="en-US" sz="2000" dirty="0">
                <a:solidFill>
                  <a:srgbClr val="FF33CC"/>
                </a:solidFill>
              </a:rPr>
              <a:t> C</a:t>
            </a:r>
            <a:r>
              <a:rPr lang="en-US" altLang="en-US" sz="2000" baseline="-25000" dirty="0">
                <a:solidFill>
                  <a:srgbClr val="FF33CC"/>
                </a:solidFill>
              </a:rPr>
              <a:t>0</a:t>
            </a:r>
            <a:r>
              <a:rPr lang="en-US" altLang="en-US" sz="2000" dirty="0">
                <a:solidFill>
                  <a:srgbClr val="FF33CC"/>
                </a:solidFill>
              </a:rPr>
              <a:t>)</a:t>
            </a:r>
            <a:endParaRPr lang="en-US" altLang="en-US" sz="2000" i="1" dirty="0">
              <a:solidFill>
                <a:srgbClr val="FF33C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239D98-ACDC-43B0-8356-539F2F8BA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586" y="2326589"/>
            <a:ext cx="2513475" cy="23089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EF63F-F7F0-453F-B1CC-4E9F4DC2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0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6F9D6-0432-47D2-ACD5-92647B14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304801"/>
            <a:ext cx="11440885" cy="5436734"/>
          </a:xfrm>
        </p:spPr>
        <p:txBody>
          <a:bodyPr>
            <a:normAutofit/>
          </a:bodyPr>
          <a:lstStyle/>
          <a:p>
            <a:r>
              <a:rPr lang="en-US" altLang="en-US" b="1" dirty="0"/>
              <a:t>Butterworth </a:t>
            </a:r>
            <a:r>
              <a:rPr lang="en-US" altLang="en-US" b="1" dirty="0" err="1"/>
              <a:t>Bandrreject</a:t>
            </a:r>
            <a:r>
              <a:rPr lang="en-US" altLang="en-US" b="1" dirty="0"/>
              <a:t> Filter </a:t>
            </a:r>
            <a:r>
              <a:rPr lang="en-US" altLang="en-US" b="1" dirty="0" err="1"/>
              <a:t>orde</a:t>
            </a:r>
            <a:r>
              <a:rPr lang="en-US" altLang="en-US" b="1" dirty="0"/>
              <a:t> n</a:t>
            </a:r>
          </a:p>
          <a:p>
            <a:pPr>
              <a:buNone/>
            </a:pPr>
            <a:r>
              <a:rPr lang="en-US" altLang="en-US" dirty="0"/>
              <a:t>   </a:t>
            </a:r>
            <a:r>
              <a:rPr lang="id-ID" sz="2400" dirty="0"/>
              <a:t>Dengan </a:t>
            </a:r>
            <a:r>
              <a:rPr lang="id-ID" sz="2400" i="1" dirty="0"/>
              <a:t>Butterworth</a:t>
            </a:r>
            <a:r>
              <a:rPr lang="en-US" sz="2400" i="1" dirty="0"/>
              <a:t> </a:t>
            </a:r>
            <a:r>
              <a:rPr lang="en-US" sz="2400" i="1" dirty="0" err="1"/>
              <a:t>bandreject</a:t>
            </a:r>
            <a:r>
              <a:rPr lang="en-US" sz="2400" i="1" dirty="0"/>
              <a:t> filter</a:t>
            </a:r>
            <a:r>
              <a:rPr lang="id-ID" sz="2400" dirty="0"/>
              <a:t>, frekuensi di tengah pita sepenuhnya diblokir dan frekuensi di tepi pita dilemahkan. Filter </a:t>
            </a:r>
            <a:r>
              <a:rPr lang="id-ID" sz="2400" i="1" dirty="0"/>
              <a:t>Butterworth</a:t>
            </a:r>
            <a:r>
              <a:rPr lang="id-ID" sz="2400" dirty="0"/>
              <a:t> tidak memiliki diskontinuitas yang tajam antara frekuensi yang dilewatkan dan frekuensi yang difilter. </a:t>
            </a:r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b="1" dirty="0"/>
          </a:p>
          <a:p>
            <a:r>
              <a:rPr lang="en-US" altLang="en-US" b="1" dirty="0"/>
              <a:t>Gaussian Band-Reject Filter</a:t>
            </a:r>
          </a:p>
          <a:p>
            <a:pPr marL="0" indent="0">
              <a:buNone/>
            </a:pPr>
            <a:r>
              <a:rPr lang="en-US" altLang="en-US" dirty="0"/>
              <a:t>  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id-ID" sz="2400" dirty="0"/>
              <a:t>jenis filter ini, transisi antara frekuensi tidak terfilter dan terfilter sangat mulus. </a:t>
            </a:r>
            <a:endParaRPr lang="en-US" altLang="en-US" sz="2400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2A8D8-E6F1-4B33-BE4C-8FFCEA66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33274BC-4579-430A-9C70-7F7759CD8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913856"/>
              </p:ext>
            </p:extLst>
          </p:nvPr>
        </p:nvGraphicFramePr>
        <p:xfrm>
          <a:off x="1730828" y="2125436"/>
          <a:ext cx="350520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43100" imgH="698500" progId="Equation.DSMT4">
                  <p:embed/>
                </p:oleObj>
              </mc:Choice>
              <mc:Fallback>
                <p:oleObj name="Equation" r:id="rId2" imgW="1943100" imgH="6985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E051025-278D-4208-9BC4-FD20897555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828" y="2125436"/>
                        <a:ext cx="3505200" cy="1260475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ABEE46E-2BAF-4906-83DF-2A0DCAF283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501827"/>
              </p:ext>
            </p:extLst>
          </p:nvPr>
        </p:nvGraphicFramePr>
        <p:xfrm>
          <a:off x="1807028" y="5206546"/>
          <a:ext cx="34290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431800" progId="Equation.DSMT4">
                  <p:embed/>
                </p:oleObj>
              </mc:Choice>
              <mc:Fallback>
                <p:oleObj name="Equation" r:id="rId4" imgW="1625600" imgH="431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59DB5CC-783C-4EB8-8839-77F9404414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7028" y="5206546"/>
                        <a:ext cx="3429000" cy="911225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FD98A6C-9D52-4B89-9830-8F8E3101BA91}"/>
              </a:ext>
            </a:extLst>
          </p:cNvPr>
          <p:cNvSpPr txBox="1"/>
          <p:nvPr/>
        </p:nvSpPr>
        <p:spPr>
          <a:xfrm>
            <a:off x="5562600" y="365578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Catatan</a:t>
            </a:r>
            <a:r>
              <a:rPr lang="en-US" dirty="0"/>
              <a:t>: </a:t>
            </a:r>
            <a:r>
              <a:rPr lang="id-ID" dirty="0"/>
              <a:t>Butterworth </a:t>
            </a:r>
            <a:r>
              <a:rPr lang="en-US" dirty="0" err="1"/>
              <a:t>orde</a:t>
            </a:r>
            <a:r>
              <a:rPr lang="en-US" dirty="0"/>
              <a:t> n </a:t>
            </a:r>
            <a:r>
              <a:rPr lang="id-ID" dirty="0"/>
              <a:t>rendah mendekati Gaussian, dan  Butterworth </a:t>
            </a:r>
            <a:r>
              <a:rPr lang="en-US" dirty="0" err="1"/>
              <a:t>orde</a:t>
            </a:r>
            <a:r>
              <a:rPr lang="en-US" dirty="0"/>
              <a:t> </a:t>
            </a:r>
            <a:r>
              <a:rPr lang="id-ID" dirty="0"/>
              <a:t>tinggi mendekati Ideal. 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9D9417-0CD7-4F3D-BC42-92F2A98C1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056" y="2004195"/>
            <a:ext cx="1762179" cy="1743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DA4BA-97FF-464B-9809-6BC3EF026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056" y="5043207"/>
            <a:ext cx="1893405" cy="17596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051EDA-B1DA-4F24-973F-85CBEC62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4356" y="6356350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31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ABE40-BB1B-7A5A-6CFE-A9EABA22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3514"/>
            <a:ext cx="10515600" cy="5273449"/>
          </a:xfrm>
        </p:spPr>
        <p:txBody>
          <a:bodyPr/>
          <a:lstStyle/>
          <a:p>
            <a:r>
              <a:rPr lang="en-US" dirty="0"/>
              <a:t>Citra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rekonstruksi</a:t>
            </a:r>
            <a:r>
              <a:rPr lang="en-US" dirty="0"/>
              <a:t>, G,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mengalikan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(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), F, </a:t>
            </a:r>
            <a:r>
              <a:rPr lang="en-US" dirty="0" err="1"/>
              <a:t>dengan</a:t>
            </a:r>
            <a:r>
              <a:rPr lang="en-US" dirty="0"/>
              <a:t> H: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G(</a:t>
            </a:r>
            <a:r>
              <a:rPr lang="en-US" dirty="0" err="1"/>
              <a:t>u,v</a:t>
            </a:r>
            <a:r>
              <a:rPr lang="en-US" dirty="0"/>
              <a:t>) = F(</a:t>
            </a:r>
            <a:r>
              <a:rPr lang="en-US" dirty="0" err="1"/>
              <a:t>u,v</a:t>
            </a:r>
            <a:r>
              <a:rPr lang="en-US" dirty="0"/>
              <a:t>)H(</a:t>
            </a:r>
            <a:r>
              <a:rPr lang="en-US" dirty="0" err="1"/>
              <a:t>u,v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Selanjutnya</a:t>
            </a:r>
            <a:r>
              <a:rPr lang="en-US" dirty="0"/>
              <a:t>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i="1" dirty="0"/>
              <a:t>inverse Fourier Transform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g(</a:t>
            </a:r>
            <a:r>
              <a:rPr lang="en-US" dirty="0" err="1"/>
              <a:t>x,y</a:t>
            </a:r>
            <a:r>
              <a:rPr lang="en-US" dirty="0"/>
              <a:t>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E4E23-C8F3-092A-DD8B-FEC2F04A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B4DB1-BB07-2CE1-AE1F-46045DC6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78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FE813-19C7-4D9E-9FF1-56F9B379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152BE-5905-4BA4-B2E3-5485D3BF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2C0F7-E4BC-4228-B488-7CD9EF755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3" y="1864859"/>
            <a:ext cx="4129314" cy="4129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121F8-34B9-45EF-8918-9990118A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87" y="1803602"/>
            <a:ext cx="4237969" cy="4237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53B48-908B-47B1-A516-D4487D4D217F}"/>
              </a:ext>
            </a:extLst>
          </p:cNvPr>
          <p:cNvSpPr txBox="1"/>
          <p:nvPr/>
        </p:nvSpPr>
        <p:spPr>
          <a:xfrm>
            <a:off x="2040915" y="6171684"/>
            <a:ext cx="16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Original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A82B2-9906-41F8-902E-37787524C053}"/>
              </a:ext>
            </a:extLst>
          </p:cNvPr>
          <p:cNvSpPr txBox="1"/>
          <p:nvPr/>
        </p:nvSpPr>
        <p:spPr>
          <a:xfrm>
            <a:off x="6568022" y="6103029"/>
            <a:ext cx="4494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Citra cameraman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derau</a:t>
            </a:r>
            <a:r>
              <a:rPr lang="en-US" sz="2000" dirty="0"/>
              <a:t> </a:t>
            </a:r>
            <a:r>
              <a:rPr lang="en-US" sz="2000" dirty="0" err="1"/>
              <a:t>periodik</a:t>
            </a: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A07AA-7D84-45EA-B3D1-8CDB238F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4428" y="6492875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7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04ADD-ED34-4E78-A07A-83AD2F873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173BF-007B-4062-899D-7C95CC657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364343"/>
            <a:ext cx="4129314" cy="4129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A70FA-35EC-4B4D-8CA9-5BD0DBD58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74" y="794657"/>
            <a:ext cx="7505726" cy="61783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D410C-36B9-458F-8795-DD1C8E14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A9EB3E-15AE-4673-A04E-8359BEDE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EEDF81-92B5-42A2-AD2F-956F3D0E7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8" y="498023"/>
            <a:ext cx="5214394" cy="5151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DA0972-FF4B-446D-9318-F5D55C568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8022"/>
            <a:ext cx="5151664" cy="515166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A9F1422-0162-4991-9752-E7BDB78F30D9}"/>
              </a:ext>
            </a:extLst>
          </p:cNvPr>
          <p:cNvSpPr/>
          <p:nvPr/>
        </p:nvSpPr>
        <p:spPr>
          <a:xfrm>
            <a:off x="7968343" y="2427514"/>
            <a:ext cx="1317171" cy="131717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23E44-04B9-40C7-96CB-D07A777691D9}"/>
              </a:ext>
            </a:extLst>
          </p:cNvPr>
          <p:cNvSpPr txBox="1"/>
          <p:nvPr/>
        </p:nvSpPr>
        <p:spPr>
          <a:xfrm>
            <a:off x="6096000" y="5802963"/>
            <a:ext cx="4812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Perkiraaan</a:t>
            </a:r>
            <a:r>
              <a:rPr lang="en-US" sz="2000" dirty="0"/>
              <a:t> </a:t>
            </a:r>
            <a:r>
              <a:rPr lang="en-US" sz="2000" dirty="0" err="1"/>
              <a:t>jari-jari</a:t>
            </a:r>
            <a:r>
              <a:rPr lang="en-US" sz="2000" dirty="0"/>
              <a:t> </a:t>
            </a:r>
            <a:r>
              <a:rPr lang="en-US" sz="2000" dirty="0" err="1"/>
              <a:t>lingkaran</a:t>
            </a:r>
            <a:r>
              <a:rPr lang="en-US" sz="2000" dirty="0"/>
              <a:t> band filter = 32</a:t>
            </a:r>
          </a:p>
          <a:p>
            <a:pPr algn="ctr"/>
            <a:r>
              <a:rPr lang="en-US" sz="2000" dirty="0"/>
              <a:t>(C0 = 32, W = 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94EC5-F486-4CAB-BB96-892D876FF36C}"/>
              </a:ext>
            </a:extLst>
          </p:cNvPr>
          <p:cNvSpPr txBox="1"/>
          <p:nvPr/>
        </p:nvSpPr>
        <p:spPr>
          <a:xfrm>
            <a:off x="2090057" y="5802963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Titik-titik</a:t>
            </a:r>
            <a:r>
              <a:rPr lang="en-US" sz="2000" dirty="0"/>
              <a:t> </a:t>
            </a:r>
            <a:r>
              <a:rPr lang="en-US" sz="2000" i="1" dirty="0"/>
              <a:t>spikes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88CD8-5102-45B5-AFB1-EB3F344E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61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41BC-FAC9-4132-B66F-9EDCFED4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Matlab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C0A40-9415-422D-9B2F-ECBF47CF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96C88-708B-48AB-A781-422DEAED3812}"/>
              </a:ext>
            </a:extLst>
          </p:cNvPr>
          <p:cNvSpPr txBox="1"/>
          <p:nvPr/>
        </p:nvSpPr>
        <p:spPr>
          <a:xfrm>
            <a:off x="838200" y="1774830"/>
            <a:ext cx="1042851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Bandreject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filtering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'camera_noise.jpg'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f(x, y)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Display the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fft2(f);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 = log(1+abs(F));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46DEE-95A0-49AC-A198-845EDCCA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5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BF764-C8BD-4BE3-82C9-C6E38DAE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E93A0-65CE-4A60-B481-9633C5A73E7D}"/>
              </a:ext>
            </a:extLst>
          </p:cNvPr>
          <p:cNvSpPr txBox="1"/>
          <p:nvPr/>
        </p:nvSpPr>
        <p:spPr>
          <a:xfrm>
            <a:off x="391886" y="236539"/>
            <a:ext cx="1149531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Butterworth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Bandreject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Filter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orde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n = 1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0:(M-1);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0:(N-1);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M/2);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M;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N/2);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0 = 32;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W = 6;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n = 1;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1./(1 + ((D*W)./(D.^2 - D0^2)).^(2*n));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'Butterworth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Bandreject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Filter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orde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n = 1'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b="0" i="0" u="none" strike="noStrike" baseline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845A58-72E1-4EEC-9CD8-E668DCF7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9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C6153-A0B4-43C3-9961-B67D223A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2DE1C-9A7E-4659-AEFE-0130E0B70A23}"/>
              </a:ext>
            </a:extLst>
          </p:cNvPr>
          <p:cNvSpPr txBox="1"/>
          <p:nvPr/>
        </p:nvSpPr>
        <p:spPr>
          <a:xfrm>
            <a:off x="1175656" y="881466"/>
            <a:ext cx="100910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Kalikan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real(ifft2(G));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375D4-F118-4979-AA06-06BA347E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2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CF6D1-8F49-471E-AA1A-7C4E55471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6571"/>
            <a:ext cx="10515600" cy="58503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Hasil run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1DE82-D6C3-40B4-9B19-826B445D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4F3BE-34AB-4337-A317-3FF2495AE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357" y="975845"/>
            <a:ext cx="6847114" cy="5636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7F3BF-E302-4017-BE28-881881B12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446" y="1067505"/>
            <a:ext cx="6624411" cy="54529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1F42BD-ACC1-48D4-9DA1-45BD20FD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42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FEEE-7536-88A9-8408-8E4D4339F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Restorasi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citra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dalam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ranah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frekuensi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FEA6A-E425-2F4C-3BC7-A5E367AA9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Restorasi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mengestimasi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terdistorsi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periodik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motion blur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8CEBB-BCB2-84DC-35A3-15CD5A50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2684D-3148-BF22-47E4-22941D14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2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722E6F-6AB1-43CF-9EC6-A5B7A1B4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476E0-9FD0-4674-94AB-736487A1C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60" y="837746"/>
            <a:ext cx="5039022" cy="4147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8ACE4-3483-4CAC-88C8-995758FC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0" y="649688"/>
            <a:ext cx="4321629" cy="474886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D03FA-6D89-4EEE-AE08-D6D2A847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06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71DFC9-FFD7-EC58-D6C6-FE83BB2E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BFFD2C-2F5C-997B-C612-08701F73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87CF8-773F-6152-342D-C5E30FF72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09" y="638943"/>
            <a:ext cx="9277782" cy="55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9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798D-B108-4B9E-BF57-99157BBB3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Bandpass Filter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8099B-D033-4B5B-99E9-4967A963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11C153F-0CC9-47F7-83EA-4C49C37B7A4A}"/>
              </a:ext>
            </a:extLst>
          </p:cNvPr>
          <p:cNvSpPr txBox="1">
            <a:spLocks noChangeArrowheads="1"/>
          </p:cNvSpPr>
          <p:nvPr/>
        </p:nvSpPr>
        <p:spPr>
          <a:xfrm>
            <a:off x="1110342" y="1578429"/>
            <a:ext cx="8262257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/>
              <a:t>Band-Pass Filters</a:t>
            </a:r>
          </a:p>
          <a:p>
            <a:pPr lvl="1"/>
            <a:r>
              <a:rPr lang="en-US" altLang="en-US" dirty="0" err="1"/>
              <a:t>Operasinya</a:t>
            </a:r>
            <a:r>
              <a:rPr lang="en-US" altLang="en-US" dirty="0"/>
              <a:t> </a:t>
            </a:r>
            <a:r>
              <a:rPr lang="en-US" altLang="en-US" dirty="0" err="1"/>
              <a:t>berlawanan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i="1" dirty="0"/>
              <a:t>band-reject </a:t>
            </a:r>
            <a:r>
              <a:rPr lang="en-US" altLang="en-US" i="1" dirty="0" err="1"/>
              <a:t>fiter</a:t>
            </a:r>
            <a:endParaRPr lang="en-US" altLang="en-US" i="1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0D1B843D-A4B8-454F-96B3-8997F9F55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642831"/>
              </p:ext>
            </p:extLst>
          </p:nvPr>
        </p:nvGraphicFramePr>
        <p:xfrm>
          <a:off x="8305800" y="1734232"/>
          <a:ext cx="3309257" cy="698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0" imgH="241300" progId="Equation.DSMT4">
                  <p:embed/>
                </p:oleObj>
              </mc:Choice>
              <mc:Fallback>
                <p:oleObj name="Equation" r:id="rId2" imgW="1143000" imgH="241300" progId="Equation.DSMT4">
                  <p:embed/>
                  <p:pic>
                    <p:nvPicPr>
                      <p:cNvPr id="87044" name="Object 4">
                        <a:extLst>
                          <a:ext uri="{FF2B5EF4-FFF2-40B4-BE49-F238E27FC236}">
                            <a16:creationId xmlns:a16="http://schemas.microsoft.com/office/drawing/2014/main" id="{B482AF7C-07C1-441B-A851-D00DF433E9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1734232"/>
                        <a:ext cx="3309257" cy="698710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>
            <a:extLst>
              <a:ext uri="{FF2B5EF4-FFF2-40B4-BE49-F238E27FC236}">
                <a16:creationId xmlns:a16="http://schemas.microsoft.com/office/drawing/2014/main" id="{E55B8321-D962-424E-907D-CA3C5E73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7820" y="2694338"/>
            <a:ext cx="6513802" cy="34614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1FB0B-463A-4E13-AB48-43E49904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7221" y="6356350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65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B852C-FAD6-4BBB-9B73-0B02DC76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Notch Filters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BFE6A-6D11-45AF-845E-EB36AC36A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E90B13-7CCB-45F7-8863-5866164EA5A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600200"/>
            <a:ext cx="10733314" cy="4484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i="1" dirty="0"/>
              <a:t>Notch Filters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 err="1"/>
              <a:t>Bertujuan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menolak</a:t>
            </a:r>
            <a:r>
              <a:rPr lang="en-US" altLang="en-US" sz="2800" dirty="0"/>
              <a:t> (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melewatkan</a:t>
            </a:r>
            <a:r>
              <a:rPr lang="en-US" altLang="en-US" sz="2800" dirty="0"/>
              <a:t>) </a:t>
            </a:r>
            <a:r>
              <a:rPr lang="en-US" altLang="en-US" sz="2800" dirty="0" err="1"/>
              <a:t>frekuensi</a:t>
            </a:r>
            <a:r>
              <a:rPr lang="en-US" altLang="en-US" sz="2800" dirty="0"/>
              <a:t> pada baris dan </a:t>
            </a:r>
            <a:r>
              <a:rPr lang="en-US" altLang="en-US" sz="2800" dirty="0" err="1"/>
              <a:t>kolom</a:t>
            </a:r>
            <a:r>
              <a:rPr lang="en-US" altLang="en-US" sz="2800" dirty="0"/>
              <a:t> yang “spikes”. </a:t>
            </a:r>
          </a:p>
          <a:p>
            <a:pPr lvl="1">
              <a:lnSpc>
                <a:spcPct val="80000"/>
              </a:lnSpc>
            </a:pPr>
            <a:endParaRPr lang="en-US" altLang="en-US" sz="2800" dirty="0"/>
          </a:p>
          <a:p>
            <a:pPr lvl="1">
              <a:lnSpc>
                <a:spcPct val="80000"/>
              </a:lnSpc>
            </a:pPr>
            <a:r>
              <a:rPr lang="en-US" altLang="en-US" sz="2800" dirty="0" err="1"/>
              <a:t>Perlu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diperkirakan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bagian</a:t>
            </a:r>
            <a:r>
              <a:rPr lang="en-US" altLang="en-US" sz="2800" dirty="0"/>
              <a:t> mana </a:t>
            </a:r>
            <a:r>
              <a:rPr lang="en-US" altLang="en-US" sz="2800" dirty="0" err="1"/>
              <a:t>lokasi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frrekuensi</a:t>
            </a:r>
            <a:r>
              <a:rPr lang="en-US" altLang="en-US" sz="2800" dirty="0"/>
              <a:t> yang </a:t>
            </a:r>
            <a:r>
              <a:rPr lang="en-US" altLang="en-US" sz="2800" i="1" dirty="0"/>
              <a:t>spikes</a:t>
            </a:r>
          </a:p>
          <a:p>
            <a:pPr lvl="1">
              <a:lnSpc>
                <a:spcPct val="80000"/>
              </a:lnSpc>
            </a:pPr>
            <a:endParaRPr lang="en-US" altLang="en-US" sz="2800" i="1" dirty="0"/>
          </a:p>
          <a:p>
            <a:pPr lvl="1">
              <a:lnSpc>
                <a:spcPct val="80000"/>
              </a:lnSpc>
            </a:pPr>
            <a:r>
              <a:rPr lang="en-US" sz="2800" dirty="0" err="1"/>
              <a:t>Biasanya</a:t>
            </a:r>
            <a:r>
              <a:rPr lang="en-US" sz="2800" dirty="0"/>
              <a:t> </a:t>
            </a:r>
            <a:r>
              <a:rPr lang="id-ID" sz="2800" dirty="0"/>
              <a:t>muncul berpasangan </a:t>
            </a:r>
            <a:r>
              <a:rPr lang="en-US" sz="2800" dirty="0" err="1"/>
              <a:t>secara</a:t>
            </a:r>
            <a:r>
              <a:rPr lang="en-US" sz="2800" dirty="0"/>
              <a:t> </a:t>
            </a:r>
            <a:r>
              <a:rPr lang="id-ID" sz="2800" dirty="0"/>
              <a:t>simetris te</a:t>
            </a:r>
            <a:r>
              <a:rPr lang="en-US" sz="2800" dirty="0" err="1"/>
              <a:t>rhadap</a:t>
            </a:r>
            <a:r>
              <a:rPr lang="en-US" sz="2800" dirty="0"/>
              <a:t> </a:t>
            </a:r>
            <a:r>
              <a:rPr lang="en-US" sz="2800" dirty="0" err="1"/>
              <a:t>titik</a:t>
            </a:r>
            <a:r>
              <a:rPr lang="en-US" sz="2800" dirty="0"/>
              <a:t> </a:t>
            </a:r>
            <a:r>
              <a:rPr lang="en-US" sz="2800" dirty="0" err="1"/>
              <a:t>asal</a:t>
            </a:r>
            <a:r>
              <a:rPr lang="en-US" sz="2800" dirty="0"/>
              <a:t> (</a:t>
            </a:r>
            <a:r>
              <a:rPr lang="en-US" sz="2800" dirty="0" err="1"/>
              <a:t>titik</a:t>
            </a:r>
            <a:r>
              <a:rPr lang="en-US" sz="2800" dirty="0"/>
              <a:t> </a:t>
            </a:r>
            <a:r>
              <a:rPr lang="en-US" sz="2800" dirty="0" err="1"/>
              <a:t>tengah</a:t>
            </a:r>
            <a:r>
              <a:rPr lang="en-US" sz="2800" dirty="0"/>
              <a:t> </a:t>
            </a:r>
            <a:r>
              <a:rPr lang="en-US" sz="2800" dirty="0" err="1"/>
              <a:t>persegi</a:t>
            </a:r>
            <a:r>
              <a:rPr lang="en-US" sz="2800" dirty="0"/>
              <a:t> </a:t>
            </a:r>
            <a:r>
              <a:rPr lang="en-US" sz="2800" dirty="0" err="1"/>
              <a:t>panjang</a:t>
            </a:r>
            <a:r>
              <a:rPr lang="en-US" sz="2800" dirty="0"/>
              <a:t>)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800" dirty="0" err="1"/>
              <a:t>Jika”menolak</a:t>
            </a:r>
            <a:r>
              <a:rPr lang="en-US" sz="2800" dirty="0"/>
              <a:t>” </a:t>
            </a:r>
            <a:r>
              <a:rPr lang="en-US" sz="2800" dirty="0" err="1"/>
              <a:t>maka</a:t>
            </a:r>
            <a:r>
              <a:rPr lang="en-US" sz="2800" dirty="0"/>
              <a:t> </a:t>
            </a:r>
            <a:r>
              <a:rPr lang="en-US" sz="2800" dirty="0" err="1"/>
              <a:t>disebut</a:t>
            </a:r>
            <a:r>
              <a:rPr lang="en-US" sz="2800" dirty="0"/>
              <a:t> </a:t>
            </a:r>
            <a:r>
              <a:rPr lang="en-US" sz="2800" i="1" dirty="0"/>
              <a:t>notch reject filter</a:t>
            </a:r>
            <a:r>
              <a:rPr lang="en-US" sz="2800" dirty="0"/>
              <a:t>, </a:t>
            </a:r>
            <a:r>
              <a:rPr lang="en-US" sz="2800" dirty="0" err="1"/>
              <a:t>jika</a:t>
            </a:r>
            <a:r>
              <a:rPr lang="en-US" sz="2800" dirty="0"/>
              <a:t> “</a:t>
            </a:r>
            <a:r>
              <a:rPr lang="en-US" sz="2800" dirty="0" err="1"/>
              <a:t>melewatkan</a:t>
            </a:r>
            <a:r>
              <a:rPr lang="en-US" sz="2800" dirty="0"/>
              <a:t>” </a:t>
            </a:r>
            <a:r>
              <a:rPr lang="en-US" sz="2800" dirty="0" err="1"/>
              <a:t>maka</a:t>
            </a:r>
            <a:r>
              <a:rPr lang="en-US" sz="2800" dirty="0"/>
              <a:t> </a:t>
            </a:r>
            <a:r>
              <a:rPr lang="en-US" sz="2800" dirty="0" err="1"/>
              <a:t>disebut</a:t>
            </a:r>
            <a:r>
              <a:rPr lang="en-US" sz="2800" dirty="0"/>
              <a:t> </a:t>
            </a:r>
            <a:r>
              <a:rPr lang="en-US" sz="2800" i="1" dirty="0"/>
              <a:t>notch pass filter</a:t>
            </a:r>
            <a:r>
              <a:rPr lang="en-US" sz="2800" dirty="0"/>
              <a:t>.</a:t>
            </a:r>
          </a:p>
          <a:p>
            <a:pPr lvl="1">
              <a:lnSpc>
                <a:spcPct val="80000"/>
              </a:lnSpc>
            </a:pPr>
            <a:endParaRPr lang="en-US" altLang="en-US" sz="28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8D0A9-2347-4774-BE2C-7EF4CD41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08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1CFCD9-96D5-2F53-D51D-DA9268D1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E0E983-3485-BB27-7763-41610EB0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DDF8CF8-A00E-6B99-415B-198F480A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7123" y="642257"/>
            <a:ext cx="7889616" cy="5323114"/>
          </a:xfrm>
          <a:prstGeom prst="rect">
            <a:avLst/>
          </a:prstGeom>
          <a:noFill/>
          <a:ln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2CB2A53C-4748-F71B-0993-5F014F622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543" y="3995058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Butterworth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34E3BCA-1DA1-8239-2056-CB145A281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58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Ideal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C7EC747-D716-162C-737C-3CEF658D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64" y="3628345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Gaussian</a:t>
            </a:r>
          </a:p>
        </p:txBody>
      </p:sp>
    </p:spTree>
    <p:extLst>
      <p:ext uri="{BB962C8B-B14F-4D97-AF65-F5344CB8AC3E}">
        <p14:creationId xmlns:p14="http://schemas.microsoft.com/office/powerpoint/2010/main" val="4250340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0A6394-22AE-570B-8F3D-78482A9A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1EEE37-8C4A-CF97-07E5-EC990E80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60A08-FBD6-64BD-2B25-9D41BDFB2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370115"/>
            <a:ext cx="7980264" cy="59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19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8" name="Picture 6">
            <a:extLst>
              <a:ext uri="{FF2B5EF4-FFF2-40B4-BE49-F238E27FC236}">
                <a16:creationId xmlns:a16="http://schemas.microsoft.com/office/drawing/2014/main" id="{DECF6BED-0393-1038-15E0-13B3542C40E0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5495925" cy="6934200"/>
          </a:xfrm>
          <a:noFill/>
          <a:ln/>
        </p:spPr>
      </p:pic>
      <p:pic>
        <p:nvPicPr>
          <p:cNvPr id="192519" name="Picture 7">
            <a:extLst>
              <a:ext uri="{FF2B5EF4-FFF2-40B4-BE49-F238E27FC236}">
                <a16:creationId xmlns:a16="http://schemas.microsoft.com/office/drawing/2014/main" id="{B8776582-931C-8031-23A6-53111F95DAC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430213"/>
            <a:ext cx="5029200" cy="1612900"/>
          </a:xfrm>
          <a:noFill/>
          <a:ln/>
        </p:spPr>
      </p:pic>
      <p:sp>
        <p:nvSpPr>
          <p:cNvPr id="192522" name="Text Box 10">
            <a:extLst>
              <a:ext uri="{FF2B5EF4-FFF2-40B4-BE49-F238E27FC236}">
                <a16:creationId xmlns:a16="http://schemas.microsoft.com/office/drawing/2014/main" id="{569BEE39-47EA-F19E-3F46-CDAE8B11B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4876801"/>
            <a:ext cx="2911475" cy="646331"/>
          </a:xfrm>
          <a:prstGeom prst="rect">
            <a:avLst/>
          </a:prstGeom>
          <a:solidFill>
            <a:srgbClr val="EFF9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Horizontal lines of the noise pattern I can be seen</a:t>
            </a:r>
          </a:p>
        </p:txBody>
      </p:sp>
      <p:sp>
        <p:nvSpPr>
          <p:cNvPr id="192523" name="Text Box 11">
            <a:extLst>
              <a:ext uri="{FF2B5EF4-FFF2-40B4-BE49-F238E27FC236}">
                <a16:creationId xmlns:a16="http://schemas.microsoft.com/office/drawing/2014/main" id="{D79E0719-9C9B-31CE-0A19-9D427485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276600"/>
            <a:ext cx="1713418" cy="369332"/>
          </a:xfrm>
          <a:prstGeom prst="rect">
            <a:avLst/>
          </a:prstGeom>
          <a:solidFill>
            <a:srgbClr val="EFF9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Notch pass filter</a:t>
            </a:r>
          </a:p>
        </p:txBody>
      </p:sp>
      <p:sp>
        <p:nvSpPr>
          <p:cNvPr id="192524" name="Line 12">
            <a:extLst>
              <a:ext uri="{FF2B5EF4-FFF2-40B4-BE49-F238E27FC236}">
                <a16:creationId xmlns:a16="http://schemas.microsoft.com/office/drawing/2014/main" id="{70B69C11-39FB-1CDB-2317-C5AA305E3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429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3FAE702-F169-F8A4-F873-B56F81F2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3810000" y="1"/>
            <a:ext cx="7010400" cy="67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7C10C278-26D2-E844-8CB3-6C290029F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5316" b="66483"/>
          <a:stretch>
            <a:fillRect/>
          </a:stretch>
        </p:blipFill>
        <p:spPr bwMode="auto">
          <a:xfrm>
            <a:off x="112776" y="1829028"/>
            <a:ext cx="3517673" cy="3442124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Line 4">
            <a:extLst>
              <a:ext uri="{FF2B5EF4-FFF2-40B4-BE49-F238E27FC236}">
                <a16:creationId xmlns:a16="http://schemas.microsoft.com/office/drawing/2014/main" id="{07490367-1B71-6853-D39B-3157A41CAA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55371" y="1415143"/>
            <a:ext cx="10885" cy="1861685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F259D8C8-E467-9BE6-F204-6590F48F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407" y="446315"/>
            <a:ext cx="14696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Horizontal</a:t>
            </a:r>
          </a:p>
          <a:p>
            <a:r>
              <a:rPr lang="en-US" altLang="zh-TW" sz="2400" dirty="0"/>
              <a:t>Scan lines</a:t>
            </a: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259AF704-F8C4-31E8-33E8-470994747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104" y="2590801"/>
            <a:ext cx="9358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Notch</a:t>
            </a:r>
          </a:p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61447" name="Text Box 7">
            <a:extLst>
              <a:ext uri="{FF2B5EF4-FFF2-40B4-BE49-F238E27FC236}">
                <a16:creationId xmlns:a16="http://schemas.microsoft.com/office/drawing/2014/main" id="{687BAEB1-8589-6E97-4B9C-FE5E33634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25" y="2838450"/>
            <a:ext cx="5084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FFT</a:t>
            </a: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90327891-8CD9-9575-F3B5-6F2C9548F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2104" y="6035676"/>
            <a:ext cx="9358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Notch</a:t>
            </a:r>
          </a:p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reject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7E9D-55AD-4728-B209-A5D61CFC0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5983"/>
            <a:ext cx="10515600" cy="552098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E05F2-BDE0-4D2D-B0DD-09AAECDF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2" y="867775"/>
            <a:ext cx="5463928" cy="53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361F3-C342-4BAE-A43D-13225B4E6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630" y="623866"/>
            <a:ext cx="7472299" cy="5610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4B414A-A11A-4F98-8956-7E30FE3C3ECC}"/>
              </a:ext>
            </a:extLst>
          </p:cNvPr>
          <p:cNvSpPr/>
          <p:nvPr/>
        </p:nvSpPr>
        <p:spPr>
          <a:xfrm>
            <a:off x="8279296" y="4094922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89FA23-E1DE-4901-ABF6-26D9A140109A}"/>
              </a:ext>
            </a:extLst>
          </p:cNvPr>
          <p:cNvSpPr/>
          <p:nvPr/>
        </p:nvSpPr>
        <p:spPr>
          <a:xfrm>
            <a:off x="8279296" y="4906540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5470B5-B7C7-4457-9925-9FA710BD8839}"/>
              </a:ext>
            </a:extLst>
          </p:cNvPr>
          <p:cNvSpPr/>
          <p:nvPr/>
        </p:nvSpPr>
        <p:spPr>
          <a:xfrm>
            <a:off x="8279296" y="5321210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E07FF6-D407-42D1-8E73-30D1C0D095CD}"/>
              </a:ext>
            </a:extLst>
          </p:cNvPr>
          <p:cNvSpPr/>
          <p:nvPr/>
        </p:nvSpPr>
        <p:spPr>
          <a:xfrm>
            <a:off x="8279296" y="2418522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CDB66C-0671-470B-A5B0-1860E3A7B73B}"/>
              </a:ext>
            </a:extLst>
          </p:cNvPr>
          <p:cNvSpPr/>
          <p:nvPr/>
        </p:nvSpPr>
        <p:spPr>
          <a:xfrm>
            <a:off x="8302256" y="1606904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ACF443-275A-419F-AD5E-4648C98C97BD}"/>
              </a:ext>
            </a:extLst>
          </p:cNvPr>
          <p:cNvSpPr/>
          <p:nvPr/>
        </p:nvSpPr>
        <p:spPr>
          <a:xfrm>
            <a:off x="8279296" y="1201095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A3D6C-E433-45D8-98E0-7E6ED59AAA18}"/>
              </a:ext>
            </a:extLst>
          </p:cNvPr>
          <p:cNvSpPr txBox="1"/>
          <p:nvPr/>
        </p:nvSpPr>
        <p:spPr>
          <a:xfrm>
            <a:off x="770836" y="5557758"/>
            <a:ext cx="8283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Frekuensi</a:t>
            </a:r>
            <a:r>
              <a:rPr lang="en-US" sz="2400" dirty="0"/>
              <a:t> yang </a:t>
            </a:r>
            <a:r>
              <a:rPr lang="en-US" sz="2400" dirty="0" err="1"/>
              <a:t>mengalami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ditentukan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manual, </a:t>
            </a:r>
            <a:r>
              <a:rPr lang="en-US" sz="2400" dirty="0" err="1"/>
              <a:t>kira-kira</a:t>
            </a:r>
            <a:r>
              <a:rPr lang="en-US" sz="2400" dirty="0"/>
              <a:t> pada </a:t>
            </a:r>
            <a:r>
              <a:rPr lang="en-US" sz="2400" dirty="0" err="1"/>
              <a:t>kolom</a:t>
            </a:r>
            <a:r>
              <a:rPr lang="en-US" sz="2400" dirty="0"/>
              <a:t> 115-125, </a:t>
            </a:r>
          </a:p>
          <a:p>
            <a:r>
              <a:rPr lang="en-US" sz="2400" dirty="0"/>
              <a:t>dan pada baris 12-22, 37-47, 96-106, 216-226, 274-284, 298-308.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369783-E4D1-4595-ACB0-55D14FEC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282429-31C4-445B-9219-3B6F49CC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53719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68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9DBB1-19F1-4838-BB85-414E052BFE13}"/>
              </a:ext>
            </a:extLst>
          </p:cNvPr>
          <p:cNvSpPr/>
          <p:nvPr/>
        </p:nvSpPr>
        <p:spPr>
          <a:xfrm>
            <a:off x="1160214" y="1386398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Courier New" panose="02070309020205020404" pitchFamily="49" charset="0"/>
              </a:rPr>
              <a:t>I = imread(</a:t>
            </a:r>
            <a:r>
              <a:rPr lang="it-IT" dirty="0">
                <a:solidFill>
                  <a:srgbClr val="A020F0"/>
                </a:solidFill>
                <a:latin typeface="Courier New" panose="02070309020205020404" pitchFamily="49" charset="0"/>
              </a:rPr>
              <a:t>'india.bmp'</a:t>
            </a:r>
            <a:r>
              <a:rPr lang="it-IT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it-IT" dirty="0">
                <a:solidFill>
                  <a:srgbClr val="228B22"/>
                </a:solidFill>
                <a:latin typeface="Courier New" panose="02070309020205020404" pitchFamily="49" charset="0"/>
              </a:rPr>
              <a:t>% Baca citra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Terapkan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Fourier Transform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 = fft2(double(I));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F1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(F);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Pusatkan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FFT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magnitute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spektrum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Fourier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F2 = F1;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F2 = abs(F2);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Get the magnitude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F2 = log(F2+1);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Use log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imagesc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(100*F2); colormap(gray);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'magnitude spectrum'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3EA1D-C085-4808-A67E-4EEBA1C4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CB82B-8494-45A0-8FD7-30A046BB7747}"/>
              </a:ext>
            </a:extLst>
          </p:cNvPr>
          <p:cNvSpPr txBox="1"/>
          <p:nvPr/>
        </p:nvSpPr>
        <p:spPr>
          <a:xfrm>
            <a:off x="1105786" y="435429"/>
            <a:ext cx="1059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Program </a:t>
            </a:r>
            <a:r>
              <a:rPr lang="en-US" sz="2400" dirty="0" err="1"/>
              <a:t>Matlab</a:t>
            </a:r>
            <a:r>
              <a:rPr lang="en-US" sz="2400" dirty="0"/>
              <a:t>  (</a:t>
            </a:r>
            <a:r>
              <a:rPr lang="en-US" sz="2400" dirty="0" err="1"/>
              <a:t>Sumber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https://www.mathworks.com</a:t>
            </a:r>
            <a:r>
              <a:rPr lang="en-US" sz="2400" dirty="0"/>
              <a:t> )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9E79B6-51E9-4A6B-AC09-56627D6A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1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61E3-C0F4-4E23-AD82-A634592D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Derau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Periodik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1BB30-FE94-4239-8D37-93EFCEFA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87F8F-FF87-44BD-B0A4-37A9F71A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9289"/>
            <a:ext cx="4252569" cy="4188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6C9B6-0F3A-4A99-AB8D-311AC178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59" y="1773134"/>
            <a:ext cx="5817057" cy="43446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06923-9010-400F-8B75-82532E65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95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23C099-F45E-4647-9D17-582DE2BF1226}"/>
              </a:ext>
            </a:extLst>
          </p:cNvPr>
          <p:cNvSpPr/>
          <p:nvPr/>
        </p:nvSpPr>
        <p:spPr>
          <a:xfrm>
            <a:off x="497958" y="305068"/>
            <a:ext cx="111960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% Notch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flter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, Buang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mengganggu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, set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jadi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0</a:t>
            </a:r>
          </a:p>
          <a:p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j = 115:125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96:106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216:226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274:284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298:308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12:22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37:47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Kembalikan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spasial</a:t>
            </a:r>
            <a:endParaRPr lang="en-US" sz="160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J = real(ifft2(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(F1)));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(J,[]);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AD2692-7379-4A4A-9EC5-5C673937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0C7FB-C715-4506-A69A-527918602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283" y="1665514"/>
            <a:ext cx="5836259" cy="5766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29C202-0DDA-49A4-B561-2056E62BBF5E}"/>
              </a:ext>
            </a:extLst>
          </p:cNvPr>
          <p:cNvSpPr txBox="1"/>
          <p:nvPr/>
        </p:nvSpPr>
        <p:spPr>
          <a:xfrm>
            <a:off x="7356212" y="1203849"/>
            <a:ext cx="4243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Hasil </a:t>
            </a:r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: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4C179-7C56-45B9-A668-758289F0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6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2A607-2414-4A7F-AD6A-AD2BB80DE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Motion Blur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F45A-4E44-4FB0-8FDD-17A947458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i="1" dirty="0"/>
              <a:t>motion blur </a:t>
            </a:r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dirty="0" err="1"/>
              <a:t>kamera</a:t>
            </a:r>
            <a:r>
              <a:rPr lang="en-US" dirty="0"/>
              <a:t> yang </a:t>
            </a:r>
            <a:r>
              <a:rPr lang="en-US" dirty="0" err="1"/>
              <a:t>bergerak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bergerak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F8BF4-B099-4948-98BD-A25DE9A2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A picture containing building, road, outdoor, street&#10;&#10;Description automatically generated">
            <a:extLst>
              <a:ext uri="{FF2B5EF4-FFF2-40B4-BE49-F238E27FC236}">
                <a16:creationId xmlns:a16="http://schemas.microsoft.com/office/drawing/2014/main" id="{223B8A7A-CF2A-4B9A-9012-7F41E36B6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403516"/>
            <a:ext cx="7081157" cy="4135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A9096-933A-477B-83AB-47E832DF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37646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40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2D002-FB66-43A5-A523-9E7C4436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854074"/>
            <a:ext cx="10842171" cy="5769429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Misalkan</a:t>
            </a:r>
            <a:r>
              <a:rPr lang="en-US" altLang="en-US" sz="2400" dirty="0"/>
              <a:t> H(</a:t>
            </a:r>
            <a:r>
              <a:rPr lang="en-US" altLang="en-US" sz="2400" dirty="0" err="1"/>
              <a:t>u,v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fungsi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menyebabkan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mengalami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degradasi</a:t>
            </a:r>
            <a:r>
              <a:rPr lang="en-US" altLang="en-US" sz="2400" dirty="0"/>
              <a:t> motion blur. 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 err="1"/>
              <a:t>Misalkan</a:t>
            </a:r>
            <a:r>
              <a:rPr lang="en-US" altLang="en-US" sz="2400" dirty="0"/>
              <a:t> H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fungsi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motion</a:t>
            </a:r>
            <a:r>
              <a:rPr lang="en-US" altLang="en-US" sz="2400" dirty="0"/>
              <a:t> </a:t>
            </a:r>
            <a:r>
              <a:rPr lang="en-US" altLang="en-US" sz="2400" i="1" dirty="0"/>
              <a:t>linier uniform</a:t>
            </a:r>
            <a:r>
              <a:rPr lang="en-US" altLang="en-US" sz="2400" dirty="0"/>
              <a:t>. Gerakan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  x dan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 y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i="1" dirty="0">
                <a:solidFill>
                  <a:srgbClr val="FF33CC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FF33CC"/>
                </a:solidFill>
              </a:rPr>
              <a:t>0</a:t>
            </a:r>
            <a:r>
              <a:rPr lang="en-US" altLang="en-US" sz="2400" i="1" dirty="0">
                <a:solidFill>
                  <a:srgbClr val="FF33CC"/>
                </a:solidFill>
              </a:rPr>
              <a:t>(t)=at/T</a:t>
            </a:r>
            <a:r>
              <a:rPr lang="en-US" altLang="en-US" sz="2400" dirty="0"/>
              <a:t>  dan </a:t>
            </a:r>
            <a:r>
              <a:rPr lang="en-US" altLang="en-US" sz="2400" i="1" dirty="0">
                <a:solidFill>
                  <a:srgbClr val="FF33CC"/>
                </a:solidFill>
              </a:rPr>
              <a:t>y</a:t>
            </a:r>
            <a:r>
              <a:rPr lang="en-US" altLang="en-US" sz="2400" i="1" baseline="-25000" dirty="0">
                <a:solidFill>
                  <a:srgbClr val="FF33CC"/>
                </a:solidFill>
              </a:rPr>
              <a:t>0</a:t>
            </a:r>
            <a:r>
              <a:rPr lang="en-US" altLang="en-US" sz="2400" i="1" dirty="0">
                <a:solidFill>
                  <a:srgbClr val="FF33CC"/>
                </a:solidFill>
              </a:rPr>
              <a:t>(t)=</a:t>
            </a:r>
            <a:r>
              <a:rPr lang="en-US" altLang="en-US" sz="2400" i="1" dirty="0" err="1">
                <a:solidFill>
                  <a:srgbClr val="FF33CC"/>
                </a:solidFill>
              </a:rPr>
              <a:t>bt</a:t>
            </a:r>
            <a:r>
              <a:rPr lang="en-US" altLang="en-US" sz="2400" i="1" dirty="0">
                <a:solidFill>
                  <a:srgbClr val="FF33CC"/>
                </a:solidFill>
              </a:rPr>
              <a:t>/T.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akibat</a:t>
            </a:r>
            <a:r>
              <a:rPr lang="en-US" altLang="en-US" sz="2400" dirty="0"/>
              <a:t> </a:t>
            </a:r>
            <a:r>
              <a:rPr lang="en-US" altLang="en-US" sz="2400" i="1" dirty="0"/>
              <a:t>motion blur </a:t>
            </a:r>
            <a:r>
              <a:rPr lang="en-US" altLang="en-US" sz="2400" dirty="0"/>
              <a:t>pixel-pixel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berpindah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sejauh</a:t>
            </a:r>
            <a:r>
              <a:rPr lang="en-US" altLang="en-US" sz="2400" dirty="0"/>
              <a:t> a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 x dan b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 y, </a:t>
            </a:r>
            <a:r>
              <a:rPr lang="en-US" altLang="en-US" sz="2400" dirty="0" err="1"/>
              <a:t>maka</a:t>
            </a:r>
            <a:endParaRPr lang="en-US" altLang="en-US" sz="2400" dirty="0"/>
          </a:p>
          <a:p>
            <a:endParaRPr lang="en-US" altLang="en-US" sz="2400" i="1" dirty="0">
              <a:solidFill>
                <a:srgbClr val="009900"/>
              </a:solidFill>
            </a:endParaRPr>
          </a:p>
          <a:p>
            <a:endParaRPr lang="en-US" altLang="en-US" sz="2400" i="1" dirty="0">
              <a:solidFill>
                <a:srgbClr val="009900"/>
              </a:solidFill>
            </a:endParaRPr>
          </a:p>
          <a:p>
            <a:endParaRPr lang="en-US" altLang="en-US" sz="2400" i="1" dirty="0">
              <a:solidFill>
                <a:srgbClr val="0099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6F645-2DE9-433B-A651-69B74206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292F6-8F0B-4829-BEA4-9B1FDBA8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686193"/>
            <a:ext cx="8001000" cy="1438275"/>
          </a:xfrm>
          <a:prstGeom prst="rect">
            <a:avLst/>
          </a:prstGeom>
        </p:spPr>
      </p:pic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83BFC65D-5C9A-4DBE-9D22-F8B1E65A9C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564826"/>
              </p:ext>
            </p:extLst>
          </p:nvPr>
        </p:nvGraphicFramePr>
        <p:xfrm>
          <a:off x="2498273" y="4968177"/>
          <a:ext cx="5415642" cy="943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19400" imgH="419100" progId="Equation.DSMT4">
                  <p:embed/>
                </p:oleObj>
              </mc:Choice>
              <mc:Fallback>
                <p:oleObj name="Equation" r:id="rId3" imgW="2819400" imgH="419100" progId="Equation.DSMT4">
                  <p:embed/>
                  <p:pic>
                    <p:nvPicPr>
                      <p:cNvPr id="111620" name="Object 4">
                        <a:extLst>
                          <a:ext uri="{FF2B5EF4-FFF2-40B4-BE49-F238E27FC236}">
                            <a16:creationId xmlns:a16="http://schemas.microsoft.com/office/drawing/2014/main" id="{1EB59D4B-D924-4420-AEC7-36A40D5E87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273" y="4968177"/>
                        <a:ext cx="5415642" cy="943731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4863B0-4AB7-4B72-9F0C-E9A70203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88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EFAE52-4A74-46FD-B57B-7942E9EF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AE87A-A5ED-4A97-B860-6B853F92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7429" y="562616"/>
            <a:ext cx="9440629" cy="546807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15B97-0EF6-4F89-A931-96F87210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4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8E50F-9911-4FFA-8239-74885DF23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8144"/>
            <a:ext cx="10515600" cy="5284334"/>
          </a:xfrm>
        </p:spPr>
        <p:txBody>
          <a:bodyPr/>
          <a:lstStyle/>
          <a:p>
            <a:r>
              <a:rPr lang="en-US" altLang="en-US" sz="2400" dirty="0" err="1"/>
              <a:t>Fungsi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degradasi</a:t>
            </a:r>
            <a:r>
              <a:rPr lang="en-US" altLang="en-US" sz="2400" dirty="0"/>
              <a:t> H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persamaan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dirty="0"/>
              <a:t>	</a:t>
            </a:r>
          </a:p>
          <a:p>
            <a:endParaRPr lang="en-US" altLang="en-US" sz="2800" dirty="0"/>
          </a:p>
          <a:p>
            <a:pPr marL="0" indent="0">
              <a:buNone/>
            </a:pPr>
            <a:r>
              <a:rPr lang="en-US" altLang="en-US" sz="2800" dirty="0"/>
              <a:t>   </a:t>
            </a:r>
            <a:r>
              <a:rPr lang="en-US" altLang="en-US" sz="2400" dirty="0" err="1"/>
              <a:t>kadang-kadang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dinamakan</a:t>
            </a:r>
            <a:r>
              <a:rPr lang="en-US" altLang="en-US" sz="2400" dirty="0"/>
              <a:t> juga </a:t>
            </a:r>
            <a:r>
              <a:rPr lang="en-US" altLang="en-US" sz="2400" b="1" i="1" dirty="0"/>
              <a:t>point spread spectrum </a:t>
            </a:r>
            <a:r>
              <a:rPr lang="en-US" altLang="en-US" sz="2400" dirty="0"/>
              <a:t>(PSF)</a:t>
            </a:r>
          </a:p>
          <a:p>
            <a:pPr>
              <a:buNone/>
            </a:pPr>
            <a:r>
              <a:rPr lang="en-US" altLang="en-US" sz="2400" dirty="0"/>
              <a:t>   </a:t>
            </a:r>
          </a:p>
          <a:p>
            <a:pPr>
              <a:buNone/>
            </a:pPr>
            <a:r>
              <a:rPr lang="en-US" altLang="en-US" sz="2400" dirty="0"/>
              <a:t>   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bintang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seharusnya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tampak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pixel </a:t>
            </a:r>
            <a:r>
              <a:rPr lang="en-US" altLang="en-US" sz="2400" dirty="0" err="1"/>
              <a:t>tunggal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tetapi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tertangkap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kamera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teleskop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yang </a:t>
            </a:r>
            <a:r>
              <a:rPr lang="en-US" sz="2400" dirty="0" err="1">
                <a:effectLst/>
                <a:latin typeface="Times New Roman" panose="02020603050405020304" pitchFamily="18" charset="0"/>
              </a:rPr>
              <a:t>yang</a:t>
            </a:r>
            <a:r>
              <a:rPr lang="en-US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</a:rPr>
              <a:t>diamati</a:t>
            </a:r>
            <a:r>
              <a:rPr lang="en-US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</a:rPr>
              <a:t>menyebar</a:t>
            </a:r>
            <a:r>
              <a:rPr lang="en-US" sz="2400" dirty="0">
                <a:effectLst/>
                <a:latin typeface="Times New Roman" panose="02020603050405020304" pitchFamily="18" charset="0"/>
              </a:rPr>
              <a:t> pada </a:t>
            </a:r>
            <a:r>
              <a:rPr lang="en-US" sz="2400" dirty="0" err="1">
                <a:effectLst/>
                <a:latin typeface="Times New Roman" panose="02020603050405020304" pitchFamily="18" charset="0"/>
              </a:rPr>
              <a:t>beberapa</a:t>
            </a:r>
            <a:r>
              <a:rPr lang="en-US" sz="2400" dirty="0">
                <a:effectLst/>
                <a:latin typeface="Times New Roman" panose="02020603050405020304" pitchFamily="18" charset="0"/>
              </a:rPr>
              <a:t> pixel,</a:t>
            </a:r>
            <a:r>
              <a:rPr lang="en-US" altLang="en-US" sz="24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49092-C0AC-44D0-83C0-FEAF84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F959E-C4F6-4FEB-BF00-93C05605A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71" y="871619"/>
            <a:ext cx="4290258" cy="1184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9CEB7-6C93-4F40-8024-38576C070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14" y="3873252"/>
            <a:ext cx="4811486" cy="276113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AD0BCB-2AC7-47D9-BDE3-96192B742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41048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4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29604-9472-45B0-A394-9D00008A8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r>
              <a:rPr lang="en-US" dirty="0"/>
              <a:t>Jadi,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terdegradasi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Citra </a:t>
            </a:r>
            <a:r>
              <a:rPr lang="en-US" dirty="0" err="1">
                <a:solidFill>
                  <a:srgbClr val="FF0000"/>
                </a:solidFill>
              </a:rPr>
              <a:t>terdegradasi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* PSF + </a:t>
            </a:r>
            <a:r>
              <a:rPr lang="en-US" dirty="0" err="1">
                <a:solidFill>
                  <a:srgbClr val="FF0000"/>
                </a:solidFill>
              </a:rPr>
              <a:t>derau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aditif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err="1"/>
              <a:t>Sehingga</a:t>
            </a:r>
            <a:r>
              <a:rPr lang="en-US" dirty="0"/>
              <a:t>,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mendasar</a:t>
            </a:r>
            <a:r>
              <a:rPr lang="en-US" dirty="0"/>
              <a:t> pada proses </a:t>
            </a:r>
            <a:r>
              <a:rPr lang="en-US" i="1" dirty="0"/>
              <a:t>deblurring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b="1" dirty="0" err="1"/>
              <a:t>dekonvolusi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i="1" dirty="0"/>
              <a:t>motion blur </a:t>
            </a:r>
            <a:r>
              <a:rPr lang="en-US" dirty="0" err="1"/>
              <a:t>dengan</a:t>
            </a:r>
            <a:r>
              <a:rPr lang="en-US" dirty="0"/>
              <a:t> PSF.</a:t>
            </a:r>
          </a:p>
          <a:p>
            <a:endParaRPr lang="en-US" dirty="0"/>
          </a:p>
          <a:p>
            <a:r>
              <a:rPr lang="en-US" dirty="0" err="1"/>
              <a:t>Dekonvolusi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proses yang </a:t>
            </a:r>
            <a:r>
              <a:rPr lang="en-US" dirty="0" err="1"/>
              <a:t>membalikkan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konvolusi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i="1" dirty="0"/>
              <a:t>deblurring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ditentukan</a:t>
            </a:r>
            <a:r>
              <a:rPr lang="en-US" dirty="0"/>
              <a:t> oleh </a:t>
            </a:r>
            <a:r>
              <a:rPr lang="en-US" dirty="0" err="1"/>
              <a:t>pengetahuan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 PSF.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D426B-8DA6-4DDB-B553-34D41A31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C5BD0B-625E-46C6-832F-A7D0C5DE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4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6E2-25D2-4BDA-934B-F2424911C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9" y="688861"/>
            <a:ext cx="10515600" cy="5480277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motion blur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2F0F1-C627-4AC6-9864-E2C2F131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0BC2E-C588-44C6-9966-0249E850A9B8}"/>
              </a:ext>
            </a:extLst>
          </p:cNvPr>
          <p:cNvSpPr txBox="1"/>
          <p:nvPr/>
        </p:nvSpPr>
        <p:spPr>
          <a:xfrm>
            <a:off x="1045029" y="1403982"/>
            <a:ext cx="10515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the linear motion of a camera by 20 pixels, with an angle of 45 degrees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 a counterclockwise direction.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Deafult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len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9 and degree = 0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20, 45);  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MotionBlur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I,H,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'replicate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MotionBlur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8" name="Picture 7" descr="A person standing next to a camera&#10;&#10;Description automatically generated with medium confidence">
            <a:extLst>
              <a:ext uri="{FF2B5EF4-FFF2-40B4-BE49-F238E27FC236}">
                <a16:creationId xmlns:a16="http://schemas.microsoft.com/office/drawing/2014/main" id="{DD5932FE-6935-4C04-B287-1208F7E64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89" y="3353975"/>
            <a:ext cx="3250794" cy="3250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344E8-8735-4B37-ABF9-643E48499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43" y="2841173"/>
            <a:ext cx="6037605" cy="499026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4097DCB-CED8-4BDC-BA91-7E45462DED21}"/>
              </a:ext>
            </a:extLst>
          </p:cNvPr>
          <p:cNvSpPr/>
          <p:nvPr/>
        </p:nvSpPr>
        <p:spPr>
          <a:xfrm>
            <a:off x="5453743" y="4979372"/>
            <a:ext cx="1251857" cy="474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BFACF1-211B-4305-8CF3-F5931880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-6757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2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0F298-32B9-46F3-BF76-D00C91EF2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4028"/>
            <a:ext cx="10515600" cy="5240792"/>
          </a:xfrm>
        </p:spPr>
        <p:txBody>
          <a:bodyPr>
            <a:normAutofit/>
          </a:bodyPr>
          <a:lstStyle/>
          <a:p>
            <a:r>
              <a:rPr lang="en-US" sz="2400" dirty="0" err="1"/>
              <a:t>Bedakan</a:t>
            </a:r>
            <a:r>
              <a:rPr lang="en-US" sz="2400" dirty="0"/>
              <a:t> </a:t>
            </a:r>
            <a:r>
              <a:rPr lang="en-US" sz="2400" i="1" dirty="0"/>
              <a:t>motion blur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i="1" dirty="0"/>
              <a:t>blur</a:t>
            </a:r>
            <a:r>
              <a:rPr lang="en-US" sz="2400" dirty="0"/>
              <a:t> </a:t>
            </a:r>
            <a:r>
              <a:rPr lang="en-US" sz="2400" dirty="0" err="1"/>
              <a:t>biasa</a:t>
            </a:r>
            <a:r>
              <a:rPr lang="en-US" sz="2400" dirty="0"/>
              <a:t> (</a:t>
            </a:r>
            <a:r>
              <a:rPr lang="en-US" sz="2400" dirty="0" err="1"/>
              <a:t>misalnya</a:t>
            </a:r>
            <a:r>
              <a:rPr lang="en-US" sz="2400" dirty="0"/>
              <a:t> yang </a:t>
            </a:r>
            <a:r>
              <a:rPr lang="en-US" sz="2400" dirty="0" err="1"/>
              <a:t>dihasilkan</a:t>
            </a:r>
            <a:r>
              <a:rPr lang="en-US" sz="2400" dirty="0"/>
              <a:t> oleh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i="1" dirty="0"/>
              <a:t>gaussian</a:t>
            </a:r>
            <a:r>
              <a:rPr lang="en-US" sz="2400" dirty="0"/>
              <a:t>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21EBD-775B-474B-B308-05963C29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E5A09-375B-4E4A-94E6-195778F3322A}"/>
              </a:ext>
            </a:extLst>
          </p:cNvPr>
          <p:cNvSpPr txBox="1"/>
          <p:nvPr/>
        </p:nvSpPr>
        <p:spPr>
          <a:xfrm>
            <a:off x="1110341" y="1558221"/>
            <a:ext cx="10668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'gaussian'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9, 5);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gaussian 9x9, standard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deviasi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=2 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I,H,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'replicate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(Blur);</a:t>
            </a:r>
          </a:p>
        </p:txBody>
      </p:sp>
      <p:pic>
        <p:nvPicPr>
          <p:cNvPr id="9" name="Picture 8" descr="A person standing next to a camera&#10;&#10;Description automatically generated with medium confidence">
            <a:extLst>
              <a:ext uri="{FF2B5EF4-FFF2-40B4-BE49-F238E27FC236}">
                <a16:creationId xmlns:a16="http://schemas.microsoft.com/office/drawing/2014/main" id="{959F68C1-7862-4C2B-BF85-CECA98C1D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5" y="3190689"/>
            <a:ext cx="3250794" cy="3250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9D0758-BA54-4CE6-AF6C-147EB0A0A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406" y="2758550"/>
            <a:ext cx="5879401" cy="483967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53D07-7D1A-4AE9-A17A-2B620CAADF69}"/>
              </a:ext>
            </a:extLst>
          </p:cNvPr>
          <p:cNvSpPr/>
          <p:nvPr/>
        </p:nvSpPr>
        <p:spPr>
          <a:xfrm>
            <a:off x="5240413" y="4341440"/>
            <a:ext cx="1251857" cy="474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24608-4590-4C9C-B850-10BCF55A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3463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19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2891C-A101-40FE-B428-1A9675EC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6C743-26DE-47C8-8AA8-8C272C48162A}"/>
              </a:ext>
            </a:extLst>
          </p:cNvPr>
          <p:cNvSpPr txBox="1"/>
          <p:nvPr/>
        </p:nvSpPr>
        <p:spPr>
          <a:xfrm>
            <a:off x="936169" y="576667"/>
            <a:ext cx="107333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'monarch.jpg'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the linear motion of a camera by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len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20 pixels and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tetha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45 degrees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 a counterclockwise direction.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Deafult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len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9 and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tetha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0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30, 50);  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MotionBlur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I,H,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'replicate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MotionBlur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10" name="Picture 9" descr="A butterfly on a flower&#10;&#10;Description automatically generated">
            <a:extLst>
              <a:ext uri="{FF2B5EF4-FFF2-40B4-BE49-F238E27FC236}">
                <a16:creationId xmlns:a16="http://schemas.microsoft.com/office/drawing/2014/main" id="{D34B41FA-E12F-44AD-B3AC-4F87E0C63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0" y="2841464"/>
            <a:ext cx="5056632" cy="3371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AAEB7C-4029-4D80-9C48-63E4BD24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8804"/>
            <a:ext cx="6498771" cy="424919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4E4363-6465-48BA-B593-F8B7F15109BA}"/>
              </a:ext>
            </a:extLst>
          </p:cNvPr>
          <p:cNvSpPr/>
          <p:nvPr/>
        </p:nvSpPr>
        <p:spPr>
          <a:xfrm>
            <a:off x="5755715" y="4220324"/>
            <a:ext cx="849085" cy="513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967731-89C4-461D-97F6-A1BE8891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69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5B499-3F0E-9F15-B1EB-ED807A58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F9094-A6C0-97E8-7704-BB79B41A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i="0" u="none" strike="noStrike" baseline="0" dirty="0">
                <a:latin typeface="NimbusSanL-Regu"/>
              </a:rPr>
              <a:t>Misalkan </a:t>
            </a:r>
            <a:r>
              <a:rPr lang="en-US" sz="2400" b="0" i="0" u="none" strike="noStrike" baseline="0" dirty="0" err="1">
                <a:latin typeface="NimbusSanL-Regu"/>
              </a:rPr>
              <a:t>tidak</a:t>
            </a:r>
            <a:r>
              <a:rPr lang="en-US" sz="2400" b="0" i="0" u="none" strike="noStrike" baseline="0" dirty="0">
                <a:latin typeface="NimbusSanL-Regu"/>
              </a:rPr>
              <a:t> </a:t>
            </a:r>
            <a:r>
              <a:rPr lang="en-US" sz="2400" b="0" i="0" u="none" strike="noStrike" baseline="0" dirty="0" err="1">
                <a:latin typeface="NimbusSanL-Regu"/>
              </a:rPr>
              <a:t>terdapat</a:t>
            </a:r>
            <a:r>
              <a:rPr lang="en-US" sz="2400" b="0" i="0" u="none" strike="noStrike" baseline="0" dirty="0">
                <a:latin typeface="NimbusSanL-Regu"/>
              </a:rPr>
              <a:t> </a:t>
            </a:r>
            <a:r>
              <a:rPr lang="en-US" sz="2400" b="0" i="0" u="none" strike="noStrike" baseline="0" dirty="0" err="1">
                <a:latin typeface="NimbusSanL-Regu"/>
              </a:rPr>
              <a:t>derau</a:t>
            </a:r>
            <a:r>
              <a:rPr lang="en-US" sz="2400" b="0" i="0" u="none" strike="noStrike" baseline="0" dirty="0">
                <a:latin typeface="NimbusSanL-Regu"/>
              </a:rPr>
              <a:t> </a:t>
            </a:r>
            <a:r>
              <a:rPr lang="en-US" sz="2400" b="0" i="0" u="none" strike="noStrike" baseline="0" dirty="0" err="1">
                <a:latin typeface="NimbusSanL-Regu"/>
              </a:rPr>
              <a:t>aditif,maka</a:t>
            </a:r>
            <a:r>
              <a:rPr lang="en-US" sz="2400" b="0" i="0" u="none" strike="noStrike" baseline="0" dirty="0">
                <a:latin typeface="NimbusSanL-Regu"/>
              </a:rPr>
              <a:t> </a:t>
            </a:r>
            <a:r>
              <a:rPr lang="en-US" sz="2400" b="0" i="0" u="none" strike="noStrike" baseline="0" dirty="0" err="1">
                <a:latin typeface="NimbusSanL-Regu"/>
              </a:rPr>
              <a:t>citra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degrdasi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dapat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digambarkan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sebagai</a:t>
            </a:r>
            <a:r>
              <a:rPr lang="en-US" sz="2400" dirty="0">
                <a:latin typeface="NimbusSanL-Regu"/>
              </a:rPr>
              <a:t>  </a:t>
            </a:r>
            <a:r>
              <a:rPr lang="en-US" sz="2400" b="0" i="0" u="none" strike="noStrike" baseline="0" dirty="0">
                <a:latin typeface="NimbusRomNo9L-ReguItal"/>
              </a:rPr>
              <a:t>g</a:t>
            </a:r>
            <a:r>
              <a:rPr lang="en-US" sz="2400" b="0" i="0" u="none" strike="noStrike" baseline="0" dirty="0">
                <a:latin typeface="CMR10"/>
              </a:rPr>
              <a:t>(</a:t>
            </a:r>
            <a:r>
              <a:rPr lang="en-US" sz="2400" b="0" i="0" u="none" strike="noStrike" baseline="0" dirty="0">
                <a:latin typeface="NimbusRomNo9L-ReguItal"/>
              </a:rPr>
              <a:t>x</a:t>
            </a:r>
            <a:r>
              <a:rPr lang="en-US" sz="2400" b="0" i="0" u="none" strike="noStrike" baseline="0" dirty="0">
                <a:latin typeface="CMMI10"/>
              </a:rPr>
              <a:t>, </a:t>
            </a:r>
            <a:r>
              <a:rPr lang="en-US" sz="2400" b="0" i="0" u="none" strike="noStrike" baseline="0" dirty="0">
                <a:latin typeface="NimbusRomNo9L-ReguItal"/>
              </a:rPr>
              <a:t>y</a:t>
            </a:r>
            <a:r>
              <a:rPr lang="en-US" sz="2400" b="0" i="0" u="none" strike="noStrike" baseline="0" dirty="0">
                <a:latin typeface="CMR10"/>
              </a:rPr>
              <a:t>) = </a:t>
            </a:r>
            <a:r>
              <a:rPr lang="en-US" sz="2400" b="0" i="0" u="none" strike="noStrike" baseline="0" dirty="0">
                <a:latin typeface="NimbusRomNo9L-ReguItal"/>
              </a:rPr>
              <a:t>f </a:t>
            </a:r>
            <a:r>
              <a:rPr lang="en-US" sz="2400" b="0" i="0" u="none" strike="noStrike" baseline="0" dirty="0">
                <a:latin typeface="CMR10"/>
              </a:rPr>
              <a:t>(</a:t>
            </a:r>
            <a:r>
              <a:rPr lang="en-US" sz="2400" b="0" i="0" u="none" strike="noStrike" baseline="0" dirty="0">
                <a:latin typeface="NimbusRomNo9L-ReguItal"/>
              </a:rPr>
              <a:t>x</a:t>
            </a:r>
            <a:r>
              <a:rPr lang="en-US" sz="2400" b="0" i="0" u="none" strike="noStrike" baseline="0" dirty="0">
                <a:latin typeface="CMMI10"/>
              </a:rPr>
              <a:t>, </a:t>
            </a:r>
            <a:r>
              <a:rPr lang="en-US" sz="2400" b="0" i="0" u="none" strike="noStrike" baseline="0" dirty="0">
                <a:latin typeface="NimbusRomNo9L-ReguItal"/>
              </a:rPr>
              <a:t>y</a:t>
            </a:r>
            <a:r>
              <a:rPr lang="en-US" sz="2400" b="0" i="0" u="none" strike="noStrike" baseline="0" dirty="0">
                <a:latin typeface="CMR10"/>
              </a:rPr>
              <a:t>) *</a:t>
            </a:r>
            <a:r>
              <a:rPr lang="en-US" sz="2400" b="0" i="0" u="none" strike="noStrike" baseline="0" dirty="0">
                <a:latin typeface="CMSY10"/>
              </a:rPr>
              <a:t> </a:t>
            </a:r>
            <a:r>
              <a:rPr lang="en-US" sz="2400" b="0" i="0" u="none" strike="noStrike" baseline="0" dirty="0">
                <a:latin typeface="NimbusRomNo9L-ReguItal"/>
              </a:rPr>
              <a:t>h</a:t>
            </a:r>
            <a:r>
              <a:rPr lang="en-US" sz="2400" b="0" i="0" u="none" strike="noStrike" baseline="0" dirty="0">
                <a:latin typeface="CMR10"/>
              </a:rPr>
              <a:t>(</a:t>
            </a:r>
            <a:r>
              <a:rPr lang="en-US" sz="2400" b="0" i="0" u="none" strike="noStrike" baseline="0" dirty="0">
                <a:latin typeface="NimbusRomNo9L-ReguItal"/>
              </a:rPr>
              <a:t>x</a:t>
            </a:r>
            <a:r>
              <a:rPr lang="en-US" sz="2400" b="0" i="0" u="none" strike="noStrike" baseline="0" dirty="0">
                <a:latin typeface="CMMI10"/>
              </a:rPr>
              <a:t>, </a:t>
            </a:r>
            <a:r>
              <a:rPr lang="en-US" sz="2400" b="0" i="0" u="none" strike="noStrike" baseline="0" dirty="0">
                <a:latin typeface="NimbusRomNo9L-ReguItal"/>
              </a:rPr>
              <a:t>y</a:t>
            </a:r>
            <a:r>
              <a:rPr lang="en-US" sz="2400" b="0" i="0" u="none" strike="noStrike" baseline="0" dirty="0">
                <a:latin typeface="CMR10"/>
              </a:rPr>
              <a:t>)</a:t>
            </a:r>
            <a:r>
              <a:rPr lang="en-US" sz="2400" b="0" i="0" u="none" strike="noStrike" baseline="0" dirty="0">
                <a:latin typeface="NimbusSanL-Regu"/>
              </a:rPr>
              <a:t>.</a:t>
            </a:r>
          </a:p>
          <a:p>
            <a:endParaRPr lang="en-US" sz="2400" dirty="0">
              <a:latin typeface="NimbusSanL-Regu"/>
            </a:endParaRPr>
          </a:p>
          <a:p>
            <a:r>
              <a:rPr lang="en-US" sz="2400" dirty="0" err="1">
                <a:latin typeface="NimbusSanL-Regu"/>
              </a:rPr>
              <a:t>Dalam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ranah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frekuensi</a:t>
            </a:r>
            <a:r>
              <a:rPr lang="en-US" sz="2400" dirty="0">
                <a:latin typeface="NimbusSanL-Regu"/>
              </a:rPr>
              <a:t>, </a:t>
            </a:r>
            <a:r>
              <a:rPr lang="en-US" sz="2400" dirty="0" err="1">
                <a:latin typeface="NimbusSanL-Regu"/>
              </a:rPr>
              <a:t>maka</a:t>
            </a:r>
            <a:r>
              <a:rPr lang="en-US" sz="2400" dirty="0">
                <a:latin typeface="NimbusSanL-Regu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NimbusSanL-Regu"/>
              </a:rPr>
              <a:t>	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C0365-644E-EB87-6C94-7A5E0343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942C3-2F59-C9FE-8CBA-76F20022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39</a:t>
            </a:fld>
            <a:endParaRPr lang="en-US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AE4F0E6E-2C55-6A58-2243-E91F30AAA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165" y="2572098"/>
            <a:ext cx="13260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rgbClr val="FF0000"/>
                </a:solidFill>
              </a:rPr>
              <a:t>Estimasi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zh-TW" dirty="0" err="1">
                <a:solidFill>
                  <a:srgbClr val="FF0000"/>
                </a:solidFill>
              </a:rPr>
              <a:t>citra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semula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8CF74D-A565-C87F-7A1A-94ADC7DF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3" y="3634341"/>
            <a:ext cx="6509657" cy="79478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D86A21-BFC7-E45E-B3C0-AF855A2A4EF2}"/>
              </a:ext>
            </a:extLst>
          </p:cNvPr>
          <p:cNvCxnSpPr/>
          <p:nvPr/>
        </p:nvCxnSpPr>
        <p:spPr>
          <a:xfrm flipH="1">
            <a:off x="6096000" y="3218429"/>
            <a:ext cx="413657" cy="537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7056732-397E-1C8A-D1FB-F79E4461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09" y="4612367"/>
            <a:ext cx="5072743" cy="12361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353B58-E902-5424-FA3D-B035C8B2E7EC}"/>
                  </a:ext>
                </a:extLst>
              </p:cNvPr>
              <p:cNvSpPr txBox="1"/>
              <p:nvPr/>
            </p:nvSpPr>
            <p:spPr>
              <a:xfrm>
                <a:off x="6109052" y="4712657"/>
                <a:ext cx="4203395" cy="9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353B58-E902-5424-FA3D-B035C8B2E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052" y="4712657"/>
                <a:ext cx="4203395" cy="965970"/>
              </a:xfrm>
              <a:prstGeom prst="rect">
                <a:avLst/>
              </a:prstGeom>
              <a:blipFill>
                <a:blip r:embed="rId4"/>
                <a:stretch>
                  <a:fillRect t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0598636-D8EC-B9B2-A9FB-69C1844D2359}"/>
              </a:ext>
            </a:extLst>
          </p:cNvPr>
          <p:cNvSpPr txBox="1"/>
          <p:nvPr/>
        </p:nvSpPr>
        <p:spPr>
          <a:xfrm>
            <a:off x="820103" y="5804991"/>
            <a:ext cx="7514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dinamakan</a:t>
            </a:r>
            <a:r>
              <a:rPr lang="en-US" sz="2400" dirty="0"/>
              <a:t> </a:t>
            </a:r>
            <a:r>
              <a:rPr lang="en-US" sz="2400" i="1" dirty="0"/>
              <a:t>inverse filtering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dekonvolusi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7032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06169-B9B8-46E3-8129-731C7458C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2" y="1596231"/>
            <a:ext cx="5506453" cy="3665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32496-CCFB-497C-8032-11F241B2497E}"/>
              </a:ext>
            </a:extLst>
          </p:cNvPr>
          <p:cNvSpPr txBox="1"/>
          <p:nvPr/>
        </p:nvSpPr>
        <p:spPr>
          <a:xfrm>
            <a:off x="3627784" y="6052983"/>
            <a:ext cx="4613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Citra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 </a:t>
            </a:r>
            <a:r>
              <a:rPr lang="en-US" sz="2400" dirty="0" err="1"/>
              <a:t>periodik</a:t>
            </a:r>
            <a:r>
              <a:rPr lang="en-US" sz="2400" dirty="0"/>
              <a:t> </a:t>
            </a:r>
            <a:r>
              <a:rPr lang="en-US" sz="2400" dirty="0" err="1"/>
              <a:t>lainnya</a:t>
            </a:r>
            <a:endParaRPr lang="en-US" sz="2400" dirty="0"/>
          </a:p>
        </p:txBody>
      </p:sp>
      <p:pic>
        <p:nvPicPr>
          <p:cNvPr id="4" name="Picture 3" descr="A close-up of a spider&#10;&#10;Description automatically generated with low confidence">
            <a:extLst>
              <a:ext uri="{FF2B5EF4-FFF2-40B4-BE49-F238E27FC236}">
                <a16:creationId xmlns:a16="http://schemas.microsoft.com/office/drawing/2014/main" id="{6C421AD1-E626-41AE-B1CF-19AD94AAD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9" y="1030532"/>
            <a:ext cx="6155870" cy="46315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DBF15C-0DAF-4039-BC6A-70E42D31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969F09-43EB-43F1-8B27-C2165E91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4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E7C42-277C-19C5-442A-2CB58BCE2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3693"/>
            <a:ext cx="10515600" cy="5306106"/>
          </a:xfrm>
        </p:spPr>
        <p:txBody>
          <a:bodyPr/>
          <a:lstStyle/>
          <a:p>
            <a:r>
              <a:rPr lang="en-US" sz="2800" dirty="0"/>
              <a:t>Jika </a:t>
            </a:r>
            <a:r>
              <a:rPr lang="en-US" sz="2800" dirty="0" err="1"/>
              <a:t>terdapat</a:t>
            </a:r>
            <a:r>
              <a:rPr lang="en-US" sz="2800" dirty="0"/>
              <a:t> </a:t>
            </a:r>
            <a:r>
              <a:rPr lang="en-US" sz="2800" dirty="0" err="1"/>
              <a:t>derau</a:t>
            </a:r>
            <a:r>
              <a:rPr lang="en-US" sz="2800" dirty="0"/>
              <a:t> </a:t>
            </a:r>
            <a:r>
              <a:rPr lang="en-US" sz="2800" dirty="0" err="1"/>
              <a:t>aditif</a:t>
            </a:r>
            <a:r>
              <a:rPr lang="en-US" sz="2800" dirty="0"/>
              <a:t>, </a:t>
            </a:r>
            <a:r>
              <a:rPr lang="en-US" sz="2800" dirty="0" err="1"/>
              <a:t>maka</a:t>
            </a:r>
            <a:r>
              <a:rPr lang="en-US" sz="2800" dirty="0"/>
              <a:t> </a:t>
            </a:r>
            <a:r>
              <a:rPr lang="en-US" sz="2800" b="0" i="0" u="none" strike="noStrike" baseline="0" dirty="0">
                <a:latin typeface="NimbusRomNo9L-ReguItal"/>
              </a:rPr>
              <a:t>g</a:t>
            </a:r>
            <a:r>
              <a:rPr lang="en-US" sz="2800" b="0" i="0" u="none" strike="noStrike" baseline="0" dirty="0">
                <a:latin typeface="CMR10"/>
              </a:rPr>
              <a:t>(</a:t>
            </a:r>
            <a:r>
              <a:rPr lang="en-US" sz="2800" b="0" i="0" u="none" strike="noStrike" baseline="0" dirty="0">
                <a:latin typeface="NimbusRomNo9L-ReguItal"/>
              </a:rPr>
              <a:t>x</a:t>
            </a:r>
            <a:r>
              <a:rPr lang="en-US" sz="2800" b="0" i="0" u="none" strike="noStrike" baseline="0" dirty="0">
                <a:latin typeface="CMMI10"/>
              </a:rPr>
              <a:t>, </a:t>
            </a:r>
            <a:r>
              <a:rPr lang="en-US" sz="2800" b="0" i="0" u="none" strike="noStrike" baseline="0" dirty="0">
                <a:latin typeface="NimbusRomNo9L-ReguItal"/>
              </a:rPr>
              <a:t>y</a:t>
            </a:r>
            <a:r>
              <a:rPr lang="en-US" sz="2800" b="0" i="0" u="none" strike="noStrike" baseline="0" dirty="0">
                <a:latin typeface="CMR10"/>
              </a:rPr>
              <a:t>) = </a:t>
            </a:r>
            <a:r>
              <a:rPr lang="en-US" sz="2800" b="0" i="0" u="none" strike="noStrike" baseline="0" dirty="0">
                <a:latin typeface="NimbusRomNo9L-ReguItal"/>
              </a:rPr>
              <a:t>f </a:t>
            </a:r>
            <a:r>
              <a:rPr lang="en-US" sz="2800" b="0" i="0" u="none" strike="noStrike" baseline="0" dirty="0">
                <a:latin typeface="CMR10"/>
              </a:rPr>
              <a:t>(</a:t>
            </a:r>
            <a:r>
              <a:rPr lang="en-US" sz="2800" b="0" i="0" u="none" strike="noStrike" baseline="0" dirty="0">
                <a:latin typeface="NimbusRomNo9L-ReguItal"/>
              </a:rPr>
              <a:t>x</a:t>
            </a:r>
            <a:r>
              <a:rPr lang="en-US" sz="2800" b="0" i="0" u="none" strike="noStrike" baseline="0" dirty="0">
                <a:latin typeface="CMMI10"/>
              </a:rPr>
              <a:t>, </a:t>
            </a:r>
            <a:r>
              <a:rPr lang="en-US" sz="2800" b="0" i="0" u="none" strike="noStrike" baseline="0" dirty="0">
                <a:latin typeface="NimbusRomNo9L-ReguItal"/>
              </a:rPr>
              <a:t>y</a:t>
            </a:r>
            <a:r>
              <a:rPr lang="en-US" sz="2800" b="0" i="0" u="none" strike="noStrike" baseline="0" dirty="0">
                <a:latin typeface="CMR10"/>
              </a:rPr>
              <a:t>) *</a:t>
            </a:r>
            <a:r>
              <a:rPr lang="en-US" sz="2800" b="0" i="0" u="none" strike="noStrike" baseline="0" dirty="0">
                <a:latin typeface="CMSY10"/>
              </a:rPr>
              <a:t> </a:t>
            </a:r>
            <a:r>
              <a:rPr lang="en-US" sz="2800" b="0" i="0" u="none" strike="noStrike" baseline="0" dirty="0">
                <a:latin typeface="NimbusRomNo9L-ReguItal"/>
              </a:rPr>
              <a:t>h</a:t>
            </a:r>
            <a:r>
              <a:rPr lang="en-US" sz="2800" b="0" i="0" u="none" strike="noStrike" baseline="0" dirty="0">
                <a:latin typeface="CMR10"/>
              </a:rPr>
              <a:t>(</a:t>
            </a:r>
            <a:r>
              <a:rPr lang="en-US" sz="2800" b="0" i="0" u="none" strike="noStrike" baseline="0" dirty="0">
                <a:latin typeface="NimbusRomNo9L-ReguItal"/>
              </a:rPr>
              <a:t>x</a:t>
            </a:r>
            <a:r>
              <a:rPr lang="en-US" sz="2800" b="0" i="0" u="none" strike="noStrike" baseline="0" dirty="0">
                <a:latin typeface="CMMI10"/>
              </a:rPr>
              <a:t>, </a:t>
            </a:r>
            <a:r>
              <a:rPr lang="en-US" sz="2800" b="0" i="0" u="none" strike="noStrike" baseline="0" dirty="0">
                <a:latin typeface="NimbusRomNo9L-ReguItal"/>
              </a:rPr>
              <a:t>y</a:t>
            </a:r>
            <a:r>
              <a:rPr lang="en-US" sz="2800" b="0" i="0" u="none" strike="noStrike" baseline="0" dirty="0">
                <a:latin typeface="CMR10"/>
              </a:rPr>
              <a:t>)</a:t>
            </a:r>
            <a:r>
              <a:rPr lang="en-US" sz="2800" dirty="0">
                <a:latin typeface="NimbusSanL-Regu"/>
              </a:rPr>
              <a:t> + n(</a:t>
            </a:r>
            <a:r>
              <a:rPr lang="en-US" sz="2800" dirty="0" err="1">
                <a:latin typeface="NimbusSanL-Regu"/>
              </a:rPr>
              <a:t>x,y</a:t>
            </a:r>
            <a:r>
              <a:rPr lang="en-US" sz="2800" dirty="0">
                <a:latin typeface="NimbusSanL-Regu"/>
              </a:rPr>
              <a:t>), </a:t>
            </a:r>
            <a:r>
              <a:rPr lang="en-US" sz="2800" dirty="0" err="1">
                <a:latin typeface="NimbusSanL-Regu"/>
              </a:rPr>
              <a:t>sehingga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66DE0-B1DC-DF11-9B87-72DAF1A0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E4B53-3B04-4907-D2A5-DBB258AD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90399-32A2-A587-35A6-9B58DE37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43" y="1229157"/>
            <a:ext cx="4133850" cy="923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D6F4C8-9AFC-3A79-19CA-EFCC695BE406}"/>
              </a:ext>
            </a:extLst>
          </p:cNvPr>
          <p:cNvSpPr txBox="1"/>
          <p:nvPr/>
        </p:nvSpPr>
        <p:spPr>
          <a:xfrm>
            <a:off x="4812910" y="2546953"/>
            <a:ext cx="4967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Masalah</a:t>
            </a:r>
            <a:r>
              <a:rPr lang="en-US" sz="2000" dirty="0"/>
              <a:t>: </a:t>
            </a:r>
            <a:r>
              <a:rPr lang="en-US" sz="2000" dirty="0" err="1"/>
              <a:t>jika</a:t>
            </a:r>
            <a:r>
              <a:rPr lang="en-US" sz="2000" dirty="0"/>
              <a:t> H = 0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nilai</a:t>
            </a:r>
            <a:r>
              <a:rPr lang="en-US" sz="2000" dirty="0"/>
              <a:t> yang sangat </a:t>
            </a:r>
            <a:r>
              <a:rPr lang="en-US" sz="2000" dirty="0" err="1"/>
              <a:t>kecil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9121B9-521E-76C1-7BF4-3EE02AACBC65}"/>
              </a:ext>
            </a:extLst>
          </p:cNvPr>
          <p:cNvCxnSpPr>
            <a:cxnSpLocks/>
          </p:cNvCxnSpPr>
          <p:nvPr/>
        </p:nvCxnSpPr>
        <p:spPr>
          <a:xfrm flipH="1" flipV="1">
            <a:off x="4402104" y="2153082"/>
            <a:ext cx="410806" cy="34573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C87651-F74B-BB37-C688-200C5FF5F624}"/>
              </a:ext>
            </a:extLst>
          </p:cNvPr>
          <p:cNvSpPr txBox="1"/>
          <p:nvPr/>
        </p:nvSpPr>
        <p:spPr>
          <a:xfrm>
            <a:off x="1208313" y="3184667"/>
            <a:ext cx="10515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 err="1">
                <a:solidFill>
                  <a:srgbClr val="FF0000"/>
                </a:solidFill>
              </a:rPr>
              <a:t>Masalah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/>
              <a:t>Nilai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H(u, v) yang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kecil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dapat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menyebabkan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overflow.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Jika </a:t>
            </a:r>
            <a:r>
              <a:rPr lang="en-US" sz="2400" dirty="0" err="1">
                <a:solidFill>
                  <a:srgbClr val="000000"/>
                </a:solidFill>
              </a:rPr>
              <a:t>derau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aditif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dilibatkan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maka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akan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mendominasi</a:t>
            </a: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2400" b="0" i="0" u="none" strike="noStrike" baseline="0" dirty="0">
                <a:solidFill>
                  <a:srgbClr val="FF0000"/>
                </a:solidFill>
              </a:rPr>
              <a:t>Solusi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/>
              <a:t>Lakukan</a:t>
            </a:r>
            <a:r>
              <a:rPr lang="en-US" sz="2400" dirty="0"/>
              <a:t> </a:t>
            </a:r>
            <a:r>
              <a:rPr lang="en-US" sz="2400" dirty="0" err="1"/>
              <a:t>pembagian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pada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terbatas</a:t>
            </a:r>
            <a:r>
              <a:rPr lang="en-US" sz="2400" dirty="0"/>
              <a:t> </a:t>
            </a:r>
            <a:r>
              <a:rPr lang="en-US" sz="2400" dirty="0" err="1"/>
              <a:t>bidang</a:t>
            </a:r>
            <a:r>
              <a:rPr lang="en-US" sz="2400" dirty="0"/>
              <a:t> </a:t>
            </a:r>
            <a:r>
              <a:rPr lang="en-US" sz="2400" b="0" i="0" u="none" strike="noStrike" baseline="0" dirty="0"/>
              <a:t>(u, v) </a:t>
            </a:r>
            <a:r>
              <a:rPr lang="en-US" sz="2400" b="0" i="0" u="none" strike="noStrike" baseline="0" dirty="0" err="1"/>
              <a:t>sejauh</a:t>
            </a:r>
            <a:r>
              <a:rPr lang="en-US" sz="2400" b="0" i="0" u="none" strike="noStrike" baseline="0" dirty="0"/>
              <a:t> radius </a:t>
            </a:r>
            <a:r>
              <a:rPr lang="en-US" sz="2400" b="0" i="0" u="none" strike="noStrike" baseline="0" dirty="0" err="1"/>
              <a:t>tertentu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dari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titik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asal</a:t>
            </a:r>
            <a:r>
              <a:rPr lang="en-US" sz="2400" b="0" i="0" u="none" strike="noStrike" baseline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424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2E47838C-3597-87CB-138B-4C31298E7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Inverse filtering</a:t>
            </a:r>
          </a:p>
        </p:txBody>
      </p:sp>
      <p:pic>
        <p:nvPicPr>
          <p:cNvPr id="119811" name="Picture 4">
            <a:extLst>
              <a:ext uri="{FF2B5EF4-FFF2-40B4-BE49-F238E27FC236}">
                <a16:creationId xmlns:a16="http://schemas.microsoft.com/office/drawing/2014/main" id="{041EFB70-19EA-0323-40DE-A000E4FB8A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943" y="1338623"/>
            <a:ext cx="8719457" cy="5214577"/>
          </a:xfrm>
        </p:spPr>
      </p:pic>
      <p:graphicFrame>
        <p:nvGraphicFramePr>
          <p:cNvPr id="119812" name="Object 5">
            <a:extLst>
              <a:ext uri="{FF2B5EF4-FFF2-40B4-BE49-F238E27FC236}">
                <a16:creationId xmlns:a16="http://schemas.microsoft.com/office/drawing/2014/main" id="{37F954F0-64F9-4502-D2CC-DEFFC02D7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92612"/>
              </p:ext>
            </p:extLst>
          </p:nvPr>
        </p:nvGraphicFramePr>
        <p:xfrm>
          <a:off x="7620000" y="676010"/>
          <a:ext cx="30480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54200" imgH="304800" progId="Equation.DSMT4">
                  <p:embed/>
                </p:oleObj>
              </mc:Choice>
              <mc:Fallback>
                <p:oleObj name="Equation" r:id="rId4" imgW="1854200" imgH="304800" progId="Equation.DSMT4">
                  <p:embed/>
                  <p:pic>
                    <p:nvPicPr>
                      <p:cNvPr id="119812" name="Object 5">
                        <a:extLst>
                          <a:ext uri="{FF2B5EF4-FFF2-40B4-BE49-F238E27FC236}">
                            <a16:creationId xmlns:a16="http://schemas.microsoft.com/office/drawing/2014/main" id="{37F954F0-64F9-4502-D2CC-DEFFC02D7A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676010"/>
                        <a:ext cx="3048000" cy="500063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3" name="Text Box 7">
            <a:extLst>
              <a:ext uri="{FF2B5EF4-FFF2-40B4-BE49-F238E27FC236}">
                <a16:creationId xmlns:a16="http://schemas.microsoft.com/office/drawing/2014/main" id="{FAEA0AD8-858F-F7DE-F275-38BE4C228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315" y="774404"/>
            <a:ext cx="1954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</a:rPr>
              <a:t>Fungsi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</a:rPr>
              <a:t>degradasi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119814" name="Text Box 9">
            <a:extLst>
              <a:ext uri="{FF2B5EF4-FFF2-40B4-BE49-F238E27FC236}">
                <a16:creationId xmlns:a16="http://schemas.microsoft.com/office/drawing/2014/main" id="{9F646ECE-E601-939A-C4A6-63DA8FDD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6491288"/>
            <a:ext cx="6102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</a:rPr>
              <a:t>Memotong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</a:rPr>
              <a:t>nilai-nilai</a:t>
            </a:r>
            <a:r>
              <a:rPr lang="en-US" altLang="en-US" sz="1800" dirty="0">
                <a:solidFill>
                  <a:srgbClr val="0000FF"/>
                </a:solidFill>
              </a:rPr>
              <a:t> ratio di </a:t>
            </a:r>
            <a:r>
              <a:rPr lang="en-US" altLang="en-US" sz="1800" dirty="0" err="1">
                <a:solidFill>
                  <a:srgbClr val="0000FF"/>
                </a:solidFill>
              </a:rPr>
              <a:t>luar</a:t>
            </a:r>
            <a:r>
              <a:rPr lang="en-US" altLang="en-US" sz="1800" dirty="0">
                <a:solidFill>
                  <a:srgbClr val="0000FF"/>
                </a:solidFill>
              </a:rPr>
              <a:t> radius 40, 70,85</a:t>
            </a:r>
            <a:r>
              <a:rPr lang="en-US" altLang="en-US" sz="18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6ED-7340-4AC0-9D38-66063A05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Penapis</a:t>
            </a:r>
            <a:r>
              <a:rPr lang="en-US" dirty="0"/>
              <a:t> Wiener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74A70A-E353-4F15-8095-4CBFB02012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Penapis </a:t>
                </a:r>
                <a:r>
                  <a:rPr lang="en-US" sz="2400" dirty="0" err="1"/>
                  <a:t>ini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ditemukan</a:t>
                </a:r>
                <a:r>
                  <a:rPr lang="en-US" sz="2400" dirty="0"/>
                  <a:t> oleh N. Wiener pada </a:t>
                </a:r>
                <a:r>
                  <a:rPr lang="en-US" sz="2400" dirty="0" err="1"/>
                  <a:t>tahun</a:t>
                </a:r>
                <a:r>
                  <a:rPr lang="en-US" sz="2400" dirty="0"/>
                  <a:t> 1942</a:t>
                </a:r>
              </a:p>
              <a:p>
                <a:r>
                  <a:rPr lang="en-US" sz="2400" dirty="0" err="1"/>
                  <a:t>Penapis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ini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efektif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bila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karakteristik</a:t>
                </a:r>
                <a:r>
                  <a:rPr lang="en-US" sz="2400" dirty="0"/>
                  <a:t> </a:t>
                </a:r>
                <a:r>
                  <a:rPr lang="en-US" sz="2400" dirty="0" err="1"/>
                  <a:t>frekuensi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dan </a:t>
                </a:r>
                <a:r>
                  <a:rPr lang="en-US" sz="2400" dirty="0" err="1"/>
                  <a:t>derau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aditif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diketahui</a:t>
                </a:r>
                <a:r>
                  <a:rPr lang="en-US" sz="2400" dirty="0"/>
                  <a:t>. Jika </a:t>
                </a:r>
                <a:r>
                  <a:rPr lang="en-US" sz="2400" dirty="0" err="1"/>
                  <a:t>tidak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derau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aditif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penapis</a:t>
                </a:r>
                <a:r>
                  <a:rPr lang="en-US" sz="2400" dirty="0"/>
                  <a:t> Wiener </a:t>
                </a:r>
                <a:r>
                  <a:rPr lang="en-US" sz="2400" dirty="0" err="1"/>
                  <a:t>menjadi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penapis</a:t>
                </a:r>
                <a:r>
                  <a:rPr lang="en-US" sz="2400" dirty="0"/>
                  <a:t> yang ideal.</a:t>
                </a:r>
              </a:p>
              <a:p>
                <a:r>
                  <a:rPr lang="en-US" sz="2400" dirty="0" err="1"/>
                  <a:t>Penapis</a:t>
                </a:r>
                <a:r>
                  <a:rPr lang="en-US" sz="2400" dirty="0"/>
                  <a:t> Wiener </a:t>
                </a:r>
                <a:r>
                  <a:rPr lang="en-US" sz="2400" dirty="0" err="1"/>
                  <a:t>mengestimasi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dengan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meminimumkan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galat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yaitu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selisih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asli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dengan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hasil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restorasi</a:t>
                </a:r>
                <a:r>
                  <a:rPr lang="en-US" sz="2400" dirty="0"/>
                  <a:t>:</a:t>
                </a:r>
              </a:p>
              <a:p>
                <a:pPr marL="0" indent="0">
                  <a:buNone/>
                </a:pPr>
                <a:r>
                  <a:rPr lang="en-US" sz="2400" dirty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{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}</a:t>
                </a:r>
              </a:p>
              <a:p>
                <a:r>
                  <a:rPr lang="en-US" sz="2400" dirty="0" err="1"/>
                  <a:t>Penapis</a:t>
                </a:r>
                <a:r>
                  <a:rPr lang="en-US" sz="2400" dirty="0"/>
                  <a:t> Wiener </a:t>
                </a:r>
                <a:r>
                  <a:rPr lang="en-US" sz="2400" dirty="0" err="1"/>
                  <a:t>memiliki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persamaan</a:t>
                </a:r>
                <a:r>
                  <a:rPr lang="en-US" sz="2400" dirty="0"/>
                  <a:t>:</a:t>
                </a:r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74A70A-E353-4F15-8095-4CBFB02012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626D3-35A3-48D7-91AB-EF364E87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C1559-A75C-405E-928D-9855A3D20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16" y="4872718"/>
            <a:ext cx="5305425" cy="1009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7E57F2-3248-4A6C-9AD3-122073156AB2}"/>
              </a:ext>
            </a:extLst>
          </p:cNvPr>
          <p:cNvSpPr txBox="1"/>
          <p:nvPr/>
        </p:nvSpPr>
        <p:spPr>
          <a:xfrm>
            <a:off x="6760028" y="4584660"/>
            <a:ext cx="483722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H(</a:t>
            </a:r>
            <a:r>
              <a:rPr lang="en-US" sz="2000" dirty="0" err="1"/>
              <a:t>u,v</a:t>
            </a:r>
            <a:r>
              <a:rPr lang="en-US" sz="2000" dirty="0"/>
              <a:t>) = </a:t>
            </a:r>
            <a:r>
              <a:rPr lang="en-US" sz="2000" dirty="0" err="1"/>
              <a:t>fungsi</a:t>
            </a:r>
            <a:r>
              <a:rPr lang="en-US" sz="2000" dirty="0"/>
              <a:t> </a:t>
            </a:r>
            <a:r>
              <a:rPr lang="en-US" sz="2000" dirty="0" err="1"/>
              <a:t>degradasi</a:t>
            </a:r>
            <a:endParaRPr lang="en-US" sz="2000" dirty="0"/>
          </a:p>
          <a:p>
            <a:r>
              <a:rPr lang="en-US" sz="2000" dirty="0"/>
              <a:t>|H(</a:t>
            </a:r>
            <a:r>
              <a:rPr lang="en-US" sz="2000" dirty="0" err="1"/>
              <a:t>u,v</a:t>
            </a:r>
            <a:r>
              <a:rPr lang="en-US" sz="2000" dirty="0"/>
              <a:t>)|</a:t>
            </a:r>
            <a:r>
              <a:rPr lang="en-US" sz="2000" baseline="30000" dirty="0"/>
              <a:t>2</a:t>
            </a:r>
            <a:r>
              <a:rPr lang="en-US" sz="2000" dirty="0"/>
              <a:t> = H*(</a:t>
            </a:r>
            <a:r>
              <a:rPr lang="en-US" sz="2000" dirty="0" err="1"/>
              <a:t>u,v</a:t>
            </a:r>
            <a:r>
              <a:rPr lang="en-US" sz="2000" dirty="0"/>
              <a:t>)H(</a:t>
            </a:r>
            <a:r>
              <a:rPr lang="en-US" sz="2000" dirty="0" err="1"/>
              <a:t>u,v</a:t>
            </a:r>
            <a:r>
              <a:rPr lang="en-US" sz="2000" dirty="0"/>
              <a:t>)</a:t>
            </a:r>
          </a:p>
          <a:p>
            <a:r>
              <a:rPr lang="en-US" sz="2000" dirty="0"/>
              <a:t>H*(</a:t>
            </a:r>
            <a:r>
              <a:rPr lang="en-US" sz="2000" dirty="0" err="1"/>
              <a:t>u,v</a:t>
            </a:r>
            <a:r>
              <a:rPr lang="en-US" sz="2000" dirty="0"/>
              <a:t>) = complex conjugate </a:t>
            </a:r>
            <a:r>
              <a:rPr lang="en-US" sz="2000" dirty="0" err="1"/>
              <a:t>dari</a:t>
            </a:r>
            <a:r>
              <a:rPr lang="en-US" sz="2000" dirty="0"/>
              <a:t> H(</a:t>
            </a:r>
            <a:r>
              <a:rPr lang="en-US" sz="2000" dirty="0" err="1"/>
              <a:t>u,v</a:t>
            </a:r>
            <a:r>
              <a:rPr lang="en-US" sz="2000" dirty="0"/>
              <a:t>)</a:t>
            </a:r>
          </a:p>
          <a:p>
            <a:r>
              <a:rPr lang="en-US" sz="2000" dirty="0"/>
              <a:t>S</a:t>
            </a:r>
            <a:r>
              <a:rPr lang="en-US" sz="2000" baseline="-25000" dirty="0"/>
              <a:t>n</a:t>
            </a:r>
            <a:r>
              <a:rPr lang="en-US" sz="2000" dirty="0"/>
              <a:t>(</a:t>
            </a:r>
            <a:r>
              <a:rPr lang="en-US" sz="2000" dirty="0" err="1"/>
              <a:t>u,v</a:t>
            </a:r>
            <a:r>
              <a:rPr lang="en-US" sz="2000" dirty="0"/>
              <a:t>) = power spectrum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derau</a:t>
            </a:r>
            <a:endParaRPr lang="en-US" sz="2000" dirty="0"/>
          </a:p>
          <a:p>
            <a:r>
              <a:rPr lang="en-US" sz="2000" dirty="0"/>
              <a:t>S</a:t>
            </a:r>
            <a:r>
              <a:rPr lang="en-US" sz="2000" baseline="-25000" dirty="0"/>
              <a:t>f</a:t>
            </a:r>
            <a:r>
              <a:rPr lang="en-US" sz="2000" dirty="0"/>
              <a:t>(</a:t>
            </a:r>
            <a:r>
              <a:rPr lang="en-US" sz="2000" dirty="0" err="1"/>
              <a:t>u,v</a:t>
            </a:r>
            <a:r>
              <a:rPr lang="en-US" sz="2000" dirty="0"/>
              <a:t>) = power spectrum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degradasi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30F69-026E-4005-AE54-91438C00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0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B3E48-4DB0-4B96-A40D-0907E7DA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1999"/>
            <a:ext cx="10515600" cy="5414963"/>
          </a:xfrm>
        </p:spPr>
        <p:txBody>
          <a:bodyPr/>
          <a:lstStyle/>
          <a:p>
            <a:r>
              <a:rPr lang="en-US" dirty="0"/>
              <a:t>Jika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aditif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(N(</a:t>
            </a:r>
            <a:r>
              <a:rPr lang="en-US" dirty="0" err="1"/>
              <a:t>u,v</a:t>
            </a:r>
            <a:r>
              <a:rPr lang="en-US" dirty="0"/>
              <a:t>) = 0), </a:t>
            </a:r>
            <a:r>
              <a:rPr lang="en-US" dirty="0" err="1"/>
              <a:t>maka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Jika </a:t>
            </a:r>
            <a:r>
              <a:rPr lang="en-US" sz="2800" dirty="0"/>
              <a:t>S</a:t>
            </a:r>
            <a:r>
              <a:rPr lang="en-US" sz="2800" baseline="-25000" dirty="0"/>
              <a:t>n</a:t>
            </a:r>
            <a:r>
              <a:rPr lang="en-US" sz="2800" dirty="0"/>
              <a:t>(</a:t>
            </a:r>
            <a:r>
              <a:rPr lang="en-US" sz="2800" dirty="0" err="1"/>
              <a:t>u,v</a:t>
            </a:r>
            <a:r>
              <a:rPr lang="en-US" sz="2800" dirty="0"/>
              <a:t>) dan/</a:t>
            </a:r>
            <a:r>
              <a:rPr lang="en-US" sz="2800" dirty="0" err="1"/>
              <a:t>atau</a:t>
            </a:r>
            <a:r>
              <a:rPr lang="en-US" sz="2800" dirty="0"/>
              <a:t> S</a:t>
            </a:r>
            <a:r>
              <a:rPr lang="en-US" sz="2800" baseline="-25000" dirty="0"/>
              <a:t>f</a:t>
            </a:r>
            <a:r>
              <a:rPr lang="en-US" sz="2800" dirty="0"/>
              <a:t>(</a:t>
            </a:r>
            <a:r>
              <a:rPr lang="en-US" sz="2800" dirty="0" err="1"/>
              <a:t>u,v</a:t>
            </a:r>
            <a:r>
              <a:rPr lang="en-US" sz="2800" dirty="0"/>
              <a:t>)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diketahui</a:t>
            </a:r>
            <a:r>
              <a:rPr lang="en-US" sz="2800" dirty="0"/>
              <a:t>, </a:t>
            </a:r>
            <a:r>
              <a:rPr lang="en-US" sz="2800" dirty="0" err="1"/>
              <a:t>maka</a:t>
            </a:r>
            <a:endParaRPr lang="en-US" sz="2800" dirty="0"/>
          </a:p>
          <a:p>
            <a:endParaRPr lang="en-US" dirty="0"/>
          </a:p>
          <a:p>
            <a:endParaRPr lang="en-US" sz="2800" dirty="0"/>
          </a:p>
          <a:p>
            <a:endParaRPr lang="en-US" dirty="0"/>
          </a:p>
          <a:p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penapis</a:t>
            </a:r>
            <a:r>
              <a:rPr lang="en-US" sz="2800" dirty="0"/>
              <a:t> Wiener,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dirty="0" err="1"/>
              <a:t>restorasi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diperoleh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mengalikan</a:t>
            </a:r>
            <a:r>
              <a:rPr lang="en-US" sz="2800" dirty="0"/>
              <a:t> </a:t>
            </a:r>
            <a:r>
              <a:rPr lang="en-US" sz="2800" dirty="0" err="1"/>
              <a:t>penapis</a:t>
            </a:r>
            <a:r>
              <a:rPr lang="en-US" sz="2800" dirty="0"/>
              <a:t> </a:t>
            </a:r>
            <a:r>
              <a:rPr lang="en-US" sz="2800" dirty="0" err="1"/>
              <a:t>tersebut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dirty="0" err="1"/>
              <a:t>degradasi</a:t>
            </a:r>
            <a:r>
              <a:rPr lang="en-US" sz="2800" dirty="0"/>
              <a:t>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ED2EB-E635-4325-AEBA-7FAFFA89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655A9-2C46-485B-A2C6-226EF9AA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119" y="1459366"/>
            <a:ext cx="5122783" cy="793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9369D-CC4F-468C-B5FE-D41C3565A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19" y="3469480"/>
            <a:ext cx="6410325" cy="90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E9A567-D483-4F1D-B8AC-1BB21D72B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595" y="5817393"/>
            <a:ext cx="3608532" cy="71913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8A75B1-81A7-458C-A290-6228307B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F5246-3E83-1DA5-226B-D3F1A03D89B6}"/>
              </a:ext>
            </a:extLst>
          </p:cNvPr>
          <p:cNvSpPr txBox="1"/>
          <p:nvPr/>
        </p:nvSpPr>
        <p:spPr>
          <a:xfrm>
            <a:off x="6494832" y="4279383"/>
            <a:ext cx="368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Nilai K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di-adjust </a:t>
            </a:r>
            <a:r>
              <a:rPr lang="en-US" dirty="0" err="1">
                <a:solidFill>
                  <a:srgbClr val="FF0000"/>
                </a:solidFill>
              </a:rPr>
              <a:t>secara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intraktif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80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D1A5D-24EA-44AF-80BA-1A23C1B42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21" y="448627"/>
            <a:ext cx="10972800" cy="53931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i="1" dirty="0"/>
              <a:t>deblurring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Wiener Filter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deconvwnr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02FAA-93B1-4FA3-92FF-345066F2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D682B-8627-4BC4-BABB-99BCE0032F1A}"/>
              </a:ext>
            </a:extLst>
          </p:cNvPr>
          <p:cNvSpPr txBox="1"/>
          <p:nvPr/>
        </p:nvSpPr>
        <p:spPr>
          <a:xfrm>
            <a:off x="1148442" y="2923998"/>
            <a:ext cx="989511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endParaRPr lang="en-US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'camera.bmp’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  <a:endParaRPr lang="en-US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sv-SE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Kaburkan citra dengan motion blur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LEN = 20; THETA = 45;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PSF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LEN, THETA);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blurred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PSF, 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'conv'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'circular’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igure,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(blurred);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'Blurred Image'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Restorasi citra dengan penapis Wiener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wnr1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deconvwnr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0);    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%NSR = 0, </a:t>
            </a:r>
            <a:r>
              <a:rPr lang="en-US" b="0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tidak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ada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 noise </a:t>
            </a:r>
            <a:r>
              <a:rPr lang="en-US" b="0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aditif</a:t>
            </a:r>
            <a:endParaRPr lang="en-US" b="0" i="0" u="none" strike="noStrike" baseline="0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(wnr1); title(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'Restored Image'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9CFF2-59D1-424D-BC22-F9249694D474}"/>
              </a:ext>
            </a:extLst>
          </p:cNvPr>
          <p:cNvSpPr txBox="1"/>
          <p:nvPr/>
        </p:nvSpPr>
        <p:spPr>
          <a:xfrm>
            <a:off x="1148442" y="118256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 = deconvwnr(I,PSF,NSR)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8BEC0-D044-45F4-BB66-2DEBD989E317}"/>
              </a:ext>
            </a:extLst>
          </p:cNvPr>
          <p:cNvSpPr txBox="1"/>
          <p:nvPr/>
        </p:nvSpPr>
        <p:spPr>
          <a:xfrm>
            <a:off x="1148442" y="1686835"/>
            <a:ext cx="103577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PSF is the point-spread function with which I was convolved. NSR is the noise-to-signal power ratio of the additive noise. NSR can be a scalar or a spectral-domain array of the same size as I. Specifying 0 for the NSR is equivalent to creating an ideal inverse filter. (</a:t>
            </a:r>
            <a:r>
              <a:rPr lang="en-US" sz="2000" dirty="0" err="1"/>
              <a:t>Sumber</a:t>
            </a:r>
            <a:r>
              <a:rPr lang="en-US" sz="2000" dirty="0"/>
              <a:t>: </a:t>
            </a:r>
            <a:r>
              <a:rPr lang="en-US" sz="2000" dirty="0" err="1"/>
              <a:t>Matlab</a:t>
            </a:r>
            <a:r>
              <a:rPr lang="en-US" sz="2000" dirty="0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95E731-2B4E-4E32-9138-AF2673FC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28756" y="6486834"/>
            <a:ext cx="4114800" cy="365125"/>
          </a:xfrm>
        </p:spPr>
        <p:txBody>
          <a:bodyPr/>
          <a:lstStyle/>
          <a:p>
            <a:r>
              <a:rPr lang="it-IT" dirty="0"/>
              <a:t>Rinaldi Munir/IF4073-Interprerasi dan Pengolahan Citra/Informatika ITB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78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797814-F5F1-60A5-0CCE-3975535F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86262F-5309-7EAF-4BF6-1CDC5D731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B125F-E959-5ADE-E339-325DEB96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1328737"/>
            <a:ext cx="10220325" cy="4200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635E1-C9A1-77C9-AE07-91D04840AE5E}"/>
              </a:ext>
            </a:extLst>
          </p:cNvPr>
          <p:cNvSpPr txBox="1"/>
          <p:nvPr/>
        </p:nvSpPr>
        <p:spPr>
          <a:xfrm>
            <a:off x="849086" y="424543"/>
            <a:ext cx="199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Perbandingan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18757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F274C-3310-45BC-ABA9-FBB09F3B3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Hasil run program: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0B356-5A6F-4FE7-8EC7-C488EDAD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95E88-D143-49F1-8039-8F6F766F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782" y="1929608"/>
            <a:ext cx="5159830" cy="4247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A71690-753D-4D6C-8D45-820B8BEC2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293" y="1929608"/>
            <a:ext cx="5159830" cy="4247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A8B84-7076-4958-9302-BF488AF8F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70" y="1929607"/>
            <a:ext cx="5159830" cy="424735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64DE16-1DA2-40B4-AA70-11EF5A8F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87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40E75E-EBB9-4666-865F-37B6DF5B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5A4B3-8FD0-4221-9948-ABA189E61ED3}"/>
              </a:ext>
            </a:extLst>
          </p:cNvPr>
          <p:cNvSpPr txBox="1"/>
          <p:nvPr/>
        </p:nvSpPr>
        <p:spPr>
          <a:xfrm>
            <a:off x="838200" y="1278037"/>
            <a:ext cx="1122317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baca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Lada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asli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Kaburkan citra dengan motion blur</a:t>
            </a: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LEN = 30; </a:t>
            </a:r>
            <a:r>
              <a:rPr lang="fi-FI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Panjang blur (satuan: pixel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TETHA = 10;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sudut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blur 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satuan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derajat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PSF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LEN, TETHA);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Blurred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PSF,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'circular'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'conv'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terdegradasi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(motion blur)'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Restorasi citra dengan penapis Wiener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wnr1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deconvwnr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(wnr1);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hasil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Hitung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selisih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antara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asli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hasil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imabsdiff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Blurred));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it-IT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'Perbedaan citra asli dengan citra restorasi'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6AEE4-392A-48E0-908B-2CE6F9541FAF}"/>
              </a:ext>
            </a:extLst>
          </p:cNvPr>
          <p:cNvSpPr txBox="1"/>
          <p:nvPr/>
        </p:nvSpPr>
        <p:spPr>
          <a:xfrm>
            <a:off x="838200" y="522515"/>
            <a:ext cx="614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Program </a:t>
            </a:r>
            <a:r>
              <a:rPr lang="en-US" sz="2800" i="1" dirty="0"/>
              <a:t>deblurring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dirty="0" err="1"/>
              <a:t>berwarna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64806-9BD3-41A0-8C5E-99296E2C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5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D7B0AD-D7FC-4350-B433-7369161E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4F818-2EE0-4605-9CB1-B27A73519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35" y="0"/>
            <a:ext cx="4520292" cy="3989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F481F-87C7-4C73-99A5-ED3C49CB2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42" y="0"/>
            <a:ext cx="4520292" cy="3989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A323BA-68FD-4B17-B2A4-85441019D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035" y="3428999"/>
            <a:ext cx="4520292" cy="3989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F64D38-83A0-4A52-88B8-4E69E3234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572" y="3428999"/>
            <a:ext cx="4520291" cy="398921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8A419-E201-4FDB-A054-44392919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0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52CE1-FE4B-4011-AA45-68818ACF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Algoritma</a:t>
            </a:r>
            <a:r>
              <a:rPr lang="en-US" dirty="0"/>
              <a:t> Lucky-Richardson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5048F-53DE-4233-A8E2-88903BAD0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/>
              <a:t>Lucy-Richardson </a:t>
            </a:r>
            <a:r>
              <a:rPr lang="en-US" sz="2400" b="0" i="0" u="none" strike="noStrike" baseline="0" dirty="0"/>
              <a:t>(</a:t>
            </a:r>
            <a:r>
              <a:rPr lang="en-US" sz="2400" b="0" i="1" u="none" strike="noStrike" baseline="0" dirty="0"/>
              <a:t>L-R</a:t>
            </a:r>
            <a:r>
              <a:rPr lang="en-US" sz="2400" b="0" i="0" u="none" strike="noStrike" baseline="0" dirty="0"/>
              <a:t>) </a:t>
            </a:r>
            <a:r>
              <a:rPr lang="en-US" sz="2400" b="0" i="0" u="none" strike="noStrike" baseline="0" dirty="0" err="1"/>
              <a:t>adalah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restorasi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iteratif</a:t>
            </a:r>
            <a:r>
              <a:rPr lang="en-US" sz="2400" b="0" i="0" u="none" strike="noStrike" baseline="0" dirty="0"/>
              <a:t> yang </a:t>
            </a:r>
            <a:r>
              <a:rPr lang="en-US" sz="2400" b="0" i="0" u="none" strike="noStrike" baseline="0" dirty="0" err="1"/>
              <a:t>dikembangkan</a:t>
            </a:r>
            <a:r>
              <a:rPr lang="en-US" sz="2400" b="0" i="0" u="none" strike="noStrike" baseline="0" dirty="0"/>
              <a:t> </a:t>
            </a:r>
            <a:r>
              <a:rPr lang="es-ES" sz="2400" b="0" i="0" u="none" strike="noStrike" baseline="0" dirty="0"/>
              <a:t>secara independen </a:t>
            </a:r>
            <a:r>
              <a:rPr lang="es-ES" sz="2400" b="0" i="0" u="none" strike="noStrike" baseline="0" dirty="0" err="1"/>
              <a:t>oleh</a:t>
            </a:r>
            <a:r>
              <a:rPr lang="es-ES" sz="2400" b="0" i="0" u="none" strike="noStrike" baseline="0" dirty="0"/>
              <a:t> Richardson </a:t>
            </a:r>
            <a:r>
              <a:rPr lang="en-US" sz="2400" b="0" i="0" u="none" strike="noStrike" baseline="0" dirty="0"/>
              <a:t>(1972) dan Lucy (1974).</a:t>
            </a:r>
          </a:p>
          <a:p>
            <a:pPr algn="l"/>
            <a:endParaRPr lang="en-US" sz="2400" dirty="0"/>
          </a:p>
          <a:p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ini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efektif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jika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kita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mengetahui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/>
              <a:t>PSF </a:t>
            </a:r>
            <a:r>
              <a:rPr lang="en-US" sz="2400" b="0" i="0" u="none" strike="noStrike" baseline="0" dirty="0" err="1"/>
              <a:t>tetapi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hanya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mengetahui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sedikit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mengenai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derau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aditif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citra</a:t>
            </a:r>
            <a:r>
              <a:rPr lang="en-US" sz="2400" b="0" i="0" u="none" strike="noStrike" baseline="0" dirty="0"/>
              <a:t>. </a:t>
            </a:r>
          </a:p>
          <a:p>
            <a:pPr marL="0" indent="0" algn="l">
              <a:buNone/>
            </a:pPr>
            <a:endParaRPr lang="en-US" sz="2400" b="0" i="0" u="none" strike="noStrike" baseline="0" dirty="0"/>
          </a:p>
          <a:p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L-R </a:t>
            </a:r>
            <a:r>
              <a:rPr lang="it-IT" sz="2400" b="0" i="0" u="none" strike="noStrike" baseline="0" dirty="0"/>
              <a:t>pada mulanya digunakan untuk merestorasi citra </a:t>
            </a:r>
            <a:r>
              <a:rPr lang="en-US" sz="2400" b="0" i="0" u="none" strike="noStrike" baseline="0" dirty="0" err="1"/>
              <a:t>astonomi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sebelum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akhirnya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digunakan</a:t>
            </a:r>
            <a:r>
              <a:rPr lang="en-US" sz="2400" b="0" i="0" u="none" strike="noStrike" baseline="0" dirty="0"/>
              <a:t> juga </a:t>
            </a:r>
            <a:r>
              <a:rPr lang="en-US" sz="2400" b="0" i="0" u="none" strike="noStrike" baseline="0" dirty="0" err="1"/>
              <a:t>secara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luas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untuk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merestorasi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sembarang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citra</a:t>
            </a:r>
            <a:r>
              <a:rPr lang="en-US" sz="2400" b="0" i="0" u="none" strike="noStrike" baseline="0" dirty="0"/>
              <a:t> yang </a:t>
            </a:r>
            <a:r>
              <a:rPr lang="en-US" sz="2400" b="0" i="0" u="none" strike="noStrike" baseline="0" dirty="0" err="1"/>
              <a:t>mengalami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kekaburan</a:t>
            </a:r>
            <a:r>
              <a:rPr lang="en-US" sz="2400" b="0" i="0" u="none" strike="noStrike" baseline="0" dirty="0"/>
              <a:t>. </a:t>
            </a:r>
          </a:p>
          <a:p>
            <a:pPr marL="0" indent="0" algn="l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931E8-EA0C-4312-8AA4-364B8176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7DD4-3DAD-49F3-88B1-8EE25CCC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0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A9B849-5B97-4470-BB16-2320CD07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71B8B9-ED84-4751-BB1E-5332D0CDF62A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988332"/>
            <a:ext cx="10439400" cy="544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err="1"/>
              <a:t>Derau</a:t>
            </a:r>
            <a:r>
              <a:rPr lang="en-US" altLang="zh-TW" dirty="0"/>
              <a:t> </a:t>
            </a:r>
            <a:r>
              <a:rPr lang="en-US" altLang="zh-TW" dirty="0" err="1"/>
              <a:t>periodik</a:t>
            </a:r>
            <a:r>
              <a:rPr lang="en-US" altLang="zh-TW" dirty="0"/>
              <a:t> </a:t>
            </a:r>
            <a:r>
              <a:rPr lang="en-US" altLang="zh-TW" dirty="0" err="1"/>
              <a:t>dihasilkan</a:t>
            </a:r>
            <a:r>
              <a:rPr lang="en-US" altLang="zh-TW" dirty="0"/>
              <a:t> </a:t>
            </a:r>
            <a:r>
              <a:rPr lang="en-US" altLang="zh-TW" dirty="0" err="1"/>
              <a:t>dari</a:t>
            </a:r>
            <a:r>
              <a:rPr lang="en-US" altLang="zh-TW" dirty="0"/>
              <a:t> </a:t>
            </a:r>
            <a:r>
              <a:rPr lang="en-US" altLang="zh-TW" dirty="0" err="1"/>
              <a:t>interferensi</a:t>
            </a:r>
            <a:r>
              <a:rPr lang="en-US" altLang="zh-TW" dirty="0"/>
              <a:t> </a:t>
            </a:r>
            <a:r>
              <a:rPr lang="en-US" altLang="zh-TW" dirty="0" err="1"/>
              <a:t>elektrik</a:t>
            </a:r>
            <a:r>
              <a:rPr lang="en-US" altLang="zh-TW" dirty="0"/>
              <a:t> </a:t>
            </a:r>
            <a:r>
              <a:rPr lang="en-US" altLang="zh-TW" dirty="0" err="1"/>
              <a:t>atau</a:t>
            </a:r>
            <a:r>
              <a:rPr lang="en-US" altLang="zh-TW" dirty="0"/>
              <a:t> </a:t>
            </a:r>
            <a:r>
              <a:rPr lang="en-US" altLang="zh-TW" dirty="0" err="1"/>
              <a:t>elektomekanik</a:t>
            </a:r>
            <a:r>
              <a:rPr lang="en-US" altLang="zh-TW" dirty="0"/>
              <a:t> </a:t>
            </a:r>
            <a:r>
              <a:rPr lang="en-US" altLang="zh-TW" dirty="0" err="1"/>
              <a:t>selama</a:t>
            </a:r>
            <a:r>
              <a:rPr lang="en-US" altLang="zh-TW" dirty="0"/>
              <a:t> proses </a:t>
            </a:r>
            <a:r>
              <a:rPr lang="en-US" altLang="zh-TW" dirty="0" err="1"/>
              <a:t>akuisisi</a:t>
            </a:r>
            <a:r>
              <a:rPr lang="en-US" altLang="zh-TW" dirty="0"/>
              <a:t> </a:t>
            </a:r>
            <a:r>
              <a:rPr lang="en-US" altLang="zh-TW" dirty="0" err="1"/>
              <a:t>citra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Derau</a:t>
            </a:r>
            <a:r>
              <a:rPr lang="en-US" altLang="zh-TW" dirty="0"/>
              <a:t> </a:t>
            </a:r>
            <a:r>
              <a:rPr lang="en-US" altLang="zh-TW" dirty="0" err="1"/>
              <a:t>periodik</a:t>
            </a:r>
            <a:r>
              <a:rPr lang="en-US" altLang="zh-TW" dirty="0"/>
              <a:t> </a:t>
            </a:r>
            <a:r>
              <a:rPr lang="en-US" altLang="zh-TW" dirty="0" err="1"/>
              <a:t>akan</a:t>
            </a:r>
            <a:r>
              <a:rPr lang="en-US" altLang="zh-TW" dirty="0"/>
              <a:t> </a:t>
            </a:r>
            <a:r>
              <a:rPr lang="en-US" altLang="zh-TW" dirty="0" err="1"/>
              <a:t>tampak</a:t>
            </a:r>
            <a:r>
              <a:rPr lang="en-US" altLang="zh-TW" dirty="0"/>
              <a:t> </a:t>
            </a:r>
            <a:r>
              <a:rPr lang="en-US" altLang="zh-TW" dirty="0" err="1"/>
              <a:t>seperti</a:t>
            </a:r>
            <a:r>
              <a:rPr lang="en-US" altLang="zh-TW" dirty="0"/>
              <a:t> </a:t>
            </a:r>
            <a:r>
              <a:rPr lang="en-US" altLang="zh-TW" dirty="0" err="1"/>
              <a:t>pola</a:t>
            </a:r>
            <a:r>
              <a:rPr lang="en-US" altLang="zh-TW" dirty="0"/>
              <a:t> yang </a:t>
            </a:r>
            <a:r>
              <a:rPr lang="en-US" altLang="zh-TW" dirty="0" err="1"/>
              <a:t>berulang</a:t>
            </a:r>
            <a:r>
              <a:rPr lang="en-US" altLang="zh-TW" dirty="0"/>
              <a:t> di </a:t>
            </a:r>
            <a:r>
              <a:rPr lang="en-US" altLang="zh-TW" dirty="0" err="1"/>
              <a:t>dalam</a:t>
            </a:r>
            <a:r>
              <a:rPr lang="en-US" altLang="zh-TW" dirty="0"/>
              <a:t> </a:t>
            </a:r>
            <a:r>
              <a:rPr lang="en-US" altLang="zh-TW" dirty="0" err="1"/>
              <a:t>citra</a:t>
            </a:r>
            <a:r>
              <a:rPr lang="en-US" altLang="zh-TW" dirty="0"/>
              <a:t>.  </a:t>
            </a:r>
          </a:p>
          <a:p>
            <a:endParaRPr lang="en-US" altLang="zh-TW" dirty="0"/>
          </a:p>
          <a:p>
            <a:r>
              <a:rPr lang="en-US" altLang="zh-TW" dirty="0" err="1"/>
              <a:t>Derau</a:t>
            </a:r>
            <a:r>
              <a:rPr lang="en-US" altLang="zh-TW" dirty="0"/>
              <a:t> </a:t>
            </a:r>
            <a:r>
              <a:rPr lang="en-US" altLang="zh-TW" dirty="0" err="1"/>
              <a:t>periodik</a:t>
            </a:r>
            <a:r>
              <a:rPr lang="en-US" altLang="zh-TW" dirty="0"/>
              <a:t> </a:t>
            </a:r>
            <a:r>
              <a:rPr lang="en-US" altLang="zh-TW" dirty="0" err="1"/>
              <a:t>dapat</a:t>
            </a:r>
            <a:r>
              <a:rPr lang="en-US" altLang="zh-TW" dirty="0"/>
              <a:t> </a:t>
            </a:r>
            <a:r>
              <a:rPr lang="en-US" altLang="zh-TW" dirty="0" err="1"/>
              <a:t>dihampiri</a:t>
            </a:r>
            <a:r>
              <a:rPr lang="en-US" altLang="zh-TW" dirty="0"/>
              <a:t> </a:t>
            </a:r>
            <a:r>
              <a:rPr lang="en-US" altLang="zh-TW" dirty="0" err="1"/>
              <a:t>dengan</a:t>
            </a:r>
            <a:r>
              <a:rPr lang="en-US" altLang="zh-TW" dirty="0"/>
              <a:t> </a:t>
            </a:r>
            <a:r>
              <a:rPr lang="en-US" altLang="zh-TW" dirty="0" err="1"/>
              <a:t>gelombang</a:t>
            </a:r>
            <a:r>
              <a:rPr lang="en-US" altLang="zh-TW" dirty="0"/>
              <a:t> </a:t>
            </a:r>
            <a:r>
              <a:rPr lang="en-US" altLang="zh-TW" dirty="0" err="1"/>
              <a:t>sinusoida</a:t>
            </a:r>
            <a:r>
              <a:rPr lang="en-US" altLang="zh-TW" dirty="0"/>
              <a:t> </a:t>
            </a:r>
            <a:r>
              <a:rPr lang="en-US" altLang="zh-TW" dirty="0" err="1"/>
              <a:t>berbentuk</a:t>
            </a:r>
            <a:r>
              <a:rPr lang="en-US" altLang="zh-TW" dirty="0"/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863EA3B-9671-4192-A89C-615C2D24D1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681029"/>
              </p:ext>
            </p:extLst>
          </p:nvPr>
        </p:nvGraphicFramePr>
        <p:xfrm>
          <a:off x="2155825" y="4349523"/>
          <a:ext cx="4211638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240" imgH="228600" progId="Equation.3">
                  <p:embed/>
                </p:oleObj>
              </mc:Choice>
              <mc:Fallback>
                <p:oleObj name="Equation" r:id="rId2" imgW="1587240" imgH="228600" progId="Equation.3">
                  <p:embed/>
                  <p:pic>
                    <p:nvPicPr>
                      <p:cNvPr id="55300" name="Object 4">
                        <a:extLst>
                          <a:ext uri="{FF2B5EF4-FFF2-40B4-BE49-F238E27FC236}">
                            <a16:creationId xmlns:a16="http://schemas.microsoft.com/office/drawing/2014/main" id="{09E3F8A1-ED34-4898-A5C7-30B1AAC0E4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825" y="4349523"/>
                        <a:ext cx="4211638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FC1675B-2ED6-4184-A20B-292E1C6C90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485796"/>
              </p:ext>
            </p:extLst>
          </p:nvPr>
        </p:nvGraphicFramePr>
        <p:xfrm>
          <a:off x="2155825" y="5021149"/>
          <a:ext cx="76200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03440" imgH="431640" progId="Equation.3">
                  <p:embed/>
                </p:oleObj>
              </mc:Choice>
              <mc:Fallback>
                <p:oleObj name="Equation" r:id="rId4" imgW="3403440" imgH="431640" progId="Equation.3">
                  <p:embed/>
                  <p:pic>
                    <p:nvPicPr>
                      <p:cNvPr id="55301" name="Object 5">
                        <a:extLst>
                          <a:ext uri="{FF2B5EF4-FFF2-40B4-BE49-F238E27FC236}">
                            <a16:creationId xmlns:a16="http://schemas.microsoft.com/office/drawing/2014/main" id="{855CB3C2-8C38-42F8-B608-870840524F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825" y="5021149"/>
                        <a:ext cx="762000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">
            <a:extLst>
              <a:ext uri="{FF2B5EF4-FFF2-40B4-BE49-F238E27FC236}">
                <a16:creationId xmlns:a16="http://schemas.microsoft.com/office/drawing/2014/main" id="{529F9900-6734-489C-B90C-26ED5C7AE738}"/>
              </a:ext>
            </a:extLst>
          </p:cNvPr>
          <p:cNvSpPr>
            <a:spLocks/>
          </p:cNvSpPr>
          <p:nvPr/>
        </p:nvSpPr>
        <p:spPr bwMode="auto">
          <a:xfrm>
            <a:off x="1895703" y="4318284"/>
            <a:ext cx="152400" cy="1600200"/>
          </a:xfrm>
          <a:prstGeom prst="leftBrace">
            <a:avLst>
              <a:gd name="adj1" fmla="val 87500"/>
              <a:gd name="adj2" fmla="val 50000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1CF5C-BF63-4BA0-B2B5-22AE86B9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63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864BDE-01BD-4DC0-B7BE-64E098A6E4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59971"/>
                <a:ext cx="10515600" cy="5316992"/>
              </a:xfrm>
            </p:spPr>
            <p:txBody>
              <a:bodyPr/>
              <a:lstStyle/>
              <a:p>
                <a:r>
                  <a:rPr lang="en-US" sz="2400" b="0" i="0" u="none" strike="noStrike" baseline="0" dirty="0"/>
                  <a:t>Algoritma L-R </a:t>
                </a:r>
                <a:r>
                  <a:rPr lang="en-US" sz="2400" b="0" i="0" u="none" strike="noStrike" baseline="0" dirty="0" err="1"/>
                  <a:t>memaksimumkan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kemungkinan</a:t>
                </a:r>
                <a:r>
                  <a:rPr lang="en-US" sz="2400" b="0" i="0" u="none" strike="noStrike" baseline="0" dirty="0"/>
                  <a:t> (</a:t>
                </a:r>
                <a:r>
                  <a:rPr lang="en-US" sz="2400" b="0" i="1" u="none" strike="noStrike" baseline="0" dirty="0"/>
                  <a:t>maximum likelihood</a:t>
                </a:r>
                <a:r>
                  <a:rPr lang="en-US" sz="2400" b="0" i="0" u="none" strike="noStrike" baseline="0" dirty="0"/>
                  <a:t>) </a:t>
                </a:r>
                <a:r>
                  <a:rPr lang="en-US" sz="2400" b="0" i="0" u="none" strike="noStrike" baseline="0" dirty="0" err="1"/>
                  <a:t>bahwa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sebuah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bila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dikonvolusi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dengan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1" u="none" strike="noStrike" baseline="0" dirty="0"/>
                  <a:t>PSF </a:t>
                </a:r>
                <a:r>
                  <a:rPr lang="en-US" sz="2400" b="0" i="0" u="none" strike="noStrike" baseline="0" dirty="0" err="1"/>
                  <a:t>hasilnya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instansiasi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dari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kabur</a:t>
                </a:r>
                <a:r>
                  <a:rPr lang="en-US" sz="2400" b="0" i="0" u="none" strike="noStrike" baseline="0" dirty="0"/>
                  <a:t>, </a:t>
                </a:r>
                <a:r>
                  <a:rPr lang="en-US" sz="2400" b="0" i="0" u="none" strike="noStrike" baseline="0" dirty="0" err="1"/>
                  <a:t>dengan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mengasumsikan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derau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tersebut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dengan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distribusi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1" u="none" strike="noStrike" baseline="0" dirty="0"/>
                  <a:t>Poison.</a:t>
                </a:r>
              </a:p>
              <a:p>
                <a:endParaRPr lang="en-US" sz="2400" i="1" dirty="0"/>
              </a:p>
              <a:p>
                <a:r>
                  <a:rPr lang="en-US" sz="2400" b="0" i="0" u="none" strike="noStrike" baseline="0" dirty="0" err="1"/>
                  <a:t>Distribusi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1" u="none" strike="noStrike" baseline="0" dirty="0"/>
                  <a:t>Poisson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b="0" i="0" u="none" strike="noStrike" baseline="0" dirty="0"/>
                  <a:t> </a:t>
                </a:r>
                <a:r>
                  <a:rPr lang="en-US" sz="2400" dirty="0" err="1"/>
                  <a:t>dengan</a:t>
                </a:r>
                <a:r>
                  <a:rPr lang="en-US" sz="2400" dirty="0"/>
                  <a:t> </a:t>
                </a:r>
                <a:r>
                  <a:rPr lang="en-US" sz="2400" i="1" dirty="0"/>
                  <a:t>x </a:t>
                </a:r>
                <a:r>
                  <a:rPr lang="en-US" sz="2400" dirty="0" err="1"/>
                  <a:t>adalah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peubah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acak</a:t>
                </a:r>
                <a:r>
                  <a:rPr lang="en-US" sz="2400" dirty="0"/>
                  <a:t> dan </a:t>
                </a:r>
                <a:r>
                  <a:rPr lang="en-US" sz="2400" i="1" dirty="0"/>
                  <a:t>a </a:t>
                </a:r>
                <a:r>
                  <a:rPr lang="en-US" sz="2400" dirty="0" err="1"/>
                  <a:t>adalah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konstanta</a:t>
                </a:r>
                <a:r>
                  <a:rPr lang="en-US" sz="2400" dirty="0"/>
                  <a:t>.</a:t>
                </a:r>
              </a:p>
              <a:p>
                <a:endParaRPr lang="en-US" sz="2400" b="0" i="0" u="none" strike="noStrike" baseline="0" dirty="0"/>
              </a:p>
              <a:p>
                <a:r>
                  <a:rPr lang="en-US" sz="2400" b="0" i="0" u="none" strike="noStrike" baseline="0" dirty="0" err="1"/>
                  <a:t>Esensi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dari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iterasi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sebagai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berikut</a:t>
                </a:r>
                <a:r>
                  <a:rPr lang="en-US" sz="2400" b="0" i="0" u="none" strike="noStrike" baseline="0" dirty="0"/>
                  <a:t>: </a:t>
                </a:r>
                <a:r>
                  <a:rPr lang="en-US" sz="2400" b="0" i="0" u="none" strike="noStrike" baseline="0" dirty="0" err="1"/>
                  <a:t>estimasi</a:t>
                </a:r>
                <a:r>
                  <a:rPr lang="en-US" sz="2400" b="0" i="0" u="none" strike="noStrike" baseline="0" dirty="0"/>
                  <a:t>  </a:t>
                </a:r>
                <a:r>
                  <a:rPr lang="en-US" sz="2400" b="0" i="0" u="none" strike="noStrike" baseline="0" dirty="0" err="1"/>
                  <a:t>ke</a:t>
                </a:r>
                <a:r>
                  <a:rPr lang="en-US" sz="2400" b="0" i="0" u="none" strike="noStrike" baseline="0" dirty="0"/>
                  <a:t>-(n +1) </a:t>
                </a:r>
                <a:r>
                  <a:rPr lang="en-US" sz="2400" b="0" i="0" u="none" strike="noStrike" baseline="0" dirty="0" err="1"/>
                  <a:t>dari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restorasi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estimasi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ke</a:t>
                </a:r>
                <a:r>
                  <a:rPr lang="en-US" sz="2400" b="0" i="0" u="none" strike="noStrike" baseline="0" dirty="0"/>
                  <a:t>-n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restorasi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dikali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dengan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koreksi</a:t>
                </a:r>
                <a:r>
                  <a:rPr lang="en-US" sz="2400" b="0" i="0" u="none" strike="noStrike" baseline="0" dirty="0"/>
                  <a:t>. </a:t>
                </a:r>
                <a:r>
                  <a:rPr lang="en-US" sz="2400" b="0" i="0" u="none" strike="noStrike" baseline="0" dirty="0" err="1"/>
                  <a:t>Persamaan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iterasinya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endParaRPr lang="en-US" sz="2400" b="0" i="0" u="none" strike="noStrike" baseline="0" dirty="0"/>
              </a:p>
              <a:p>
                <a:pPr marL="0" indent="0" algn="l">
                  <a:buNone/>
                </a:pPr>
                <a:r>
                  <a:rPr lang="en-US" sz="2400" dirty="0"/>
                  <a:t>	</a:t>
                </a:r>
              </a:p>
              <a:p>
                <a:pPr algn="l"/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864BDE-01BD-4DC0-B7BE-64E098A6E4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59971"/>
                <a:ext cx="10515600" cy="5316992"/>
              </a:xfrm>
              <a:blipFill>
                <a:blip r:embed="rId2"/>
                <a:stretch>
                  <a:fillRect l="-812" t="-1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2111B-79DF-4C58-A427-13DB0545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861D49-ADD1-4BE4-AC05-DEDE6E05619C}"/>
                  </a:ext>
                </a:extLst>
              </p:cNvPr>
              <p:cNvSpPr txBox="1"/>
              <p:nvPr/>
            </p:nvSpPr>
            <p:spPr>
              <a:xfrm>
                <a:off x="2971799" y="5203372"/>
                <a:ext cx="7173687" cy="629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𝑃𝑆𝐹</m:t>
                        </m:r>
                      </m:den>
                    </m:f>
                  </m:oMath>
                </a14:m>
                <a:r>
                  <a:rPr lang="en-US" sz="2800" dirty="0"/>
                  <a:t>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𝑟𝑒𝑓𝑙𝑒𝑐𝑡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𝑃𝑆𝐹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861D49-ADD1-4BE4-AC05-DEDE6E056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799" y="5203372"/>
                <a:ext cx="7173687" cy="629788"/>
              </a:xfrm>
              <a:prstGeom prst="rect">
                <a:avLst/>
              </a:prstGeom>
              <a:blipFill>
                <a:blip r:embed="rId3"/>
                <a:stretch>
                  <a:fillRect t="-7767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79F31-DBDB-4683-9299-AD5DA6C4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33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D7D811-2ED1-4E0F-8333-D70013BB5A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41387"/>
                <a:ext cx="10515600" cy="5414963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2400" dirty="0"/>
                  <a:t>yang </a:t>
                </a:r>
                <a:r>
                  <a:rPr lang="en-US" sz="2400" dirty="0" err="1"/>
                  <a:t>dalam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ini</a:t>
                </a:r>
                <a:r>
                  <a:rPr lang="en-US" sz="2400" dirty="0"/>
                  <a:t>,</a:t>
                </a:r>
              </a:p>
              <a:p>
                <a:pPr marL="457200" indent="0" algn="l"/>
                <a:r>
                  <a:rPr lang="en-US" sz="2400" dirty="0"/>
                  <a:t>   </a:t>
                </a:r>
                <a:r>
                  <a:rPr lang="en-US" sz="2400" b="0" i="0" u="none" strike="noStrike" baseline="0" dirty="0"/>
                  <a:t>operator * </a:t>
                </a:r>
                <a:r>
                  <a:rPr lang="en-US" sz="2400" b="0" i="0" u="none" strike="noStrike" baseline="0" dirty="0" err="1"/>
                  <a:t>menyatakan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konvolusi</a:t>
                </a:r>
                <a:endParaRPr lang="en-US" sz="2400" dirty="0"/>
              </a:p>
              <a:p>
                <a:pPr marL="457200" indent="0" algn="l"/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menyatakan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estimasi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restorasi</a:t>
                </a:r>
                <a:endParaRPr lang="en-US" sz="2400" dirty="0"/>
              </a:p>
              <a:p>
                <a:pPr marL="457200" indent="0" algn="l"/>
                <a:r>
                  <a:rPr lang="en-US" sz="2400" dirty="0"/>
                  <a:t>   </a:t>
                </a:r>
                <a:r>
                  <a:rPr lang="en-US" sz="2400" i="1" dirty="0"/>
                  <a:t>g</a:t>
                </a:r>
                <a:r>
                  <a:rPr lang="en-US" sz="2400" dirty="0"/>
                  <a:t> = </a:t>
                </a:r>
                <a:r>
                  <a:rPr lang="en-US" sz="2400" i="1" dirty="0"/>
                  <a:t>g</a:t>
                </a:r>
                <a:r>
                  <a:rPr lang="en-US" sz="2400" dirty="0"/>
                  <a:t>(</a:t>
                </a:r>
                <a:r>
                  <a:rPr lang="en-US" sz="2400" i="1" dirty="0"/>
                  <a:t>x</a:t>
                </a:r>
                <a:r>
                  <a:rPr lang="en-US" sz="2400" dirty="0"/>
                  <a:t>, </a:t>
                </a:r>
                <a:r>
                  <a:rPr lang="en-US" sz="2400" i="1" dirty="0"/>
                  <a:t>y</a:t>
                </a:r>
                <a:r>
                  <a:rPr lang="en-US" sz="2400" dirty="0"/>
                  <a:t>) </a:t>
                </a:r>
                <a:r>
                  <a:rPr lang="en-US" sz="2400" dirty="0" err="1"/>
                  <a:t>menyatakan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masukan</a:t>
                </a:r>
                <a:r>
                  <a:rPr lang="en-US" sz="2400" dirty="0"/>
                  <a:t> (yang </a:t>
                </a:r>
                <a:r>
                  <a:rPr lang="en-US" sz="2400" dirty="0" err="1"/>
                  <a:t>mengalami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degradasi</a:t>
                </a:r>
                <a:r>
                  <a:rPr lang="en-US" sz="2400" dirty="0"/>
                  <a:t>)</a:t>
                </a:r>
              </a:p>
              <a:p>
                <a:pPr marL="457200" indent="0" algn="l"/>
                <a:r>
                  <a:rPr lang="en-US" sz="2400" dirty="0"/>
                  <a:t>   </a:t>
                </a:r>
                <a:r>
                  <a:rPr lang="en-US" sz="2400" i="1" dirty="0"/>
                  <a:t>reflect</a:t>
                </a:r>
                <a:r>
                  <a:rPr lang="en-US" sz="2400" dirty="0"/>
                  <a:t>(</a:t>
                </a:r>
                <a:r>
                  <a:rPr lang="en-US" sz="2400" i="1" dirty="0"/>
                  <a:t>PSF</a:t>
                </a:r>
                <a:r>
                  <a:rPr lang="en-US" sz="2400" dirty="0"/>
                  <a:t>) </a:t>
                </a:r>
                <a:r>
                  <a:rPr lang="en-US" sz="2400" dirty="0" err="1"/>
                  <a:t>menyatakan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pencerminan</a:t>
                </a:r>
                <a:r>
                  <a:rPr lang="en-US" sz="2400" dirty="0"/>
                  <a:t> PSF, </a:t>
                </a:r>
                <a:r>
                  <a:rPr lang="en-US" sz="2400" dirty="0" err="1"/>
                  <a:t>yaitu</a:t>
                </a:r>
                <a:r>
                  <a:rPr lang="en-US" sz="2400" dirty="0"/>
                  <a:t> </a:t>
                </a:r>
              </a:p>
              <a:p>
                <a:pPr marL="457200" indent="0" algn="l">
                  <a:buNone/>
                </a:pPr>
                <a:r>
                  <a:rPr lang="en-US" sz="2400" dirty="0"/>
                  <a:t>               </a:t>
                </a:r>
                <a:r>
                  <a:rPr lang="en-US" sz="2400" i="1" dirty="0"/>
                  <a:t>reflect</a:t>
                </a:r>
                <a:r>
                  <a:rPr lang="en-US" sz="2400" dirty="0"/>
                  <a:t>((</a:t>
                </a:r>
                <a:r>
                  <a:rPr lang="en-US" sz="2400" i="1" dirty="0"/>
                  <a:t>PSF</a:t>
                </a:r>
                <a:r>
                  <a:rPr lang="en-US" sz="2400" dirty="0"/>
                  <a:t>(</a:t>
                </a:r>
                <a:r>
                  <a:rPr lang="en-US" sz="2400" i="1" dirty="0"/>
                  <a:t>x</a:t>
                </a:r>
                <a:r>
                  <a:rPr lang="en-US" sz="2400" dirty="0"/>
                  <a:t>, </a:t>
                </a:r>
                <a:r>
                  <a:rPr lang="en-US" sz="2400" i="1" dirty="0"/>
                  <a:t>y</a:t>
                </a:r>
                <a:r>
                  <a:rPr lang="en-US" sz="2400" dirty="0"/>
                  <a:t>)) = </a:t>
                </a:r>
                <a:r>
                  <a:rPr lang="en-US" sz="2400" i="1" dirty="0"/>
                  <a:t>PSF</a:t>
                </a:r>
                <a:r>
                  <a:rPr lang="en-US" sz="2400" dirty="0"/>
                  <a:t>(–</a:t>
                </a:r>
                <a:r>
                  <a:rPr lang="en-US" sz="2400" i="1" dirty="0"/>
                  <a:t>x</a:t>
                </a:r>
                <a:r>
                  <a:rPr lang="en-US" sz="2400" dirty="0"/>
                  <a:t>, –</a:t>
                </a:r>
                <a:r>
                  <a:rPr lang="en-US" sz="2400" i="1" dirty="0"/>
                  <a:t>y</a:t>
                </a:r>
                <a:r>
                  <a:rPr lang="en-US" sz="2400" dirty="0"/>
                  <a:t>)</a:t>
                </a:r>
              </a:p>
              <a:p>
                <a:pPr marL="800100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𝑃𝑆𝐹</m:t>
                        </m:r>
                      </m:den>
                    </m:f>
                  </m:oMath>
                </a14:m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𝑟𝑒𝑓𝑙𝑒𝑐𝑡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𝑃𝑆𝐹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menyatakan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koreksi</a:t>
                </a:r>
                <a:endParaRPr lang="en-US" sz="2400" dirty="0"/>
              </a:p>
              <a:p>
                <a:pPr marL="800100" indent="-342900"/>
                <a:endParaRPr lang="en-US" sz="2400" dirty="0"/>
              </a:p>
              <a:p>
                <a:pPr marL="457200" indent="-457200"/>
                <a:r>
                  <a:rPr lang="en-US" sz="2400" b="0" i="0" u="none" strike="noStrike" baseline="0" dirty="0"/>
                  <a:t>Nilai </a:t>
                </a:r>
                <a:r>
                  <a:rPr lang="en-US" sz="2400" b="0" i="0" u="none" strike="noStrike" baseline="0" dirty="0" err="1"/>
                  <a:t>awal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iterasi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= </a:t>
                </a:r>
                <a:r>
                  <a:rPr lang="en-US" sz="2400" i="1" dirty="0"/>
                  <a:t>g</a:t>
                </a:r>
                <a:r>
                  <a:rPr lang="en-US" sz="2400" dirty="0"/>
                  <a:t> * PSF. </a:t>
                </a:r>
                <a:r>
                  <a:rPr lang="en-US" sz="2400" dirty="0" err="1"/>
                  <a:t>Kekonvergenan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algoritma</a:t>
                </a:r>
                <a:r>
                  <a:rPr lang="en-US" sz="2400" dirty="0"/>
                  <a:t> Lucy-Richardson </a:t>
                </a:r>
                <a:r>
                  <a:rPr lang="en-US" sz="2400" dirty="0" err="1"/>
                  <a:t>berarti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koreksi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mendekati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satu</a:t>
                </a:r>
                <a:r>
                  <a:rPr lang="en-US" sz="2400" dirty="0"/>
                  <a:t> (</a:t>
                </a:r>
                <a:r>
                  <a:rPr lang="en-US" sz="2400" i="1" dirty="0"/>
                  <a:t>unity</a:t>
                </a:r>
                <a:r>
                  <a:rPr lang="en-US" sz="2400" dirty="0"/>
                  <a:t>) </a:t>
                </a:r>
                <a:r>
                  <a:rPr lang="en-US" sz="2400" dirty="0" err="1"/>
                  <a:t>ketika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iterasi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bertambah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D7D811-2ED1-4E0F-8333-D70013BB5A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41387"/>
                <a:ext cx="10515600" cy="5414963"/>
              </a:xfrm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1D32D-3A88-4F64-B221-77F24A5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B2CC13-D813-4B3B-B5B3-001A4987CAAF}"/>
                  </a:ext>
                </a:extLst>
              </p:cNvPr>
              <p:cNvSpPr txBox="1"/>
              <p:nvPr/>
            </p:nvSpPr>
            <p:spPr>
              <a:xfrm>
                <a:off x="2982684" y="576262"/>
                <a:ext cx="7173687" cy="629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𝑃𝑆𝐹</m:t>
                        </m:r>
                      </m:den>
                    </m:f>
                  </m:oMath>
                </a14:m>
                <a:r>
                  <a:rPr lang="en-US" sz="2800" dirty="0"/>
                  <a:t>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𝑟𝑒𝑓𝑙𝑒𝑐𝑡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𝑃𝑆𝐹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B2CC13-D813-4B3B-B5B3-001A4987C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684" y="576262"/>
                <a:ext cx="7173687" cy="629788"/>
              </a:xfrm>
              <a:prstGeom prst="rect">
                <a:avLst/>
              </a:prstGeom>
              <a:blipFill>
                <a:blip r:embed="rId3"/>
                <a:stretch>
                  <a:fillRect l="-85" t="-7767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CA0E8-2533-4BE3-A0E3-6B40FAA1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70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18F5-DA5E-45AC-B187-70954C546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3961"/>
            <a:ext cx="10515600" cy="532787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Program </a:t>
            </a:r>
            <a:r>
              <a:rPr lang="en-US" b="1" dirty="0" err="1"/>
              <a:t>Matlab</a:t>
            </a:r>
            <a:r>
              <a:rPr lang="en-US" b="1" dirty="0"/>
              <a:t> </a:t>
            </a:r>
            <a:r>
              <a:rPr lang="en-US" b="1" i="1" dirty="0"/>
              <a:t>deblurring</a:t>
            </a:r>
            <a:r>
              <a:rPr lang="en-US" b="1" dirty="0"/>
              <a:t> </a:t>
            </a:r>
            <a:r>
              <a:rPr lang="en-US" b="1" dirty="0" err="1"/>
              <a:t>menggunakan</a:t>
            </a:r>
            <a:r>
              <a:rPr lang="en-US" b="1" dirty="0"/>
              <a:t> </a:t>
            </a:r>
            <a:r>
              <a:rPr lang="en-US" b="1" dirty="0" err="1"/>
              <a:t>algoritma</a:t>
            </a:r>
            <a:r>
              <a:rPr lang="en-US" b="1" dirty="0"/>
              <a:t> Lucky-Richardson </a:t>
            </a:r>
            <a:r>
              <a:rPr lang="en-US" b="1" dirty="0" err="1"/>
              <a:t>denganberbagai</a:t>
            </a:r>
            <a:r>
              <a:rPr lang="en-US" b="1" dirty="0"/>
              <a:t> </a:t>
            </a:r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iterasi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2DBDC-ACBC-4984-9BBA-64C2B8CC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F1042-EE58-4B09-952A-987DD2A4C4E3}"/>
              </a:ext>
            </a:extLst>
          </p:cNvPr>
          <p:cNvSpPr txBox="1"/>
          <p:nvPr/>
        </p:nvSpPr>
        <p:spPr>
          <a:xfrm>
            <a:off x="1110343" y="1620866"/>
            <a:ext cx="106462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baca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Lada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asli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Motion-blur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LEN = 30; </a:t>
            </a:r>
            <a:r>
              <a:rPr lang="fi-FI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Panjang blur (satuan: pixel)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TETHA = 10;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sudut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blur 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satuan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derajat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PSF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LEN, TETHA);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Blurred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PSF,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'circular'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'conv'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terdegradasi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(motion blur)'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L-R,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5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luc1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deconvlucy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5);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(luc1);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lada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= 5'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8A85FA-9127-4217-8DC8-D9550F15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25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DA72AF-9641-4CEF-92C8-10C56923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519D1-A967-4CDF-9324-D84B699260E6}"/>
              </a:ext>
            </a:extLst>
          </p:cNvPr>
          <p:cNvSpPr txBox="1"/>
          <p:nvPr/>
        </p:nvSpPr>
        <p:spPr>
          <a:xfrm>
            <a:off x="1219200" y="594755"/>
            <a:ext cx="9753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L-R,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10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luc1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deconvlucy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10);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(luc1);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lada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= 10'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L-R,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15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luc1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deconvlucy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15);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(luc1);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lada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= 15'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L-R,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20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luc1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deconvlucy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20);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(luc1);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lada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= 20'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DD1A2-1592-4722-8006-99B0252659D4}"/>
              </a:ext>
            </a:extLst>
          </p:cNvPr>
          <p:cNvSpPr txBox="1"/>
          <p:nvPr/>
        </p:nvSpPr>
        <p:spPr>
          <a:xfrm>
            <a:off x="2851972" y="5410200"/>
            <a:ext cx="5758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Hasil run program    (</a:t>
            </a:r>
            <a:r>
              <a:rPr lang="en-US" sz="2800" dirty="0" err="1"/>
              <a:t>setelah</a:t>
            </a:r>
            <a:r>
              <a:rPr lang="en-US" sz="2800" dirty="0"/>
              <a:t> slide </a:t>
            </a:r>
            <a:r>
              <a:rPr lang="en-US" sz="2800" dirty="0" err="1"/>
              <a:t>ini</a:t>
            </a:r>
            <a:r>
              <a:rPr lang="en-US" sz="2800" dirty="0"/>
              <a:t>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588DE-57C2-46E9-B450-AEFA6AD7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429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61557-35DB-4331-8091-5C1A51D0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6755D-8481-4504-9569-34C6BD025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5" y="78468"/>
            <a:ext cx="4252969" cy="3753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5771E-8989-4D0D-968B-92982F7AB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988" y="78468"/>
            <a:ext cx="4206562" cy="3712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929F56-A387-4020-903A-A6829F3B0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49" y="71663"/>
            <a:ext cx="4214274" cy="3719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07371-128F-4C94-BA4E-A2FB7FCA0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5" y="3381374"/>
            <a:ext cx="4252969" cy="3753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E0E766-272A-40CB-8357-4A46A176E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1989" y="3415524"/>
            <a:ext cx="4214273" cy="37191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CDEB40-96AC-4FA4-8EF2-26250A848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278" y="3449249"/>
            <a:ext cx="4137843" cy="3651703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2431D39-A897-4DB8-994B-1E88ABD6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69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D4462-6402-4166-9CE3-556850E4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A4B0D6-41B6-44B2-8265-2CF6ECCB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7151" cy="3668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A7F920-928F-4BFE-BDD1-EFA064A15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386" y="0"/>
            <a:ext cx="4457150" cy="3668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B7EBA-C385-45E1-886B-60AAAA187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045" y="0"/>
            <a:ext cx="4457150" cy="3668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1C7D4B-772A-4A93-B855-6D6F53454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386" y="3429000"/>
            <a:ext cx="4457151" cy="3668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24335A-C66A-404A-8D92-22AB04FB6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8999"/>
            <a:ext cx="4457151" cy="36689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63084B-2EA2-49D4-ABF6-A7AF6F63B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044" y="3428998"/>
            <a:ext cx="4457151" cy="3668939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3D539DF-31F2-4D55-B917-233E461C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77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EDD26-7C9B-4F71-B6D8-B6F6BE6F9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414963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0" i="0" u="none" strike="noStrike" baseline="0" dirty="0" err="1"/>
              <a:t>Kelemahan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L-R </a:t>
            </a:r>
            <a:r>
              <a:rPr lang="en-US" sz="2400" b="0" i="0" u="none" strike="noStrike" baseline="0" dirty="0" err="1"/>
              <a:t>adalah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jumlah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iterasi</a:t>
            </a:r>
            <a:r>
              <a:rPr lang="en-US" sz="2400" b="0" i="0" u="none" strike="noStrike" baseline="0" dirty="0"/>
              <a:t> yang </a:t>
            </a:r>
            <a:r>
              <a:rPr lang="en-US" sz="2400" b="0" i="0" u="none" strike="noStrike" baseline="0" dirty="0" err="1"/>
              <a:t>tinggi</a:t>
            </a:r>
            <a:r>
              <a:rPr lang="en-US" sz="2400" b="0" i="0" u="none" strike="noStrike" baseline="0" dirty="0"/>
              <a:t> (</a:t>
            </a:r>
            <a:r>
              <a:rPr lang="en-US" sz="2400" b="0" i="0" u="none" strike="noStrike" baseline="0" dirty="0" err="1"/>
              <a:t>seperti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diperlihatkan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gambar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dengan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jumlah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iterasi</a:t>
            </a:r>
            <a:r>
              <a:rPr lang="en-US" sz="2400" b="0" i="0" u="none" strike="noStrike" baseline="0" dirty="0"/>
              <a:t> = 20) </a:t>
            </a:r>
            <a:r>
              <a:rPr lang="en-US" sz="2400" b="0" i="0" u="none" strike="noStrike" baseline="0" dirty="0" err="1"/>
              <a:t>dapat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memunculkan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noda-noda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baru</a:t>
            </a:r>
            <a:r>
              <a:rPr lang="en-US" sz="2400" b="0" i="0" u="none" strike="noStrike" baseline="0" dirty="0"/>
              <a:t> yang </a:t>
            </a:r>
            <a:r>
              <a:rPr lang="en-US" sz="2400" b="0" i="0" u="none" strike="noStrike" baseline="0" dirty="0" err="1"/>
              <a:t>tidak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terdapat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citra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aslinya</a:t>
            </a:r>
            <a:r>
              <a:rPr lang="en-US" sz="2400" dirty="0"/>
              <a:t>.</a:t>
            </a:r>
          </a:p>
          <a:p>
            <a:pPr algn="l"/>
            <a:endParaRPr lang="en-US" sz="2400" b="0" i="0" u="none" strike="noStrike" baseline="0" dirty="0"/>
          </a:p>
          <a:p>
            <a:pPr algn="l"/>
            <a:r>
              <a:rPr lang="en-US" sz="2400" dirty="0"/>
              <a:t>N</a:t>
            </a:r>
            <a:r>
              <a:rPr lang="en-US" sz="2400" b="0" i="0" u="none" strike="noStrike" baseline="0" dirty="0"/>
              <a:t>oda </a:t>
            </a:r>
            <a:r>
              <a:rPr lang="en-US" sz="2400" b="0" i="0" u="none" strike="noStrike" baseline="0" dirty="0" err="1"/>
              <a:t>ini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disebut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/>
              <a:t>artifact</a:t>
            </a:r>
            <a:r>
              <a:rPr lang="en-US" sz="2400" b="0" i="0" u="none" strike="noStrike" baseline="0" dirty="0"/>
              <a:t>. </a:t>
            </a:r>
            <a:r>
              <a:rPr lang="en-US" sz="2400" b="0" i="1" u="none" strike="noStrike" baseline="0" dirty="0"/>
              <a:t>Artifact </a:t>
            </a:r>
            <a:r>
              <a:rPr lang="en-US" sz="2400" b="0" i="0" u="none" strike="noStrike" baseline="0" dirty="0" err="1"/>
              <a:t>merupakan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hasil</a:t>
            </a:r>
            <a:r>
              <a:rPr lang="en-US" sz="2400" b="0" i="0" u="none" strike="noStrike" baseline="0" dirty="0"/>
              <a:t> </a:t>
            </a:r>
            <a:r>
              <a:rPr lang="fr-FR" sz="2400" b="0" i="0" u="none" strike="noStrike" baseline="0" dirty="0" err="1"/>
              <a:t>pengerasan</a:t>
            </a:r>
            <a:r>
              <a:rPr lang="fr-FR" sz="2400" b="0" i="0" u="none" strike="noStrike" baseline="0" dirty="0"/>
              <a:t> . (</a:t>
            </a:r>
            <a:r>
              <a:rPr lang="fr-FR" sz="2400" b="0" i="1" u="none" strike="noStrike" baseline="0" dirty="0"/>
              <a:t>noise amplification</a:t>
            </a:r>
            <a:r>
              <a:rPr lang="fr-FR" sz="2400" b="0" i="0" u="none" strike="noStrike" baseline="0" dirty="0"/>
              <a:t>) yang </a:t>
            </a:r>
            <a:r>
              <a:rPr lang="en-US" sz="2400" b="0" i="0" u="none" strike="noStrike" baseline="0" dirty="0" err="1"/>
              <a:t>meningkat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dengan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bertambahnya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iterasi</a:t>
            </a:r>
            <a:r>
              <a:rPr lang="en-US" sz="2400" b="0" i="0" u="none" strike="noStrike" baseline="0" dirty="0"/>
              <a:t>. </a:t>
            </a:r>
            <a:r>
              <a:rPr lang="en-US" sz="2400" b="0" i="1" u="none" strike="noStrike" baseline="0" dirty="0"/>
              <a:t>Artifact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tidak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terdapat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citra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restorasi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hasil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penapisan</a:t>
            </a:r>
            <a:r>
              <a:rPr lang="en-US" sz="2400" b="0" i="0" u="none" strike="noStrike" baseline="0" dirty="0"/>
              <a:t> Wiener</a:t>
            </a:r>
          </a:p>
          <a:p>
            <a:pPr algn="l"/>
            <a:endParaRPr lang="en-US" sz="2400" dirty="0"/>
          </a:p>
          <a:p>
            <a:pPr algn="l"/>
            <a:r>
              <a:rPr lang="en-US" sz="2400" b="0" i="0" u="none" strike="noStrike" baseline="0" dirty="0" err="1"/>
              <a:t>Ini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adalah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persoalan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umum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semua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teknik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 err="1"/>
              <a:t>maximumlikelihood</a:t>
            </a:r>
            <a:r>
              <a:rPr lang="en-US" sz="2400" b="0" i="1" u="none" strike="noStrike" baseline="0" dirty="0"/>
              <a:t> </a:t>
            </a:r>
            <a:r>
              <a:rPr lang="en-US" sz="2400" b="0" i="0" u="none" strike="noStrike" baseline="0" dirty="0"/>
              <a:t>(</a:t>
            </a:r>
            <a:r>
              <a:rPr lang="en-US" sz="2400" b="0" i="0" u="none" strike="noStrike" baseline="0" dirty="0" err="1"/>
              <a:t>termasuk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/>
              <a:t>Lucy-Richardson</a:t>
            </a:r>
            <a:r>
              <a:rPr lang="en-US" sz="2400" b="0" i="0" u="none" strike="noStrike" baseline="0" dirty="0"/>
              <a:t>), yang </a:t>
            </a:r>
            <a:r>
              <a:rPr lang="en-US" sz="2400" b="0" i="0" u="none" strike="noStrike" baseline="0" dirty="0" err="1"/>
              <a:t>mencoba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mencocokkan</a:t>
            </a:r>
            <a:r>
              <a:rPr lang="en-US" sz="2400" b="0" i="0" u="none" strike="noStrike" baseline="0" dirty="0"/>
              <a:t> data </a:t>
            </a:r>
            <a:r>
              <a:rPr lang="en-US" sz="2400" b="0" i="0" u="none" strike="noStrike" baseline="0" dirty="0" err="1"/>
              <a:t>sedekat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mungkin</a:t>
            </a:r>
            <a:r>
              <a:rPr lang="en-US" sz="2400" b="0" i="0" u="none" strike="noStrike" baseline="0" dirty="0"/>
              <a:t> </a:t>
            </a:r>
            <a:r>
              <a:rPr lang="es-ES" sz="2400" b="0" i="0" u="none" strike="noStrike" baseline="0" dirty="0" err="1"/>
              <a:t>dengan</a:t>
            </a:r>
            <a:r>
              <a:rPr lang="es-ES" sz="2400" b="0" i="0" u="none" strike="noStrike" baseline="0" dirty="0"/>
              <a:t> citra </a:t>
            </a:r>
            <a:r>
              <a:rPr lang="es-ES" sz="2400" b="0" i="0" u="none" strike="noStrike" baseline="0" dirty="0" err="1"/>
              <a:t>aslinya</a:t>
            </a:r>
            <a:r>
              <a:rPr lang="es-ES" sz="2400" b="0" i="0" u="none" strike="noStrike" baseline="0" dirty="0"/>
              <a:t>. </a:t>
            </a:r>
          </a:p>
          <a:p>
            <a:pPr algn="l"/>
            <a:endParaRPr lang="es-ES" sz="2400" dirty="0"/>
          </a:p>
          <a:p>
            <a:pPr algn="l"/>
            <a:r>
              <a:rPr lang="es-ES" sz="2400" b="0" i="0" u="none" strike="noStrike" baseline="0" dirty="0"/>
              <a:t>Cara yang </a:t>
            </a:r>
            <a:r>
              <a:rPr lang="es-ES" sz="2400" b="0" i="0" u="none" strike="noStrike" baseline="0" dirty="0" err="1"/>
              <a:t>praktis</a:t>
            </a:r>
            <a:r>
              <a:rPr lang="es-ES" sz="2400" b="0" i="0" u="none" strike="noStrike" baseline="0" dirty="0"/>
              <a:t> </a:t>
            </a:r>
            <a:r>
              <a:rPr lang="es-ES" sz="2400" b="0" i="0" u="none" strike="noStrike" baseline="0" dirty="0" err="1"/>
              <a:t>untuk</a:t>
            </a:r>
            <a:r>
              <a:rPr lang="es-ES" sz="2400" b="0" i="0" u="none" strike="noStrike" baseline="0" dirty="0"/>
              <a:t> </a:t>
            </a:r>
            <a:r>
              <a:rPr lang="en-US" sz="2400" b="0" i="0" u="none" strike="noStrike" baseline="0" dirty="0" err="1"/>
              <a:t>membatasi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pengerasan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derau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adalah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menghentikan</a:t>
            </a:r>
            <a:r>
              <a:rPr lang="en-US" sz="2400" b="0" i="0" u="none" strike="noStrike" baseline="0" dirty="0"/>
              <a:t> </a:t>
            </a:r>
            <a:r>
              <a:rPr lang="it-IT" sz="2400" b="0" i="0" u="none" strike="noStrike" baseline="0" dirty="0"/>
              <a:t>iterasi bila citra restorasi muncul dengan derau </a:t>
            </a:r>
            <a:r>
              <a:rPr lang="en-US" sz="2400" b="0" i="0" u="none" strike="noStrike" baseline="0" dirty="0"/>
              <a:t>yang </a:t>
            </a:r>
            <a:r>
              <a:rPr lang="en-US" sz="2400" b="0" i="0" u="none" strike="noStrike" baseline="0" dirty="0" err="1"/>
              <a:t>terlalu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banyak</a:t>
            </a:r>
            <a:r>
              <a:rPr lang="en-US" sz="2400" b="0" i="0" u="none" strike="noStrike" baseline="0" dirty="0"/>
              <a:t>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CD5D3-1B81-4C54-95F1-28EEDF07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B176D-8374-41DE-96B4-1BA825D96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91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06FD-4E18-4733-83F0-4C3F11E4A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4286"/>
            <a:ext cx="10515600" cy="5632677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menambahkan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periodik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A1791-8B51-4809-A5CF-5F6BA2BC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AC560-559F-4075-90C0-E92EC442D632}"/>
              </a:ext>
            </a:extLst>
          </p:cNvPr>
          <p:cNvSpPr txBox="1"/>
          <p:nvPr/>
        </p:nvSpPr>
        <p:spPr>
          <a:xfrm>
            <a:off x="1034144" y="1904724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J = rgb2gray(I);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 = size(J);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meshgrid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(1:s(1), 1:s(2));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 = sin(x/3+y/5)+1;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J_noise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(im2double(J)+ p'/2)/2;</a:t>
            </a:r>
          </a:p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(J); 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J_noise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870C8-D43A-4941-8BA4-649421506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262" y="1151146"/>
            <a:ext cx="6466590" cy="570685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41BA56-B17B-41B5-8400-9881C882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9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A49B-8E25-4B8F-9669-4EFC21B9A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Reduksi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Derau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Periodik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47F67-665D-4C6C-AD34-E670F8176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:</a:t>
            </a:r>
          </a:p>
          <a:p>
            <a:r>
              <a:rPr lang="en-US" altLang="zh-TW" dirty="0" err="1"/>
              <a:t>Bandreject</a:t>
            </a:r>
            <a:r>
              <a:rPr lang="en-US" altLang="zh-TW" dirty="0"/>
              <a:t> filters</a:t>
            </a:r>
          </a:p>
          <a:p>
            <a:r>
              <a:rPr lang="en-US" altLang="zh-TW" dirty="0"/>
              <a:t>Bandpass filters</a:t>
            </a:r>
          </a:p>
          <a:p>
            <a:r>
              <a:rPr lang="en-US" altLang="zh-TW" dirty="0"/>
              <a:t>Notch filters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5B136-8E4F-4698-BA8B-39A9E77D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88EC1-AD1B-4979-A822-DBB35900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3AAC5-0666-465B-9B9E-D62C0242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Bandreject</a:t>
            </a:r>
            <a:r>
              <a:rPr lang="en-US" dirty="0"/>
              <a:t> Filters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76B9F-DFDF-435C-9B89-358CF279D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FF0CAF0-B0AD-4E1D-B04E-701F7C67D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7315" y="4044356"/>
            <a:ext cx="9956113" cy="2504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61145B-C10D-4B0D-B0E7-5A0AC2B20317}"/>
              </a:ext>
            </a:extLst>
          </p:cNvPr>
          <p:cNvSpPr txBox="1"/>
          <p:nvPr/>
        </p:nvSpPr>
        <p:spPr>
          <a:xfrm>
            <a:off x="1066799" y="1561219"/>
            <a:ext cx="100366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Bandreject</a:t>
            </a:r>
            <a:r>
              <a:rPr lang="en-US" sz="2400" i="1" dirty="0"/>
              <a:t> filter </a:t>
            </a:r>
            <a:r>
              <a:rPr lang="id-ID" sz="2400" dirty="0"/>
              <a:t>berguna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id-ID" sz="2400" dirty="0"/>
              <a:t>lokasi umum derau dalam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id-ID" sz="2400" dirty="0"/>
              <a:t> frekuensi diketahui</a:t>
            </a:r>
            <a:r>
              <a:rPr lang="en-US" sz="2400" dirty="0"/>
              <a:t> (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estimasi</a:t>
            </a:r>
            <a:r>
              <a:rPr lang="en-US" sz="2400" dirty="0"/>
              <a:t>)</a:t>
            </a:r>
            <a:r>
              <a:rPr lang="id-ID" sz="2400" dirty="0"/>
              <a:t>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Bandraject</a:t>
            </a:r>
            <a:r>
              <a:rPr lang="en-US" sz="2400" i="1" dirty="0"/>
              <a:t> filter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memblokir</a:t>
            </a:r>
            <a:r>
              <a:rPr lang="en-US" sz="2400" dirty="0"/>
              <a:t> </a:t>
            </a:r>
            <a:r>
              <a:rPr lang="id-ID" sz="2400" dirty="0"/>
              <a:t> frekuensi dalam rentang yang dipilih dan membiarkan frekuensi di luar rentang </a:t>
            </a:r>
            <a:r>
              <a:rPr lang="en-US" sz="2400" dirty="0"/>
              <a:t>yang </a:t>
            </a:r>
            <a:r>
              <a:rPr lang="id-ID" sz="2400" dirty="0"/>
              <a:t>melewatinya. </a:t>
            </a: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3AD49-6ECC-4B50-8844-CB502A91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7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DFDE8-887E-4FAF-9CBC-4379B4AD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0F2CF-BF39-490D-8C06-433A4F3C1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4" y="288323"/>
            <a:ext cx="8390248" cy="628135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CEC97-6DF1-4013-9F5F-92A33C39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Munir/IF4073-Interprerasi dan Pengolahan Citra/Informatika ITB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03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4191</TotalTime>
  <Words>3484</Words>
  <Application>Microsoft Office PowerPoint</Application>
  <PresentationFormat>Widescreen</PresentationFormat>
  <Paragraphs>470</Paragraphs>
  <Slides>56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CMMI10</vt:lpstr>
      <vt:lpstr>CMR10</vt:lpstr>
      <vt:lpstr>CMSY10</vt:lpstr>
      <vt:lpstr>Courier New</vt:lpstr>
      <vt:lpstr>NimbusRomNo9L-ReguItal</vt:lpstr>
      <vt:lpstr>NimbusSanL-Regu</vt:lpstr>
      <vt:lpstr>Times New Roman</vt:lpstr>
      <vt:lpstr>Office Theme</vt:lpstr>
      <vt:lpstr>Equation</vt:lpstr>
      <vt:lpstr>14 – Restorasi Citra  (Bagian 2) </vt:lpstr>
      <vt:lpstr>Restorasi citra dalam ranah frekuensi</vt:lpstr>
      <vt:lpstr>Derau Periodik</vt:lpstr>
      <vt:lpstr>PowerPoint Presentation</vt:lpstr>
      <vt:lpstr>PowerPoint Presentation</vt:lpstr>
      <vt:lpstr>PowerPoint Presentation</vt:lpstr>
      <vt:lpstr>Reduksi Derau Periodik</vt:lpstr>
      <vt:lpstr>Bandreject Filters</vt:lpstr>
      <vt:lpstr>PowerPoint Presentation</vt:lpstr>
      <vt:lpstr>PowerPoint Presentation</vt:lpstr>
      <vt:lpstr>PowerPoint Presentation</vt:lpstr>
      <vt:lpstr>PowerPoint Presentation</vt:lpstr>
      <vt:lpstr>Contoh:</vt:lpstr>
      <vt:lpstr>PowerPoint Presentation</vt:lpstr>
      <vt:lpstr>PowerPoint Presentation</vt:lpstr>
      <vt:lpstr>Program Matlab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Bandpass Filter</vt:lpstr>
      <vt:lpstr>Notch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Motion Blur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Inverse Filtering</vt:lpstr>
      <vt:lpstr>PowerPoint Presentation</vt:lpstr>
      <vt:lpstr>Inverse filtering</vt:lpstr>
      <vt:lpstr>Penapis Wiener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Algoritma Lucky-Richardson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– Restorasi Citra  (Bagian 2)</dc:title>
  <dc:creator>Rinaldi Munir</dc:creator>
  <cp:lastModifiedBy>Rinaldi Munir</cp:lastModifiedBy>
  <cp:revision>93</cp:revision>
  <dcterms:created xsi:type="dcterms:W3CDTF">2021-02-27T13:47:28Z</dcterms:created>
  <dcterms:modified xsi:type="dcterms:W3CDTF">2022-10-07T02:49:26Z</dcterms:modified>
</cp:coreProperties>
</file>