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661" r:id="rId3"/>
    <p:sldId id="664" r:id="rId4"/>
    <p:sldId id="683" r:id="rId5"/>
    <p:sldId id="684" r:id="rId6"/>
    <p:sldId id="685" r:id="rId7"/>
    <p:sldId id="674" r:id="rId8"/>
    <p:sldId id="675" r:id="rId9"/>
    <p:sldId id="676" r:id="rId10"/>
    <p:sldId id="712" r:id="rId11"/>
    <p:sldId id="714" r:id="rId12"/>
    <p:sldId id="713" r:id="rId13"/>
    <p:sldId id="682" r:id="rId14"/>
    <p:sldId id="725" r:id="rId15"/>
    <p:sldId id="686" r:id="rId16"/>
    <p:sldId id="687" r:id="rId17"/>
    <p:sldId id="688" r:id="rId18"/>
    <p:sldId id="689" r:id="rId19"/>
    <p:sldId id="732" r:id="rId20"/>
    <p:sldId id="693" r:id="rId21"/>
    <p:sldId id="726" r:id="rId22"/>
    <p:sldId id="727" r:id="rId23"/>
    <p:sldId id="728" r:id="rId24"/>
    <p:sldId id="723" r:id="rId25"/>
    <p:sldId id="733" r:id="rId26"/>
    <p:sldId id="729" r:id="rId27"/>
    <p:sldId id="730" r:id="rId28"/>
    <p:sldId id="731" r:id="rId29"/>
    <p:sldId id="724" r:id="rId30"/>
    <p:sldId id="734" r:id="rId31"/>
    <p:sldId id="722" r:id="rId32"/>
    <p:sldId id="694" r:id="rId33"/>
    <p:sldId id="695" r:id="rId34"/>
    <p:sldId id="696" r:id="rId35"/>
    <p:sldId id="708" r:id="rId36"/>
    <p:sldId id="711" r:id="rId37"/>
    <p:sldId id="715" r:id="rId38"/>
    <p:sldId id="716" r:id="rId39"/>
    <p:sldId id="717" r:id="rId40"/>
    <p:sldId id="690" r:id="rId41"/>
    <p:sldId id="691" r:id="rId42"/>
    <p:sldId id="692" r:id="rId43"/>
    <p:sldId id="719" r:id="rId44"/>
    <p:sldId id="718" r:id="rId45"/>
    <p:sldId id="697" r:id="rId46"/>
    <p:sldId id="698" r:id="rId47"/>
    <p:sldId id="699" r:id="rId48"/>
    <p:sldId id="700" r:id="rId49"/>
    <p:sldId id="736" r:id="rId50"/>
    <p:sldId id="701" r:id="rId51"/>
    <p:sldId id="702" r:id="rId52"/>
    <p:sldId id="703" r:id="rId53"/>
    <p:sldId id="705" r:id="rId54"/>
    <p:sldId id="706" r:id="rId55"/>
    <p:sldId id="707" r:id="rId56"/>
    <p:sldId id="704" r:id="rId57"/>
    <p:sldId id="662" r:id="rId58"/>
    <p:sldId id="72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>
        <p:scale>
          <a:sx n="66" d="100"/>
          <a:sy n="66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7616-563B-480A-9F87-D41E61378310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0-A528-48B0-AD6A-AC39F93F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651-9216-45B8-A481-0FE4970CE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2438-6A17-4F1A-B530-E2C751F1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5357-EBAA-4DDF-9BE3-2BE57CE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3D0-B1E4-44DD-BF6D-11AD4A0BD60A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0C3E-BE7F-4B93-BD39-4EB7B116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BA2D-7CFC-4F7B-8EEF-F47572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5AE-7466-4A01-B9EC-C3BB0D8A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DB63-7812-4E8F-B005-A836FC13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3A6C-DEBB-47BF-9BBD-A9D3D3B7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81FE4-103C-482D-A105-D48068DCAAA8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DA80-78BA-4FD9-AD2E-6E284AE3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87E6-D850-45C6-AD81-EB4145F7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E86F2-820C-422C-A502-1FA3CCF1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2AF47-E2A9-4A92-8743-A1DA021C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DF1-B25E-4EBE-8753-FBCD3543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A0CF-1AA8-4F67-9F8D-6D294022CCAE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2EFB-B2B3-41DF-80F2-F707D8DD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BBA8-5CA8-4E0F-9376-88321FE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023C-747D-4E01-9B37-FF4520A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6FD-62E8-4044-A988-49302111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768A-042A-4DFC-B007-79B3494D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A52C-526B-45BC-B440-E2982D5BB739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1DE64-542D-4CD4-83C3-23AD8D0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6D7-AF95-4173-A111-CF47DE27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B45-AA22-4D89-9518-A5F5E5D8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610B-0827-4DF6-9903-7DC88675A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7BCF-B1F5-4203-AEA8-492C23D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0863-D8C9-466F-A932-14A52BD2DF5C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5943-5CC2-4D2E-AE37-4238B9D5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63D1-FACD-4F7B-A153-5E2D313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533A-3029-4934-BA12-15ADD9F3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78A6-7FC6-4E5D-9A46-583096B6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741C-D017-4FEB-860F-4314246E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404F-80FA-4F3B-899D-05D7E88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E46F-D33F-4D20-A9D8-7914FF8C20F4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59E-E19A-4768-A17C-34BC4CB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93C80-9CEA-4AEA-A738-5FE794D6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AC88-6090-4DBF-A001-CC40A4AD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4B2E0-9D6E-4303-9999-2D6EE3A23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F6AC-0E8E-4FEB-8E6C-074C413A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EB71-DF14-4229-8528-9EAF198C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93C55-47B8-4211-B362-D543E3506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2EF44-BB49-42B0-8995-AB73CFF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A82A-CF95-4F4F-886A-3D2642BD206A}" type="datetime1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9FD39-CB23-4223-956B-B5A7AA60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6122-B060-45C0-9C84-F14B4467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4162-EAE2-4093-9446-6E58B044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9E93F-AD2A-41DD-A271-34E51CC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6274-0993-472E-8053-8C9A24FD56B6}" type="datetime1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3303C-2E25-4E56-9938-7B11A9C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E93D6-C47F-4EAB-B55E-F3D37DDE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64D8A-9F13-4C51-911D-ECEC3E5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2D-D191-440F-BC4E-C89D073F3D7D}" type="datetime1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00E4D-0685-4E41-BAA2-B7B1D8DD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A4FC1-7B29-4F3A-853F-079BD065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B99-CB3F-46A5-B6FD-F705575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503A-B599-46D8-9D49-A376C255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3D4C-F3C4-410D-ABB8-FC4DD5C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354B-4C69-4180-BB4F-FB839F90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8FBD-5CC7-4E2B-9B1E-A4F52CB0B7B1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A545-485B-4DF7-8A43-07B6FBAF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7E16A-85AE-4885-BD5B-05A44CD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80B5-B6B1-4AF3-933F-B66A1F0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B2FD-3039-4655-A0E9-E1964C8E5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43C4-1F96-4284-B123-FA7E4DFAD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A39-A879-4336-B99E-5500EFFB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89C6-4E7B-4C99-ADFC-3955210F5748}" type="datetime1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6C7A2-8163-4F6E-AAA7-ED73997C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0034-F23A-40F3-8EB1-04E2A27A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FDAE6-5109-46BB-86A5-C2D2691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0C25-8F0F-49C3-8489-B89DAE2C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EA54-5BB3-4154-8C10-E8725780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8ECE-A36E-4768-A464-336D7146022C}" type="datetime1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F2E45-88C3-4C48-92E0-07A58CD2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4C7B-E838-406D-BBAD-9B9D1226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53250-filtering-of-an-image-in-frequency-domain" TargetMode="External"/><Relationship Id="rId2" Type="http://schemas.openxmlformats.org/officeDocument/2006/relationships/hyperlink" Target="https://www.cs.uregina.ca/Links/class-info/425-nova/Lab5/index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3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5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regina.ca/Links/class-info/425-nova/Lab5/index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21"/>
            <a:ext cx="9144000" cy="17935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12 – </a:t>
            </a:r>
            <a:r>
              <a:rPr lang="en-US" b="1" dirty="0" err="1"/>
              <a:t>Penapisan</a:t>
            </a:r>
            <a:r>
              <a:rPr lang="en-US" b="1" dirty="0"/>
              <a:t> Citra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Ranah</a:t>
            </a:r>
            <a:r>
              <a:rPr lang="en-US" b="1" dirty="0"/>
              <a:t> </a:t>
            </a:r>
            <a:r>
              <a:rPr lang="en-US" b="1" dirty="0" err="1"/>
              <a:t>Frekuensi</a:t>
            </a:r>
            <a:br>
              <a:rPr lang="en-US" b="1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222515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Interpretasi</a:t>
            </a:r>
            <a:r>
              <a:rPr lang="en-US" sz="3600" dirty="0"/>
              <a:t> dan </a:t>
            </a:r>
            <a:r>
              <a:rPr lang="en-US" sz="3600" dirty="0" err="1"/>
              <a:t>Pengolahan</a:t>
            </a:r>
            <a:r>
              <a:rPr lang="en-US" sz="3600" dirty="0"/>
              <a:t> Citra</a:t>
            </a:r>
          </a:p>
          <a:p>
            <a:endParaRPr lang="en-US" sz="3600" dirty="0"/>
          </a:p>
          <a:p>
            <a:r>
              <a:rPr lang="en-US" sz="3600" dirty="0"/>
              <a:t>Oleh: Rinaldi Munir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2022</a:t>
            </a:r>
          </a:p>
        </p:txBody>
      </p:sp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8AC70252-0B44-45A8-BC48-01EFF8DE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540A44-09BD-4826-98DA-8F06C86E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DE2A3-8848-4ECA-9E6F-34940931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B9271-F8F7-49C8-86D0-9C95010E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17" y="1773839"/>
            <a:ext cx="10862247" cy="458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5DE13-220F-4167-80BE-DC5A32434E5A}"/>
              </a:ext>
            </a:extLst>
          </p:cNvPr>
          <p:cNvSpPr txBox="1"/>
          <p:nvPr/>
        </p:nvSpPr>
        <p:spPr>
          <a:xfrm>
            <a:off x="3657600" y="308610"/>
            <a:ext cx="564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Ideal Low Pass Filter (ILPF)</a:t>
            </a:r>
          </a:p>
        </p:txBody>
      </p:sp>
    </p:spTree>
    <p:extLst>
      <p:ext uri="{BB962C8B-B14F-4D97-AF65-F5344CB8AC3E}">
        <p14:creationId xmlns:p14="http://schemas.microsoft.com/office/powerpoint/2010/main" val="166239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C2449-6783-4A11-A50B-A986E168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5EC5B-7BA4-4D89-B74F-1AD230B1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8" y="2155065"/>
            <a:ext cx="10553481" cy="4566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4EFD1-06A0-4B07-8FE3-831E02EE5EFC}"/>
              </a:ext>
            </a:extLst>
          </p:cNvPr>
          <p:cNvSpPr txBox="1"/>
          <p:nvPr/>
        </p:nvSpPr>
        <p:spPr>
          <a:xfrm>
            <a:off x="1676400" y="288290"/>
            <a:ext cx="6690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Gaussian Low Pass Filter (GLPF)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0BFF9-47ED-4751-B113-5D0F6D6C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929" y="996176"/>
            <a:ext cx="438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9EEE1-481B-47F2-A545-D18FFD5D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F41A4-48C1-4D82-BCFF-2FF162BC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44" y="1965497"/>
            <a:ext cx="10574072" cy="4354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3F3C5-C88C-4067-930C-8503913D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31876"/>
            <a:ext cx="3010646" cy="719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2B6B19-9793-446F-BB30-CD8731D76E2D}"/>
              </a:ext>
            </a:extLst>
          </p:cNvPr>
          <p:cNvSpPr txBox="1"/>
          <p:nvPr/>
        </p:nvSpPr>
        <p:spPr>
          <a:xfrm>
            <a:off x="8900160" y="1243110"/>
            <a:ext cx="281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ahoma" panose="020B0604030504040204" pitchFamily="34" charset="0"/>
              </a:rPr>
              <a:t>n : filter order</a:t>
            </a:r>
          </a:p>
          <a:p>
            <a:pPr algn="l"/>
            <a:r>
              <a:rPr lang="en-US" sz="1800" b="0" i="0" u="none" strike="noStrike" baseline="0" dirty="0">
                <a:latin typeface="Tahoma" panose="020B0604030504040204" pitchFamily="34" charset="0"/>
              </a:rPr>
              <a:t>D</a:t>
            </a:r>
            <a:r>
              <a:rPr lang="en-US" sz="1800" b="0" i="0" u="none" strike="noStrike" baseline="-25000" dirty="0">
                <a:latin typeface="Tahoma" panose="020B0604030504040204" pitchFamily="34" charset="0"/>
              </a:rPr>
              <a:t>0</a:t>
            </a:r>
            <a:r>
              <a:rPr lang="en-US" sz="1800" b="0" i="0" u="none" strike="noStrike" baseline="0" dirty="0">
                <a:latin typeface="Tahoma" panose="020B0604030504040204" pitchFamily="34" charset="0"/>
              </a:rPr>
              <a:t> : cutoff frequency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D4191-3633-4E9B-971E-5999652EACF1}"/>
              </a:ext>
            </a:extLst>
          </p:cNvPr>
          <p:cNvSpPr txBox="1"/>
          <p:nvPr/>
        </p:nvSpPr>
        <p:spPr>
          <a:xfrm>
            <a:off x="1676400" y="288290"/>
            <a:ext cx="6506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Butterworth Pass Filter (BLPF)</a:t>
            </a:r>
          </a:p>
        </p:txBody>
      </p:sp>
    </p:spTree>
    <p:extLst>
      <p:ext uri="{BB962C8B-B14F-4D97-AF65-F5344CB8AC3E}">
        <p14:creationId xmlns:p14="http://schemas.microsoft.com/office/powerpoint/2010/main" val="69546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5A168-CB46-4E3F-A282-4212B2963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20" y="254000"/>
            <a:ext cx="10723880" cy="6136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/>
              <a:t>Langkah-Langkah </a:t>
            </a:r>
            <a:r>
              <a:rPr lang="en-US" sz="3100" b="1" dirty="0" err="1"/>
              <a:t>penapisan</a:t>
            </a:r>
            <a:r>
              <a:rPr lang="en-US" sz="3100" b="1" dirty="0"/>
              <a:t> </a:t>
            </a:r>
            <a:r>
              <a:rPr lang="en-US" sz="3100" b="1" dirty="0" err="1"/>
              <a:t>dalam</a:t>
            </a:r>
            <a:r>
              <a:rPr lang="en-US" sz="3100" b="1" dirty="0"/>
              <a:t> </a:t>
            </a:r>
            <a:r>
              <a:rPr lang="en-US" sz="3100" b="1" dirty="0" err="1"/>
              <a:t>ranah</a:t>
            </a:r>
            <a:r>
              <a:rPr lang="en-US" sz="3100" b="1" dirty="0"/>
              <a:t> </a:t>
            </a:r>
            <a:r>
              <a:rPr lang="en-US" sz="3100" b="1" dirty="0" err="1"/>
              <a:t>frekuensi</a:t>
            </a:r>
            <a:r>
              <a:rPr lang="en-US" sz="3100" b="1" dirty="0"/>
              <a:t> (</a:t>
            </a:r>
            <a:r>
              <a:rPr lang="en-US" sz="3100" b="1" dirty="0" err="1"/>
              <a:t>dengan</a:t>
            </a:r>
            <a:r>
              <a:rPr lang="en-US" sz="3100" b="1" dirty="0"/>
              <a:t> </a:t>
            </a:r>
            <a:r>
              <a:rPr lang="en-US" sz="3100" b="1" dirty="0" err="1"/>
              <a:t>Matlab</a:t>
            </a:r>
            <a:r>
              <a:rPr lang="en-US" sz="3100" b="1" dirty="0"/>
              <a:t>):</a:t>
            </a:r>
          </a:p>
          <a:p>
            <a:pPr marL="0" indent="0">
              <a:buNone/>
            </a:pPr>
            <a:endParaRPr lang="en-US" sz="3100" b="1" dirty="0"/>
          </a:p>
          <a:p>
            <a:pPr marL="514350" indent="-514350">
              <a:buAutoNum type="arabicPeriod"/>
            </a:pPr>
            <a:r>
              <a:rPr lang="en-US" dirty="0" err="1"/>
              <a:t>Tentukan</a:t>
            </a:r>
            <a:r>
              <a:rPr lang="en-US" dirty="0"/>
              <a:t> parameter </a:t>
            </a:r>
            <a:r>
              <a:rPr lang="en-US" i="1" dirty="0"/>
              <a:t>padding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f(</a:t>
            </a:r>
            <a:r>
              <a:rPr lang="en-US" dirty="0" err="1"/>
              <a:t>x,y</a:t>
            </a:r>
            <a:r>
              <a:rPr lang="en-US" dirty="0"/>
              <a:t>)  </a:t>
            </a:r>
            <a:r>
              <a:rPr lang="en-US" dirty="0" err="1"/>
              <a:t>berukuran</a:t>
            </a:r>
            <a:r>
              <a:rPr lang="en-US" dirty="0"/>
              <a:t> M x N, </a:t>
            </a:r>
            <a:r>
              <a:rPr lang="en-US" dirty="0" err="1"/>
              <a:t>umumnya</a:t>
            </a:r>
            <a:r>
              <a:rPr lang="en-US" dirty="0"/>
              <a:t> parameter </a:t>
            </a:r>
            <a:r>
              <a:rPr lang="en-US" i="1" dirty="0"/>
              <a:t>padding</a:t>
            </a:r>
            <a:r>
              <a:rPr lang="en-US" dirty="0"/>
              <a:t> P dan Q </a:t>
            </a:r>
            <a:r>
              <a:rPr lang="en-US" dirty="0" err="1"/>
              <a:t>adalah</a:t>
            </a:r>
            <a:r>
              <a:rPr lang="en-US" dirty="0"/>
              <a:t> P = 2M and Q = 2N.  </a:t>
            </a:r>
          </a:p>
          <a:p>
            <a:pPr marL="514350" indent="-514350">
              <a:buAutoNum type="arabicPeriod"/>
            </a:pPr>
            <a:r>
              <a:rPr lang="en-US" dirty="0" err="1"/>
              <a:t>Bentuklah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padding</a:t>
            </a:r>
            <a:r>
              <a:rPr lang="en-US" dirty="0"/>
              <a:t> </a:t>
            </a:r>
            <a:r>
              <a:rPr lang="en-US" dirty="0" err="1"/>
              <a:t>fp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</a:t>
            </a:r>
            <a:r>
              <a:rPr lang="en-US" dirty="0" err="1"/>
              <a:t>berukuran</a:t>
            </a:r>
            <a:r>
              <a:rPr lang="en-US" dirty="0"/>
              <a:t>  P X Q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pixel-pixel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nol</a:t>
            </a:r>
            <a:r>
              <a:rPr lang="en-US" dirty="0"/>
              <a:t> pada f(x, y).</a:t>
            </a:r>
          </a:p>
          <a:p>
            <a:pPr marL="514350" indent="-514350">
              <a:buAutoNum type="arabicPeriod"/>
            </a:pP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Fourier pada </a:t>
            </a:r>
            <a:r>
              <a:rPr lang="en-US" dirty="0" err="1"/>
              <a:t>fp</a:t>
            </a:r>
            <a:r>
              <a:rPr lang="en-US" dirty="0"/>
              <a:t>(x, y)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 = fft2(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Catatan</a:t>
            </a:r>
            <a:r>
              <a:rPr lang="en-US" dirty="0"/>
              <a:t>: Langkah 2 dan 3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digabung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sbb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 = fft2(f, P, Q);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    </a:t>
            </a:r>
            <a:r>
              <a:rPr lang="en-US" dirty="0" err="1"/>
              <a:t>Bangkitkan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H </a:t>
            </a:r>
            <a:r>
              <a:rPr lang="en-US" dirty="0" err="1"/>
              <a:t>berukuran</a:t>
            </a:r>
            <a:r>
              <a:rPr lang="en-US" dirty="0"/>
              <a:t> P x Q</a:t>
            </a:r>
          </a:p>
          <a:p>
            <a:pPr marL="457200" indent="-457200">
              <a:buNone/>
            </a:pPr>
            <a:r>
              <a:rPr lang="en-US" dirty="0"/>
              <a:t>        </a:t>
            </a:r>
            <a:r>
              <a:rPr lang="en-US" dirty="0" err="1"/>
              <a:t>Catatan</a:t>
            </a:r>
            <a:r>
              <a:rPr lang="en-US" dirty="0"/>
              <a:t>: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pada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, </a:t>
            </a: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 </a:t>
            </a:r>
            <a:r>
              <a:rPr lang="en-US" dirty="0" err="1"/>
              <a:t>dengan</a:t>
            </a:r>
            <a:r>
              <a:rPr lang="en-US" dirty="0"/>
              <a:t> Fourier transform. </a:t>
            </a:r>
          </a:p>
          <a:p>
            <a:pPr marL="0" indent="0">
              <a:buNone/>
            </a:pPr>
            <a:r>
              <a:rPr lang="en-US" dirty="0"/>
              <a:t>5.    </a:t>
            </a:r>
            <a:r>
              <a:rPr lang="en-US" dirty="0" err="1"/>
              <a:t>Kalikan</a:t>
            </a:r>
            <a:r>
              <a:rPr lang="en-US" dirty="0"/>
              <a:t> F </a:t>
            </a:r>
            <a:r>
              <a:rPr lang="en-US" dirty="0" err="1"/>
              <a:t>dengan</a:t>
            </a:r>
            <a:r>
              <a:rPr lang="en-US" dirty="0"/>
              <a:t> H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G=H.*F;</a:t>
            </a:r>
          </a:p>
          <a:p>
            <a:pPr marL="0" indent="0">
              <a:buNone/>
            </a:pPr>
            <a:r>
              <a:rPr lang="en-US" dirty="0"/>
              <a:t>6.   Ambil </a:t>
            </a:r>
            <a:r>
              <a:rPr lang="en-US" dirty="0" err="1"/>
              <a:t>bagian</a:t>
            </a:r>
            <a:r>
              <a:rPr lang="en-US" dirty="0"/>
              <a:t> real </a:t>
            </a:r>
            <a:r>
              <a:rPr lang="en-US" dirty="0" err="1"/>
              <a:t>dari</a:t>
            </a:r>
            <a:r>
              <a:rPr lang="en-US" dirty="0"/>
              <a:t> inverse FFT of G: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g=real(ifft2(G));</a:t>
            </a:r>
          </a:p>
          <a:p>
            <a:pPr marL="0" indent="0">
              <a:buNone/>
            </a:pPr>
            <a:r>
              <a:rPr lang="en-US" dirty="0"/>
              <a:t>7.   </a:t>
            </a:r>
            <a:r>
              <a:rPr lang="en-US" dirty="0" err="1"/>
              <a:t>Potong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semula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g=g(1:size(f,1), 1:size(f,2));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AEC02-7396-475A-A12B-453FB26C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9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7F3AF-7525-1C2C-0A19-7B4DB0E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896"/>
            <a:ext cx="10515600" cy="590645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Catatan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sz="2400" dirty="0"/>
              <a:t>Langkah </a:t>
            </a:r>
            <a:r>
              <a:rPr lang="en-US" sz="2400" i="1" dirty="0"/>
              <a:t>padding</a:t>
            </a:r>
            <a:r>
              <a:rPr lang="en-US" sz="2400" dirty="0"/>
              <a:t> (1 dan 2)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opsional</a:t>
            </a:r>
            <a:r>
              <a:rPr lang="en-US" sz="2400" dirty="0"/>
              <a:t>,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dirty="0" err="1"/>
              <a:t>citra</a:t>
            </a:r>
            <a:r>
              <a:rPr lang="en-US" sz="2400" dirty="0"/>
              <a:t> f(</a:t>
            </a:r>
            <a:r>
              <a:rPr lang="en-US" sz="2400" dirty="0" err="1"/>
              <a:t>x,y</a:t>
            </a:r>
            <a:r>
              <a:rPr lang="en-US" sz="2400" dirty="0"/>
              <a:t>) dan </a:t>
            </a:r>
            <a:r>
              <a:rPr lang="en-US" sz="2400" dirty="0" err="1"/>
              <a:t>penapis</a:t>
            </a:r>
            <a:r>
              <a:rPr lang="en-US" sz="2400" dirty="0"/>
              <a:t> H(</a:t>
            </a:r>
            <a:r>
              <a:rPr lang="en-US" sz="2400" dirty="0" err="1"/>
              <a:t>u,v</a:t>
            </a:r>
            <a:r>
              <a:rPr lang="en-US" sz="2400" dirty="0"/>
              <a:t>)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yang </a:t>
            </a:r>
            <a:r>
              <a:rPr lang="en-US" sz="2400" dirty="0" err="1"/>
              <a:t>sama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8FF7-C5FD-AB0F-11AB-40E9668D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76AD3-8257-0403-42B6-2895A208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47" y="1851365"/>
            <a:ext cx="2867576" cy="236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15254-DF2B-3BBD-5B88-B12F8DE3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23" y="1697772"/>
            <a:ext cx="4285554" cy="378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8068C-E132-649B-39CD-2EF129107B5B}"/>
              </a:ext>
            </a:extLst>
          </p:cNvPr>
          <p:cNvSpPr txBox="1"/>
          <p:nvPr/>
        </p:nvSpPr>
        <p:spPr>
          <a:xfrm>
            <a:off x="2674262" y="373117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C5E4F-F9D2-655F-F661-F3725235CFCA}"/>
              </a:ext>
            </a:extLst>
          </p:cNvPr>
          <p:cNvSpPr txBox="1"/>
          <p:nvPr/>
        </p:nvSpPr>
        <p:spPr>
          <a:xfrm>
            <a:off x="1638993" y="253824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FB379-489D-8E70-D39D-8B80CC7932CF}"/>
              </a:ext>
            </a:extLst>
          </p:cNvPr>
          <p:cNvSpPr txBox="1"/>
          <p:nvPr/>
        </p:nvSpPr>
        <p:spPr>
          <a:xfrm>
            <a:off x="6011297" y="4975562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D7777-615E-EA7A-8ABD-F9F523CC4FBA}"/>
              </a:ext>
            </a:extLst>
          </p:cNvPr>
          <p:cNvSpPr txBox="1"/>
          <p:nvPr/>
        </p:nvSpPr>
        <p:spPr>
          <a:xfrm>
            <a:off x="7671931" y="2846933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2254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82C90-8C11-4582-89D0-0215E2EE59BF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Ideal Lowpass Filter (ILPF)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21D2E-640B-4B96-9EB3-0AB400C0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A0084-1423-486A-B821-D6E4770C730B}"/>
              </a:ext>
            </a:extLst>
          </p:cNvPr>
          <p:cNvSpPr txBox="1"/>
          <p:nvPr/>
        </p:nvSpPr>
        <p:spPr>
          <a:xfrm>
            <a:off x="736600" y="117693"/>
            <a:ext cx="10718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Fc=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S2=log(1+abs(Fc));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fpad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42B2-74CD-4FEB-A175-D8B0FF8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11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33120" y="302359"/>
            <a:ext cx="106781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double(D &lt;=D0);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'LPF Ideal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H.*F;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LPF_f2=real(ifft2(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LPF_f2=LPF_f2(1:M,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45926-FB8C-4585-AC62-0FFA4E61B1FC}"/>
              </a:ext>
            </a:extLst>
          </p:cNvPr>
          <p:cNvSpPr txBox="1"/>
          <p:nvPr/>
        </p:nvSpPr>
        <p:spPr>
          <a:xfrm>
            <a:off x="934720" y="5657671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Program di </a:t>
            </a:r>
            <a:r>
              <a:rPr lang="en-US" dirty="0" err="1">
                <a:solidFill>
                  <a:srgbClr val="FF0000"/>
                </a:solidFill>
              </a:rPr>
              <a:t>atas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merupakan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program yang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sini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https://www.cs.uregina.ca/Links/class-info/425-nova/Lab5/index.html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https://www.mathworks.com/matlabcentral/fileexchange/53250-filtering-of-an-image-in-frequency-domain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0EF6A-8A33-468E-A6A6-D861134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87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" y="41134"/>
            <a:ext cx="2867576" cy="2360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696886" y="5584805"/>
            <a:ext cx="3184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ILPF, D0 = 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C2171-D382-436F-BDD2-3C93E249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41" y="3470134"/>
            <a:ext cx="4285551" cy="3782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BFCB0C-002D-4ECA-82A7-96C13BA08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276" y="3429000"/>
            <a:ext cx="4285553" cy="3782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F721F-55C0-454E-9932-656AA9211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510" y="338786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4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6D9F2-2CE2-8010-57A5-BADD6806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077DF-E549-DE53-9BE2-448D2472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6" y="192435"/>
            <a:ext cx="6973704" cy="616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020C1-314B-DB64-871F-F80E5A9B6316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365760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510E-85FB-4094-A5C4-57EC7270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/>
          <a:lstStyle/>
          <a:p>
            <a:r>
              <a:rPr lang="en-US" dirty="0" err="1"/>
              <a:t>Penapisan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193A8-0A91-47E1-90F2-1F6A9FB4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66" y="1127760"/>
            <a:ext cx="7529614" cy="41421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4A4EF-E90A-4890-8B7E-3856BFA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B234F-9D78-4FCB-AE06-63D8E2FC0AED}"/>
              </a:ext>
            </a:extLst>
          </p:cNvPr>
          <p:cNvSpPr txBox="1"/>
          <p:nvPr/>
        </p:nvSpPr>
        <p:spPr>
          <a:xfrm>
            <a:off x="1196362" y="5247678"/>
            <a:ext cx="99415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ramah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        </a:t>
            </a:r>
            <a:r>
              <a:rPr lang="en-US" sz="2400" dirty="0">
                <a:solidFill>
                  <a:srgbClr val="FF0000"/>
                </a:solidFill>
              </a:rPr>
              <a:t>g(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= h(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)*f(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  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 G(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= H(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)F(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  </a:t>
            </a:r>
          </a:p>
          <a:p>
            <a:r>
              <a:rPr lang="en-US" sz="2400" dirty="0">
                <a:sym typeface="Symbol" panose="05050102010706020507" pitchFamily="18" charset="2"/>
              </a:rPr>
              <a:t>dan </a:t>
            </a:r>
            <a:r>
              <a:rPr lang="en-US" sz="2400" dirty="0" err="1">
                <a:sym typeface="Symbol" panose="05050102010706020507" pitchFamily="18" charset="2"/>
              </a:rPr>
              <a:t>sebaliknya</a:t>
            </a:r>
            <a:r>
              <a:rPr lang="en-US" sz="2400" dirty="0">
                <a:sym typeface="Symbol" panose="05050102010706020507" pitchFamily="18" charset="2"/>
              </a:rPr>
              <a:t>:    </a:t>
            </a:r>
            <a:r>
              <a:rPr lang="en-US" sz="2400" dirty="0">
                <a:solidFill>
                  <a:srgbClr val="FF0000"/>
                </a:solidFill>
              </a:rPr>
              <a:t>g(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= h(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)f(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  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 G(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= H(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* F(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  <a:endParaRPr lang="en-US" sz="2000" dirty="0">
              <a:sym typeface="Symbol" panose="05050102010706020507" pitchFamily="18" charset="2"/>
            </a:endParaRPr>
          </a:p>
          <a:p>
            <a:r>
              <a:rPr lang="en-US" sz="2000" u="sng" dirty="0" err="1">
                <a:sym typeface="Symbol" panose="05050102010706020507" pitchFamily="18" charset="2"/>
              </a:rPr>
              <a:t>Catatan</a:t>
            </a:r>
            <a:r>
              <a:rPr lang="en-US" sz="2000" dirty="0">
                <a:sym typeface="Symbol" panose="05050102010706020507" pitchFamily="18" charset="2"/>
              </a:rPr>
              <a:t>: </a:t>
            </a:r>
            <a:r>
              <a:rPr lang="en-US" sz="2000" dirty="0" err="1">
                <a:sym typeface="Symbol" panose="05050102010706020507" pitchFamily="18" charset="2"/>
              </a:rPr>
              <a:t>ukuran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err="1">
                <a:sym typeface="Symbol" panose="05050102010706020507" pitchFamily="18" charset="2"/>
              </a:rPr>
              <a:t>matriks</a:t>
            </a:r>
            <a:r>
              <a:rPr lang="en-US" sz="2000" dirty="0">
                <a:sym typeface="Symbol" panose="05050102010706020507" pitchFamily="18" charset="2"/>
              </a:rPr>
              <a:t> H(</a:t>
            </a:r>
            <a:r>
              <a:rPr lang="en-US" sz="2000" dirty="0" err="1">
                <a:sym typeface="Symbol" panose="05050102010706020507" pitchFamily="18" charset="2"/>
              </a:rPr>
              <a:t>u,v</a:t>
            </a:r>
            <a:r>
              <a:rPr lang="en-US" sz="2000" dirty="0">
                <a:sym typeface="Symbol" panose="05050102010706020507" pitchFamily="18" charset="2"/>
              </a:rPr>
              <a:t>) dan F(</a:t>
            </a:r>
            <a:r>
              <a:rPr lang="en-US" sz="2000" dirty="0" err="1">
                <a:sym typeface="Symbol" panose="05050102010706020507" pitchFamily="18" charset="2"/>
              </a:rPr>
              <a:t>u,v</a:t>
            </a:r>
            <a:r>
              <a:rPr lang="en-US" sz="2000" dirty="0">
                <a:sym typeface="Symbol" panose="05050102010706020507" pitchFamily="18" charset="2"/>
              </a:rPr>
              <a:t>) </a:t>
            </a:r>
            <a:r>
              <a:rPr lang="en-US" sz="2000" dirty="0" err="1">
                <a:sym typeface="Symbol" panose="05050102010706020507" pitchFamily="18" charset="2"/>
              </a:rPr>
              <a:t>harus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err="1">
                <a:sym typeface="Symbol" panose="05050102010706020507" pitchFamily="18" charset="2"/>
              </a:rPr>
              <a:t>sama</a:t>
            </a:r>
            <a:r>
              <a:rPr lang="en-US" sz="2000" dirty="0">
                <a:sym typeface="Symbol" panose="05050102010706020507" pitchFamily="18" charset="2"/>
              </a:rPr>
              <a:t>              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7138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36BA8-48F8-4EC3-8B1D-FA4FCC54B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"/>
            <a:ext cx="10515600" cy="559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Catatan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 err="1"/>
              <a:t>Untuk</a:t>
            </a:r>
            <a:r>
              <a:rPr lang="en-US" sz="2400" dirty="0"/>
              <a:t> GLPF, </a:t>
            </a:r>
            <a:r>
              <a:rPr lang="en-US" sz="2400" dirty="0" err="1"/>
              <a:t>maka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H = double(D &lt;=D0);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n-US" sz="2400" dirty="0" err="1"/>
              <a:t>diganti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Untuk</a:t>
            </a:r>
            <a:r>
              <a:rPr lang="en-US" sz="2400" dirty="0"/>
              <a:t> LPF </a:t>
            </a:r>
            <a:r>
              <a:rPr lang="en-US" sz="2400" dirty="0" err="1"/>
              <a:t>butterwoth</a:t>
            </a:r>
            <a:r>
              <a:rPr lang="en-US" sz="2400" dirty="0"/>
              <a:t> </a:t>
            </a:r>
            <a:r>
              <a:rPr lang="en-US" sz="2400" dirty="0" err="1"/>
              <a:t>orde</a:t>
            </a:r>
            <a:r>
              <a:rPr lang="en-US" sz="2400" dirty="0"/>
              <a:t> n,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1;   % default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H = 1./(1 + (D./D0).^(2*n));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3D29-7FC9-4167-83E4-162B596A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82C90-8C11-4582-89D0-0215E2EE59BF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Gaussian Lowpass Filter (ILPF)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21D2E-640B-4B96-9EB3-0AB400C0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88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A0084-1423-486A-B821-D6E4770C730B}"/>
              </a:ext>
            </a:extLst>
          </p:cNvPr>
          <p:cNvSpPr txBox="1"/>
          <p:nvPr/>
        </p:nvSpPr>
        <p:spPr>
          <a:xfrm>
            <a:off x="736600" y="117693"/>
            <a:ext cx="10718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Fc=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S2=log(1+abs(Fc));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fpad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42B2-74CD-4FEB-A175-D8B0FF8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16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33120" y="302359"/>
            <a:ext cx="1067816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 Low Pass Filter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H.*F;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LPF_f2=real(ifft2(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LPF_f2=LPF_f2(1:M,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0EF6A-8A33-468E-A6A6-D861134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47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696886" y="5584805"/>
            <a:ext cx="3410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GLPF, D0 = 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C4EED-A0E5-4633-ABF1-199ABFE59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9" y="3387866"/>
            <a:ext cx="4285554" cy="378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1E112-99EA-4074-A237-672CB9C6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730" y="3387866"/>
            <a:ext cx="4285554" cy="3782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7CF1FB-EBD0-407F-9270-5C6BF2EF5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315" y="338786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4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00330-4951-9EFD-D4A6-55C44DBD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32227-DFD2-A882-FBBD-C3BF2832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61" y="136525"/>
            <a:ext cx="6972300" cy="616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3C5EFF-8A83-9022-83DF-B54DF78FD6C8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195010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82C90-8C11-4582-89D0-0215E2EE59BF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Butterworth Lowpass Filter (ILPF)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21D2E-640B-4B96-9EB3-0AB400C0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3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A0084-1423-486A-B821-D6E4770C730B}"/>
              </a:ext>
            </a:extLst>
          </p:cNvPr>
          <p:cNvSpPr txBox="1"/>
          <p:nvPr/>
        </p:nvSpPr>
        <p:spPr>
          <a:xfrm>
            <a:off x="736600" y="117693"/>
            <a:ext cx="10718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Fc=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S2=log(1+abs(Fc));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fpad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42B2-74CD-4FEB-A175-D8B0FF8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4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33120" y="302359"/>
            <a:ext cx="1067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n = 2;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default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1./(1 + (D./D0).^(2*n));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Butterworth Low Pass Filter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’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esh(H);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H.*F;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LPF_f2=real(ifft2(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LPF_f2=LPF_f2(1:M,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0EF6A-8A33-468E-A6A6-D861134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96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289307" y="5336480"/>
            <a:ext cx="30644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BLPF, n = 2,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D0 = 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2B103-B123-42B9-AC34-2BF72568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78" y="3370083"/>
            <a:ext cx="4285555" cy="3782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506EC-CDF7-4159-BB4E-BC681ADD2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73" y="3277297"/>
            <a:ext cx="4386613" cy="3871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7BBD6-05BA-4DA1-B62E-D9B02D9D3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715" y="327369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DA4B49-0097-404A-B658-F56B50368064}"/>
              </a:ext>
            </a:extLst>
          </p:cNvPr>
          <p:cNvSpPr/>
          <p:nvPr/>
        </p:nvSpPr>
        <p:spPr>
          <a:xfrm>
            <a:off x="881269" y="58583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&gt;&gt; A = magic(5)</a:t>
            </a:r>
          </a:p>
          <a:p>
            <a:endParaRPr lang="en-US" dirty="0"/>
          </a:p>
          <a:p>
            <a:r>
              <a:rPr lang="en-US" dirty="0"/>
              <a:t>A =</a:t>
            </a:r>
          </a:p>
          <a:p>
            <a:endParaRPr lang="en-US" dirty="0"/>
          </a:p>
          <a:p>
            <a:r>
              <a:rPr lang="en-US" dirty="0"/>
              <a:t>    17    24     1     8    15</a:t>
            </a:r>
          </a:p>
          <a:p>
            <a:r>
              <a:rPr lang="en-US" dirty="0"/>
              <a:t>    23     5     7    14    16</a:t>
            </a:r>
          </a:p>
          <a:p>
            <a:r>
              <a:rPr lang="en-US" dirty="0"/>
              <a:t>     4     6    13    20    22</a:t>
            </a:r>
          </a:p>
          <a:p>
            <a:r>
              <a:rPr lang="en-US" dirty="0"/>
              <a:t>    10    12    19    21     3</a:t>
            </a:r>
          </a:p>
          <a:p>
            <a:r>
              <a:rPr lang="en-US" dirty="0"/>
              <a:t>    11    18    25     2     9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584FC-9447-49E2-9C47-28D4B210B202}"/>
              </a:ext>
            </a:extLst>
          </p:cNvPr>
          <p:cNvSpPr/>
          <p:nvPr/>
        </p:nvSpPr>
        <p:spPr>
          <a:xfrm>
            <a:off x="5900531" y="52677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&gt;&gt; B = ones(5)</a:t>
            </a:r>
          </a:p>
          <a:p>
            <a:endParaRPr lang="en-US" dirty="0"/>
          </a:p>
          <a:p>
            <a:r>
              <a:rPr lang="en-US" dirty="0"/>
              <a:t>B =</a:t>
            </a:r>
          </a:p>
          <a:p>
            <a:endParaRPr lang="en-US" dirty="0"/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A68A65-F6F0-4429-A19A-45E21AC1612B}"/>
              </a:ext>
            </a:extLst>
          </p:cNvPr>
          <p:cNvSpPr/>
          <p:nvPr/>
        </p:nvSpPr>
        <p:spPr>
          <a:xfrm>
            <a:off x="980661" y="382599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&gt;&gt; C = fft2(A).*fft2(B)</a:t>
            </a:r>
          </a:p>
          <a:p>
            <a:endParaRPr lang="en-US" dirty="0"/>
          </a:p>
          <a:p>
            <a:r>
              <a:rPr lang="en-US" dirty="0"/>
              <a:t>C =</a:t>
            </a:r>
          </a:p>
          <a:p>
            <a:endParaRPr lang="en-US" dirty="0"/>
          </a:p>
          <a:p>
            <a:r>
              <a:rPr lang="en-US" dirty="0"/>
              <a:t>        8125       0           0           0           0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C51BE-8759-4B41-9716-372402E6328E}"/>
              </a:ext>
            </a:extLst>
          </p:cNvPr>
          <p:cNvSpPr/>
          <p:nvPr/>
        </p:nvSpPr>
        <p:spPr>
          <a:xfrm>
            <a:off x="5900531" y="38055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&gt;&gt; D = ifft2(C)</a:t>
            </a:r>
          </a:p>
          <a:p>
            <a:endParaRPr lang="de-DE" dirty="0"/>
          </a:p>
          <a:p>
            <a:r>
              <a:rPr lang="de-DE" dirty="0"/>
              <a:t>D =</a:t>
            </a:r>
          </a:p>
          <a:p>
            <a:endParaRPr lang="de-DE" dirty="0"/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CA9A2-0076-4521-896D-2D2F23F6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23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6E7D0-B3C8-FAE6-79DA-420FA830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E9716-682B-5B87-57AC-8646B9A4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17" y="100430"/>
            <a:ext cx="6972300" cy="616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B89B0-8D67-CC36-83EE-E0D6BF0525D8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3756678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47A6-AA54-4139-914B-8AC4BFB6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880"/>
            <a:ext cx="10515600" cy="5282883"/>
          </a:xfrm>
        </p:spPr>
        <p:txBody>
          <a:bodyPr/>
          <a:lstStyle/>
          <a:p>
            <a:r>
              <a:rPr lang="en-US" dirty="0" err="1"/>
              <a:t>Perbandingan</a:t>
            </a:r>
            <a:r>
              <a:rPr lang="en-US" dirty="0"/>
              <a:t> </a:t>
            </a:r>
            <a:r>
              <a:rPr lang="en-US" dirty="0" err="1"/>
              <a:t>hasil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6E0BB-ADA0-4D24-A233-A6ABEA22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8D44F-C676-46C3-A4CE-F3F0C77A6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338" y="1338379"/>
            <a:ext cx="6096000" cy="5017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76CAF-3AD8-473E-A527-D8BECC59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26" y="1283417"/>
            <a:ext cx="6162770" cy="507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B85BC-1AE7-46F4-B62F-F94CE008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90" y="1279945"/>
            <a:ext cx="6162770" cy="5072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01DE3-5091-4FCC-A8CE-48B9C436AE3F}"/>
              </a:ext>
            </a:extLst>
          </p:cNvPr>
          <p:cNvSpPr txBox="1"/>
          <p:nvPr/>
        </p:nvSpPr>
        <p:spPr>
          <a:xfrm>
            <a:off x="1842055" y="5288788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ILPF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026EF-5ACA-4BDE-9D14-FFB7EFEB5851}"/>
              </a:ext>
            </a:extLst>
          </p:cNvPr>
          <p:cNvSpPr txBox="1"/>
          <p:nvPr/>
        </p:nvSpPr>
        <p:spPr>
          <a:xfrm>
            <a:off x="5853447" y="5261048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16469-73D5-4189-BD0D-9A3423209CD8}"/>
              </a:ext>
            </a:extLst>
          </p:cNvPr>
          <p:cNvSpPr txBox="1"/>
          <p:nvPr/>
        </p:nvSpPr>
        <p:spPr>
          <a:xfrm>
            <a:off x="9539632" y="5253524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BLPF</a:t>
            </a:r>
          </a:p>
        </p:txBody>
      </p:sp>
    </p:spTree>
    <p:extLst>
      <p:ext uri="{BB962C8B-B14F-4D97-AF65-F5344CB8AC3E}">
        <p14:creationId xmlns:p14="http://schemas.microsoft.com/office/powerpoint/2010/main" val="926808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9246B-9658-4C56-9295-7280096DCD1F}"/>
              </a:ext>
            </a:extLst>
          </p:cNvPr>
          <p:cNvSpPr txBox="1"/>
          <p:nvPr/>
        </p:nvSpPr>
        <p:spPr>
          <a:xfrm>
            <a:off x="558800" y="424180"/>
            <a:ext cx="1007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hasil</a:t>
            </a:r>
            <a:r>
              <a:rPr lang="en-US" sz="2800" dirty="0"/>
              <a:t> run pada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i="1" dirty="0"/>
              <a:t>pepper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Gaussian Low Pass Filter: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FD671-FC26-4973-89DC-8E7BC4BD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245870"/>
            <a:ext cx="4648200" cy="410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46284-A49F-488A-A839-1B23A06C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245870"/>
            <a:ext cx="5734050" cy="5187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96FCE-F4EB-4B7C-9FBC-FACE63FB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62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16A4E-EACD-4D29-B70B-08C47CD8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835025"/>
            <a:ext cx="5734050" cy="5187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8158B-3A32-4D30-9277-1A8CF44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287D7-1675-4995-94A9-ACE4DE48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5" y="835025"/>
            <a:ext cx="573405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1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2B2B7-8C7A-41A5-8978-D3731257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65249-2DB6-4308-A9A3-DB9D6442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078865"/>
            <a:ext cx="5734050" cy="518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5E055-E012-4C91-8923-E3146F90C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8865"/>
            <a:ext cx="4648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5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74F81-13FF-4A66-9865-86DACF3D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4E153-F23D-4D84-8517-35DC85F542F8}"/>
              </a:ext>
            </a:extLst>
          </p:cNvPr>
          <p:cNvSpPr txBox="1"/>
          <p:nvPr/>
        </p:nvSpPr>
        <p:spPr>
          <a:xfrm>
            <a:off x="782320" y="609600"/>
            <a:ext cx="3026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Contoh</a:t>
            </a:r>
            <a:r>
              <a:rPr lang="en-US" sz="3200" dirty="0"/>
              <a:t> </a:t>
            </a:r>
            <a:r>
              <a:rPr lang="en-US" sz="3200" dirty="0" err="1"/>
              <a:t>hasil</a:t>
            </a:r>
            <a:r>
              <a:rPr lang="en-US" sz="3200" dirty="0"/>
              <a:t> ILPF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D5C3-27B9-42EE-99E7-37E129019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4" y="136525"/>
            <a:ext cx="4090511" cy="61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8B43E-1B13-41B7-89A6-8AFD527F93D1}"/>
              </a:ext>
            </a:extLst>
          </p:cNvPr>
          <p:cNvSpPr txBox="1"/>
          <p:nvPr/>
        </p:nvSpPr>
        <p:spPr>
          <a:xfrm>
            <a:off x="538354" y="1210190"/>
            <a:ext cx="498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dirty="0" err="1"/>
              <a:t>bergetar</a:t>
            </a:r>
            <a:r>
              <a:rPr lang="en-US" sz="2400" dirty="0"/>
              <a:t> (</a:t>
            </a:r>
            <a:r>
              <a:rPr lang="en-US" sz="2400" i="1" dirty="0"/>
              <a:t>ringing</a:t>
            </a:r>
            <a:r>
              <a:rPr lang="en-US" sz="2400" dirty="0"/>
              <a:t>) pada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bluring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karakteristik</a:t>
            </a:r>
            <a:r>
              <a:rPr lang="en-US" sz="2400" dirty="0"/>
              <a:t> ILPF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diskontinuitas</a:t>
            </a:r>
            <a:r>
              <a:rPr lang="en-US" sz="2400" dirty="0"/>
              <a:t> pada </a:t>
            </a:r>
            <a:r>
              <a:rPr lang="en-US" sz="2400" dirty="0" err="1"/>
              <a:t>fungsi</a:t>
            </a:r>
            <a:r>
              <a:rPr lang="en-US" sz="2400" dirty="0"/>
              <a:t> transfer </a:t>
            </a:r>
            <a:r>
              <a:rPr lang="en-US" sz="2400" dirty="0" err="1"/>
              <a:t>penapis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1D573-4D55-42CC-8D55-574C516DA001}"/>
              </a:ext>
            </a:extLst>
          </p:cNvPr>
          <p:cNvSpPr txBox="1"/>
          <p:nvPr/>
        </p:nvSpPr>
        <p:spPr>
          <a:xfrm>
            <a:off x="6163406" y="6273225"/>
            <a:ext cx="5538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1600" dirty="0"/>
              <a:t>Original image, (b)-(f) Results of ideal lowpass filtering with  </a:t>
            </a:r>
          </a:p>
          <a:p>
            <a:pPr marL="342900" indent="-342900">
              <a:buAutoNum type="alphaLcParenBoth"/>
            </a:pPr>
            <a:r>
              <a:rPr lang="en-US" sz="1600" dirty="0" err="1"/>
              <a:t>cuttoff</a:t>
            </a:r>
            <a:r>
              <a:rPr lang="en-US" sz="1600" dirty="0"/>
              <a:t> frequencies set radii of 5, 15, 30, 80, and 230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699AE-B40F-4CBB-B20E-BB9CE9DE3E20}"/>
              </a:ext>
            </a:extLst>
          </p:cNvPr>
          <p:cNvSpPr txBox="1"/>
          <p:nvPr/>
        </p:nvSpPr>
        <p:spPr>
          <a:xfrm>
            <a:off x="5882640" y="12903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578C6-3591-4D47-981D-C6309E7F88DB}"/>
              </a:ext>
            </a:extLst>
          </p:cNvPr>
          <p:cNvSpPr txBox="1"/>
          <p:nvPr/>
        </p:nvSpPr>
        <p:spPr>
          <a:xfrm>
            <a:off x="10469933" y="121019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A912F-D051-496A-B7D6-988733845DC1}"/>
              </a:ext>
            </a:extLst>
          </p:cNvPr>
          <p:cNvSpPr txBox="1"/>
          <p:nvPr/>
        </p:nvSpPr>
        <p:spPr>
          <a:xfrm>
            <a:off x="5876104" y="300779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35116-B26E-4D4B-B25F-8ACFBD7441A6}"/>
              </a:ext>
            </a:extLst>
          </p:cNvPr>
          <p:cNvSpPr txBox="1"/>
          <p:nvPr/>
        </p:nvSpPr>
        <p:spPr>
          <a:xfrm>
            <a:off x="10481153" y="3059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B47A6-44DC-4B13-8159-181CE29D48B1}"/>
              </a:ext>
            </a:extLst>
          </p:cNvPr>
          <p:cNvSpPr txBox="1"/>
          <p:nvPr/>
        </p:nvSpPr>
        <p:spPr>
          <a:xfrm>
            <a:off x="5901775" y="50147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196A5-F67B-4C0D-8424-32209149ECC4}"/>
              </a:ext>
            </a:extLst>
          </p:cNvPr>
          <p:cNvSpPr txBox="1"/>
          <p:nvPr/>
        </p:nvSpPr>
        <p:spPr>
          <a:xfrm>
            <a:off x="10427286" y="5087144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FAFB71-BBB3-44E4-8721-44E9D049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" y="3535680"/>
            <a:ext cx="4888893" cy="31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61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78A58-3047-4C16-9653-391C2A59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71DDC-F100-4DB3-8557-B005788ABDD5}"/>
              </a:ext>
            </a:extLst>
          </p:cNvPr>
          <p:cNvSpPr txBox="1"/>
          <p:nvPr/>
        </p:nvSpPr>
        <p:spPr>
          <a:xfrm>
            <a:off x="1016000" y="0"/>
            <a:ext cx="2424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GLPF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A1E2C-D9F0-4E2A-B36F-DCB07F85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0" y="446644"/>
            <a:ext cx="4444615" cy="641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D08C-02FA-42E7-9295-385084A1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15" y="465158"/>
            <a:ext cx="4350165" cy="633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20F59-1191-4C95-9102-6AC1136E285C}"/>
              </a:ext>
            </a:extLst>
          </p:cNvPr>
          <p:cNvSpPr txBox="1"/>
          <p:nvPr/>
        </p:nvSpPr>
        <p:spPr>
          <a:xfrm>
            <a:off x="6816735" y="-15021"/>
            <a:ext cx="23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BLPF</a:t>
            </a:r>
          </a:p>
        </p:txBody>
      </p:sp>
    </p:spTree>
    <p:extLst>
      <p:ext uri="{BB962C8B-B14F-4D97-AF65-F5344CB8AC3E}">
        <p14:creationId xmlns:p14="http://schemas.microsoft.com/office/powerpoint/2010/main" val="3956369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9181F-F1A2-4FA4-9CC3-0A6A1E02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B1E00-B36E-453B-8956-5336E6D0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40" y="1344688"/>
            <a:ext cx="11108919" cy="46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43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9EF0E-E667-4A7F-A752-D7905BBF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34873-119F-49FF-8B8D-125EC2A2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66" y="136525"/>
            <a:ext cx="8295834" cy="62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5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E3FE9A-8C7F-40AD-8501-85D4F4C6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EF44A-9417-48C0-B91A-8CB3C2B6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85" y="1306010"/>
            <a:ext cx="10082430" cy="44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7CD7-FE25-4E3A-9A8E-90FE2638E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414963"/>
          </a:xfrm>
        </p:spPr>
        <p:txBody>
          <a:bodyPr>
            <a:normAutofit/>
          </a:bodyPr>
          <a:lstStyle/>
          <a:p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 </a:t>
            </a:r>
            <a:r>
              <a:rPr lang="en-US" sz="2400" dirty="0" err="1"/>
              <a:t>keduanya</a:t>
            </a:r>
            <a:r>
              <a:rPr lang="en-US" sz="2400" dirty="0"/>
              <a:t> </a:t>
            </a:r>
            <a:r>
              <a:rPr lang="en-US" sz="2400" dirty="0" err="1"/>
              <a:t>berkoresponden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Contoh</a:t>
            </a:r>
            <a:r>
              <a:rPr lang="en-US" sz="2400" dirty="0"/>
              <a:t>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pepper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i="1" dirty="0"/>
              <a:t>sharpening</a:t>
            </a:r>
            <a:r>
              <a:rPr lang="en-US" sz="2400" dirty="0"/>
              <a:t> pada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. </a:t>
            </a:r>
            <a:r>
              <a:rPr lang="en-US" sz="2400" dirty="0" err="1"/>
              <a:t>Penapis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66E8D-2BB5-4961-89CA-566C2AC2B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841500"/>
            <a:ext cx="3858260" cy="373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0AFBA-A69A-471D-AF2F-BF7313CD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52" y="3469481"/>
            <a:ext cx="1715556" cy="15603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6D0CA-5CB2-4AB4-8C6E-B174EDAE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07EF-92B6-4A71-80D7-5FA15972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Highpass</a:t>
            </a:r>
            <a:r>
              <a:rPr lang="en-US" dirty="0"/>
              <a:t> filter (HPF)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5EB4-6116-4A5A-9F2C-64104AEFC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(</a:t>
            </a:r>
            <a:r>
              <a:rPr lang="en-US" sz="2400" i="1" dirty="0" err="1"/>
              <a:t>highpass</a:t>
            </a:r>
            <a:r>
              <a:rPr lang="en-US" sz="2400" i="1" dirty="0"/>
              <a:t> filter</a:t>
            </a:r>
            <a:r>
              <a:rPr lang="en-US" sz="2400" dirty="0"/>
              <a:t>)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menekan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dan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meloloskan</a:t>
            </a:r>
            <a:r>
              <a:rPr lang="en-US" sz="2400" dirty="0"/>
              <a:t> (</a:t>
            </a:r>
            <a:r>
              <a:rPr lang="en-US" sz="2400" dirty="0" err="1"/>
              <a:t>sekaligus</a:t>
            </a:r>
            <a:r>
              <a:rPr lang="en-US" sz="2400" dirty="0"/>
              <a:t> </a:t>
            </a:r>
            <a:r>
              <a:rPr lang="en-US" sz="2400" dirty="0" err="1"/>
              <a:t>memperkuat</a:t>
            </a:r>
            <a:r>
              <a:rPr lang="en-US" sz="2400" dirty="0"/>
              <a:t>)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dirty="0" err="1"/>
              <a:t>penajaman</a:t>
            </a:r>
            <a:r>
              <a:rPr lang="en-US" sz="2400" dirty="0"/>
              <a:t> pada </a:t>
            </a:r>
            <a:r>
              <a:rPr lang="en-US" sz="2400" dirty="0" err="1"/>
              <a:t>tepi</a:t>
            </a:r>
            <a:r>
              <a:rPr lang="en-US" sz="2400" dirty="0"/>
              <a:t> (edge) </a:t>
            </a:r>
            <a:r>
              <a:rPr lang="en-US" sz="2400" dirty="0" err="1"/>
              <a:t>citra</a:t>
            </a:r>
            <a:r>
              <a:rPr lang="en-US" sz="2400" dirty="0"/>
              <a:t>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sharpened image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(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hp</a:t>
            </a:r>
            <a:r>
              <a:rPr lang="en-US" sz="2400" dirty="0"/>
              <a:t>) dan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(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lp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r>
              <a:rPr lang="en-US" sz="2400" dirty="0"/>
              <a:t> HPF yang </a:t>
            </a:r>
            <a:r>
              <a:rPr lang="en-US" sz="2400" dirty="0" err="1"/>
              <a:t>utama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      1. </a:t>
            </a:r>
            <a:r>
              <a:rPr lang="en-US" sz="2400" i="1" dirty="0"/>
              <a:t>Ideal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(IHPF)</a:t>
            </a:r>
          </a:p>
          <a:p>
            <a:pPr marL="0" indent="0">
              <a:buNone/>
            </a:pPr>
            <a:r>
              <a:rPr lang="en-US" sz="2400" dirty="0"/>
              <a:t>      2. </a:t>
            </a:r>
            <a:r>
              <a:rPr lang="en-US" sz="2400" i="1" dirty="0"/>
              <a:t>Butterworth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(BHPF)</a:t>
            </a:r>
          </a:p>
          <a:p>
            <a:pPr marL="0" indent="0">
              <a:buNone/>
            </a:pPr>
            <a:r>
              <a:rPr lang="en-US" sz="2400" dirty="0"/>
              <a:t>      3. </a:t>
            </a:r>
            <a:r>
              <a:rPr lang="en-US" sz="2400" i="1" dirty="0"/>
              <a:t>Gaussian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(GHPF)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D8074-5499-4F2B-9EAF-60334E57E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97" y="3937000"/>
            <a:ext cx="3205163" cy="5176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BEFD-FAEC-4C0D-B3C7-E91D8935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0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8F973-710B-4218-848F-8DA32057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114300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819E4D-A5A1-4A58-90B1-D4B8E69A14BC}"/>
              </a:ext>
            </a:extLst>
          </p:cNvPr>
          <p:cNvSpPr txBox="1"/>
          <p:nvPr/>
        </p:nvSpPr>
        <p:spPr>
          <a:xfrm>
            <a:off x="599440" y="1066800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Highpass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FB3C5-1729-4127-AADF-7B797641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8535B-6BF1-4D5D-A5F3-F2C56D9BE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82" y="5980112"/>
            <a:ext cx="28860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30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90362-BD80-45E1-A337-5AF42748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8" y="263075"/>
            <a:ext cx="8944757" cy="63318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4FB9-0104-4D94-BD64-57ADD16D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DD1D7-43B7-43DB-A3DA-5E4FB595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25" y="1325562"/>
            <a:ext cx="2962275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EFBF3-93BC-4433-A683-BC59CBF7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25" y="4503739"/>
            <a:ext cx="28194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9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DA28D-02BF-4A7E-90FE-CAD557DC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AE67B-1051-4BB4-8C43-DEF412EF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56" y="202336"/>
            <a:ext cx="5897044" cy="63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60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1149-50E4-4275-ABB8-CB8058A4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14A70-3441-4829-BDE9-CA7755EC5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492036"/>
            <a:ext cx="7283891" cy="5070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8D99C-B2F1-41F2-8C84-3EC77F9865DE}"/>
              </a:ext>
            </a:extLst>
          </p:cNvPr>
          <p:cNvSpPr txBox="1"/>
          <p:nvPr/>
        </p:nvSpPr>
        <p:spPr>
          <a:xfrm>
            <a:off x="955040" y="295255"/>
            <a:ext cx="8829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Representasi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Spasial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 Ideal, Butterworth dan Gaussian </a:t>
            </a:r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Highpass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Filter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309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82C90-8C11-4582-89D0-0215E2EE59BF}"/>
              </a:ext>
            </a:extLst>
          </p:cNvPr>
          <p:cNvSpPr txBox="1"/>
          <p:nvPr/>
        </p:nvSpPr>
        <p:spPr>
          <a:xfrm>
            <a:off x="731520" y="197346"/>
            <a:ext cx="1108456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highpass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BEBDA-2578-4B03-88BB-C257A41C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2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A0084-1423-486A-B821-D6E4770C730B}"/>
              </a:ext>
            </a:extLst>
          </p:cNvPr>
          <p:cNvSpPr txBox="1"/>
          <p:nvPr/>
        </p:nvSpPr>
        <p:spPr>
          <a:xfrm>
            <a:off x="736600" y="117693"/>
            <a:ext cx="10718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fpad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Gaussian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0.05*P;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Calculate the HPF Gaussian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 </a:t>
            </a:r>
          </a:p>
          <a:p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</a:rPr>
              <a:t>H = 1 – H;</a:t>
            </a:r>
            <a:endParaRPr lang="pt-BR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'HPF Gaussian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595597-7DFF-4F21-8085-B7A6F2CE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13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63600" y="543848"/>
            <a:ext cx="106781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PF_f2=real(ifft2(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(HPF_f2);title(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PF_f2=HPF_f2(1:M,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(HPF_f2);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Fc=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S2=log(1+abs(Fc));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1B024-52F8-434C-B3B7-2C53EA55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33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7A0F82-7CA3-4336-9E40-8160A293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33" y="-24429"/>
            <a:ext cx="4285554" cy="378206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DD4B3BB-42A9-41A6-9B71-B8F89B95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298BE-654A-4031-9436-E6B83461CD2B}"/>
              </a:ext>
            </a:extLst>
          </p:cNvPr>
          <p:cNvSpPr txBox="1"/>
          <p:nvPr/>
        </p:nvSpPr>
        <p:spPr>
          <a:xfrm>
            <a:off x="8702732" y="5483205"/>
            <a:ext cx="3394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GHPF, D0 = 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4D3EC-A99E-4428-8983-ED516E054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3263101"/>
            <a:ext cx="4285555" cy="3782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5F3B3-8884-4E8F-8AC6-0323CB319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350" y="3287380"/>
            <a:ext cx="2896307" cy="2384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967BB7-EAED-48A2-85F1-116C6A426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87527"/>
            <a:ext cx="4285556" cy="37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65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113A8-C692-4558-423D-F25983C3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3DF57-65DF-7FD6-52DF-D1D77E36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34" y="236120"/>
            <a:ext cx="8001000" cy="600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7E306-C455-1C65-635C-81E6D724076A}"/>
              </a:ext>
            </a:extLst>
          </p:cNvPr>
          <p:cNvSpPr txBox="1"/>
          <p:nvPr/>
        </p:nvSpPr>
        <p:spPr>
          <a:xfrm>
            <a:off x="4812631" y="615400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1174062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B0D6-1963-453E-93CF-455E0B435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480"/>
            <a:ext cx="10515600" cy="5638483"/>
          </a:xfrm>
        </p:spPr>
        <p:txBody>
          <a:bodyPr>
            <a:normAutofit/>
          </a:bodyPr>
          <a:lstStyle/>
          <a:p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15360-4706-4A51-AA88-2EEBDDACE104}"/>
              </a:ext>
            </a:extLst>
          </p:cNvPr>
          <p:cNvSpPr txBox="1"/>
          <p:nvPr/>
        </p:nvSpPr>
        <p:spPr>
          <a:xfrm>
            <a:off x="1198880" y="1113195"/>
            <a:ext cx="74066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'lada-gray.bmp'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[0 -1 0; -1 5 -1; 0 -1 0];</a:t>
            </a:r>
          </a:p>
          <a:p>
            <a:r>
              <a:rPr lang="fr-FR" dirty="0" err="1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sharp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(double(f),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sharp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'Sharp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b="0" i="0" u="none" strike="noStrike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D44CC-2BAA-419D-BA14-AB7422B3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55900"/>
            <a:ext cx="4648200" cy="410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C4217F-7E7C-492D-BB9F-5A72C93B3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85" y="2736850"/>
            <a:ext cx="4654550" cy="4121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0BBC4-532D-472D-A3E6-703114CD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17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9246B-9658-4C56-9295-7280096DCD1F}"/>
              </a:ext>
            </a:extLst>
          </p:cNvPr>
          <p:cNvSpPr txBox="1"/>
          <p:nvPr/>
        </p:nvSpPr>
        <p:spPr>
          <a:xfrm>
            <a:off x="558800" y="335280"/>
            <a:ext cx="568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hasil</a:t>
            </a:r>
            <a:r>
              <a:rPr lang="en-US" sz="2800" dirty="0"/>
              <a:t> lain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i="1" dirty="0"/>
              <a:t>pepper</a:t>
            </a:r>
            <a:r>
              <a:rPr lang="en-US" sz="28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FD671-FC26-4973-89DC-8E7BC4BD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245870"/>
            <a:ext cx="4648200" cy="410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46284-A49F-488A-A839-1B23A06C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245870"/>
            <a:ext cx="5734050" cy="5187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A0F6B-9D63-4A8D-BA2B-A0BFDF4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08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16A4E-EACD-4D29-B70B-08C47CD8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835025"/>
            <a:ext cx="5734050" cy="51879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2F896-DB60-4A71-A800-64F88AFC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E7133-3809-4B6A-B2A9-1FE92BE5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5" y="835025"/>
            <a:ext cx="573405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1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9940A-09CE-42D0-AEC0-0B34A2C7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47996-9E51-4C12-8DC8-26C12C5C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" y="835025"/>
            <a:ext cx="5734050" cy="518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7A1D3-4D55-45B3-A2A1-A3254DAB8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97" y="1286510"/>
            <a:ext cx="4648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0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CAD68-9F87-4930-92C9-131B8CFD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817B4-DDDF-44BD-A436-6D4F6B2F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06" y="535393"/>
            <a:ext cx="9644530" cy="59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1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6BE81-46A7-4A3F-904D-FF0F2FB6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F768F-35BE-43B4-A47F-F70DB1B1E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68" y="534814"/>
            <a:ext cx="9182955" cy="53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9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371DF-312E-4C5C-8F63-74E7CB8A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1E1D6-1CA4-4A08-BD10-10FD1C23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89" y="497952"/>
            <a:ext cx="9447535" cy="58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3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CB890-971C-4F69-9F9C-E8E72FD7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43902-9505-48C6-A394-7EF858EC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23" y="214809"/>
            <a:ext cx="8558149" cy="64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9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B15E7-E030-417C-95B3-C820EFEB2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175"/>
            <a:ext cx="10515600" cy="566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Notch Filter</a:t>
            </a:r>
            <a:r>
              <a:rPr lang="en-US" sz="3200" dirty="0"/>
              <a:t>: </a:t>
            </a:r>
            <a:r>
              <a:rPr lang="en-US" sz="3200" dirty="0" err="1"/>
              <a:t>Membuang</a:t>
            </a:r>
            <a:r>
              <a:rPr lang="en-US" sz="3200" dirty="0"/>
              <a:t> </a:t>
            </a:r>
            <a:r>
              <a:rPr lang="en-US" sz="3200" dirty="0" err="1"/>
              <a:t>nilai</a:t>
            </a:r>
            <a:r>
              <a:rPr lang="en-US" sz="3200" dirty="0"/>
              <a:t> rata-rata di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citra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B6C02-5AF7-469B-95D0-824FFD6E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70" y="906898"/>
            <a:ext cx="6327975" cy="1207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A9C77-F42B-4B9A-9386-D30D077E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017" y="3693872"/>
            <a:ext cx="3704499" cy="2735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EDF0B-F3B2-4916-88E1-BB939D574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926" y="4475927"/>
            <a:ext cx="2108074" cy="2073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943CF-32C7-4DF0-AB68-A051E7375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20" y="2093857"/>
            <a:ext cx="3219626" cy="4764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C39E6-75BD-4E1B-BEB4-E84C2BAF1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011" y="2236927"/>
            <a:ext cx="2229057" cy="447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8CABF4-039C-4323-9B01-6218B910B181}"/>
              </a:ext>
            </a:extLst>
          </p:cNvPr>
          <p:cNvSpPr txBox="1"/>
          <p:nvPr/>
        </p:nvSpPr>
        <p:spPr>
          <a:xfrm>
            <a:off x="6096000" y="2350244"/>
            <a:ext cx="576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F(0,0) is equal to MN times the average value of f(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5125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19A3-5B1C-4929-BCF2-4B4FB8EF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Unsharp Masking dan High-Boost Filtering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93CDB-6146-4276-B8CC-BAB8D6A2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B4D59-36F0-481A-B502-B2BEB633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64" y="2020232"/>
            <a:ext cx="8672236" cy="43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6E544-AE45-428D-B121-8B4B73E8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>
            <a:normAutofit/>
          </a:bodyPr>
          <a:lstStyle/>
          <a:p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25756-6F8A-4531-8CED-6F246C81FCBF}"/>
              </a:ext>
            </a:extLst>
          </p:cNvPr>
          <p:cNvSpPr txBox="1"/>
          <p:nvPr/>
        </p:nvSpPr>
        <p:spPr>
          <a:xfrm>
            <a:off x="769621" y="1469082"/>
            <a:ext cx="70230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[f, map]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'lada-gray.bmp'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(f, map),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[0 -1 0; -1 5 -1; 0 -1 0];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fft2(double(f));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fft2(double(h),M,N);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F2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f2 = ifft2(F2);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g=real(f2);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(g, map),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'Sharp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A4711-6F74-46B1-8A44-B2239495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764" y="136525"/>
            <a:ext cx="4286993" cy="3783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8BE3A-3960-4CB4-88B6-DC7EC327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63" y="3497253"/>
            <a:ext cx="4286993" cy="37833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45C72-12C5-4219-AFA7-7A0E703D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07EF-92B6-4A71-80D7-5FA15972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Lowpass filter (LPF)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5EB4-6116-4A5A-9F2C-64104AEFC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(</a:t>
            </a:r>
            <a:r>
              <a:rPr lang="en-US" sz="2400" i="1" dirty="0"/>
              <a:t>lowpass filter</a:t>
            </a:r>
            <a:r>
              <a:rPr lang="en-US" sz="2400" dirty="0"/>
              <a:t>)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menekan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dan </a:t>
            </a:r>
            <a:r>
              <a:rPr lang="en-US" sz="2400" dirty="0" err="1"/>
              <a:t>membiarkan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relatif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berubah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i="1" dirty="0"/>
              <a:t>blurring</a:t>
            </a:r>
            <a:r>
              <a:rPr lang="en-US" sz="2400" dirty="0"/>
              <a:t>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smoothed image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r>
              <a:rPr lang="en-US" sz="2400" dirty="0"/>
              <a:t> LPF yang </a:t>
            </a:r>
            <a:r>
              <a:rPr lang="en-US" sz="2400" dirty="0" err="1"/>
              <a:t>utama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      1. </a:t>
            </a:r>
            <a:r>
              <a:rPr lang="en-US" sz="2400" i="1" dirty="0"/>
              <a:t>Ideal lowpass filter </a:t>
            </a:r>
            <a:r>
              <a:rPr lang="en-US" sz="2400" dirty="0"/>
              <a:t>(ILPF)</a:t>
            </a:r>
          </a:p>
          <a:p>
            <a:pPr marL="0" indent="0">
              <a:buNone/>
            </a:pPr>
            <a:r>
              <a:rPr lang="en-US" sz="2400" dirty="0"/>
              <a:t>      2</a:t>
            </a:r>
            <a:r>
              <a:rPr lang="en-US" sz="2400" i="1" dirty="0"/>
              <a:t>. Gaussian lowpass filter </a:t>
            </a:r>
            <a:r>
              <a:rPr lang="en-US" sz="2400" dirty="0"/>
              <a:t>(GLPF)</a:t>
            </a:r>
          </a:p>
          <a:p>
            <a:pPr marL="0" indent="0">
              <a:buNone/>
            </a:pPr>
            <a:r>
              <a:rPr lang="en-US" sz="2400" dirty="0"/>
              <a:t>      3. </a:t>
            </a:r>
            <a:r>
              <a:rPr lang="en-US" sz="2400" i="1" dirty="0"/>
              <a:t>Butterworth lowpass filter </a:t>
            </a:r>
            <a:r>
              <a:rPr lang="en-US" sz="2400" dirty="0"/>
              <a:t>(BLPF)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7FEB9-799B-4E82-AE76-8A66B39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8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16A57-2740-4F02-9B69-17C096C8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92668"/>
            <a:ext cx="11490960" cy="3971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BD187-C456-4ED1-A770-1E864DDA7EED}"/>
              </a:ext>
            </a:extLst>
          </p:cNvPr>
          <p:cNvSpPr txBox="1"/>
          <p:nvPr/>
        </p:nvSpPr>
        <p:spPr>
          <a:xfrm>
            <a:off x="1320800" y="6169580"/>
            <a:ext cx="761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https://www.cs.uregina.ca/Links/class-info/425-nova/Lab5/index.html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62C8F-EF2E-4901-B0F5-4665053D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15109-FD92-413A-95EA-1BB0C2AF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58" y="4745728"/>
            <a:ext cx="4428202" cy="967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C5B3-6ED1-4C30-BE9B-5EB93175A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65" y="5575942"/>
            <a:ext cx="2909885" cy="369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1C229-DEAC-44AD-B62E-E93C92E5E626}"/>
              </a:ext>
            </a:extLst>
          </p:cNvPr>
          <p:cNvSpPr txBox="1"/>
          <p:nvPr/>
        </p:nvSpPr>
        <p:spPr>
          <a:xfrm>
            <a:off x="537965" y="4576274"/>
            <a:ext cx="5266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Where </a:t>
            </a:r>
            <a:r>
              <a:rPr lang="en-US" sz="2200" i="1" dirty="0"/>
              <a:t>D</a:t>
            </a:r>
            <a:r>
              <a:rPr lang="en-US" sz="2200" dirty="0"/>
              <a:t>(</a:t>
            </a:r>
            <a:r>
              <a:rPr lang="en-US" sz="2200" i="1" dirty="0" err="1"/>
              <a:t>u</a:t>
            </a:r>
            <a:r>
              <a:rPr lang="en-US" sz="2200" dirty="0" err="1"/>
              <a:t>,</a:t>
            </a:r>
            <a:r>
              <a:rPr lang="en-US" sz="2200" i="1" dirty="0" err="1"/>
              <a:t>v</a:t>
            </a:r>
            <a:r>
              <a:rPr lang="en-US" sz="2200" dirty="0"/>
              <a:t>) is the distance from point (</a:t>
            </a:r>
            <a:r>
              <a:rPr lang="en-US" sz="2200" i="1" dirty="0" err="1"/>
              <a:t>u</a:t>
            </a:r>
            <a:r>
              <a:rPr lang="en-US" sz="2200" dirty="0" err="1"/>
              <a:t>,</a:t>
            </a:r>
            <a:r>
              <a:rPr lang="en-US" sz="2200" i="1" dirty="0" err="1"/>
              <a:t>v</a:t>
            </a:r>
            <a:r>
              <a:rPr lang="en-US" sz="2200" dirty="0"/>
              <a:t>)</a:t>
            </a:r>
          </a:p>
          <a:p>
            <a:r>
              <a:rPr lang="en-US" sz="2200" dirty="0"/>
              <a:t> to  the center of the frequency rectangle</a:t>
            </a:r>
          </a:p>
        </p:txBody>
      </p:sp>
    </p:spTree>
    <p:extLst>
      <p:ext uri="{BB962C8B-B14F-4D97-AF65-F5344CB8AC3E}">
        <p14:creationId xmlns:p14="http://schemas.microsoft.com/office/powerpoint/2010/main" val="313681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0E49A-6F9A-45DB-90F8-4577D76F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1333"/>
            <a:ext cx="10840720" cy="6064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A39E8-2FFA-48B2-B003-7431DCA3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93974"/>
            <a:ext cx="10840720" cy="1147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6AA97-1A8E-41A0-B4EA-2CD2E56D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70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3650</Words>
  <Application>Microsoft Office PowerPoint</Application>
  <PresentationFormat>Widescreen</PresentationFormat>
  <Paragraphs>493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Tahoma</vt:lpstr>
      <vt:lpstr>Times New Roman</vt:lpstr>
      <vt:lpstr>Office Theme</vt:lpstr>
      <vt:lpstr>12 – Penapisan Citra dalam Ranah Frekuensi </vt:lpstr>
      <vt:lpstr>Penapisan dalam ranah frekuensi</vt:lpstr>
      <vt:lpstr>PowerPoint Presentation</vt:lpstr>
      <vt:lpstr>PowerPoint Presentation</vt:lpstr>
      <vt:lpstr>PowerPoint Presentation</vt:lpstr>
      <vt:lpstr>PowerPoint Presentation</vt:lpstr>
      <vt:lpstr>Lowpass filter (LPF) dalam ranah frekuensi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Highpass filter (HPF) dalam ranah frekuensi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Unsharp Masking dan High-Boost Filtering dalam Ranah Frekuensi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– Penapisan Citra dalam Ranah Frekuensi</dc:title>
  <dc:creator>Rinaldi Munir</dc:creator>
  <cp:lastModifiedBy>Rinaldi Munir</cp:lastModifiedBy>
  <cp:revision>53</cp:revision>
  <dcterms:created xsi:type="dcterms:W3CDTF">2021-02-27T13:47:28Z</dcterms:created>
  <dcterms:modified xsi:type="dcterms:W3CDTF">2022-09-23T03:02:39Z</dcterms:modified>
</cp:coreProperties>
</file>