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27" r:id="rId3"/>
    <p:sldId id="654" r:id="rId4"/>
    <p:sldId id="655" r:id="rId5"/>
    <p:sldId id="328" r:id="rId6"/>
    <p:sldId id="329" r:id="rId7"/>
    <p:sldId id="666" r:id="rId8"/>
    <p:sldId id="667" r:id="rId9"/>
    <p:sldId id="330" r:id="rId10"/>
    <p:sldId id="331" r:id="rId11"/>
    <p:sldId id="347" r:id="rId12"/>
    <p:sldId id="332" r:id="rId13"/>
    <p:sldId id="348" r:id="rId14"/>
    <p:sldId id="349" r:id="rId15"/>
    <p:sldId id="350" r:id="rId16"/>
    <p:sldId id="351" r:id="rId17"/>
    <p:sldId id="668" r:id="rId18"/>
    <p:sldId id="669" r:id="rId19"/>
    <p:sldId id="333" r:id="rId20"/>
    <p:sldId id="334" r:id="rId21"/>
    <p:sldId id="335" r:id="rId22"/>
    <p:sldId id="656" r:id="rId23"/>
    <p:sldId id="336" r:id="rId24"/>
    <p:sldId id="337" r:id="rId25"/>
    <p:sldId id="338" r:id="rId26"/>
    <p:sldId id="339" r:id="rId27"/>
    <p:sldId id="340" r:id="rId28"/>
    <p:sldId id="341" r:id="rId29"/>
    <p:sldId id="343" r:id="rId30"/>
    <p:sldId id="342" r:id="rId31"/>
    <p:sldId id="344" r:id="rId32"/>
    <p:sldId id="650" r:id="rId33"/>
    <p:sldId id="665" r:id="rId34"/>
    <p:sldId id="652" r:id="rId35"/>
    <p:sldId id="651" r:id="rId36"/>
    <p:sldId id="663" r:id="rId37"/>
    <p:sldId id="653" r:id="rId38"/>
    <p:sldId id="354" r:id="rId39"/>
    <p:sldId id="345" r:id="rId40"/>
    <p:sldId id="355" r:id="rId41"/>
    <p:sldId id="353" r:id="rId42"/>
    <p:sldId id="356" r:id="rId43"/>
    <p:sldId id="386" r:id="rId44"/>
    <p:sldId id="387" r:id="rId45"/>
    <p:sldId id="657" r:id="rId46"/>
    <p:sldId id="658" r:id="rId47"/>
    <p:sldId id="659" r:id="rId48"/>
    <p:sldId id="660" r:id="rId49"/>
    <p:sldId id="370" r:id="rId50"/>
    <p:sldId id="389" r:id="rId51"/>
    <p:sldId id="390" r:id="rId52"/>
    <p:sldId id="391" r:id="rId53"/>
    <p:sldId id="64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03DEB5F-A38A-46E1-9CAC-DB4BB6037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D5C3EF-C182-43A4-8440-FD1823A2897E}" type="slidenum">
              <a:rPr kumimoji="0" lang="en-US" altLang="en-US" sz="1200" smtClean="0"/>
              <a:pPr/>
              <a:t>42</a:t>
            </a:fld>
            <a:endParaRPr kumimoji="0"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6DF7511-326D-483B-B982-47E74B76A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A9B6CF2-A236-4E9D-8E95-776F00FCA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0B81CC1-0243-4A53-AF3F-41196DC08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A0822-51A8-4172-B5AC-DFAA6954DA78}" type="slidenum">
              <a:rPr kumimoji="0" lang="en-US" altLang="en-US" sz="1200" smtClean="0"/>
              <a:pPr/>
              <a:t>43</a:t>
            </a:fld>
            <a:endParaRPr kumimoji="0"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B5548C4-E3CB-4704-B39F-1AF8FF9DF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1DD7B79-2F30-4507-9C84-46B8646FE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A1DB39F-6625-4F7C-9A68-F934BC9D8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647129-D926-41DC-B71D-46ED89F09546}" type="slidenum">
              <a:rPr kumimoji="0" lang="en-US" altLang="en-US" sz="1200" smtClean="0"/>
              <a:pPr/>
              <a:t>44</a:t>
            </a:fld>
            <a:endParaRPr kumimoji="0"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5343135-712F-4536-963F-BC5FA3A36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FAD9F64-97BE-4BE6-965B-51D5EF278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5EBB259-CC7E-4572-A443-626BC44DE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B7532C-34D4-458E-961C-BD40AD06741A}" type="slidenum">
              <a:rPr kumimoji="0" lang="en-US" altLang="en-US" sz="1200" smtClean="0"/>
              <a:pPr/>
              <a:t>49</a:t>
            </a:fld>
            <a:endParaRPr kumimoji="0"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78D6024-28CB-43A0-8A8A-D31DBEA95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CFD0E27-E347-4E6C-A6C9-3B2EF21BD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FE22-6E93-4874-8225-7CCA54126F16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4ACA-B735-4174-9E4D-9701D56E88FA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9BD9-9D6B-42C7-BF93-4FD1547CC23F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5A05-0044-4467-8AEE-C1416F94257D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7091-F851-454F-9D9A-74CCBAFFA4B1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8DE7-0BE2-4CEA-9C69-F85D1D9FF239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77B-AD69-4A9B-83A1-75DC352568E0}" type="datetime1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4F-8D0E-46C7-BA09-08D9FD8CCDF0}" type="datetime1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B569-B081-4D94-8AED-9612C2327B6E}" type="datetime1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D44-BB0B-470B-8B97-F64412133425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726E-05FB-4E49-A521-7433CC5C0753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C419-6326-4DC4-A3EA-60727AC6371D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xerre" TargetMode="External"/><Relationship Id="rId13" Type="http://schemas.openxmlformats.org/officeDocument/2006/relationships/hyperlink" Target="https://en.wikipedia.org/wiki/Vibration" TargetMode="External"/><Relationship Id="rId18" Type="http://schemas.openxmlformats.org/officeDocument/2006/relationships/image" Target="../media/image12.jpg"/><Relationship Id="rId3" Type="http://schemas.openxmlformats.org/officeDocument/2006/relationships/hyperlink" Target="https://en.wikipedia.org/wiki/Joseph_Fourier#cite_note-1" TargetMode="External"/><Relationship Id="rId7" Type="http://schemas.openxmlformats.org/officeDocument/2006/relationships/hyperlink" Target="https://en.wikipedia.org/wiki/Physicist" TargetMode="External"/><Relationship Id="rId12" Type="http://schemas.openxmlformats.org/officeDocument/2006/relationships/hyperlink" Target="https://en.wikipedia.org/wiki/Heat_transfer" TargetMode="External"/><Relationship Id="rId17" Type="http://schemas.openxmlformats.org/officeDocument/2006/relationships/hyperlink" Target="https://en.wikipedia.org/wiki/Joseph_Fourier#cite_note-2" TargetMode="External"/><Relationship Id="rId2" Type="http://schemas.openxmlformats.org/officeDocument/2006/relationships/hyperlink" Target="https://en.wikipedia.org/wiki/Help:IPA/English" TargetMode="External"/><Relationship Id="rId16" Type="http://schemas.openxmlformats.org/officeDocument/2006/relationships/hyperlink" Target="https://en.wikipedia.org/wiki/Greenhouse_eff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thematician" TargetMode="External"/><Relationship Id="rId11" Type="http://schemas.openxmlformats.org/officeDocument/2006/relationships/hyperlink" Target="https://en.wikipedia.org/wiki/Harmonic_analysis" TargetMode="External"/><Relationship Id="rId5" Type="http://schemas.openxmlformats.org/officeDocument/2006/relationships/hyperlink" Target="https://en.wikipedia.org/wiki/French_people" TargetMode="External"/><Relationship Id="rId15" Type="http://schemas.openxmlformats.org/officeDocument/2006/relationships/hyperlink" Target="https://en.wikipedia.org/wiki/Thermal_conduction#Fourier.27s_law" TargetMode="External"/><Relationship Id="rId10" Type="http://schemas.openxmlformats.org/officeDocument/2006/relationships/hyperlink" Target="https://en.wikipedia.org/wiki/Fourier_analysis" TargetMode="External"/><Relationship Id="rId4" Type="http://schemas.openxmlformats.org/officeDocument/2006/relationships/hyperlink" Target="https://en.wikipedia.org/wiki/Help:IPA/French" TargetMode="External"/><Relationship Id="rId9" Type="http://schemas.openxmlformats.org/officeDocument/2006/relationships/hyperlink" Target="https://en.wikipedia.org/wiki/Fourier_series" TargetMode="External"/><Relationship Id="rId14" Type="http://schemas.openxmlformats.org/officeDocument/2006/relationships/hyperlink" Target="https://en.wikipedia.org/wiki/Fourier_transfor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883"/>
            <a:ext cx="9144000" cy="1793557"/>
          </a:xfrm>
        </p:spPr>
        <p:txBody>
          <a:bodyPr>
            <a:normAutofit/>
          </a:bodyPr>
          <a:lstStyle/>
          <a:p>
            <a:r>
              <a:rPr lang="en-US" b="1" dirty="0"/>
              <a:t>11 - </a:t>
            </a:r>
            <a:r>
              <a:rPr lang="en-US" b="1" dirty="0" err="1"/>
              <a:t>Transformasi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195611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2022</a:t>
            </a:r>
          </a:p>
        </p:txBody>
      </p:sp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8AC70252-0B44-45A8-BC48-01EFF8DE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5" y="398263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540A44-09BD-4826-98DA-8F06C86E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5F1B-42C7-45C7-AB11-175B22D8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Fourier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AF70-4B5D-4099-BC52-54454A6D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adalah</a:t>
            </a:r>
            <a:r>
              <a:rPr lang="en-US" dirty="0"/>
              <a:t> kakas (</a:t>
            </a:r>
            <a:r>
              <a:rPr lang="en-US" i="1" dirty="0"/>
              <a:t>tool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/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/</a:t>
            </a:r>
            <a:r>
              <a:rPr lang="en-US" dirty="0" err="1"/>
              <a:t>suara</a:t>
            </a:r>
            <a:r>
              <a:rPr lang="en-US" dirty="0"/>
              <a:t> (1-D).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(2-D).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/</a:t>
            </a:r>
            <a:r>
              <a:rPr lang="en-US" dirty="0" err="1"/>
              <a:t>spasial</a:t>
            </a:r>
            <a:r>
              <a:rPr lang="en-US" dirty="0"/>
              <a:t>, 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Balikan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57DEC-5F08-47E0-9EB2-22515125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00" y="4699339"/>
            <a:ext cx="6458909" cy="17218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FB052-0A49-4B23-A5D6-ACE22D84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3644D7-F59B-4E95-8114-A39D366E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Fourier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83306-62EC-4390-B82C-81B4FF8A904D}"/>
              </a:ext>
            </a:extLst>
          </p:cNvPr>
          <p:cNvSpPr/>
          <p:nvPr/>
        </p:nvSpPr>
        <p:spPr>
          <a:xfrm>
            <a:off x="497289" y="6334780"/>
            <a:ext cx="6261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cs typeface="Arial" panose="020B0604020202020204" pitchFamily="34" charset="0"/>
              </a:rPr>
              <a:t>Jean Baptiste Joseph Fourier (</a:t>
            </a:r>
            <a:r>
              <a:rPr lang="en-US" sz="2400" dirty="0"/>
              <a:t>1768 - 1830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43E95-1BD1-4CB4-8574-E0D94C3B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2C5EAB1-1566-26DF-4685-7A605FCD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785" y="1790165"/>
            <a:ext cx="553137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Jean-Baptiste Joseph Fourier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/ˈ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fʊrieɪ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, 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iər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French: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[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fuʁje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21 March 1768 – 16 May 1830)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 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French people"/>
              </a:rPr>
              <a:t>French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Mathematician"/>
              </a:rPr>
              <a:t>mathematician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Physicist"/>
              </a:rPr>
              <a:t>physicist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born in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Auxerre"/>
              </a:rPr>
              <a:t>Auxerre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best  known for initiating the investigation of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Fourier series"/>
              </a:rPr>
              <a:t>Fourier series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eventually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developed into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Fourier analysis"/>
              </a:rPr>
              <a:t>Fourier analysis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Harmonic analysis"/>
              </a:rPr>
              <a:t>harmonic analysis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their applications to problems of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Heat transfer"/>
              </a:rPr>
              <a:t>heat transfer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Vibration"/>
              </a:rPr>
              <a:t>vibrations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Fourier transform"/>
              </a:rPr>
              <a:t>Fourier transform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Thermal conduction"/>
              </a:rPr>
              <a:t>Fourier's law of conduction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also named in his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honour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Fourier is also generally credited with the discovery of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Greenhouse effect"/>
              </a:rPr>
              <a:t>greenhouse effect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/>
              </a:rPr>
              <a:t>[2]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latin typeface="Arial" panose="020B0604020202020204" pitchFamily="34" charset="0"/>
              </a:rPr>
              <a:t>Sumber</a:t>
            </a:r>
            <a:r>
              <a:rPr lang="en-US" altLang="en-US" dirty="0">
                <a:latin typeface="Arial" panose="020B0604020202020204" pitchFamily="34" charset="0"/>
              </a:rPr>
              <a:t>: Wikipedia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2F9A796-0BE6-F035-A622-AD14890FD5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1526"/>
            <a:ext cx="3967480" cy="50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4876-DF21-4C7C-8583-A5C44B0D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4"/>
            <a:ext cx="10515600" cy="5520980"/>
          </a:xfrm>
        </p:spPr>
        <p:txBody>
          <a:bodyPr>
            <a:normAutofit/>
          </a:bodyPr>
          <a:lstStyle/>
          <a:p>
            <a:r>
              <a:rPr lang="en-US" sz="2400" dirty="0" err="1"/>
              <a:t>Intisari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sinusoida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yang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sinusoida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5849-849F-425A-9435-57313CE7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39" y="2447839"/>
            <a:ext cx="6385422" cy="44697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E90EC-A003-41C9-B79D-0D7E2743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yDocuments\College\Topics\freqdomcomposition.jpg">
            <a:extLst>
              <a:ext uri="{FF2B5EF4-FFF2-40B4-BE49-F238E27FC236}">
                <a16:creationId xmlns:a16="http://schemas.microsoft.com/office/drawing/2014/main" id="{CF1770E2-016D-4597-BC27-D19C18CE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3" y="1227137"/>
            <a:ext cx="7924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1C96F0-5A84-4B8C-B194-EF3D9FF7846A}"/>
              </a:ext>
            </a:extLst>
          </p:cNvPr>
          <p:cNvSpPr/>
          <p:nvPr/>
        </p:nvSpPr>
        <p:spPr>
          <a:xfrm>
            <a:off x="6359733" y="6176377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996B-ED00-41FB-A365-54072510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C9CB4-8A12-44AC-9B61-27C770377C3E}"/>
              </a:ext>
            </a:extLst>
          </p:cNvPr>
          <p:cNvSpPr txBox="1">
            <a:spLocks noChangeArrowheads="1"/>
          </p:cNvSpPr>
          <p:nvPr/>
        </p:nvSpPr>
        <p:spPr>
          <a:xfrm>
            <a:off x="988529" y="755374"/>
            <a:ext cx="10520984" cy="544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Ranah</a:t>
            </a:r>
            <a:r>
              <a:rPr lang="en-US" altLang="en-US" dirty="0"/>
              <a:t> Waktu (</a:t>
            </a:r>
            <a:r>
              <a:rPr lang="en-US" altLang="en-US" i="1" dirty="0"/>
              <a:t>Time Domain</a:t>
            </a:r>
            <a:r>
              <a:rPr lang="en-US" altLang="en-US" dirty="0"/>
              <a:t>) vs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(</a:t>
            </a:r>
            <a:r>
              <a:rPr lang="en-US" altLang="en-US" i="1" dirty="0"/>
              <a:t>Frequency domain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udara</a:t>
            </a:r>
            <a:r>
              <a:rPr lang="en-US" altLang="en-US" dirty="0"/>
              <a:t> (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bunyi</a:t>
            </a:r>
            <a:r>
              <a:rPr lang="en-US" altLang="en-US" dirty="0"/>
              <a:t>) </a:t>
            </a:r>
            <a:r>
              <a:rPr lang="en-US" altLang="en-US" dirty="0" err="1"/>
              <a:t>berubah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" name="Picture 5" descr="C:\MyDocuments\College\Topics\timedom.jpg">
            <a:extLst>
              <a:ext uri="{FF2B5EF4-FFF2-40B4-BE49-F238E27FC236}">
                <a16:creationId xmlns:a16="http://schemas.microsoft.com/office/drawing/2014/main" id="{9DC42B42-A2F4-4D6B-901C-13FD9EC9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4" y="1776440"/>
            <a:ext cx="5089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3ABC2-094B-4B15-944F-E3B1E2114F3C}"/>
              </a:ext>
            </a:extLst>
          </p:cNvPr>
          <p:cNvSpPr/>
          <p:nvPr/>
        </p:nvSpPr>
        <p:spPr>
          <a:xfrm>
            <a:off x="6249021" y="2843240"/>
            <a:ext cx="473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en-US" dirty="0" err="1"/>
              <a:t>Amplitudo</a:t>
            </a:r>
            <a:r>
              <a:rPr lang="en-US" altLang="en-US" dirty="0"/>
              <a:t> = 100</a:t>
            </a:r>
          </a:p>
          <a:p>
            <a:pPr lvl="2"/>
            <a:r>
              <a:rPr lang="en-US" altLang="en-US" dirty="0" err="1"/>
              <a:t>Frekuensi</a:t>
            </a:r>
            <a:r>
              <a:rPr lang="en-US" altLang="en-US" dirty="0"/>
              <a:t> = </a:t>
            </a: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gelombang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detik</a:t>
            </a:r>
            <a:r>
              <a:rPr lang="en-US" altLang="en-US" dirty="0"/>
              <a:t> = 200 Hz</a:t>
            </a:r>
          </a:p>
        </p:txBody>
      </p:sp>
      <p:pic>
        <p:nvPicPr>
          <p:cNvPr id="8" name="Picture 4" descr="C:\MyDocuments\College\Topics\freqdom.jpg">
            <a:extLst>
              <a:ext uri="{FF2B5EF4-FFF2-40B4-BE49-F238E27FC236}">
                <a16:creationId xmlns:a16="http://schemas.microsoft.com/office/drawing/2014/main" id="{2B08E002-1458-4266-A55E-F8DDBCAC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4" y="4202668"/>
            <a:ext cx="518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D55C8C-B1B8-447A-9D1D-F4E948B52B70}"/>
              </a:ext>
            </a:extLst>
          </p:cNvPr>
          <p:cNvSpPr/>
          <p:nvPr/>
        </p:nvSpPr>
        <p:spPr>
          <a:xfrm>
            <a:off x="6505379" y="6488668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8C470-4527-40E2-AF4F-3A236569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9DD621E-15A8-43B2-86C0-1BB2C9EFE2E8}"/>
              </a:ext>
            </a:extLst>
          </p:cNvPr>
          <p:cNvSpPr txBox="1">
            <a:spLocks noChangeArrowheads="1"/>
          </p:cNvSpPr>
          <p:nvPr/>
        </p:nvSpPr>
        <p:spPr>
          <a:xfrm>
            <a:off x="1177372" y="912537"/>
            <a:ext cx="10014089" cy="5368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Telinga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mendengar</a:t>
            </a:r>
            <a:r>
              <a:rPr lang="en-US" altLang="en-US" dirty="0"/>
              <a:t> </a:t>
            </a:r>
            <a:r>
              <a:rPr lang="en-US" altLang="en-US" dirty="0" err="1"/>
              <a:t>bunyi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gelombang</a:t>
            </a:r>
            <a:r>
              <a:rPr lang="en-US" altLang="en-US" dirty="0"/>
              <a:t> </a:t>
            </a:r>
            <a:r>
              <a:rPr lang="en-US" altLang="en-US" dirty="0" err="1"/>
              <a:t>berosilasi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nada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 err="1"/>
              <a:t>Seringkali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menganalisis</a:t>
            </a:r>
            <a:r>
              <a:rPr lang="en-US" altLang="en-US" dirty="0"/>
              <a:t> </a:t>
            </a:r>
            <a:r>
              <a:rPr lang="en-US" altLang="en-US" dirty="0" err="1"/>
              <a:t>sinyal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/</a:t>
            </a:r>
            <a:r>
              <a:rPr lang="en-US" altLang="en-US" dirty="0" err="1"/>
              <a:t>spasial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1E19676-F332-4111-8C72-2DE7B071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39" y="2438400"/>
            <a:ext cx="487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12AE89-3BFC-44F2-872A-2A6E2D53D8B8}"/>
              </a:ext>
            </a:extLst>
          </p:cNvPr>
          <p:cNvSpPr/>
          <p:nvPr/>
        </p:nvSpPr>
        <p:spPr>
          <a:xfrm>
            <a:off x="6359733" y="6176377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CA620-8DC2-4033-8363-270A7701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AA6C-B8C6-4A02-9E82-61D857CE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6805"/>
            <a:ext cx="5552661" cy="5334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, f(</a:t>
            </a:r>
            <a:r>
              <a:rPr lang="en-US" dirty="0" err="1"/>
              <a:t>x,y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altLang="en-US" dirty="0"/>
              <a:t>Citra juga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disajikan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 err="1"/>
              <a:t>ranah</a:t>
            </a:r>
            <a:r>
              <a:rPr lang="en-US" altLang="en-US" i="1" dirty="0"/>
              <a:t> </a:t>
            </a:r>
            <a:r>
              <a:rPr lang="en-US" altLang="en-US" i="1" dirty="0" err="1"/>
              <a:t>frekuensi</a:t>
            </a:r>
            <a:r>
              <a:rPr lang="en-US" altLang="en-US" i="1" dirty="0"/>
              <a:t> F(</a:t>
            </a:r>
            <a:r>
              <a:rPr lang="en-US" altLang="en-US" i="1" dirty="0" err="1"/>
              <a:t>u,v</a:t>
            </a:r>
            <a:r>
              <a:rPr lang="en-US" altLang="en-US" i="1" dirty="0"/>
              <a:t>),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di mana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pada </a:t>
            </a:r>
            <a:r>
              <a:rPr lang="en-US" altLang="en-US" dirty="0" err="1"/>
              <a:t>posisi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besaran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intensitas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 </a:t>
            </a:r>
            <a:r>
              <a:rPr lang="en-US" altLang="en-US" dirty="0" err="1"/>
              <a:t>berubah</a:t>
            </a:r>
            <a:r>
              <a:rPr lang="en-US" altLang="en-US" dirty="0"/>
              <a:t> pada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frekuensi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20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0.1, </a:t>
            </a:r>
            <a:r>
              <a:rPr lang="en-US" altLang="en-US" sz="2400" dirty="0" err="1"/>
              <a:t>artinya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periode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10 pixel. </a:t>
            </a:r>
            <a:r>
              <a:rPr lang="en-US" altLang="en-US" sz="2400" dirty="0" err="1"/>
              <a:t>Intensitas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berubah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terang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10 pixel.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9E9FC-9575-4497-9DFF-E8EC6F78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5" y="946805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062D59-6380-42E9-BA5A-115C88D228AA}"/>
              </a:ext>
            </a:extLst>
          </p:cNvPr>
          <p:cNvSpPr/>
          <p:nvPr/>
        </p:nvSpPr>
        <p:spPr>
          <a:xfrm>
            <a:off x="7331765" y="4469440"/>
            <a:ext cx="3859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Gambar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frekuensi</a:t>
            </a:r>
            <a:r>
              <a:rPr lang="en-US" alt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Frekuensi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: </a:t>
            </a:r>
          </a:p>
          <a:p>
            <a:pPr lvl="2"/>
            <a:r>
              <a:rPr lang="en-US" altLang="en-US" sz="2000" dirty="0" err="1"/>
              <a:t>Sekitar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pusat</a:t>
            </a:r>
            <a:endParaRPr lang="en-US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Frekuensi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rendah</a:t>
            </a:r>
            <a:r>
              <a:rPr lang="en-US" altLang="en-US" sz="2000" dirty="0"/>
              <a:t>:</a:t>
            </a:r>
          </a:p>
          <a:p>
            <a:pPr lvl="2"/>
            <a:r>
              <a:rPr lang="en-US" altLang="en-US" sz="2000" dirty="0" err="1"/>
              <a:t>Sekitar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sudut</a:t>
            </a:r>
            <a:endParaRPr lang="en-US" alt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F8241-0486-46EF-A5A8-6704BC97F61C}"/>
              </a:ext>
            </a:extLst>
          </p:cNvPr>
          <p:cNvSpPr/>
          <p:nvPr/>
        </p:nvSpPr>
        <p:spPr>
          <a:xfrm>
            <a:off x="704239" y="6392731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D9D11-A985-4CA7-A25E-256E533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D2C-E8AB-17FF-1824-DC764C3F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279"/>
            <a:ext cx="10515600" cy="5432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</a:t>
            </a:r>
          </a:p>
          <a:p>
            <a:r>
              <a:rPr lang="id-ID" dirty="0"/>
              <a:t>Frekuensi rendah </a:t>
            </a:r>
            <a:r>
              <a:rPr lang="en-US" dirty="0" err="1"/>
              <a:t>ber</a:t>
            </a:r>
            <a:r>
              <a:rPr lang="id-ID" dirty="0"/>
              <a:t>sesuai</a:t>
            </a:r>
            <a:r>
              <a:rPr lang="en-US" dirty="0"/>
              <a:t>an</a:t>
            </a:r>
            <a:r>
              <a:rPr lang="id-ID" dirty="0"/>
              <a:t> dengan intensitas piksel yang bervariasi secara perlahan (misalnya permukaan kontinu).</a:t>
            </a:r>
            <a:endParaRPr lang="en-US" dirty="0"/>
          </a:p>
          <a:p>
            <a:endParaRPr lang="en-US" dirty="0"/>
          </a:p>
          <a:p>
            <a:r>
              <a:rPr lang="id-ID" dirty="0"/>
              <a:t> Frekuensi tinggi </a:t>
            </a:r>
            <a:r>
              <a:rPr lang="en-US" dirty="0" err="1"/>
              <a:t>ber</a:t>
            </a:r>
            <a:r>
              <a:rPr lang="id-ID" dirty="0"/>
              <a:t>sesuai</a:t>
            </a:r>
            <a:r>
              <a:rPr lang="en-US" dirty="0"/>
              <a:t>an</a:t>
            </a:r>
            <a:r>
              <a:rPr lang="id-ID" dirty="0"/>
              <a:t> dengan intensitas piksel yang bervariasi dengan cepat (mis</a:t>
            </a:r>
            <a:r>
              <a:rPr lang="en-US" dirty="0" err="1"/>
              <a:t>anya</a:t>
            </a:r>
            <a:r>
              <a:rPr lang="id-ID" dirty="0"/>
              <a:t> </a:t>
            </a:r>
            <a:r>
              <a:rPr lang="en-US" dirty="0"/>
              <a:t>t</a:t>
            </a:r>
            <a:r>
              <a:rPr lang="id-ID" dirty="0"/>
              <a:t>epi)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0C40C-5EA9-96E0-860E-EAEC553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DB4723D0-FA15-2709-D364-1EF45AC56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47" y="3650523"/>
            <a:ext cx="3070952" cy="3070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734C0-AEA8-8363-9F7E-26DCAE3555CF}"/>
              </a:ext>
            </a:extLst>
          </p:cNvPr>
          <p:cNvSpPr txBox="1"/>
          <p:nvPr/>
        </p:nvSpPr>
        <p:spPr>
          <a:xfrm>
            <a:off x="7193129" y="5001333"/>
            <a:ext cx="1939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High frequencies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3D6F9-54F2-4A15-00A7-794972AA1D92}"/>
              </a:ext>
            </a:extLst>
          </p:cNvPr>
          <p:cNvSpPr txBox="1"/>
          <p:nvPr/>
        </p:nvSpPr>
        <p:spPr>
          <a:xfrm>
            <a:off x="1114850" y="4601223"/>
            <a:ext cx="194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Low frequencies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AB35DF-7810-476C-AA56-30EF1CF3EA21}"/>
              </a:ext>
            </a:extLst>
          </p:cNvPr>
          <p:cNvCxnSpPr>
            <a:endCxn id="8" idx="0"/>
          </p:cNvCxnSpPr>
          <p:nvPr/>
        </p:nvCxnSpPr>
        <p:spPr>
          <a:xfrm flipH="1">
            <a:off x="2088226" y="3891516"/>
            <a:ext cx="2101002" cy="709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80AF3A-8AEB-A6C0-C011-9B3B27C7B662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2088226" y="5001333"/>
            <a:ext cx="3151503" cy="1408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2B494-CBA5-663F-BF2A-8A39DE7D4CA0}"/>
              </a:ext>
            </a:extLst>
          </p:cNvPr>
          <p:cNvCxnSpPr>
            <a:cxnSpLocks/>
          </p:cNvCxnSpPr>
          <p:nvPr/>
        </p:nvCxnSpPr>
        <p:spPr>
          <a:xfrm>
            <a:off x="5426184" y="4342960"/>
            <a:ext cx="2208795" cy="65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05D0E8-53F2-1686-2C9B-9D9D6C05B227}"/>
              </a:ext>
            </a:extLst>
          </p:cNvPr>
          <p:cNvCxnSpPr>
            <a:cxnSpLocks/>
          </p:cNvCxnSpPr>
          <p:nvPr/>
        </p:nvCxnSpPr>
        <p:spPr>
          <a:xfrm flipV="1">
            <a:off x="5604513" y="5401443"/>
            <a:ext cx="2289363" cy="782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7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4D403-2725-8ECE-584A-B808CC7D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5" descr="004">
            <a:extLst>
              <a:ext uri="{FF2B5EF4-FFF2-40B4-BE49-F238E27FC236}">
                <a16:creationId xmlns:a16="http://schemas.microsoft.com/office/drawing/2014/main" id="{03092FF7-1B23-BB07-D37D-1D2F4165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/>
          <a:stretch>
            <a:fillRect/>
          </a:stretch>
        </p:blipFill>
        <p:spPr bwMode="auto">
          <a:xfrm>
            <a:off x="1591043" y="1684552"/>
            <a:ext cx="8021086" cy="43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CA143-7A53-9BBA-3CA4-80C2D22A0DF2}"/>
              </a:ext>
            </a:extLst>
          </p:cNvPr>
          <p:cNvSpPr txBox="1"/>
          <p:nvPr/>
        </p:nvSpPr>
        <p:spPr>
          <a:xfrm>
            <a:off x="726559" y="547936"/>
            <a:ext cx="1073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Citra pada </a:t>
            </a:r>
            <a:r>
              <a:rPr lang="en-US" sz="2400" dirty="0" err="1"/>
              <a:t>hakekatnya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masing-masing </a:t>
            </a:r>
            <a:r>
              <a:rPr lang="en-US" sz="2400" dirty="0" err="1"/>
              <a:t>frekuensi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pembobotan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C19E6-2868-D7E0-F296-3826DDD7DE94}"/>
              </a:ext>
            </a:extLst>
          </p:cNvPr>
          <p:cNvSpPr txBox="1"/>
          <p:nvPr/>
        </p:nvSpPr>
        <p:spPr>
          <a:xfrm>
            <a:off x="5750442" y="6201437"/>
            <a:ext cx="375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Prof </a:t>
            </a:r>
            <a:r>
              <a:rPr lang="en-US" dirty="0" err="1"/>
              <a:t>Bebis</a:t>
            </a:r>
            <a:r>
              <a:rPr lang="en-US" dirty="0"/>
              <a:t>,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3417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C86C-C712-40E9-96C3-75D7E28B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Transformasi</a:t>
            </a:r>
            <a:r>
              <a:rPr lang="en-US" sz="4000" dirty="0"/>
              <a:t> Fourier </a:t>
            </a:r>
            <a:r>
              <a:rPr lang="en-US" sz="4000" dirty="0" err="1"/>
              <a:t>Kontinu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8FC140-414D-4A77-AC18-7E1B6764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48" y="5103434"/>
            <a:ext cx="3746397" cy="1073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81D9E-5606-45E7-848E-29CAEB5F2AAA}"/>
                  </a:ext>
                </a:extLst>
              </p:cNvPr>
              <p:cNvSpPr/>
              <p:nvPr/>
            </p:nvSpPr>
            <p:spPr>
              <a:xfrm>
                <a:off x="1767217" y="2438400"/>
                <a:ext cx="6661166" cy="560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81D9E-5606-45E7-848E-29CAEB5F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17" y="2438400"/>
                <a:ext cx="6661166" cy="560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97EE44-1371-49F4-BE5E-3FE863941DD8}"/>
                  </a:ext>
                </a:extLst>
              </p:cNvPr>
              <p:cNvSpPr/>
              <p:nvPr/>
            </p:nvSpPr>
            <p:spPr>
              <a:xfrm>
                <a:off x="2501348" y="3866323"/>
                <a:ext cx="6414052" cy="92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)}=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𝑑𝑢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97EE44-1371-49F4-BE5E-3FE863941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48" y="3866323"/>
                <a:ext cx="6414052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F7238E7-9A1C-4D76-86B7-B8DF1DFF831E}"/>
              </a:ext>
            </a:extLst>
          </p:cNvPr>
          <p:cNvSpPr txBox="1"/>
          <p:nvPr/>
        </p:nvSpPr>
        <p:spPr>
          <a:xfrm>
            <a:off x="2501348" y="609884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x = 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A3B4F-43BF-4B94-B46A-1D7D6CE4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A146-A67F-4585-ACA5-C2A0F022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Ranah</a:t>
            </a:r>
            <a:r>
              <a:rPr lang="en-US" b="1" dirty="0"/>
              <a:t> </a:t>
            </a:r>
            <a:r>
              <a:rPr lang="en-US" b="1" dirty="0" err="1"/>
              <a:t>Frekuensi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058B-B753-410A-BBD6-80978BF3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5358"/>
          </a:xfrm>
        </p:spPr>
        <p:txBody>
          <a:bodyPr>
            <a:normAutofit/>
          </a:bodyPr>
          <a:lstStyle/>
          <a:p>
            <a:r>
              <a:rPr lang="en-US" dirty="0"/>
              <a:t>Citra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r>
              <a:rPr lang="en-US" dirty="0"/>
              <a:t>Karena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 </a:t>
            </a:r>
          </a:p>
          <a:p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. 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ketimbang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61AD-89A7-47A6-B2D6-76926E64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CA43-8F8E-4266-8581-885EB9C6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738"/>
            <a:ext cx="10515600" cy="5915263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real,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Amplitudo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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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spektrum</a:t>
            </a:r>
            <a:r>
              <a:rPr lang="en-US" b="1" dirty="0"/>
              <a:t> Fourier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dan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i="1" dirty="0"/>
              <a:t>u.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FD308-DA0B-4544-A66B-713376D4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11" y="1600200"/>
            <a:ext cx="4855399" cy="84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CFE41-E732-4902-8B19-9C1B377D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72" y="3685832"/>
            <a:ext cx="3144241" cy="72714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F6EF171-A00E-4AE1-9239-C78D0C06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583" y="525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B88DA0-1EA6-427B-958C-BD0722B42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45288"/>
              </p:ext>
            </p:extLst>
          </p:nvPr>
        </p:nvGraphicFramePr>
        <p:xfrm>
          <a:off x="2884572" y="5044524"/>
          <a:ext cx="2638882" cy="91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29810" imgH="393529" progId="Equation.3">
                  <p:embed/>
                </p:oleObj>
              </mc:Choice>
              <mc:Fallback>
                <p:oleObj r:id="rId4" imgW="1129810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572" y="5044524"/>
                        <a:ext cx="2638882" cy="91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C56A9-6797-4B75-A7BD-8B41EC8F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0A5E-EEE0-4C33-8F0A-F20D42F5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234"/>
            <a:ext cx="10515600" cy="5430729"/>
          </a:xfrm>
        </p:spPr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Euler,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Euler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1406FB-3AF9-4429-8D23-82975820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0ED599-F9CD-4D44-A821-299D7A041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74429"/>
              </p:ext>
            </p:extLst>
          </p:nvPr>
        </p:nvGraphicFramePr>
        <p:xfrm>
          <a:off x="2911366" y="1408387"/>
          <a:ext cx="3617308" cy="62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33500" imgH="228600" progId="Equation.3">
                  <p:embed/>
                </p:oleObj>
              </mc:Choice>
              <mc:Fallback>
                <p:oleObj r:id="rId2" imgW="1333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366" y="1408387"/>
                        <a:ext cx="3617308" cy="62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4421B5A8-9022-4E4C-863A-15ADBD90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45A971-6998-4DDB-A27C-59CE543B2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98053"/>
              </p:ext>
            </p:extLst>
          </p:nvPr>
        </p:nvGraphicFramePr>
        <p:xfrm>
          <a:off x="2239298" y="2951155"/>
          <a:ext cx="7077272" cy="95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479800" imgH="469900" progId="Equation.3">
                  <p:embed/>
                </p:oleObj>
              </mc:Choice>
              <mc:Fallback>
                <p:oleObj r:id="rId4" imgW="3479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298" y="2951155"/>
                        <a:ext cx="7077272" cy="955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C40F5AB5-C8D6-4898-B75F-8A41F1A2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890" y="41831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89B7A0-1B00-43EF-95BD-D933BFC05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26985"/>
              </p:ext>
            </p:extLst>
          </p:nvPr>
        </p:nvGraphicFramePr>
        <p:xfrm>
          <a:off x="2278112" y="4183178"/>
          <a:ext cx="6999644" cy="95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41700" imgH="469900" progId="Equation.3">
                  <p:embed/>
                </p:oleObj>
              </mc:Choice>
              <mc:Fallback>
                <p:oleObj r:id="rId6" imgW="34417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112" y="4183178"/>
                        <a:ext cx="6999644" cy="955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EBE19-DCB0-4D84-A151-8EB1FD64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FF31-8232-4290-9769-9432BFD8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06240-9C1B-484A-8F66-93601B1C9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Misalkan f(t)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lainnya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517525" indent="0">
                  <a:buNone/>
                </a:pP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dan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</a:t>
                </a:r>
                <a:r>
                  <a:rPr lang="en-US" dirty="0" err="1"/>
                  <a:t>balikannya</a:t>
                </a:r>
                <a:r>
                  <a:rPr lang="en-US" dirty="0"/>
                  <a:t>. </a:t>
                </a:r>
                <a:r>
                  <a:rPr lang="en-US" dirty="0" err="1"/>
                  <a:t>Hitung</a:t>
                </a:r>
                <a:r>
                  <a:rPr lang="en-US" dirty="0"/>
                  <a:t> juga </a:t>
                </a:r>
                <a:r>
                  <a:rPr lang="en-US" dirty="0" err="1"/>
                  <a:t>spektrum</a:t>
                </a:r>
                <a:r>
                  <a:rPr lang="en-US" dirty="0"/>
                  <a:t> Fourier </a:t>
                </a:r>
                <a:r>
                  <a:rPr lang="en-US" dirty="0" err="1"/>
                  <a:t>nya</a:t>
                </a:r>
                <a:r>
                  <a:rPr lang="en-US" dirty="0"/>
                  <a:t>.</a:t>
                </a:r>
              </a:p>
              <a:p>
                <a:pPr marL="517525" indent="0">
                  <a:buNone/>
                </a:pPr>
                <a:endParaRPr lang="en-US" dirty="0"/>
              </a:p>
              <a:p>
                <a:pPr marL="517525" indent="-517525">
                  <a:buNone/>
                </a:pPr>
                <a:r>
                  <a:rPr lang="en-US" dirty="0"/>
                  <a:t>2. </a:t>
                </a:r>
                <a:r>
                  <a:rPr lang="en-US" dirty="0" err="1"/>
                  <a:t>Misalkan</a:t>
                </a:r>
                <a:r>
                  <a:rPr lang="en-US" dirty="0"/>
                  <a:t> f(t)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1&lt;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≤3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lainnya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517525" indent="-517525">
                  <a:buNone/>
                </a:pPr>
                <a:endParaRPr lang="en-US" dirty="0"/>
              </a:p>
              <a:p>
                <a:pPr marL="517525" indent="0">
                  <a:buNone/>
                </a:pP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dan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</a:t>
                </a:r>
                <a:r>
                  <a:rPr lang="en-US" dirty="0" err="1"/>
                  <a:t>balikannya</a:t>
                </a:r>
                <a:r>
                  <a:rPr lang="en-US" dirty="0"/>
                  <a:t>. </a:t>
                </a:r>
                <a:r>
                  <a:rPr lang="en-US" dirty="0" err="1"/>
                  <a:t>Hitung</a:t>
                </a:r>
                <a:r>
                  <a:rPr lang="en-US" dirty="0"/>
                  <a:t> juga </a:t>
                </a:r>
                <a:r>
                  <a:rPr lang="en-US" dirty="0" err="1"/>
                  <a:t>spektrum</a:t>
                </a:r>
                <a:r>
                  <a:rPr lang="en-US" dirty="0"/>
                  <a:t> Fourier </a:t>
                </a:r>
                <a:r>
                  <a:rPr lang="en-US" dirty="0" err="1"/>
                  <a:t>nya</a:t>
                </a:r>
                <a:r>
                  <a:rPr lang="en-US" dirty="0"/>
                  <a:t>.</a:t>
                </a:r>
              </a:p>
              <a:p>
                <a:pPr marL="517525" indent="-517525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06240-9C1B-484A-8F66-93601B1C9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101" t="-783" r="-1275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60A02-C9C6-4D59-B7E2-DE16EEF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4313-E5EB-4835-8562-59E9EA95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923"/>
            <a:ext cx="10515600" cy="5511040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Spektrum Fourier-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E67DD4-571A-4CC4-8AE2-892D83B3717E}"/>
                  </a:ext>
                </a:extLst>
              </p:cNvPr>
              <p:cNvSpPr/>
              <p:nvPr/>
            </p:nvSpPr>
            <p:spPr>
              <a:xfrm>
                <a:off x="2100616" y="1288709"/>
                <a:ext cx="7571303" cy="560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𝑑𝑥𝑑𝑦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E67DD4-571A-4CC4-8AE2-892D83B37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16" y="1288709"/>
                <a:ext cx="7571303" cy="560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E7D723E-6F99-41C2-B073-A135ADE7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0AC4896-135E-489F-8E19-4F70B8FB80A0}"/>
                  </a:ext>
                </a:extLst>
              </p:cNvPr>
              <p:cNvSpPr txBox="1"/>
              <p:nvPr/>
            </p:nvSpPr>
            <p:spPr bwMode="auto">
              <a:xfrm>
                <a:off x="2236788" y="2620963"/>
                <a:ext cx="4089400" cy="9271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/>
                          </m:nary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𝑑𝑢𝑑𝑣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0AC4896-135E-489F-8E19-4F70B8FB8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88" y="2620963"/>
                <a:ext cx="4089400" cy="92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>
            <a:extLst>
              <a:ext uri="{FF2B5EF4-FFF2-40B4-BE49-F238E27FC236}">
                <a16:creationId xmlns:a16="http://schemas.microsoft.com/office/drawing/2014/main" id="{8802CE79-79DE-467D-8A33-BE02B3C6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36EB2A-99E4-4B5D-9BF5-BB5FF3468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27833"/>
              </p:ext>
            </p:extLst>
          </p:nvPr>
        </p:nvGraphicFramePr>
        <p:xfrm>
          <a:off x="2385392" y="4407322"/>
          <a:ext cx="3550526" cy="55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13756" imgH="266584" progId="Equation.3">
                  <p:embed/>
                </p:oleObj>
              </mc:Choice>
              <mc:Fallback>
                <p:oleObj r:id="rId5" imgW="1713756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92" y="4407322"/>
                        <a:ext cx="3550526" cy="552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884F6CD-F9C9-4F61-9AFF-5E1CD219D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051686E-2330-4BA0-BE0C-D09A851D0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19334"/>
              </p:ext>
            </p:extLst>
          </p:nvPr>
        </p:nvGraphicFramePr>
        <p:xfrm>
          <a:off x="2385392" y="5704755"/>
          <a:ext cx="2844806" cy="82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58310" imgH="393529" progId="Equation.3">
                  <p:embed/>
                </p:oleObj>
              </mc:Choice>
              <mc:Fallback>
                <p:oleObj r:id="rId7" imgW="1358310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92" y="5704755"/>
                        <a:ext cx="2844806" cy="824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A0358-0B9E-4EA9-953B-6D355E66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BDA9-C085-43F0-8E88-8F7E5788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191"/>
            <a:ext cx="10515600" cy="5391772"/>
          </a:xfrm>
        </p:spPr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6A220-57EE-4B85-BE5F-E20C4B2E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78" y="1447337"/>
            <a:ext cx="7311092" cy="514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42F27-D964-4AFD-B5C6-966EE63A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C86C-C712-40E9-96C3-75D7E28B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2"/>
            <a:ext cx="10515600" cy="5983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/>
              <a:t>Transformasi</a:t>
            </a:r>
            <a:r>
              <a:rPr lang="en-US" sz="4000" dirty="0"/>
              <a:t> Fourier </a:t>
            </a:r>
            <a:r>
              <a:rPr lang="en-US" sz="4000" dirty="0" err="1"/>
              <a:t>Diskrit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diskrit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  <a:r>
              <a:rPr lang="en-US" sz="2400" dirty="0" err="1"/>
              <a:t>diterok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 </a:t>
            </a:r>
            <a:r>
              <a:rPr lang="en-US" sz="2400" dirty="0" err="1"/>
              <a:t>sejarak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{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),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+ 2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…,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(</a:t>
            </a:r>
            <a:r>
              <a:rPr lang="en-US" sz="2400" i="1" dirty="0"/>
              <a:t>N</a:t>
            </a:r>
            <a:r>
              <a:rPr lang="en-US" sz="2400" dirty="0"/>
              <a:t>-1)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)}.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Jadi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x</a:t>
            </a:r>
            <a:r>
              <a:rPr lang="en-US" sz="2400" dirty="0"/>
              <a:t>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  </a:t>
            </a:r>
            <a:r>
              <a:rPr lang="en-US" sz="2400" i="1" dirty="0"/>
              <a:t>x</a:t>
            </a:r>
            <a:r>
              <a:rPr lang="en-US" sz="2400" dirty="0"/>
              <a:t> = 0, 1, 2, …, </a:t>
            </a:r>
            <a:r>
              <a:rPr lang="en-US" sz="2400" i="1" dirty="0"/>
              <a:t>N</a:t>
            </a:r>
            <a:r>
              <a:rPr lang="en-US" sz="2400" dirty="0"/>
              <a:t> – 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69D278-CCAE-4366-B198-27C4778C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C1F02F-4D4C-4300-A075-CC6A6E7A1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31705"/>
              </p:ext>
            </p:extLst>
          </p:nvPr>
        </p:nvGraphicFramePr>
        <p:xfrm>
          <a:off x="2646351" y="2133804"/>
          <a:ext cx="2421062" cy="81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2700" imgH="431800" progId="Equation.3">
                  <p:embed/>
                </p:oleObj>
              </mc:Choice>
              <mc:Fallback>
                <p:oleObj r:id="rId2" imgW="12827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51" y="2133804"/>
                        <a:ext cx="2421062" cy="815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CDFB083-63DF-4CBC-AA3E-1F5BC9909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BEA6D7-AAD3-4F12-BCF0-450BAF8D7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76707"/>
              </p:ext>
            </p:extLst>
          </p:nvPr>
        </p:nvGraphicFramePr>
        <p:xfrm>
          <a:off x="2646351" y="3501953"/>
          <a:ext cx="2466914" cy="9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6800" imgH="431800" progId="Equation.3">
                  <p:embed/>
                </p:oleObj>
              </mc:Choice>
              <mc:Fallback>
                <p:oleObj r:id="rId4" imgW="1066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51" y="3501953"/>
                        <a:ext cx="2466914" cy="99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6A40E28-97D6-41E2-BB35-D12811BD535A}"/>
              </a:ext>
            </a:extLst>
          </p:cNvPr>
          <p:cNvSpPr/>
          <p:nvPr/>
        </p:nvSpPr>
        <p:spPr>
          <a:xfrm>
            <a:off x="5884110" y="2310476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4C758-EA7A-43CD-9652-817CB69E286C}"/>
              </a:ext>
            </a:extLst>
          </p:cNvPr>
          <p:cNvSpPr/>
          <p:nvPr/>
        </p:nvSpPr>
        <p:spPr>
          <a:xfrm>
            <a:off x="5884110" y="3770376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A35BC3-0DD0-4EA8-B96E-89CA13DA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3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4500-A60B-44E2-8456-76E6408C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10515600" cy="531225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TFD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 TFD </a:t>
            </a:r>
            <a:r>
              <a:rPr lang="en-US" sz="2600" dirty="0" err="1"/>
              <a:t>mengkonversi</a:t>
            </a:r>
            <a:r>
              <a:rPr lang="en-US" sz="2600" dirty="0"/>
              <a:t> data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sejumlah</a:t>
            </a:r>
            <a:r>
              <a:rPr lang="en-US" sz="2600" dirty="0"/>
              <a:t> </a:t>
            </a:r>
            <a:r>
              <a:rPr lang="en-US" sz="2600" dirty="0" err="1"/>
              <a:t>sinusoida</a:t>
            </a:r>
            <a:r>
              <a:rPr lang="en-US" sz="2600" dirty="0"/>
              <a:t> </a:t>
            </a:r>
            <a:r>
              <a:rPr lang="en-US" sz="2600" dirty="0" err="1"/>
              <a:t>diskrit</a:t>
            </a:r>
            <a:r>
              <a:rPr lang="en-US" sz="2600" dirty="0"/>
              <a:t> yang </a:t>
            </a:r>
            <a:r>
              <a:rPr lang="en-US" sz="2600" dirty="0" err="1"/>
              <a:t>frekuensinya</a:t>
            </a:r>
            <a:r>
              <a:rPr lang="en-US" sz="2600" dirty="0"/>
              <a:t> </a:t>
            </a:r>
            <a:r>
              <a:rPr lang="en-US" sz="2600" dirty="0" err="1"/>
              <a:t>dinomori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u</a:t>
            </a:r>
            <a:r>
              <a:rPr lang="en-US" sz="2600" dirty="0"/>
              <a:t> = 0, 1, 2, …, </a:t>
            </a:r>
            <a:r>
              <a:rPr lang="en-US" sz="2600" i="1" dirty="0"/>
              <a:t>N </a:t>
            </a:r>
            <a:r>
              <a:rPr lang="en-US" sz="2600" dirty="0"/>
              <a:t>– 1, dan </a:t>
            </a:r>
            <a:r>
              <a:rPr lang="en-US" sz="2600" dirty="0" err="1"/>
              <a:t>ampiltudonya</a:t>
            </a:r>
            <a:r>
              <a:rPr lang="en-US" sz="2600" dirty="0"/>
              <a:t> </a:t>
            </a:r>
            <a:r>
              <a:rPr lang="en-US" sz="2600" dirty="0" err="1"/>
              <a:t>diberikan</a:t>
            </a:r>
            <a:r>
              <a:rPr lang="en-US" sz="2600" dirty="0"/>
              <a:t> oleh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). 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 err="1"/>
              <a:t>Faktor</a:t>
            </a:r>
            <a:r>
              <a:rPr lang="en-US" sz="2600" dirty="0"/>
              <a:t> 1/</a:t>
            </a:r>
            <a:r>
              <a:rPr lang="en-US" sz="2600" i="1" dirty="0"/>
              <a:t>N</a:t>
            </a:r>
            <a:r>
              <a:rPr lang="en-US" sz="2600" dirty="0"/>
              <a:t> pada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disertakan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</a:t>
            </a:r>
            <a:r>
              <a:rPr lang="en-US" sz="2600" i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),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kedua-duanya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Diketahui</a:t>
            </a:r>
            <a:r>
              <a:rPr lang="en-US" sz="2600" dirty="0"/>
              <a:t>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dirty="0" err="1"/>
              <a:t>sinyal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penerokan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nilai-nilai</a:t>
            </a:r>
            <a:r>
              <a:rPr lang="en-US" sz="2600" dirty="0"/>
              <a:t>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 (</a:t>
            </a:r>
            <a:r>
              <a:rPr lang="en-US" sz="2600" i="1" dirty="0"/>
              <a:t>N</a:t>
            </a:r>
            <a:r>
              <a:rPr lang="en-US" sz="2600" dirty="0"/>
              <a:t> = 4):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0</a:t>
            </a:r>
            <a:r>
              <a:rPr lang="en-US" sz="2600" dirty="0"/>
              <a:t> = 0.5,   </a:t>
            </a:r>
            <a:r>
              <a:rPr lang="en-US" sz="2600" i="1" dirty="0"/>
              <a:t>f</a:t>
            </a:r>
            <a:r>
              <a:rPr lang="en-US" sz="2600" baseline="-25000" dirty="0"/>
              <a:t>0</a:t>
            </a:r>
            <a:r>
              <a:rPr lang="en-US" sz="2600" dirty="0"/>
              <a:t> = 2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1</a:t>
            </a:r>
            <a:r>
              <a:rPr lang="en-US" sz="2600" dirty="0"/>
              <a:t> = 0.75, 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 = 3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2</a:t>
            </a:r>
            <a:r>
              <a:rPr lang="en-US" sz="2600" dirty="0"/>
              <a:t> = 1.0,  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= 4</a:t>
            </a:r>
          </a:p>
          <a:p>
            <a:pPr marL="0" indent="0">
              <a:buNone/>
            </a:pPr>
            <a:r>
              <a:rPr lang="en-US" sz="2600" i="1" dirty="0"/>
              <a:t>	x</a:t>
            </a:r>
            <a:r>
              <a:rPr lang="en-US" sz="2600" baseline="-25000" dirty="0"/>
              <a:t>3</a:t>
            </a:r>
            <a:r>
              <a:rPr lang="en-US" sz="2600" dirty="0"/>
              <a:t> = 1.25, </a:t>
            </a:r>
            <a:r>
              <a:rPr lang="en-US" sz="2600" i="1" dirty="0"/>
              <a:t>f</a:t>
            </a:r>
            <a:r>
              <a:rPr lang="en-US" sz="2600" baseline="-25000" dirty="0"/>
              <a:t>3</a:t>
            </a:r>
            <a:r>
              <a:rPr lang="en-US" sz="2600" dirty="0"/>
              <a:t>= 4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 err="1"/>
              <a:t>Transformasi</a:t>
            </a:r>
            <a:r>
              <a:rPr lang="en-US" sz="2600" dirty="0"/>
              <a:t> Fourier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endParaRPr lang="en-US" sz="26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B57E7-F56B-4CB3-8B82-1E5D492C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6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429B4-7993-43C9-9321-E8C3AF3C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42" y="168698"/>
            <a:ext cx="8292909" cy="63215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0F84-47CB-4C2A-9867-8CB66E0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4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D676C-E994-463B-B5C9-AE56AE7E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95" y="1350131"/>
            <a:ext cx="9435531" cy="32516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02692-847D-4146-9B6B-0EBC4F6A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7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CB541-BA28-4AEB-ADC4-F212758753B6}"/>
              </a:ext>
            </a:extLst>
          </p:cNvPr>
          <p:cNvSpPr/>
          <p:nvPr/>
        </p:nvSpPr>
        <p:spPr>
          <a:xfrm>
            <a:off x="495300" y="544588"/>
            <a:ext cx="11201399" cy="576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TFD(int N)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Fourier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Diskrit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untuk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buah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Hasil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R dan I. Array 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riil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, dan array 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imajiner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Kedua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dideklarasikan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sebagai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peubah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global.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f[0] s/d f[N-1]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int j, k;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double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R[j]=0.0;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I[j]=0.0;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(k=0; k&lt;=N; k++)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for (j=0; j&lt;=N-1;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{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= k*2*3.14*j/(double)N;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R[k]=R[k]+(f[j]*cos(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I[k]=I[k]-(f[j]*sin(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}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}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A88A8-793C-40D9-A3DA-7B307A57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8CA23-D2BA-4A98-BF22-4BD446A7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9" y="899491"/>
            <a:ext cx="5362972" cy="4005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B80B7-6944-415E-80D6-18D46E8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52" y="1035326"/>
            <a:ext cx="3790950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B0996-4CDF-4D09-B394-B7263C1BC333}"/>
              </a:ext>
            </a:extLst>
          </p:cNvPr>
          <p:cNvSpPr txBox="1"/>
          <p:nvPr/>
        </p:nvSpPr>
        <p:spPr>
          <a:xfrm>
            <a:off x="1828801" y="5363673"/>
            <a:ext cx="85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.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dihilangkan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penapis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DBB0E-3B82-4F81-B96C-99124E77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9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E45EB-CCFF-4222-AD2F-F76357CFCF55}"/>
              </a:ext>
            </a:extLst>
          </p:cNvPr>
          <p:cNvSpPr/>
          <p:nvPr/>
        </p:nvSpPr>
        <p:spPr>
          <a:xfrm>
            <a:off x="495300" y="286056"/>
            <a:ext cx="11201399" cy="62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TFD_balikan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(int N)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Fourier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Diskrit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Balikan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untuk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buah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R dan I. Array 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riil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, dan array 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imajiner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Kedua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dideklarasikan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sebagai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peubah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global.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keluaran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[0] s/d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[N-1] dan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[1] s/d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[N-1]. */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int j, k;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double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, epsilon = 1E-12;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[j]=0;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[j]=0;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(k=0; k&lt;N1; k++)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{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=k*2*3.14*j/(double)N;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[k]+(R[j]*cos(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)–I[j]*sin(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));    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[k]+(I[j]*cos(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)+ R[j]sin(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if 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 &lt; epsilon)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[k]=0;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E5A97-1E10-4DA3-A77F-E6A7A5E0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B12B-11DA-4D79-A1E6-86A24FB1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583"/>
            <a:ext cx="10515600" cy="5292380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0E421D-46A2-43C6-B193-F6D359FEF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3E5005-64F5-4B10-8E22-567E58579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81506"/>
              </p:ext>
            </p:extLst>
          </p:nvPr>
        </p:nvGraphicFramePr>
        <p:xfrm>
          <a:off x="2256181" y="1639957"/>
          <a:ext cx="4271061" cy="90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59000" imgH="457200" progId="Equation.3">
                  <p:embed/>
                </p:oleObj>
              </mc:Choice>
              <mc:Fallback>
                <p:oleObj r:id="rId2" imgW="2159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81" y="1639957"/>
                        <a:ext cx="4271061" cy="904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636968E-B773-4AF5-86A4-3C2FE7BA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03F88A-BCB9-47B2-A4DB-55BE07F5E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13955"/>
              </p:ext>
            </p:extLst>
          </p:nvPr>
        </p:nvGraphicFramePr>
        <p:xfrm>
          <a:off x="2256181" y="2823403"/>
          <a:ext cx="4035287" cy="95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28800" imgH="431800" progId="Equation.3">
                  <p:embed/>
                </p:oleObj>
              </mc:Choice>
              <mc:Fallback>
                <p:oleObj r:id="rId4" imgW="1828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81" y="2823403"/>
                        <a:ext cx="4035287" cy="952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5EA8ACC-2B97-4BFE-93B7-684AE0DEA89D}"/>
              </a:ext>
            </a:extLst>
          </p:cNvPr>
          <p:cNvSpPr/>
          <p:nvPr/>
        </p:nvSpPr>
        <p:spPr>
          <a:xfrm>
            <a:off x="7076037" y="1772550"/>
            <a:ext cx="360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1293E-0350-404D-9C19-6252FE92A050}"/>
              </a:ext>
            </a:extLst>
          </p:cNvPr>
          <p:cNvSpPr/>
          <p:nvPr/>
        </p:nvSpPr>
        <p:spPr>
          <a:xfrm>
            <a:off x="7084853" y="2967335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  <a:endParaRPr lang="en-US" sz="24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0204139-4A47-458D-B61F-56686954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325AFA-C50A-4959-95DF-872F288D4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69204"/>
              </p:ext>
            </p:extLst>
          </p:nvPr>
        </p:nvGraphicFramePr>
        <p:xfrm>
          <a:off x="2077277" y="4252255"/>
          <a:ext cx="4819856" cy="87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27300" imgH="457200" progId="Equation.3">
                  <p:embed/>
                </p:oleObj>
              </mc:Choice>
              <mc:Fallback>
                <p:oleObj r:id="rId6" imgW="2527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77" y="4252255"/>
                        <a:ext cx="4819856" cy="871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743EAFCA-E8C1-431B-B570-290B7B36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A38B64-3BC9-4D97-B750-223FEBF48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40646"/>
              </p:ext>
            </p:extLst>
          </p:nvPr>
        </p:nvGraphicFramePr>
        <p:xfrm>
          <a:off x="2077277" y="5256979"/>
          <a:ext cx="3704438" cy="78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0" imgH="431800" progId="Equation.3">
                  <p:embed/>
                </p:oleObj>
              </mc:Choice>
              <mc:Fallback>
                <p:oleObj r:id="rId8" imgW="20320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77" y="5256979"/>
                        <a:ext cx="3704438" cy="78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D735581-673D-4766-9AB5-B57A84D84A5F}"/>
              </a:ext>
            </a:extLst>
          </p:cNvPr>
          <p:cNvSpPr/>
          <p:nvPr/>
        </p:nvSpPr>
        <p:spPr>
          <a:xfrm>
            <a:off x="7119731" y="5297028"/>
            <a:ext cx="345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v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FF91EB-2A10-47F1-88DE-023605406945}"/>
              </a:ext>
            </a:extLst>
          </p:cNvPr>
          <p:cNvSpPr/>
          <p:nvPr/>
        </p:nvSpPr>
        <p:spPr>
          <a:xfrm>
            <a:off x="7184113" y="4313582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 </a:t>
            </a:r>
            <a:endParaRPr lang="en-US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E849D29-FFC4-4E95-AB78-0EE47863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037A32-CD79-43AA-9E25-09B12D8A497A}"/>
              </a:ext>
            </a:extLst>
          </p:cNvPr>
          <p:cNvSpPr/>
          <p:nvPr/>
        </p:nvSpPr>
        <p:spPr>
          <a:xfrm>
            <a:off x="1442896" y="1336021"/>
            <a:ext cx="4469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Spektrum Fourier-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dirty="0"/>
              <a:t>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899182-80CA-4C91-B433-332039B6B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61624"/>
              </p:ext>
            </p:extLst>
          </p:nvPr>
        </p:nvGraphicFramePr>
        <p:xfrm>
          <a:off x="2882348" y="2190896"/>
          <a:ext cx="4671733" cy="72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13756" imgH="266584" progId="Equation.3">
                  <p:embed/>
                </p:oleObj>
              </mc:Choice>
              <mc:Fallback>
                <p:oleObj r:id="rId2" imgW="1713756" imgH="266584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899182-80CA-4C91-B433-332039B6B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48" y="2190896"/>
                        <a:ext cx="4671733" cy="726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3A56A7-8A72-4EA9-82C5-33292A286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81601"/>
              </p:ext>
            </p:extLst>
          </p:nvPr>
        </p:nvGraphicFramePr>
        <p:xfrm>
          <a:off x="2882349" y="3940389"/>
          <a:ext cx="3312172" cy="95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8310" imgH="393529" progId="Equation.3">
                  <p:embed/>
                </p:oleObj>
              </mc:Choice>
              <mc:Fallback>
                <p:oleObj r:id="rId4" imgW="1358310" imgH="393529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3A56A7-8A72-4EA9-82C5-33292A2861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49" y="3940389"/>
                        <a:ext cx="3312172" cy="95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A065D5-2D39-4C08-8A98-30DF21A6FE51}"/>
              </a:ext>
            </a:extLst>
          </p:cNvPr>
          <p:cNvSpPr/>
          <p:nvPr/>
        </p:nvSpPr>
        <p:spPr>
          <a:xfrm>
            <a:off x="1442896" y="3417170"/>
            <a:ext cx="337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Sudut</a:t>
            </a:r>
            <a:r>
              <a:rPr lang="en-US" sz="2800" dirty="0"/>
              <a:t> </a:t>
            </a:r>
            <a:r>
              <a:rPr lang="en-US" sz="2800" dirty="0" err="1"/>
              <a:t>fasenya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10E8-379C-4CFF-B568-773EC59D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AFE7-077D-4069-8060-D395C225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ACDB-C56D-4116-A06B-B70B0658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09"/>
            <a:ext cx="10515600" cy="4351338"/>
          </a:xfrm>
        </p:spPr>
        <p:txBody>
          <a:bodyPr/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58AF4-E982-4AEE-A5B8-6BA626BB02B6}"/>
              </a:ext>
            </a:extLst>
          </p:cNvPr>
          <p:cNvSpPr/>
          <p:nvPr/>
        </p:nvSpPr>
        <p:spPr>
          <a:xfrm>
            <a:off x="3107635" y="2616299"/>
            <a:ext cx="291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148  164  174</a:t>
            </a:r>
          </a:p>
          <a:p>
            <a:r>
              <a:rPr lang="en-US" sz="2800" dirty="0"/>
              <a:t> 144  159  167</a:t>
            </a:r>
          </a:p>
          <a:p>
            <a:r>
              <a:rPr lang="en-US" sz="2800" dirty="0"/>
              <a:t> 128  147  157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B4D0-2629-45F3-95BF-8AC22D64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723E14-F13C-8995-6880-2B2F168F90F4}"/>
              </a:ext>
            </a:extLst>
          </p:cNvPr>
          <p:cNvCxnSpPr/>
          <p:nvPr/>
        </p:nvCxnSpPr>
        <p:spPr>
          <a:xfrm>
            <a:off x="3107635" y="2616299"/>
            <a:ext cx="0" cy="151882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0DFF7A-333F-A219-464A-6992FC3FE0F6}"/>
              </a:ext>
            </a:extLst>
          </p:cNvPr>
          <p:cNvCxnSpPr/>
          <p:nvPr/>
        </p:nvCxnSpPr>
        <p:spPr>
          <a:xfrm>
            <a:off x="3107635" y="2616299"/>
            <a:ext cx="2325602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BE315-A204-C263-E6F0-9E2142227F83}"/>
              </a:ext>
            </a:extLst>
          </p:cNvPr>
          <p:cNvSpPr txBox="1"/>
          <p:nvPr/>
        </p:nvSpPr>
        <p:spPr>
          <a:xfrm>
            <a:off x="2626242" y="31910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BBB47-AD1F-EE36-8075-B5D3BF1F1322}"/>
              </a:ext>
            </a:extLst>
          </p:cNvPr>
          <p:cNvSpPr txBox="1"/>
          <p:nvPr/>
        </p:nvSpPr>
        <p:spPr>
          <a:xfrm>
            <a:off x="4088800" y="2206079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062B5-7458-0FA2-ED31-863FC26CFBA3}"/>
              </a:ext>
            </a:extLst>
          </p:cNvPr>
          <p:cNvSpPr txBox="1"/>
          <p:nvPr/>
        </p:nvSpPr>
        <p:spPr>
          <a:xfrm>
            <a:off x="2570292" y="236416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</p:spTree>
    <p:extLst>
      <p:ext uri="{BB962C8B-B14F-4D97-AF65-F5344CB8AC3E}">
        <p14:creationId xmlns:p14="http://schemas.microsoft.com/office/powerpoint/2010/main" val="1749066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F42E-2B4D-4840-9EAB-1F96FCAB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8" y="1252652"/>
            <a:ext cx="9721991" cy="5153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A16A7-6B68-4A37-8519-535DFB436154}"/>
              </a:ext>
            </a:extLst>
          </p:cNvPr>
          <p:cNvSpPr txBox="1"/>
          <p:nvPr/>
        </p:nvSpPr>
        <p:spPr>
          <a:xfrm>
            <a:off x="1029285" y="241281"/>
            <a:ext cx="551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Menampilkan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spektrum</a:t>
            </a:r>
            <a:r>
              <a:rPr lang="en-US" sz="2800" dirty="0">
                <a:solidFill>
                  <a:srgbClr val="FF0000"/>
                </a:solidFill>
              </a:rPr>
              <a:t> Fourier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37804-0582-41C6-BD5B-9C2C8641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F3C78-F8A9-4A7A-A0DE-0EC081FD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90" y="2469478"/>
            <a:ext cx="5948515" cy="4466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31A38-2EF1-4B06-BF5F-4C7C58E9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6" y="2554494"/>
            <a:ext cx="5219595" cy="4611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6CA257-96BD-4ED5-848A-0FEA64F51F57}"/>
              </a:ext>
            </a:extLst>
          </p:cNvPr>
          <p:cNvSpPr/>
          <p:nvPr/>
        </p:nvSpPr>
        <p:spPr>
          <a:xfrm>
            <a:off x="473767" y="250315"/>
            <a:ext cx="11559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'lena-gray.bmp'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  = fft2(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% Perform Fourier Transform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fftshift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(F);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Center FFT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abs(F2);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Get the magnitude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log(F2+1);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Use log, for perceptual scaling, and +1 since log(0) is undefined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(100*F2); colormap(gray);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'magnitude spectrum'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C1184-7FA1-4446-9BC0-028FA10D5BF0}"/>
              </a:ext>
            </a:extLst>
          </p:cNvPr>
          <p:cNvSpPr txBox="1"/>
          <p:nvPr/>
        </p:nvSpPr>
        <p:spPr>
          <a:xfrm>
            <a:off x="6300799" y="90727"/>
            <a:ext cx="551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Menampilkan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spektrum</a:t>
            </a:r>
            <a:r>
              <a:rPr lang="en-US" sz="2800" dirty="0">
                <a:solidFill>
                  <a:srgbClr val="FF0000"/>
                </a:solidFill>
              </a:rPr>
              <a:t> Fourier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773DB-BD87-495D-88E3-F93D2280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4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F267-FEE2-4CBE-91EA-3F4CAB73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967"/>
            <a:ext cx="10515600" cy="55829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Simulasi</a:t>
            </a:r>
            <a:r>
              <a:rPr lang="en-US" dirty="0"/>
              <a:t> FFT2, IFFT2, dan </a:t>
            </a:r>
            <a:r>
              <a:rPr lang="en-US" dirty="0" err="1"/>
              <a:t>FFTShift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F2426-160D-450F-8DC9-BBF964A8052A}"/>
              </a:ext>
            </a:extLst>
          </p:cNvPr>
          <p:cNvSpPr/>
          <p:nvPr/>
        </p:nvSpPr>
        <p:spPr>
          <a:xfrm>
            <a:off x="1104901" y="1523677"/>
            <a:ext cx="1931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&gt;&gt; A = magic(3)</a:t>
            </a:r>
          </a:p>
          <a:p>
            <a:endParaRPr lang="en-US" dirty="0"/>
          </a:p>
          <a:p>
            <a:r>
              <a:rPr lang="en-US" dirty="0"/>
              <a:t>A =</a:t>
            </a:r>
          </a:p>
          <a:p>
            <a:r>
              <a:rPr lang="en-US" dirty="0"/>
              <a:t>     8     1     6</a:t>
            </a:r>
          </a:p>
          <a:p>
            <a:r>
              <a:rPr lang="en-US" dirty="0"/>
              <a:t>     3     5     7</a:t>
            </a:r>
          </a:p>
          <a:p>
            <a:r>
              <a:rPr lang="en-US" dirty="0"/>
              <a:t>     4     9     2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9C50F-FDC3-4EDE-AE89-A4D9A96AFB80}"/>
              </a:ext>
            </a:extLst>
          </p:cNvPr>
          <p:cNvSpPr/>
          <p:nvPr/>
        </p:nvSpPr>
        <p:spPr>
          <a:xfrm>
            <a:off x="1063487" y="39520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&gt;&gt; B = fft2(A)</a:t>
            </a:r>
          </a:p>
          <a:p>
            <a:endParaRPr lang="en-US" dirty="0"/>
          </a:p>
          <a:p>
            <a:r>
              <a:rPr lang="en-US" dirty="0"/>
              <a:t>B =</a:t>
            </a:r>
          </a:p>
          <a:p>
            <a:endParaRPr lang="en-US" dirty="0"/>
          </a:p>
          <a:p>
            <a:r>
              <a:rPr lang="en-US" dirty="0"/>
              <a:t>  45.0000 + 0.0000i   0.0000 + 0.0000i   0.0000 + 0.0000i</a:t>
            </a:r>
          </a:p>
          <a:p>
            <a:r>
              <a:rPr lang="en-US" dirty="0"/>
              <a:t>   0.0000 + 0.0000i  13.5000 + 7.7942i   0.0000 - 5.1962i</a:t>
            </a:r>
          </a:p>
          <a:p>
            <a:r>
              <a:rPr lang="en-US" dirty="0"/>
              <a:t>   0.0000 - 0.0000i   0.0000 + 5.1962i  13.5000 - 7.7942i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85232-6B39-45D8-8A44-E23FCEA5B358}"/>
              </a:ext>
            </a:extLst>
          </p:cNvPr>
          <p:cNvSpPr/>
          <p:nvPr/>
        </p:nvSpPr>
        <p:spPr>
          <a:xfrm>
            <a:off x="7166113" y="1733010"/>
            <a:ext cx="4200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&gt;&gt; B = abs(B)</a:t>
            </a:r>
          </a:p>
          <a:p>
            <a:endParaRPr lang="de-DE" dirty="0"/>
          </a:p>
          <a:p>
            <a:r>
              <a:rPr lang="de-DE" dirty="0"/>
              <a:t>B =</a:t>
            </a:r>
          </a:p>
          <a:p>
            <a:endParaRPr lang="de-DE" dirty="0"/>
          </a:p>
          <a:p>
            <a:r>
              <a:rPr lang="de-DE" dirty="0"/>
              <a:t>   45.0000             0             0</a:t>
            </a:r>
          </a:p>
          <a:p>
            <a:r>
              <a:rPr lang="de-DE" dirty="0"/>
              <a:t>    0.0000   15.5885    5.1962</a:t>
            </a:r>
          </a:p>
          <a:p>
            <a:r>
              <a:rPr lang="de-DE" dirty="0"/>
              <a:t>    0.0000    5.1962   15.5885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6932-FAD2-4151-BB78-8C7541638E26}"/>
              </a:ext>
            </a:extLst>
          </p:cNvPr>
          <p:cNvSpPr/>
          <p:nvPr/>
        </p:nvSpPr>
        <p:spPr>
          <a:xfrm>
            <a:off x="7384774" y="4232708"/>
            <a:ext cx="3670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&gt;&gt; B = </a:t>
            </a:r>
            <a:r>
              <a:rPr lang="en-US" dirty="0" err="1"/>
              <a:t>fftshift</a:t>
            </a:r>
            <a:r>
              <a:rPr lang="en-US" dirty="0"/>
              <a:t>(B)</a:t>
            </a:r>
          </a:p>
          <a:p>
            <a:endParaRPr lang="en-US" dirty="0"/>
          </a:p>
          <a:p>
            <a:r>
              <a:rPr lang="en-US" dirty="0"/>
              <a:t>B =</a:t>
            </a:r>
          </a:p>
          <a:p>
            <a:endParaRPr lang="en-US" dirty="0"/>
          </a:p>
          <a:p>
            <a:r>
              <a:rPr lang="en-US" dirty="0"/>
              <a:t>   15.5885    0.0000    5.1962</a:t>
            </a:r>
          </a:p>
          <a:p>
            <a:r>
              <a:rPr lang="en-US" dirty="0"/>
              <a:t>              0    45.0000           0</a:t>
            </a:r>
          </a:p>
          <a:p>
            <a:r>
              <a:rPr lang="en-US" dirty="0"/>
              <a:t>     5.1962    0.0000   15.5885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B32BA-4ABF-4309-B7A1-9C2ECF18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24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763-C441-444F-86F8-8706D49A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2" y="695740"/>
            <a:ext cx="11019183" cy="5272502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dan </a:t>
            </a:r>
            <a:r>
              <a:rPr lang="en-US" sz="2400" dirty="0" err="1"/>
              <a:t>sebaliknya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B223-D610-4F66-8040-50C217E3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457" y="1145665"/>
            <a:ext cx="5548236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C16F2-6FBF-4177-8C0D-62681110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6" y="1143000"/>
            <a:ext cx="5548235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DAD8-52B9-4524-825C-2834741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24" y="1327163"/>
            <a:ext cx="4866751" cy="365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12F0F9-DB8A-46EB-9203-1FDC7DB016FE}"/>
              </a:ext>
            </a:extLst>
          </p:cNvPr>
          <p:cNvSpPr/>
          <p:nvPr/>
        </p:nvSpPr>
        <p:spPr>
          <a:xfrm>
            <a:off x="281653" y="4815427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('camera.bmp’);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1FF64-8553-400F-986F-6F34DE3748F2}"/>
              </a:ext>
            </a:extLst>
          </p:cNvPr>
          <p:cNvSpPr/>
          <p:nvPr/>
        </p:nvSpPr>
        <p:spPr>
          <a:xfrm>
            <a:off x="4069578" y="4815427"/>
            <a:ext cx="473398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 = fft2(I);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fftshift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(F); % Center FFT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abs(F2); % Get the magnitude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log(F2+1); % Use log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(100*F2);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colormap(gray);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title('magnitude spectrum');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BA96-8E72-4E3D-9EAE-928B9BFD3C26}"/>
              </a:ext>
            </a:extLst>
          </p:cNvPr>
          <p:cNvSpPr/>
          <p:nvPr/>
        </p:nvSpPr>
        <p:spPr>
          <a:xfrm>
            <a:off x="8881291" y="4709868"/>
            <a:ext cx="295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 = ifft2(F);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 = uint8(J);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5B1B8-EDE4-48E3-8C4B-AAD1B49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7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24F581-0AC4-4FC9-9CA1-E5219B991371}"/>
              </a:ext>
            </a:extLst>
          </p:cNvPr>
          <p:cNvSpPr txBox="1">
            <a:spLocks noChangeArrowheads="1"/>
          </p:cNvSpPr>
          <p:nvPr/>
        </p:nvSpPr>
        <p:spPr>
          <a:xfrm>
            <a:off x="1292086" y="626166"/>
            <a:ext cx="9571383" cy="54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</a:rPr>
              <a:t>Kasus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khusus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/>
              <a:t>f(</a:t>
            </a:r>
            <a:r>
              <a:rPr lang="en-US" altLang="en-US" dirty="0" err="1"/>
              <a:t>x,y</a:t>
            </a:r>
            <a:r>
              <a:rPr lang="en-US" altLang="en-US" dirty="0"/>
              <a:t>) </a:t>
            </a:r>
            <a:r>
              <a:rPr lang="en-US" altLang="en-US" dirty="0" err="1"/>
              <a:t>berukuran</a:t>
            </a:r>
            <a:r>
              <a:rPr lang="en-US" altLang="en-US" dirty="0"/>
              <a:t> N x N.</a:t>
            </a:r>
          </a:p>
          <a:p>
            <a:endParaRPr lang="en-US" altLang="en-US" dirty="0"/>
          </a:p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: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87FF9-EA81-4B78-BB12-2B943BDF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3" y="2321340"/>
            <a:ext cx="5029552" cy="1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6F31564-0412-4200-8063-20C3A0F4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13" y="2607065"/>
            <a:ext cx="2683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u,v</a:t>
            </a:r>
            <a:r>
              <a:rPr lang="en-US" altLang="en-US" sz="2400" dirty="0"/>
              <a:t> = 0,1,2, …, N-1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28F621F-BD7D-44A1-9B09-435C2056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94" y="3503544"/>
            <a:ext cx="4873489" cy="10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3DA159BE-5FFA-496D-AD90-F6958F88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13" y="3701393"/>
            <a:ext cx="2582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x,y</a:t>
            </a:r>
            <a:r>
              <a:rPr lang="en-US" altLang="en-US" sz="2400" dirty="0"/>
              <a:t> = 0,1,2, …, N-1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9047B-A723-4D81-B3E7-82C284D0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8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A202-1596-49C1-8B32-FB7C111F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183"/>
            <a:ext cx="10515600" cy="5381833"/>
          </a:xfrm>
        </p:spPr>
        <p:txBody>
          <a:bodyPr>
            <a:normAutofit/>
          </a:bodyPr>
          <a:lstStyle/>
          <a:p>
            <a:r>
              <a:rPr lang="en-US" sz="2400" dirty="0" err="1"/>
              <a:t>Algoritma</a:t>
            </a:r>
            <a:r>
              <a:rPr lang="en-US" sz="2400" dirty="0"/>
              <a:t> TFD 1-D dan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 (2-D).  </a:t>
            </a:r>
            <a:r>
              <a:rPr lang="en-US" sz="2400" dirty="0" err="1"/>
              <a:t>Mula-mula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 (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). </a:t>
            </a:r>
            <a:r>
              <a:rPr lang="en-US" sz="2400" dirty="0" err="1"/>
              <a:t>Kemudian</a:t>
            </a:r>
            <a:r>
              <a:rPr lang="en-US" sz="2400" dirty="0"/>
              <a:t>,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ditransformasikan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Cara lain:</a:t>
            </a:r>
            <a:endParaRPr lang="en-US" alt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63F5E-9859-44A4-B3C5-9D290AF052D2}"/>
              </a:ext>
            </a:extLst>
          </p:cNvPr>
          <p:cNvSpPr txBox="1"/>
          <p:nvPr/>
        </p:nvSpPr>
        <p:spPr>
          <a:xfrm>
            <a:off x="1194553" y="5202865"/>
            <a:ext cx="145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90465-A240-48F0-8F2E-BBD8C734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37" y="5015603"/>
            <a:ext cx="3733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FEEC5-D9FF-4B7A-A623-BBACD0ADF6EB}"/>
              </a:ext>
            </a:extLst>
          </p:cNvPr>
          <p:cNvSpPr txBox="1"/>
          <p:nvPr/>
        </p:nvSpPr>
        <p:spPr>
          <a:xfrm>
            <a:off x="6218537" y="5206409"/>
            <a:ext cx="1155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90A6EAA-34C9-4882-B97F-3173A31A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4" y="5042590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908965A3-52A0-4286-AED8-F1139ABAE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6256"/>
              </p:ext>
            </p:extLst>
          </p:nvPr>
        </p:nvGraphicFramePr>
        <p:xfrm>
          <a:off x="2555520" y="3165314"/>
          <a:ext cx="4194704" cy="72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304800" progId="Equation.DSMT4">
                  <p:embed/>
                </p:oleObj>
              </mc:Choice>
              <mc:Fallback>
                <p:oleObj name="Equation" r:id="rId4" imgW="1752600" imgH="304800" progId="Equation.DSMT4">
                  <p:embed/>
                  <p:pic>
                    <p:nvPicPr>
                      <p:cNvPr id="239622" name="Object 6">
                        <a:extLst>
                          <a:ext uri="{FF2B5EF4-FFF2-40B4-BE49-F238E27FC236}">
                            <a16:creationId xmlns:a16="http://schemas.microsoft.com/office/drawing/2014/main" id="{B4FA78D9-3A94-44F2-90FB-43C1E21E1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20" y="3165314"/>
                        <a:ext cx="4194704" cy="7295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4F4A8B7C-CA9B-41CE-A98D-200E2E88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0" y="2110765"/>
            <a:ext cx="4572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6B5CE-AC99-4533-B811-98BE035EF73F}"/>
              </a:ext>
            </a:extLst>
          </p:cNvPr>
          <p:cNvSpPr txBox="1"/>
          <p:nvPr/>
        </p:nvSpPr>
        <p:spPr>
          <a:xfrm>
            <a:off x="1117754" y="3345901"/>
            <a:ext cx="143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Pisahkan</a:t>
            </a:r>
            <a:r>
              <a:rPr lang="en-US" sz="2400" dirty="0"/>
              <a:t>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ABA99-E405-452D-8AB7-D144DECE7009}"/>
              </a:ext>
            </a:extLst>
          </p:cNvPr>
          <p:cNvSpPr/>
          <p:nvPr/>
        </p:nvSpPr>
        <p:spPr>
          <a:xfrm>
            <a:off x="1194553" y="4274164"/>
            <a:ext cx="444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/>
              <a:t>Tulis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ulang</a:t>
            </a:r>
            <a:r>
              <a:rPr lang="en-US" altLang="en-US" sz="2400" dirty="0"/>
              <a:t> F(</a:t>
            </a:r>
            <a:r>
              <a:rPr lang="en-US" altLang="en-US" sz="2400" dirty="0" err="1"/>
              <a:t>u,v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  <a:endParaRPr lang="en-US" sz="24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71159A8-F2CA-4152-8F37-B2A4C287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07" y="4063671"/>
            <a:ext cx="5029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82AF41-FA63-47E4-B28A-15DBF61DA1F1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9C48B-9FE2-45B0-9A5D-4055961D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2D658-E5A7-4996-9044-EEDE29F9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8" y="1564281"/>
            <a:ext cx="4001412" cy="3010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06169-B9B8-46E3-8129-731C7458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84" y="1195909"/>
            <a:ext cx="6709198" cy="4466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32496-CCFB-497C-8032-11F241B2497E}"/>
              </a:ext>
            </a:extLst>
          </p:cNvPr>
          <p:cNvSpPr txBox="1"/>
          <p:nvPr/>
        </p:nvSpPr>
        <p:spPr>
          <a:xfrm>
            <a:off x="3627784" y="6052983"/>
            <a:ext cx="46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01B7E-6503-4931-AE2E-86EF6A96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35AA-8227-4EA0-B4B4-2BCA7F9B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442"/>
            <a:ext cx="10515600" cy="524129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F(</a:t>
            </a:r>
            <a:r>
              <a:rPr lang="en-US" dirty="0" err="1"/>
              <a:t>x,v</a:t>
            </a:r>
            <a:r>
              <a:rPr lang="en-US" dirty="0"/>
              <a:t>)?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D5157-8E87-4C72-A1A4-E02781A9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42" y="1429071"/>
            <a:ext cx="6105525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3B5DE-1227-496A-A334-5488BA6F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352" y="2169324"/>
            <a:ext cx="3352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N x TFD </a:t>
            </a:r>
            <a:r>
              <a:rPr lang="en-US" altLang="en-US" sz="2000" dirty="0" err="1">
                <a:solidFill>
                  <a:srgbClr val="FF0000"/>
                </a:solidFill>
              </a:rPr>
              <a:t>dari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baris-baris</a:t>
            </a:r>
            <a:r>
              <a:rPr lang="en-US" altLang="en-US" sz="2000" dirty="0">
                <a:solidFill>
                  <a:srgbClr val="FF0000"/>
                </a:solidFill>
              </a:rPr>
              <a:t> f(</a:t>
            </a:r>
            <a:r>
              <a:rPr lang="en-US" altLang="en-US" sz="2000" dirty="0" err="1">
                <a:solidFill>
                  <a:srgbClr val="FF0000"/>
                </a:solidFill>
              </a:rPr>
              <a:t>x,y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3459ED-CF79-4C4F-AD72-042B79BC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21" y="3236950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06124-CD5B-478D-A156-AFA65E511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866" y="3367804"/>
            <a:ext cx="3910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TFD </a:t>
            </a:r>
            <a:r>
              <a:rPr lang="en-US" altLang="en-US" sz="2400" dirty="0" err="1">
                <a:solidFill>
                  <a:srgbClr val="FF0000"/>
                </a:solidFill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kolom-kolom</a:t>
            </a:r>
            <a:r>
              <a:rPr lang="en-US" altLang="en-US" sz="2400" dirty="0">
                <a:solidFill>
                  <a:srgbClr val="FF0000"/>
                </a:solidFill>
              </a:rPr>
              <a:t> F(</a:t>
            </a:r>
            <a:r>
              <a:rPr lang="en-US" altLang="en-US" sz="2400" dirty="0" err="1">
                <a:solidFill>
                  <a:srgbClr val="FF0000"/>
                </a:solidFill>
              </a:rPr>
              <a:t>x,v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95F59B-5092-45D3-8A32-2421F137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566" y="4183100"/>
            <a:ext cx="7848600" cy="219233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9F58B-0404-4B00-A8D1-C61B04490063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A6DE43-4896-416C-B441-03CB0B2E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A471-1691-4929-B4E3-5F6E15E6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TFD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komputasinya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lama.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algoritmanya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FFT (</a:t>
            </a:r>
            <a:r>
              <a:rPr lang="en-US" i="1" dirty="0"/>
              <a:t>Fast Fourier Transform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FFT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log </a:t>
            </a:r>
            <a:r>
              <a:rPr lang="en-US" i="1" dirty="0"/>
              <a:t>N</a:t>
            </a:r>
            <a:r>
              <a:rPr lang="en-US" dirty="0"/>
              <a:t>).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50, FFT </a:t>
            </a:r>
            <a:r>
              <a:rPr lang="en-US" dirty="0" err="1"/>
              <a:t>kira-kira</a:t>
            </a:r>
            <a:r>
              <a:rPr lang="en-US" dirty="0"/>
              <a:t> 10 kali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TFD,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1000 </a:t>
            </a:r>
            <a:r>
              <a:rPr lang="en-US" dirty="0" err="1"/>
              <a:t>sekitar</a:t>
            </a:r>
            <a:r>
              <a:rPr lang="en-US" dirty="0"/>
              <a:t> 100 kali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7BCB7-EB2A-4F05-8DD5-C29CB4EB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7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CA861A-4ACD-4661-A457-C01FCB04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Kenapa</a:t>
            </a:r>
            <a:r>
              <a:rPr lang="en-US" altLang="en-US" dirty="0"/>
              <a:t> </a:t>
            </a:r>
            <a:r>
              <a:rPr lang="en-US" altLang="en-US" dirty="0" err="1"/>
              <a:t>Tranformasi</a:t>
            </a:r>
            <a:r>
              <a:rPr lang="en-US" altLang="en-US" dirty="0"/>
              <a:t> Fourier </a:t>
            </a:r>
            <a:r>
              <a:rPr lang="en-US" altLang="en-US" dirty="0" err="1"/>
              <a:t>bermanfaat</a:t>
            </a:r>
            <a:r>
              <a:rPr lang="en-US" altLang="en-US" dirty="0"/>
              <a:t>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084C0BF-EAA7-48F1-A0D0-85461BFB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mudah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(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Fast Fourier Transform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FFT</a:t>
            </a:r>
            <a:r>
              <a:rPr lang="en-US" dirty="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90E79-8934-47D2-BCDC-53A6B86FC73F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6A71D-C450-47F8-ACB5-91EE7C9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5C1436-18EC-4769-95CC-A03EE2059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Penapisan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: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endParaRPr lang="en-US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8B0094-5ADA-41B9-9851-27A08CE4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Transfomasi</a:t>
            </a:r>
            <a:r>
              <a:rPr lang="en-US" dirty="0"/>
              <a:t> Fourier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  F(</a:t>
            </a:r>
            <a:r>
              <a:rPr lang="en-US" dirty="0" err="1"/>
              <a:t>u,v</a:t>
            </a:r>
            <a:r>
              <a:rPr lang="en-US" dirty="0"/>
              <a:t>) = (</a:t>
            </a:r>
            <a:r>
              <a:rPr lang="en-US" dirty="0">
                <a:sym typeface="Symbol" panose="05050102010706020507" pitchFamily="18" charset="2"/>
              </a:rPr>
              <a:t></a:t>
            </a:r>
            <a:r>
              <a:rPr lang="en-US" dirty="0"/>
              <a:t>(f(</a:t>
            </a:r>
            <a:r>
              <a:rPr lang="en-US" dirty="0" err="1"/>
              <a:t>x,y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2. </a:t>
            </a:r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diinginkankan</a:t>
            </a:r>
            <a:r>
              <a:rPr lang="en-US" dirty="0"/>
              <a:t>: G(</a:t>
            </a:r>
            <a:r>
              <a:rPr lang="en-US" dirty="0" err="1"/>
              <a:t>u,v</a:t>
            </a:r>
            <a:r>
              <a:rPr lang="en-US" dirty="0"/>
              <a:t>) = D(F(</a:t>
            </a:r>
            <a:r>
              <a:rPr lang="en-US" dirty="0" err="1"/>
              <a:t>u,v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3.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: f(</a:t>
            </a:r>
            <a:r>
              <a:rPr lang="en-US" dirty="0" err="1"/>
              <a:t>x,y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</a:t>
            </a:r>
            <a:r>
              <a:rPr lang="en-US" baseline="30000" dirty="0">
                <a:sym typeface="Symbol" panose="05050102010706020507" pitchFamily="18" charset="2"/>
              </a:rPr>
              <a:t>-1</a:t>
            </a:r>
            <a:r>
              <a:rPr lang="en-US" dirty="0"/>
              <a:t>(F(</a:t>
            </a:r>
            <a:r>
              <a:rPr lang="en-US" dirty="0" err="1"/>
              <a:t>u,v</a:t>
            </a:r>
            <a:r>
              <a:rPr lang="en-US" dirty="0"/>
              <a:t>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60357-BEC5-479D-89CA-6F873EF19BE3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3C517-DD8F-4E3A-9F43-3661817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D99FA1D-BC53-4252-AF06-C21D880CF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menghilangkan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diinginkan</a:t>
            </a:r>
            <a:endParaRPr lang="en-US" altLang="en-US" dirty="0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F36510D-ADB7-4783-8AFA-82816CB22F6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00" y="1508853"/>
            <a:ext cx="5972937" cy="2279650"/>
          </a:xfrm>
          <a:noFill/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C25B706D-B84F-4C6C-9E4E-963773C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4143054"/>
            <a:ext cx="5972936" cy="219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5" name="Text Box 6">
            <a:extLst>
              <a:ext uri="{FF2B5EF4-FFF2-40B4-BE49-F238E27FC236}">
                <a16:creationId xmlns:a16="http://schemas.microsoft.com/office/drawing/2014/main" id="{694ADCAA-A2C0-4183-B4BB-909C2E47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557714"/>
            <a:ext cx="1208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remove high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0439FADE-1199-40BA-8822-64ECD9A2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507" y="4505836"/>
            <a:ext cx="128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reconstructed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signal</a:t>
            </a: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EECA3652-C12D-4EA3-825A-BDA6F481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622" y="1822021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01086050-6B2B-463B-B3F4-ADE6BD50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3600"/>
            <a:ext cx="1163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noisy signal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BFC3DFDE-4854-4643-836B-A88FD88F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38574"/>
            <a:ext cx="2634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menghilangkan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frekuensi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tertentu</a:t>
            </a:r>
            <a:r>
              <a:rPr lang="en-US" altLang="en-US" sz="1800" dirty="0"/>
              <a:t>, set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koefisiien</a:t>
            </a:r>
            <a:r>
              <a:rPr lang="en-US" altLang="en-US" sz="1800" dirty="0"/>
              <a:t> F(</a:t>
            </a:r>
            <a:r>
              <a:rPr lang="en-US" altLang="en-US" sz="1800" dirty="0" err="1"/>
              <a:t>u,v</a:t>
            </a:r>
            <a:r>
              <a:rPr lang="en-US" altLang="en-US" sz="1800" dirty="0"/>
              <a:t>) yang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berkoresponden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menjadi</a:t>
            </a:r>
            <a:r>
              <a:rPr lang="en-US" altLang="en-US" sz="1800" dirty="0"/>
              <a:t> 0</a:t>
            </a:r>
          </a:p>
        </p:txBody>
      </p:sp>
      <p:pic>
        <p:nvPicPr>
          <p:cNvPr id="25610" name="Picture 5">
            <a:extLst>
              <a:ext uri="{FF2B5EF4-FFF2-40B4-BE49-F238E27FC236}">
                <a16:creationId xmlns:a16="http://schemas.microsoft.com/office/drawing/2014/main" id="{E40B28AF-CC62-4B74-8769-EE226D81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51054" b="6525"/>
          <a:stretch>
            <a:fillRect/>
          </a:stretch>
        </p:blipFill>
        <p:spPr bwMode="auto">
          <a:xfrm>
            <a:off x="1202727" y="5738903"/>
            <a:ext cx="1905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3EE2E-83B6-482E-BBA0-114AF08B888B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F8B6B-8F92-4D7B-B2AD-ABA6C7B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E9D-55AD-4728-B209-A5D61CFC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E05F2-BDE0-4D2D-B0DD-09AAECDF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2" y="867775"/>
            <a:ext cx="5463928" cy="5398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361F3-C342-4BAE-A43D-13225B4E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630" y="623866"/>
            <a:ext cx="7472299" cy="561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B414A-A11A-4F98-8956-7E30FE3C3ECC}"/>
              </a:ext>
            </a:extLst>
          </p:cNvPr>
          <p:cNvSpPr/>
          <p:nvPr/>
        </p:nvSpPr>
        <p:spPr>
          <a:xfrm>
            <a:off x="8279296" y="4094922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9FA23-E1DE-4901-ABF6-26D9A140109A}"/>
              </a:ext>
            </a:extLst>
          </p:cNvPr>
          <p:cNvSpPr/>
          <p:nvPr/>
        </p:nvSpPr>
        <p:spPr>
          <a:xfrm>
            <a:off x="8279296" y="4906540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5470B5-B7C7-4457-9925-9FA710BD8839}"/>
              </a:ext>
            </a:extLst>
          </p:cNvPr>
          <p:cNvSpPr/>
          <p:nvPr/>
        </p:nvSpPr>
        <p:spPr>
          <a:xfrm>
            <a:off x="8279296" y="5321210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07FF6-D407-42D1-8E73-30D1C0D095CD}"/>
              </a:ext>
            </a:extLst>
          </p:cNvPr>
          <p:cNvSpPr/>
          <p:nvPr/>
        </p:nvSpPr>
        <p:spPr>
          <a:xfrm>
            <a:off x="8279296" y="2418522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DB66C-0671-470B-A5B0-1860E3A7B73B}"/>
              </a:ext>
            </a:extLst>
          </p:cNvPr>
          <p:cNvSpPr/>
          <p:nvPr/>
        </p:nvSpPr>
        <p:spPr>
          <a:xfrm>
            <a:off x="8302256" y="1606904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CF443-275A-419F-AD5E-4648C98C97BD}"/>
              </a:ext>
            </a:extLst>
          </p:cNvPr>
          <p:cNvSpPr/>
          <p:nvPr/>
        </p:nvSpPr>
        <p:spPr>
          <a:xfrm>
            <a:off x="8279296" y="1201095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A3D6C-E433-45D8-98E0-7E6ED59AAA18}"/>
              </a:ext>
            </a:extLst>
          </p:cNvPr>
          <p:cNvSpPr txBox="1"/>
          <p:nvPr/>
        </p:nvSpPr>
        <p:spPr>
          <a:xfrm>
            <a:off x="770836" y="5557758"/>
            <a:ext cx="828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Frekuensi</a:t>
            </a:r>
            <a:r>
              <a:rPr lang="en-US" sz="2400" dirty="0"/>
              <a:t> yang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manual, </a:t>
            </a:r>
            <a:r>
              <a:rPr lang="en-US" sz="2400" dirty="0" err="1"/>
              <a:t>kira-kira</a:t>
            </a:r>
            <a:r>
              <a:rPr lang="en-US" sz="2400" dirty="0"/>
              <a:t> pada </a:t>
            </a:r>
            <a:r>
              <a:rPr lang="en-US" sz="2400" dirty="0" err="1"/>
              <a:t>kolom</a:t>
            </a:r>
            <a:r>
              <a:rPr lang="en-US" sz="2400" dirty="0"/>
              <a:t> 115-125, </a:t>
            </a:r>
          </a:p>
          <a:p>
            <a:r>
              <a:rPr lang="en-US" sz="2400" dirty="0"/>
              <a:t>dan pada </a:t>
            </a:r>
            <a:r>
              <a:rPr lang="en-US" sz="2400" dirty="0" err="1"/>
              <a:t>baris</a:t>
            </a:r>
            <a:r>
              <a:rPr lang="en-US" sz="2400" dirty="0"/>
              <a:t> 96-106, 216-226, 274-284, 298-308, 12-22, 37-47.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69783-E4D1-4595-ACB0-55D14FEC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8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9DBB1-19F1-4838-BB85-414E052BFE13}"/>
              </a:ext>
            </a:extLst>
          </p:cNvPr>
          <p:cNvSpPr/>
          <p:nvPr/>
        </p:nvSpPr>
        <p:spPr>
          <a:xfrm>
            <a:off x="283535" y="14137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I = imread(</a:t>
            </a:r>
            <a:r>
              <a:rPr lang="it-IT" dirty="0">
                <a:solidFill>
                  <a:srgbClr val="A020F0"/>
                </a:solidFill>
                <a:latin typeface="Courier New" panose="02070309020205020404" pitchFamily="49" charset="0"/>
              </a:rPr>
              <a:t>'india.bmp'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it-IT" dirty="0">
                <a:solidFill>
                  <a:srgbClr val="228B22"/>
                </a:solidFill>
                <a:latin typeface="Courier New" panose="02070309020205020404" pitchFamily="49" charset="0"/>
              </a:rPr>
              <a:t>% Baca citra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Terapkan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Fourier Transform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 = fft2(double(I));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F1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fftshift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(F);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Pusatkan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FFT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Tampilkan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magnitute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spektrum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Fourier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F1;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abs(F2);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Get the magnitude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log(F2+1);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Use log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(100*F2); colormap(gray);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'magnitude spectrum'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EA1D-C085-4808-A67E-4EEBA1C4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6C14C-84EB-8E83-F3E7-8374ED70135F}"/>
              </a:ext>
            </a:extLst>
          </p:cNvPr>
          <p:cNvSpPr/>
          <p:nvPr/>
        </p:nvSpPr>
        <p:spPr>
          <a:xfrm>
            <a:off x="6379535" y="136525"/>
            <a:ext cx="60942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Buang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frekuensi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yang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mengganggu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, set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jadi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0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 = 115:125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96:106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216:226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274:284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298:308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12:22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37:47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Kembalikan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ke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ranah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spasial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J = real(ifft2(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ifftshift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(F1)));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(J,[]);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613618B3-91A2-3F21-A527-80A4D1DD3848}"/>
              </a:ext>
            </a:extLst>
          </p:cNvPr>
          <p:cNvSpPr/>
          <p:nvPr/>
        </p:nvSpPr>
        <p:spPr>
          <a:xfrm>
            <a:off x="3331535" y="5256655"/>
            <a:ext cx="2959395" cy="9781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F705F-65D0-6E13-0F58-31CF1330ED2A}"/>
              </a:ext>
            </a:extLst>
          </p:cNvPr>
          <p:cNvSpPr txBox="1"/>
          <p:nvPr/>
        </p:nvSpPr>
        <p:spPr>
          <a:xfrm>
            <a:off x="365051" y="6234850"/>
            <a:ext cx="593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mathworks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10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D2692-7379-4A4A-9EC5-5C673937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627F4-BAC1-E11B-347D-7D937276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42" y="1070067"/>
            <a:ext cx="5463928" cy="539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13F4D-409C-0649-4D09-6AB826049DC7}"/>
              </a:ext>
            </a:extLst>
          </p:cNvPr>
          <p:cNvSpPr txBox="1"/>
          <p:nvPr/>
        </p:nvSpPr>
        <p:spPr>
          <a:xfrm>
            <a:off x="6666614" y="839234"/>
            <a:ext cx="424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penapisan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24745-A01A-6A73-3554-0A8B4E29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7" y="957874"/>
            <a:ext cx="5670339" cy="5602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D4F42-60A6-1BD5-1957-67218AA66144}"/>
              </a:ext>
            </a:extLst>
          </p:cNvPr>
          <p:cNvSpPr txBox="1"/>
          <p:nvPr/>
        </p:nvSpPr>
        <p:spPr>
          <a:xfrm>
            <a:off x="1088066" y="727041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</a:t>
            </a:r>
          </a:p>
        </p:txBody>
      </p:sp>
    </p:spTree>
    <p:extLst>
      <p:ext uri="{BB962C8B-B14F-4D97-AF65-F5344CB8AC3E}">
        <p14:creationId xmlns:p14="http://schemas.microsoft.com/office/powerpoint/2010/main" val="407976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F20C1-A2A2-433C-AA50-7BEA2114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76"/>
            <a:ext cx="5497033" cy="4718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62FD8-364C-4B69-9BF4-618715C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534" y="616689"/>
            <a:ext cx="8176057" cy="5946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21706-19B6-41ED-BDF2-6F5DDDC91152}"/>
              </a:ext>
            </a:extLst>
          </p:cNvPr>
          <p:cNvSpPr txBox="1"/>
          <p:nvPr/>
        </p:nvSpPr>
        <p:spPr>
          <a:xfrm>
            <a:off x="1201479" y="443086"/>
            <a:ext cx="13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Latihan</a:t>
            </a:r>
            <a:r>
              <a:rPr lang="en-US" sz="2800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36C7-A484-4ADA-8BC5-FE52DD82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5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>
            <a:extLst>
              <a:ext uri="{FF2B5EF4-FFF2-40B4-BE49-F238E27FC236}">
                <a16:creationId xmlns:a16="http://schemas.microsoft.com/office/drawing/2014/main" id="{09FDBF3E-94CF-4982-9BA7-5248BC1E01D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717" y="543368"/>
            <a:ext cx="7703136" cy="5771264"/>
          </a:xfrm>
          <a:noFill/>
        </p:spPr>
      </p:pic>
      <p:sp>
        <p:nvSpPr>
          <p:cNvPr id="29700" name="TextBox 1">
            <a:extLst>
              <a:ext uri="{FF2B5EF4-FFF2-40B4-BE49-F238E27FC236}">
                <a16:creationId xmlns:a16="http://schemas.microsoft.com/office/drawing/2014/main" id="{DF243566-9E20-490D-88D4-F4B43C9D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768" y="121387"/>
            <a:ext cx="1293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Input image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E97F6804-3F77-41B4-9B34-657F3C41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121" y="641985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Output image</a:t>
            </a:r>
          </a:p>
        </p:txBody>
      </p:sp>
      <p:sp>
        <p:nvSpPr>
          <p:cNvPr id="29702" name="TextBox 5">
            <a:extLst>
              <a:ext uri="{FF2B5EF4-FFF2-40B4-BE49-F238E27FC236}">
                <a16:creationId xmlns:a16="http://schemas.microsoft.com/office/drawing/2014/main" id="{A3408189-29B2-4329-897E-E601109C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391" y="120871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Spectrum (frequency domain)</a:t>
            </a:r>
          </a:p>
        </p:txBody>
      </p:sp>
      <p:sp>
        <p:nvSpPr>
          <p:cNvPr id="29703" name="TextBox 6">
            <a:extLst>
              <a:ext uri="{FF2B5EF4-FFF2-40B4-BE49-F238E27FC236}">
                <a16:creationId xmlns:a16="http://schemas.microsoft.com/office/drawing/2014/main" id="{EB716EE6-3ACC-4345-9E52-B65D5DB2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983" y="6418818"/>
            <a:ext cx="2349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Band-reject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1D9A7-D928-4204-92C5-AA7B1248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B9D0-7C5B-4F86-BFBB-1ED5B95F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10515600" cy="5153233"/>
          </a:xfrm>
        </p:spPr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dan </a:t>
            </a:r>
            <a:r>
              <a:rPr lang="en-US" i="1" dirty="0"/>
              <a:t>kernel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i="1" dirty="0"/>
              <a:t>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512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512 dan kernel </a:t>
            </a:r>
            <a:r>
              <a:rPr lang="en-US" dirty="0" err="1"/>
              <a:t>berukuran</a:t>
            </a:r>
            <a:r>
              <a:rPr lang="en-US" dirty="0"/>
              <a:t> 16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16,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32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yang </a:t>
            </a:r>
            <a:r>
              <a:rPr lang="en-US" i="1" dirty="0"/>
              <a:t>real time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yang </a:t>
            </a:r>
            <a:r>
              <a:rPr lang="en-US" i="1" dirty="0"/>
              <a:t>dedicated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6982B-B781-433D-9E8A-6BDD36B7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2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7D34-5895-4766-AB8E-61147569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Discrete Cosine Transform (DCT)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6816-0B3F-4AE2-B02E-4254A098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DCT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/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/>
              <a:t> imaginer. </a:t>
            </a:r>
            <a:endParaRPr lang="en-US" sz="2400" dirty="0"/>
          </a:p>
          <a:p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DCT dan Inverse DCT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FA41585-0F5E-4438-9049-19A88B916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994598"/>
              </p:ext>
            </p:extLst>
          </p:nvPr>
        </p:nvGraphicFramePr>
        <p:xfrm>
          <a:off x="1714430" y="3505994"/>
          <a:ext cx="680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444500" progId="Equation.3">
                  <p:embed/>
                </p:oleObj>
              </mc:Choice>
              <mc:Fallback>
                <p:oleObj name="Equation" r:id="rId2" imgW="3073400" imgH="444500" progId="Equation.3">
                  <p:embed/>
                  <p:pic>
                    <p:nvPicPr>
                      <p:cNvPr id="47109" name="Object 2">
                        <a:extLst>
                          <a:ext uri="{FF2B5EF4-FFF2-40B4-BE49-F238E27FC236}">
                            <a16:creationId xmlns:a16="http://schemas.microsoft.com/office/drawing/2014/main" id="{33587BA9-20EA-4182-B454-0ECD822C3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30" y="3505994"/>
                        <a:ext cx="6807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2EC9B050-3540-4A94-9E32-34D9BD854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20747"/>
              </p:ext>
            </p:extLst>
          </p:nvPr>
        </p:nvGraphicFramePr>
        <p:xfrm>
          <a:off x="1639817" y="5336800"/>
          <a:ext cx="6956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431800" progId="Equation.3">
                  <p:embed/>
                </p:oleObj>
              </mc:Choice>
              <mc:Fallback>
                <p:oleObj name="Equation" r:id="rId4" imgW="3009900" imgH="431800" progId="Equation.3">
                  <p:embed/>
                  <p:pic>
                    <p:nvPicPr>
                      <p:cNvPr id="47115" name="Object 5">
                        <a:extLst>
                          <a:ext uri="{FF2B5EF4-FFF2-40B4-BE49-F238E27FC236}">
                            <a16:creationId xmlns:a16="http://schemas.microsoft.com/office/drawing/2014/main" id="{25435B90-61B0-4948-B606-82BE5134B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17" y="5336800"/>
                        <a:ext cx="6956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0E767D5-E120-4969-9052-625EB0E4D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07125"/>
              </p:ext>
            </p:extLst>
          </p:nvPr>
        </p:nvGraphicFramePr>
        <p:xfrm>
          <a:off x="9225099" y="5277247"/>
          <a:ext cx="22860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723900" progId="Equation.3">
                  <p:embed/>
                </p:oleObj>
              </mc:Choice>
              <mc:Fallback>
                <p:oleObj name="Equation" r:id="rId6" imgW="1435100" imgH="723900" progId="Equation.3">
                  <p:embed/>
                  <p:pic>
                    <p:nvPicPr>
                      <p:cNvPr id="47111" name="Object 3">
                        <a:extLst>
                          <a:ext uri="{FF2B5EF4-FFF2-40B4-BE49-F238E27FC236}">
                            <a16:creationId xmlns:a16="http://schemas.microsoft.com/office/drawing/2014/main" id="{5AE7DFAE-B156-4B4D-8A0D-A9946131F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099" y="5277247"/>
                        <a:ext cx="22860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118CFD3B-2373-4F6F-BEB1-5AD9407FF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569544"/>
              </p:ext>
            </p:extLst>
          </p:nvPr>
        </p:nvGraphicFramePr>
        <p:xfrm>
          <a:off x="9225099" y="3890169"/>
          <a:ext cx="22098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749300" progId="Equation.3">
                  <p:embed/>
                </p:oleObj>
              </mc:Choice>
              <mc:Fallback>
                <p:oleObj name="Equation" r:id="rId8" imgW="1371600" imgH="749300" progId="Equation.3">
                  <p:embed/>
                  <p:pic>
                    <p:nvPicPr>
                      <p:cNvPr id="47113" name="Object 4">
                        <a:extLst>
                          <a:ext uri="{FF2B5EF4-FFF2-40B4-BE49-F238E27FC236}">
                            <a16:creationId xmlns:a16="http://schemas.microsoft.com/office/drawing/2014/main" id="{A02E55C9-9F78-4E4D-92CB-A80C7432B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099" y="3890169"/>
                        <a:ext cx="22098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C8686563-20FA-4B93-93B5-B7E25C30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30" y="4547351"/>
            <a:ext cx="3913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C(</a:t>
            </a:r>
            <a:r>
              <a:rPr lang="en-US" altLang="en-US" sz="1600" dirty="0" err="1">
                <a:solidFill>
                  <a:srgbClr val="FF0000"/>
                </a:solidFill>
              </a:rPr>
              <a:t>u,v</a:t>
            </a:r>
            <a:r>
              <a:rPr lang="en-US" altLang="en-US" sz="1600" dirty="0">
                <a:solidFill>
                  <a:srgbClr val="FF0000"/>
                </a:solidFill>
              </a:rPr>
              <a:t>) </a:t>
            </a:r>
            <a:r>
              <a:rPr lang="en-US" altLang="en-US" sz="1600" dirty="0" err="1">
                <a:solidFill>
                  <a:srgbClr val="FF0000"/>
                </a:solidFill>
              </a:rPr>
              <a:t>disebut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koefisien-koefisien</a:t>
            </a:r>
            <a:r>
              <a:rPr lang="en-US" altLang="en-US" sz="1600" dirty="0">
                <a:solidFill>
                  <a:srgbClr val="FF0000"/>
                </a:solidFill>
              </a:rPr>
              <a:t>  DCT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01E40-0D1F-48E5-AA2A-E7A29DFA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1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927A8F-76CF-4025-9324-10402C4C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5" y="1381746"/>
            <a:ext cx="9623979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2B51A-8217-44B6-8CF2-5476E2ED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0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49E8-740A-46A9-BF5C-368189F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r>
              <a:rPr lang="en-US" altLang="en-US" dirty="0"/>
              <a:t>DCT </a:t>
            </a:r>
            <a:r>
              <a:rPr lang="en-US" altLang="en-US" dirty="0" err="1"/>
              <a:t>membagi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3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i="1" dirty="0"/>
              <a:t>: low frequencies</a:t>
            </a:r>
            <a:r>
              <a:rPr lang="en-US" altLang="en-US" dirty="0"/>
              <a:t>, </a:t>
            </a:r>
            <a:r>
              <a:rPr lang="en-US" altLang="en-US" i="1" dirty="0"/>
              <a:t>middle frequencies</a:t>
            </a:r>
            <a:r>
              <a:rPr lang="en-US" altLang="en-US" dirty="0"/>
              <a:t>, dan </a:t>
            </a:r>
            <a:r>
              <a:rPr lang="en-US" altLang="en-US" i="1" dirty="0"/>
              <a:t>high frequencies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84FB53E-78CE-4A65-AE6A-9C92B6569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57925"/>
              </p:ext>
            </p:extLst>
          </p:nvPr>
        </p:nvGraphicFramePr>
        <p:xfrm>
          <a:off x="3425895" y="2448132"/>
          <a:ext cx="3500437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87587" imgH="2282063" progId="Visio.Drawing.6">
                  <p:embed/>
                </p:oleObj>
              </mc:Choice>
              <mc:Fallback>
                <p:oleObj r:id="rId2" imgW="2187587" imgH="2282063" progId="Visio.Drawing.6">
                  <p:embed/>
                  <p:pic>
                    <p:nvPicPr>
                      <p:cNvPr id="65541" name="Object 1">
                        <a:extLst>
                          <a:ext uri="{FF2B5EF4-FFF2-40B4-BE49-F238E27FC236}">
                            <a16:creationId xmlns:a16="http://schemas.microsoft.com/office/drawing/2014/main" id="{415E2C76-63AC-4892-8961-591CC0360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95" y="2448132"/>
                        <a:ext cx="3500437" cy="365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0D468-E023-4FAD-97B0-47CA1E4F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6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BE67A215-8066-4D73-B924-19C1FD29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7FB2C94-02E6-44FB-90A7-1F1EB3A21A9C}" type="slidenum">
              <a:rPr lang="en-US" altLang="en-US" smtClean="0">
                <a:latin typeface="Arial" panose="020B0604020202020204" pitchFamily="34" charset="0"/>
              </a:rPr>
              <a:pPr/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C31FC5B2-7737-4CC3-81C7-762029CC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22" y="2013746"/>
            <a:ext cx="41421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>
            <a:extLst>
              <a:ext uri="{FF2B5EF4-FFF2-40B4-BE49-F238E27FC236}">
                <a16:creationId xmlns:a16="http://schemas.microsoft.com/office/drawing/2014/main" id="{6B5112FB-B3D2-401E-989D-4DA6A2C9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35" y="1967773"/>
            <a:ext cx="4191604" cy="39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8">
            <a:extLst>
              <a:ext uri="{FF2B5EF4-FFF2-40B4-BE49-F238E27FC236}">
                <a16:creationId xmlns:a16="http://schemas.microsoft.com/office/drawing/2014/main" id="{DE31D7C7-8BE9-48BC-9341-B57C1195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94" y="5770565"/>
            <a:ext cx="286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d-ID" altLang="en-US" dirty="0"/>
              <a:t>Citra dalam ranah spasial</a:t>
            </a:r>
          </a:p>
        </p:txBody>
      </p:sp>
      <p:sp>
        <p:nvSpPr>
          <p:cNvPr id="66567" name="TextBox 9">
            <a:extLst>
              <a:ext uri="{FF2B5EF4-FFF2-40B4-BE49-F238E27FC236}">
                <a16:creationId xmlns:a16="http://schemas.microsoft.com/office/drawing/2014/main" id="{574BBC31-8D7B-4B9A-9714-A0D906FD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431" y="5770565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d-ID" altLang="en-US" dirty="0"/>
              <a:t>Citra dalam ranah frekuensi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3B2F4-FF61-4CAF-90A6-5012347C040C}"/>
              </a:ext>
            </a:extLst>
          </p:cNvPr>
          <p:cNvSpPr/>
          <p:nvPr/>
        </p:nvSpPr>
        <p:spPr>
          <a:xfrm>
            <a:off x="2385601" y="44408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('lena-gray.bmp');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 = dct2(I);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(log(abs(J)),[]), colormap(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gca,jet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(64)),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9ACB-5908-4608-B952-5920846F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226"/>
            <a:ext cx="10515600" cy="5560737"/>
          </a:xfrm>
        </p:spPr>
        <p:txBody>
          <a:bodyPr/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f(</a:t>
            </a:r>
            <a:r>
              <a:rPr lang="en-US" sz="2400" dirty="0" err="1"/>
              <a:t>x,y</a:t>
            </a:r>
            <a:r>
              <a:rPr lang="en-US" sz="2400" dirty="0"/>
              <a:t>),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ditransformasikan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F(</a:t>
            </a:r>
            <a:r>
              <a:rPr lang="en-US" sz="2400" dirty="0" err="1"/>
              <a:t>u,v</a:t>
            </a:r>
            <a:r>
              <a:rPr lang="en-US" sz="2400" dirty="0"/>
              <a:t>).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memanipulasi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F(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F(</a:t>
            </a:r>
            <a:r>
              <a:rPr lang="en-US" sz="2400" dirty="0" err="1"/>
              <a:t>u,v</a:t>
            </a:r>
            <a:r>
              <a:rPr lang="en-US" sz="2400" dirty="0"/>
              <a:t>) </a:t>
            </a:r>
            <a:r>
              <a:rPr lang="en-US" sz="2400" dirty="0" err="1"/>
              <a:t>dikembalikan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f(</a:t>
            </a:r>
            <a:r>
              <a:rPr lang="en-US" sz="2400" dirty="0" err="1"/>
              <a:t>x,y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i="1" dirty="0"/>
              <a:t>image transform</a:t>
            </a:r>
            <a:r>
              <a:rPr lang="en-US" sz="2400" dirty="0"/>
              <a:t>) dan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balikan</a:t>
            </a:r>
            <a:r>
              <a:rPr lang="en-US" sz="2400" dirty="0"/>
              <a:t> (</a:t>
            </a:r>
            <a:r>
              <a:rPr lang="en-US" sz="2400" i="1" dirty="0"/>
              <a:t>inverse image transform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C3171-FEB8-49F2-B1E4-4FF364D4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75" y="4111556"/>
            <a:ext cx="8451649" cy="22447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7F558-3374-4F04-B18F-35E96B4E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52192-C0CA-196C-B48D-D043BF23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EC03C-D571-95AD-52A0-7946304E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80" y="2934236"/>
            <a:ext cx="9906000" cy="3257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3A582-6583-BF25-2D4E-8BDC2D8A807E}"/>
              </a:ext>
            </a:extLst>
          </p:cNvPr>
          <p:cNvSpPr txBox="1"/>
          <p:nvPr/>
        </p:nvSpPr>
        <p:spPr>
          <a:xfrm>
            <a:off x="1168400" y="666214"/>
            <a:ext cx="1009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kakas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Fourier Transform </a:t>
            </a:r>
            <a:r>
              <a:rPr lang="en-US" sz="2400" dirty="0"/>
              <a:t>(FT) dan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Invers Fourier Transform </a:t>
            </a:r>
            <a:r>
              <a:rPr lang="en-US" sz="2400" dirty="0"/>
              <a:t>(IFT).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 </a:t>
            </a:r>
            <a:r>
              <a:rPr lang="en-US" sz="2400" dirty="0" err="1"/>
              <a:t>nanti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85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763-C441-444F-86F8-8706D49A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2" y="695740"/>
            <a:ext cx="11019183" cy="5272502"/>
          </a:xfrm>
        </p:spPr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dan </a:t>
            </a:r>
            <a:r>
              <a:rPr lang="en-US" sz="2400" dirty="0" err="1"/>
              <a:t>sebaliknya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B223-D610-4F66-8040-50C217E3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457" y="1145665"/>
            <a:ext cx="5548236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C16F2-6FBF-4177-8C0D-62681110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6" y="1143000"/>
            <a:ext cx="5548235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DAD8-52B9-4524-825C-2834741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24" y="1276363"/>
            <a:ext cx="4866751" cy="36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5B1B8-EDE4-48E3-8C4B-AAD1B49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8942C-505C-24A3-7301-7854D87A2E4A}"/>
              </a:ext>
            </a:extLst>
          </p:cNvPr>
          <p:cNvSpPr txBox="1"/>
          <p:nvPr/>
        </p:nvSpPr>
        <p:spPr>
          <a:xfrm>
            <a:off x="1492131" y="480568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2CDD8-E4C4-3A63-4230-299139C2D185}"/>
              </a:ext>
            </a:extLst>
          </p:cNvPr>
          <p:cNvSpPr txBox="1"/>
          <p:nvPr/>
        </p:nvSpPr>
        <p:spPr>
          <a:xfrm>
            <a:off x="5725956" y="478812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9A3F9-A348-1A6C-4BF2-12674FD9CB48}"/>
              </a:ext>
            </a:extLst>
          </p:cNvPr>
          <p:cNvSpPr txBox="1"/>
          <p:nvPr/>
        </p:nvSpPr>
        <p:spPr>
          <a:xfrm>
            <a:off x="10077331" y="4777963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67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21DE-EF4A-4510-B879-73BEB95A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kernel G(</a:t>
            </a:r>
            <a:r>
              <a:rPr lang="en-US" dirty="0" err="1"/>
              <a:t>u,v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pada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Tranformasi</a:t>
            </a:r>
            <a:r>
              <a:rPr lang="en-US" dirty="0"/>
              <a:t> Fourier (</a:t>
            </a:r>
            <a:r>
              <a:rPr lang="en-US" i="1" dirty="0"/>
              <a:t>Fourier Transform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Transformasi</a:t>
            </a:r>
            <a:r>
              <a:rPr lang="en-US" dirty="0"/>
              <a:t> Cosine (</a:t>
            </a:r>
            <a:r>
              <a:rPr lang="en-US" i="1" dirty="0"/>
              <a:t>Discrete Cosine Transform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6E8AE-CD0F-4E38-A401-55D5795A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53" y="2507826"/>
            <a:ext cx="8769873" cy="748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24624-59E9-49D9-8E50-BDFF1BE9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3031</Words>
  <Application>Microsoft Office PowerPoint</Application>
  <PresentationFormat>Widescreen</PresentationFormat>
  <Paragraphs>467</Paragraphs>
  <Slides>53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Comic Sans MS</vt:lpstr>
      <vt:lpstr>Courier New</vt:lpstr>
      <vt:lpstr>Times New Roman</vt:lpstr>
      <vt:lpstr>Wingdings</vt:lpstr>
      <vt:lpstr>Office Theme</vt:lpstr>
      <vt:lpstr>Equation.3</vt:lpstr>
      <vt:lpstr>Equation</vt:lpstr>
      <vt:lpstr>Visio.Drawing.6</vt:lpstr>
      <vt:lpstr>11 - Transformasi Citra </vt:lpstr>
      <vt:lpstr>Ranah Frekuensi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Fourier</vt:lpstr>
      <vt:lpstr>Transformasi Fourier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Kenapa Tranformasi Fourier bermanfaat?</vt:lpstr>
      <vt:lpstr>Penapisan Frekuensi: Langkah utama</vt:lpstr>
      <vt:lpstr>Contoh: menghilangkan frekuensi yang tidak diinginkan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Discrete Cosine Transform (DCT)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344</cp:revision>
  <dcterms:created xsi:type="dcterms:W3CDTF">2019-08-23T02:29:55Z</dcterms:created>
  <dcterms:modified xsi:type="dcterms:W3CDTF">2022-09-18T04:48:14Z</dcterms:modified>
</cp:coreProperties>
</file>