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7" r:id="rId12"/>
    <p:sldId id="268" r:id="rId13"/>
    <p:sldId id="269" r:id="rId14"/>
    <p:sldId id="277" r:id="rId15"/>
    <p:sldId id="288" r:id="rId16"/>
    <p:sldId id="326" r:id="rId17"/>
    <p:sldId id="327" r:id="rId18"/>
    <p:sldId id="276" r:id="rId19"/>
    <p:sldId id="278" r:id="rId20"/>
    <p:sldId id="270" r:id="rId21"/>
    <p:sldId id="271" r:id="rId22"/>
    <p:sldId id="272" r:id="rId23"/>
    <p:sldId id="274" r:id="rId24"/>
    <p:sldId id="275" r:id="rId25"/>
    <p:sldId id="279" r:id="rId26"/>
    <p:sldId id="280" r:id="rId27"/>
    <p:sldId id="323" r:id="rId28"/>
    <p:sldId id="281" r:id="rId29"/>
    <p:sldId id="328" r:id="rId30"/>
    <p:sldId id="329" r:id="rId31"/>
    <p:sldId id="330" r:id="rId32"/>
    <p:sldId id="282" r:id="rId33"/>
    <p:sldId id="292" r:id="rId34"/>
    <p:sldId id="293" r:id="rId35"/>
    <p:sldId id="294" r:id="rId36"/>
    <p:sldId id="295" r:id="rId37"/>
    <p:sldId id="304" r:id="rId38"/>
    <p:sldId id="283" r:id="rId39"/>
    <p:sldId id="307" r:id="rId40"/>
    <p:sldId id="306" r:id="rId41"/>
    <p:sldId id="285" r:id="rId42"/>
    <p:sldId id="296" r:id="rId43"/>
    <p:sldId id="314" r:id="rId44"/>
    <p:sldId id="315" r:id="rId45"/>
    <p:sldId id="316" r:id="rId46"/>
    <p:sldId id="325" r:id="rId47"/>
    <p:sldId id="291" r:id="rId48"/>
    <p:sldId id="286" r:id="rId49"/>
    <p:sldId id="308" r:id="rId50"/>
    <p:sldId id="309" r:id="rId51"/>
    <p:sldId id="311" r:id="rId52"/>
    <p:sldId id="317" r:id="rId53"/>
    <p:sldId id="310" r:id="rId54"/>
    <p:sldId id="312" r:id="rId55"/>
    <p:sldId id="320" r:id="rId56"/>
    <p:sldId id="32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B58B-7EC3-4868-812D-518EA0AEA264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23AC-D084-41D8-BEAE-8EC5A6EE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3599DD-DAEA-46AB-9E9E-98A98C42E606}" type="slidenum">
              <a:rPr kumimoji="0" lang="en-US" altLang="en-US" sz="1200" smtClean="0"/>
              <a:pPr/>
              <a:t>50</a:t>
            </a:fld>
            <a:endParaRPr kumimoji="0"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14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E4C6A5-D5C1-42B1-B224-CF48F050B3C0}" type="slidenum">
              <a:rPr kumimoji="0" lang="en-US" altLang="en-US" sz="1200" smtClean="0"/>
              <a:pPr/>
              <a:t>53</a:t>
            </a:fld>
            <a:endParaRPr kumimoji="0"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8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B77D4B-81F1-48B7-BC72-0EDF1538755A}" type="slidenum">
              <a:rPr kumimoji="0" lang="en-US" altLang="en-US" sz="1200" smtClean="0"/>
              <a:pPr/>
              <a:t>54</a:t>
            </a:fld>
            <a:endParaRPr kumimoji="0" lang="en-US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60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C059-2105-4F6B-84C7-0A7B042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38E2-B335-42F3-BD2C-895D9A59E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A7E-62E5-4747-A520-8C0EE05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A1B4-B8B8-475E-84B7-70CAFEBD0CDA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FE2-B8F1-469C-9648-168AFFC6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35E7-8366-4C5F-9FDB-C3C7E7BA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4EE4-8F7E-4D71-9872-FF3BB9A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53A06-0B1B-46D8-ACC4-C109D679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9E175-0C4B-40C3-A26D-F9A554E1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7889-04A9-4BD1-A0A0-0193B5B288DC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C7F0-8778-4B27-8E57-050A6955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183D-03AD-4C87-8E1A-D3479BE7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2558F-BD8A-45D8-8128-60A9B36F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B0C81-2508-4076-A839-6273033BA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C42A-0230-41D3-9A56-0257C9F9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8758-91BA-45E9-B904-5BD0D1126847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0B00-CB1B-4CF6-94A8-2EF993C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6217-7946-4951-9881-5B580DCB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9887-F102-466D-9AA0-468F088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762-629F-43D2-9ABF-2445F3E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A53-71BC-4EF6-B307-DC95FFE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CC34B-C9DD-4544-9542-BD344427C213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8AF1-38F5-4073-97DE-272C4D05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5B2-D8FC-4E45-A83A-0988DE11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245F-C537-4437-9AA3-3A3DB2B0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525A-1131-44B0-ABEF-DA1CE7416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C604-0D2D-4387-9C04-9CA83DE5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8739-D4E2-43BC-ADDB-C2E07354F49A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55FD-6FCC-4FE1-8795-3423B104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2416-33CA-46A1-A8E8-D60DF80F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E3F-BED3-438F-8143-BEC502F3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60B-80C8-4017-98D4-7117D1789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8DC42-602E-4B2D-A641-CD5800E9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153AB-F4EA-4D88-858C-DA0BC8B3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31D2-D0D2-44CF-8B74-1FC9A462B200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93D04-06E7-4160-B223-8EAA71F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412C-3FB2-4326-8C10-87601A5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5A27-6B3F-4A4B-A9D1-6D8A2D68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96122-4C88-49CA-B156-A94178F4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2698F-E2C3-4692-8C24-FDE94BAC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D1985-E57E-40CB-A933-FF7FA7DF9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F164A-0DEC-4A65-9CDB-3287C030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FC294-E4C9-4315-AA0F-AF9443AC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FE18-5F0D-430E-AC48-0E6CA1090F93}" type="datetime1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7B49C-37B7-41DD-AE3C-EE808F8C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C5A53-313E-4BA2-A5B9-FB3DAE9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884-CEA4-41C9-8143-97210B9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32D60-074E-439C-97FC-B8A809AD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AA97-8FDE-4D4D-8ABF-DAFE1CC71DC8}" type="datetime1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EF49-D476-4582-97D0-9B74B022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DEF6-154D-49F6-B437-B9113E3E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F446F-ECAE-45DF-824F-596FF616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BA9A-FF90-47F7-BF22-0E33689F27E1}" type="datetime1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0FF58-2027-4FCC-94FD-5289A10D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BA24-4655-4C2F-BEAE-33396F0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7D34-E0DC-4920-B358-2668416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9B089-DD37-41B7-AB9B-F220F642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46FF-59E1-4F03-A958-5E9D2A31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F0CC-2A9C-4362-B778-5CF4E45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BA4-8739-4D0D-8CD4-AED48BBEF7E2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FCE-F92C-4FA3-B2AC-783B9470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D81-9974-4CBC-97F8-993AD468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9EFD-BB25-470A-8D0A-C00D579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D8744-D68C-4196-B45C-CB1A8AB4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A247-3A45-4A55-BAF6-6A2A1827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B144-1C45-456E-A959-8F31A31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FA06-4DC6-4172-9DBD-9D697B5AA34A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4CB5-52F9-450C-8C2D-9A509439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9EE2-BDF3-4DD3-A9C9-3EC027F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31E28-7385-4224-BA91-57740042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EBCAC-176C-414B-A0AB-D0CFD8AD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2992-D35F-4F2F-8BBE-363FAE4C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95D40-F2A1-45E3-84D2-C830632DD181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D0AF-AB80-407E-9FE7-B9B6D5A8B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AA2-32F5-4331-9389-43BF3937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tags" Target="../tags/tag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tags" Target="../tags/tag4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7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emf"/><Relationship Id="rId4" Type="http://schemas.openxmlformats.org/officeDocument/2006/relationships/image" Target="../media/image9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emf"/><Relationship Id="rId4" Type="http://schemas.openxmlformats.org/officeDocument/2006/relationships/image" Target="../media/image9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113280"/>
          </a:xfrm>
        </p:spPr>
        <p:txBody>
          <a:bodyPr>
            <a:normAutofit/>
          </a:bodyPr>
          <a:lstStyle/>
          <a:p>
            <a:r>
              <a:rPr lang="en-US" b="1" dirty="0"/>
              <a:t>10 - Image Enhancement</a:t>
            </a:r>
            <a:br>
              <a:rPr lang="en-US" b="1" dirty="0"/>
            </a:br>
            <a:r>
              <a:rPr lang="en-US" sz="3200" dirty="0"/>
              <a:t>(Bagian 3)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2408079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Interpretasi</a:t>
            </a:r>
            <a:r>
              <a:rPr lang="en-US" sz="3600" dirty="0"/>
              <a:t> dan </a:t>
            </a:r>
            <a:r>
              <a:rPr lang="en-US" sz="3600" dirty="0" err="1"/>
              <a:t>Pengolahan</a:t>
            </a:r>
            <a:r>
              <a:rPr lang="en-US" sz="3600" dirty="0"/>
              <a:t> Citra</a:t>
            </a:r>
          </a:p>
          <a:p>
            <a:endParaRPr lang="en-US" sz="3600" dirty="0"/>
          </a:p>
          <a:p>
            <a:r>
              <a:rPr lang="en-US" sz="3600" dirty="0"/>
              <a:t>Oleh: Rinaldi Munir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2022</a:t>
            </a:r>
          </a:p>
        </p:txBody>
      </p:sp>
      <p:pic>
        <p:nvPicPr>
          <p:cNvPr id="5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1E249833-ABD2-4C57-8AD3-1333AA2B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170D-BCB0-4B98-8B47-95F971F7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836270E-496A-4709-A588-C3B650B7FBAC}"/>
              </a:ext>
            </a:extLst>
          </p:cNvPr>
          <p:cNvGrpSpPr>
            <a:grpSpLocks/>
          </p:cNvGrpSpPr>
          <p:nvPr/>
        </p:nvGrpSpPr>
        <p:grpSpPr bwMode="auto">
          <a:xfrm>
            <a:off x="4516644" y="1564723"/>
            <a:ext cx="1568450" cy="1560513"/>
            <a:chOff x="3696" y="2149"/>
            <a:chExt cx="988" cy="983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3E191E97-51F0-461D-B505-8F9FB4BBE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 dirty="0">
                  <a:latin typeface="Arial" panose="020B0604020202020204" pitchFamily="34" charset="0"/>
                </a:rPr>
                <a:t>1</a:t>
              </a:r>
              <a:r>
                <a:rPr lang="en-IE" altLang="en-US" sz="2400" dirty="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 dirty="0">
                  <a:latin typeface="Arial" panose="020B0604020202020204" pitchFamily="34" charset="0"/>
                </a:rPr>
                <a:t>9</a:t>
              </a: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117FAAA-490B-4973-8511-FA5A0E1C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149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 dirty="0">
                  <a:latin typeface="Arial" panose="020B0604020202020204" pitchFamily="34" charset="0"/>
                </a:rPr>
                <a:t>1</a:t>
              </a:r>
              <a:r>
                <a:rPr lang="en-IE" altLang="en-US" sz="2400" dirty="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 dirty="0">
                  <a:latin typeface="Arial" panose="020B0604020202020204" pitchFamily="34" charset="0"/>
                </a:rPr>
                <a:t>9</a:t>
              </a: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02E7BB34-F458-4C16-B6C1-9DB97D8E0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EA3A40DE-BEB4-45BE-973A-F85221804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E362FE-6EED-4A7D-850D-260416403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474"/>
              <a:ext cx="330" cy="329"/>
            </a:xfrm>
            <a:prstGeom prst="rect">
              <a:avLst/>
            </a:prstGeom>
            <a:solidFill>
              <a:srgbClr val="000080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l-GR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B4DCA138-953C-4D20-8FF6-EC5A365FD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A58532BF-5F09-4367-A57B-E80675641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0C9D1FE-64F2-4331-982A-5C5C0AB66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803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55B43DFA-C648-4068-88DA-651BA0C9E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</p:grpSp>
      <p:sp>
        <p:nvSpPr>
          <p:cNvPr id="12" name="Text Box 262">
            <a:extLst>
              <a:ext uri="{FF2B5EF4-FFF2-40B4-BE49-F238E27FC236}">
                <a16:creationId xmlns:a16="http://schemas.microsoft.com/office/drawing/2014/main" id="{47D33A23-6AA8-4531-9AF3-DD77B525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644" y="3177623"/>
            <a:ext cx="182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>
                <a:latin typeface="Arial" panose="020B0604020202020204" pitchFamily="34" charset="0"/>
              </a:rPr>
              <a:t>Filter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grpSp>
        <p:nvGrpSpPr>
          <p:cNvPr id="13" name="Group 288">
            <a:extLst>
              <a:ext uri="{FF2B5EF4-FFF2-40B4-BE49-F238E27FC236}">
                <a16:creationId xmlns:a16="http://schemas.microsoft.com/office/drawing/2014/main" id="{C3D5AE68-AFC5-498D-AB1E-6D12EB3965E0}"/>
              </a:ext>
            </a:extLst>
          </p:cNvPr>
          <p:cNvGrpSpPr>
            <a:grpSpLocks/>
          </p:cNvGrpSpPr>
          <p:nvPr/>
        </p:nvGrpSpPr>
        <p:grpSpPr bwMode="auto">
          <a:xfrm>
            <a:off x="2341769" y="1564723"/>
            <a:ext cx="1568450" cy="1560513"/>
            <a:chOff x="3689" y="895"/>
            <a:chExt cx="988" cy="983"/>
          </a:xfrm>
        </p:grpSpPr>
        <p:sp>
          <p:nvSpPr>
            <p:cNvPr id="14" name="Rectangle 289">
              <a:extLst>
                <a:ext uri="{FF2B5EF4-FFF2-40B4-BE49-F238E27FC236}">
                  <a16:creationId xmlns:a16="http://schemas.microsoft.com/office/drawing/2014/main" id="{510DA6FD-F31A-4BBF-9466-91FD2DB24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104</a:t>
              </a:r>
              <a:endParaRPr lang="en-US" altLang="en-US" sz="2000" i="1"/>
            </a:p>
          </p:txBody>
        </p:sp>
        <p:sp>
          <p:nvSpPr>
            <p:cNvPr id="15" name="Rectangle 290">
              <a:extLst>
                <a:ext uri="{FF2B5EF4-FFF2-40B4-BE49-F238E27FC236}">
                  <a16:creationId xmlns:a16="http://schemas.microsoft.com/office/drawing/2014/main" id="{A7385C8C-7993-41AF-8C20-4CAE9ED38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895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100</a:t>
              </a:r>
              <a:endParaRPr lang="en-US" altLang="en-US" sz="2000" i="1" dirty="0"/>
            </a:p>
          </p:txBody>
        </p:sp>
        <p:sp>
          <p:nvSpPr>
            <p:cNvPr id="16" name="Rectangle 291">
              <a:extLst>
                <a:ext uri="{FF2B5EF4-FFF2-40B4-BE49-F238E27FC236}">
                  <a16:creationId xmlns:a16="http://schemas.microsoft.com/office/drawing/2014/main" id="{8BCEC851-FB9C-45D0-B0DE-90B11775C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108</a:t>
              </a:r>
              <a:endParaRPr lang="en-US" altLang="en-US" sz="2000" i="1"/>
            </a:p>
          </p:txBody>
        </p:sp>
        <p:sp>
          <p:nvSpPr>
            <p:cNvPr id="17" name="Rectangle 292">
              <a:extLst>
                <a:ext uri="{FF2B5EF4-FFF2-40B4-BE49-F238E27FC236}">
                  <a16:creationId xmlns:a16="http://schemas.microsoft.com/office/drawing/2014/main" id="{0982CDB9-3394-48A5-8131-2C9806AF9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99</a:t>
              </a:r>
              <a:endParaRPr lang="en-US" altLang="en-US" sz="2000" i="1"/>
            </a:p>
          </p:txBody>
        </p:sp>
        <p:sp>
          <p:nvSpPr>
            <p:cNvPr id="18" name="Rectangle 293">
              <a:extLst>
                <a:ext uri="{FF2B5EF4-FFF2-40B4-BE49-F238E27FC236}">
                  <a16:creationId xmlns:a16="http://schemas.microsoft.com/office/drawing/2014/main" id="{89261707-C178-4826-90C7-5BA68018D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220"/>
              <a:ext cx="330" cy="329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150</a:t>
              </a:r>
              <a:endParaRPr lang="en-US" altLang="en-US" sz="2000" i="1" dirty="0"/>
            </a:p>
          </p:txBody>
        </p:sp>
        <p:sp>
          <p:nvSpPr>
            <p:cNvPr id="19" name="Rectangle 294">
              <a:extLst>
                <a:ext uri="{FF2B5EF4-FFF2-40B4-BE49-F238E27FC236}">
                  <a16:creationId xmlns:a16="http://schemas.microsoft.com/office/drawing/2014/main" id="{D660F5B4-A740-4060-81B5-EC9FA9D88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98</a:t>
              </a:r>
              <a:endParaRPr lang="en-US" altLang="en-US" sz="2000" i="1"/>
            </a:p>
          </p:txBody>
        </p:sp>
        <p:sp>
          <p:nvSpPr>
            <p:cNvPr id="20" name="Rectangle 295">
              <a:extLst>
                <a:ext uri="{FF2B5EF4-FFF2-40B4-BE49-F238E27FC236}">
                  <a16:creationId xmlns:a16="http://schemas.microsoft.com/office/drawing/2014/main" id="{7361F869-34D8-49C0-ACAA-55696D629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95</a:t>
              </a:r>
              <a:endParaRPr lang="en-US" altLang="en-US" sz="2000" i="1"/>
            </a:p>
          </p:txBody>
        </p:sp>
        <p:sp>
          <p:nvSpPr>
            <p:cNvPr id="21" name="Rectangle 296">
              <a:extLst>
                <a:ext uri="{FF2B5EF4-FFF2-40B4-BE49-F238E27FC236}">
                  <a16:creationId xmlns:a16="http://schemas.microsoft.com/office/drawing/2014/main" id="{F861D500-3226-47AA-971E-C7BDED2EC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549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90</a:t>
              </a:r>
              <a:endParaRPr lang="en-US" altLang="en-US" sz="2000" i="1"/>
            </a:p>
          </p:txBody>
        </p:sp>
        <p:sp>
          <p:nvSpPr>
            <p:cNvPr id="22" name="Rectangle 297">
              <a:extLst>
                <a:ext uri="{FF2B5EF4-FFF2-40B4-BE49-F238E27FC236}">
                  <a16:creationId xmlns:a16="http://schemas.microsoft.com/office/drawing/2014/main" id="{F0DC05F9-591C-4DC0-BA11-301A971D0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85</a:t>
              </a:r>
              <a:endParaRPr lang="en-US" altLang="en-US" sz="2000" i="1"/>
            </a:p>
          </p:txBody>
        </p:sp>
      </p:grpSp>
      <p:sp>
        <p:nvSpPr>
          <p:cNvPr id="23" name="Text Box 299">
            <a:extLst>
              <a:ext uri="{FF2B5EF4-FFF2-40B4-BE49-F238E27FC236}">
                <a16:creationId xmlns:a16="http://schemas.microsoft.com/office/drawing/2014/main" id="{F9EAC48A-07C9-4194-BD2B-1006F6F66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157" y="1967948"/>
            <a:ext cx="527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5400" i="1" dirty="0"/>
              <a:t>*</a:t>
            </a:r>
            <a:endParaRPr lang="en-US" altLang="en-US" sz="5400" i="1" dirty="0"/>
          </a:p>
        </p:txBody>
      </p:sp>
      <p:sp>
        <p:nvSpPr>
          <p:cNvPr id="24" name="Text Box 298">
            <a:extLst>
              <a:ext uri="{FF2B5EF4-FFF2-40B4-BE49-F238E27FC236}">
                <a16:creationId xmlns:a16="http://schemas.microsoft.com/office/drawing/2014/main" id="{C016EE84-634D-46B2-82E5-1DD02027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563" y="3177623"/>
            <a:ext cx="1820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 dirty="0">
                <a:latin typeface="Arial" panose="020B0604020202020204" pitchFamily="34" charset="0"/>
              </a:rPr>
              <a:t>Original Image Pixels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722EED37-DF30-4C0E-97F5-890008A568F4}"/>
              </a:ext>
            </a:extLst>
          </p:cNvPr>
          <p:cNvGrpSpPr>
            <a:grpSpLocks/>
          </p:cNvGrpSpPr>
          <p:nvPr/>
        </p:nvGrpSpPr>
        <p:grpSpPr bwMode="auto">
          <a:xfrm>
            <a:off x="6971610" y="1561548"/>
            <a:ext cx="1568450" cy="1560513"/>
            <a:chOff x="3696" y="2149"/>
            <a:chExt cx="988" cy="983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DE3BFE1E-06AF-44EA-8529-E7301E246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CCAE6896-57E0-4EDC-AD8B-90F24CA02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149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6A6FBE28-39A1-4D6D-BF8B-C27F60B46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8EFEC45F-1739-420B-A866-10828AC66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BEAE54C6-6006-4B99-97BF-82756ABEF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474"/>
              <a:ext cx="330" cy="329"/>
            </a:xfrm>
            <a:prstGeom prst="rect">
              <a:avLst/>
            </a:prstGeom>
            <a:solidFill>
              <a:srgbClr val="000080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-25000" dirty="0">
                  <a:cs typeface="Times New Roman" panose="02020603050405020304" pitchFamily="18" charset="0"/>
                </a:rPr>
                <a:t>103</a:t>
              </a:r>
              <a:endParaRPr lang="el-GR" altLang="en-US" sz="2800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595C35B5-DB54-4AF6-8505-E7E68E3F7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936503B2-C725-4F8D-89E0-A430CB2E6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636E56E8-C6DA-4AE0-9012-10D7B527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803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4D1E774B-A49D-4645-BFA9-669C1A6E4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Text Box 299">
            <a:extLst>
              <a:ext uri="{FF2B5EF4-FFF2-40B4-BE49-F238E27FC236}">
                <a16:creationId xmlns:a16="http://schemas.microsoft.com/office/drawing/2014/main" id="{E79F1EDC-8DA9-48FB-8EAB-7B832742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752" y="1961322"/>
            <a:ext cx="89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5400" i="1" dirty="0"/>
              <a:t>=</a:t>
            </a:r>
            <a:endParaRPr lang="en-US" altLang="en-US" sz="5400" i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96B9AE-E0D0-47A9-BDCE-ACE0B2646EF6}"/>
              </a:ext>
            </a:extLst>
          </p:cNvPr>
          <p:cNvSpPr/>
          <p:nvPr/>
        </p:nvSpPr>
        <p:spPr>
          <a:xfrm>
            <a:off x="3768886" y="489381"/>
            <a:ext cx="3219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/>
              <a:t>f</a:t>
            </a:r>
            <a:r>
              <a:rPr lang="en-US" sz="2800" dirty="0"/>
              <a:t>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 </a:t>
            </a:r>
            <a:r>
              <a:rPr lang="en-US" sz="2800" dirty="0">
                <a:sym typeface="Symbol" panose="05050102010706020507" pitchFamily="18" charset="2"/>
              </a:rPr>
              <a:t></a:t>
            </a:r>
            <a:r>
              <a:rPr lang="en-US" sz="2800" dirty="0"/>
              <a:t> </a:t>
            </a:r>
            <a:r>
              <a:rPr lang="en-US" sz="2800" i="1" dirty="0"/>
              <a:t>h</a:t>
            </a:r>
            <a:r>
              <a:rPr lang="en-US" sz="2800" dirty="0"/>
              <a:t>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 = </a:t>
            </a:r>
            <a:r>
              <a:rPr lang="en-US" sz="2800" i="1" dirty="0"/>
              <a:t>g</a:t>
            </a:r>
            <a:r>
              <a:rPr lang="en-US" sz="2800" dirty="0"/>
              <a:t>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</a:t>
            </a:r>
          </a:p>
        </p:txBody>
      </p:sp>
      <p:sp>
        <p:nvSpPr>
          <p:cNvPr id="37" name="Text Box 298">
            <a:extLst>
              <a:ext uri="{FF2B5EF4-FFF2-40B4-BE49-F238E27FC236}">
                <a16:creationId xmlns:a16="http://schemas.microsoft.com/office/drawing/2014/main" id="{ACF6635D-E248-4643-BBA0-B85481CA3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771" y="3177623"/>
            <a:ext cx="1820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 dirty="0" err="1">
                <a:latin typeface="Arial" panose="020B0604020202020204" pitchFamily="34" charset="0"/>
              </a:rPr>
              <a:t>Outputl</a:t>
            </a:r>
            <a:r>
              <a:rPr lang="en-IE" altLang="en-US" sz="1800" b="1" dirty="0">
                <a:latin typeface="Arial" panose="020B0604020202020204" pitchFamily="34" charset="0"/>
              </a:rPr>
              <a:t> Image Pixels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38" name="Text Box 261">
            <a:extLst>
              <a:ext uri="{FF2B5EF4-FFF2-40B4-BE49-F238E27FC236}">
                <a16:creationId xmlns:a16="http://schemas.microsoft.com/office/drawing/2014/main" id="{CD5978E2-C4DE-42D2-B7E9-DDF8EED3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922" y="4212673"/>
            <a:ext cx="758355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81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81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81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f(</a:t>
            </a:r>
            <a:r>
              <a:rPr lang="en-IE" altLang="en-US" sz="2600" dirty="0" err="1"/>
              <a:t>x,y</a:t>
            </a:r>
            <a:r>
              <a:rPr lang="en-IE" altLang="en-US" sz="2600" dirty="0"/>
              <a:t>) =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*104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*100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*108 +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baseline="30000" dirty="0"/>
              <a:t>                   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 99  +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 150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*98 + </a:t>
            </a:r>
            <a:br>
              <a:rPr lang="en-IE" altLang="en-US" sz="2600" dirty="0"/>
            </a:br>
            <a:r>
              <a:rPr lang="en-IE" altLang="en-US" sz="2600" dirty="0"/>
              <a:t>	      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*95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*90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         = 103.22</a:t>
            </a:r>
            <a:endParaRPr lang="en-US" altLang="en-US" sz="2600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10239805-CCD0-49CF-B87F-466C9A62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35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3E123-E66B-4380-8AC7-6ED9EEE9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46" y="2430119"/>
            <a:ext cx="4989444" cy="4408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4CD06-1F1A-4DC0-883D-2B8ACF92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96" y="2416903"/>
            <a:ext cx="4989444" cy="4408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171E3-938A-446E-9253-1C5C510B4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837" y="2416905"/>
            <a:ext cx="4973163" cy="440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466C0-155F-45E4-A001-E52C36475E52}"/>
              </a:ext>
            </a:extLst>
          </p:cNvPr>
          <p:cNvSpPr txBox="1"/>
          <p:nvPr/>
        </p:nvSpPr>
        <p:spPr>
          <a:xfrm>
            <a:off x="1253123" y="627295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90E4E-6B97-4212-9455-25729428FD43}"/>
              </a:ext>
            </a:extLst>
          </p:cNvPr>
          <p:cNvSpPr txBox="1"/>
          <p:nvPr/>
        </p:nvSpPr>
        <p:spPr>
          <a:xfrm>
            <a:off x="5164580" y="6206194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C9E6B-CA2D-46E3-99B0-7447995F9420}"/>
              </a:ext>
            </a:extLst>
          </p:cNvPr>
          <p:cNvSpPr txBox="1"/>
          <p:nvPr/>
        </p:nvSpPr>
        <p:spPr>
          <a:xfrm>
            <a:off x="8807097" y="6206194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D9B03-6817-49CE-9880-12C8B38E56A9}"/>
              </a:ext>
            </a:extLst>
          </p:cNvPr>
          <p:cNvSpPr/>
          <p:nvPr/>
        </p:nvSpPr>
        <p:spPr>
          <a:xfrm>
            <a:off x="567273" y="205771"/>
            <a:ext cx="8239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('peppers512.bmp');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0.1);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[1/9 1/9 1/9; 1/9 1/9 1/9; 1/9 1/9 1/9];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graphicFrame>
        <p:nvGraphicFramePr>
          <p:cNvPr id="9" name="Group 4">
            <a:extLst>
              <a:ext uri="{FF2B5EF4-FFF2-40B4-BE49-F238E27FC236}">
                <a16:creationId xmlns:a16="http://schemas.microsoft.com/office/drawing/2014/main" id="{D8739863-EF6D-4B01-95C1-BB37067DE1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672539"/>
              </p:ext>
            </p:extLst>
          </p:nvPr>
        </p:nvGraphicFramePr>
        <p:xfrm>
          <a:off x="9366961" y="405441"/>
          <a:ext cx="1927772" cy="2031327"/>
        </p:xfrm>
        <a:graphic>
          <a:graphicData uri="http://schemas.openxmlformats.org/drawingml/2006/table">
            <a:tbl>
              <a:tblPr/>
              <a:tblGrid>
                <a:gridCol w="642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7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0229B0A-B1E1-47E4-BAE9-5F364DB52791}"/>
              </a:ext>
            </a:extLst>
          </p:cNvPr>
          <p:cNvSpPr txBox="1"/>
          <p:nvPr/>
        </p:nvSpPr>
        <p:spPr>
          <a:xfrm>
            <a:off x="9997710" y="36109"/>
            <a:ext cx="66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FC70BD-0D24-48DD-999B-1BBF3A8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6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3E396D3-2B6C-42D9-8466-B3673472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0" y="1206293"/>
            <a:ext cx="3911255" cy="39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783C1513-30BE-4C09-A2AF-FFF22CC7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28" y="1206292"/>
            <a:ext cx="3911255" cy="39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720A7ED-954F-44D2-AE9C-91BA1F74D99E}"/>
              </a:ext>
            </a:extLst>
          </p:cNvPr>
          <p:cNvSpPr/>
          <p:nvPr/>
        </p:nvSpPr>
        <p:spPr>
          <a:xfrm>
            <a:off x="5218043" y="3170583"/>
            <a:ext cx="785192" cy="347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16E75-5FDE-4C7E-97DE-7F4BAF15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DFD62-7125-4E45-A7E3-49D5F003E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82" y="1530626"/>
            <a:ext cx="10515600" cy="3796748"/>
          </a:xfrm>
        </p:spPr>
        <p:txBody>
          <a:bodyPr/>
          <a:lstStyle/>
          <a:p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(</a:t>
            </a:r>
            <a:r>
              <a:rPr lang="en-US" i="1" dirty="0"/>
              <a:t>mean filter</a:t>
            </a:r>
            <a:r>
              <a:rPr lang="en-US" dirty="0"/>
              <a:t>)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blurring.</a:t>
            </a:r>
          </a:p>
          <a:p>
            <a:endParaRPr lang="en-US" i="1" dirty="0"/>
          </a:p>
          <a:p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blurring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pemerataan</a:t>
            </a:r>
            <a:r>
              <a:rPr lang="en-US" dirty="0"/>
              <a:t>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(</a:t>
            </a:r>
            <a:r>
              <a:rPr lang="en-US" i="1" dirty="0" err="1"/>
              <a:t>graylavel</a:t>
            </a:r>
            <a:r>
              <a:rPr lang="en-US" dirty="0"/>
              <a:t>).</a:t>
            </a:r>
          </a:p>
          <a:p>
            <a:endParaRPr lang="en-US" i="1" dirty="0"/>
          </a:p>
          <a:p>
            <a:r>
              <a:rPr lang="en-US" dirty="0" err="1"/>
              <a:t>Jadi</a:t>
            </a:r>
            <a:r>
              <a:rPr lang="en-US" dirty="0"/>
              <a:t>,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mereduksi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, </a:t>
            </a:r>
            <a:r>
              <a:rPr lang="en-US" dirty="0" err="1"/>
              <a:t>ia</a:t>
            </a:r>
            <a:r>
              <a:rPr lang="en-US" dirty="0"/>
              <a:t> juga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blurring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D22DF-B8B4-4A71-A316-146DBDB1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5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onzalez_p192">
            <a:extLst>
              <a:ext uri="{FF2B5EF4-FFF2-40B4-BE49-F238E27FC236}">
                <a16:creationId xmlns:a16="http://schemas.microsoft.com/office/drawing/2014/main" id="{E3AAE977-71F7-443D-869E-0CDFA2AE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1" b="57848"/>
          <a:stretch>
            <a:fillRect/>
          </a:stretch>
        </p:blipFill>
        <p:spPr bwMode="auto">
          <a:xfrm>
            <a:off x="3799287" y="2431808"/>
            <a:ext cx="305483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gonzalez_p192">
            <a:extLst>
              <a:ext uri="{FF2B5EF4-FFF2-40B4-BE49-F238E27FC236}">
                <a16:creationId xmlns:a16="http://schemas.microsoft.com/office/drawing/2014/main" id="{64E0AB2A-E7DB-4C55-8190-98EE1CA4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r="57739" b="61513"/>
          <a:stretch>
            <a:fillRect/>
          </a:stretch>
        </p:blipFill>
        <p:spPr bwMode="auto">
          <a:xfrm>
            <a:off x="545630" y="2697007"/>
            <a:ext cx="2432324" cy="217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7B7B7-C909-4667-A8D3-0A9840177118}"/>
              </a:ext>
            </a:extLst>
          </p:cNvPr>
          <p:cNvSpPr txBox="1"/>
          <p:nvPr/>
        </p:nvSpPr>
        <p:spPr>
          <a:xfrm>
            <a:off x="1103243" y="1113183"/>
            <a:ext cx="347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rerata</a:t>
            </a:r>
            <a:r>
              <a:rPr lang="en-US" sz="2800" dirty="0"/>
              <a:t> </a:t>
            </a:r>
            <a:r>
              <a:rPr lang="en-US" sz="2800" dirty="0" err="1"/>
              <a:t>lainnya</a:t>
            </a:r>
            <a:r>
              <a:rPr lang="en-US" sz="2800" dirty="0"/>
              <a:t>:</a:t>
            </a:r>
          </a:p>
        </p:txBody>
      </p:sp>
      <p:pic>
        <p:nvPicPr>
          <p:cNvPr id="6" name="Picture 4" descr="gonzalez_p19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45819" r="11029"/>
          <a:stretch>
            <a:fillRect/>
          </a:stretch>
        </p:blipFill>
        <p:spPr bwMode="auto">
          <a:xfrm>
            <a:off x="7892142" y="2431808"/>
            <a:ext cx="3325307" cy="289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2EDB-5DC2-4B25-AEBB-5C11BACB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6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994D3-8D2D-4D35-8250-368044D0A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1" y="1721953"/>
            <a:ext cx="9702254" cy="4529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25411-1646-4CE0-AB6F-7CE22C852196}"/>
              </a:ext>
            </a:extLst>
          </p:cNvPr>
          <p:cNvSpPr txBox="1"/>
          <p:nvPr/>
        </p:nvSpPr>
        <p:spPr>
          <a:xfrm>
            <a:off x="1109661" y="735495"/>
            <a:ext cx="9465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Menghasilkan</a:t>
            </a:r>
            <a:r>
              <a:rPr lang="en-US" sz="2800" dirty="0"/>
              <a:t> </a:t>
            </a:r>
            <a:r>
              <a:rPr lang="en-US" sz="2800" dirty="0" err="1"/>
              <a:t>efek</a:t>
            </a:r>
            <a:r>
              <a:rPr lang="en-US" sz="2800" dirty="0"/>
              <a:t> </a:t>
            </a:r>
            <a:r>
              <a:rPr lang="en-US" sz="2800" i="1" dirty="0"/>
              <a:t>blurring</a:t>
            </a:r>
            <a:r>
              <a:rPr lang="en-US" sz="2800" dirty="0"/>
              <a:t> pada </a:t>
            </a:r>
            <a:r>
              <a:rPr lang="en-US" sz="2800" dirty="0" err="1"/>
              <a:t>gambar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rerata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A2F6F-2BF1-4498-AA4C-302BE4D8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8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F9D9-D348-A0DB-7CF2-3B3C6127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8EB49-7983-A7DC-E99C-A422FD684259}"/>
              </a:ext>
            </a:extLst>
          </p:cNvPr>
          <p:cNvSpPr txBox="1"/>
          <p:nvPr/>
        </p:nvSpPr>
        <p:spPr>
          <a:xfrm>
            <a:off x="751840" y="862598"/>
            <a:ext cx="10302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'coins.bmp'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1/25 * [1 1 1 1 1; 1 1 1 1 1; 1 1 1 1 1; 1 1 1 1 1; 1 1 1 1 1];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double(G)));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b="0" i="0" u="none" strike="noStrike" baseline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EDB2-0012-05D9-7EBB-C97FD876C6CB}"/>
              </a:ext>
            </a:extLst>
          </p:cNvPr>
          <p:cNvSpPr txBox="1"/>
          <p:nvPr/>
        </p:nvSpPr>
        <p:spPr>
          <a:xfrm>
            <a:off x="751840" y="294640"/>
            <a:ext cx="391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Program: </a:t>
            </a:r>
            <a:r>
              <a:rPr lang="en-US" sz="2400" dirty="0" err="1">
                <a:solidFill>
                  <a:srgbClr val="FF0000"/>
                </a:solidFill>
              </a:rPr>
              <a:t>Penapis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rerata</a:t>
            </a:r>
            <a:r>
              <a:rPr lang="en-US" sz="2400" dirty="0">
                <a:solidFill>
                  <a:srgbClr val="FF0000"/>
                </a:solidFill>
              </a:rPr>
              <a:t> 5 x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F1FE8-F832-E5D8-1071-5CEE8830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2" y="2485147"/>
            <a:ext cx="6194610" cy="4687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34B05B-0444-F335-D884-242E4C0E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0" y="2579099"/>
            <a:ext cx="5934919" cy="4499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DB2A2-1554-5211-8268-E746FF0E1AB8}"/>
              </a:ext>
            </a:extLst>
          </p:cNvPr>
          <p:cNvSpPr txBox="1"/>
          <p:nvPr/>
        </p:nvSpPr>
        <p:spPr>
          <a:xfrm>
            <a:off x="2286571" y="6352143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B882B-D252-7194-E3B5-375B50D69530}"/>
              </a:ext>
            </a:extLst>
          </p:cNvPr>
          <p:cNvSpPr txBox="1"/>
          <p:nvPr/>
        </p:nvSpPr>
        <p:spPr>
          <a:xfrm>
            <a:off x="8126521" y="6346243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</p:spTree>
    <p:extLst>
      <p:ext uri="{BB962C8B-B14F-4D97-AF65-F5344CB8AC3E}">
        <p14:creationId xmlns:p14="http://schemas.microsoft.com/office/powerpoint/2010/main" val="605166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F9D9-D348-A0DB-7CF2-3B3C6127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8EB49-7983-A7DC-E99C-A422FD684259}"/>
              </a:ext>
            </a:extLst>
          </p:cNvPr>
          <p:cNvSpPr txBox="1"/>
          <p:nvPr/>
        </p:nvSpPr>
        <p:spPr>
          <a:xfrm>
            <a:off x="751840" y="862598"/>
            <a:ext cx="10302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'coins.bmp'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1/49 * [1 1 1 1 1 1 1; 1 1 1 1 1 1 1; 1 1 1 1 1 1 1; 1 1 1 1 1 1 1;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1 1 1 1 1 1 1; 1 1 1 1 1 1 1; 1 1 1 1 1 1 1];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double(G)));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b="0" i="0" u="none" strike="noStrike" baseline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EDB2-0012-05D9-7EBB-C97FD876C6CB}"/>
              </a:ext>
            </a:extLst>
          </p:cNvPr>
          <p:cNvSpPr txBox="1"/>
          <p:nvPr/>
        </p:nvSpPr>
        <p:spPr>
          <a:xfrm>
            <a:off x="751840" y="294640"/>
            <a:ext cx="4071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Program: </a:t>
            </a:r>
            <a:r>
              <a:rPr lang="en-US" sz="2400" dirty="0" err="1">
                <a:solidFill>
                  <a:srgbClr val="FF0000"/>
                </a:solidFill>
              </a:rPr>
              <a:t>Penapis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rerata</a:t>
            </a:r>
            <a:r>
              <a:rPr lang="en-US" sz="2400" dirty="0">
                <a:solidFill>
                  <a:srgbClr val="FF0000"/>
                </a:solidFill>
              </a:rPr>
              <a:t> 7 x 7: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F1FE8-F832-E5D8-1071-5CEE8830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2" y="2485147"/>
            <a:ext cx="6194610" cy="4687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DB2A2-1554-5211-8268-E746FF0E1AB8}"/>
              </a:ext>
            </a:extLst>
          </p:cNvPr>
          <p:cNvSpPr txBox="1"/>
          <p:nvPr/>
        </p:nvSpPr>
        <p:spPr>
          <a:xfrm>
            <a:off x="2286571" y="6352143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B882B-D252-7194-E3B5-375B50D69530}"/>
              </a:ext>
            </a:extLst>
          </p:cNvPr>
          <p:cNvSpPr txBox="1"/>
          <p:nvPr/>
        </p:nvSpPr>
        <p:spPr>
          <a:xfrm>
            <a:off x="8126521" y="6346243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E223E-CB22-943A-E961-42A4F25B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59" y="2632710"/>
            <a:ext cx="5819349" cy="44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2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C72B5CE-171A-4EB2-AFE6-0C613AB0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5" y="1620079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8B21E2F-BCD6-488C-9AD2-C6F2AE04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84" y="1620079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E6680E3-F389-40EA-9DC2-4E00EB2497DB}"/>
              </a:ext>
            </a:extLst>
          </p:cNvPr>
          <p:cNvSpPr/>
          <p:nvPr/>
        </p:nvSpPr>
        <p:spPr>
          <a:xfrm>
            <a:off x="5824330" y="3906079"/>
            <a:ext cx="702367" cy="387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96970-DD1A-472D-8793-A0B1E11C7269}"/>
              </a:ext>
            </a:extLst>
          </p:cNvPr>
          <p:cNvSpPr txBox="1"/>
          <p:nvPr/>
        </p:nvSpPr>
        <p:spPr>
          <a:xfrm>
            <a:off x="932310" y="665921"/>
            <a:ext cx="11499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lain </a:t>
            </a:r>
            <a:r>
              <a:rPr lang="en-US" sz="2800" dirty="0" err="1"/>
              <a:t>menghasilkan</a:t>
            </a:r>
            <a:r>
              <a:rPr lang="en-US" sz="2800" dirty="0"/>
              <a:t> </a:t>
            </a:r>
            <a:r>
              <a:rPr lang="en-US" sz="2800" dirty="0" err="1"/>
              <a:t>efek</a:t>
            </a:r>
            <a:r>
              <a:rPr lang="en-US" sz="2800" dirty="0"/>
              <a:t> </a:t>
            </a:r>
            <a:r>
              <a:rPr lang="en-US" sz="2800" i="1" dirty="0"/>
              <a:t>blurring</a:t>
            </a:r>
            <a:r>
              <a:rPr lang="en-US" sz="2800" dirty="0"/>
              <a:t> pada </a:t>
            </a:r>
            <a:r>
              <a:rPr lang="en-US" sz="2800" dirty="0" err="1"/>
              <a:t>gambar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rerata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905109-F6BB-4544-A8CA-CAE001B2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357" y="6316110"/>
            <a:ext cx="8905875" cy="4476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99B88-7956-4532-B1A7-E01ED179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AC009E58-9234-4E97-A616-10734A6BE0E2}"/>
              </a:ext>
            </a:extLst>
          </p:cNvPr>
          <p:cNvSpPr txBox="1">
            <a:spLocks noChangeArrowheads="1"/>
          </p:cNvSpPr>
          <p:nvPr/>
        </p:nvSpPr>
        <p:spPr>
          <a:xfrm>
            <a:off x="1259840" y="1013791"/>
            <a:ext cx="10093960" cy="4369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Trade-off:</a:t>
            </a:r>
            <a:r>
              <a:rPr lang="en-US" dirty="0"/>
              <a:t> </a:t>
            </a:r>
            <a:r>
              <a:rPr lang="en-US" i="1" dirty="0"/>
              <a:t>noise</a:t>
            </a:r>
            <a:r>
              <a:rPr lang="en-US" dirty="0"/>
              <a:t> vs </a:t>
            </a:r>
            <a:r>
              <a:rPr lang="en-US" i="1" dirty="0"/>
              <a:t>blurring</a:t>
            </a:r>
            <a:r>
              <a:rPr lang="en-US" dirty="0"/>
              <a:t> dan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detil</a:t>
            </a:r>
            <a:r>
              <a:rPr lang="en-US" dirty="0"/>
              <a:t> (</a:t>
            </a:r>
            <a:r>
              <a:rPr lang="en-US" i="1" dirty="0"/>
              <a:t>mean filter </a:t>
            </a:r>
            <a:r>
              <a:rPr lang="en-US" dirty="0"/>
              <a:t>n x n)</a:t>
            </a:r>
          </a:p>
        </p:txBody>
      </p:sp>
      <p:pic>
        <p:nvPicPr>
          <p:cNvPr id="12" name="Picture 4" descr="gonzalez_p193">
            <a:extLst>
              <a:ext uri="{FF2B5EF4-FFF2-40B4-BE49-F238E27FC236}">
                <a16:creationId xmlns:a16="http://schemas.microsoft.com/office/drawing/2014/main" id="{C8611D85-C151-4DAE-8B47-CD13819E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5638" r="4167" b="31686"/>
          <a:stretch>
            <a:fillRect/>
          </a:stretch>
        </p:blipFill>
        <p:spPr bwMode="auto">
          <a:xfrm>
            <a:off x="5933661" y="2183296"/>
            <a:ext cx="33528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onzalez_p193">
            <a:extLst>
              <a:ext uri="{FF2B5EF4-FFF2-40B4-BE49-F238E27FC236}">
                <a16:creationId xmlns:a16="http://schemas.microsoft.com/office/drawing/2014/main" id="{236E7B3C-077D-43EF-B431-D4B6D248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1546" r="4256" b="63834"/>
          <a:stretch>
            <a:fillRect/>
          </a:stretch>
        </p:blipFill>
        <p:spPr bwMode="auto">
          <a:xfrm>
            <a:off x="2047461" y="2183296"/>
            <a:ext cx="33528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gonzalez_p193">
            <a:extLst>
              <a:ext uri="{FF2B5EF4-FFF2-40B4-BE49-F238E27FC236}">
                <a16:creationId xmlns:a16="http://schemas.microsoft.com/office/drawing/2014/main" id="{518CC8B9-281F-4F21-A276-CA1CA60C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68314" r="4082"/>
          <a:stretch>
            <a:fillRect/>
          </a:stretch>
        </p:blipFill>
        <p:spPr bwMode="auto">
          <a:xfrm>
            <a:off x="3800061" y="4316896"/>
            <a:ext cx="3429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550BA92F-910B-42E5-990F-73E224F4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61" y="1878496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/>
              <a:t>3x3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D24EC0A-6BEC-4616-AD2D-69112A31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061" y="1878496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5x5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703F9FA7-EA8E-44E5-BC77-410C4FF17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461" y="1878496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7x7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F35DEA62-8E87-4531-8880-0D17DEC0D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661" y="4012096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15x15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52F5AC2A-87C5-471F-8E07-EABC2B01F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061" y="4012096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25x25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6A2B3DC8-6AD3-453E-A431-CF2520CD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861" y="1878496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original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6FBAB2-C19B-4BFA-80AC-CB02CB6FAADE}"/>
              </a:ext>
            </a:extLst>
          </p:cNvPr>
          <p:cNvSpPr/>
          <p:nvPr/>
        </p:nvSpPr>
        <p:spPr>
          <a:xfrm>
            <a:off x="5753157" y="6230589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CC351-A8A7-4704-AA7A-D7544EAF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088E-5CBB-4385-A3D6-AF81DA42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Perbaikan</a:t>
            </a:r>
            <a:r>
              <a:rPr lang="en-US" b="1" dirty="0">
                <a:latin typeface="+mn-lt"/>
              </a:rPr>
              <a:t> Citra </a:t>
            </a:r>
            <a:r>
              <a:rPr lang="en-US" b="1" dirty="0" err="1">
                <a:latin typeface="+mn-lt"/>
              </a:rPr>
              <a:t>dengan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cara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penapisan</a:t>
            </a:r>
            <a:r>
              <a:rPr lang="en-US" b="1" dirty="0">
                <a:latin typeface="+mn-lt"/>
              </a:rPr>
              <a:t>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</a:t>
            </a:r>
            <a:r>
              <a:rPr lang="en-US" b="1" i="1" dirty="0">
                <a:latin typeface="+mn-lt"/>
              </a:rPr>
              <a:t>image filtering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8F60E-6853-494F-9244-51A38197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564"/>
            <a:ext cx="10515600" cy="4351338"/>
          </a:xfrm>
        </p:spPr>
        <p:txBody>
          <a:bodyPr/>
          <a:lstStyle/>
          <a:p>
            <a:r>
              <a:rPr lang="en-US" altLang="en-US" dirty="0" err="1"/>
              <a:t>Penapisan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berarti</a:t>
            </a:r>
            <a:r>
              <a:rPr lang="en-US" altLang="en-US" dirty="0"/>
              <a:t> </a:t>
            </a:r>
            <a:r>
              <a:rPr lang="en-US" altLang="en-US" dirty="0" err="1"/>
              <a:t>memodifikasi</a:t>
            </a:r>
            <a:r>
              <a:rPr lang="en-US" altLang="en-US" dirty="0"/>
              <a:t> </a:t>
            </a:r>
            <a:r>
              <a:rPr lang="en-US" altLang="en-US" i="1" dirty="0"/>
              <a:t>pixel-pixel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berdasarkan</a:t>
            </a:r>
            <a:r>
              <a:rPr lang="en-US" altLang="en-US" dirty="0"/>
              <a:t>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terhadap</a:t>
            </a:r>
            <a:r>
              <a:rPr lang="en-US" altLang="en-US" dirty="0"/>
              <a:t> </a:t>
            </a:r>
            <a:r>
              <a:rPr lang="en-US" altLang="en-US" dirty="0" err="1"/>
              <a:t>nilai-nilai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tetangganya</a:t>
            </a:r>
            <a:r>
              <a:rPr lang="en-US" altLang="en-US" dirty="0"/>
              <a:t>.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CA1CD4C-6720-43E8-9B0C-B9D39E9469AF}"/>
              </a:ext>
            </a:extLst>
          </p:cNvPr>
          <p:cNvGrpSpPr>
            <a:grpSpLocks/>
          </p:cNvGrpSpPr>
          <p:nvPr/>
        </p:nvGrpSpPr>
        <p:grpSpPr bwMode="auto">
          <a:xfrm>
            <a:off x="1423585" y="2743201"/>
            <a:ext cx="4673933" cy="4004695"/>
            <a:chOff x="2712" y="1586"/>
            <a:chExt cx="2996" cy="259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86D5FFB6-A3B7-40AB-999A-0E5E474730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2" y="1818"/>
              <a:ext cx="2284" cy="2132"/>
              <a:chOff x="2824" y="1419"/>
              <a:chExt cx="2284" cy="2132"/>
            </a:xfrm>
          </p:grpSpPr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BEBC282D-E400-4822-8322-5B23F43DB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947C9AE5-3A44-4659-B1C1-DA8FBC8BF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92BDFE2A-0D32-4B43-952E-71960D819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9D1087C6-8A40-448C-A2E8-47E4655AB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Rectangle 10">
                <a:extLst>
                  <a:ext uri="{FF2B5EF4-FFF2-40B4-BE49-F238E27FC236}">
                    <a16:creationId xmlns:a16="http://schemas.microsoft.com/office/drawing/2014/main" id="{6FB42B02-FE84-48EE-9681-3ADD41C78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BFC10FA2-3767-4A84-949C-317FE0644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12">
                <a:extLst>
                  <a:ext uri="{FF2B5EF4-FFF2-40B4-BE49-F238E27FC236}">
                    <a16:creationId xmlns:a16="http://schemas.microsoft.com/office/drawing/2014/main" id="{FCD7F5C3-3BA7-4EBD-802F-E211BE2CF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Rectangle 13">
                <a:extLst>
                  <a:ext uri="{FF2B5EF4-FFF2-40B4-BE49-F238E27FC236}">
                    <a16:creationId xmlns:a16="http://schemas.microsoft.com/office/drawing/2014/main" id="{769B8CAA-A4CF-4C90-B42C-95080265C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14">
                <a:extLst>
                  <a:ext uri="{FF2B5EF4-FFF2-40B4-BE49-F238E27FC236}">
                    <a16:creationId xmlns:a16="http://schemas.microsoft.com/office/drawing/2014/main" id="{AE4D4B0F-4B00-4BE7-854F-32B1B5B6E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15">
                <a:extLst>
                  <a:ext uri="{FF2B5EF4-FFF2-40B4-BE49-F238E27FC236}">
                    <a16:creationId xmlns:a16="http://schemas.microsoft.com/office/drawing/2014/main" id="{70A405A8-4524-4D30-BFE8-2BB4D8D44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16">
                <a:extLst>
                  <a:ext uri="{FF2B5EF4-FFF2-40B4-BE49-F238E27FC236}">
                    <a16:creationId xmlns:a16="http://schemas.microsoft.com/office/drawing/2014/main" id="{B9710A60-C472-4A3D-841A-DF1ECD8B7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17">
                <a:extLst>
                  <a:ext uri="{FF2B5EF4-FFF2-40B4-BE49-F238E27FC236}">
                    <a16:creationId xmlns:a16="http://schemas.microsoft.com/office/drawing/2014/main" id="{69FF53C3-BC0E-4248-BFE7-3C3DA6BB1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18">
                <a:extLst>
                  <a:ext uri="{FF2B5EF4-FFF2-40B4-BE49-F238E27FC236}">
                    <a16:creationId xmlns:a16="http://schemas.microsoft.com/office/drawing/2014/main" id="{94A530FB-951C-4364-813E-DD31E42DA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19">
                <a:extLst>
                  <a:ext uri="{FF2B5EF4-FFF2-40B4-BE49-F238E27FC236}">
                    <a16:creationId xmlns:a16="http://schemas.microsoft.com/office/drawing/2014/main" id="{C86C99E2-054D-4480-B224-02B30F994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F9EA002D-7063-49D2-BE66-475605E3C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EF09FD74-8A72-4216-B75B-B93A645A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22">
                <a:extLst>
                  <a:ext uri="{FF2B5EF4-FFF2-40B4-BE49-F238E27FC236}">
                    <a16:creationId xmlns:a16="http://schemas.microsoft.com/office/drawing/2014/main" id="{B40C925F-87DE-48AA-A282-3F2070D33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Rectangle 23">
                <a:extLst>
                  <a:ext uri="{FF2B5EF4-FFF2-40B4-BE49-F238E27FC236}">
                    <a16:creationId xmlns:a16="http://schemas.microsoft.com/office/drawing/2014/main" id="{C46EEB32-CA62-4DB5-908B-58A9132CE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Rectangle 24">
                <a:extLst>
                  <a:ext uri="{FF2B5EF4-FFF2-40B4-BE49-F238E27FC236}">
                    <a16:creationId xmlns:a16="http://schemas.microsoft.com/office/drawing/2014/main" id="{DB4E45B8-C75D-4D74-8C41-AAE1DEC7E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EC234841-844B-40B2-A4CB-A89FEED83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0E4A5DEE-E387-436C-820F-C1F5DDA9F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7A15B9D2-285B-401C-BA24-B37B98E1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5333135F-2E2C-463E-88E0-7B7D1F220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87EBEF53-7267-4695-89D6-89E5AE075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4BAA2D49-784F-4F1F-812E-6A75395B3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87374353-EF1C-443F-B903-2D83AE1CB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F206F063-A6E4-4F80-9A5E-190AF3BE8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9657A2E6-8DB1-4A0D-96F9-877FD554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34">
                <a:extLst>
                  <a:ext uri="{FF2B5EF4-FFF2-40B4-BE49-F238E27FC236}">
                    <a16:creationId xmlns:a16="http://schemas.microsoft.com/office/drawing/2014/main" id="{1C5E2AE0-AA8E-4561-B6A1-9A355D3BA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Rectangle 35">
                <a:extLst>
                  <a:ext uri="{FF2B5EF4-FFF2-40B4-BE49-F238E27FC236}">
                    <a16:creationId xmlns:a16="http://schemas.microsoft.com/office/drawing/2014/main" id="{2BD51520-839A-4C13-B680-C31F0ABC3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36">
                <a:extLst>
                  <a:ext uri="{FF2B5EF4-FFF2-40B4-BE49-F238E27FC236}">
                    <a16:creationId xmlns:a16="http://schemas.microsoft.com/office/drawing/2014/main" id="{0F929C24-0E6F-4140-8AA5-6C489EFF5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37">
                <a:extLst>
                  <a:ext uri="{FF2B5EF4-FFF2-40B4-BE49-F238E27FC236}">
                    <a16:creationId xmlns:a16="http://schemas.microsoft.com/office/drawing/2014/main" id="{342B9FBB-CF4D-46E7-9369-B1D7EAA1A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38">
                <a:extLst>
                  <a:ext uri="{FF2B5EF4-FFF2-40B4-BE49-F238E27FC236}">
                    <a16:creationId xmlns:a16="http://schemas.microsoft.com/office/drawing/2014/main" id="{4E6278EA-FAE2-4FF2-A039-220C0E6A8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39">
                <a:extLst>
                  <a:ext uri="{FF2B5EF4-FFF2-40B4-BE49-F238E27FC236}">
                    <a16:creationId xmlns:a16="http://schemas.microsoft.com/office/drawing/2014/main" id="{D10A6144-4B2D-4FC3-857D-DFB5582CB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40">
                <a:extLst>
                  <a:ext uri="{FF2B5EF4-FFF2-40B4-BE49-F238E27FC236}">
                    <a16:creationId xmlns:a16="http://schemas.microsoft.com/office/drawing/2014/main" id="{67D5B033-4A29-4341-AF6D-744B192F8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 41">
                <a:extLst>
                  <a:ext uri="{FF2B5EF4-FFF2-40B4-BE49-F238E27FC236}">
                    <a16:creationId xmlns:a16="http://schemas.microsoft.com/office/drawing/2014/main" id="{E5DB9252-FBEB-4700-8CEC-9B8E5DE43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Rectangle 42">
                <a:extLst>
                  <a:ext uri="{FF2B5EF4-FFF2-40B4-BE49-F238E27FC236}">
                    <a16:creationId xmlns:a16="http://schemas.microsoft.com/office/drawing/2014/main" id="{2F5868B0-8C41-4F5E-9F3E-3DD3007AA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43">
                <a:extLst>
                  <a:ext uri="{FF2B5EF4-FFF2-40B4-BE49-F238E27FC236}">
                    <a16:creationId xmlns:a16="http://schemas.microsoft.com/office/drawing/2014/main" id="{5E814103-28B7-4C11-BC85-8FBD6F590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44">
                <a:extLst>
                  <a:ext uri="{FF2B5EF4-FFF2-40B4-BE49-F238E27FC236}">
                    <a16:creationId xmlns:a16="http://schemas.microsoft.com/office/drawing/2014/main" id="{8FD95140-1417-4C14-8909-1BFA5C698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45">
                <a:extLst>
                  <a:ext uri="{FF2B5EF4-FFF2-40B4-BE49-F238E27FC236}">
                    <a16:creationId xmlns:a16="http://schemas.microsoft.com/office/drawing/2014/main" id="{D7B93EFF-138E-41E1-8660-2606BF1F1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46">
                <a:extLst>
                  <a:ext uri="{FF2B5EF4-FFF2-40B4-BE49-F238E27FC236}">
                    <a16:creationId xmlns:a16="http://schemas.microsoft.com/office/drawing/2014/main" id="{B46A3548-A95D-4B1F-9FBD-4AC7FE4BB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47">
                <a:extLst>
                  <a:ext uri="{FF2B5EF4-FFF2-40B4-BE49-F238E27FC236}">
                    <a16:creationId xmlns:a16="http://schemas.microsoft.com/office/drawing/2014/main" id="{895E0E6D-5BDC-4C43-A655-7E0C24A5C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48">
                <a:extLst>
                  <a:ext uri="{FF2B5EF4-FFF2-40B4-BE49-F238E27FC236}">
                    <a16:creationId xmlns:a16="http://schemas.microsoft.com/office/drawing/2014/main" id="{87BBE00E-70A5-4F9C-9151-821DFC0B1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49">
                <a:extLst>
                  <a:ext uri="{FF2B5EF4-FFF2-40B4-BE49-F238E27FC236}">
                    <a16:creationId xmlns:a16="http://schemas.microsoft.com/office/drawing/2014/main" id="{DC2762E4-678D-4F0E-9B03-532504B16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ectangle 50">
                <a:extLst>
                  <a:ext uri="{FF2B5EF4-FFF2-40B4-BE49-F238E27FC236}">
                    <a16:creationId xmlns:a16="http://schemas.microsoft.com/office/drawing/2014/main" id="{DE758D33-CAC1-4EE5-AB42-406AF51FD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Rectangle 51">
                <a:extLst>
                  <a:ext uri="{FF2B5EF4-FFF2-40B4-BE49-F238E27FC236}">
                    <a16:creationId xmlns:a16="http://schemas.microsoft.com/office/drawing/2014/main" id="{0368C803-A6C9-46DB-ADB2-B872C9F62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Rectangle 52">
                <a:extLst>
                  <a:ext uri="{FF2B5EF4-FFF2-40B4-BE49-F238E27FC236}">
                    <a16:creationId xmlns:a16="http://schemas.microsoft.com/office/drawing/2014/main" id="{4617ADA7-8CDE-4DD4-B2CC-7CE48D01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Rectangle 53">
                <a:extLst>
                  <a:ext uri="{FF2B5EF4-FFF2-40B4-BE49-F238E27FC236}">
                    <a16:creationId xmlns:a16="http://schemas.microsoft.com/office/drawing/2014/main" id="{3A9C0AD7-50DA-4B1C-A843-FEB9916F2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ectangle 54">
                <a:extLst>
                  <a:ext uri="{FF2B5EF4-FFF2-40B4-BE49-F238E27FC236}">
                    <a16:creationId xmlns:a16="http://schemas.microsoft.com/office/drawing/2014/main" id="{4A192A1B-B19D-4F36-9E8C-5495810E6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Rectangle 55">
                <a:extLst>
                  <a:ext uri="{FF2B5EF4-FFF2-40B4-BE49-F238E27FC236}">
                    <a16:creationId xmlns:a16="http://schemas.microsoft.com/office/drawing/2014/main" id="{F83821CC-4AD6-43FD-9DB5-39ECFCC56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Rectangle 56">
                <a:extLst>
                  <a:ext uri="{FF2B5EF4-FFF2-40B4-BE49-F238E27FC236}">
                    <a16:creationId xmlns:a16="http://schemas.microsoft.com/office/drawing/2014/main" id="{FCF5F6FA-AD5C-4A34-9198-7181032F7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Rectangle 57">
                <a:extLst>
                  <a:ext uri="{FF2B5EF4-FFF2-40B4-BE49-F238E27FC236}">
                    <a16:creationId xmlns:a16="http://schemas.microsoft.com/office/drawing/2014/main" id="{98F3858E-181E-46FA-B6F8-E76716E72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ectangle 58">
                <a:extLst>
                  <a:ext uri="{FF2B5EF4-FFF2-40B4-BE49-F238E27FC236}">
                    <a16:creationId xmlns:a16="http://schemas.microsoft.com/office/drawing/2014/main" id="{2B71A30F-8CE2-46F0-956D-A25BF6228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59">
                <a:extLst>
                  <a:ext uri="{FF2B5EF4-FFF2-40B4-BE49-F238E27FC236}">
                    <a16:creationId xmlns:a16="http://schemas.microsoft.com/office/drawing/2014/main" id="{278D96B6-7928-4CAF-9960-7CD9E1C1A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Rectangle 60">
                <a:extLst>
                  <a:ext uri="{FF2B5EF4-FFF2-40B4-BE49-F238E27FC236}">
                    <a16:creationId xmlns:a16="http://schemas.microsoft.com/office/drawing/2014/main" id="{EA3D3B68-D24B-44DF-BDE0-2F9521C79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Rectangle 61">
                <a:extLst>
                  <a:ext uri="{FF2B5EF4-FFF2-40B4-BE49-F238E27FC236}">
                    <a16:creationId xmlns:a16="http://schemas.microsoft.com/office/drawing/2014/main" id="{016FB131-EC65-4975-911C-738CFCBF2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Rectangle 62">
                <a:extLst>
                  <a:ext uri="{FF2B5EF4-FFF2-40B4-BE49-F238E27FC236}">
                    <a16:creationId xmlns:a16="http://schemas.microsoft.com/office/drawing/2014/main" id="{07104A91-91AA-404D-8375-164AB29B9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63">
                <a:extLst>
                  <a:ext uri="{FF2B5EF4-FFF2-40B4-BE49-F238E27FC236}">
                    <a16:creationId xmlns:a16="http://schemas.microsoft.com/office/drawing/2014/main" id="{4954B433-2FE2-47F5-A71B-ADC3B8250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64">
                <a:extLst>
                  <a:ext uri="{FF2B5EF4-FFF2-40B4-BE49-F238E27FC236}">
                    <a16:creationId xmlns:a16="http://schemas.microsoft.com/office/drawing/2014/main" id="{A79777D3-8F6A-49AF-9E5A-423AFC5FE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65">
                <a:extLst>
                  <a:ext uri="{FF2B5EF4-FFF2-40B4-BE49-F238E27FC236}">
                    <a16:creationId xmlns:a16="http://schemas.microsoft.com/office/drawing/2014/main" id="{BD657C67-7EFE-433D-8559-2AE311D69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5" name="Rectangle 66">
                <a:extLst>
                  <a:ext uri="{FF2B5EF4-FFF2-40B4-BE49-F238E27FC236}">
                    <a16:creationId xmlns:a16="http://schemas.microsoft.com/office/drawing/2014/main" id="{A0AA7C3C-AD65-4B16-A73F-B3716CAA4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ectangle 67">
                <a:extLst>
                  <a:ext uri="{FF2B5EF4-FFF2-40B4-BE49-F238E27FC236}">
                    <a16:creationId xmlns:a16="http://schemas.microsoft.com/office/drawing/2014/main" id="{25ADDA15-D84E-45AE-A694-601C8EEB6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7" name="Rectangle 68">
                <a:extLst>
                  <a:ext uri="{FF2B5EF4-FFF2-40B4-BE49-F238E27FC236}">
                    <a16:creationId xmlns:a16="http://schemas.microsoft.com/office/drawing/2014/main" id="{03E15A9B-3532-4681-B2BF-E3AFE2AAB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ectangle 69">
                <a:extLst>
                  <a:ext uri="{FF2B5EF4-FFF2-40B4-BE49-F238E27FC236}">
                    <a16:creationId xmlns:a16="http://schemas.microsoft.com/office/drawing/2014/main" id="{62CC164E-694F-4CCF-8721-4FBB9793E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9" name="Rectangle 70">
                <a:extLst>
                  <a:ext uri="{FF2B5EF4-FFF2-40B4-BE49-F238E27FC236}">
                    <a16:creationId xmlns:a16="http://schemas.microsoft.com/office/drawing/2014/main" id="{7DD8D549-9347-4D65-9C5D-630C1122B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ectangle 71">
                <a:extLst>
                  <a:ext uri="{FF2B5EF4-FFF2-40B4-BE49-F238E27FC236}">
                    <a16:creationId xmlns:a16="http://schemas.microsoft.com/office/drawing/2014/main" id="{3F21C2D6-AB1C-42CC-A0BA-F4911F7B4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1" name="Rectangle 72">
                <a:extLst>
                  <a:ext uri="{FF2B5EF4-FFF2-40B4-BE49-F238E27FC236}">
                    <a16:creationId xmlns:a16="http://schemas.microsoft.com/office/drawing/2014/main" id="{502FFE89-4B03-4CAC-842A-5603B629E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73">
                <a:extLst>
                  <a:ext uri="{FF2B5EF4-FFF2-40B4-BE49-F238E27FC236}">
                    <a16:creationId xmlns:a16="http://schemas.microsoft.com/office/drawing/2014/main" id="{19741015-18C1-4786-A2CC-3E9922F81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74">
                <a:extLst>
                  <a:ext uri="{FF2B5EF4-FFF2-40B4-BE49-F238E27FC236}">
                    <a16:creationId xmlns:a16="http://schemas.microsoft.com/office/drawing/2014/main" id="{D4DFB1D5-F7B5-488E-9CB8-481C90640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75">
                <a:extLst>
                  <a:ext uri="{FF2B5EF4-FFF2-40B4-BE49-F238E27FC236}">
                    <a16:creationId xmlns:a16="http://schemas.microsoft.com/office/drawing/2014/main" id="{2C621C72-0FF3-4983-B30E-265115236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76">
                <a:extLst>
                  <a:ext uri="{FF2B5EF4-FFF2-40B4-BE49-F238E27FC236}">
                    <a16:creationId xmlns:a16="http://schemas.microsoft.com/office/drawing/2014/main" id="{4566DF83-7EC6-447E-9FF9-816BE57ED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77">
                <a:extLst>
                  <a:ext uri="{FF2B5EF4-FFF2-40B4-BE49-F238E27FC236}">
                    <a16:creationId xmlns:a16="http://schemas.microsoft.com/office/drawing/2014/main" id="{EF9AE658-BCD6-4094-9B3A-F81F58AB9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78">
                <a:extLst>
                  <a:ext uri="{FF2B5EF4-FFF2-40B4-BE49-F238E27FC236}">
                    <a16:creationId xmlns:a16="http://schemas.microsoft.com/office/drawing/2014/main" id="{B16F6B97-BC2B-4D7E-B13F-D2E450AB4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8" name="Rectangle 79">
                <a:extLst>
                  <a:ext uri="{FF2B5EF4-FFF2-40B4-BE49-F238E27FC236}">
                    <a16:creationId xmlns:a16="http://schemas.microsoft.com/office/drawing/2014/main" id="{35CD978A-A001-443C-B5D6-25B0D3535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80">
                <a:extLst>
                  <a:ext uri="{FF2B5EF4-FFF2-40B4-BE49-F238E27FC236}">
                    <a16:creationId xmlns:a16="http://schemas.microsoft.com/office/drawing/2014/main" id="{9BA00166-89D4-4E0F-A0FA-5405F8AB6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Rectangle 81">
                <a:extLst>
                  <a:ext uri="{FF2B5EF4-FFF2-40B4-BE49-F238E27FC236}">
                    <a16:creationId xmlns:a16="http://schemas.microsoft.com/office/drawing/2014/main" id="{11DBD36C-A00C-4F67-8F35-542FEE836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Rectangle 82">
                <a:extLst>
                  <a:ext uri="{FF2B5EF4-FFF2-40B4-BE49-F238E27FC236}">
                    <a16:creationId xmlns:a16="http://schemas.microsoft.com/office/drawing/2014/main" id="{68942754-0904-4DF5-97A7-B409E58B8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83">
                <a:extLst>
                  <a:ext uri="{FF2B5EF4-FFF2-40B4-BE49-F238E27FC236}">
                    <a16:creationId xmlns:a16="http://schemas.microsoft.com/office/drawing/2014/main" id="{58900110-445E-4B8D-81A9-5D57685A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Rectangle 84">
                <a:extLst>
                  <a:ext uri="{FF2B5EF4-FFF2-40B4-BE49-F238E27FC236}">
                    <a16:creationId xmlns:a16="http://schemas.microsoft.com/office/drawing/2014/main" id="{50DDC891-E529-4702-A1E2-3758082F8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Rectangle 85">
                <a:extLst>
                  <a:ext uri="{FF2B5EF4-FFF2-40B4-BE49-F238E27FC236}">
                    <a16:creationId xmlns:a16="http://schemas.microsoft.com/office/drawing/2014/main" id="{32637135-C283-4AF2-B302-50DC1E1FD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86">
                <a:extLst>
                  <a:ext uri="{FF2B5EF4-FFF2-40B4-BE49-F238E27FC236}">
                    <a16:creationId xmlns:a16="http://schemas.microsoft.com/office/drawing/2014/main" id="{0EF005D6-BC84-42F6-8B79-3550644A0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87">
                <a:extLst>
                  <a:ext uri="{FF2B5EF4-FFF2-40B4-BE49-F238E27FC236}">
                    <a16:creationId xmlns:a16="http://schemas.microsoft.com/office/drawing/2014/main" id="{03B5601B-D3E1-4C83-BFCF-6768F3CEB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Rectangle 88">
                <a:extLst>
                  <a:ext uri="{FF2B5EF4-FFF2-40B4-BE49-F238E27FC236}">
                    <a16:creationId xmlns:a16="http://schemas.microsoft.com/office/drawing/2014/main" id="{0DBCAC54-328A-4888-A9BB-FE8AAF8FA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Rectangle 89">
                <a:extLst>
                  <a:ext uri="{FF2B5EF4-FFF2-40B4-BE49-F238E27FC236}">
                    <a16:creationId xmlns:a16="http://schemas.microsoft.com/office/drawing/2014/main" id="{ABFD9D9A-43B0-478B-A668-27011E871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90">
                <a:extLst>
                  <a:ext uri="{FF2B5EF4-FFF2-40B4-BE49-F238E27FC236}">
                    <a16:creationId xmlns:a16="http://schemas.microsoft.com/office/drawing/2014/main" id="{C0A622F5-7E27-45EF-8B8D-F8F7C94C6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Rectangle 91">
                <a:extLst>
                  <a:ext uri="{FF2B5EF4-FFF2-40B4-BE49-F238E27FC236}">
                    <a16:creationId xmlns:a16="http://schemas.microsoft.com/office/drawing/2014/main" id="{7418A78B-C1CE-4256-AF7D-59E21335E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92">
                <a:extLst>
                  <a:ext uri="{FF2B5EF4-FFF2-40B4-BE49-F238E27FC236}">
                    <a16:creationId xmlns:a16="http://schemas.microsoft.com/office/drawing/2014/main" id="{F3747DAD-45D4-4BF3-9357-E6EBE61B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Rectangle 93">
                <a:extLst>
                  <a:ext uri="{FF2B5EF4-FFF2-40B4-BE49-F238E27FC236}">
                    <a16:creationId xmlns:a16="http://schemas.microsoft.com/office/drawing/2014/main" id="{59302926-65A2-4FF7-BDD9-A59BE65E6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Rectangle 94">
                <a:extLst>
                  <a:ext uri="{FF2B5EF4-FFF2-40B4-BE49-F238E27FC236}">
                    <a16:creationId xmlns:a16="http://schemas.microsoft.com/office/drawing/2014/main" id="{0E9F9760-208C-49EE-BD8A-BF30D53CC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Rectangle 95">
                <a:extLst>
                  <a:ext uri="{FF2B5EF4-FFF2-40B4-BE49-F238E27FC236}">
                    <a16:creationId xmlns:a16="http://schemas.microsoft.com/office/drawing/2014/main" id="{6DC84BE0-8B42-4065-8E8B-BD434B0BA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96">
                <a:extLst>
                  <a:ext uri="{FF2B5EF4-FFF2-40B4-BE49-F238E27FC236}">
                    <a16:creationId xmlns:a16="http://schemas.microsoft.com/office/drawing/2014/main" id="{DE54654F-46C7-4BB4-8EC4-EF971586E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97">
                <a:extLst>
                  <a:ext uri="{FF2B5EF4-FFF2-40B4-BE49-F238E27FC236}">
                    <a16:creationId xmlns:a16="http://schemas.microsoft.com/office/drawing/2014/main" id="{5427F041-8D52-4AB4-8561-B34DDD222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98">
                <a:extLst>
                  <a:ext uri="{FF2B5EF4-FFF2-40B4-BE49-F238E27FC236}">
                    <a16:creationId xmlns:a16="http://schemas.microsoft.com/office/drawing/2014/main" id="{9411B35F-F51E-4190-8340-0819C2EC1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99">
                <a:extLst>
                  <a:ext uri="{FF2B5EF4-FFF2-40B4-BE49-F238E27FC236}">
                    <a16:creationId xmlns:a16="http://schemas.microsoft.com/office/drawing/2014/main" id="{DC86BEAC-5B9E-4E0E-A024-F9C367DF8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 100">
                <a:extLst>
                  <a:ext uri="{FF2B5EF4-FFF2-40B4-BE49-F238E27FC236}">
                    <a16:creationId xmlns:a16="http://schemas.microsoft.com/office/drawing/2014/main" id="{E0CCE9DA-16C2-4017-8D76-C5F3E3F55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101">
                <a:extLst>
                  <a:ext uri="{FF2B5EF4-FFF2-40B4-BE49-F238E27FC236}">
                    <a16:creationId xmlns:a16="http://schemas.microsoft.com/office/drawing/2014/main" id="{67DC0E60-B8D1-45E1-82AB-BF0E9CDDB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02">
                <a:extLst>
                  <a:ext uri="{FF2B5EF4-FFF2-40B4-BE49-F238E27FC236}">
                    <a16:creationId xmlns:a16="http://schemas.microsoft.com/office/drawing/2014/main" id="{2BF757F3-C302-4EF3-B4AE-D9CCF63B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Rectangle 103">
                <a:extLst>
                  <a:ext uri="{FF2B5EF4-FFF2-40B4-BE49-F238E27FC236}">
                    <a16:creationId xmlns:a16="http://schemas.microsoft.com/office/drawing/2014/main" id="{B4B27E05-06C2-4406-A7B3-A7F2F67AD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Rectangle 104">
                <a:extLst>
                  <a:ext uri="{FF2B5EF4-FFF2-40B4-BE49-F238E27FC236}">
                    <a16:creationId xmlns:a16="http://schemas.microsoft.com/office/drawing/2014/main" id="{051D1DCB-FB70-4DAC-8E86-75EE432D1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Rectangle 105">
                <a:extLst>
                  <a:ext uri="{FF2B5EF4-FFF2-40B4-BE49-F238E27FC236}">
                    <a16:creationId xmlns:a16="http://schemas.microsoft.com/office/drawing/2014/main" id="{1D3F9BA3-F607-48FD-B1FB-4F4C32987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ectangle 106">
                <a:extLst>
                  <a:ext uri="{FF2B5EF4-FFF2-40B4-BE49-F238E27FC236}">
                    <a16:creationId xmlns:a16="http://schemas.microsoft.com/office/drawing/2014/main" id="{606832BD-D503-41EE-AEC2-E8A32E024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07">
                <a:extLst>
                  <a:ext uri="{FF2B5EF4-FFF2-40B4-BE49-F238E27FC236}">
                    <a16:creationId xmlns:a16="http://schemas.microsoft.com/office/drawing/2014/main" id="{C474432A-6B95-4246-B56E-9A3AF1BD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08">
                <a:extLst>
                  <a:ext uri="{FF2B5EF4-FFF2-40B4-BE49-F238E27FC236}">
                    <a16:creationId xmlns:a16="http://schemas.microsoft.com/office/drawing/2014/main" id="{ECF231FF-8015-4B1B-9F70-3B0BD9678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Rectangle 109">
                <a:extLst>
                  <a:ext uri="{FF2B5EF4-FFF2-40B4-BE49-F238E27FC236}">
                    <a16:creationId xmlns:a16="http://schemas.microsoft.com/office/drawing/2014/main" id="{A07E47EB-C7D5-4CE5-BB67-2E723C7A6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110">
                <a:extLst>
                  <a:ext uri="{FF2B5EF4-FFF2-40B4-BE49-F238E27FC236}">
                    <a16:creationId xmlns:a16="http://schemas.microsoft.com/office/drawing/2014/main" id="{3406F071-6691-46DF-970A-296D33567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111">
                <a:extLst>
                  <a:ext uri="{FF2B5EF4-FFF2-40B4-BE49-F238E27FC236}">
                    <a16:creationId xmlns:a16="http://schemas.microsoft.com/office/drawing/2014/main" id="{34348C74-6BD0-4F5B-A587-01CE85524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Rectangle 112">
                <a:extLst>
                  <a:ext uri="{FF2B5EF4-FFF2-40B4-BE49-F238E27FC236}">
                    <a16:creationId xmlns:a16="http://schemas.microsoft.com/office/drawing/2014/main" id="{F5D885E7-053E-476F-95D7-F6ABECBEC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Rectangle 113">
                <a:extLst>
                  <a:ext uri="{FF2B5EF4-FFF2-40B4-BE49-F238E27FC236}">
                    <a16:creationId xmlns:a16="http://schemas.microsoft.com/office/drawing/2014/main" id="{C88F5474-C7E7-43A9-85F5-80A00BA39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114">
                <a:extLst>
                  <a:ext uri="{FF2B5EF4-FFF2-40B4-BE49-F238E27FC236}">
                    <a16:creationId xmlns:a16="http://schemas.microsoft.com/office/drawing/2014/main" id="{311F8525-807E-415C-8511-1CA1B2915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Rectangle 115">
                <a:extLst>
                  <a:ext uri="{FF2B5EF4-FFF2-40B4-BE49-F238E27FC236}">
                    <a16:creationId xmlns:a16="http://schemas.microsoft.com/office/drawing/2014/main" id="{F18B5687-F1A9-48D6-AD93-F2C15E7BC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Rectangle 116">
                <a:extLst>
                  <a:ext uri="{FF2B5EF4-FFF2-40B4-BE49-F238E27FC236}">
                    <a16:creationId xmlns:a16="http://schemas.microsoft.com/office/drawing/2014/main" id="{E755F637-EC8E-497C-8A7E-5850E900F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" name="Rectangle 117">
                <a:extLst>
                  <a:ext uri="{FF2B5EF4-FFF2-40B4-BE49-F238E27FC236}">
                    <a16:creationId xmlns:a16="http://schemas.microsoft.com/office/drawing/2014/main" id="{512A3DC4-94B5-4606-853F-A35D597C9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Rectangle 118">
                <a:extLst>
                  <a:ext uri="{FF2B5EF4-FFF2-40B4-BE49-F238E27FC236}">
                    <a16:creationId xmlns:a16="http://schemas.microsoft.com/office/drawing/2014/main" id="{A7A4A10D-4EA9-4C24-8B4C-2F9B64F50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119">
                <a:extLst>
                  <a:ext uri="{FF2B5EF4-FFF2-40B4-BE49-F238E27FC236}">
                    <a16:creationId xmlns:a16="http://schemas.microsoft.com/office/drawing/2014/main" id="{1C39AF57-C618-4734-A2A3-4E3191C80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120">
                <a:extLst>
                  <a:ext uri="{FF2B5EF4-FFF2-40B4-BE49-F238E27FC236}">
                    <a16:creationId xmlns:a16="http://schemas.microsoft.com/office/drawing/2014/main" id="{147B97B2-2198-482F-8C83-07A682675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121">
                <a:extLst>
                  <a:ext uri="{FF2B5EF4-FFF2-40B4-BE49-F238E27FC236}">
                    <a16:creationId xmlns:a16="http://schemas.microsoft.com/office/drawing/2014/main" id="{6D8FC1B9-3003-4D66-8697-D77A76FF4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122">
                <a:extLst>
                  <a:ext uri="{FF2B5EF4-FFF2-40B4-BE49-F238E27FC236}">
                    <a16:creationId xmlns:a16="http://schemas.microsoft.com/office/drawing/2014/main" id="{73FB8EB6-AB15-4699-B9EB-82892A4D6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Rectangle 123">
                <a:extLst>
                  <a:ext uri="{FF2B5EF4-FFF2-40B4-BE49-F238E27FC236}">
                    <a16:creationId xmlns:a16="http://schemas.microsoft.com/office/drawing/2014/main" id="{EF8C374F-41D4-4DF4-912C-920E6208A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3" name="Rectangle 124">
                <a:extLst>
                  <a:ext uri="{FF2B5EF4-FFF2-40B4-BE49-F238E27FC236}">
                    <a16:creationId xmlns:a16="http://schemas.microsoft.com/office/drawing/2014/main" id="{2BD38748-9D0B-4BFE-B9B4-8E734C21A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Rectangle 125">
                <a:extLst>
                  <a:ext uri="{FF2B5EF4-FFF2-40B4-BE49-F238E27FC236}">
                    <a16:creationId xmlns:a16="http://schemas.microsoft.com/office/drawing/2014/main" id="{3AFBC326-5514-4DE2-A02C-EC1A91CFF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126">
                <a:extLst>
                  <a:ext uri="{FF2B5EF4-FFF2-40B4-BE49-F238E27FC236}">
                    <a16:creationId xmlns:a16="http://schemas.microsoft.com/office/drawing/2014/main" id="{5AB89724-821E-4BA0-8B50-4EA1EF168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Rectangle 127">
                <a:extLst>
                  <a:ext uri="{FF2B5EF4-FFF2-40B4-BE49-F238E27FC236}">
                    <a16:creationId xmlns:a16="http://schemas.microsoft.com/office/drawing/2014/main" id="{CDB5270C-0D6F-421A-A2E5-2922029B5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Rectangle 128">
                <a:extLst>
                  <a:ext uri="{FF2B5EF4-FFF2-40B4-BE49-F238E27FC236}">
                    <a16:creationId xmlns:a16="http://schemas.microsoft.com/office/drawing/2014/main" id="{D006966C-5FCD-4481-BD9D-7FE249BED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29">
                <a:extLst>
                  <a:ext uri="{FF2B5EF4-FFF2-40B4-BE49-F238E27FC236}">
                    <a16:creationId xmlns:a16="http://schemas.microsoft.com/office/drawing/2014/main" id="{FD256EA1-754E-4CD7-BC3F-DB38EB5CC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9" name="Rectangle 130">
                <a:extLst>
                  <a:ext uri="{FF2B5EF4-FFF2-40B4-BE49-F238E27FC236}">
                    <a16:creationId xmlns:a16="http://schemas.microsoft.com/office/drawing/2014/main" id="{F3C3D393-AEB1-4EA6-9996-9DAA73109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131">
                <a:extLst>
                  <a:ext uri="{FF2B5EF4-FFF2-40B4-BE49-F238E27FC236}">
                    <a16:creationId xmlns:a16="http://schemas.microsoft.com/office/drawing/2014/main" id="{985393FF-3CAD-46B9-8014-383176B16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32">
                <a:extLst>
                  <a:ext uri="{FF2B5EF4-FFF2-40B4-BE49-F238E27FC236}">
                    <a16:creationId xmlns:a16="http://schemas.microsoft.com/office/drawing/2014/main" id="{1C30C631-2D6C-4F3D-95EA-03E645F86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133">
                <a:extLst>
                  <a:ext uri="{FF2B5EF4-FFF2-40B4-BE49-F238E27FC236}">
                    <a16:creationId xmlns:a16="http://schemas.microsoft.com/office/drawing/2014/main" id="{6DAE69BF-1083-4BED-A7FB-848F86745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Rectangle 134">
                <a:extLst>
                  <a:ext uri="{FF2B5EF4-FFF2-40B4-BE49-F238E27FC236}">
                    <a16:creationId xmlns:a16="http://schemas.microsoft.com/office/drawing/2014/main" id="{14938982-B150-42EF-B6B8-5CE584B9B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35">
                <a:extLst>
                  <a:ext uri="{FF2B5EF4-FFF2-40B4-BE49-F238E27FC236}">
                    <a16:creationId xmlns:a16="http://schemas.microsoft.com/office/drawing/2014/main" id="{5CC1E604-71D4-4B3F-BD05-962D769B4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136">
                <a:extLst>
                  <a:ext uri="{FF2B5EF4-FFF2-40B4-BE49-F238E27FC236}">
                    <a16:creationId xmlns:a16="http://schemas.microsoft.com/office/drawing/2014/main" id="{90E488E6-852C-4FBB-995E-D312F48B0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137">
                <a:extLst>
                  <a:ext uri="{FF2B5EF4-FFF2-40B4-BE49-F238E27FC236}">
                    <a16:creationId xmlns:a16="http://schemas.microsoft.com/office/drawing/2014/main" id="{D05EE70F-C7D8-4A32-BB6D-EFB96E09B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38">
                <a:extLst>
                  <a:ext uri="{FF2B5EF4-FFF2-40B4-BE49-F238E27FC236}">
                    <a16:creationId xmlns:a16="http://schemas.microsoft.com/office/drawing/2014/main" id="{04BD13D0-B793-4490-B85A-EF0E20E68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Rectangle 139">
                <a:extLst>
                  <a:ext uri="{FF2B5EF4-FFF2-40B4-BE49-F238E27FC236}">
                    <a16:creationId xmlns:a16="http://schemas.microsoft.com/office/drawing/2014/main" id="{ED48EBA3-C57D-49AA-A864-93D68B8BB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Rectangle 140">
                <a:extLst>
                  <a:ext uri="{FF2B5EF4-FFF2-40B4-BE49-F238E27FC236}">
                    <a16:creationId xmlns:a16="http://schemas.microsoft.com/office/drawing/2014/main" id="{FCAF1FB3-5980-4CD2-B884-E437E69F2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Rectangle 141">
                <a:extLst>
                  <a:ext uri="{FF2B5EF4-FFF2-40B4-BE49-F238E27FC236}">
                    <a16:creationId xmlns:a16="http://schemas.microsoft.com/office/drawing/2014/main" id="{DC5D00C2-5BB8-4C3F-B61D-17F4FE5C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1" name="Rectangle 142">
                <a:extLst>
                  <a:ext uri="{FF2B5EF4-FFF2-40B4-BE49-F238E27FC236}">
                    <a16:creationId xmlns:a16="http://schemas.microsoft.com/office/drawing/2014/main" id="{A2010FD8-2E79-4B9D-BCC9-202B37CF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2" name="Rectangle 143">
                <a:extLst>
                  <a:ext uri="{FF2B5EF4-FFF2-40B4-BE49-F238E27FC236}">
                    <a16:creationId xmlns:a16="http://schemas.microsoft.com/office/drawing/2014/main" id="{DD859194-C6CE-4133-8457-70FCC3FFD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144">
                <a:extLst>
                  <a:ext uri="{FF2B5EF4-FFF2-40B4-BE49-F238E27FC236}">
                    <a16:creationId xmlns:a16="http://schemas.microsoft.com/office/drawing/2014/main" id="{F1871AE1-F04A-49C6-AFA4-444F75BB5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Rectangle 145">
                <a:extLst>
                  <a:ext uri="{FF2B5EF4-FFF2-40B4-BE49-F238E27FC236}">
                    <a16:creationId xmlns:a16="http://schemas.microsoft.com/office/drawing/2014/main" id="{76DD3751-2A6F-4646-81D1-D4ABD94D2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146">
                <a:extLst>
                  <a:ext uri="{FF2B5EF4-FFF2-40B4-BE49-F238E27FC236}">
                    <a16:creationId xmlns:a16="http://schemas.microsoft.com/office/drawing/2014/main" id="{6C8A29AA-CD18-458E-B813-27386D922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147">
                <a:extLst>
                  <a:ext uri="{FF2B5EF4-FFF2-40B4-BE49-F238E27FC236}">
                    <a16:creationId xmlns:a16="http://schemas.microsoft.com/office/drawing/2014/main" id="{9227A13F-56A1-413D-A6C7-D6B677086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148">
                <a:extLst>
                  <a:ext uri="{FF2B5EF4-FFF2-40B4-BE49-F238E27FC236}">
                    <a16:creationId xmlns:a16="http://schemas.microsoft.com/office/drawing/2014/main" id="{2E0DD7F7-7E02-496E-9F83-AA8F493BF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149">
                <a:extLst>
                  <a:ext uri="{FF2B5EF4-FFF2-40B4-BE49-F238E27FC236}">
                    <a16:creationId xmlns:a16="http://schemas.microsoft.com/office/drawing/2014/main" id="{F6E47EEC-7D2F-446F-9FFD-A6C7A2A57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150">
                <a:extLst>
                  <a:ext uri="{FF2B5EF4-FFF2-40B4-BE49-F238E27FC236}">
                    <a16:creationId xmlns:a16="http://schemas.microsoft.com/office/drawing/2014/main" id="{F3805D4C-CC60-4B81-B3DA-3515F362B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Rectangle 151">
                <a:extLst>
                  <a:ext uri="{FF2B5EF4-FFF2-40B4-BE49-F238E27FC236}">
                    <a16:creationId xmlns:a16="http://schemas.microsoft.com/office/drawing/2014/main" id="{C1E4D01B-F307-4B3F-A014-01CA8962E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Rectangle 152">
                <a:extLst>
                  <a:ext uri="{FF2B5EF4-FFF2-40B4-BE49-F238E27FC236}">
                    <a16:creationId xmlns:a16="http://schemas.microsoft.com/office/drawing/2014/main" id="{78BC748B-D2C1-4AF8-BC8C-892BF499E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153">
                <a:extLst>
                  <a:ext uri="{FF2B5EF4-FFF2-40B4-BE49-F238E27FC236}">
                    <a16:creationId xmlns:a16="http://schemas.microsoft.com/office/drawing/2014/main" id="{61E261A8-B67D-4957-9378-AD73E8A79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Rectangle 154">
                <a:extLst>
                  <a:ext uri="{FF2B5EF4-FFF2-40B4-BE49-F238E27FC236}">
                    <a16:creationId xmlns:a16="http://schemas.microsoft.com/office/drawing/2014/main" id="{28EE4042-0C43-4B3A-9BD1-D0D34ED34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Rectangle 155">
                <a:extLst>
                  <a:ext uri="{FF2B5EF4-FFF2-40B4-BE49-F238E27FC236}">
                    <a16:creationId xmlns:a16="http://schemas.microsoft.com/office/drawing/2014/main" id="{1EEAC21A-B7BD-42E6-BD1B-4DFB0A54C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5" name="Rectangle 156">
                <a:extLst>
                  <a:ext uri="{FF2B5EF4-FFF2-40B4-BE49-F238E27FC236}">
                    <a16:creationId xmlns:a16="http://schemas.microsoft.com/office/drawing/2014/main" id="{7A666E7B-C50C-4DE8-9CE7-40BEA4210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6" name="Rectangle 157">
                <a:extLst>
                  <a:ext uri="{FF2B5EF4-FFF2-40B4-BE49-F238E27FC236}">
                    <a16:creationId xmlns:a16="http://schemas.microsoft.com/office/drawing/2014/main" id="{6655E38F-C917-4E59-9D96-16E69CB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Rectangle 158">
                <a:extLst>
                  <a:ext uri="{FF2B5EF4-FFF2-40B4-BE49-F238E27FC236}">
                    <a16:creationId xmlns:a16="http://schemas.microsoft.com/office/drawing/2014/main" id="{54D4BAAC-105E-4002-B40C-92D13A628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Rectangle 159">
                <a:extLst>
                  <a:ext uri="{FF2B5EF4-FFF2-40B4-BE49-F238E27FC236}">
                    <a16:creationId xmlns:a16="http://schemas.microsoft.com/office/drawing/2014/main" id="{98BFDAE3-2660-45F9-84F6-A2914A388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160">
                <a:extLst>
                  <a:ext uri="{FF2B5EF4-FFF2-40B4-BE49-F238E27FC236}">
                    <a16:creationId xmlns:a16="http://schemas.microsoft.com/office/drawing/2014/main" id="{1FA51293-F0CF-4973-9F6A-38D5988A9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Rectangle 161">
                <a:extLst>
                  <a:ext uri="{FF2B5EF4-FFF2-40B4-BE49-F238E27FC236}">
                    <a16:creationId xmlns:a16="http://schemas.microsoft.com/office/drawing/2014/main" id="{7882696A-D5E4-4EC2-9CFB-FCD8F245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162">
                <a:extLst>
                  <a:ext uri="{FF2B5EF4-FFF2-40B4-BE49-F238E27FC236}">
                    <a16:creationId xmlns:a16="http://schemas.microsoft.com/office/drawing/2014/main" id="{C80E8674-5A66-40CE-A85C-4C27E80F4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163">
                <a:extLst>
                  <a:ext uri="{FF2B5EF4-FFF2-40B4-BE49-F238E27FC236}">
                    <a16:creationId xmlns:a16="http://schemas.microsoft.com/office/drawing/2014/main" id="{320665EC-6C07-4380-A558-B3BAC47E3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164">
                <a:extLst>
                  <a:ext uri="{FF2B5EF4-FFF2-40B4-BE49-F238E27FC236}">
                    <a16:creationId xmlns:a16="http://schemas.microsoft.com/office/drawing/2014/main" id="{A71C2589-DE95-40FF-83FF-0DA3561B4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165">
                <a:extLst>
                  <a:ext uri="{FF2B5EF4-FFF2-40B4-BE49-F238E27FC236}">
                    <a16:creationId xmlns:a16="http://schemas.microsoft.com/office/drawing/2014/main" id="{52EC45A7-B843-4BA9-AC49-46EE80B7F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166">
                <a:extLst>
                  <a:ext uri="{FF2B5EF4-FFF2-40B4-BE49-F238E27FC236}">
                    <a16:creationId xmlns:a16="http://schemas.microsoft.com/office/drawing/2014/main" id="{D0E6688F-5ABE-4E60-8958-A737D7DA2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167">
                <a:extLst>
                  <a:ext uri="{FF2B5EF4-FFF2-40B4-BE49-F238E27FC236}">
                    <a16:creationId xmlns:a16="http://schemas.microsoft.com/office/drawing/2014/main" id="{4AF47674-FA46-452E-BE89-340773CED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168">
                <a:extLst>
                  <a:ext uri="{FF2B5EF4-FFF2-40B4-BE49-F238E27FC236}">
                    <a16:creationId xmlns:a16="http://schemas.microsoft.com/office/drawing/2014/main" id="{5AEE3AD6-CE96-49B1-BDFB-FD6E0C7F4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169">
                <a:extLst>
                  <a:ext uri="{FF2B5EF4-FFF2-40B4-BE49-F238E27FC236}">
                    <a16:creationId xmlns:a16="http://schemas.microsoft.com/office/drawing/2014/main" id="{01E5EB5E-F0E0-4FA9-8585-D158982EF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170">
                <a:extLst>
                  <a:ext uri="{FF2B5EF4-FFF2-40B4-BE49-F238E27FC236}">
                    <a16:creationId xmlns:a16="http://schemas.microsoft.com/office/drawing/2014/main" id="{CBB5BA3D-AE73-4296-AF04-E81638FC5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171">
                <a:extLst>
                  <a:ext uri="{FF2B5EF4-FFF2-40B4-BE49-F238E27FC236}">
                    <a16:creationId xmlns:a16="http://schemas.microsoft.com/office/drawing/2014/main" id="{725C3A80-91BC-473E-9712-41A0A7C02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172">
                <a:extLst>
                  <a:ext uri="{FF2B5EF4-FFF2-40B4-BE49-F238E27FC236}">
                    <a16:creationId xmlns:a16="http://schemas.microsoft.com/office/drawing/2014/main" id="{91F21557-0F2F-4F34-8238-9EECE5FE6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173">
                <a:extLst>
                  <a:ext uri="{FF2B5EF4-FFF2-40B4-BE49-F238E27FC236}">
                    <a16:creationId xmlns:a16="http://schemas.microsoft.com/office/drawing/2014/main" id="{902004B1-4F33-4509-9572-3D0960DC4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174">
                <a:extLst>
                  <a:ext uri="{FF2B5EF4-FFF2-40B4-BE49-F238E27FC236}">
                    <a16:creationId xmlns:a16="http://schemas.microsoft.com/office/drawing/2014/main" id="{3B2F25FE-8774-46FF-9CD4-90E95656B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175">
                <a:extLst>
                  <a:ext uri="{FF2B5EF4-FFF2-40B4-BE49-F238E27FC236}">
                    <a16:creationId xmlns:a16="http://schemas.microsoft.com/office/drawing/2014/main" id="{270561A1-650B-4615-A9F2-E412D7EC9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176">
                <a:extLst>
                  <a:ext uri="{FF2B5EF4-FFF2-40B4-BE49-F238E27FC236}">
                    <a16:creationId xmlns:a16="http://schemas.microsoft.com/office/drawing/2014/main" id="{5F8FA24B-0E04-418D-AC50-C939ACBA4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177">
                <a:extLst>
                  <a:ext uri="{FF2B5EF4-FFF2-40B4-BE49-F238E27FC236}">
                    <a16:creationId xmlns:a16="http://schemas.microsoft.com/office/drawing/2014/main" id="{F5C2FA96-04C7-4886-89DD-78DD45634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178">
                <a:extLst>
                  <a:ext uri="{FF2B5EF4-FFF2-40B4-BE49-F238E27FC236}">
                    <a16:creationId xmlns:a16="http://schemas.microsoft.com/office/drawing/2014/main" id="{2732EEA6-2A1F-4F5F-90F6-E0E58F421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Rectangle 179">
                <a:extLst>
                  <a:ext uri="{FF2B5EF4-FFF2-40B4-BE49-F238E27FC236}">
                    <a16:creationId xmlns:a16="http://schemas.microsoft.com/office/drawing/2014/main" id="{96DA3105-FAD9-40E8-85DF-6B9B3B6D6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Rectangle 180">
                <a:extLst>
                  <a:ext uri="{FF2B5EF4-FFF2-40B4-BE49-F238E27FC236}">
                    <a16:creationId xmlns:a16="http://schemas.microsoft.com/office/drawing/2014/main" id="{ED852954-BAC9-4BED-A809-48339E08B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181">
                <a:extLst>
                  <a:ext uri="{FF2B5EF4-FFF2-40B4-BE49-F238E27FC236}">
                    <a16:creationId xmlns:a16="http://schemas.microsoft.com/office/drawing/2014/main" id="{3BAC3B7C-066F-42A3-890C-2C4B42E31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182">
                <a:extLst>
                  <a:ext uri="{FF2B5EF4-FFF2-40B4-BE49-F238E27FC236}">
                    <a16:creationId xmlns:a16="http://schemas.microsoft.com/office/drawing/2014/main" id="{65F7362D-786D-4673-87C8-488E720D5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183">
                <a:extLst>
                  <a:ext uri="{FF2B5EF4-FFF2-40B4-BE49-F238E27FC236}">
                    <a16:creationId xmlns:a16="http://schemas.microsoft.com/office/drawing/2014/main" id="{7ADF6391-DEE7-46BE-8F67-282E553B8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184">
                <a:extLst>
                  <a:ext uri="{FF2B5EF4-FFF2-40B4-BE49-F238E27FC236}">
                    <a16:creationId xmlns:a16="http://schemas.microsoft.com/office/drawing/2014/main" id="{92A43D15-5010-4AFA-9C48-5737BD5B9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185">
                <a:extLst>
                  <a:ext uri="{FF2B5EF4-FFF2-40B4-BE49-F238E27FC236}">
                    <a16:creationId xmlns:a16="http://schemas.microsoft.com/office/drawing/2014/main" id="{61AADE96-8589-4D71-A7EB-089FBB4E0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186">
                <a:extLst>
                  <a:ext uri="{FF2B5EF4-FFF2-40B4-BE49-F238E27FC236}">
                    <a16:creationId xmlns:a16="http://schemas.microsoft.com/office/drawing/2014/main" id="{EB23E7B8-0D62-48BA-898B-638382A0B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187">
                <a:extLst>
                  <a:ext uri="{FF2B5EF4-FFF2-40B4-BE49-F238E27FC236}">
                    <a16:creationId xmlns:a16="http://schemas.microsoft.com/office/drawing/2014/main" id="{A4356057-C7AA-4B3F-871B-FDF655FA6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Rectangle 188">
                <a:extLst>
                  <a:ext uri="{FF2B5EF4-FFF2-40B4-BE49-F238E27FC236}">
                    <a16:creationId xmlns:a16="http://schemas.microsoft.com/office/drawing/2014/main" id="{5EC12229-127A-4C6E-8EDD-389E9A6D5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Rectangle 189">
                <a:extLst>
                  <a:ext uri="{FF2B5EF4-FFF2-40B4-BE49-F238E27FC236}">
                    <a16:creationId xmlns:a16="http://schemas.microsoft.com/office/drawing/2014/main" id="{9D0BC2ED-642C-4033-8ED2-31542FFB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Rectangle 190">
                <a:extLst>
                  <a:ext uri="{FF2B5EF4-FFF2-40B4-BE49-F238E27FC236}">
                    <a16:creationId xmlns:a16="http://schemas.microsoft.com/office/drawing/2014/main" id="{B666E5BC-E866-43DF-935B-CE65597F6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Rectangle 191">
                <a:extLst>
                  <a:ext uri="{FF2B5EF4-FFF2-40B4-BE49-F238E27FC236}">
                    <a16:creationId xmlns:a16="http://schemas.microsoft.com/office/drawing/2014/main" id="{F312445D-0D14-443D-A6D8-AF183D266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Rectangle 192">
                <a:extLst>
                  <a:ext uri="{FF2B5EF4-FFF2-40B4-BE49-F238E27FC236}">
                    <a16:creationId xmlns:a16="http://schemas.microsoft.com/office/drawing/2014/main" id="{3FE5516D-3751-4288-8FD1-56EF36324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 193">
                <a:extLst>
                  <a:ext uri="{FF2B5EF4-FFF2-40B4-BE49-F238E27FC236}">
                    <a16:creationId xmlns:a16="http://schemas.microsoft.com/office/drawing/2014/main" id="{FCBC053C-1FAF-4CC4-A82F-F2D1CC1BD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Rectangle 194">
                <a:extLst>
                  <a:ext uri="{FF2B5EF4-FFF2-40B4-BE49-F238E27FC236}">
                    <a16:creationId xmlns:a16="http://schemas.microsoft.com/office/drawing/2014/main" id="{5CE6D719-8F65-4F1B-87E6-1DCC3C5EA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Rectangle 195">
                <a:extLst>
                  <a:ext uri="{FF2B5EF4-FFF2-40B4-BE49-F238E27FC236}">
                    <a16:creationId xmlns:a16="http://schemas.microsoft.com/office/drawing/2014/main" id="{AA4C4E92-7DFC-468D-96D0-8860408AD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Rectangle 196">
                <a:extLst>
                  <a:ext uri="{FF2B5EF4-FFF2-40B4-BE49-F238E27FC236}">
                    <a16:creationId xmlns:a16="http://schemas.microsoft.com/office/drawing/2014/main" id="{0B7AFA69-F7CE-49BA-8608-0DF8B60E3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197">
                <a:extLst>
                  <a:ext uri="{FF2B5EF4-FFF2-40B4-BE49-F238E27FC236}">
                    <a16:creationId xmlns:a16="http://schemas.microsoft.com/office/drawing/2014/main" id="{D60508E1-8F23-47BE-A9CC-60A1079EC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Rectangle 198">
                <a:extLst>
                  <a:ext uri="{FF2B5EF4-FFF2-40B4-BE49-F238E27FC236}">
                    <a16:creationId xmlns:a16="http://schemas.microsoft.com/office/drawing/2014/main" id="{1A9E4D08-73AD-4DFC-918B-A774C776C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199">
                <a:extLst>
                  <a:ext uri="{FF2B5EF4-FFF2-40B4-BE49-F238E27FC236}">
                    <a16:creationId xmlns:a16="http://schemas.microsoft.com/office/drawing/2014/main" id="{AA1E5889-5E53-4A96-B512-B97EAB663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200">
                <a:extLst>
                  <a:ext uri="{FF2B5EF4-FFF2-40B4-BE49-F238E27FC236}">
                    <a16:creationId xmlns:a16="http://schemas.microsoft.com/office/drawing/2014/main" id="{EBC533C1-486B-4523-A5F2-1AEF75356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201">
                <a:extLst>
                  <a:ext uri="{FF2B5EF4-FFF2-40B4-BE49-F238E27FC236}">
                    <a16:creationId xmlns:a16="http://schemas.microsoft.com/office/drawing/2014/main" id="{A35D41FE-6A5B-4862-8720-ADEE20F3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202">
                <a:extLst>
                  <a:ext uri="{FF2B5EF4-FFF2-40B4-BE49-F238E27FC236}">
                    <a16:creationId xmlns:a16="http://schemas.microsoft.com/office/drawing/2014/main" id="{490D09C5-652C-4CF7-A968-E5EFFC3CF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ectangle 203">
                <a:extLst>
                  <a:ext uri="{FF2B5EF4-FFF2-40B4-BE49-F238E27FC236}">
                    <a16:creationId xmlns:a16="http://schemas.microsoft.com/office/drawing/2014/main" id="{5D40C9C8-8576-4EBD-A5ED-FBA28EE3F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Rectangle 204">
                <a:extLst>
                  <a:ext uri="{FF2B5EF4-FFF2-40B4-BE49-F238E27FC236}">
                    <a16:creationId xmlns:a16="http://schemas.microsoft.com/office/drawing/2014/main" id="{3C3D4EDA-7F5A-472C-97C0-015703A76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4" name="Rectangle 205">
                <a:extLst>
                  <a:ext uri="{FF2B5EF4-FFF2-40B4-BE49-F238E27FC236}">
                    <a16:creationId xmlns:a16="http://schemas.microsoft.com/office/drawing/2014/main" id="{48019EE4-6A14-4DC5-BDF9-634CA288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Rectangle 206">
                <a:extLst>
                  <a:ext uri="{FF2B5EF4-FFF2-40B4-BE49-F238E27FC236}">
                    <a16:creationId xmlns:a16="http://schemas.microsoft.com/office/drawing/2014/main" id="{03C235E6-CAA0-4CA2-9CE9-6B6CB2BE0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Rectangle 207">
                <a:extLst>
                  <a:ext uri="{FF2B5EF4-FFF2-40B4-BE49-F238E27FC236}">
                    <a16:creationId xmlns:a16="http://schemas.microsoft.com/office/drawing/2014/main" id="{1D601B57-EC58-452B-B715-D69AEA4D3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Rectangle 208">
                <a:extLst>
                  <a:ext uri="{FF2B5EF4-FFF2-40B4-BE49-F238E27FC236}">
                    <a16:creationId xmlns:a16="http://schemas.microsoft.com/office/drawing/2014/main" id="{38BBCDF1-9D13-4BAF-9AF8-D0066881E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8" name="Rectangle 209">
                <a:extLst>
                  <a:ext uri="{FF2B5EF4-FFF2-40B4-BE49-F238E27FC236}">
                    <a16:creationId xmlns:a16="http://schemas.microsoft.com/office/drawing/2014/main" id="{49B1F784-2686-4A8A-8AD7-BCC79CBD3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9" name="Rectangle 210">
                <a:extLst>
                  <a:ext uri="{FF2B5EF4-FFF2-40B4-BE49-F238E27FC236}">
                    <a16:creationId xmlns:a16="http://schemas.microsoft.com/office/drawing/2014/main" id="{05E7A242-2C22-468F-89B2-EAB58DC47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0" name="Rectangle 211">
                <a:extLst>
                  <a:ext uri="{FF2B5EF4-FFF2-40B4-BE49-F238E27FC236}">
                    <a16:creationId xmlns:a16="http://schemas.microsoft.com/office/drawing/2014/main" id="{0799B2E5-A22D-48A2-93CB-D214B40DB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1" name="Rectangle 212">
                <a:extLst>
                  <a:ext uri="{FF2B5EF4-FFF2-40B4-BE49-F238E27FC236}">
                    <a16:creationId xmlns:a16="http://schemas.microsoft.com/office/drawing/2014/main" id="{694BCB57-87AF-4CF0-ADA6-E387020F6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Rectangle 213">
                <a:extLst>
                  <a:ext uri="{FF2B5EF4-FFF2-40B4-BE49-F238E27FC236}">
                    <a16:creationId xmlns:a16="http://schemas.microsoft.com/office/drawing/2014/main" id="{1C0A18A2-B657-46B0-B271-B14659105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3" name="Rectangle 214">
                <a:extLst>
                  <a:ext uri="{FF2B5EF4-FFF2-40B4-BE49-F238E27FC236}">
                    <a16:creationId xmlns:a16="http://schemas.microsoft.com/office/drawing/2014/main" id="{79250070-9DBF-4D9E-A145-D25B66A22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Rectangle 215">
                <a:extLst>
                  <a:ext uri="{FF2B5EF4-FFF2-40B4-BE49-F238E27FC236}">
                    <a16:creationId xmlns:a16="http://schemas.microsoft.com/office/drawing/2014/main" id="{3BC100F1-A3C0-4C53-99F5-3CBA8742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Rectangle 216">
                <a:extLst>
                  <a:ext uri="{FF2B5EF4-FFF2-40B4-BE49-F238E27FC236}">
                    <a16:creationId xmlns:a16="http://schemas.microsoft.com/office/drawing/2014/main" id="{6BDADB34-83CD-41CE-8B31-8D65527B2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Rectangle 217">
                <a:extLst>
                  <a:ext uri="{FF2B5EF4-FFF2-40B4-BE49-F238E27FC236}">
                    <a16:creationId xmlns:a16="http://schemas.microsoft.com/office/drawing/2014/main" id="{712B2C84-9798-44AD-9634-9F7B3179E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Rectangle 218">
                <a:extLst>
                  <a:ext uri="{FF2B5EF4-FFF2-40B4-BE49-F238E27FC236}">
                    <a16:creationId xmlns:a16="http://schemas.microsoft.com/office/drawing/2014/main" id="{F6FE2557-8F2A-4E7D-B530-29906A587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219">
                <a:extLst>
                  <a:ext uri="{FF2B5EF4-FFF2-40B4-BE49-F238E27FC236}">
                    <a16:creationId xmlns:a16="http://schemas.microsoft.com/office/drawing/2014/main" id="{61DC0EC3-5E88-43BE-BD28-1D3822E1C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9" name="Rectangle 220">
                <a:extLst>
                  <a:ext uri="{FF2B5EF4-FFF2-40B4-BE49-F238E27FC236}">
                    <a16:creationId xmlns:a16="http://schemas.microsoft.com/office/drawing/2014/main" id="{32FDFE6E-AF75-4D81-98DB-BC5E6BC5E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Rectangle 221">
                <a:extLst>
                  <a:ext uri="{FF2B5EF4-FFF2-40B4-BE49-F238E27FC236}">
                    <a16:creationId xmlns:a16="http://schemas.microsoft.com/office/drawing/2014/main" id="{9C061903-7B97-4C41-9ABE-78D1AF6F9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222">
                <a:extLst>
                  <a:ext uri="{FF2B5EF4-FFF2-40B4-BE49-F238E27FC236}">
                    <a16:creationId xmlns:a16="http://schemas.microsoft.com/office/drawing/2014/main" id="{9E7E03B0-8015-4A89-AE11-21504E070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223">
                <a:extLst>
                  <a:ext uri="{FF2B5EF4-FFF2-40B4-BE49-F238E27FC236}">
                    <a16:creationId xmlns:a16="http://schemas.microsoft.com/office/drawing/2014/main" id="{B72BD6F0-B088-4DAE-9259-A708B3550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3" name="Rectangle 224">
                <a:extLst>
                  <a:ext uri="{FF2B5EF4-FFF2-40B4-BE49-F238E27FC236}">
                    <a16:creationId xmlns:a16="http://schemas.microsoft.com/office/drawing/2014/main" id="{CFF8C611-A76E-436E-89D5-707790EDD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Rectangle 225">
                <a:extLst>
                  <a:ext uri="{FF2B5EF4-FFF2-40B4-BE49-F238E27FC236}">
                    <a16:creationId xmlns:a16="http://schemas.microsoft.com/office/drawing/2014/main" id="{A07B1BB8-3DF5-4CBC-A665-B0C19D59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5" name="Rectangle 226">
                <a:extLst>
                  <a:ext uri="{FF2B5EF4-FFF2-40B4-BE49-F238E27FC236}">
                    <a16:creationId xmlns:a16="http://schemas.microsoft.com/office/drawing/2014/main" id="{E7DE2106-28DF-44BD-BF88-7841AB42C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Rectangle 227">
                <a:extLst>
                  <a:ext uri="{FF2B5EF4-FFF2-40B4-BE49-F238E27FC236}">
                    <a16:creationId xmlns:a16="http://schemas.microsoft.com/office/drawing/2014/main" id="{39768D81-F1CC-48AE-B874-75E328D6C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7" name="Rectangle 228">
                <a:extLst>
                  <a:ext uri="{FF2B5EF4-FFF2-40B4-BE49-F238E27FC236}">
                    <a16:creationId xmlns:a16="http://schemas.microsoft.com/office/drawing/2014/main" id="{B84B2D88-6F3E-49C5-9ADC-E2257CBEE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Rectangle 229">
                <a:extLst>
                  <a:ext uri="{FF2B5EF4-FFF2-40B4-BE49-F238E27FC236}">
                    <a16:creationId xmlns:a16="http://schemas.microsoft.com/office/drawing/2014/main" id="{7ABFCB04-FA65-43B9-A71C-84089CD9C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9" name="Rectangle 230">
                <a:extLst>
                  <a:ext uri="{FF2B5EF4-FFF2-40B4-BE49-F238E27FC236}">
                    <a16:creationId xmlns:a16="http://schemas.microsoft.com/office/drawing/2014/main" id="{959B7CC1-955B-4B0B-98AA-FEB51517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Rectangle 231">
                <a:extLst>
                  <a:ext uri="{FF2B5EF4-FFF2-40B4-BE49-F238E27FC236}">
                    <a16:creationId xmlns:a16="http://schemas.microsoft.com/office/drawing/2014/main" id="{D4D4B28B-993D-4CFB-98B3-4BCD48176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1" name="Rectangle 232">
                <a:extLst>
                  <a:ext uri="{FF2B5EF4-FFF2-40B4-BE49-F238E27FC236}">
                    <a16:creationId xmlns:a16="http://schemas.microsoft.com/office/drawing/2014/main" id="{DC83EA78-A377-48F0-B957-013FF0C02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2" name="Rectangle 233">
                <a:extLst>
                  <a:ext uri="{FF2B5EF4-FFF2-40B4-BE49-F238E27FC236}">
                    <a16:creationId xmlns:a16="http://schemas.microsoft.com/office/drawing/2014/main" id="{B0C5123E-5ED6-41EB-B243-AABB8F3DC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3" name="Rectangle 234">
                <a:extLst>
                  <a:ext uri="{FF2B5EF4-FFF2-40B4-BE49-F238E27FC236}">
                    <a16:creationId xmlns:a16="http://schemas.microsoft.com/office/drawing/2014/main" id="{76EE491A-800C-4474-9515-1BBEAEDCA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235">
                <a:extLst>
                  <a:ext uri="{FF2B5EF4-FFF2-40B4-BE49-F238E27FC236}">
                    <a16:creationId xmlns:a16="http://schemas.microsoft.com/office/drawing/2014/main" id="{9CC3F612-BE6D-4E9D-A4C1-1FD417BE2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236">
                <a:extLst>
                  <a:ext uri="{FF2B5EF4-FFF2-40B4-BE49-F238E27FC236}">
                    <a16:creationId xmlns:a16="http://schemas.microsoft.com/office/drawing/2014/main" id="{CCD9FADE-4FB1-48B9-979B-3A71B46B7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237">
                <a:extLst>
                  <a:ext uri="{FF2B5EF4-FFF2-40B4-BE49-F238E27FC236}">
                    <a16:creationId xmlns:a16="http://schemas.microsoft.com/office/drawing/2014/main" id="{7F96572B-72E9-4E6A-8641-B0D5C1754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238">
                <a:extLst>
                  <a:ext uri="{FF2B5EF4-FFF2-40B4-BE49-F238E27FC236}">
                    <a16:creationId xmlns:a16="http://schemas.microsoft.com/office/drawing/2014/main" id="{10B34DC1-7F07-4285-B77B-05EF9BFC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239">
                <a:extLst>
                  <a:ext uri="{FF2B5EF4-FFF2-40B4-BE49-F238E27FC236}">
                    <a16:creationId xmlns:a16="http://schemas.microsoft.com/office/drawing/2014/main" id="{9B42DB79-1EA8-4256-A4F3-AB233FA32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240">
                <a:extLst>
                  <a:ext uri="{FF2B5EF4-FFF2-40B4-BE49-F238E27FC236}">
                    <a16:creationId xmlns:a16="http://schemas.microsoft.com/office/drawing/2014/main" id="{3695A4B0-E0F0-458D-8D63-0A00CE536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241">
                <a:extLst>
                  <a:ext uri="{FF2B5EF4-FFF2-40B4-BE49-F238E27FC236}">
                    <a16:creationId xmlns:a16="http://schemas.microsoft.com/office/drawing/2014/main" id="{C03C5DE6-2DBC-4DA5-A5D0-A6A3FE50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242">
                <a:extLst>
                  <a:ext uri="{FF2B5EF4-FFF2-40B4-BE49-F238E27FC236}">
                    <a16:creationId xmlns:a16="http://schemas.microsoft.com/office/drawing/2014/main" id="{5B5A0CDA-7C3C-41EF-815C-E9DEB23B2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243">
                <a:extLst>
                  <a:ext uri="{FF2B5EF4-FFF2-40B4-BE49-F238E27FC236}">
                    <a16:creationId xmlns:a16="http://schemas.microsoft.com/office/drawing/2014/main" id="{C37D6BBB-5A13-4169-BE9C-26E5B68FF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Rectangle 244">
                <a:extLst>
                  <a:ext uri="{FF2B5EF4-FFF2-40B4-BE49-F238E27FC236}">
                    <a16:creationId xmlns:a16="http://schemas.microsoft.com/office/drawing/2014/main" id="{38BD7A78-1D00-41BC-8909-5E2458577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4" name="Rectangle 245">
                <a:extLst>
                  <a:ext uri="{FF2B5EF4-FFF2-40B4-BE49-F238E27FC236}">
                    <a16:creationId xmlns:a16="http://schemas.microsoft.com/office/drawing/2014/main" id="{4EAD900F-0FD7-4EED-9B1F-121B42F4A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Line 246">
              <a:extLst>
                <a:ext uri="{FF2B5EF4-FFF2-40B4-BE49-F238E27FC236}">
                  <a16:creationId xmlns:a16="http://schemas.microsoft.com/office/drawing/2014/main" id="{73B25D3F-AE52-47A8-8729-85F6B2943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2" y="1818"/>
              <a:ext cx="2418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247">
              <a:extLst>
                <a:ext uri="{FF2B5EF4-FFF2-40B4-BE49-F238E27FC236}">
                  <a16:creationId xmlns:a16="http://schemas.microsoft.com/office/drawing/2014/main" id="{6F91A803-7C89-4E63-87C8-B8DFB29B76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1920" y="2940"/>
              <a:ext cx="2243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Text Box 248">
              <a:extLst>
                <a:ext uri="{FF2B5EF4-FFF2-40B4-BE49-F238E27FC236}">
                  <a16:creationId xmlns:a16="http://schemas.microsoft.com/office/drawing/2014/main" id="{B3AFC4BC-4740-4D7A-B7FD-CDC96C78F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586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Origin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9" name="Text Box 249">
              <a:extLst>
                <a:ext uri="{FF2B5EF4-FFF2-40B4-BE49-F238E27FC236}">
                  <a16:creationId xmlns:a16="http://schemas.microsoft.com/office/drawing/2014/main" id="{82811CF2-DCE7-41AB-B2B7-F76D45ED6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0" y="1587"/>
              <a:ext cx="18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y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10" name="Text Box 250">
              <a:extLst>
                <a:ext uri="{FF2B5EF4-FFF2-40B4-BE49-F238E27FC236}">
                  <a16:creationId xmlns:a16="http://schemas.microsoft.com/office/drawing/2014/main" id="{1597BD83-9D0A-4781-A053-97DA03311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" y="3926"/>
              <a:ext cx="192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x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11" name="Text Box 251">
              <a:extLst>
                <a:ext uri="{FF2B5EF4-FFF2-40B4-BE49-F238E27FC236}">
                  <a16:creationId xmlns:a16="http://schemas.microsoft.com/office/drawing/2014/main" id="{F131658E-6028-48A1-B0A7-5708A1AC5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" y="3943"/>
              <a:ext cx="94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Image f (x, y)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grpSp>
          <p:nvGrpSpPr>
            <p:cNvPr id="12" name="Group 252">
              <a:extLst>
                <a:ext uri="{FF2B5EF4-FFF2-40B4-BE49-F238E27FC236}">
                  <a16:creationId xmlns:a16="http://schemas.microsoft.com/office/drawing/2014/main" id="{60E7A83F-5052-4913-95EF-25EDD85CD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1" y="2807"/>
              <a:ext cx="432" cy="430"/>
              <a:chOff x="3168" y="2244"/>
              <a:chExt cx="432" cy="430"/>
            </a:xfrm>
          </p:grpSpPr>
          <p:sp>
            <p:nvSpPr>
              <p:cNvPr id="16" name="Rectangle 253">
                <a:extLst>
                  <a:ext uri="{FF2B5EF4-FFF2-40B4-BE49-F238E27FC236}">
                    <a16:creationId xmlns:a16="http://schemas.microsoft.com/office/drawing/2014/main" id="{31B09C23-4CBB-476F-80BA-71936221E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244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Rectangle 254">
                <a:extLst>
                  <a:ext uri="{FF2B5EF4-FFF2-40B4-BE49-F238E27FC236}">
                    <a16:creationId xmlns:a16="http://schemas.microsoft.com/office/drawing/2014/main" id="{ABCACA2B-867A-4B00-8418-CE5D3CBAD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244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255">
                <a:extLst>
                  <a:ext uri="{FF2B5EF4-FFF2-40B4-BE49-F238E27FC236}">
                    <a16:creationId xmlns:a16="http://schemas.microsoft.com/office/drawing/2014/main" id="{F3490BD3-BB8E-47CA-892C-6EF99E004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244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256">
                <a:extLst>
                  <a:ext uri="{FF2B5EF4-FFF2-40B4-BE49-F238E27FC236}">
                    <a16:creationId xmlns:a16="http://schemas.microsoft.com/office/drawing/2014/main" id="{54C81B36-B523-4422-A6BD-1F202E095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386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257">
                <a:extLst>
                  <a:ext uri="{FF2B5EF4-FFF2-40B4-BE49-F238E27FC236}">
                    <a16:creationId xmlns:a16="http://schemas.microsoft.com/office/drawing/2014/main" id="{55F79502-59E8-4C45-8F6B-789A9F841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86"/>
                <a:ext cx="144" cy="144"/>
              </a:xfrm>
              <a:prstGeom prst="rect">
                <a:avLst/>
              </a:prstGeom>
              <a:solidFill>
                <a:srgbClr val="000080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258">
                <a:extLst>
                  <a:ext uri="{FF2B5EF4-FFF2-40B4-BE49-F238E27FC236}">
                    <a16:creationId xmlns:a16="http://schemas.microsoft.com/office/drawing/2014/main" id="{7860DAC6-D024-477F-B6FA-8B01A51F4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386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259">
                <a:extLst>
                  <a:ext uri="{FF2B5EF4-FFF2-40B4-BE49-F238E27FC236}">
                    <a16:creationId xmlns:a16="http://schemas.microsoft.com/office/drawing/2014/main" id="{D4FC9E1E-459D-4D1F-A23D-72B810901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530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260">
                <a:extLst>
                  <a:ext uri="{FF2B5EF4-FFF2-40B4-BE49-F238E27FC236}">
                    <a16:creationId xmlns:a16="http://schemas.microsoft.com/office/drawing/2014/main" id="{119AAA6B-74D7-4C5E-BDF1-2C6D04BF3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530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61">
                <a:extLst>
                  <a:ext uri="{FF2B5EF4-FFF2-40B4-BE49-F238E27FC236}">
                    <a16:creationId xmlns:a16="http://schemas.microsoft.com/office/drawing/2014/main" id="{2E4C68DD-1D12-476B-973D-C41E493EF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530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" name="Text Box 262">
              <a:extLst>
                <a:ext uri="{FF2B5EF4-FFF2-40B4-BE49-F238E27FC236}">
                  <a16:creationId xmlns:a16="http://schemas.microsoft.com/office/drawing/2014/main" id="{46F62E49-EB07-4B32-91B8-ABFEE8E73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6" y="2797"/>
              <a:ext cx="31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(x, y)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cxnSp>
          <p:nvCxnSpPr>
            <p:cNvPr id="14" name="AutoShape 263">
              <a:extLst>
                <a:ext uri="{FF2B5EF4-FFF2-40B4-BE49-F238E27FC236}">
                  <a16:creationId xmlns:a16="http://schemas.microsoft.com/office/drawing/2014/main" id="{5B4B4B25-9FA6-499E-AC8F-5353F62A5367}"/>
                </a:ext>
              </a:extLst>
            </p:cNvPr>
            <p:cNvCxnSpPr>
              <a:cxnSpLocks noChangeShapeType="1"/>
              <a:stCxn id="13" idx="1"/>
            </p:cNvCxnSpPr>
            <p:nvPr/>
          </p:nvCxnSpPr>
          <p:spPr bwMode="auto">
            <a:xfrm rot="10800000" flipV="1">
              <a:off x="4511" y="2887"/>
              <a:ext cx="885" cy="135"/>
            </a:xfrm>
            <a:prstGeom prst="curvedConnector3">
              <a:avLst>
                <a:gd name="adj1" fmla="val 50000"/>
              </a:avLst>
            </a:prstGeom>
            <a:noFill/>
            <a:ln w="222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 Box 264">
              <a:extLst>
                <a:ext uri="{FF2B5EF4-FFF2-40B4-BE49-F238E27FC236}">
                  <a16:creationId xmlns:a16="http://schemas.microsoft.com/office/drawing/2014/main" id="{27E36B5E-45F4-4C1D-9376-C840C4D5E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2896"/>
              <a:ext cx="105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>
                  <a:solidFill>
                    <a:srgbClr val="0033CC"/>
                  </a:solidFill>
                </a:rPr>
                <a:t>Neighbourhood</a:t>
              </a:r>
              <a:endParaRPr lang="en-US" altLang="en-US" sz="1800" b="1" i="1">
                <a:solidFill>
                  <a:srgbClr val="0033CC"/>
                </a:solidFill>
              </a:endParaRP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61D23C36-9A0D-4917-BFFF-630AE8B3D265}"/>
              </a:ext>
            </a:extLst>
          </p:cNvPr>
          <p:cNvSpPr/>
          <p:nvPr/>
        </p:nvSpPr>
        <p:spPr>
          <a:xfrm>
            <a:off x="7085353" y="6258909"/>
            <a:ext cx="4988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gambar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: Ali </a:t>
            </a:r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Javed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, Digital Image Processing, </a:t>
            </a:r>
          </a:p>
          <a:p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Chapter # 3, </a:t>
            </a:r>
            <a:r>
              <a:rPr lang="en-US" alt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Image Enhancement in Spatial Domain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66" name="Slide Number Placeholder 265">
            <a:extLst>
              <a:ext uri="{FF2B5EF4-FFF2-40B4-BE49-F238E27FC236}">
                <a16:creationId xmlns:a16="http://schemas.microsoft.com/office/drawing/2014/main" id="{599C1ADB-EE99-48CC-AC20-F829BFE1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2FD4CB6-4A8E-4517-8D61-100FC75C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1" b="67123"/>
          <a:stretch>
            <a:fillRect/>
          </a:stretch>
        </p:blipFill>
        <p:spPr>
          <a:xfrm>
            <a:off x="4528930" y="1689652"/>
            <a:ext cx="2665413" cy="2667000"/>
          </a:xfrm>
          <a:prstGeom prst="rect">
            <a:avLst/>
          </a:prstGeom>
          <a:noFill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B1EA761-6785-47A6-A494-A05E8C9B0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30" y="927652"/>
            <a:ext cx="5505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6B7CE11-D5CD-4A86-9AD8-65767E573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2070652"/>
            <a:ext cx="23907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62FE792-A795-4332-BB8C-A511F73F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30" y="3442252"/>
            <a:ext cx="2362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C61C92C-8EF6-481E-9727-6502A312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30" y="3442252"/>
            <a:ext cx="2057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FAC22C4-E61F-432B-8067-CDC1A08B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30" y="5118652"/>
            <a:ext cx="4495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id="{C486A13F-305D-4C61-B7E5-6AC8AD70C0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90530" y="3366052"/>
            <a:ext cx="2209800" cy="1447800"/>
          </a:xfrm>
          <a:prstGeom prst="wedgeRectCallout">
            <a:avLst>
              <a:gd name="adj1" fmla="val 70829"/>
              <a:gd name="adj2" fmla="val 26421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0701094-271D-40B5-A419-57D3AF5D6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730" y="1994452"/>
            <a:ext cx="2362200" cy="1219200"/>
          </a:xfrm>
          <a:prstGeom prst="wedgeRectCallout">
            <a:avLst>
              <a:gd name="adj1" fmla="val 84208"/>
              <a:gd name="adj2" fmla="val 13412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803165AA-32A6-4E56-8F10-DC5009A2C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130" y="851452"/>
            <a:ext cx="5638800" cy="685800"/>
          </a:xfrm>
          <a:prstGeom prst="wedgeRectCallout">
            <a:avLst>
              <a:gd name="adj1" fmla="val -2588"/>
              <a:gd name="adj2" fmla="val 133102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6BC50A79-7889-417C-9923-B2E9BC3C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330" y="3289852"/>
            <a:ext cx="2209800" cy="838200"/>
          </a:xfrm>
          <a:prstGeom prst="wedgeRectCallout">
            <a:avLst>
              <a:gd name="adj1" fmla="val -85199"/>
              <a:gd name="adj2" fmla="val -42991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95B225BE-3C74-4778-8E01-787C0BED8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730" y="4966252"/>
            <a:ext cx="4724400" cy="838200"/>
          </a:xfrm>
          <a:prstGeom prst="wedgeRectCallout">
            <a:avLst>
              <a:gd name="adj1" fmla="val -24296"/>
              <a:gd name="adj2" fmla="val -142616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08886-9D83-41CE-B241-3DB74609AEA5}"/>
              </a:ext>
            </a:extLst>
          </p:cNvPr>
          <p:cNvSpPr/>
          <p:nvPr/>
        </p:nvSpPr>
        <p:spPr>
          <a:xfrm>
            <a:off x="2378064" y="107608"/>
            <a:ext cx="613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Trade-off:</a:t>
            </a:r>
            <a:r>
              <a:rPr lang="en-US" sz="2400" dirty="0"/>
              <a:t> noise vs blurring dan </a:t>
            </a:r>
            <a:r>
              <a:rPr lang="en-US" sz="2400" dirty="0" err="1"/>
              <a:t>kehilangan</a:t>
            </a:r>
            <a:r>
              <a:rPr lang="en-US" sz="2400" dirty="0"/>
              <a:t> </a:t>
            </a:r>
            <a:r>
              <a:rPr lang="en-US" sz="2400" dirty="0" err="1"/>
              <a:t>detil</a:t>
            </a:r>
            <a:endParaRPr lang="en-US" sz="24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174CFC-9983-4224-97AC-AC796BBB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1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5BE7132-093C-4004-9056-57C8885A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1283" y="483705"/>
            <a:ext cx="3730625" cy="5562600"/>
          </a:xfrm>
          <a:prstGeom prst="rect">
            <a:avLst/>
          </a:prstGeom>
          <a:noFill/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8970844-1262-418A-B4BC-73478646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095" y="1093305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Original image size: 500 x 500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40DEE7D-C3D5-4F5E-A0D0-E40FD2D02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895" y="2693505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5 x 5 mean filter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2DF0F0D-C369-4539-B2AE-B88DEC8AC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96" y="4598505"/>
            <a:ext cx="27431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 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en-US" altLang="en-US" sz="2400" b="0" dirty="0"/>
              <a:t>15 x 15 mean filter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CA508AF-8DF2-4F61-82F9-FFE71A42A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294" y="1093305"/>
            <a:ext cx="2209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3 x 3 mean filter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A89FDD1-1134-4439-AE67-E7DF9E90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295" y="2769705"/>
            <a:ext cx="2057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/>
              <a:t>Smoothed by    9 x 9 box filter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9B47FA1C-A8D9-4A00-947B-E7E2245D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295" y="4598505"/>
            <a:ext cx="259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      35 x 35 mean filter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8E8FD-A8D5-43D0-AA5D-6A4E3147DCE3}"/>
              </a:ext>
            </a:extLst>
          </p:cNvPr>
          <p:cNvSpPr/>
          <p:nvPr/>
        </p:nvSpPr>
        <p:spPr>
          <a:xfrm>
            <a:off x="3150730" y="6274905"/>
            <a:ext cx="5151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Trade-off:</a:t>
            </a:r>
            <a:r>
              <a:rPr lang="en-US" sz="2000" dirty="0">
                <a:solidFill>
                  <a:srgbClr val="FF0000"/>
                </a:solidFill>
              </a:rPr>
              <a:t> noise vs blurring dan </a:t>
            </a:r>
            <a:r>
              <a:rPr lang="en-US" sz="2000" dirty="0" err="1">
                <a:solidFill>
                  <a:srgbClr val="FF0000"/>
                </a:solidFill>
              </a:rPr>
              <a:t>kehilangan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detil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AD3047-CCD6-4197-929E-B1E8CA32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8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C58762-A413-450A-820E-73B52F75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625" y="865326"/>
            <a:ext cx="10488011" cy="4959005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B6739-6B86-493A-BED0-FB7BE04E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4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90FC5-C1AD-41CD-BA96-4A7E51D25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Penapis</a:t>
            </a:r>
            <a:r>
              <a:rPr lang="en-US" b="1" dirty="0"/>
              <a:t> Lolos-</a:t>
            </a:r>
            <a:r>
              <a:rPr lang="en-US" b="1" dirty="0" err="1"/>
              <a:t>Rendah</a:t>
            </a:r>
            <a:r>
              <a:rPr lang="en-US" b="1" dirty="0"/>
              <a:t> (</a:t>
            </a:r>
            <a:r>
              <a:rPr lang="en-US" b="1" i="1" dirty="0"/>
              <a:t>Low-pass filter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b="1" dirty="0" err="1"/>
              <a:t>penapis</a:t>
            </a:r>
            <a:r>
              <a:rPr lang="en-US" b="1" dirty="0"/>
              <a:t> </a:t>
            </a:r>
            <a:r>
              <a:rPr lang="en-US" b="1" dirty="0" err="1"/>
              <a:t>lolos-rendah</a:t>
            </a:r>
            <a:r>
              <a:rPr lang="en-US" dirty="0"/>
              <a:t> (</a:t>
            </a:r>
            <a:r>
              <a:rPr lang="en-US" i="1" dirty="0"/>
              <a:t>low-pass filter</a:t>
            </a:r>
            <a:r>
              <a:rPr lang="en-US" dirty="0"/>
              <a:t>),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menekan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(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,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) dan </a:t>
            </a:r>
            <a:r>
              <a:rPr lang="en-US" dirty="0" err="1"/>
              <a:t>meloloskan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 </a:t>
            </a:r>
          </a:p>
          <a:p>
            <a:pPr marL="0" lvl="0" indent="0">
              <a:buNone/>
            </a:pPr>
            <a:r>
              <a:rPr lang="en-US" dirty="0"/>
              <a:t>   -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positif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   -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1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8DA34-0E75-4CF6-AC99-B033C276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5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0C640-DB3A-4DCE-9606-1A6543081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5313"/>
            <a:ext cx="10515600" cy="5391772"/>
          </a:xfrm>
        </p:spPr>
        <p:txBody>
          <a:bodyPr/>
          <a:lstStyle/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konvolusi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penguatan</a:t>
            </a:r>
            <a:r>
              <a:rPr lang="en-US" dirty="0"/>
              <a:t> pada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, dan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berkurang</a:t>
            </a:r>
            <a:r>
              <a:rPr lang="en-US" dirty="0"/>
              <a:t>.  </a:t>
            </a:r>
            <a:r>
              <a:rPr lang="en-US" dirty="0" err="1"/>
              <a:t>Akibatnya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gelap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4EB4DF-203C-4AD6-A5C8-781B1FC09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B03D366-11CD-43BB-B025-AB38FC0C1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9534504-D3FF-4530-9264-5DE99477F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174634"/>
              </p:ext>
            </p:extLst>
          </p:nvPr>
        </p:nvGraphicFramePr>
        <p:xfrm>
          <a:off x="3120887" y="4681329"/>
          <a:ext cx="2629000" cy="1411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06500" imgH="647700" progId="Equation.3">
                  <p:embed/>
                </p:oleObj>
              </mc:Choice>
              <mc:Fallback>
                <p:oleObj r:id="rId2" imgW="1206500" imgH="647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887" y="4681329"/>
                        <a:ext cx="2629000" cy="14113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E1166-1B1E-494B-9699-14FBB735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7059D-B182-1373-3EF1-BEFE7771345C}"/>
              </a:ext>
            </a:extLst>
          </p:cNvPr>
          <p:cNvSpPr txBox="1"/>
          <p:nvPr/>
        </p:nvSpPr>
        <p:spPr>
          <a:xfrm>
            <a:off x="6209695" y="4681329"/>
            <a:ext cx="46842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Jumlah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seluruh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bobot</a:t>
            </a:r>
            <a:r>
              <a:rPr lang="en-US" dirty="0">
                <a:solidFill>
                  <a:srgbClr val="FF0000"/>
                </a:solidFill>
              </a:rPr>
              <a:t> = 1/10 + 1/10 + 1/10 + 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1/10 + 1/5   + 1/10 +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1/10 + 1/10 + 10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= 8/10 + 1/5</a:t>
            </a:r>
          </a:p>
          <a:p>
            <a:r>
              <a:rPr lang="en-US" dirty="0">
                <a:solidFill>
                  <a:srgbClr val="FF0000"/>
                </a:solidFill>
              </a:rPr>
              <a:t>		    = 8/10 +  2/10 = 10/10 = 1</a:t>
            </a:r>
          </a:p>
        </p:txBody>
      </p:sp>
    </p:spTree>
    <p:extLst>
      <p:ext uri="{BB962C8B-B14F-4D97-AF65-F5344CB8AC3E}">
        <p14:creationId xmlns:p14="http://schemas.microsoft.com/office/powerpoint/2010/main" val="2648633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0880-1D27-41BC-A3B2-588A0B29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5EE13-FB9E-4377-970F-A20A928ED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Bobot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penapis</a:t>
            </a:r>
            <a:r>
              <a:rPr lang="en-US" altLang="en-US" dirty="0"/>
              <a:t> </a:t>
            </a:r>
            <a:r>
              <a:rPr lang="en-US" altLang="en-US" dirty="0" err="1"/>
              <a:t>dihitung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penerokan</a:t>
            </a:r>
            <a:r>
              <a:rPr lang="en-US" altLang="en-US" dirty="0"/>
              <a:t> (</a:t>
            </a:r>
            <a:r>
              <a:rPr lang="en-US" altLang="en-US" i="1" dirty="0"/>
              <a:t>sampling</a:t>
            </a:r>
            <a:r>
              <a:rPr lang="en-US" altLang="en-US" dirty="0"/>
              <a:t>) pada </a:t>
            </a:r>
            <a:r>
              <a:rPr lang="en-US" altLang="en-US" dirty="0" err="1"/>
              <a:t>fungsi</a:t>
            </a:r>
            <a:r>
              <a:rPr lang="en-US" altLang="en-US" dirty="0"/>
              <a:t> Gaussian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8D4F1B-27CF-4E7C-9C8C-D90210D0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2544" r="36736" b="64525"/>
          <a:stretch>
            <a:fillRect/>
          </a:stretch>
        </p:blipFill>
        <p:spPr bwMode="auto">
          <a:xfrm>
            <a:off x="1275522" y="2996406"/>
            <a:ext cx="3963099" cy="9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998060-88C4-4266-9FC1-7A354217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0" y="4139492"/>
            <a:ext cx="3202607" cy="183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5BD31F3-E1DF-4709-8B94-DD32E2AF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94" y="2381816"/>
            <a:ext cx="2761766" cy="30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E368BC2-D472-4485-B3FF-61768C430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762" y="5456426"/>
            <a:ext cx="25658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/>
              <a:t>Note: </a:t>
            </a:r>
            <a:r>
              <a:rPr lang="en-US" altLang="en-US" sz="2000" dirty="0"/>
              <a:t>weight values decrease with distance from mask center!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2281D-F9AF-40BA-9FBC-F4AE463D6434}"/>
              </a:ext>
            </a:extLst>
          </p:cNvPr>
          <p:cNvSpPr/>
          <p:nvPr/>
        </p:nvSpPr>
        <p:spPr>
          <a:xfrm>
            <a:off x="174793" y="6438003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4ABE4-7446-41D2-A94E-7FAA7DEF9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73" y="2890944"/>
            <a:ext cx="2539520" cy="2187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2D715-CF5A-4540-8439-C4D8E0DB8748}"/>
              </a:ext>
            </a:extLst>
          </p:cNvPr>
          <p:cNvSpPr txBox="1"/>
          <p:nvPr/>
        </p:nvSpPr>
        <p:spPr>
          <a:xfrm>
            <a:off x="6675310" y="257134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x 3 Gaussian mask</a:t>
            </a:r>
          </a:p>
        </p:txBody>
      </p:sp>
      <p:pic>
        <p:nvPicPr>
          <p:cNvPr id="11" name="Picture 4" descr="realgaussian">
            <a:extLst>
              <a:ext uri="{FF2B5EF4-FFF2-40B4-BE49-F238E27FC236}">
                <a16:creationId xmlns:a16="http://schemas.microsoft.com/office/drawing/2014/main" id="{F9013E6F-C777-4791-9CE9-771EB0FD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3418388" y="4157956"/>
            <a:ext cx="3018054" cy="18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CFBFE9-3A37-4A42-AD47-54B76ACE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BA8CDF-22CC-8302-9D20-6D5689A8DE45}"/>
                  </a:ext>
                </a:extLst>
              </p:cNvPr>
              <p:cNvSpPr txBox="1"/>
              <p:nvPr/>
            </p:nvSpPr>
            <p:spPr>
              <a:xfrm>
                <a:off x="9002560" y="3683023"/>
                <a:ext cx="546432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140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BA8CDF-22CC-8302-9D20-6D5689A8D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560" y="3683023"/>
                <a:ext cx="546432" cy="404726"/>
              </a:xfrm>
              <a:prstGeom prst="rect">
                <a:avLst/>
              </a:prstGeom>
              <a:blipFill>
                <a:blip r:embed="rId7"/>
                <a:stretch>
                  <a:fillRect l="-6742" r="-5618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289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64EFE09-D5F0-4FD0-9743-5A95E4EE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14" y="2854634"/>
            <a:ext cx="4356652" cy="343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8CD74B-ECF0-49FA-BC34-60B52025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69" y="2695645"/>
            <a:ext cx="4095634" cy="353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4859CDF3-29A8-4ADB-BA05-DE87B94EB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90" y="333469"/>
            <a:ext cx="4826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err="1"/>
              <a:t>Ukuran</a:t>
            </a:r>
            <a:r>
              <a:rPr lang="en-US" altLang="en-US" dirty="0"/>
              <a:t> </a:t>
            </a:r>
            <a:r>
              <a:rPr lang="en-US" altLang="en-US" dirty="0" err="1"/>
              <a:t>penapis</a:t>
            </a:r>
            <a:r>
              <a:rPr lang="en-US" altLang="en-US" dirty="0"/>
              <a:t> </a:t>
            </a:r>
            <a:r>
              <a:rPr lang="en-US" altLang="en-US" dirty="0" err="1"/>
              <a:t>bergantung</a:t>
            </a:r>
            <a:r>
              <a:rPr lang="en-US" altLang="en-US" dirty="0"/>
              <a:t> pada</a:t>
            </a:r>
            <a:r>
              <a:rPr lang="el-GR" altLang="en-US" b="1" dirty="0">
                <a:cs typeface="Times New Roman" panose="02020603050405020304" pitchFamily="18" charset="0"/>
              </a:rPr>
              <a:t> σ</a:t>
            </a:r>
            <a:endParaRPr lang="en-US" alt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B4B669-10B4-4A7A-BEB4-36388DE2E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4" y="1558321"/>
            <a:ext cx="557528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 </a:t>
            </a:r>
            <a:r>
              <a:rPr lang="el-GR" altLang="en-US" b="1" dirty="0"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menentukan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derajat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pelembutan</a:t>
            </a:r>
            <a:r>
              <a:rPr lang="en-US" altLang="en-US" dirty="0"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    Makin </a:t>
            </a:r>
            <a:r>
              <a:rPr lang="en-US" altLang="en-US" dirty="0" err="1">
                <a:cs typeface="Times New Roman" panose="02020603050405020304" pitchFamily="18" charset="0"/>
              </a:rPr>
              <a:t>besar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l-GR" altLang="en-US" b="1" dirty="0">
                <a:cs typeface="Times New Roman" panose="02020603050405020304" pitchFamily="18" charset="0"/>
              </a:rPr>
              <a:t>σ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lembut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makin</a:t>
            </a:r>
            <a:r>
              <a:rPr lang="en-US" altLang="en-US" dirty="0">
                <a:cs typeface="Times New Roman" panose="02020603050405020304" pitchFamily="18" charset="0"/>
              </a:rPr>
              <a:t> blur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AD8B55-FCF2-47EF-8ED4-B49B6980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1787" y="4232284"/>
            <a:ext cx="1063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n-US" dirty="0"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cs typeface="Times New Roman" panose="02020603050405020304" pitchFamily="18" charset="0"/>
              </a:rPr>
              <a:t> = 3</a:t>
            </a:r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728FC-D607-4F41-A3C9-DC60FB6CD38D}"/>
              </a:ext>
            </a:extLst>
          </p:cNvPr>
          <p:cNvSpPr/>
          <p:nvPr/>
        </p:nvSpPr>
        <p:spPr>
          <a:xfrm>
            <a:off x="5614010" y="6550223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13468D9A-BA6A-414C-9331-D5A3682BE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829782"/>
              </p:ext>
            </p:extLst>
          </p:nvPr>
        </p:nvGraphicFramePr>
        <p:xfrm>
          <a:off x="6096000" y="0"/>
          <a:ext cx="3507637" cy="258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76850" imgH="3895725" progId="MSGraph.Chart.8">
                  <p:embed/>
                </p:oleObj>
              </mc:Choice>
              <mc:Fallback>
                <p:oleObj r:id="rId4" imgW="5276850" imgH="3895725" progId="MSGraph.Chart.8">
                  <p:embed/>
                  <p:pic>
                    <p:nvPicPr>
                      <p:cNvPr id="34820" name="Object 3">
                        <a:extLst>
                          <a:ext uri="{FF2B5EF4-FFF2-40B4-BE49-F238E27FC236}">
                            <a16:creationId xmlns:a16="http://schemas.microsoft.com/office/drawing/2014/main" id="{3E1983B3-25B2-4003-A522-2EC732AFB0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3507637" cy="2589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6">
            <a:extLst>
              <a:ext uri="{FF2B5EF4-FFF2-40B4-BE49-F238E27FC236}">
                <a16:creationId xmlns:a16="http://schemas.microsoft.com/office/drawing/2014/main" id="{3E0B49A5-BC01-4A06-A372-BEC45B5F20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33861" y="238539"/>
            <a:ext cx="0" cy="189837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821FC69C-0C4F-45A0-AC76-DE16806541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3861" y="1176728"/>
            <a:ext cx="478382" cy="1099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BDA97-3D96-4EBF-9A66-69338AF379CD}"/>
              </a:ext>
            </a:extLst>
          </p:cNvPr>
          <p:cNvSpPr/>
          <p:nvPr/>
        </p:nvSpPr>
        <p:spPr>
          <a:xfrm>
            <a:off x="7533860" y="839456"/>
            <a:ext cx="332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b="1" dirty="0">
                <a:cs typeface="Times New Roman" panose="02020603050405020304" pitchFamily="18" charset="0"/>
              </a:rPr>
              <a:t>σ</a:t>
            </a:r>
            <a:endParaRPr lang="en-US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487A2C9-83C2-4887-BB88-B04872B0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0" r="2467"/>
          <a:stretch>
            <a:fillRect/>
          </a:stretch>
        </p:blipFill>
        <p:spPr>
          <a:xfrm>
            <a:off x="444990" y="945746"/>
            <a:ext cx="5575300" cy="46196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1281F-8491-40FE-B34B-CAA1AFAD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9346C41-C744-443A-97BE-45E25CD0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11" y="496071"/>
            <a:ext cx="2110006" cy="181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928F8D9-C592-478A-9528-2D377A1B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56" y="2576996"/>
            <a:ext cx="8797426" cy="369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DB4636-1C89-4A33-A5AE-6F015BB6387D}"/>
              </a:ext>
            </a:extLst>
          </p:cNvPr>
          <p:cNvSpPr/>
          <p:nvPr/>
        </p:nvSpPr>
        <p:spPr>
          <a:xfrm>
            <a:off x="7533380" y="6386267"/>
            <a:ext cx="417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: CS474/674 - Prof.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Spatial Filtering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A3D61-3795-409E-AFC8-725E97A3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5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>
            <a:extLst>
              <a:ext uri="{FF2B5EF4-FFF2-40B4-BE49-F238E27FC236}">
                <a16:creationId xmlns:a16="http://schemas.microsoft.com/office/drawing/2014/main" id="{B8864CF9-F69D-48E8-B787-E84DD36428C8}"/>
              </a:ext>
            </a:extLst>
          </p:cNvPr>
          <p:cNvGrpSpPr>
            <a:grpSpLocks/>
          </p:cNvGrpSpPr>
          <p:nvPr/>
        </p:nvGrpSpPr>
        <p:grpSpPr bwMode="auto">
          <a:xfrm>
            <a:off x="8320709" y="1666461"/>
            <a:ext cx="1636713" cy="3265488"/>
            <a:chOff x="7276797" y="2133600"/>
            <a:chExt cx="1636944" cy="3264932"/>
          </a:xfrm>
        </p:grpSpPr>
        <p:grpSp>
          <p:nvGrpSpPr>
            <p:cNvPr id="3" name="Group 27">
              <a:extLst>
                <a:ext uri="{FF2B5EF4-FFF2-40B4-BE49-F238E27FC236}">
                  <a16:creationId xmlns:a16="http://schemas.microsoft.com/office/drawing/2014/main" id="{72BB4470-9804-49AA-BB71-6F227658EA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4434" y="4370614"/>
              <a:ext cx="1384766" cy="1027918"/>
              <a:chOff x="7454434" y="4675414"/>
              <a:chExt cx="1384766" cy="1027918"/>
            </a:xfrm>
          </p:grpSpPr>
          <p:pic>
            <p:nvPicPr>
              <p:cNvPr id="5" name="Picture 6" descr="C:\snavely\work\teaching\10Fa-CS4670\lectures\lec02\g30.png">
                <a:extLst>
                  <a:ext uri="{FF2B5EF4-FFF2-40B4-BE49-F238E27FC236}">
                    <a16:creationId xmlns:a16="http://schemas.microsoft.com/office/drawing/2014/main" id="{6EDA899B-7788-4584-A2EE-C15A25A723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8728" y="467541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18" descr="Edittex">
                <a:extLst>
                  <a:ext uri="{FF2B5EF4-FFF2-40B4-BE49-F238E27FC236}">
                    <a16:creationId xmlns:a16="http://schemas.microsoft.com/office/drawing/2014/main" id="{19A38C30-7927-49E3-B57C-19BEF7DDD7B3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4434" y="5468615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F8F0480F-0A44-48B0-A0F5-AA3B6E42F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6569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latin typeface="Calibri" panose="020F0502020204030204" pitchFamily="34" charset="0"/>
                  </a:rPr>
                  <a:t>= 30 pixels</a:t>
                </a:r>
              </a:p>
            </p:txBody>
          </p:sp>
        </p:grpSp>
        <p:pic>
          <p:nvPicPr>
            <p:cNvPr id="4" name="Picture 11" descr="C:\snavely\work\teaching\10Fa-CS4670\lectures\lec02\owl30.png">
              <a:extLst>
                <a:ext uri="{FF2B5EF4-FFF2-40B4-BE49-F238E27FC236}">
                  <a16:creationId xmlns:a16="http://schemas.microsoft.com/office/drawing/2014/main" id="{A01AA4B6-15E2-4985-AA87-1DEDB3540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797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2" descr="C:\snavely\work\teaching\10Fa-CS4670\lectures\lec02\owl.png">
            <a:extLst>
              <a:ext uri="{FF2B5EF4-FFF2-40B4-BE49-F238E27FC236}">
                <a16:creationId xmlns:a16="http://schemas.microsoft.com/office/drawing/2014/main" id="{9B95EE21-68A5-49F3-8F1B-7D368C56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72" y="1666461"/>
            <a:ext cx="163671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3">
            <a:extLst>
              <a:ext uri="{FF2B5EF4-FFF2-40B4-BE49-F238E27FC236}">
                <a16:creationId xmlns:a16="http://schemas.microsoft.com/office/drawing/2014/main" id="{9BD168A7-5D52-43B9-8F05-24DED2601C37}"/>
              </a:ext>
            </a:extLst>
          </p:cNvPr>
          <p:cNvGrpSpPr>
            <a:grpSpLocks/>
          </p:cNvGrpSpPr>
          <p:nvPr/>
        </p:nvGrpSpPr>
        <p:grpSpPr bwMode="auto">
          <a:xfrm>
            <a:off x="3018459" y="1666461"/>
            <a:ext cx="1638300" cy="3265488"/>
            <a:chOff x="1975565" y="2133600"/>
            <a:chExt cx="1636944" cy="3264932"/>
          </a:xfrm>
        </p:grpSpPr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C3126B17-C236-4737-973A-C617CF291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7327" y="4351564"/>
              <a:ext cx="1193542" cy="1046968"/>
              <a:chOff x="2197327" y="4656364"/>
              <a:chExt cx="1193542" cy="1046968"/>
            </a:xfrm>
          </p:grpSpPr>
          <p:pic>
            <p:nvPicPr>
              <p:cNvPr id="12" name="Picture 3" descr="C:\snavely\work\teaching\10Fa-CS4670\lectures\lec02\g1.png">
                <a:extLst>
                  <a:ext uri="{FF2B5EF4-FFF2-40B4-BE49-F238E27FC236}">
                    <a16:creationId xmlns:a16="http://schemas.microsoft.com/office/drawing/2014/main" id="{4FABCB10-FEE5-4229-A645-7C8645236B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61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 descr="Edittex">
                <a:extLst>
                  <a:ext uri="{FF2B5EF4-FFF2-40B4-BE49-F238E27FC236}">
                    <a16:creationId xmlns:a16="http://schemas.microsoft.com/office/drawing/2014/main" id="{E1E660C9-9803-40AE-A484-87F427F6F30E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7327" y="5431425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23B66C-CDB5-4494-A609-5B2F262A50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6628" y="5334000"/>
                <a:ext cx="9742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 dirty="0">
                    <a:latin typeface="Calibri" panose="020F0502020204030204" pitchFamily="34" charset="0"/>
                  </a:rPr>
                  <a:t>= 1 pixel</a:t>
                </a:r>
              </a:p>
            </p:txBody>
          </p:sp>
        </p:grpSp>
        <p:pic>
          <p:nvPicPr>
            <p:cNvPr id="11" name="Picture 13" descr="C:\snavely\work\teaching\10Fa-CS4670\lectures\lec02\owl1.png">
              <a:extLst>
                <a:ext uri="{FF2B5EF4-FFF2-40B4-BE49-F238E27FC236}">
                  <a16:creationId xmlns:a16="http://schemas.microsoft.com/office/drawing/2014/main" id="{26441BAE-951B-4164-BCFA-F1E1D8F02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565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4">
            <a:extLst>
              <a:ext uri="{FF2B5EF4-FFF2-40B4-BE49-F238E27FC236}">
                <a16:creationId xmlns:a16="http://schemas.microsoft.com/office/drawing/2014/main" id="{D94B03D8-732C-413C-B029-FFA636230199}"/>
              </a:ext>
            </a:extLst>
          </p:cNvPr>
          <p:cNvGrpSpPr>
            <a:grpSpLocks/>
          </p:cNvGrpSpPr>
          <p:nvPr/>
        </p:nvGrpSpPr>
        <p:grpSpPr bwMode="auto">
          <a:xfrm>
            <a:off x="4786934" y="1666461"/>
            <a:ext cx="1636713" cy="3276600"/>
            <a:chOff x="3742643" y="2133600"/>
            <a:chExt cx="1636944" cy="3276600"/>
          </a:xfrm>
        </p:grpSpPr>
        <p:grpSp>
          <p:nvGrpSpPr>
            <p:cNvPr id="16" name="Group 25">
              <a:extLst>
                <a:ext uri="{FF2B5EF4-FFF2-40B4-BE49-F238E27FC236}">
                  <a16:creationId xmlns:a16="http://schemas.microsoft.com/office/drawing/2014/main" id="{C235FC26-F003-4A65-BEAC-24497D173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251" y="4351564"/>
              <a:ext cx="1278957" cy="1058636"/>
              <a:chOff x="3916251" y="4656364"/>
              <a:chExt cx="1278957" cy="1058636"/>
            </a:xfrm>
          </p:grpSpPr>
          <p:pic>
            <p:nvPicPr>
              <p:cNvPr id="18" name="Picture 4" descr="C:\snavely\work\teaching\10Fa-CS4670\lectures\lec02\g5.png">
                <a:extLst>
                  <a:ext uri="{FF2B5EF4-FFF2-40B4-BE49-F238E27FC236}">
                    <a16:creationId xmlns:a16="http://schemas.microsoft.com/office/drawing/2014/main" id="{664237E4-CE65-47BF-955E-DB5DEDA3B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540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 descr="Edittex">
                <a:extLst>
                  <a:ext uri="{FF2B5EF4-FFF2-40B4-BE49-F238E27FC236}">
                    <a16:creationId xmlns:a16="http://schemas.microsoft.com/office/drawing/2014/main" id="{1A565C71-ECCA-4BA3-B8B9-984BE78472F9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6251" y="5484813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FD91D52D-488D-41D6-9FB1-339C3CE3F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595" y="5345668"/>
                <a:ext cx="1065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latin typeface="Calibri" panose="020F0502020204030204" pitchFamily="34" charset="0"/>
                  </a:rPr>
                  <a:t>= 5 pixels</a:t>
                </a:r>
              </a:p>
            </p:txBody>
          </p:sp>
        </p:grpSp>
        <p:pic>
          <p:nvPicPr>
            <p:cNvPr id="17" name="Picture 14" descr="C:\snavely\work\teaching\10Fa-CS4670\lectures\lec02\owl5.png">
              <a:extLst>
                <a:ext uri="{FF2B5EF4-FFF2-40B4-BE49-F238E27FC236}">
                  <a16:creationId xmlns:a16="http://schemas.microsoft.com/office/drawing/2014/main" id="{7BD6B796-C2E5-4548-BB1F-03E4D48B8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643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CA41EE8C-537C-4BFA-B83C-CDEABFE40318}"/>
              </a:ext>
            </a:extLst>
          </p:cNvPr>
          <p:cNvGrpSpPr>
            <a:grpSpLocks/>
          </p:cNvGrpSpPr>
          <p:nvPr/>
        </p:nvGrpSpPr>
        <p:grpSpPr bwMode="auto">
          <a:xfrm>
            <a:off x="6553822" y="1666461"/>
            <a:ext cx="1636712" cy="3265488"/>
            <a:chOff x="5509721" y="2133600"/>
            <a:chExt cx="1636944" cy="3264932"/>
          </a:xfrm>
        </p:grpSpPr>
        <p:grpSp>
          <p:nvGrpSpPr>
            <p:cNvPr id="22" name="Group 26">
              <a:extLst>
                <a:ext uri="{FF2B5EF4-FFF2-40B4-BE49-F238E27FC236}">
                  <a16:creationId xmlns:a16="http://schemas.microsoft.com/office/drawing/2014/main" id="{C59FEBA8-9F36-4C1C-9706-BAF3696A3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1698" y="4351564"/>
              <a:ext cx="1405881" cy="1046968"/>
              <a:chOff x="5631698" y="4656364"/>
              <a:chExt cx="1405881" cy="1046968"/>
            </a:xfrm>
          </p:grpSpPr>
          <p:pic>
            <p:nvPicPr>
              <p:cNvPr id="24" name="Picture 5" descr="C:\snavely\work\teaching\10Fa-CS4670\lectures\lec02\g10.png">
                <a:extLst>
                  <a:ext uri="{FF2B5EF4-FFF2-40B4-BE49-F238E27FC236}">
                    <a16:creationId xmlns:a16="http://schemas.microsoft.com/office/drawing/2014/main" id="{E34E3671-39E1-4B8C-8D87-DD2A62231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02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6" descr="Edittex">
                <a:extLst>
                  <a:ext uri="{FF2B5EF4-FFF2-40B4-BE49-F238E27FC236}">
                    <a16:creationId xmlns:a16="http://schemas.microsoft.com/office/drawing/2014/main" id="{37BAB82B-FDFC-4DEC-B5BD-02E2FAEFAF4A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1698" y="5452385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17">
                <a:extLst>
                  <a:ext uri="{FF2B5EF4-FFF2-40B4-BE49-F238E27FC236}">
                    <a16:creationId xmlns:a16="http://schemas.microsoft.com/office/drawing/2014/main" id="{4807E543-1BF0-4A38-912B-E4DA424EC1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4948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latin typeface="Calibri" panose="020F0502020204030204" pitchFamily="34" charset="0"/>
                  </a:rPr>
                  <a:t>= 10 pixels</a:t>
                </a:r>
              </a:p>
            </p:txBody>
          </p:sp>
        </p:grpSp>
        <p:pic>
          <p:nvPicPr>
            <p:cNvPr id="23" name="Picture 15" descr="C:\snavely\work\teaching\10Fa-CS4670\lectures\lec02\owl10.png">
              <a:extLst>
                <a:ext uri="{FF2B5EF4-FFF2-40B4-BE49-F238E27FC236}">
                  <a16:creationId xmlns:a16="http://schemas.microsoft.com/office/drawing/2014/main" id="{1326A278-6260-4FE9-B5FB-7A9BEF20C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721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1660A44-2A00-47DF-81BD-D4C6B7D7A581}"/>
              </a:ext>
            </a:extLst>
          </p:cNvPr>
          <p:cNvSpPr/>
          <p:nvPr/>
        </p:nvSpPr>
        <p:spPr>
          <a:xfrm>
            <a:off x="5753157" y="6230589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69FEA72-13C3-487B-80B7-C948F360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8A50C-B96E-FD4A-A903-1B87AB41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F3326-31FA-6AC0-42E4-9CE7A33D673D}"/>
              </a:ext>
            </a:extLst>
          </p:cNvPr>
          <p:cNvSpPr txBox="1"/>
          <p:nvPr/>
        </p:nvSpPr>
        <p:spPr>
          <a:xfrm>
            <a:off x="990600" y="876499"/>
            <a:ext cx="1021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1/140 * [1 1 2 2 2 1 1; 1 2 2 4 2 2 1; 2 2 4 8 4 2 2; 2 4 8 16 8 4 2;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1 1 2 2 2 1 1; 1 2 2 4 2 2 1; 2 2 4 8 4 2 2];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double(G)));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69A03-F89D-17ED-9AB3-6BC6D6EEFFBE}"/>
              </a:ext>
            </a:extLst>
          </p:cNvPr>
          <p:cNvSpPr txBox="1"/>
          <p:nvPr/>
        </p:nvSpPr>
        <p:spPr>
          <a:xfrm>
            <a:off x="990600" y="414834"/>
            <a:ext cx="467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Program: Gaussian Smoothing 7 x 7: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C80CF-9116-6D14-5558-7EB6EC21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" y="2630825"/>
            <a:ext cx="5584052" cy="4596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25BFA3-4848-E39A-CD6C-C9538895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142" y="2630824"/>
            <a:ext cx="5569128" cy="4596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3B7495-52A2-1DD1-8651-E887EC126C7A}"/>
              </a:ext>
            </a:extLst>
          </p:cNvPr>
          <p:cNvSpPr txBox="1"/>
          <p:nvPr/>
        </p:nvSpPr>
        <p:spPr>
          <a:xfrm>
            <a:off x="2183293" y="6258500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BD35C-C88B-C9FD-1F13-AE1FD98263A2}"/>
              </a:ext>
            </a:extLst>
          </p:cNvPr>
          <p:cNvSpPr txBox="1"/>
          <p:nvPr/>
        </p:nvSpPr>
        <p:spPr>
          <a:xfrm>
            <a:off x="7767345" y="6188579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</p:spTree>
    <p:extLst>
      <p:ext uri="{BB962C8B-B14F-4D97-AF65-F5344CB8AC3E}">
        <p14:creationId xmlns:p14="http://schemas.microsoft.com/office/powerpoint/2010/main" val="256363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50ED7-A145-43B8-B0F8-447678FE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28" y="805996"/>
            <a:ext cx="10067925" cy="2990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7ED409-7FFA-4F9C-90E0-D4925645C695}"/>
              </a:ext>
            </a:extLst>
          </p:cNvPr>
          <p:cNvSpPr/>
          <p:nvPr/>
        </p:nvSpPr>
        <p:spPr>
          <a:xfrm>
            <a:off x="891208" y="4160680"/>
            <a:ext cx="8531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Penapisan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operator </a:t>
            </a:r>
            <a:r>
              <a:rPr lang="en-US" sz="2800" b="1" dirty="0" err="1"/>
              <a:t>konvolusi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Citra </a:t>
            </a:r>
            <a:r>
              <a:rPr lang="en-US" sz="2800" dirty="0" err="1"/>
              <a:t>masukan</a:t>
            </a:r>
            <a:r>
              <a:rPr lang="en-US" sz="2800" dirty="0"/>
              <a:t> </a:t>
            </a:r>
            <a:r>
              <a:rPr lang="en-US" sz="2800" dirty="0" err="1"/>
              <a:t>dikonvolusi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sebuah</a:t>
            </a:r>
            <a:r>
              <a:rPr lang="en-US" sz="2800" dirty="0"/>
              <a:t> </a:t>
            </a:r>
            <a:r>
              <a:rPr lang="en-US" sz="2800" b="1" i="1" dirty="0"/>
              <a:t>mask</a:t>
            </a:r>
            <a:r>
              <a:rPr lang="en-US" sz="2800" dirty="0"/>
              <a:t> (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lainnya</a:t>
            </a:r>
            <a:r>
              <a:rPr lang="en-US" sz="2800" dirty="0"/>
              <a:t> </a:t>
            </a:r>
            <a:r>
              <a:rPr lang="en-US" sz="2800" b="1" i="1" dirty="0"/>
              <a:t>filter</a:t>
            </a:r>
            <a:r>
              <a:rPr lang="en-US" sz="2800" b="1" dirty="0"/>
              <a:t>, </a:t>
            </a:r>
            <a:r>
              <a:rPr lang="en-US" sz="2800" b="1" i="1" dirty="0"/>
              <a:t>template</a:t>
            </a:r>
            <a:r>
              <a:rPr lang="en-US" sz="2800" b="1" dirty="0"/>
              <a:t>, </a:t>
            </a:r>
            <a:r>
              <a:rPr lang="en-US" sz="2800" b="1" i="1" dirty="0"/>
              <a:t>window</a:t>
            </a:r>
            <a:r>
              <a:rPr lang="en-US" sz="2800" b="1" dirty="0"/>
              <a:t>,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b="1" i="1" dirty="0"/>
              <a:t>kernel</a:t>
            </a:r>
            <a:r>
              <a:rPr lang="en-US" sz="2800" dirty="0"/>
              <a:t>).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5B12688-E5E0-49C0-BDC6-CB1D7CC8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6571" r="80521" b="11623"/>
          <a:stretch>
            <a:fillRect/>
          </a:stretch>
        </p:blipFill>
        <p:spPr bwMode="auto">
          <a:xfrm>
            <a:off x="9702732" y="4378502"/>
            <a:ext cx="1598060" cy="15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Rectangle 64">
            <a:extLst>
              <a:ext uri="{FF2B5EF4-FFF2-40B4-BE49-F238E27FC236}">
                <a16:creationId xmlns:a16="http://schemas.microsoft.com/office/drawing/2014/main" id="{49C28DA5-CF05-4ADB-AF2B-F58657A35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3456" y="5821023"/>
            <a:ext cx="836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mask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51C9-5870-4D51-8E05-29903B78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54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588D-E774-BA77-1285-3F0F753EB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598"/>
            <a:ext cx="10515600" cy="5303203"/>
          </a:xfrm>
        </p:spPr>
        <p:txBody>
          <a:bodyPr>
            <a:normAutofit/>
          </a:bodyPr>
          <a:lstStyle/>
          <a:p>
            <a:r>
              <a:rPr lang="en-US" sz="2400" dirty="0"/>
              <a:t>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tersedia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i="1" dirty="0"/>
              <a:t>gaussian smoothing </a:t>
            </a:r>
            <a:r>
              <a:rPr lang="en-US" sz="2400" dirty="0" err="1"/>
              <a:t>dengan</a:t>
            </a:r>
            <a:r>
              <a:rPr lang="en-US" sz="2400" dirty="0"/>
              <a:t> parameter </a:t>
            </a:r>
            <a:r>
              <a:rPr lang="en-US" sz="2400" dirty="0" err="1"/>
              <a:t>simpangan</a:t>
            </a:r>
            <a:r>
              <a:rPr lang="en-US" sz="2400" dirty="0"/>
              <a:t> </a:t>
            </a:r>
            <a:r>
              <a:rPr lang="en-US" sz="2400" dirty="0" err="1"/>
              <a:t>baku</a:t>
            </a:r>
            <a:r>
              <a:rPr lang="en-US" sz="2400" dirty="0"/>
              <a:t> (</a:t>
            </a:r>
            <a:r>
              <a:rPr lang="en-US" sz="2400" dirty="0">
                <a:sym typeface="Symbol" panose="05050102010706020507" pitchFamily="18" charset="2"/>
              </a:rPr>
              <a:t>)</a:t>
            </a:r>
            <a:r>
              <a:rPr lang="en-US" sz="2400" dirty="0"/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imgaussfilt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(I, sigma)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0BE6E-008B-E582-700E-27732D89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7E9BA-11E8-D496-E520-8E7B494D9390}"/>
              </a:ext>
            </a:extLst>
          </p:cNvPr>
          <p:cNvSpPr txBox="1"/>
          <p:nvPr/>
        </p:nvSpPr>
        <p:spPr>
          <a:xfrm>
            <a:off x="1330960" y="1366163"/>
            <a:ext cx="6096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Iblur1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imgaussfilt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Iblur2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imgaussfilt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(I,4);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Iblur3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imgaussfilt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(I,8);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(Iblur1)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'Smoothed image, \sigma = 2'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(Iblur2)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'Smoothed image, \sigma = 4'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(Iblur3)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'Smoothed image, \sigma = 8'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002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1F2978-2168-2A5A-670B-B6049274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B7172-A6E8-6F5C-BCCB-13746F8E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14"/>
            <a:ext cx="5145406" cy="4235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020F2-A76C-6AC8-D480-EECAC8C8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42" y="98757"/>
            <a:ext cx="5258766" cy="4328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36542-1FFB-B270-6B9B-632ACAC64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2837"/>
            <a:ext cx="5067428" cy="4171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31E3F-F11B-DE06-7834-CCC48454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085" y="3522233"/>
            <a:ext cx="5166080" cy="4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3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5ABC255-2994-435F-A4D6-AEE80AE1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633" y="2378213"/>
            <a:ext cx="146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Averaging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6847693-C3A9-4D6D-B7CB-FEF8CC437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633" y="4649926"/>
            <a:ext cx="1314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Gaussian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2F7D44-ABEF-4433-B48F-480F7A40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5943" r="9344" b="5702"/>
          <a:stretch>
            <a:fillRect/>
          </a:stretch>
        </p:blipFill>
        <p:spPr bwMode="auto">
          <a:xfrm>
            <a:off x="2100470" y="2710001"/>
            <a:ext cx="297497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7A060F1-7BB3-4E9E-B115-B1FCBEF48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6430" r="10477" b="5945"/>
          <a:stretch>
            <a:fillRect/>
          </a:stretch>
        </p:blipFill>
        <p:spPr bwMode="auto">
          <a:xfrm>
            <a:off x="5289758" y="1492388"/>
            <a:ext cx="28368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5F246DB-C13B-4896-B6A6-94D0FB24D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r="6551"/>
          <a:stretch>
            <a:fillRect/>
          </a:stretch>
        </p:blipFill>
        <p:spPr bwMode="auto">
          <a:xfrm>
            <a:off x="5289758" y="3956188"/>
            <a:ext cx="283686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6BFA96-3C13-4BAF-93DA-4E2972769261}"/>
              </a:ext>
            </a:extLst>
          </p:cNvPr>
          <p:cNvSpPr txBox="1">
            <a:spLocks/>
          </p:cNvSpPr>
          <p:nvPr/>
        </p:nvSpPr>
        <p:spPr>
          <a:xfrm>
            <a:off x="2209800" y="33033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Averaging vs Gaussian Smoothing</a:t>
            </a:r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DCBEDA-8D0D-43DD-9294-7958069DFBF5}"/>
              </a:ext>
            </a:extLst>
          </p:cNvPr>
          <p:cNvSpPr/>
          <p:nvPr/>
        </p:nvSpPr>
        <p:spPr>
          <a:xfrm>
            <a:off x="5806865" y="6462850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96B61-0761-4F9A-A9B4-E1B96E43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98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08FE-71A1-4480-9F96-03E6A86B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 (</a:t>
            </a:r>
            <a:r>
              <a:rPr lang="en-US" i="1" dirty="0"/>
              <a:t>Non-linear Filter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5F9AC-AEA9-4C29-B0B2-899701A8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505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(</a:t>
            </a:r>
            <a:r>
              <a:rPr lang="en-US" i="1" dirty="0"/>
              <a:t>mean filter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.</a:t>
            </a:r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lanjar</a:t>
            </a:r>
            <a:r>
              <a:rPr lang="en-US" dirty="0"/>
              <a:t> (</a:t>
            </a:r>
            <a:r>
              <a:rPr lang="en-US" i="1" dirty="0"/>
              <a:t>linear filter</a:t>
            </a:r>
            <a:r>
              <a:rPr lang="en-US" dirty="0"/>
              <a:t>). </a:t>
            </a:r>
          </a:p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juga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.</a:t>
            </a:r>
          </a:p>
          <a:p>
            <a:r>
              <a:rPr lang="en-US" dirty="0"/>
              <a:t>Pada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, </a:t>
            </a:r>
            <a:r>
              <a:rPr lang="en-US" dirty="0" err="1"/>
              <a:t>sebuah</a:t>
            </a:r>
            <a:r>
              <a:rPr lang="en-US" dirty="0"/>
              <a:t> “</a:t>
            </a:r>
            <a:r>
              <a:rPr lang="en-US" dirty="0" err="1"/>
              <a:t>jendela</a:t>
            </a:r>
            <a:r>
              <a:rPr lang="en-US" dirty="0"/>
              <a:t>” (</a:t>
            </a:r>
            <a:r>
              <a:rPr lang="en-US" i="1" dirty="0"/>
              <a:t>window</a:t>
            </a:r>
            <a:r>
              <a:rPr lang="en-US" dirty="0"/>
              <a:t>)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sejumlah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(</a:t>
            </a:r>
            <a:r>
              <a:rPr lang="en-US" dirty="0" err="1"/>
              <a:t>ganjil</a:t>
            </a:r>
            <a:r>
              <a:rPr lang="en-US" dirty="0"/>
              <a:t>) </a:t>
            </a:r>
            <a:r>
              <a:rPr lang="en-US" dirty="0" err="1"/>
              <a:t>digeser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demi </a:t>
            </a:r>
            <a:r>
              <a:rPr lang="en-US" dirty="0" err="1"/>
              <a:t>titik</a:t>
            </a:r>
            <a:r>
              <a:rPr lang="en-US" dirty="0"/>
              <a:t> pada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  <a:p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:</a:t>
            </a:r>
          </a:p>
          <a:p>
            <a:pPr marL="804863" lvl="0" indent="-515938">
              <a:buFont typeface="+mj-lt"/>
              <a:buAutoNum type="arabicPeriod"/>
            </a:pPr>
            <a:r>
              <a:rPr lang="en-US" dirty="0" err="1"/>
              <a:t>Penapis</a:t>
            </a:r>
            <a:r>
              <a:rPr lang="en-US" dirty="0"/>
              <a:t> minimum (</a:t>
            </a:r>
            <a:r>
              <a:rPr lang="en-US" i="1" dirty="0"/>
              <a:t>min filter</a:t>
            </a:r>
            <a:r>
              <a:rPr lang="en-US" dirty="0"/>
              <a:t>) –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minimum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pPr marL="804863" indent="-515938">
              <a:buFont typeface="+mj-lt"/>
              <a:buAutoNum type="arabicPeriod"/>
            </a:pP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(</a:t>
            </a:r>
            <a:r>
              <a:rPr lang="en-US" i="1" dirty="0"/>
              <a:t>max filter</a:t>
            </a:r>
            <a:r>
              <a:rPr lang="en-US" dirty="0"/>
              <a:t>) –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pPr marL="804863" indent="-515938">
              <a:buFont typeface="+mj-lt"/>
              <a:buAutoNum type="arabicPeriod"/>
            </a:pPr>
            <a:r>
              <a:rPr lang="en-US" dirty="0" err="1"/>
              <a:t>Penapis</a:t>
            </a:r>
            <a:r>
              <a:rPr lang="en-US" dirty="0"/>
              <a:t> median (</a:t>
            </a:r>
            <a:r>
              <a:rPr lang="en-US" i="1" dirty="0"/>
              <a:t>median filter</a:t>
            </a:r>
            <a:r>
              <a:rPr lang="en-US" dirty="0"/>
              <a:t>) –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median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pPr marL="804863" lvl="0" indent="-515938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3F67E-3EF9-46F3-ADFD-BDFE4DF3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38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F616-D662-4FB6-A27D-1B0EBD68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76470"/>
            <a:ext cx="10515600" cy="544146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median (</a:t>
            </a:r>
            <a:r>
              <a:rPr lang="en-US" i="1" dirty="0"/>
              <a:t>median filter</a:t>
            </a:r>
            <a:r>
              <a:rPr lang="en-US" dirty="0"/>
              <a:t>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98CAD-0385-4EF2-8827-E663355F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58" y="1201758"/>
            <a:ext cx="7133284" cy="3164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8543F8-B44E-40EA-8A20-40A1C5543FE8}"/>
              </a:ext>
            </a:extLst>
          </p:cNvPr>
          <p:cNvSpPr/>
          <p:nvPr/>
        </p:nvSpPr>
        <p:spPr>
          <a:xfrm>
            <a:off x="1204119" y="4366510"/>
            <a:ext cx="55899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Misalkan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tengah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35,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diproses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Urutkan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94883-9F53-4A66-B19A-E577A115A7F9}"/>
              </a:ext>
            </a:extLst>
          </p:cNvPr>
          <p:cNvSpPr/>
          <p:nvPr/>
        </p:nvSpPr>
        <p:spPr>
          <a:xfrm>
            <a:off x="1204118" y="5966487"/>
            <a:ext cx="9659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kelompok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dicetak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tebal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warna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biru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Titik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tengah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jendela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(35)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diganti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nilai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median (10).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D3E32-E9CE-415C-8DB4-E58A7E0E2FE9}"/>
              </a:ext>
            </a:extLst>
          </p:cNvPr>
          <p:cNvSpPr/>
          <p:nvPr/>
        </p:nvSpPr>
        <p:spPr>
          <a:xfrm>
            <a:off x="1837824" y="5294892"/>
            <a:ext cx="851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	10	10	10	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10	11	12	35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BC521-19CC-4609-94F4-9FDE9AD4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31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66D4B-4078-4511-81CC-16BC9BBE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623" y="2410363"/>
            <a:ext cx="4910097" cy="4337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9EB08-FB66-4CE9-859D-D1AEA65A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41" y="2410362"/>
            <a:ext cx="4910097" cy="4337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8DD096-D7E5-4359-8B49-FB56FEC2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905" y="2410363"/>
            <a:ext cx="4910095" cy="4337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EEE68-7511-4A7A-92F3-377F16AD9816}"/>
              </a:ext>
            </a:extLst>
          </p:cNvPr>
          <p:cNvSpPr txBox="1"/>
          <p:nvPr/>
        </p:nvSpPr>
        <p:spPr>
          <a:xfrm>
            <a:off x="1253123" y="627295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401DE-8AD4-4497-A0E9-3EF4C187D0D8}"/>
              </a:ext>
            </a:extLst>
          </p:cNvPr>
          <p:cNvSpPr txBox="1"/>
          <p:nvPr/>
        </p:nvSpPr>
        <p:spPr>
          <a:xfrm>
            <a:off x="5164580" y="6206194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CEC0D-8616-40E4-97AC-3191482C6DFC}"/>
              </a:ext>
            </a:extLst>
          </p:cNvPr>
          <p:cNvSpPr txBox="1"/>
          <p:nvPr/>
        </p:nvSpPr>
        <p:spPr>
          <a:xfrm>
            <a:off x="8807097" y="6206194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B72EB-3DF3-4BAB-8231-35804A7F21BF}"/>
              </a:ext>
            </a:extLst>
          </p:cNvPr>
          <p:cNvSpPr/>
          <p:nvPr/>
        </p:nvSpPr>
        <p:spPr>
          <a:xfrm>
            <a:off x="692425" y="45052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('zelda.bmp');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0.1);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[3 3]);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F9A09-B7B5-482D-BF25-7312ABBC7C75}"/>
              </a:ext>
            </a:extLst>
          </p:cNvPr>
          <p:cNvSpPr txBox="1"/>
          <p:nvPr/>
        </p:nvSpPr>
        <p:spPr>
          <a:xfrm>
            <a:off x="7732644" y="830735"/>
            <a:ext cx="284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Penapis</a:t>
            </a:r>
            <a:r>
              <a:rPr lang="en-US" sz="3200" dirty="0">
                <a:solidFill>
                  <a:srgbClr val="FF0000"/>
                </a:solidFill>
              </a:rPr>
              <a:t> Median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961209-8743-4D7C-86C8-B1E1B768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8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3E123-E66B-4380-8AC7-6ED9EEE9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46" y="2565881"/>
            <a:ext cx="4989444" cy="4408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466C0-155F-45E4-A001-E52C36475E52}"/>
              </a:ext>
            </a:extLst>
          </p:cNvPr>
          <p:cNvSpPr txBox="1"/>
          <p:nvPr/>
        </p:nvSpPr>
        <p:spPr>
          <a:xfrm>
            <a:off x="1229085" y="6372349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90E4E-6B97-4212-9455-25729428FD43}"/>
              </a:ext>
            </a:extLst>
          </p:cNvPr>
          <p:cNvSpPr txBox="1"/>
          <p:nvPr/>
        </p:nvSpPr>
        <p:spPr>
          <a:xfrm>
            <a:off x="5114885" y="645308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C9E6B-CA2D-46E3-99B0-7447995F9420}"/>
              </a:ext>
            </a:extLst>
          </p:cNvPr>
          <p:cNvSpPr txBox="1"/>
          <p:nvPr/>
        </p:nvSpPr>
        <p:spPr>
          <a:xfrm>
            <a:off x="8785510" y="6453088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D9B03-6817-49CE-9880-12C8B38E56A9}"/>
              </a:ext>
            </a:extLst>
          </p:cNvPr>
          <p:cNvSpPr/>
          <p:nvPr/>
        </p:nvSpPr>
        <p:spPr>
          <a:xfrm>
            <a:off x="545686" y="116319"/>
            <a:ext cx="8239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('peppers512.bmp');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0.2);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 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(:,:,1); 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(:,:,2); b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(:,:,3);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medfilt2(r,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medfilt2(g,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medfilt2(b,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cat(3,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B7758-FCA9-473F-BF8D-C31296FF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394" y="2600955"/>
            <a:ext cx="4941350" cy="4365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A51F7-2607-4947-A0F1-EB5FB0F6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34" y="2587125"/>
            <a:ext cx="4941350" cy="4365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FA2FF3-F0E3-4583-B524-B7A83D95F8EF}"/>
              </a:ext>
            </a:extLst>
          </p:cNvPr>
          <p:cNvSpPr txBox="1"/>
          <p:nvPr/>
        </p:nvSpPr>
        <p:spPr>
          <a:xfrm>
            <a:off x="8884927" y="969883"/>
            <a:ext cx="284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Penapis</a:t>
            </a:r>
            <a:r>
              <a:rPr lang="en-US" sz="3200" dirty="0">
                <a:solidFill>
                  <a:srgbClr val="FF0000"/>
                </a:solidFill>
              </a:rPr>
              <a:t> Median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6FE60-DA7A-4DAA-859A-7147C319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87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BBBEF0A-4FF7-423B-BFDF-20A08BE2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1965" y="930965"/>
            <a:ext cx="9916510" cy="5638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1937D-98C0-4F33-A7D8-FA246E0C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4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9C26-BB40-4D22-983E-D158F1A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927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Penajaman</a:t>
            </a:r>
            <a:r>
              <a:rPr lang="en-US" dirty="0"/>
              <a:t> Citra (</a:t>
            </a:r>
            <a:r>
              <a:rPr lang="en-US" i="1" dirty="0"/>
              <a:t>image sharpening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E62B-74EA-4F2D-A51D-9BA8A61F7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1547328"/>
            <a:ext cx="10515600" cy="4803775"/>
          </a:xfrm>
        </p:spPr>
        <p:txBody>
          <a:bodyPr>
            <a:normAutofit/>
          </a:bodyPr>
          <a:lstStyle/>
          <a:p>
            <a:r>
              <a:rPr lang="en-US" sz="2400" dirty="0" err="1"/>
              <a:t>Tujuan</a:t>
            </a:r>
            <a:r>
              <a:rPr lang="en-US" sz="2400" dirty="0"/>
              <a:t>: </a:t>
            </a:r>
            <a:r>
              <a:rPr lang="en-US" sz="2400" dirty="0" err="1"/>
              <a:t>memperjelas</a:t>
            </a:r>
            <a:r>
              <a:rPr lang="en-US" sz="2400" dirty="0"/>
              <a:t> </a:t>
            </a:r>
            <a:r>
              <a:rPr lang="en-US" sz="2400" b="1" dirty="0" err="1"/>
              <a:t>tepi</a:t>
            </a:r>
            <a:r>
              <a:rPr lang="en-US" sz="2400" dirty="0"/>
              <a:t> (</a:t>
            </a:r>
            <a:r>
              <a:rPr lang="en-US" sz="2400" i="1" dirty="0"/>
              <a:t>edge</a:t>
            </a:r>
            <a:r>
              <a:rPr lang="en-US" sz="2400" dirty="0"/>
              <a:t>) </a:t>
            </a:r>
            <a:r>
              <a:rPr lang="en-US" sz="2400" dirty="0" err="1"/>
              <a:t>objek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Penajaman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kebalikan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pelembutan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menghilangkan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yang </a:t>
            </a:r>
            <a:r>
              <a:rPr lang="en-US" sz="2400" dirty="0" err="1"/>
              <a:t>lembut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D9442A-C0E8-4EB4-826D-5C02E982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13" y="2938807"/>
            <a:ext cx="3498572" cy="34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38D2C1-DD64-48B0-BA06-FC649E9F2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7" y="2961309"/>
            <a:ext cx="3498572" cy="34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2755C5-5D64-4B26-A833-8A0C28D5D159}"/>
              </a:ext>
            </a:extLst>
          </p:cNvPr>
          <p:cNvSpPr/>
          <p:nvPr/>
        </p:nvSpPr>
        <p:spPr>
          <a:xfrm>
            <a:off x="1636643" y="6488668"/>
            <a:ext cx="932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Gambar  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Kiri: 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semula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Kanan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: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setelah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penajaman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69A92-CCF3-407B-A8D5-FCB5FE35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9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76E55988-8707-4D0C-B8D3-7D46792F9CF2}"/>
              </a:ext>
            </a:extLst>
          </p:cNvPr>
          <p:cNvSpPr txBox="1">
            <a:spLocks noChangeArrowheads="1"/>
          </p:cNvSpPr>
          <p:nvPr/>
        </p:nvSpPr>
        <p:spPr>
          <a:xfrm>
            <a:off x="208721" y="259936"/>
            <a:ext cx="794136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 mana </a:t>
            </a:r>
            <a:r>
              <a:rPr lang="en-US" sz="4400" dirty="0" err="1">
                <a:latin typeface="+mj-lt"/>
                <a:ea typeface="+mj-ea"/>
                <a:cs typeface="+mj-cs"/>
              </a:rPr>
              <a:t>tepi</a:t>
            </a:r>
            <a:r>
              <a:rPr lang="en-US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1" name="Picture 3" descr="canny4">
            <a:extLst>
              <a:ext uri="{FF2B5EF4-FFF2-40B4-BE49-F238E27FC236}">
                <a16:creationId xmlns:a16="http://schemas.microsoft.com/office/drawing/2014/main" id="{19DB8187-F7C9-4EFE-8516-1CC3AA74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56" y="1928399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5CDB812-D9F4-4ED7-A89D-1CE9382D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1156" y="1895061"/>
            <a:ext cx="1323975" cy="13382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5E37AC-59A6-467B-B6E7-5398D8A58E35}"/>
              </a:ext>
            </a:extLst>
          </p:cNvPr>
          <p:cNvSpPr/>
          <p:nvPr/>
        </p:nvSpPr>
        <p:spPr>
          <a:xfrm>
            <a:off x="5983356" y="3114261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313570-45CE-42D1-AFF0-C740A2F49323}"/>
              </a:ext>
            </a:extLst>
          </p:cNvPr>
          <p:cNvCxnSpPr/>
          <p:nvPr/>
        </p:nvCxnSpPr>
        <p:spPr>
          <a:xfrm flipV="1">
            <a:off x="6211956" y="3233324"/>
            <a:ext cx="2525713" cy="1095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AF5E09-6A9E-42D9-A08A-362E0BE1D8F2}"/>
              </a:ext>
            </a:extLst>
          </p:cNvPr>
          <p:cNvCxnSpPr/>
          <p:nvPr/>
        </p:nvCxnSpPr>
        <p:spPr>
          <a:xfrm flipV="1">
            <a:off x="5983356" y="1895061"/>
            <a:ext cx="1447800" cy="1219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DE3D10-FAB7-4B64-8266-2A7AF90B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92" y="3352387"/>
            <a:ext cx="834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tepi</a:t>
            </a: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D4BF8-D86A-4FC4-9035-8BEAEF67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4B812CA-CE80-47BA-BB52-890A224D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15223"/>
            <a:ext cx="6008204" cy="648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AD5BD-4A4E-4FB9-A6C3-8BB03F08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2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6DCCE-3DD6-44DF-A7F8-36A2A7B87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3974"/>
            <a:ext cx="10515600" cy="519298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penajaman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melewatkan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pada </a:t>
            </a:r>
            <a:r>
              <a:rPr lang="en-US" b="1" dirty="0" err="1"/>
              <a:t>penapis</a:t>
            </a:r>
            <a:r>
              <a:rPr lang="en-US" b="1" dirty="0"/>
              <a:t> </a:t>
            </a:r>
            <a:r>
              <a:rPr lang="en-US" b="1" dirty="0" err="1"/>
              <a:t>lolos-tinggi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i="1" dirty="0"/>
              <a:t>high-pass filter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lolos-tinggi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meloloskan</a:t>
            </a:r>
            <a:r>
              <a:rPr lang="en-US" dirty="0"/>
              <a:t> (</a:t>
            </a:r>
            <a:r>
              <a:rPr lang="en-US" dirty="0" err="1"/>
              <a:t>sekaligus</a:t>
            </a:r>
            <a:r>
              <a:rPr lang="en-US" dirty="0"/>
              <a:t> </a:t>
            </a:r>
            <a:r>
              <a:rPr lang="en-US" dirty="0" err="1"/>
              <a:t>memperkuat</a:t>
            </a:r>
            <a:r>
              <a:rPr lang="en-US" dirty="0"/>
              <a:t>)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(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pinggiran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) dan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menurunkan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. </a:t>
            </a:r>
            <a:r>
              <a:rPr lang="en-US" dirty="0" err="1"/>
              <a:t>Akibatnya</a:t>
            </a:r>
            <a:r>
              <a:rPr lang="en-US" dirty="0"/>
              <a:t>, </a:t>
            </a:r>
            <a:r>
              <a:rPr lang="en-US" dirty="0" err="1"/>
              <a:t>pinggiran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telihat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tajam</a:t>
            </a:r>
            <a:r>
              <a:rPr lang="en-US" dirty="0"/>
              <a:t> </a:t>
            </a:r>
            <a:r>
              <a:rPr lang="en-US" dirty="0" err="1"/>
              <a:t>dibandingkan</a:t>
            </a:r>
            <a:r>
              <a:rPr lang="en-US" dirty="0"/>
              <a:t> </a:t>
            </a:r>
            <a:r>
              <a:rPr lang="en-US" dirty="0" err="1"/>
              <a:t>sekitarnya</a:t>
            </a:r>
            <a:r>
              <a:rPr lang="en-US" dirty="0"/>
              <a:t>.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ea typeface="Times New Roman" panose="02020603050405020304" pitchFamily="18" charset="0"/>
              </a:rPr>
              <a:t>Karena </a:t>
            </a:r>
            <a:r>
              <a:rPr lang="en-US" dirty="0" err="1">
                <a:ea typeface="Times New Roman" panose="02020603050405020304" pitchFamily="18" charset="0"/>
              </a:rPr>
              <a:t>penajaman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citra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lebih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berpengaruh</a:t>
            </a:r>
            <a:r>
              <a:rPr lang="en-US" dirty="0">
                <a:ea typeface="Times New Roman" panose="02020603050405020304" pitchFamily="18" charset="0"/>
              </a:rPr>
              <a:t> pada </a:t>
            </a:r>
            <a:r>
              <a:rPr lang="en-US" dirty="0" err="1">
                <a:ea typeface="Times New Roman" panose="02020603050405020304" pitchFamily="18" charset="0"/>
              </a:rPr>
              <a:t>tepi</a:t>
            </a:r>
            <a:r>
              <a:rPr lang="en-US" dirty="0">
                <a:ea typeface="Times New Roman" panose="02020603050405020304" pitchFamily="18" charset="0"/>
              </a:rPr>
              <a:t> (</a:t>
            </a:r>
            <a:r>
              <a:rPr lang="en-US" i="1" dirty="0">
                <a:ea typeface="Times New Roman" panose="02020603050405020304" pitchFamily="18" charset="0"/>
              </a:rPr>
              <a:t>edge</a:t>
            </a:r>
            <a:r>
              <a:rPr lang="en-US" dirty="0">
                <a:ea typeface="Times New Roman" panose="02020603050405020304" pitchFamily="18" charset="0"/>
              </a:rPr>
              <a:t>) </a:t>
            </a:r>
            <a:r>
              <a:rPr lang="en-US" dirty="0" err="1">
                <a:ea typeface="Times New Roman" panose="02020603050405020304" pitchFamily="18" charset="0"/>
              </a:rPr>
              <a:t>objek</a:t>
            </a:r>
            <a:r>
              <a:rPr lang="en-US" dirty="0">
                <a:ea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</a:rPr>
              <a:t>maka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penajaman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citra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sering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disebut</a:t>
            </a:r>
            <a:r>
              <a:rPr lang="en-US" dirty="0">
                <a:ea typeface="Times New Roman" panose="02020603050405020304" pitchFamily="18" charset="0"/>
              </a:rPr>
              <a:t> juga </a:t>
            </a:r>
            <a:r>
              <a:rPr lang="en-US" b="1" dirty="0" err="1">
                <a:ea typeface="Times New Roman" panose="02020603050405020304" pitchFamily="18" charset="0"/>
              </a:rPr>
              <a:t>penajaman</a:t>
            </a:r>
            <a:r>
              <a:rPr lang="en-US" b="1" dirty="0">
                <a:ea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</a:rPr>
              <a:t>tepi</a:t>
            </a:r>
            <a:r>
              <a:rPr lang="en-US" dirty="0">
                <a:ea typeface="Times New Roman" panose="02020603050405020304" pitchFamily="18" charset="0"/>
              </a:rPr>
              <a:t> (</a:t>
            </a:r>
            <a:r>
              <a:rPr lang="en-US" i="1" dirty="0">
                <a:ea typeface="Times New Roman" panose="02020603050405020304" pitchFamily="18" charset="0"/>
              </a:rPr>
              <a:t>edge sharpening</a:t>
            </a:r>
            <a:r>
              <a:rPr lang="en-US" dirty="0">
                <a:ea typeface="Times New Roman" panose="02020603050405020304" pitchFamily="18" charset="0"/>
              </a:rPr>
              <a:t>) </a:t>
            </a:r>
            <a:r>
              <a:rPr lang="en-US" dirty="0" err="1">
                <a:ea typeface="Times New Roman" panose="02020603050405020304" pitchFamily="18" charset="0"/>
              </a:rPr>
              <a:t>atau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peningkatan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kualitas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tepi</a:t>
            </a:r>
            <a:r>
              <a:rPr lang="en-US" dirty="0">
                <a:ea typeface="Times New Roman" panose="02020603050405020304" pitchFamily="18" charset="0"/>
              </a:rPr>
              <a:t> (</a:t>
            </a:r>
            <a:r>
              <a:rPr lang="en-US" i="1" dirty="0">
                <a:ea typeface="Times New Roman" panose="02020603050405020304" pitchFamily="18" charset="0"/>
              </a:rPr>
              <a:t>edge enhancement</a:t>
            </a:r>
            <a:r>
              <a:rPr lang="en-US" dirty="0">
                <a:ea typeface="Times New Roman" panose="02020603050405020304" pitchFamily="18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E9A8F-1A76-443A-9439-EF15F3CA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8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AFD9-0FF5-499B-AD12-8164E7E0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7870"/>
            <a:ext cx="10515600" cy="58290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Penapis</a:t>
            </a:r>
            <a:r>
              <a:rPr lang="en-US" b="1" dirty="0"/>
              <a:t> Lolos-Tinggi (</a:t>
            </a:r>
            <a:r>
              <a:rPr lang="en-US" b="1" i="1" dirty="0"/>
              <a:t>high-pass filter</a:t>
            </a:r>
            <a:r>
              <a:rPr lang="en-US" b="1" dirty="0"/>
              <a:t>)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Aturan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lolos-tinggi</a:t>
            </a:r>
            <a:r>
              <a:rPr lang="en-US" sz="2400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 err="1"/>
              <a:t>bobot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positif</a:t>
            </a:r>
            <a:r>
              <a:rPr lang="en-US" sz="2400" dirty="0"/>
              <a:t>, </a:t>
            </a:r>
            <a:r>
              <a:rPr lang="en-US" sz="2400" dirty="0" err="1"/>
              <a:t>negatif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nol</a:t>
            </a:r>
            <a:endParaRPr lang="en-US" sz="2400" dirty="0"/>
          </a:p>
          <a:p>
            <a:pPr marL="514350" lvl="0" indent="-514350">
              <a:buFont typeface="+mj-lt"/>
              <a:buAutoNum type="arabicPeriod"/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bobot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0 </a:t>
            </a:r>
            <a:r>
              <a:rPr lang="en-US" sz="2400" dirty="0" err="1"/>
              <a:t>atau</a:t>
            </a:r>
            <a:r>
              <a:rPr lang="en-US" sz="2400" dirty="0"/>
              <a:t> 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BE55E-6896-4F7B-9592-31D5AB988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58" y="2665035"/>
            <a:ext cx="8884950" cy="35119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C7F86-9894-48C3-AB5C-6CA250ECF98A}"/>
              </a:ext>
            </a:extLst>
          </p:cNvPr>
          <p:cNvSpPr/>
          <p:nvPr/>
        </p:nvSpPr>
        <p:spPr>
          <a:xfrm>
            <a:off x="747091" y="6037611"/>
            <a:ext cx="1099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= 0,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nilainya</a:t>
            </a:r>
            <a:endParaRPr lang="en-US" dirty="0"/>
          </a:p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13177-B687-4B25-8943-9E17B90A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2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C9CFCC-EFBB-4DEE-B3CA-B921FBB9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1308652" y="655984"/>
            <a:ext cx="9905993" cy="568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C257C-ED8D-4662-8134-09C17992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93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5D208A3-B118-4D1C-B28A-2F01390D3877}"/>
              </a:ext>
            </a:extLst>
          </p:cNvPr>
          <p:cNvSpPr/>
          <p:nvPr/>
        </p:nvSpPr>
        <p:spPr>
          <a:xfrm>
            <a:off x="5600867" y="4343049"/>
            <a:ext cx="126964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16143E-EB3A-48F7-9AD5-4C3496B59250}"/>
              </a:ext>
            </a:extLst>
          </p:cNvPr>
          <p:cNvSpPr/>
          <p:nvPr/>
        </p:nvSpPr>
        <p:spPr>
          <a:xfrm>
            <a:off x="2023281" y="6261390"/>
            <a:ext cx="892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Gambar 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Kiri: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semula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Kanan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: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setelah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penajaman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7A270-CAB8-4F53-8D8C-EA74C885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5" y="1868961"/>
            <a:ext cx="5600866" cy="494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64F78-659E-4002-A4D2-16F6F593A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34" y="1852765"/>
            <a:ext cx="5600866" cy="4964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C6275-4ACC-45C4-94DC-26AC61844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89" y="2514951"/>
            <a:ext cx="1857707" cy="1613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6C128-1992-4D3B-9CD0-61EDD09C13B4}"/>
              </a:ext>
            </a:extLst>
          </p:cNvPr>
          <p:cNvSpPr/>
          <p:nvPr/>
        </p:nvSpPr>
        <p:spPr>
          <a:xfrm>
            <a:off x="1026586" y="158789"/>
            <a:ext cx="79086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[-1 -1 -1; -1 9 -1; -1 -1 -1];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398ED-B17F-4F8A-873E-4F669DBE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5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58C89-E438-4D74-A139-5D0C1953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8" y="2087235"/>
            <a:ext cx="5600866" cy="4948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E721F-E7E2-4B65-AF24-16399043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404" y="2087235"/>
            <a:ext cx="5600866" cy="496437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2873DC6-494B-489C-82FE-6B915931A377}"/>
              </a:ext>
            </a:extLst>
          </p:cNvPr>
          <p:cNvSpPr/>
          <p:nvPr/>
        </p:nvSpPr>
        <p:spPr>
          <a:xfrm>
            <a:off x="5848068" y="4569420"/>
            <a:ext cx="748748" cy="396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5414E-366D-4E56-961A-E5A0631CD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90" y="2891318"/>
            <a:ext cx="1715556" cy="15603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7C56B8-E053-4DAB-AC0B-B353CA1510E6}"/>
              </a:ext>
            </a:extLst>
          </p:cNvPr>
          <p:cNvSpPr/>
          <p:nvPr/>
        </p:nvSpPr>
        <p:spPr>
          <a:xfrm>
            <a:off x="1026586" y="158789"/>
            <a:ext cx="80080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[0 -1 0; -1 5 -1; 0 -1 0];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C004B-FBA4-4BF4-865F-04904A17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77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A0BEE-8D4C-406A-B232-CEF76C00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4" y="1909825"/>
            <a:ext cx="5600866" cy="494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4068C-EC5B-41AA-B344-9FC70AD4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11" y="2823923"/>
            <a:ext cx="1801513" cy="155998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B967199-16C8-45BC-BBC4-5A3B92A8B861}"/>
              </a:ext>
            </a:extLst>
          </p:cNvPr>
          <p:cNvSpPr/>
          <p:nvPr/>
        </p:nvSpPr>
        <p:spPr>
          <a:xfrm>
            <a:off x="5405250" y="4458529"/>
            <a:ext cx="1115597" cy="26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F65F5-F2EC-4388-BA47-278003626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858" y="1984441"/>
            <a:ext cx="5582593" cy="494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CF55A-DA4C-44C2-AA47-CC57E118CFF8}"/>
              </a:ext>
            </a:extLst>
          </p:cNvPr>
          <p:cNvSpPr txBox="1"/>
          <p:nvPr/>
        </p:nvSpPr>
        <p:spPr>
          <a:xfrm>
            <a:off x="7204978" y="6252672"/>
            <a:ext cx="386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Konsep</a:t>
            </a:r>
            <a:r>
              <a:rPr lang="en-US" sz="2000" dirty="0"/>
              <a:t> </a:t>
            </a:r>
            <a:r>
              <a:rPr lang="en-US" sz="2000" dirty="0" err="1"/>
              <a:t>dasar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i="1" dirty="0"/>
              <a:t>edge detection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FC16B-975C-4667-9F5C-787927E4DC86}"/>
              </a:ext>
            </a:extLst>
          </p:cNvPr>
          <p:cNvSpPr/>
          <p:nvPr/>
        </p:nvSpPr>
        <p:spPr>
          <a:xfrm>
            <a:off x="1026587" y="1587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[-1 -1 -1; -1 8 -1; -1 -1 -1];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0C4885-4B4F-4ECA-B430-0676A63C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A0BEE-8D4C-406A-B232-CEF76C00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4" y="1909825"/>
            <a:ext cx="5600866" cy="494817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B967199-16C8-45BC-BBC4-5A3B92A8B861}"/>
              </a:ext>
            </a:extLst>
          </p:cNvPr>
          <p:cNvSpPr/>
          <p:nvPr/>
        </p:nvSpPr>
        <p:spPr>
          <a:xfrm>
            <a:off x="5405250" y="4458529"/>
            <a:ext cx="1115597" cy="26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CF55A-DA4C-44C2-AA47-CC57E118CFF8}"/>
              </a:ext>
            </a:extLst>
          </p:cNvPr>
          <p:cNvSpPr txBox="1"/>
          <p:nvPr/>
        </p:nvSpPr>
        <p:spPr>
          <a:xfrm>
            <a:off x="7204978" y="6252672"/>
            <a:ext cx="386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Konsep</a:t>
            </a:r>
            <a:r>
              <a:rPr lang="en-US" sz="2000" dirty="0"/>
              <a:t> </a:t>
            </a:r>
            <a:r>
              <a:rPr lang="en-US" sz="2000" dirty="0" err="1"/>
              <a:t>dasar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i="1" dirty="0"/>
              <a:t>edge detection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FC16B-975C-4667-9F5C-787927E4DC86}"/>
              </a:ext>
            </a:extLst>
          </p:cNvPr>
          <p:cNvSpPr/>
          <p:nvPr/>
        </p:nvSpPr>
        <p:spPr>
          <a:xfrm>
            <a:off x="1026587" y="1587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[0 1 0; 1 -4  1; 0  1  0];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143F0-A14D-42E0-A9D0-CE3BC7EA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337" y="2647950"/>
            <a:ext cx="1457325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2417A-9247-4D45-AABB-C107A87F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847" y="1903872"/>
            <a:ext cx="5453804" cy="48340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90093-4AE9-4732-9946-B7186B05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35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26FF-FA21-4644-9B64-9DFAD831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08" y="1463866"/>
            <a:ext cx="5727271" cy="4482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12854-2148-4183-A185-AE1BA248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20" y="2731738"/>
            <a:ext cx="5744985" cy="4018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3E914-2109-4A3E-809F-5F40C6305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040" y="1328458"/>
            <a:ext cx="1451386" cy="1260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52C31-63DB-44E3-AA39-42F63C1D306B}"/>
              </a:ext>
            </a:extLst>
          </p:cNvPr>
          <p:cNvSpPr txBox="1"/>
          <p:nvPr/>
        </p:nvSpPr>
        <p:spPr>
          <a:xfrm>
            <a:off x="6626581" y="158945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48298-A2AA-4218-8E2D-D08AA0B24FAC}"/>
              </a:ext>
            </a:extLst>
          </p:cNvPr>
          <p:cNvSpPr txBox="1"/>
          <p:nvPr/>
        </p:nvSpPr>
        <p:spPr>
          <a:xfrm>
            <a:off x="9301630" y="164913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7E305C-9CE1-4907-8AA6-A98B7EB5F8BD}"/>
              </a:ext>
            </a:extLst>
          </p:cNvPr>
          <p:cNvSpPr/>
          <p:nvPr/>
        </p:nvSpPr>
        <p:spPr>
          <a:xfrm>
            <a:off x="598004" y="441880"/>
            <a:ext cx="1099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= 0,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nilainya</a:t>
            </a:r>
            <a:r>
              <a:rPr lang="en-US" dirty="0"/>
              <a:t>, area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konstan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0</a:t>
            </a:r>
          </a:p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463F8-ADB0-422C-B1F9-E5141F37A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60" y="1344465"/>
            <a:ext cx="1455826" cy="1260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308" y="61355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err="1">
                <a:solidFill>
                  <a:srgbClr val="FF0000"/>
                </a:solidFill>
              </a:rPr>
              <a:t>Catatan</a:t>
            </a:r>
            <a:r>
              <a:rPr lang="en-US" altLang="en-US" dirty="0">
                <a:solidFill>
                  <a:srgbClr val="FF0000"/>
                </a:solidFill>
              </a:rPr>
              <a:t>: </a:t>
            </a:r>
            <a:r>
              <a:rPr lang="en-US" altLang="en-US" dirty="0" err="1">
                <a:solidFill>
                  <a:srgbClr val="FF0000"/>
                </a:solidFill>
              </a:rPr>
              <a:t>hasil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penapisan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mungkin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menghasilkan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nilai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negatif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petakan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kembali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dalam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sz="1600" dirty="0">
                <a:solidFill>
                  <a:srgbClr val="FF0000"/>
                </a:solidFill>
              </a:rPr>
              <a:t>[0, 255].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8F757E-F8D1-4AB7-AF1F-57B09F17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9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D4FDE-3A77-4303-AD3A-68F2EB09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 fontScale="92500"/>
          </a:bodyPr>
          <a:lstStyle/>
          <a:p>
            <a:r>
              <a:rPr lang="en-US" dirty="0"/>
              <a:t>Nilai </a:t>
            </a:r>
            <a:r>
              <a:rPr lang="en-US" dirty="0" err="1"/>
              <a:t>bobot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di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memainkan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proses </a:t>
            </a:r>
            <a:r>
              <a:rPr lang="en-US" dirty="0" err="1"/>
              <a:t>konvolusi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Pada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 (yang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pada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intensitasnya</a:t>
            </a:r>
            <a:r>
              <a:rPr lang="en-US" dirty="0"/>
              <a:t>),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dikalikan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yang </a:t>
            </a:r>
            <a:r>
              <a:rPr lang="en-US" dirty="0" err="1"/>
              <a:t>dihitung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 di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pembobotan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nettonya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, </a:t>
            </a:r>
            <a:r>
              <a:rPr lang="en-US" i="1" dirty="0"/>
              <a:t>pixel</a:t>
            </a:r>
            <a:r>
              <a:rPr lang="en-US" dirty="0"/>
              <a:t>-</a:t>
            </a:r>
            <a:r>
              <a:rPr lang="en-US" i="1" dirty="0"/>
              <a:t>pixel</a:t>
            </a:r>
            <a:r>
              <a:rPr lang="en-US" dirty="0"/>
              <a:t> yang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diperkuat</a:t>
            </a:r>
            <a:r>
              <a:rPr lang="en-US" dirty="0"/>
              <a:t>, </a:t>
            </a:r>
            <a:r>
              <a:rPr lang="en-US" dirty="0" err="1"/>
              <a:t>sedangkan</a:t>
            </a:r>
            <a:r>
              <a:rPr lang="en-US" dirty="0"/>
              <a:t> area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konstan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nilanya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F94C3-C9ED-4BE7-B4EB-78ACCE1D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18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lain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penajaman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err="1"/>
              <a:t>Unsharp</a:t>
            </a:r>
            <a:r>
              <a:rPr lang="en-US" altLang="en-US" i="1" dirty="0"/>
              <a:t> masking</a:t>
            </a:r>
          </a:p>
          <a:p>
            <a:r>
              <a:rPr lang="en-US" altLang="en-US" i="1" dirty="0"/>
              <a:t>High Boost filter</a:t>
            </a:r>
          </a:p>
          <a:p>
            <a:r>
              <a:rPr lang="en-US" altLang="en-US" i="1" dirty="0"/>
              <a:t>Gradient (1</a:t>
            </a:r>
            <a:r>
              <a:rPr lang="en-US" altLang="en-US" i="1" baseline="30000" dirty="0"/>
              <a:t>st</a:t>
            </a:r>
            <a:r>
              <a:rPr lang="en-US" altLang="en-US" i="1" dirty="0"/>
              <a:t> derivative)</a:t>
            </a:r>
          </a:p>
          <a:p>
            <a:r>
              <a:rPr lang="en-US" altLang="en-US" i="1" dirty="0"/>
              <a:t>Laplacian (2</a:t>
            </a:r>
            <a:r>
              <a:rPr lang="en-US" altLang="en-US" i="1" baseline="30000" dirty="0"/>
              <a:t>nd</a:t>
            </a:r>
            <a:r>
              <a:rPr lang="en-US" altLang="en-US" i="1" dirty="0"/>
              <a:t> derivative)</a:t>
            </a:r>
          </a:p>
          <a:p>
            <a:endParaRPr lang="en-US" dirty="0"/>
          </a:p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terbawah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dibahas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(</a:t>
            </a:r>
            <a:r>
              <a:rPr lang="en-US" i="1" dirty="0"/>
              <a:t>Edge Detection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752D-91DD-44F4-9F33-B659E7EA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03BB4BD-D1DB-44B5-B935-FA1AF1F9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9225" y="1815547"/>
            <a:ext cx="8200373" cy="276639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B69E-51C3-45F4-B492-27203B9E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95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Sharpening Filters: </a:t>
            </a:r>
            <a:r>
              <a:rPr lang="en-US" altLang="en-US" dirty="0">
                <a:solidFill>
                  <a:srgbClr val="FF0000"/>
                </a:solidFill>
              </a:rPr>
              <a:t>Unsharp Masking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143" y="1752600"/>
            <a:ext cx="9100457" cy="4114800"/>
          </a:xfrm>
        </p:spPr>
        <p:txBody>
          <a:bodyPr/>
          <a:lstStyle/>
          <a:p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tajam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mengurangkan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pelembutan</a:t>
            </a:r>
            <a:r>
              <a:rPr lang="en-US" altLang="en-US" sz="2400" dirty="0"/>
              <a:t> (</a:t>
            </a:r>
            <a:r>
              <a:rPr lang="en-US" altLang="en-US" sz="2400" i="1" dirty="0"/>
              <a:t>smoothed image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i="1" dirty="0"/>
              <a:t>low-pass filter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(</a:t>
            </a:r>
            <a:r>
              <a:rPr lang="en-US" altLang="en-US" sz="2400" i="1" dirty="0"/>
              <a:t>original ima</a:t>
            </a:r>
            <a:r>
              <a:rPr lang="en-US" altLang="en-US" sz="2400" dirty="0"/>
              <a:t>ge).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2840832"/>
            <a:ext cx="4876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12" name="Group 21">
            <a:extLst>
              <a:ext uri="{FF2B5EF4-FFF2-40B4-BE49-F238E27FC236}">
                <a16:creationId xmlns:a16="http://schemas.microsoft.com/office/drawing/2014/main" id="{AFDF5967-62D8-4DED-953B-E4AC98D9E47A}"/>
              </a:ext>
            </a:extLst>
          </p:cNvPr>
          <p:cNvGrpSpPr>
            <a:grpSpLocks/>
          </p:cNvGrpSpPr>
          <p:nvPr/>
        </p:nvGrpSpPr>
        <p:grpSpPr bwMode="auto">
          <a:xfrm>
            <a:off x="1411357" y="3888241"/>
            <a:ext cx="2133044" cy="2185682"/>
            <a:chOff x="336" y="912"/>
            <a:chExt cx="1488" cy="1523"/>
          </a:xfrm>
        </p:grpSpPr>
        <p:pic>
          <p:nvPicPr>
            <p:cNvPr id="13" name="Picture 4" descr="lena">
              <a:extLst>
                <a:ext uri="{FF2B5EF4-FFF2-40B4-BE49-F238E27FC236}">
                  <a16:creationId xmlns:a16="http://schemas.microsoft.com/office/drawing/2014/main" id="{922D10ED-8E41-4DCA-ACE6-96BFFF561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33C77C7D-4DA4-4B73-ABEC-FDD5A2FDF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199"/>
              <a:ext cx="577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B2D93E4E-6514-41B5-BEF7-62DAB9EFBFC6}"/>
              </a:ext>
            </a:extLst>
          </p:cNvPr>
          <p:cNvGrpSpPr>
            <a:grpSpLocks/>
          </p:cNvGrpSpPr>
          <p:nvPr/>
        </p:nvGrpSpPr>
        <p:grpSpPr bwMode="auto">
          <a:xfrm>
            <a:off x="4459358" y="3888242"/>
            <a:ext cx="2133954" cy="2165045"/>
            <a:chOff x="2256" y="912"/>
            <a:chExt cx="1488" cy="1509"/>
          </a:xfrm>
        </p:grpSpPr>
        <p:pic>
          <p:nvPicPr>
            <p:cNvPr id="16" name="Picture 5" descr="lenaG5">
              <a:extLst>
                <a:ext uri="{FF2B5EF4-FFF2-40B4-BE49-F238E27FC236}">
                  <a16:creationId xmlns:a16="http://schemas.microsoft.com/office/drawing/2014/main" id="{4DE8798B-1A6F-45F7-B110-D477FFEB3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912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8525F633-99FF-4F37-8D3D-A5CC2B365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" y="2185"/>
              <a:ext cx="1064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smoothed (5x5)</a:t>
              </a:r>
            </a:p>
          </p:txBody>
        </p:sp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216F091B-7F15-49ED-A23A-0653BABF5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758" y="4623253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–</a:t>
            </a:r>
          </a:p>
        </p:txBody>
      </p:sp>
      <p:grpSp>
        <p:nvGrpSpPr>
          <p:cNvPr id="19" name="Group 27">
            <a:extLst>
              <a:ext uri="{FF2B5EF4-FFF2-40B4-BE49-F238E27FC236}">
                <a16:creationId xmlns:a16="http://schemas.microsoft.com/office/drawing/2014/main" id="{DC619EE8-9916-4498-86E0-F1F3D8108DB5}"/>
              </a:ext>
            </a:extLst>
          </p:cNvPr>
          <p:cNvGrpSpPr>
            <a:grpSpLocks/>
          </p:cNvGrpSpPr>
          <p:nvPr/>
        </p:nvGrpSpPr>
        <p:grpSpPr bwMode="auto">
          <a:xfrm>
            <a:off x="6840607" y="3888241"/>
            <a:ext cx="2713038" cy="2133600"/>
            <a:chOff x="3756" y="912"/>
            <a:chExt cx="1709" cy="1344"/>
          </a:xfrm>
        </p:grpSpPr>
        <p:grpSp>
          <p:nvGrpSpPr>
            <p:cNvPr id="20" name="Group 23">
              <a:extLst>
                <a:ext uri="{FF2B5EF4-FFF2-40B4-BE49-F238E27FC236}">
                  <a16:creationId xmlns:a16="http://schemas.microsoft.com/office/drawing/2014/main" id="{F9D7AD4D-7222-4645-9FF5-1609205F75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3" y="912"/>
              <a:ext cx="1342" cy="1344"/>
              <a:chOff x="4128" y="912"/>
              <a:chExt cx="1488" cy="1488"/>
            </a:xfrm>
          </p:grpSpPr>
          <p:pic>
            <p:nvPicPr>
              <p:cNvPr id="22" name="Picture 6" descr="lena_diff">
                <a:extLst>
                  <a:ext uri="{FF2B5EF4-FFF2-40B4-BE49-F238E27FC236}">
                    <a16:creationId xmlns:a16="http://schemas.microsoft.com/office/drawing/2014/main" id="{4134DCDA-E683-4A48-840A-C9ADDE224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912"/>
                <a:ext cx="1488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5">
                <a:extLst>
                  <a:ext uri="{FF2B5EF4-FFF2-40B4-BE49-F238E27FC236}">
                    <a16:creationId xmlns:a16="http://schemas.microsoft.com/office/drawing/2014/main" id="{556AD44C-1A94-43B4-8916-E7AD0962A7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8" y="2110"/>
                <a:ext cx="648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600" b="1" dirty="0" err="1">
                    <a:solidFill>
                      <a:schemeClr val="bg1"/>
                    </a:solidFill>
                  </a:rPr>
                  <a:t>highpass</a:t>
                </a:r>
                <a:endParaRPr lang="en-US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1759C955-5188-45AC-88AC-C0A1195DA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6" y="1327"/>
              <a:ext cx="27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000"/>
                <a:t>=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9B6D98-1653-49E9-B94B-83EEBC632F27}"/>
              </a:ext>
            </a:extLst>
          </p:cNvPr>
          <p:cNvSpPr/>
          <p:nvPr/>
        </p:nvSpPr>
        <p:spPr>
          <a:xfrm>
            <a:off x="7769083" y="6073923"/>
            <a:ext cx="1891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(after contrast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enhancement)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DA97-F975-47A1-8C2D-93753065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8886" y="137160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Original </a:t>
            </a:r>
            <a:r>
              <a:rPr lang="en-US" sz="2800" dirty="0"/>
              <a:t>+ </a:t>
            </a:r>
            <a:r>
              <a:rPr lang="en-US" sz="2800" i="1" dirty="0" err="1"/>
              <a:t>highpass</a:t>
            </a:r>
            <a:r>
              <a:rPr lang="en-US" sz="2800" dirty="0"/>
              <a:t> = </a:t>
            </a:r>
            <a:r>
              <a:rPr lang="en-US" sz="2800" i="1" dirty="0"/>
              <a:t>sharp image</a:t>
            </a:r>
          </a:p>
        </p:txBody>
      </p:sp>
      <p:pic>
        <p:nvPicPr>
          <p:cNvPr id="3" name="Picture 8" descr="lena">
            <a:extLst>
              <a:ext uri="{FF2B5EF4-FFF2-40B4-BE49-F238E27FC236}">
                <a16:creationId xmlns:a16="http://schemas.microsoft.com/office/drawing/2014/main" id="{17A35B84-0980-4EFB-BA2A-62FF86A3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00" y="2827110"/>
            <a:ext cx="2133600" cy="213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ena_diff">
            <a:extLst>
              <a:ext uri="{FF2B5EF4-FFF2-40B4-BE49-F238E27FC236}">
                <a16:creationId xmlns:a16="http://schemas.microsoft.com/office/drawing/2014/main" id="{15BDA93B-3124-40FF-AFDF-98362AF3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57" y="2827110"/>
            <a:ext cx="2133600" cy="213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0">
            <a:extLst>
              <a:ext uri="{FF2B5EF4-FFF2-40B4-BE49-F238E27FC236}">
                <a16:creationId xmlns:a16="http://schemas.microsoft.com/office/drawing/2014/main" id="{088F9A71-14E6-46E7-B351-C59B0567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216" y="3601725"/>
            <a:ext cx="48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/>
              <a:t>+ </a:t>
            </a:r>
            <a:endParaRPr lang="el-GR" altLang="en-US" sz="3200" dirty="0"/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8CD1597D-C5F4-4BFA-86ED-4A047D4D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956" y="4622658"/>
            <a:ext cx="827344" cy="33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</a:rPr>
              <a:t>original</a:t>
            </a: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556AD44C-1A94-43B4-8916-E7AD0962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791" y="4622658"/>
            <a:ext cx="927766" cy="33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 err="1">
                <a:solidFill>
                  <a:schemeClr val="bg1"/>
                </a:solidFill>
              </a:rPr>
              <a:t>highpass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186BC80F-AFE5-482F-94AA-2E0F7C829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042" y="3478475"/>
            <a:ext cx="439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/>
              <a:t>=</a:t>
            </a:r>
          </a:p>
        </p:txBody>
      </p:sp>
      <p:grpSp>
        <p:nvGrpSpPr>
          <p:cNvPr id="10" name="Group 26">
            <a:extLst>
              <a:ext uri="{FF2B5EF4-FFF2-40B4-BE49-F238E27FC236}">
                <a16:creationId xmlns:a16="http://schemas.microsoft.com/office/drawing/2014/main" id="{285CB6A1-0A00-45DA-B6CB-01754FADCF66}"/>
              </a:ext>
            </a:extLst>
          </p:cNvPr>
          <p:cNvGrpSpPr>
            <a:grpSpLocks/>
          </p:cNvGrpSpPr>
          <p:nvPr/>
        </p:nvGrpSpPr>
        <p:grpSpPr bwMode="auto">
          <a:xfrm>
            <a:off x="7670642" y="2808402"/>
            <a:ext cx="2133600" cy="2152650"/>
            <a:chOff x="4128" y="2784"/>
            <a:chExt cx="1488" cy="1501"/>
          </a:xfrm>
        </p:grpSpPr>
        <p:pic>
          <p:nvPicPr>
            <p:cNvPr id="12" name="Picture 10" descr="lena_sharpened">
              <a:extLst>
                <a:ext uri="{FF2B5EF4-FFF2-40B4-BE49-F238E27FC236}">
                  <a16:creationId xmlns:a16="http://schemas.microsoft.com/office/drawing/2014/main" id="{DB6B4F24-5A21-473E-A4B3-B42557FCC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784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B8E7341C-08AC-4631-8D1B-CE5BB5AD8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4049"/>
              <a:ext cx="75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sharpened</a:t>
              </a:r>
            </a:p>
          </p:txBody>
        </p:sp>
      </p:grpSp>
      <p:sp>
        <p:nvSpPr>
          <p:cNvPr id="14" name="Text Box 5">
            <a:extLst>
              <a:ext uri="{FF2B5EF4-FFF2-40B4-BE49-F238E27FC236}">
                <a16:creationId xmlns:a16="http://schemas.microsoft.com/office/drawing/2014/main" id="{E3E824E8-33FF-4DFB-A3F5-23A6D0F4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843" y="4942003"/>
            <a:ext cx="156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/>
              <a:t>Source: S. Lazebnik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761E4F-585E-4433-913F-168EA5F247DA}"/>
              </a:ext>
            </a:extLst>
          </p:cNvPr>
          <p:cNvSpPr/>
          <p:nvPr/>
        </p:nvSpPr>
        <p:spPr>
          <a:xfrm>
            <a:off x="4971325" y="4961052"/>
            <a:ext cx="1566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(after contrast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enhancement)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92B62E-7C6E-4603-B970-13422BBD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C8D8C-15BC-47E0-8F63-E884D472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40" y="0"/>
            <a:ext cx="4241025" cy="37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6A27F-782C-4A6C-9AF0-80B7632A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75" y="0"/>
            <a:ext cx="4241025" cy="374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85FC6-DD92-4706-A0B3-58AC3A05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340" y="3314194"/>
            <a:ext cx="4241025" cy="374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1B7D4-70F2-4265-A99D-58E658F8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975" y="3333440"/>
            <a:ext cx="4241025" cy="374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C6A7-0C11-4D92-82E8-B2E8D115182A}"/>
              </a:ext>
            </a:extLst>
          </p:cNvPr>
          <p:cNvSpPr/>
          <p:nvPr/>
        </p:nvSpPr>
        <p:spPr>
          <a:xfrm>
            <a:off x="173854" y="867371"/>
            <a:ext cx="93577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Original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</a:rPr>
              <a:t>G = [1/25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1/25];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Lowpass = uint8(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(double(Original),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double(G),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- Lowpass;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+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(Original);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(Lowpass);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1DA7-6028-4556-AE14-944945C4831F}"/>
              </a:ext>
            </a:extLst>
          </p:cNvPr>
          <p:cNvSpPr txBox="1"/>
          <p:nvPr/>
        </p:nvSpPr>
        <p:spPr>
          <a:xfrm>
            <a:off x="6069287" y="312952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4605A-ED9E-490C-BB41-E3B047117438}"/>
              </a:ext>
            </a:extLst>
          </p:cNvPr>
          <p:cNvSpPr txBox="1"/>
          <p:nvPr/>
        </p:nvSpPr>
        <p:spPr>
          <a:xfrm>
            <a:off x="8890098" y="3129528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Lowpass  image (smooth)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341D-D101-447F-9272-961C8C15E829}"/>
              </a:ext>
            </a:extLst>
          </p:cNvPr>
          <p:cNvSpPr txBox="1"/>
          <p:nvPr/>
        </p:nvSpPr>
        <p:spPr>
          <a:xfrm>
            <a:off x="5498265" y="6506997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Highpass</a:t>
            </a:r>
            <a:r>
              <a:rPr lang="en-US" dirty="0"/>
              <a:t>  image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9E34-0008-4677-AE43-747ADFC03499}"/>
              </a:ext>
            </a:extLst>
          </p:cNvPr>
          <p:cNvSpPr txBox="1"/>
          <p:nvPr/>
        </p:nvSpPr>
        <p:spPr>
          <a:xfrm>
            <a:off x="9435385" y="6454168"/>
            <a:ext cx="13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6244B1-01C6-45A5-B706-1166CE5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6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Sharpening Filters: </a:t>
            </a:r>
            <a:r>
              <a:rPr lang="en-US" altLang="en-US" dirty="0">
                <a:solidFill>
                  <a:srgbClr val="FF0000"/>
                </a:solidFill>
              </a:rPr>
              <a:t>High Boost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570383"/>
            <a:ext cx="11159557" cy="4297017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altLang="en-US" sz="2400" i="1" dirty="0"/>
              <a:t>Boost filtering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bilamana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masukan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gelap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daripada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diinginkan</a:t>
            </a:r>
            <a:r>
              <a:rPr lang="en-US" altLang="en-US" sz="2400" dirty="0"/>
              <a:t>.</a:t>
            </a:r>
          </a:p>
          <a:p>
            <a:pPr>
              <a:buClr>
                <a:schemeClr val="accent2"/>
              </a:buClr>
            </a:pPr>
            <a:r>
              <a:rPr lang="en-US" altLang="en-US" sz="2400" i="1" dirty="0"/>
              <a:t>High-boost filter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terang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alami</a:t>
            </a:r>
            <a:r>
              <a:rPr lang="en-US" altLang="en-US" sz="2400" dirty="0"/>
              <a:t>.</a:t>
            </a:r>
          </a:p>
          <a:p>
            <a:r>
              <a:rPr lang="en-US" altLang="en-US" sz="2400" b="1" dirty="0"/>
              <a:t>High boost filter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amplifikasi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original, </a:t>
            </a:r>
            <a:r>
              <a:rPr lang="en-US" altLang="en-US" sz="2400" dirty="0" err="1"/>
              <a:t>lalu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kurangkan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i="1" dirty="0"/>
              <a:t>lowpass image</a:t>
            </a:r>
            <a:r>
              <a:rPr lang="en-US" altLang="en-US" sz="24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0319" y="3340964"/>
            <a:ext cx="625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Highboost</a:t>
            </a:r>
            <a:r>
              <a:rPr lang="en-US" sz="2400" dirty="0"/>
              <a:t> = </a:t>
            </a:r>
            <a:r>
              <a:rPr lang="en-US" sz="2400" dirty="0">
                <a:sym typeface="Symbol" panose="05050102010706020507" pitchFamily="18" charset="2"/>
              </a:rPr>
              <a:t>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– </a:t>
            </a:r>
            <a:r>
              <a:rPr lang="en-US" sz="2400" i="1" dirty="0" err="1">
                <a:sym typeface="Symbol" panose="05050102010706020507" pitchFamily="18" charset="2"/>
              </a:rPr>
              <a:t>Lowpass</a:t>
            </a:r>
            <a:endParaRPr lang="en-US" sz="2400" i="1" dirty="0">
              <a:sym typeface="Symbol" panose="05050102010706020507" pitchFamily="18" charset="2"/>
            </a:endParaRPr>
          </a:p>
          <a:p>
            <a:r>
              <a:rPr lang="en-US" sz="2400" dirty="0">
                <a:sym typeface="Symbol" panose="05050102010706020507" pitchFamily="18" charset="2"/>
              </a:rPr>
              <a:t>                   = ( – 1)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+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– </a:t>
            </a:r>
            <a:r>
              <a:rPr lang="en-US" sz="2400" i="1" dirty="0" err="1">
                <a:sym typeface="Symbol" panose="05050102010706020507" pitchFamily="18" charset="2"/>
              </a:rPr>
              <a:t>Lowpass</a:t>
            </a:r>
            <a:endParaRPr lang="en-US" sz="2400" i="1" dirty="0">
              <a:sym typeface="Symbol" panose="05050102010706020507" pitchFamily="18" charset="2"/>
            </a:endParaRPr>
          </a:p>
          <a:p>
            <a:r>
              <a:rPr lang="en-US" sz="2400" dirty="0">
                <a:sym typeface="Symbol" panose="05050102010706020507" pitchFamily="18" charset="2"/>
              </a:rPr>
              <a:t>                   = ( – 1)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+ </a:t>
            </a:r>
            <a:r>
              <a:rPr lang="en-US" sz="2400" i="1" dirty="0" err="1">
                <a:sym typeface="Symbol" panose="05050102010706020507" pitchFamily="18" charset="2"/>
              </a:rPr>
              <a:t>Highpass</a:t>
            </a:r>
            <a:r>
              <a:rPr lang="en-US" sz="2400" i="1" dirty="0">
                <a:sym typeface="Symbol" panose="05050102010706020507" pitchFamily="18" charset="2"/>
              </a:rPr>
              <a:t>  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60" y="4750383"/>
            <a:ext cx="7896225" cy="2105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6572" y="486276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–   </a:t>
            </a:r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7256" y="486276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=   </a:t>
            </a:r>
            <a:r>
              <a:rPr lang="en-US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62555" y="6076490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sz="2800" dirty="0">
                <a:sym typeface="Symbol" panose="05050102010706020507" pitchFamily="18" charset="2"/>
              </a:rPr>
              <a:t> – 1)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23657" y="599526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+   </a:t>
            </a:r>
            <a:r>
              <a:rPr lang="en-US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3098" y="585985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=   </a:t>
            </a:r>
            <a:r>
              <a:rPr lang="en-US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21614" y="274598"/>
            <a:ext cx="417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: CS474/674 - Prof.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Spatial Filtering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9F9F0-CA1E-4C75-8784-ACC949D1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44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314" y="974034"/>
            <a:ext cx="10950556" cy="4893365"/>
          </a:xfrm>
        </p:spPr>
        <p:txBody>
          <a:bodyPr/>
          <a:lstStyle/>
          <a:p>
            <a:pPr>
              <a:defRPr/>
            </a:pP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 </a:t>
            </a:r>
            <a:r>
              <a:rPr lang="en-US" altLang="en-US" b="1" dirty="0"/>
              <a:t>= 1</a:t>
            </a:r>
            <a:r>
              <a:rPr lang="en-US" altLang="en-US" dirty="0"/>
              <a:t>, </a:t>
            </a:r>
            <a:r>
              <a:rPr lang="en-US" altLang="en-US" dirty="0" err="1"/>
              <a:t>kita</a:t>
            </a:r>
            <a:r>
              <a:rPr lang="en-US" altLang="en-US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i="1" dirty="0"/>
              <a:t>unsharp mask</a:t>
            </a:r>
            <a:r>
              <a:rPr lang="en-US" altLang="en-US" dirty="0"/>
              <a:t>ing.</a:t>
            </a:r>
          </a:p>
          <a:p>
            <a:pPr>
              <a:defRPr/>
            </a:pP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 </a:t>
            </a:r>
            <a:r>
              <a:rPr lang="en-US" altLang="en-US" b="1" dirty="0"/>
              <a:t>&gt;1</a:t>
            </a:r>
            <a:r>
              <a:rPr lang="en-US" altLang="en-US" dirty="0"/>
              <a:t>, </a:t>
            </a:r>
            <a:r>
              <a:rPr lang="en-US" altLang="en-US" dirty="0" err="1"/>
              <a:t>bagian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original </a:t>
            </a:r>
            <a:r>
              <a:rPr lang="en-US" altLang="en-US" dirty="0" err="1"/>
              <a:t>ditambahkan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hasil</a:t>
            </a:r>
            <a:r>
              <a:rPr lang="en-US" altLang="en-US" dirty="0"/>
              <a:t> </a:t>
            </a:r>
            <a:r>
              <a:rPr lang="en-US" altLang="en-US" i="1" dirty="0"/>
              <a:t>high pass filter</a:t>
            </a:r>
            <a:r>
              <a:rPr lang="en-US" altLang="en-US" dirty="0"/>
              <a:t>.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</a:pPr>
            <a:r>
              <a:rPr lang="en-US" i="1" dirty="0"/>
              <a:t>                  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2456347" y="2535565"/>
            <a:ext cx="604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/>
              <a:t>Highboost</a:t>
            </a:r>
            <a:r>
              <a:rPr lang="en-US" sz="2800" dirty="0"/>
              <a:t> = </a:t>
            </a:r>
            <a:r>
              <a:rPr lang="en-US" sz="2800" dirty="0">
                <a:sym typeface="Symbol" panose="05050102010706020507" pitchFamily="18" charset="2"/>
              </a:rPr>
              <a:t>( – 1) </a:t>
            </a:r>
            <a:r>
              <a:rPr lang="en-US" sz="2800" i="1" dirty="0">
                <a:sym typeface="Symbol" panose="05050102010706020507" pitchFamily="18" charset="2"/>
              </a:rPr>
              <a:t>Original</a:t>
            </a:r>
            <a:r>
              <a:rPr lang="en-US" sz="2800" dirty="0">
                <a:sym typeface="Symbol" panose="05050102010706020507" pitchFamily="18" charset="2"/>
              </a:rPr>
              <a:t> + </a:t>
            </a:r>
            <a:r>
              <a:rPr lang="en-US" sz="2800" i="1" dirty="0" err="1">
                <a:sym typeface="Symbol" panose="05050102010706020507" pitchFamily="18" charset="2"/>
              </a:rPr>
              <a:t>Highpass</a:t>
            </a:r>
            <a:r>
              <a:rPr lang="en-US" sz="2800" i="1" dirty="0">
                <a:sym typeface="Symbol" panose="05050102010706020507" pitchFamily="18" charset="2"/>
              </a:rPr>
              <a:t>  </a:t>
            </a:r>
            <a:endParaRPr lang="en-US" sz="2800" i="1" dirty="0"/>
          </a:p>
        </p:txBody>
      </p:sp>
      <p:sp>
        <p:nvSpPr>
          <p:cNvPr id="3" name="Rectangle 2"/>
          <p:cNvSpPr/>
          <p:nvPr/>
        </p:nvSpPr>
        <p:spPr>
          <a:xfrm>
            <a:off x="7353528" y="6402565"/>
            <a:ext cx="417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: CS474/674 - Prof.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Spatial Filtering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1" y="3659801"/>
            <a:ext cx="4136571" cy="25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869976" y="3799216"/>
            <a:ext cx="30536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i="1" dirty="0" err="1"/>
              <a:t>mengimplementasikanhigh</a:t>
            </a:r>
            <a:r>
              <a:rPr lang="en-US" altLang="en-US" dirty="0"/>
              <a:t> </a:t>
            </a:r>
            <a:r>
              <a:rPr lang="en-US" altLang="en-US" i="1" dirty="0"/>
              <a:t>boost filtering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i="1" dirty="0"/>
              <a:t>mask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CE7F-E8FA-4986-ADBC-0FAC9F1D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21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C8D8C-15BC-47E0-8F63-E884D472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85" y="0"/>
            <a:ext cx="4241025" cy="37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6A27F-782C-4A6C-9AF0-80B7632A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11" y="-1"/>
            <a:ext cx="4241025" cy="374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85FC6-DD92-4706-A0B3-58AC3A05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453" y="3314193"/>
            <a:ext cx="4241025" cy="374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C6A7-0C11-4D92-82E8-B2E8D115182A}"/>
              </a:ext>
            </a:extLst>
          </p:cNvPr>
          <p:cNvSpPr/>
          <p:nvPr/>
        </p:nvSpPr>
        <p:spPr>
          <a:xfrm>
            <a:off x="173854" y="867371"/>
            <a:ext cx="54417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 = 2.4;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Original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</a:rPr>
              <a:t>G = [1/25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1/25];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Lowpass = uint8(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(double(Original),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double(G),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- Lowpass;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(A – 1)*Original +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(Original);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(Lowpass);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1DA7-6028-4556-AE14-944945C4831F}"/>
              </a:ext>
            </a:extLst>
          </p:cNvPr>
          <p:cNvSpPr txBox="1"/>
          <p:nvPr/>
        </p:nvSpPr>
        <p:spPr>
          <a:xfrm>
            <a:off x="6069287" y="312952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4605A-ED9E-490C-BB41-E3B047117438}"/>
              </a:ext>
            </a:extLst>
          </p:cNvPr>
          <p:cNvSpPr txBox="1"/>
          <p:nvPr/>
        </p:nvSpPr>
        <p:spPr>
          <a:xfrm>
            <a:off x="8890098" y="3129528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Lowpass  image (smooth)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341D-D101-447F-9272-961C8C15E829}"/>
              </a:ext>
            </a:extLst>
          </p:cNvPr>
          <p:cNvSpPr txBox="1"/>
          <p:nvPr/>
        </p:nvSpPr>
        <p:spPr>
          <a:xfrm>
            <a:off x="6127226" y="6488668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Highpass</a:t>
            </a:r>
            <a:r>
              <a:rPr lang="en-US" dirty="0"/>
              <a:t>  image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9E34-0008-4677-AE43-747ADFC03499}"/>
              </a:ext>
            </a:extLst>
          </p:cNvPr>
          <p:cNvSpPr txBox="1"/>
          <p:nvPr/>
        </p:nvSpPr>
        <p:spPr>
          <a:xfrm>
            <a:off x="9435385" y="6454168"/>
            <a:ext cx="13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FAD9D66C-AB4D-44D1-B39B-F6269618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081" y="202853"/>
            <a:ext cx="109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ym typeface="Symbol" panose="05050102010706020507" pitchFamily="18" charset="2"/>
              </a:rPr>
              <a:t> </a:t>
            </a:r>
            <a:r>
              <a:rPr lang="en-US" altLang="en-US" dirty="0"/>
              <a:t>= 2.4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071AE4-DC37-48AB-AE17-1EC48FABD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875" y="3314193"/>
            <a:ext cx="4241025" cy="37468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74E97-A39D-4BFF-9DDE-2C80A770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3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C8D8C-15BC-47E0-8F63-E884D472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734" y="92332"/>
            <a:ext cx="4241025" cy="37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6A27F-782C-4A6C-9AF0-80B7632A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797" y="-1"/>
            <a:ext cx="4241025" cy="374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85FC6-DD92-4706-A0B3-58AC3A05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79" y="3391998"/>
            <a:ext cx="4241025" cy="374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C6A7-0C11-4D92-82E8-B2E8D115182A}"/>
              </a:ext>
            </a:extLst>
          </p:cNvPr>
          <p:cNvSpPr/>
          <p:nvPr/>
        </p:nvSpPr>
        <p:spPr>
          <a:xfrm>
            <a:off x="173854" y="867371"/>
            <a:ext cx="52641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 = 2.9;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Original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'lena-gray.bmp'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</a:rPr>
              <a:t>G = [1/25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1/25];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Lowpass = uint8(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(double(Original),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double(G),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- Lowpass;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(A – 1)*Original +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(Original);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(Lowpass);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1DA7-6028-4556-AE14-944945C4831F}"/>
              </a:ext>
            </a:extLst>
          </p:cNvPr>
          <p:cNvSpPr txBox="1"/>
          <p:nvPr/>
        </p:nvSpPr>
        <p:spPr>
          <a:xfrm>
            <a:off x="6207003" y="3221861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4605A-ED9E-490C-BB41-E3B047117438}"/>
              </a:ext>
            </a:extLst>
          </p:cNvPr>
          <p:cNvSpPr txBox="1"/>
          <p:nvPr/>
        </p:nvSpPr>
        <p:spPr>
          <a:xfrm>
            <a:off x="8890098" y="3129528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Lowpass  image (smooth)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341D-D101-447F-9272-961C8C15E829}"/>
              </a:ext>
            </a:extLst>
          </p:cNvPr>
          <p:cNvSpPr txBox="1"/>
          <p:nvPr/>
        </p:nvSpPr>
        <p:spPr>
          <a:xfrm>
            <a:off x="5993804" y="6521527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Highpass</a:t>
            </a:r>
            <a:r>
              <a:rPr lang="en-US" dirty="0"/>
              <a:t>  image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9E34-0008-4677-AE43-747ADFC03499}"/>
              </a:ext>
            </a:extLst>
          </p:cNvPr>
          <p:cNvSpPr txBox="1"/>
          <p:nvPr/>
        </p:nvSpPr>
        <p:spPr>
          <a:xfrm>
            <a:off x="9435385" y="6454168"/>
            <a:ext cx="13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FAD9D66C-AB4D-44D1-B39B-F6269618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081" y="202853"/>
            <a:ext cx="109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ym typeface="Symbol" panose="05050102010706020507" pitchFamily="18" charset="2"/>
              </a:rPr>
              <a:t> </a:t>
            </a:r>
            <a:r>
              <a:rPr lang="en-US" altLang="en-US" dirty="0"/>
              <a:t>= 2.9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84C4A-3C08-450D-A71D-C991F85EF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884" y="3299665"/>
            <a:ext cx="4241025" cy="374680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53FB68-B7F0-4A2C-BB9A-1E89C74C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9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6807-8DE4-4AE8-9D13-91B5B801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Pelembutan</a:t>
            </a:r>
            <a:r>
              <a:rPr lang="en-US" dirty="0"/>
              <a:t> Citra (</a:t>
            </a:r>
            <a:r>
              <a:rPr lang="en-US" i="1" dirty="0"/>
              <a:t>image smoothing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E92BA-1B41-4BFC-BA52-98D92FA2D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(</a:t>
            </a:r>
            <a:r>
              <a:rPr lang="en-US" i="1" dirty="0"/>
              <a:t>image smoothing</a:t>
            </a:r>
            <a:r>
              <a:rPr lang="en-US" dirty="0"/>
              <a:t>)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</a:t>
            </a:r>
            <a:r>
              <a:rPr lang="en-US" dirty="0"/>
              <a:t> dan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 (</a:t>
            </a:r>
            <a:r>
              <a:rPr lang="en-US" i="1" dirty="0"/>
              <a:t>noise</a:t>
            </a:r>
            <a:r>
              <a:rPr lang="en-US" dirty="0"/>
              <a:t>) pada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DAA8EB8-0940-4D9E-88BD-31BAA6E5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27" y="3050899"/>
            <a:ext cx="3126064" cy="31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3626EE-85C1-44A1-9B8B-F4E75B83C06A}"/>
              </a:ext>
            </a:extLst>
          </p:cNvPr>
          <p:cNvSpPr/>
          <p:nvPr/>
        </p:nvSpPr>
        <p:spPr>
          <a:xfrm>
            <a:off x="4921318" y="276161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Derau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pada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umumnya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berupa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variasi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intensitas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suatu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tidak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berkorelasi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tetangganya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86DDB5-8420-431F-B07F-6A09D499CF49}"/>
              </a:ext>
            </a:extLst>
          </p:cNvPr>
          <p:cNvSpPr/>
          <p:nvPr/>
        </p:nvSpPr>
        <p:spPr>
          <a:xfrm>
            <a:off x="4921318" y="3912214"/>
            <a:ext cx="6432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mengalami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gangguan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umumnya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memiliki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tinggi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Komponen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rendah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umumnya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mempunyai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bernilai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konstan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berubah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sangat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lambat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Pelembutan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dilakukan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menekan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komponen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tinggi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meloloskan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komponen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rendah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A0C60-FD2A-4C75-B967-6B9E5D64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4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4D721-E356-47A3-8AF2-24028BDF3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: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rata-rata  pixel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-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tetangganya</a:t>
            </a:r>
            <a:r>
              <a:rPr lang="en-US" dirty="0"/>
              <a:t>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5D54324-A2AE-41E2-ABBB-D50C01C16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676547"/>
              </p:ext>
            </p:extLst>
          </p:nvPr>
        </p:nvGraphicFramePr>
        <p:xfrm>
          <a:off x="1454288" y="1472621"/>
          <a:ext cx="4946513" cy="215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477240" imgH="1514520" progId="">
                  <p:embed/>
                </p:oleObj>
              </mc:Choice>
              <mc:Fallback>
                <p:oleObj r:id="rId2" imgW="3477240" imgH="151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288" y="1472621"/>
                        <a:ext cx="4946513" cy="2154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A792148-7508-4C53-958E-CE3477EB2C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63361"/>
              </p:ext>
            </p:extLst>
          </p:nvPr>
        </p:nvGraphicFramePr>
        <p:xfrm>
          <a:off x="1454288" y="4192174"/>
          <a:ext cx="5073120" cy="2208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477240" imgH="1514520" progId="">
                  <p:embed/>
                </p:oleObj>
              </mc:Choice>
              <mc:Fallback>
                <p:oleObj r:id="rId4" imgW="3477240" imgH="15145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288" y="4192174"/>
                        <a:ext cx="5073120" cy="2208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A66D94A-FBC6-463B-945D-78BECE858EF2}"/>
              </a:ext>
            </a:extLst>
          </p:cNvPr>
          <p:cNvSpPr/>
          <p:nvPr/>
        </p:nvSpPr>
        <p:spPr>
          <a:xfrm>
            <a:off x="2303490" y="3639234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41A884-FE24-4EE2-A328-5772E7BC3486}"/>
              </a:ext>
            </a:extLst>
          </p:cNvPr>
          <p:cNvSpPr/>
          <p:nvPr/>
        </p:nvSpPr>
        <p:spPr>
          <a:xfrm>
            <a:off x="2303490" y="6449496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4F3958-E04E-4C20-857F-AACA1EBEA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1511317-7C11-4C9C-8CAD-788498F7C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492580"/>
              </p:ext>
            </p:extLst>
          </p:nvPr>
        </p:nvGraphicFramePr>
        <p:xfrm>
          <a:off x="7432486" y="2628106"/>
          <a:ext cx="3537769" cy="85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892300" imgH="457200" progId="Equation.3">
                  <p:embed/>
                </p:oleObj>
              </mc:Choice>
              <mc:Fallback>
                <p:oleObj r:id="rId6" imgW="18923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2486" y="2628106"/>
                        <a:ext cx="3537769" cy="854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BC7616E-509A-48EA-9F75-7B58087B0E7F}"/>
              </a:ext>
            </a:extLst>
          </p:cNvPr>
          <p:cNvSpPr/>
          <p:nvPr/>
        </p:nvSpPr>
        <p:spPr>
          <a:xfrm>
            <a:off x="7432486" y="3940068"/>
            <a:ext cx="4063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jumlah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terlibat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perhitungan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rata-rata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43180-53C1-4E84-9206-879DD1FD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88">
            <a:extLst>
              <a:ext uri="{FF2B5EF4-FFF2-40B4-BE49-F238E27FC236}">
                <a16:creationId xmlns:a16="http://schemas.microsoft.com/office/drawing/2014/main" id="{38F226F8-56E2-47DA-A58F-8C5AB474D4CC}"/>
              </a:ext>
            </a:extLst>
          </p:cNvPr>
          <p:cNvGrpSpPr>
            <a:grpSpLocks/>
          </p:cNvGrpSpPr>
          <p:nvPr/>
        </p:nvGrpSpPr>
        <p:grpSpPr bwMode="auto">
          <a:xfrm>
            <a:off x="3136900" y="1296367"/>
            <a:ext cx="1568450" cy="1560513"/>
            <a:chOff x="3689" y="895"/>
            <a:chExt cx="988" cy="983"/>
          </a:xfrm>
        </p:grpSpPr>
        <p:sp>
          <p:nvSpPr>
            <p:cNvPr id="14" name="Rectangle 289">
              <a:extLst>
                <a:ext uri="{FF2B5EF4-FFF2-40B4-BE49-F238E27FC236}">
                  <a16:creationId xmlns:a16="http://schemas.microsoft.com/office/drawing/2014/main" id="{BAE846F5-F732-41DC-A7CF-65FAF4F87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104</a:t>
              </a:r>
              <a:endParaRPr lang="en-US" altLang="en-US" sz="2000" i="1" dirty="0"/>
            </a:p>
          </p:txBody>
        </p:sp>
        <p:sp>
          <p:nvSpPr>
            <p:cNvPr id="15" name="Rectangle 290">
              <a:extLst>
                <a:ext uri="{FF2B5EF4-FFF2-40B4-BE49-F238E27FC236}">
                  <a16:creationId xmlns:a16="http://schemas.microsoft.com/office/drawing/2014/main" id="{AA95F729-5D26-4F45-8B90-09A23418E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895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100</a:t>
              </a:r>
              <a:endParaRPr lang="en-US" altLang="en-US" sz="2000" i="1" dirty="0"/>
            </a:p>
          </p:txBody>
        </p:sp>
        <p:sp>
          <p:nvSpPr>
            <p:cNvPr id="16" name="Rectangle 291">
              <a:extLst>
                <a:ext uri="{FF2B5EF4-FFF2-40B4-BE49-F238E27FC236}">
                  <a16:creationId xmlns:a16="http://schemas.microsoft.com/office/drawing/2014/main" id="{B8504B7E-B24C-499A-9EE2-ED0BF6F74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108</a:t>
              </a:r>
              <a:endParaRPr lang="en-US" altLang="en-US" sz="2000" i="1"/>
            </a:p>
          </p:txBody>
        </p:sp>
        <p:sp>
          <p:nvSpPr>
            <p:cNvPr id="17" name="Rectangle 292">
              <a:extLst>
                <a:ext uri="{FF2B5EF4-FFF2-40B4-BE49-F238E27FC236}">
                  <a16:creationId xmlns:a16="http://schemas.microsoft.com/office/drawing/2014/main" id="{A6186A17-A762-4F04-BA6C-E7276918C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99</a:t>
              </a:r>
              <a:endParaRPr lang="en-US" altLang="en-US" sz="2000" i="1"/>
            </a:p>
          </p:txBody>
        </p:sp>
        <p:sp>
          <p:nvSpPr>
            <p:cNvPr id="18" name="Rectangle 293">
              <a:extLst>
                <a:ext uri="{FF2B5EF4-FFF2-40B4-BE49-F238E27FC236}">
                  <a16:creationId xmlns:a16="http://schemas.microsoft.com/office/drawing/2014/main" id="{BA49E114-25FB-4FF8-A6FD-7C9D4432F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220"/>
              <a:ext cx="330" cy="329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150</a:t>
              </a:r>
              <a:endParaRPr lang="en-US" altLang="en-US" sz="2000" i="1" dirty="0"/>
            </a:p>
          </p:txBody>
        </p:sp>
        <p:sp>
          <p:nvSpPr>
            <p:cNvPr id="19" name="Rectangle 294">
              <a:extLst>
                <a:ext uri="{FF2B5EF4-FFF2-40B4-BE49-F238E27FC236}">
                  <a16:creationId xmlns:a16="http://schemas.microsoft.com/office/drawing/2014/main" id="{01E5B506-2ED5-4CB7-AA66-24CBF18D8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98</a:t>
              </a:r>
              <a:endParaRPr lang="en-US" altLang="en-US" sz="2000" i="1"/>
            </a:p>
          </p:txBody>
        </p:sp>
        <p:sp>
          <p:nvSpPr>
            <p:cNvPr id="20" name="Rectangle 295">
              <a:extLst>
                <a:ext uri="{FF2B5EF4-FFF2-40B4-BE49-F238E27FC236}">
                  <a16:creationId xmlns:a16="http://schemas.microsoft.com/office/drawing/2014/main" id="{CDE2CCA5-4EDE-4376-ABCF-27436CB49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95</a:t>
              </a:r>
              <a:endParaRPr lang="en-US" altLang="en-US" sz="2000" i="1"/>
            </a:p>
          </p:txBody>
        </p:sp>
        <p:sp>
          <p:nvSpPr>
            <p:cNvPr id="21" name="Rectangle 296">
              <a:extLst>
                <a:ext uri="{FF2B5EF4-FFF2-40B4-BE49-F238E27FC236}">
                  <a16:creationId xmlns:a16="http://schemas.microsoft.com/office/drawing/2014/main" id="{6A1DB356-53C1-4A6D-B77D-BE3BED551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549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90</a:t>
              </a:r>
              <a:endParaRPr lang="en-US" altLang="en-US" sz="2000" i="1"/>
            </a:p>
          </p:txBody>
        </p:sp>
        <p:sp>
          <p:nvSpPr>
            <p:cNvPr id="22" name="Rectangle 297">
              <a:extLst>
                <a:ext uri="{FF2B5EF4-FFF2-40B4-BE49-F238E27FC236}">
                  <a16:creationId xmlns:a16="http://schemas.microsoft.com/office/drawing/2014/main" id="{B52A777E-B2DD-42B9-B13F-D3B7A1CD3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85</a:t>
              </a:r>
              <a:endParaRPr lang="en-US" altLang="en-US" sz="2000" i="1"/>
            </a:p>
          </p:txBody>
        </p:sp>
      </p:grpSp>
      <p:sp>
        <p:nvSpPr>
          <p:cNvPr id="23" name="Text Box 298">
            <a:extLst>
              <a:ext uri="{FF2B5EF4-FFF2-40B4-BE49-F238E27FC236}">
                <a16:creationId xmlns:a16="http://schemas.microsoft.com/office/drawing/2014/main" id="{C5075FEE-B9D1-4310-8492-8F76D6EC9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2888630"/>
            <a:ext cx="1820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 dirty="0">
                <a:latin typeface="Arial" panose="020B0604020202020204" pitchFamily="34" charset="0"/>
              </a:rPr>
              <a:t>Original Image Pixels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25" name="Text Box 261">
            <a:extLst>
              <a:ext uri="{FF2B5EF4-FFF2-40B4-BE49-F238E27FC236}">
                <a16:creationId xmlns:a16="http://schemas.microsoft.com/office/drawing/2014/main" id="{F0577206-F57C-46BA-BFB9-B58846CF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751" y="4084017"/>
            <a:ext cx="986926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81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81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81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f(</a:t>
            </a:r>
            <a:r>
              <a:rPr lang="en-IE" altLang="en-US" sz="2600" dirty="0" err="1"/>
              <a:t>x,y</a:t>
            </a:r>
            <a:r>
              <a:rPr lang="en-IE" altLang="en-US" sz="2600" dirty="0"/>
              <a:t>) = (104 + 100 + 108 + 99 + 150 +  98 +  95 +  90 +  85)/9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          =  103,22 </a:t>
            </a:r>
            <a:r>
              <a:rPr lang="en-IE" altLang="en-US" sz="2600" dirty="0">
                <a:sym typeface="Symbol" panose="05050102010706020507" pitchFamily="18" charset="2"/>
              </a:rPr>
              <a:t> 103</a:t>
            </a:r>
            <a:endParaRPr lang="en-US" altLang="en-US" sz="2600" dirty="0"/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077F340D-1F18-4FAA-8D54-50EAEA1EDAAC}"/>
              </a:ext>
            </a:extLst>
          </p:cNvPr>
          <p:cNvGrpSpPr>
            <a:grpSpLocks/>
          </p:cNvGrpSpPr>
          <p:nvPr/>
        </p:nvGrpSpPr>
        <p:grpSpPr bwMode="auto">
          <a:xfrm>
            <a:off x="6355384" y="1328117"/>
            <a:ext cx="1568450" cy="1560513"/>
            <a:chOff x="3696" y="2149"/>
            <a:chExt cx="988" cy="983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B7E19F31-682B-4DD0-9D26-D3D331EF0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567ED3A1-D4DA-41EB-8CA2-90DE34395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149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E091F442-7B82-4EE9-BE47-0D9BA5AF6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21C8DDC8-A3BB-4AF5-BA72-42D865A41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5B01DCA2-90C4-4866-88C6-A2D5FBF5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474"/>
              <a:ext cx="330" cy="329"/>
            </a:xfrm>
            <a:prstGeom prst="rect">
              <a:avLst/>
            </a:prstGeom>
            <a:solidFill>
              <a:srgbClr val="000080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-25000" dirty="0">
                  <a:cs typeface="Times New Roman" panose="02020603050405020304" pitchFamily="18" charset="0"/>
                </a:rPr>
                <a:t>103</a:t>
              </a:r>
              <a:endParaRPr lang="el-GR" altLang="en-US" sz="2800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id="{8CFAB83F-F044-48FE-8524-2BDC7D71F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id="{87630AD9-78A2-4A61-BB1F-D95D033FE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BE6AA524-C417-4A94-AAD9-A04ACB0CC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803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09431225-7F54-4877-B954-5CC8920EA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B6F2F573-395B-47DD-A086-5F45D9BF4673}"/>
              </a:ext>
            </a:extLst>
          </p:cNvPr>
          <p:cNvSpPr/>
          <p:nvPr/>
        </p:nvSpPr>
        <p:spPr>
          <a:xfrm>
            <a:off x="5039139" y="2073449"/>
            <a:ext cx="983974" cy="261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85BFC9-77A1-43D3-8B68-CE97947976DC}"/>
              </a:ext>
            </a:extLst>
          </p:cNvPr>
          <p:cNvSpPr txBox="1"/>
          <p:nvPr/>
        </p:nvSpPr>
        <p:spPr>
          <a:xfrm>
            <a:off x="2390856" y="5330800"/>
            <a:ext cx="4106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Nilai 150 </a:t>
            </a:r>
            <a:r>
              <a:rPr lang="en-US" sz="2400" dirty="0" err="1"/>
              <a:t>direduksi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103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6C989-316F-4062-9D5E-48E83898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3928-D0D5-4F39-BAA9-088EDC0AD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470"/>
            <a:ext cx="10515600" cy="5600493"/>
          </a:xfrm>
        </p:spPr>
        <p:txBody>
          <a:bodyPr/>
          <a:lstStyle/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perata-rataan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dipandang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konvolusi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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						 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b="1" dirty="0" err="1"/>
              <a:t>penapis</a:t>
            </a:r>
            <a:r>
              <a:rPr lang="en-US" b="1" dirty="0"/>
              <a:t> </a:t>
            </a:r>
            <a:r>
              <a:rPr lang="en-US" b="1" dirty="0" err="1"/>
              <a:t>rerata</a:t>
            </a:r>
            <a:r>
              <a:rPr lang="en-US" dirty="0"/>
              <a:t> (</a:t>
            </a:r>
            <a:r>
              <a:rPr lang="en-US" i="1" dirty="0"/>
              <a:t>mean filter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averaging filter</a:t>
            </a:r>
            <a:r>
              <a:rPr lang="en-US" dirty="0"/>
              <a:t>). </a:t>
            </a:r>
          </a:p>
        </p:txBody>
      </p:sp>
      <p:graphicFrame>
        <p:nvGraphicFramePr>
          <p:cNvPr id="4" name="Group 4">
            <a:extLst>
              <a:ext uri="{FF2B5EF4-FFF2-40B4-BE49-F238E27FC236}">
                <a16:creationId xmlns:a16="http://schemas.microsoft.com/office/drawing/2014/main" id="{4C732D03-A4A4-4E85-B9C8-BFF89E846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303096"/>
              </p:ext>
            </p:extLst>
          </p:nvPr>
        </p:nvGraphicFramePr>
        <p:xfrm>
          <a:off x="2719112" y="3907183"/>
          <a:ext cx="2563812" cy="2600325"/>
        </p:xfrm>
        <a:graphic>
          <a:graphicData uri="http://schemas.openxmlformats.org/drawingml/2006/table">
            <a:tbl>
              <a:tblPr/>
              <a:tblGrid>
                <a:gridCol w="8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D1D6406-4F7E-4184-B366-3410EE30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078" y="3687418"/>
            <a:ext cx="3333681" cy="2891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A8A68D-C9F0-493F-A67D-408141227CE4}"/>
              </a:ext>
            </a:extLst>
          </p:cNvPr>
          <p:cNvSpPr txBox="1"/>
          <p:nvPr/>
        </p:nvSpPr>
        <p:spPr>
          <a:xfrm>
            <a:off x="5913782" y="4948481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atau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B35CA3-E7E9-4F76-B99F-C2E69819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56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</TotalTime>
  <Words>2986</Words>
  <Application>Microsoft Office PowerPoint</Application>
  <PresentationFormat>Widescreen</PresentationFormat>
  <Paragraphs>475</Paragraphs>
  <Slides>56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Courier New</vt:lpstr>
      <vt:lpstr>Georgia</vt:lpstr>
      <vt:lpstr>Times New Roman</vt:lpstr>
      <vt:lpstr>Office Theme</vt:lpstr>
      <vt:lpstr>Equation.3</vt:lpstr>
      <vt:lpstr>Microsoft Graph Chart</vt:lpstr>
      <vt:lpstr>10 - Image Enhancement (Bagian 3)</vt:lpstr>
      <vt:lpstr>Perbaikan Citra dengan cara penapisan  (image filtering)</vt:lpstr>
      <vt:lpstr>PowerPoint Presentation</vt:lpstr>
      <vt:lpstr>PowerPoint Presentation</vt:lpstr>
      <vt:lpstr>PowerPoint Presentation</vt:lpstr>
      <vt:lpstr>1. Pelembutan Citra (image smoothing)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Smoothing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Penapis Nirlanjar (Non-linear Filter)</vt:lpstr>
      <vt:lpstr>PowerPoint Presentation</vt:lpstr>
      <vt:lpstr>PowerPoint Presentation</vt:lpstr>
      <vt:lpstr>PowerPoint Presentation</vt:lpstr>
      <vt:lpstr>PowerPoint Presentation</vt:lpstr>
      <vt:lpstr>2. Penajaman Citra (image sharpening)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Penapis lain untuk penajaman citra</vt:lpstr>
      <vt:lpstr>Sharpening Filters: Unsharp Masking</vt:lpstr>
      <vt:lpstr>PowerPoint Presentation</vt:lpstr>
      <vt:lpstr>PowerPoint Presentation</vt:lpstr>
      <vt:lpstr>Sharpening Filters: High Boost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Dr.Ir. Rinaldi Munir, MT</dc:creator>
  <cp:lastModifiedBy>Rinaldi Munir</cp:lastModifiedBy>
  <cp:revision>290</cp:revision>
  <dcterms:created xsi:type="dcterms:W3CDTF">2019-08-23T02:29:55Z</dcterms:created>
  <dcterms:modified xsi:type="dcterms:W3CDTF">2022-09-15T14:15:25Z</dcterms:modified>
</cp:coreProperties>
</file>