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9"/>
  </p:notesMasterIdLst>
  <p:sldIdLst>
    <p:sldId id="257" r:id="rId2"/>
    <p:sldId id="300" r:id="rId3"/>
    <p:sldId id="302" r:id="rId4"/>
    <p:sldId id="301" r:id="rId5"/>
    <p:sldId id="303" r:id="rId6"/>
    <p:sldId id="304" r:id="rId7"/>
    <p:sldId id="305" r:id="rId8"/>
    <p:sldId id="306" r:id="rId9"/>
    <p:sldId id="307" r:id="rId10"/>
    <p:sldId id="354" r:id="rId11"/>
    <p:sldId id="355" r:id="rId12"/>
    <p:sldId id="366" r:id="rId13"/>
    <p:sldId id="367" r:id="rId14"/>
    <p:sldId id="365" r:id="rId15"/>
    <p:sldId id="356" r:id="rId16"/>
    <p:sldId id="363" r:id="rId17"/>
    <p:sldId id="364" r:id="rId18"/>
    <p:sldId id="357" r:id="rId19"/>
    <p:sldId id="358" r:id="rId20"/>
    <p:sldId id="359" r:id="rId21"/>
    <p:sldId id="360" r:id="rId22"/>
    <p:sldId id="361" r:id="rId23"/>
    <p:sldId id="362" r:id="rId24"/>
    <p:sldId id="368" r:id="rId25"/>
    <p:sldId id="415" r:id="rId26"/>
    <p:sldId id="369" r:id="rId27"/>
    <p:sldId id="370" r:id="rId28"/>
    <p:sldId id="371" r:id="rId29"/>
    <p:sldId id="372" r:id="rId30"/>
    <p:sldId id="373" r:id="rId31"/>
    <p:sldId id="412" r:id="rId32"/>
    <p:sldId id="374" r:id="rId33"/>
    <p:sldId id="375" r:id="rId34"/>
    <p:sldId id="376" r:id="rId35"/>
    <p:sldId id="377" r:id="rId36"/>
    <p:sldId id="378" r:id="rId37"/>
    <p:sldId id="379" r:id="rId38"/>
    <p:sldId id="380" r:id="rId39"/>
    <p:sldId id="413" r:id="rId40"/>
    <p:sldId id="381" r:id="rId41"/>
    <p:sldId id="382" r:id="rId42"/>
    <p:sldId id="270" r:id="rId43"/>
    <p:sldId id="395" r:id="rId44"/>
    <p:sldId id="396" r:id="rId45"/>
    <p:sldId id="397" r:id="rId46"/>
    <p:sldId id="398" r:id="rId47"/>
    <p:sldId id="399" r:id="rId48"/>
    <p:sldId id="400" r:id="rId49"/>
    <p:sldId id="409" r:id="rId50"/>
    <p:sldId id="410" r:id="rId51"/>
    <p:sldId id="403" r:id="rId52"/>
    <p:sldId id="406" r:id="rId53"/>
    <p:sldId id="407" r:id="rId54"/>
    <p:sldId id="404" r:id="rId55"/>
    <p:sldId id="408" r:id="rId56"/>
    <p:sldId id="411" r:id="rId57"/>
    <p:sldId id="405" r:id="rId5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99" autoAdjust="0"/>
    <p:restoredTop sz="94660"/>
  </p:normalViewPr>
  <p:slideViewPr>
    <p:cSldViewPr snapToGrid="0">
      <p:cViewPr varScale="1">
        <p:scale>
          <a:sx n="63" d="100"/>
          <a:sy n="63" d="100"/>
        </p:scale>
        <p:origin x="72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E2B58B-7EC3-4868-812D-518EA0AEA264}" type="datetimeFigureOut">
              <a:rPr lang="en-US" smtClean="0"/>
              <a:t>9/9/2022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8D23AC-D084-41D8-BEAE-8EC5A6EE27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8067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>
            <a:extLst>
              <a:ext uri="{FF2B5EF4-FFF2-40B4-BE49-F238E27FC236}">
                <a16:creationId xmlns:a16="http://schemas.microsoft.com/office/drawing/2014/main" id="{6FD0DFF6-4D8D-4CE7-B49B-BFCD06E8810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Notes Placeholder 2">
            <a:extLst>
              <a:ext uri="{FF2B5EF4-FFF2-40B4-BE49-F238E27FC236}">
                <a16:creationId xmlns:a16="http://schemas.microsoft.com/office/drawing/2014/main" id="{E3242812-C164-4DD3-AD7F-41A381B975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d-ID" altLang="en-US"/>
          </a:p>
        </p:txBody>
      </p:sp>
      <p:sp>
        <p:nvSpPr>
          <p:cNvPr id="79876" name="Slide Number Placeholder 3">
            <a:extLst>
              <a:ext uri="{FF2B5EF4-FFF2-40B4-BE49-F238E27FC236}">
                <a16:creationId xmlns:a16="http://schemas.microsoft.com/office/drawing/2014/main" id="{372F5C94-3583-44EA-B115-519CB2C98A6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8AFBA514-5F32-464F-8BED-9568EF3AC5BA}" type="slidenum">
              <a:rPr lang="ar-SA" altLang="en-US" smtClean="0"/>
              <a:pPr>
                <a:spcBef>
                  <a:spcPct val="0"/>
                </a:spcBef>
              </a:pPr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557208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ADC059-2105-4F6B-84C7-0A7B0427FC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DC438E2-B335-42F3-BD2C-895D9A59E6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828A7E-62E5-4747-A520-8C0EE05A88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A1A90-6C7C-44AF-B37D-C66B45E185D0}" type="datetime1">
              <a:rPr lang="en-US" smtClean="0"/>
              <a:t>9/9/2022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527FE2-B8F1-469C-9648-168AFFC6C1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7F35E7-8366-4C5F-9FDB-C3C7E7BA3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1355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5B4EE4-8F7E-4D71-9872-FF3BB9AF20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5353A06-0B1B-46D8-ACC4-C109D67956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39E175-0C4B-40C3-A26D-F9A554E19C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77A2-4C64-401D-B783-180C4C71A7BE}" type="datetime1">
              <a:rPr lang="en-US" smtClean="0"/>
              <a:t>9/9/2022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EFC7F0-8778-4B27-8E57-050A695547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B9183D-03AD-4C87-8E1A-D3479BE760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5496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012558F-BD8A-45D8-8128-60A9B36F349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00B0C81-2508-4076-A839-6273033BAE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FEC42A-0230-41D3-9A56-0257C9F9D2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72A9B-7715-4A01-98AA-002A125A296D}" type="datetime1">
              <a:rPr lang="en-US" smtClean="0"/>
              <a:t>9/9/2022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5A0B00-CB1B-4CF6-94A8-2EF993C83B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126217-7946-4951-9881-5B580DCB49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155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F49887-F102-466D-9AA0-468F0884C8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451762-629F-43D2-9ABF-2445F3EA6B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614A53-71BC-4EF6-B307-DC95FFE679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7C594-2B33-41C9-9921-065672B1D1E3}" type="datetime1">
              <a:rPr lang="en-US" smtClean="0"/>
              <a:t>9/9/2022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F48AF1-38F5-4073-97DE-272C4D052C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D985B2-D8FC-4E45-A83A-0988DE11B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422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4B245F-C537-4437-9AA3-3A3DB2B060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33525A-1131-44B0-ABEF-DA1CE7416A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EC604-0D2D-4387-9C04-9CA83DE5C3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65D62-2A4E-4D73-AB78-FAC742DDC863}" type="datetime1">
              <a:rPr lang="en-US" smtClean="0"/>
              <a:t>9/9/2022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2F55FD-6FCC-4FE1-8795-3423B104AB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DC2416-33CA-46A1-A8E8-D60DF80FE3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3420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626E3F-BED3-438F-8143-BEC502F3A7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7AF60B-80C8-4017-98D4-7117D17891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F8DC42-602E-4B2D-A641-CD5800E9F3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6153AB-F4EA-4D88-858C-DA0BC8B32B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3750F-137A-4DF4-9CE5-60535046E4B3}" type="datetime1">
              <a:rPr lang="en-US" smtClean="0"/>
              <a:t>9/9/2022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093D04-06E7-4160-B223-8EAA71F875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73412C-3FB2-4326-8C10-87601A58C2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6860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675A27-6B3F-4A4B-A9D1-6D8A2D689E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F96122-4C88-49CA-B156-A94178F4C6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C2698F-E2C3-4692-8C24-FDE94BAC63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01D1985-E57E-40CB-A933-FF7FA7DF929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91F164A-0DEC-4A65-9CDB-3287C030C9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38FC294-E4C9-4315-AA0F-AF9443AC4B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2CA91-7E66-423B-AECC-D7426FD6FD69}" type="datetime1">
              <a:rPr lang="en-US" smtClean="0"/>
              <a:t>9/9/2022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837B49C-37B7-41DD-AE3C-EE808F8C36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D0C5A53-313E-4BA2-A5B9-FB3DAE941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2206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016884-CEA4-41C9-8143-97210B917B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632D60-074E-439C-97FC-B8A809AD0E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090E1-C667-400B-81C1-095907AFD68D}" type="datetime1">
              <a:rPr lang="en-US" smtClean="0"/>
              <a:t>9/9/2022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C2EF49-D476-4582-97D0-9B74B022F8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3EDEF6-154D-49F6-B437-B9113E3EA0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1608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B5F446F-ECAE-45DF-824F-596FF616C8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25AB0-59DD-4129-BBC5-CE57AD8BAA20}" type="datetime1">
              <a:rPr lang="en-US" smtClean="0"/>
              <a:t>9/9/2022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D00FF58-2027-4FCC-94FD-5289A10D4C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8EBA24-4655-4C2F-BEAE-33396F0EFA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9695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647D34-E0DC-4920-B358-266841661E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49B089-DD37-41B7-AB9B-F220F64266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D446FF-59E1-4F03-A958-5E9D2A31BC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00F0CC-2A9C-4362-B778-5CF4E4502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27405-0C0B-49F7-B9B3-3087F99B00DC}" type="datetime1">
              <a:rPr lang="en-US" smtClean="0"/>
              <a:t>9/9/2022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E6AFCE-F92C-4FA3-B2AC-783B9470DB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582D81-9974-4CBC-97F8-993AD468EB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351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AB9EFD-BB25-470A-8D0A-C00D5792E9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BFD8744-D68C-4196-B45C-CB1A8AB4E1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66A247-3A45-4A55-BAF6-6A2A182736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06B144-1C45-456E-A959-8F31A315B1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A93A5-E84B-4161-BED1-A27464C85007}" type="datetime1">
              <a:rPr lang="en-US" smtClean="0"/>
              <a:t>9/9/2022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814CB5-52F9-450C-8C2D-9A5094395C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F19EE2-BDF3-4DD3-A9C9-3EC027F00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960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3931E28-7385-4224-BA91-5774004222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1EBCAC-176C-414B-A0AB-D0CFD8AD6E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9C2992-D35F-4F2F-8BBE-363FAE4CEE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D89E2D-6EE1-48F3-8AA3-351B4CEF81FF}" type="datetime1">
              <a:rPr lang="en-US" smtClean="0"/>
              <a:t>9/9/2022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90D0AF-AB80-407E-9FE7-B9B6D5A8BF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24CAA2-32F5-4331-9389-43BF3937D9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DCCA8C-3C40-440D-A23D-CFF4DA0607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965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emf"/><Relationship Id="rId4" Type="http://schemas.openxmlformats.org/officeDocument/2006/relationships/image" Target="../media/image17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emf"/><Relationship Id="rId4" Type="http://schemas.openxmlformats.org/officeDocument/2006/relationships/image" Target="../media/image21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wmf"/><Relationship Id="rId4" Type="http://schemas.openxmlformats.org/officeDocument/2006/relationships/oleObject" Target="../embeddings/oleObject6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wmf"/><Relationship Id="rId4" Type="http://schemas.openxmlformats.org/officeDocument/2006/relationships/oleObject" Target="../embeddings/oleObject8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oleObject" Target="../embeddings/oleObject9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wmf"/><Relationship Id="rId4" Type="http://schemas.openxmlformats.org/officeDocument/2006/relationships/oleObject" Target="../embeddings/oleObject10.bin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oleObject" Target="../embeddings/oleObject11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wmf"/><Relationship Id="rId4" Type="http://schemas.openxmlformats.org/officeDocument/2006/relationships/oleObject" Target="../embeddings/oleObject12.bin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oleObject" Target="../embeddings/oleObject13.bin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53.w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wmf"/><Relationship Id="rId2" Type="http://schemas.openxmlformats.org/officeDocument/2006/relationships/oleObject" Target="../embeddings/oleObject15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emf"/><Relationship Id="rId4" Type="http://schemas.openxmlformats.org/officeDocument/2006/relationships/image" Target="../media/image55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0.emf"/><Relationship Id="rId4" Type="http://schemas.openxmlformats.org/officeDocument/2006/relationships/image" Target="../media/image59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0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2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emf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emf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wmf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emf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openxmlformats.org/officeDocument/2006/relationships/image" Target="../media/image6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wmf"/><Relationship Id="rId4" Type="http://schemas.openxmlformats.org/officeDocument/2006/relationships/oleObject" Target="../embeddings/oleObject2.bin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1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emf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6.emf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2.wmf"/><Relationship Id="rId4" Type="http://schemas.openxmlformats.org/officeDocument/2006/relationships/oleObject" Target="../embeddings/oleObject4.bin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A48C48-39F5-46DF-82D1-A8DEEC74D6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16444" y="126683"/>
            <a:ext cx="9144000" cy="1874837"/>
          </a:xfrm>
        </p:spPr>
        <p:txBody>
          <a:bodyPr>
            <a:normAutofit/>
          </a:bodyPr>
          <a:lstStyle/>
          <a:p>
            <a:r>
              <a:rPr lang="en-US" b="1" dirty="0"/>
              <a:t>09 - Image Enhancement</a:t>
            </a:r>
            <a:br>
              <a:rPr lang="en-US" b="1" dirty="0"/>
            </a:br>
            <a:r>
              <a:rPr lang="en-US" sz="3200" dirty="0"/>
              <a:t>(Bagian 2)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98532B5-440C-4CF9-BA6E-65D0274F15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89289" y="2232523"/>
            <a:ext cx="9144000" cy="1655762"/>
          </a:xfrm>
        </p:spPr>
        <p:txBody>
          <a:bodyPr>
            <a:normAutofit fontScale="92500" lnSpcReduction="10000"/>
          </a:bodyPr>
          <a:lstStyle/>
          <a:p>
            <a:r>
              <a:rPr lang="en-US" sz="3600" dirty="0"/>
              <a:t>IF4073 </a:t>
            </a:r>
            <a:r>
              <a:rPr lang="en-US" sz="3600" dirty="0" err="1"/>
              <a:t>Interpretasi</a:t>
            </a:r>
            <a:r>
              <a:rPr lang="en-US" sz="3600" dirty="0"/>
              <a:t> dan </a:t>
            </a:r>
            <a:r>
              <a:rPr lang="en-US" sz="3600" dirty="0" err="1"/>
              <a:t>Pengolahan</a:t>
            </a:r>
            <a:r>
              <a:rPr lang="en-US" sz="3600" dirty="0"/>
              <a:t> Citra</a:t>
            </a:r>
          </a:p>
          <a:p>
            <a:endParaRPr lang="en-US" sz="3600" dirty="0"/>
          </a:p>
          <a:p>
            <a:r>
              <a:rPr lang="en-US" sz="3600" dirty="0"/>
              <a:t>Oleh: Rinaldi Munir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8EF0E72-0D77-457B-A795-B4D2AF854200}"/>
              </a:ext>
            </a:extLst>
          </p:cNvPr>
          <p:cNvSpPr txBox="1"/>
          <p:nvPr/>
        </p:nvSpPr>
        <p:spPr>
          <a:xfrm>
            <a:off x="4260160" y="5657671"/>
            <a:ext cx="385656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Program </a:t>
            </a:r>
            <a:r>
              <a:rPr lang="en-US" dirty="0" err="1"/>
              <a:t>Studi</a:t>
            </a:r>
            <a:r>
              <a:rPr lang="en-US" dirty="0"/>
              <a:t> Teknik </a:t>
            </a:r>
            <a:r>
              <a:rPr lang="en-US" dirty="0" err="1"/>
              <a:t>Informatika</a:t>
            </a:r>
            <a:endParaRPr lang="en-US" dirty="0"/>
          </a:p>
          <a:p>
            <a:pPr algn="ctr"/>
            <a:r>
              <a:rPr lang="en-US" dirty="0" err="1"/>
              <a:t>Sekolah</a:t>
            </a:r>
            <a:r>
              <a:rPr lang="en-US" dirty="0"/>
              <a:t> Teknik </a:t>
            </a:r>
            <a:r>
              <a:rPr lang="en-US" dirty="0" err="1"/>
              <a:t>Elektro</a:t>
            </a:r>
            <a:r>
              <a:rPr lang="en-US" dirty="0"/>
              <a:t> dan </a:t>
            </a:r>
            <a:r>
              <a:rPr lang="en-US" dirty="0" err="1"/>
              <a:t>Informatika</a:t>
            </a:r>
            <a:r>
              <a:rPr lang="en-US" dirty="0"/>
              <a:t> </a:t>
            </a:r>
          </a:p>
          <a:p>
            <a:pPr algn="ctr"/>
            <a:r>
              <a:rPr lang="en-US" dirty="0" err="1"/>
              <a:t>Institut</a:t>
            </a:r>
            <a:r>
              <a:rPr lang="en-US" dirty="0"/>
              <a:t> </a:t>
            </a:r>
            <a:r>
              <a:rPr lang="en-US" dirty="0" err="1"/>
              <a:t>Teknologi</a:t>
            </a:r>
            <a:r>
              <a:rPr lang="en-US" dirty="0"/>
              <a:t> Bandung</a:t>
            </a:r>
          </a:p>
          <a:p>
            <a:pPr algn="ctr"/>
            <a:r>
              <a:rPr lang="en-US" dirty="0"/>
              <a:t>2022</a:t>
            </a:r>
          </a:p>
        </p:txBody>
      </p:sp>
      <p:pic>
        <p:nvPicPr>
          <p:cNvPr id="5" name="Picture 2" descr="Download Logo ITB - Direktorat Sistem dan Teknologi Informasi Institut  Teknologi Bandung">
            <a:extLst>
              <a:ext uri="{FF2B5EF4-FFF2-40B4-BE49-F238E27FC236}">
                <a16:creationId xmlns:a16="http://schemas.microsoft.com/office/drawing/2014/main" id="{15911292-F960-499D-BE54-3E632172AB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2415" y="3952150"/>
            <a:ext cx="1487170" cy="1487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3FF0E6-C70C-44A6-AA19-324FDC604F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1674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Number Placeholder 6">
            <a:extLst>
              <a:ext uri="{FF2B5EF4-FFF2-40B4-BE49-F238E27FC236}">
                <a16:creationId xmlns:a16="http://schemas.microsoft.com/office/drawing/2014/main" id="{E201A947-5EB7-4966-A7A6-0952B6BAD8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BD438D9-6D9C-4A9B-AE5D-598D88773B8E}" type="slidenum">
              <a:rPr lang="ar-SA" altLang="en-US" sz="1400"/>
              <a:pPr>
                <a:spcBef>
                  <a:spcPct val="0"/>
                </a:spcBef>
                <a:buFontTx/>
                <a:buNone/>
              </a:pPr>
              <a:t>10</a:t>
            </a:fld>
            <a:endParaRPr lang="en-US" altLang="en-US" sz="1400"/>
          </a:p>
        </p:txBody>
      </p:sp>
      <p:graphicFrame>
        <p:nvGraphicFramePr>
          <p:cNvPr id="125040" name="Group 112">
            <a:extLst>
              <a:ext uri="{FF2B5EF4-FFF2-40B4-BE49-F238E27FC236}">
                <a16:creationId xmlns:a16="http://schemas.microsoft.com/office/drawing/2014/main" id="{E4A21C83-FB6A-4A95-B22A-644833865E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8861744"/>
              </p:ext>
            </p:extLst>
          </p:nvPr>
        </p:nvGraphicFramePr>
        <p:xfrm>
          <a:off x="2057399" y="536714"/>
          <a:ext cx="8368745" cy="3689213"/>
        </p:xfrm>
        <a:graphic>
          <a:graphicData uri="http://schemas.openxmlformats.org/drawingml/2006/table">
            <a:tbl>
              <a:tblPr/>
              <a:tblGrid>
                <a:gridCol w="12689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99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099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099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0998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099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0998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0998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0998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0998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09981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7190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Gray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Level (j)</a:t>
                      </a:r>
                      <a:endParaRPr kumimoji="0" lang="th-TH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th-TH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th-TH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endParaRPr kumimoji="0" lang="th-TH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  <a:endParaRPr kumimoji="0" lang="th-TH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  <a:endParaRPr kumimoji="0" lang="th-TH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  <a:endParaRPr kumimoji="0" lang="th-TH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  <a:endParaRPr kumimoji="0" lang="th-TH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  <a:endParaRPr kumimoji="0" lang="th-TH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  <a:endParaRPr kumimoji="0" lang="th-TH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  <a:endParaRPr kumimoji="0" lang="th-TH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19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No. of pixels</a:t>
                      </a:r>
                      <a:endParaRPr kumimoji="0" lang="th-TH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th-TH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th-TH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  <a:endParaRPr kumimoji="0" lang="th-TH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  <a:endParaRPr kumimoji="0" lang="th-TH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  <a:endParaRPr kumimoji="0" lang="th-TH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th-TH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th-TH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th-TH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th-TH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th-TH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08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th-TH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th-TH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6/16</a:t>
                      </a:r>
                      <a:endParaRPr kumimoji="0" lang="th-TH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5/16</a:t>
                      </a:r>
                      <a:endParaRPr kumimoji="0" lang="th-TH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4/16</a:t>
                      </a:r>
                      <a:endParaRPr kumimoji="0" lang="th-TH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1/16</a:t>
                      </a:r>
                      <a:endParaRPr kumimoji="0" lang="th-TH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th-TH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th-TH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th-TH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th-TH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988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th-TH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th-TH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 / 16</a:t>
                      </a:r>
                      <a:endParaRPr kumimoji="0" lang="th-TH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11/16</a:t>
                      </a:r>
                      <a:endParaRPr kumimoji="0" lang="th-TH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15/16</a:t>
                      </a:r>
                      <a:endParaRPr kumimoji="0" lang="th-TH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16/16</a:t>
                      </a:r>
                      <a:endParaRPr kumimoji="0" lang="th-TH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16/16</a:t>
                      </a:r>
                      <a:endParaRPr kumimoji="0" lang="th-TH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16/16</a:t>
                      </a:r>
                      <a:endParaRPr kumimoji="0" lang="th-TH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16/16</a:t>
                      </a:r>
                      <a:endParaRPr kumimoji="0" lang="th-TH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16/16</a:t>
                      </a:r>
                      <a:endParaRPr kumimoji="0" lang="th-TH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847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 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9</a:t>
                      </a:r>
                      <a:endParaRPr kumimoji="0" lang="th-TH" sz="18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2" marB="45712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th-TH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th-TH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3.3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3</a:t>
                      </a:r>
                      <a:endParaRPr kumimoji="0" lang="th-TH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sym typeface="Symbol" pitchFamily="18" charset="2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6.1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6</a:t>
                      </a:r>
                      <a:endParaRPr kumimoji="0" lang="th-TH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sym typeface="Symbol" pitchFamily="18" charset="2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8.4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</a:t>
                      </a: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  <a:endParaRPr kumimoji="0" lang="th-TH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  <a:endParaRPr kumimoji="0" lang="th-TH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  <a:endParaRPr kumimoji="0" lang="th-TH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  <a:endParaRPr kumimoji="0" lang="th-TH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  <a:endParaRPr kumimoji="0" lang="th-TH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  <a:endParaRPr kumimoji="0" lang="th-TH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78922" name="Object 105">
                <a:extLst>
                  <a:ext uri="{FF2B5EF4-FFF2-40B4-BE49-F238E27FC236}">
                    <a16:creationId xmlns:a16="http://schemas.microsoft.com/office/drawing/2014/main" id="{0B46C183-C0CA-41BF-A371-7B5870074A20}"/>
                  </a:ext>
                </a:extLst>
              </p:cNvPr>
              <p:cNvSpPr txBox="1"/>
              <p:nvPr/>
            </p:nvSpPr>
            <p:spPr bwMode="auto">
              <a:xfrm>
                <a:off x="2057399" y="2781302"/>
                <a:ext cx="1065213" cy="74612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775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  <m:e>
                          <m:f>
                            <m:f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</m:e>
                      </m:nary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78922" name="Object 105">
                <a:extLst>
                  <a:ext uri="{FF2B5EF4-FFF2-40B4-BE49-F238E27FC236}">
                    <a16:creationId xmlns:a16="http://schemas.microsoft.com/office/drawing/2014/main" id="{0B46C183-C0CA-41BF-A371-7B5870074A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57399" y="2781302"/>
                <a:ext cx="1065213" cy="74612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25104" name="Group 176">
            <a:extLst>
              <a:ext uri="{FF2B5EF4-FFF2-40B4-BE49-F238E27FC236}">
                <a16:creationId xmlns:a16="http://schemas.microsoft.com/office/drawing/2014/main" id="{BC5A5751-3406-4015-AEFE-8F47F1252062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2667000" y="4483100"/>
          <a:ext cx="2133600" cy="2073276"/>
        </p:xfrm>
        <a:graphic>
          <a:graphicData uri="http://schemas.openxmlformats.org/drawingml/2006/table">
            <a:tbl>
              <a:tblPr/>
              <a:tblGrid>
                <a:gridCol w="53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183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endParaRPr kumimoji="0" lang="th-TH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4" marB="4573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  <a:endParaRPr kumimoji="0" lang="th-TH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4" marB="4573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  <a:endParaRPr kumimoji="0" lang="th-TH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4" marB="4573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endParaRPr kumimoji="0" lang="th-TH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4" marB="4573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3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  <a:endParaRPr kumimoji="0" lang="th-TH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4" marB="4573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endParaRPr kumimoji="0" lang="th-TH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4" marB="4573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  <a:endParaRPr kumimoji="0" lang="th-TH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4" marB="4573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  <a:endParaRPr kumimoji="0" lang="th-TH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4" marB="4573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83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  <a:endParaRPr kumimoji="0" lang="th-TH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4" marB="4573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endParaRPr kumimoji="0" lang="th-TH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4" marB="4573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  <a:endParaRPr kumimoji="0" lang="th-TH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4" marB="4573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  <a:endParaRPr kumimoji="0" lang="th-TH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4" marB="4573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83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endParaRPr kumimoji="0" lang="th-TH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4" marB="4573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  <a:endParaRPr kumimoji="0" lang="th-TH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4" marB="4573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endParaRPr kumimoji="0" lang="th-TH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4" marB="4573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  <a:endParaRPr kumimoji="0" lang="th-TH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4" marB="4573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25105" name="Group 177">
            <a:extLst>
              <a:ext uri="{FF2B5EF4-FFF2-40B4-BE49-F238E27FC236}">
                <a16:creationId xmlns:a16="http://schemas.microsoft.com/office/drawing/2014/main" id="{145CC7F4-1B6E-4A8C-A568-94905F094A53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7239000" y="4495800"/>
          <a:ext cx="1981200" cy="2073276"/>
        </p:xfrm>
        <a:graphic>
          <a:graphicData uri="http://schemas.openxmlformats.org/drawingml/2006/table">
            <a:tbl>
              <a:tblPr/>
              <a:tblGrid>
                <a:gridCol w="530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2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57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82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183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  <a:endParaRPr kumimoji="0" lang="th-TH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4" marB="4573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  <a:endParaRPr kumimoji="0" lang="th-TH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4" marB="4573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  <a:endParaRPr kumimoji="0" lang="th-TH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4" marB="4573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  <a:endParaRPr kumimoji="0" lang="th-TH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4" marB="4573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3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  <a:endParaRPr kumimoji="0" lang="th-TH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4" marB="4573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  <a:endParaRPr kumimoji="0" lang="th-TH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4" marB="4573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  <a:endParaRPr kumimoji="0" lang="th-TH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4" marB="4573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  <a:endParaRPr kumimoji="0" lang="th-TH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4" marB="4573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83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  <a:endParaRPr kumimoji="0" lang="th-TH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4" marB="4573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  <a:endParaRPr kumimoji="0" lang="th-TH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4" marB="4573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  <a:endParaRPr kumimoji="0" lang="th-TH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4" marB="4573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  <a:endParaRPr kumimoji="0" lang="th-TH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4" marB="4573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83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  <a:endParaRPr kumimoji="0" lang="th-TH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4" marB="4573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  <a:endParaRPr kumimoji="0" lang="th-TH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4" marB="4573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  <a:endParaRPr kumimoji="0" lang="th-TH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4" marB="4573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  <a:endParaRPr kumimoji="0" lang="th-TH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4" marB="4573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8978" name="AutoShape 178">
            <a:extLst>
              <a:ext uri="{FF2B5EF4-FFF2-40B4-BE49-F238E27FC236}">
                <a16:creationId xmlns:a16="http://schemas.microsoft.com/office/drawing/2014/main" id="{01B586CA-778F-40E2-AA73-6B3C4A9DC0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5105400"/>
            <a:ext cx="1752600" cy="609600"/>
          </a:xfrm>
          <a:prstGeom prst="rightArrow">
            <a:avLst>
              <a:gd name="adj1" fmla="val 50000"/>
              <a:gd name="adj2" fmla="val 71875"/>
            </a:avLst>
          </a:prstGeom>
          <a:solidFill>
            <a:schemeClr val="accent2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d-ID" altLang="en-US" sz="180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2925913-0677-40D5-B635-B9FC5308F9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7000" y="2082802"/>
            <a:ext cx="384256" cy="61167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4362A61C-F911-48C6-92EA-4FC3FF4B57A3}"/>
              </a:ext>
            </a:extLst>
          </p:cNvPr>
          <p:cNvSpPr/>
          <p:nvPr/>
        </p:nvSpPr>
        <p:spPr>
          <a:xfrm>
            <a:off x="4054854" y="76538"/>
            <a:ext cx="911149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1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</a:rPr>
              <a:t>Sumber</a:t>
            </a:r>
            <a:r>
              <a:rPr lang="en-US" altLang="en-US" sz="14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</a:rPr>
              <a:t>: Ali </a:t>
            </a:r>
            <a:r>
              <a:rPr lang="en-US" altLang="en-US" sz="1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</a:rPr>
              <a:t>Javed</a:t>
            </a:r>
            <a:r>
              <a:rPr lang="en-US" altLang="en-US" sz="14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</a:rPr>
              <a:t>, Digital Image Processing, 	Chapter # 3, </a:t>
            </a:r>
            <a:r>
              <a:rPr lang="en-US" altLang="en-US" sz="1400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</a:rPr>
              <a:t>Image Enhancement in Spatial Domain</a:t>
            </a:r>
            <a:endParaRPr lang="en-US" sz="1400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" name="Group 5">
            <a:extLst>
              <a:ext uri="{FF2B5EF4-FFF2-40B4-BE49-F238E27FC236}">
                <a16:creationId xmlns:a16="http://schemas.microsoft.com/office/drawing/2014/main" id="{7EAE05B6-A05A-4FB2-8C89-98EAA76CBA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1588737"/>
              </p:ext>
            </p:extLst>
          </p:nvPr>
        </p:nvGraphicFramePr>
        <p:xfrm>
          <a:off x="2315197" y="1829145"/>
          <a:ext cx="2614612" cy="2565400"/>
        </p:xfrm>
        <a:graphic>
          <a:graphicData uri="http://schemas.openxmlformats.org/drawingml/2006/table">
            <a:tbl>
              <a:tblPr/>
              <a:tblGrid>
                <a:gridCol w="7000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81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81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381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41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  <a:endParaRPr kumimoji="0" lang="th-TH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  <a:endParaRPr kumimoji="0" lang="th-TH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  <a:endParaRPr kumimoji="0" lang="th-TH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  <a:endParaRPr kumimoji="0" lang="th-TH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1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  <a:endParaRPr kumimoji="0" lang="th-TH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  <a:endParaRPr kumimoji="0" lang="th-TH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  <a:endParaRPr kumimoji="0" lang="th-TH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  <a:endParaRPr kumimoji="0" lang="th-TH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1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  <a:endParaRPr kumimoji="0" lang="th-TH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  <a:endParaRPr kumimoji="0" lang="th-TH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  <a:endParaRPr kumimoji="0" lang="th-TH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  <a:endParaRPr kumimoji="0" lang="th-TH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1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  <a:endParaRPr kumimoji="0" lang="th-TH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  <a:endParaRPr kumimoji="0" lang="th-TH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  <a:endParaRPr kumimoji="0" lang="th-TH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  <a:endParaRPr kumimoji="0" lang="th-TH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52" name="Group 32">
            <a:extLst>
              <a:ext uri="{FF2B5EF4-FFF2-40B4-BE49-F238E27FC236}">
                <a16:creationId xmlns:a16="http://schemas.microsoft.com/office/drawing/2014/main" id="{164C8998-9CC0-41FF-95B6-22B9DBE4BA90}"/>
              </a:ext>
            </a:extLst>
          </p:cNvPr>
          <p:cNvGrpSpPr>
            <a:grpSpLocks/>
          </p:cNvGrpSpPr>
          <p:nvPr/>
        </p:nvGrpSpPr>
        <p:grpSpPr bwMode="auto">
          <a:xfrm>
            <a:off x="1829422" y="1067145"/>
            <a:ext cx="9342437" cy="5029200"/>
            <a:chOff x="495" y="960"/>
            <a:chExt cx="5885" cy="3168"/>
          </a:xfrm>
        </p:grpSpPr>
        <p:grpSp>
          <p:nvGrpSpPr>
            <p:cNvPr id="53" name="Group 33">
              <a:extLst>
                <a:ext uri="{FF2B5EF4-FFF2-40B4-BE49-F238E27FC236}">
                  <a16:creationId xmlns:a16="http://schemas.microsoft.com/office/drawing/2014/main" id="{1CB6FE1D-7CC5-4663-890D-E30717F684A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95" y="3237"/>
              <a:ext cx="1667" cy="603"/>
              <a:chOff x="336" y="3237"/>
              <a:chExt cx="1667" cy="603"/>
            </a:xfrm>
          </p:grpSpPr>
          <p:sp>
            <p:nvSpPr>
              <p:cNvPr id="96" name="Text Box 34">
                <a:extLst>
                  <a:ext uri="{FF2B5EF4-FFF2-40B4-BE49-F238E27FC236}">
                    <a16:creationId xmlns:a16="http://schemas.microsoft.com/office/drawing/2014/main" id="{53B8F34D-B86F-40A8-9BA0-AAD4B077094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42" y="3237"/>
                <a:ext cx="1333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400">
                    <a:latin typeface="Tahoma" panose="020B0604030504040204" pitchFamily="34" charset="0"/>
                    <a:cs typeface="Tahoma" panose="020B0604030504040204" pitchFamily="34" charset="0"/>
                  </a:rPr>
                  <a:t>Output image </a:t>
                </a:r>
                <a:endParaRPr lang="th-TH" altLang="en-US" sz="2400">
                  <a:latin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97" name="Text Box 35">
                <a:extLst>
                  <a:ext uri="{FF2B5EF4-FFF2-40B4-BE49-F238E27FC236}">
                    <a16:creationId xmlns:a16="http://schemas.microsoft.com/office/drawing/2014/main" id="{7BE8A3C5-F6EF-4943-9A00-3939E032B03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36" y="3552"/>
                <a:ext cx="1667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400">
                    <a:latin typeface="Tahoma" panose="020B0604030504040204" pitchFamily="34" charset="0"/>
                    <a:cs typeface="Tahoma" panose="020B0604030504040204" pitchFamily="34" charset="0"/>
                  </a:rPr>
                  <a:t>Gray scale = [0,9]</a:t>
                </a:r>
                <a:endParaRPr lang="th-TH" altLang="en-US" sz="2400">
                  <a:latin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grpSp>
          <p:nvGrpSpPr>
            <p:cNvPr id="54" name="Group 36">
              <a:extLst>
                <a:ext uri="{FF2B5EF4-FFF2-40B4-BE49-F238E27FC236}">
                  <a16:creationId xmlns:a16="http://schemas.microsoft.com/office/drawing/2014/main" id="{6A0169AE-0937-4E03-B75C-D92C0AF72D1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40" y="960"/>
              <a:ext cx="3740" cy="3168"/>
              <a:chOff x="2640" y="960"/>
              <a:chExt cx="3740" cy="3168"/>
            </a:xfrm>
          </p:grpSpPr>
          <p:grpSp>
            <p:nvGrpSpPr>
              <p:cNvPr id="55" name="Group 37">
                <a:extLst>
                  <a:ext uri="{FF2B5EF4-FFF2-40B4-BE49-F238E27FC236}">
                    <a16:creationId xmlns:a16="http://schemas.microsoft.com/office/drawing/2014/main" id="{D41FABE9-7FBF-44D9-A5DD-2543B7E05B6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821" y="1200"/>
                <a:ext cx="2603" cy="2928"/>
                <a:chOff x="2821" y="1200"/>
                <a:chExt cx="2603" cy="2928"/>
              </a:xfrm>
            </p:grpSpPr>
            <p:sp>
              <p:nvSpPr>
                <p:cNvPr id="58" name="Text Box 38">
                  <a:extLst>
                    <a:ext uri="{FF2B5EF4-FFF2-40B4-BE49-F238E27FC236}">
                      <a16:creationId xmlns:a16="http://schemas.microsoft.com/office/drawing/2014/main" id="{D2A62444-B845-47B6-A2B2-3C47DF363BC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216" y="3840"/>
                  <a:ext cx="116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th-TH" altLang="en-US" sz="2400">
                    <a:latin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9" name="Line 39">
                  <a:extLst>
                    <a:ext uri="{FF2B5EF4-FFF2-40B4-BE49-F238E27FC236}">
                      <a16:creationId xmlns:a16="http://schemas.microsoft.com/office/drawing/2014/main" id="{B7DE4C60-5974-47B1-97FA-543623CDDA6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120" y="3349"/>
                  <a:ext cx="230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60" name="Line 40">
                  <a:extLst>
                    <a:ext uri="{FF2B5EF4-FFF2-40B4-BE49-F238E27FC236}">
                      <a16:creationId xmlns:a16="http://schemas.microsoft.com/office/drawing/2014/main" id="{24895599-BF95-45B6-A0A5-13A2939E4C9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135" y="1200"/>
                  <a:ext cx="0" cy="216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61" name="Line 41">
                  <a:extLst>
                    <a:ext uri="{FF2B5EF4-FFF2-40B4-BE49-F238E27FC236}">
                      <a16:creationId xmlns:a16="http://schemas.microsoft.com/office/drawing/2014/main" id="{85FA8FA0-8D4F-4D52-9B6A-29EC79A1BE1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363" y="3275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62" name="Line 42">
                  <a:extLst>
                    <a:ext uri="{FF2B5EF4-FFF2-40B4-BE49-F238E27FC236}">
                      <a16:creationId xmlns:a16="http://schemas.microsoft.com/office/drawing/2014/main" id="{44AF65CE-86A2-4E88-854D-07F6A2DB7AA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582" y="3275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63" name="Line 43">
                  <a:extLst>
                    <a:ext uri="{FF2B5EF4-FFF2-40B4-BE49-F238E27FC236}">
                      <a16:creationId xmlns:a16="http://schemas.microsoft.com/office/drawing/2014/main" id="{8D787239-996A-4850-88E6-5717515E9E7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802" y="3275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64" name="Line 44">
                  <a:extLst>
                    <a:ext uri="{FF2B5EF4-FFF2-40B4-BE49-F238E27FC236}">
                      <a16:creationId xmlns:a16="http://schemas.microsoft.com/office/drawing/2014/main" id="{51663511-0438-4860-9DA9-7CFD169067C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032" y="3275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65" name="Line 45">
                  <a:extLst>
                    <a:ext uri="{FF2B5EF4-FFF2-40B4-BE49-F238E27FC236}">
                      <a16:creationId xmlns:a16="http://schemas.microsoft.com/office/drawing/2014/main" id="{0A535DA5-2625-4A3A-8A96-F50797AED66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250" y="3275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66" name="Line 46">
                  <a:extLst>
                    <a:ext uri="{FF2B5EF4-FFF2-40B4-BE49-F238E27FC236}">
                      <a16:creationId xmlns:a16="http://schemas.microsoft.com/office/drawing/2014/main" id="{2E6B8619-5CD5-4DD7-814D-A361FC8D258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480" y="3275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67" name="Line 47">
                  <a:extLst>
                    <a:ext uri="{FF2B5EF4-FFF2-40B4-BE49-F238E27FC236}">
                      <a16:creationId xmlns:a16="http://schemas.microsoft.com/office/drawing/2014/main" id="{D3EDC29F-58E2-43F8-AC7E-8BA92889BFB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700" y="3275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68" name="Line 48">
                  <a:extLst>
                    <a:ext uri="{FF2B5EF4-FFF2-40B4-BE49-F238E27FC236}">
                      <a16:creationId xmlns:a16="http://schemas.microsoft.com/office/drawing/2014/main" id="{4C81DEEF-F5F7-432A-AEC0-FAAEFAD123E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930" y="3275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69" name="Line 49">
                  <a:extLst>
                    <a:ext uri="{FF2B5EF4-FFF2-40B4-BE49-F238E27FC236}">
                      <a16:creationId xmlns:a16="http://schemas.microsoft.com/office/drawing/2014/main" id="{E9ACD0EF-A4E7-47CF-998E-6CE23E30FEB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151" y="3275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70" name="Line 50">
                  <a:extLst>
                    <a:ext uri="{FF2B5EF4-FFF2-40B4-BE49-F238E27FC236}">
                      <a16:creationId xmlns:a16="http://schemas.microsoft.com/office/drawing/2014/main" id="{46559C7D-387C-4EE0-920D-BA100ED54A3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5400000" flipH="1" flipV="1">
                  <a:off x="3137" y="1331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71" name="Line 51">
                  <a:extLst>
                    <a:ext uri="{FF2B5EF4-FFF2-40B4-BE49-F238E27FC236}">
                      <a16:creationId xmlns:a16="http://schemas.microsoft.com/office/drawing/2014/main" id="{C54AF5B7-6454-4E8F-BC50-27D50F0B52D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5400000" flipH="1" flipV="1">
                  <a:off x="3137" y="1641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72" name="Line 52">
                  <a:extLst>
                    <a:ext uri="{FF2B5EF4-FFF2-40B4-BE49-F238E27FC236}">
                      <a16:creationId xmlns:a16="http://schemas.microsoft.com/office/drawing/2014/main" id="{0C86E348-1D2C-49EF-86D9-A3357131505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5400000" flipH="1" flipV="1">
                  <a:off x="3137" y="1977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73" name="Line 53">
                  <a:extLst>
                    <a:ext uri="{FF2B5EF4-FFF2-40B4-BE49-F238E27FC236}">
                      <a16:creationId xmlns:a16="http://schemas.microsoft.com/office/drawing/2014/main" id="{2F36D25E-B0DC-41CB-AFE9-070D2E8E77D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5400000" flipH="1" flipV="1">
                  <a:off x="3137" y="2291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74" name="Line 54">
                  <a:extLst>
                    <a:ext uri="{FF2B5EF4-FFF2-40B4-BE49-F238E27FC236}">
                      <a16:creationId xmlns:a16="http://schemas.microsoft.com/office/drawing/2014/main" id="{A2AEC3FC-9E6E-4848-B7CC-930B9A4AD1F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5400000" flipH="1" flipV="1">
                  <a:off x="3137" y="2623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75" name="Line 55">
                  <a:extLst>
                    <a:ext uri="{FF2B5EF4-FFF2-40B4-BE49-F238E27FC236}">
                      <a16:creationId xmlns:a16="http://schemas.microsoft.com/office/drawing/2014/main" id="{E5D58AC9-6B83-45DA-89CE-56BC19CFE4B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5400000" flipH="1" flipV="1">
                  <a:off x="3137" y="2948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76" name="Line 56">
                  <a:extLst>
                    <a:ext uri="{FF2B5EF4-FFF2-40B4-BE49-F238E27FC236}">
                      <a16:creationId xmlns:a16="http://schemas.microsoft.com/office/drawing/2014/main" id="{15D4A6EF-91E3-4FA7-927E-F5190A227F0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796" y="1344"/>
                  <a:ext cx="0" cy="201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77" name="Text Box 57">
                  <a:extLst>
                    <a:ext uri="{FF2B5EF4-FFF2-40B4-BE49-F238E27FC236}">
                      <a16:creationId xmlns:a16="http://schemas.microsoft.com/office/drawing/2014/main" id="{1AE577B9-86AD-40D3-B961-50E06B0ED03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943" y="3435"/>
                  <a:ext cx="218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2000" b="1">
                      <a:latin typeface="Tahoma" panose="020B0604030504040204" pitchFamily="34" charset="0"/>
                      <a:cs typeface="Tahoma" panose="020B0604030504040204" pitchFamily="34" charset="0"/>
                    </a:rPr>
                    <a:t>0</a:t>
                  </a:r>
                  <a:endParaRPr lang="th-TH" altLang="en-US" sz="2000" b="1">
                    <a:latin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8" name="Text Box 58">
                  <a:extLst>
                    <a:ext uri="{FF2B5EF4-FFF2-40B4-BE49-F238E27FC236}">
                      <a16:creationId xmlns:a16="http://schemas.microsoft.com/office/drawing/2014/main" id="{A277E8CA-58B3-410F-8E3E-863EC32B596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177" y="3435"/>
                  <a:ext cx="218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2000" b="1" dirty="0">
                      <a:latin typeface="Tahoma" panose="020B0604030504040204" pitchFamily="34" charset="0"/>
                      <a:cs typeface="Tahoma" panose="020B0604030504040204" pitchFamily="34" charset="0"/>
                    </a:rPr>
                    <a:t>1</a:t>
                  </a:r>
                  <a:endParaRPr lang="th-TH" altLang="en-US" sz="2000" b="1" dirty="0">
                    <a:latin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9" name="Text Box 59">
                  <a:extLst>
                    <a:ext uri="{FF2B5EF4-FFF2-40B4-BE49-F238E27FC236}">
                      <a16:creationId xmlns:a16="http://schemas.microsoft.com/office/drawing/2014/main" id="{BC376EA3-53D3-4D14-907B-4D40E040771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821" y="2917"/>
                  <a:ext cx="218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2000" b="1">
                      <a:latin typeface="Tahoma" panose="020B0604030504040204" pitchFamily="34" charset="0"/>
                      <a:cs typeface="Tahoma" panose="020B0604030504040204" pitchFamily="34" charset="0"/>
                    </a:rPr>
                    <a:t>1</a:t>
                  </a:r>
                  <a:endParaRPr lang="th-TH" altLang="en-US" sz="2000" b="1">
                    <a:latin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0" name="Text Box 60">
                  <a:extLst>
                    <a:ext uri="{FF2B5EF4-FFF2-40B4-BE49-F238E27FC236}">
                      <a16:creationId xmlns:a16="http://schemas.microsoft.com/office/drawing/2014/main" id="{99C2ECC8-9260-4FF3-8FA2-47BA382538A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412" y="3435"/>
                  <a:ext cx="218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2000" b="1">
                      <a:latin typeface="Tahoma" panose="020B0604030504040204" pitchFamily="34" charset="0"/>
                      <a:cs typeface="Tahoma" panose="020B0604030504040204" pitchFamily="34" charset="0"/>
                    </a:rPr>
                    <a:t>2</a:t>
                  </a:r>
                  <a:endParaRPr lang="th-TH" altLang="en-US" sz="2000" b="1">
                    <a:latin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1" name="Text Box 61">
                  <a:extLst>
                    <a:ext uri="{FF2B5EF4-FFF2-40B4-BE49-F238E27FC236}">
                      <a16:creationId xmlns:a16="http://schemas.microsoft.com/office/drawing/2014/main" id="{6018B9C0-0C5E-463A-8F1C-56803602961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821" y="2592"/>
                  <a:ext cx="218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2000" b="1">
                      <a:latin typeface="Tahoma" panose="020B0604030504040204" pitchFamily="34" charset="0"/>
                      <a:cs typeface="Tahoma" panose="020B0604030504040204" pitchFamily="34" charset="0"/>
                    </a:rPr>
                    <a:t>2</a:t>
                  </a:r>
                  <a:endParaRPr lang="th-TH" altLang="en-US" sz="2000" b="1">
                    <a:latin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2" name="Text Box 62">
                  <a:extLst>
                    <a:ext uri="{FF2B5EF4-FFF2-40B4-BE49-F238E27FC236}">
                      <a16:creationId xmlns:a16="http://schemas.microsoft.com/office/drawing/2014/main" id="{615E3DF8-74D7-4743-963C-49037C51175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647" y="3435"/>
                  <a:ext cx="218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2000" b="1">
                      <a:latin typeface="Tahoma" panose="020B0604030504040204" pitchFamily="34" charset="0"/>
                      <a:cs typeface="Tahoma" panose="020B0604030504040204" pitchFamily="34" charset="0"/>
                    </a:rPr>
                    <a:t>3</a:t>
                  </a:r>
                  <a:endParaRPr lang="th-TH" altLang="en-US" sz="2000" b="1">
                    <a:latin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3" name="Text Box 63">
                  <a:extLst>
                    <a:ext uri="{FF2B5EF4-FFF2-40B4-BE49-F238E27FC236}">
                      <a16:creationId xmlns:a16="http://schemas.microsoft.com/office/drawing/2014/main" id="{F3AA7C6B-1F2F-4048-B2A9-A2E63EF7B4C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821" y="2268"/>
                  <a:ext cx="218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2000" b="1">
                      <a:latin typeface="Tahoma" panose="020B0604030504040204" pitchFamily="34" charset="0"/>
                      <a:cs typeface="Tahoma" panose="020B0604030504040204" pitchFamily="34" charset="0"/>
                    </a:rPr>
                    <a:t>3</a:t>
                  </a:r>
                  <a:endParaRPr lang="th-TH" altLang="en-US" sz="2000" b="1">
                    <a:latin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4" name="Text Box 64">
                  <a:extLst>
                    <a:ext uri="{FF2B5EF4-FFF2-40B4-BE49-F238E27FC236}">
                      <a16:creationId xmlns:a16="http://schemas.microsoft.com/office/drawing/2014/main" id="{7360591C-F40D-420B-A1B3-482BF3F5A88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881" y="3435"/>
                  <a:ext cx="218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2000" b="1">
                      <a:latin typeface="Tahoma" panose="020B0604030504040204" pitchFamily="34" charset="0"/>
                      <a:cs typeface="Tahoma" panose="020B0604030504040204" pitchFamily="34" charset="0"/>
                    </a:rPr>
                    <a:t>4</a:t>
                  </a:r>
                  <a:endParaRPr lang="th-TH" altLang="en-US" sz="2000" b="1">
                    <a:latin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5" name="Text Box 65">
                  <a:extLst>
                    <a:ext uri="{FF2B5EF4-FFF2-40B4-BE49-F238E27FC236}">
                      <a16:creationId xmlns:a16="http://schemas.microsoft.com/office/drawing/2014/main" id="{1664F5BF-F880-459D-8598-701A6277977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821" y="1944"/>
                  <a:ext cx="218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2000" b="1">
                      <a:latin typeface="Tahoma" panose="020B0604030504040204" pitchFamily="34" charset="0"/>
                      <a:cs typeface="Tahoma" panose="020B0604030504040204" pitchFamily="34" charset="0"/>
                    </a:rPr>
                    <a:t>4</a:t>
                  </a:r>
                  <a:endParaRPr lang="th-TH" altLang="en-US" sz="2000" b="1">
                    <a:latin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6" name="Text Box 66">
                  <a:extLst>
                    <a:ext uri="{FF2B5EF4-FFF2-40B4-BE49-F238E27FC236}">
                      <a16:creationId xmlns:a16="http://schemas.microsoft.com/office/drawing/2014/main" id="{1EEB7ACD-5F3E-4B7B-B016-A572B15948E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116" y="3435"/>
                  <a:ext cx="218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2000" b="1">
                      <a:latin typeface="Tahoma" panose="020B0604030504040204" pitchFamily="34" charset="0"/>
                      <a:cs typeface="Tahoma" panose="020B0604030504040204" pitchFamily="34" charset="0"/>
                    </a:rPr>
                    <a:t>5</a:t>
                  </a:r>
                  <a:endParaRPr lang="th-TH" altLang="en-US" sz="2000" b="1">
                    <a:latin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7" name="Text Box 67">
                  <a:extLst>
                    <a:ext uri="{FF2B5EF4-FFF2-40B4-BE49-F238E27FC236}">
                      <a16:creationId xmlns:a16="http://schemas.microsoft.com/office/drawing/2014/main" id="{F9948C44-60AE-46D9-AD65-572C1211D11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821" y="1620"/>
                  <a:ext cx="218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2000" b="1">
                      <a:latin typeface="Tahoma" panose="020B0604030504040204" pitchFamily="34" charset="0"/>
                      <a:cs typeface="Tahoma" panose="020B0604030504040204" pitchFamily="34" charset="0"/>
                    </a:rPr>
                    <a:t>5</a:t>
                  </a:r>
                  <a:endParaRPr lang="th-TH" altLang="en-US" sz="2000" b="1">
                    <a:latin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8" name="Text Box 68">
                  <a:extLst>
                    <a:ext uri="{FF2B5EF4-FFF2-40B4-BE49-F238E27FC236}">
                      <a16:creationId xmlns:a16="http://schemas.microsoft.com/office/drawing/2014/main" id="{CA2CBCBA-1C65-4910-B8E5-6E8D110F444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351" y="3435"/>
                  <a:ext cx="218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2000" b="1">
                      <a:latin typeface="Tahoma" panose="020B0604030504040204" pitchFamily="34" charset="0"/>
                      <a:cs typeface="Tahoma" panose="020B0604030504040204" pitchFamily="34" charset="0"/>
                    </a:rPr>
                    <a:t>6</a:t>
                  </a:r>
                  <a:endParaRPr lang="th-TH" altLang="en-US" sz="2000" b="1">
                    <a:latin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9" name="Text Box 69">
                  <a:extLst>
                    <a:ext uri="{FF2B5EF4-FFF2-40B4-BE49-F238E27FC236}">
                      <a16:creationId xmlns:a16="http://schemas.microsoft.com/office/drawing/2014/main" id="{67E24D7D-1799-4C25-9BC1-DEDFC49777C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821" y="1296"/>
                  <a:ext cx="218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2000" b="1">
                      <a:latin typeface="Tahoma" panose="020B0604030504040204" pitchFamily="34" charset="0"/>
                      <a:cs typeface="Tahoma" panose="020B0604030504040204" pitchFamily="34" charset="0"/>
                    </a:rPr>
                    <a:t>6</a:t>
                  </a:r>
                  <a:endParaRPr lang="th-TH" altLang="en-US" sz="2000" b="1">
                    <a:latin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0" name="Text Box 70">
                  <a:extLst>
                    <a:ext uri="{FF2B5EF4-FFF2-40B4-BE49-F238E27FC236}">
                      <a16:creationId xmlns:a16="http://schemas.microsoft.com/office/drawing/2014/main" id="{DBF64447-A9B1-4BD7-A008-238A17312C9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585" y="3435"/>
                  <a:ext cx="218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2000" b="1">
                      <a:latin typeface="Tahoma" panose="020B0604030504040204" pitchFamily="34" charset="0"/>
                      <a:cs typeface="Tahoma" panose="020B0604030504040204" pitchFamily="34" charset="0"/>
                    </a:rPr>
                    <a:t>7</a:t>
                  </a:r>
                  <a:endParaRPr lang="th-TH" altLang="en-US" sz="2000" b="1">
                    <a:latin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1" name="Text Box 71">
                  <a:extLst>
                    <a:ext uri="{FF2B5EF4-FFF2-40B4-BE49-F238E27FC236}">
                      <a16:creationId xmlns:a16="http://schemas.microsoft.com/office/drawing/2014/main" id="{04F8437A-2F1D-4964-83ED-295D71E054D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820" y="3435"/>
                  <a:ext cx="218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2000" b="1">
                      <a:latin typeface="Tahoma" panose="020B0604030504040204" pitchFamily="34" charset="0"/>
                      <a:cs typeface="Tahoma" panose="020B0604030504040204" pitchFamily="34" charset="0"/>
                    </a:rPr>
                    <a:t>8</a:t>
                  </a:r>
                  <a:endParaRPr lang="th-TH" altLang="en-US" sz="2000" b="1">
                    <a:latin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2" name="Text Box 72">
                  <a:extLst>
                    <a:ext uri="{FF2B5EF4-FFF2-40B4-BE49-F238E27FC236}">
                      <a16:creationId xmlns:a16="http://schemas.microsoft.com/office/drawing/2014/main" id="{DC6DD3F8-E645-40C1-91BF-85412AA8A04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055" y="3435"/>
                  <a:ext cx="218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2000" b="1" dirty="0">
                      <a:latin typeface="Tahoma" panose="020B0604030504040204" pitchFamily="34" charset="0"/>
                      <a:cs typeface="Tahoma" panose="020B0604030504040204" pitchFamily="34" charset="0"/>
                    </a:rPr>
                    <a:t>9</a:t>
                  </a:r>
                  <a:endParaRPr lang="th-TH" altLang="en-US" sz="2000" b="1" dirty="0">
                    <a:latin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3" name="Line 73">
                  <a:extLst>
                    <a:ext uri="{FF2B5EF4-FFF2-40B4-BE49-F238E27FC236}">
                      <a16:creationId xmlns:a16="http://schemas.microsoft.com/office/drawing/2014/main" id="{4FB863F5-B698-4637-9370-596B17E1E5C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4490" y="1728"/>
                  <a:ext cx="0" cy="163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94" name="Line 74">
                  <a:extLst>
                    <a:ext uri="{FF2B5EF4-FFF2-40B4-BE49-F238E27FC236}">
                      <a16:creationId xmlns:a16="http://schemas.microsoft.com/office/drawing/2014/main" id="{C7697314-0733-4287-AA43-F250536EB53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4933" y="2049"/>
                  <a:ext cx="0" cy="12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95" name="Line 75">
                  <a:extLst>
                    <a:ext uri="{FF2B5EF4-FFF2-40B4-BE49-F238E27FC236}">
                      <a16:creationId xmlns:a16="http://schemas.microsoft.com/office/drawing/2014/main" id="{2D8D2D0B-2274-4DE5-80F6-F448BD88051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5147" y="3024"/>
                  <a:ext cx="0" cy="33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sp>
            <p:nvSpPr>
              <p:cNvPr id="56" name="Text Box 76">
                <a:extLst>
                  <a:ext uri="{FF2B5EF4-FFF2-40B4-BE49-F238E27FC236}">
                    <a16:creationId xmlns:a16="http://schemas.microsoft.com/office/drawing/2014/main" id="{32C5D43D-D944-4DD4-BC3A-16C8CF5FC62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640" y="960"/>
                <a:ext cx="1167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400">
                    <a:latin typeface="Tahoma" panose="020B0604030504040204" pitchFamily="34" charset="0"/>
                    <a:cs typeface="Tahoma" panose="020B0604030504040204" pitchFamily="34" charset="0"/>
                  </a:rPr>
                  <a:t>No. of pixels</a:t>
                </a:r>
                <a:endParaRPr lang="th-TH" altLang="en-US" sz="2400">
                  <a:latin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7" name="Text Box 77">
                <a:extLst>
                  <a:ext uri="{FF2B5EF4-FFF2-40B4-BE49-F238E27FC236}">
                    <a16:creationId xmlns:a16="http://schemas.microsoft.com/office/drawing/2014/main" id="{C2215757-96F4-4342-ADC2-22A489248E8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424" y="3397"/>
                <a:ext cx="956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400" dirty="0">
                    <a:latin typeface="Tahoma" panose="020B0604030504040204" pitchFamily="34" charset="0"/>
                    <a:cs typeface="Tahoma" panose="020B0604030504040204" pitchFamily="34" charset="0"/>
                  </a:rPr>
                  <a:t>Gray level</a:t>
                </a:r>
                <a:endParaRPr lang="th-TH" altLang="en-US" sz="2400" dirty="0">
                  <a:latin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sp>
        <p:nvSpPr>
          <p:cNvPr id="98" name="Rectangle 97">
            <a:extLst>
              <a:ext uri="{FF2B5EF4-FFF2-40B4-BE49-F238E27FC236}">
                <a16:creationId xmlns:a16="http://schemas.microsoft.com/office/drawing/2014/main" id="{D359557C-A088-41E4-AAB0-E716DBBBC921}"/>
              </a:ext>
            </a:extLst>
          </p:cNvPr>
          <p:cNvSpPr/>
          <p:nvPr/>
        </p:nvSpPr>
        <p:spPr>
          <a:xfrm>
            <a:off x="2531476" y="6207569"/>
            <a:ext cx="911149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1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</a:rPr>
              <a:t>Sumber</a:t>
            </a:r>
            <a:r>
              <a:rPr lang="en-US" altLang="en-US" sz="14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</a:rPr>
              <a:t>: Ali </a:t>
            </a:r>
            <a:r>
              <a:rPr lang="en-US" altLang="en-US" sz="1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</a:rPr>
              <a:t>Javed</a:t>
            </a:r>
            <a:r>
              <a:rPr lang="en-US" altLang="en-US" sz="14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</a:rPr>
              <a:t>, Digital Image Processing, 	Chapter # 3, </a:t>
            </a:r>
            <a:r>
              <a:rPr lang="en-US" altLang="en-US" sz="1400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</a:rPr>
              <a:t>Image Enhancement in Spatial Domain</a:t>
            </a:r>
            <a:endParaRPr lang="en-US" sz="1400" i="1" dirty="0">
              <a:solidFill>
                <a:srgbClr val="FF0000"/>
              </a:solidFill>
            </a:endParaRP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C7F4A013-6DDF-49FB-8B2C-86227CE02FD3}"/>
              </a:ext>
            </a:extLst>
          </p:cNvPr>
          <p:cNvSpPr txBox="1"/>
          <p:nvPr/>
        </p:nvSpPr>
        <p:spPr>
          <a:xfrm>
            <a:off x="1255400" y="411835"/>
            <a:ext cx="39858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Histogram </a:t>
            </a:r>
            <a:r>
              <a:rPr lang="en-US" sz="2800" dirty="0" err="1">
                <a:solidFill>
                  <a:srgbClr val="FF0000"/>
                </a:solidFill>
              </a:rPr>
              <a:t>hasil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perataan</a:t>
            </a:r>
            <a:r>
              <a:rPr lang="en-US" sz="2800" dirty="0">
                <a:solidFill>
                  <a:srgbClr val="FF0000"/>
                </a:solidFill>
              </a:rPr>
              <a:t>: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43DD567-64B8-40AF-9721-EC055803A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2280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BA96835-2FF9-409D-9F84-5EC46ACDF688}"/>
              </a:ext>
            </a:extLst>
          </p:cNvPr>
          <p:cNvSpPr/>
          <p:nvPr/>
        </p:nvSpPr>
        <p:spPr>
          <a:xfrm>
            <a:off x="261878" y="1631815"/>
            <a:ext cx="363202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&gt;&gt; </a:t>
            </a:r>
            <a:r>
              <a:rPr lang="en-US" sz="2400" dirty="0" err="1"/>
              <a:t>imread</a:t>
            </a:r>
            <a:r>
              <a:rPr lang="en-US" sz="2400" dirty="0"/>
              <a:t>('zelda.bmp');</a:t>
            </a:r>
          </a:p>
          <a:p>
            <a:r>
              <a:rPr lang="en-US" sz="2400" dirty="0"/>
              <a:t>&gt;&gt; </a:t>
            </a:r>
            <a:r>
              <a:rPr lang="en-US" sz="2400" dirty="0" err="1"/>
              <a:t>imshow</a:t>
            </a:r>
            <a:r>
              <a:rPr lang="en-US" sz="2400" dirty="0"/>
              <a:t>(I);</a:t>
            </a:r>
          </a:p>
          <a:p>
            <a:r>
              <a:rPr lang="en-US" sz="2400" dirty="0"/>
              <a:t>&gt;&gt; figure; </a:t>
            </a:r>
            <a:r>
              <a:rPr lang="en-US" sz="2400" dirty="0" err="1"/>
              <a:t>imhist</a:t>
            </a:r>
            <a:r>
              <a:rPr lang="en-US" sz="2400" dirty="0"/>
              <a:t>(I)</a:t>
            </a:r>
          </a:p>
          <a:p>
            <a:r>
              <a:rPr lang="en-US" sz="2400" dirty="0"/>
              <a:t>&gt;&gt; J = </a:t>
            </a:r>
            <a:r>
              <a:rPr lang="en-US" sz="2400" dirty="0" err="1"/>
              <a:t>histeq</a:t>
            </a:r>
            <a:r>
              <a:rPr lang="en-US" sz="2400" dirty="0"/>
              <a:t>(I);</a:t>
            </a:r>
          </a:p>
          <a:p>
            <a:r>
              <a:rPr lang="en-US" sz="2400" dirty="0"/>
              <a:t>&gt;&gt; figure; </a:t>
            </a:r>
            <a:r>
              <a:rPr lang="en-US" sz="2400" dirty="0" err="1"/>
              <a:t>imshow</a:t>
            </a:r>
            <a:r>
              <a:rPr lang="en-US" sz="2400" dirty="0"/>
              <a:t>(J);</a:t>
            </a:r>
          </a:p>
          <a:p>
            <a:r>
              <a:rPr lang="en-US" sz="2400" dirty="0"/>
              <a:t>&gt;&gt; figure; </a:t>
            </a:r>
            <a:r>
              <a:rPr lang="en-US" sz="2400" dirty="0" err="1"/>
              <a:t>imhist</a:t>
            </a:r>
            <a:r>
              <a:rPr lang="en-US" sz="2400" dirty="0"/>
              <a:t>(J);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11856EC-6ED9-4B19-9184-552D2E46B5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589" y="45464"/>
            <a:ext cx="4408404" cy="38946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AE0BF03-1E64-4BFB-BD27-340932A6B0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3370" y="0"/>
            <a:ext cx="4982043" cy="37405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4C53987-8E6F-4213-BC84-34E870C0DA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7225" y="3308662"/>
            <a:ext cx="4408404" cy="38946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564E1C9-F0A9-4DFF-A7DE-BD079ADE87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63370" y="3349760"/>
            <a:ext cx="4866751" cy="365400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0780286-98F9-41B0-B9A3-D3E64DE5D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9846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0E3BABA-BD80-44FE-B48B-0F27977F4F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4950" y="261737"/>
            <a:ext cx="2975028" cy="29946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F0E21F3-FC8E-4CC0-A640-207A3A8DF9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8624" y="0"/>
            <a:ext cx="4868048" cy="351807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BABBB04-CDE3-4A92-8FB4-01E3FC975C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8587" y="3279415"/>
            <a:ext cx="4327755" cy="380689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3C16C9A-EC2B-43A9-97B0-8C32CAE765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00064" y="3355862"/>
            <a:ext cx="4866751" cy="3654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D392528-45AF-42D2-BFA6-6EE27E5F9964}"/>
              </a:ext>
            </a:extLst>
          </p:cNvPr>
          <p:cNvSpPr txBox="1"/>
          <p:nvPr/>
        </p:nvSpPr>
        <p:spPr>
          <a:xfrm>
            <a:off x="139751" y="1528204"/>
            <a:ext cx="12731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</a:rPr>
              <a:t>Sebelum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6969377-CEC9-4E99-B128-7E48118EB6C8}"/>
              </a:ext>
            </a:extLst>
          </p:cNvPr>
          <p:cNvSpPr txBox="1"/>
          <p:nvPr/>
        </p:nvSpPr>
        <p:spPr>
          <a:xfrm>
            <a:off x="200174" y="4485449"/>
            <a:ext cx="12330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</a:rPr>
              <a:t>Sesudah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964171D-F3D2-4312-B53C-498429B8D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7338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0CE49204-FD97-4927-A546-FC878C8180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85654" y="506520"/>
            <a:ext cx="7161088" cy="6153184"/>
          </a:xfrm>
          <a:prstGeom prst="rect">
            <a:avLst/>
          </a:prstGeom>
          <a:noFill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79790F5-6E2E-4533-876F-EB0BB050CB95}"/>
              </a:ext>
            </a:extLst>
          </p:cNvPr>
          <p:cNvSpPr txBox="1"/>
          <p:nvPr/>
        </p:nvSpPr>
        <p:spPr>
          <a:xfrm>
            <a:off x="2800757" y="44855"/>
            <a:ext cx="12731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</a:rPr>
              <a:t>Sebelum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B5D0F05-2141-4FD9-8FAE-38A9B4071147}"/>
              </a:ext>
            </a:extLst>
          </p:cNvPr>
          <p:cNvSpPr txBox="1"/>
          <p:nvPr/>
        </p:nvSpPr>
        <p:spPr>
          <a:xfrm>
            <a:off x="5387196" y="44855"/>
            <a:ext cx="12330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</a:rPr>
              <a:t>Sesudah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56E23C-B7A6-470E-8647-CA1CBA08BF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9232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26FFAAB9-CB2C-4876-A955-D97C289F6B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0" y="464586"/>
            <a:ext cx="8001000" cy="5669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C1BB36D-7296-4759-AAFA-E8411CEF80B4}"/>
              </a:ext>
            </a:extLst>
          </p:cNvPr>
          <p:cNvSpPr/>
          <p:nvPr/>
        </p:nvSpPr>
        <p:spPr>
          <a:xfrm>
            <a:off x="3697045" y="6393414"/>
            <a:ext cx="911149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1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</a:rPr>
              <a:t>Sumber</a:t>
            </a:r>
            <a:r>
              <a:rPr lang="en-US" altLang="en-US" sz="14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</a:rPr>
              <a:t>: Ali </a:t>
            </a:r>
            <a:r>
              <a:rPr lang="en-US" altLang="en-US" sz="1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</a:rPr>
              <a:t>Javed</a:t>
            </a:r>
            <a:r>
              <a:rPr lang="en-US" altLang="en-US" sz="14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</a:rPr>
              <a:t>, Digital Image Processing, 	Chapter # 3, </a:t>
            </a:r>
            <a:r>
              <a:rPr lang="en-US" altLang="en-US" sz="1400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</a:rPr>
              <a:t>Image Enhancement in Spatial Domain</a:t>
            </a:r>
            <a:endParaRPr lang="en-US" sz="1400" i="1" dirty="0">
              <a:solidFill>
                <a:srgbClr val="FF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8C9FF9D-B3AD-40EF-8AE2-B134CD37DA2D}"/>
              </a:ext>
            </a:extLst>
          </p:cNvPr>
          <p:cNvSpPr txBox="1"/>
          <p:nvPr/>
        </p:nvSpPr>
        <p:spPr>
          <a:xfrm>
            <a:off x="540443" y="1517930"/>
            <a:ext cx="12731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</a:rPr>
              <a:t>Sebelum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17581BE-437B-4DB8-A550-F4A9DB745FF8}"/>
              </a:ext>
            </a:extLst>
          </p:cNvPr>
          <p:cNvSpPr txBox="1"/>
          <p:nvPr/>
        </p:nvSpPr>
        <p:spPr>
          <a:xfrm>
            <a:off x="540442" y="4189210"/>
            <a:ext cx="12330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</a:rPr>
              <a:t>Sesudah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0D1869-694D-42BA-AB05-E80EAE86E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8578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37EAD80-2E04-4C6A-94E0-FE271277C3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5119" y="114801"/>
            <a:ext cx="6179928" cy="662839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0E757A8-62EF-4939-A261-577B4DEFDEFE}"/>
              </a:ext>
            </a:extLst>
          </p:cNvPr>
          <p:cNvSpPr txBox="1"/>
          <p:nvPr/>
        </p:nvSpPr>
        <p:spPr>
          <a:xfrm>
            <a:off x="1424021" y="1137786"/>
            <a:ext cx="12731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</a:rPr>
              <a:t>Sebelum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3796195-A568-4185-8BEA-DB7089F1CF32}"/>
              </a:ext>
            </a:extLst>
          </p:cNvPr>
          <p:cNvSpPr txBox="1"/>
          <p:nvPr/>
        </p:nvSpPr>
        <p:spPr>
          <a:xfrm>
            <a:off x="1352101" y="4507710"/>
            <a:ext cx="12330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</a:rPr>
              <a:t>Sesudah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9AFD49-7F06-412B-A3BB-F20A5CD156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9606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852B16A-DEFA-47CD-B8C8-44FBBC7C00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9431" y="0"/>
            <a:ext cx="9121436" cy="422510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0329DE3-B147-484B-BB14-2FC8587C95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9431" y="4592520"/>
            <a:ext cx="6826622" cy="226548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0106405-61EA-42EF-9D56-D1964152BF01}"/>
              </a:ext>
            </a:extLst>
          </p:cNvPr>
          <p:cNvSpPr txBox="1"/>
          <p:nvPr/>
        </p:nvSpPr>
        <p:spPr>
          <a:xfrm>
            <a:off x="380144" y="4223188"/>
            <a:ext cx="28307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Histogram </a:t>
            </a:r>
            <a:r>
              <a:rPr lang="en-US" dirty="0" err="1">
                <a:solidFill>
                  <a:srgbClr val="FF0000"/>
                </a:solidFill>
              </a:rPr>
              <a:t>setelah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perataan</a:t>
            </a:r>
            <a:r>
              <a:rPr lang="en-US" dirty="0">
                <a:solidFill>
                  <a:srgbClr val="FF0000"/>
                </a:solidFill>
              </a:rPr>
              <a:t>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2852489-05E4-4939-8615-421DFF4BF5B1}"/>
              </a:ext>
            </a:extLst>
          </p:cNvPr>
          <p:cNvSpPr txBox="1"/>
          <p:nvPr/>
        </p:nvSpPr>
        <p:spPr>
          <a:xfrm>
            <a:off x="8349025" y="5821251"/>
            <a:ext cx="38429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Sumber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gambar</a:t>
            </a:r>
            <a:r>
              <a:rPr lang="en-US" dirty="0">
                <a:solidFill>
                  <a:srgbClr val="FF0000"/>
                </a:solidFill>
              </a:rPr>
              <a:t>: Ehsan </a:t>
            </a:r>
            <a:r>
              <a:rPr lang="en-US" dirty="0" err="1">
                <a:solidFill>
                  <a:srgbClr val="FF0000"/>
                </a:solidFill>
              </a:rPr>
              <a:t>Khoramshahi</a:t>
            </a:r>
            <a:r>
              <a:rPr lang="en-US" dirty="0">
                <a:solidFill>
                  <a:srgbClr val="FF0000"/>
                </a:solidFill>
              </a:rPr>
              <a:t>, </a:t>
            </a:r>
          </a:p>
          <a:p>
            <a:r>
              <a:rPr lang="en-US" i="1" dirty="0">
                <a:solidFill>
                  <a:srgbClr val="FF0000"/>
                </a:solidFill>
              </a:rPr>
              <a:t>Image enhancement in spatial domain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4FEE68-AAA6-4A3A-8082-900C46B5A5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1608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FF7A73-8F64-4BD4-BF88-DA6A7899C9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45222"/>
            <a:ext cx="10515600" cy="46214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err="1"/>
              <a:t>Contoh</a:t>
            </a:r>
            <a:r>
              <a:rPr lang="en-US" sz="2400" dirty="0"/>
              <a:t>: </a:t>
            </a:r>
            <a:r>
              <a:rPr lang="en-US" sz="2400" dirty="0" err="1"/>
              <a:t>Misalkan</a:t>
            </a:r>
            <a:r>
              <a:rPr lang="en-US" sz="2400" dirty="0"/>
              <a:t> </a:t>
            </a:r>
            <a:r>
              <a:rPr lang="en-US" sz="2400" dirty="0" err="1"/>
              <a:t>terdapat</a:t>
            </a:r>
            <a:r>
              <a:rPr lang="en-US" sz="2400" dirty="0"/>
              <a:t> </a:t>
            </a:r>
            <a:r>
              <a:rPr lang="en-US" sz="2400" dirty="0" err="1"/>
              <a:t>citra</a:t>
            </a:r>
            <a:r>
              <a:rPr lang="en-US" sz="2400" dirty="0"/>
              <a:t> yang </a:t>
            </a:r>
            <a:r>
              <a:rPr lang="en-US" sz="2400" dirty="0" err="1"/>
              <a:t>berukuran</a:t>
            </a:r>
            <a:r>
              <a:rPr lang="en-US" sz="2400" dirty="0"/>
              <a:t> 64 </a:t>
            </a:r>
            <a:r>
              <a:rPr lang="en-US" sz="2400" dirty="0">
                <a:sym typeface="Symbol" panose="05050102010706020507" pitchFamily="18" charset="2"/>
              </a:rPr>
              <a:t></a:t>
            </a:r>
            <a:r>
              <a:rPr lang="en-US" sz="2400" dirty="0"/>
              <a:t> 64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jumlah</a:t>
            </a:r>
            <a:r>
              <a:rPr lang="en-US" sz="2400" dirty="0"/>
              <a:t> </a:t>
            </a:r>
            <a:r>
              <a:rPr lang="en-US" sz="2400" dirty="0" err="1"/>
              <a:t>derajat</a:t>
            </a:r>
            <a:r>
              <a:rPr lang="en-US" sz="2400" dirty="0"/>
              <a:t> </a:t>
            </a:r>
            <a:r>
              <a:rPr lang="en-US" sz="2400" dirty="0" err="1"/>
              <a:t>keabuan</a:t>
            </a:r>
            <a:r>
              <a:rPr lang="en-US" sz="2400" dirty="0"/>
              <a:t> (</a:t>
            </a:r>
            <a:r>
              <a:rPr lang="en-US" sz="2400" i="1" dirty="0"/>
              <a:t>L</a:t>
            </a:r>
            <a:r>
              <a:rPr lang="en-US" sz="2400" dirty="0"/>
              <a:t>) = 8 dan </a:t>
            </a:r>
            <a:r>
              <a:rPr lang="en-US" sz="2400" dirty="0" err="1"/>
              <a:t>jumlah</a:t>
            </a:r>
            <a:r>
              <a:rPr lang="en-US" sz="2400" dirty="0"/>
              <a:t> </a:t>
            </a:r>
            <a:r>
              <a:rPr lang="en-US" sz="2400" dirty="0" err="1"/>
              <a:t>seluruh</a:t>
            </a:r>
            <a:r>
              <a:rPr lang="en-US" sz="2400" dirty="0"/>
              <a:t> </a:t>
            </a:r>
            <a:r>
              <a:rPr lang="en-US" sz="2400" i="1" dirty="0"/>
              <a:t>pixel</a:t>
            </a:r>
            <a:r>
              <a:rPr lang="en-US" sz="2400" dirty="0"/>
              <a:t> (</a:t>
            </a:r>
            <a:r>
              <a:rPr lang="en-US" sz="2400" i="1" dirty="0"/>
              <a:t>n</a:t>
            </a:r>
            <a:r>
              <a:rPr lang="en-US" sz="2400" dirty="0"/>
              <a:t>) = 64 </a:t>
            </a:r>
            <a:r>
              <a:rPr lang="en-US" sz="2400" dirty="0">
                <a:sym typeface="Symbol" panose="05050102010706020507" pitchFamily="18" charset="2"/>
              </a:rPr>
              <a:t></a:t>
            </a:r>
            <a:r>
              <a:rPr lang="en-US" sz="2400" dirty="0"/>
              <a:t> 64 = 4096.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5D8C44C-863F-4D99-AE85-3E4B52B832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3843" y="2419302"/>
            <a:ext cx="8953403" cy="3493476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C057908-1331-4F92-BA3E-9BC652C468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4097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302943D-1303-4FC8-864B-756703DBE9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686" y="316395"/>
            <a:ext cx="9615583" cy="501263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2A7C20E-8FA4-46F8-8A7B-150389C7DCF3}"/>
              </a:ext>
            </a:extLst>
          </p:cNvPr>
          <p:cNvSpPr/>
          <p:nvPr/>
        </p:nvSpPr>
        <p:spPr>
          <a:xfrm>
            <a:off x="4540544" y="3826683"/>
            <a:ext cx="6096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 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en-US" sz="2000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0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= 0.19 x 7 = 1.33  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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1</a:t>
            </a:r>
          </a:p>
          <a:p>
            <a:pPr indent="457200" algn="just"/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en-US" sz="2000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= 0.44 x 7 = 3.08 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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3 </a:t>
            </a:r>
          </a:p>
          <a:p>
            <a:pPr indent="457200" algn="just"/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en-US" sz="2000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= 0.65  x 7 = 4.55 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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5 </a:t>
            </a:r>
          </a:p>
          <a:p>
            <a:pPr indent="457200" algn="just"/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en-US" sz="2000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= 0.81 x 7 = 5.67 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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6 </a:t>
            </a:r>
          </a:p>
          <a:p>
            <a:pPr indent="457200" algn="just"/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en-US" sz="2000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= 0.89  x 7 = 6.23 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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6 </a:t>
            </a:r>
          </a:p>
          <a:p>
            <a:pPr indent="457200" algn="just"/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en-US" sz="2000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5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= 0.95 x 7 = 6.65 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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7 </a:t>
            </a:r>
          </a:p>
          <a:p>
            <a:pPr indent="457200" algn="just"/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en-US" sz="2000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6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= 0.98 x 7 = 6.86 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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7 </a:t>
            </a:r>
          </a:p>
          <a:p>
            <a:pPr indent="457200" algn="just"/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en-US" sz="2000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7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= 1.00 x 7 = 7.0 = 7 </a:t>
            </a:r>
            <a:endParaRPr lang="en-US" sz="20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B77D111-83B1-45CD-AFFF-6E5FCA6C92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4808" y="3542451"/>
            <a:ext cx="3415282" cy="2705213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5C46EF-A2B3-4483-8A02-510610388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5232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03EE13-641B-4236-95F9-70F3BA38B2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56779"/>
          </a:xfrm>
        </p:spPr>
        <p:txBody>
          <a:bodyPr/>
          <a:lstStyle/>
          <a:p>
            <a:r>
              <a:rPr lang="en-US" b="1" i="1" dirty="0">
                <a:latin typeface="+mn-lt"/>
              </a:rPr>
              <a:t>Histogram Enhancement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0EEEE3-B80A-4618-A9F3-5705E232FF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513" y="1537391"/>
            <a:ext cx="10860157" cy="4565236"/>
          </a:xfrm>
        </p:spPr>
        <p:txBody>
          <a:bodyPr>
            <a:normAutofit/>
          </a:bodyPr>
          <a:lstStyle/>
          <a:p>
            <a:r>
              <a:rPr lang="en-US" sz="2400" dirty="0"/>
              <a:t>Histogram </a:t>
            </a:r>
            <a:r>
              <a:rPr lang="en-US" sz="2400" dirty="0" err="1"/>
              <a:t>memberikan</a:t>
            </a:r>
            <a:r>
              <a:rPr lang="en-US" sz="2400" dirty="0"/>
              <a:t> </a:t>
            </a:r>
            <a:r>
              <a:rPr lang="en-US" sz="2400" dirty="0" err="1"/>
              <a:t>informasi</a:t>
            </a:r>
            <a:r>
              <a:rPr lang="en-US" sz="2400" dirty="0"/>
              <a:t> </a:t>
            </a:r>
            <a:r>
              <a:rPr lang="en-US" sz="2400" dirty="0" err="1"/>
              <a:t>tentang</a:t>
            </a:r>
            <a:r>
              <a:rPr lang="en-US" sz="2400" dirty="0"/>
              <a:t> </a:t>
            </a:r>
            <a:r>
              <a:rPr lang="en-US" sz="2400" dirty="0" err="1"/>
              <a:t>kualitas</a:t>
            </a:r>
            <a:r>
              <a:rPr lang="en-US" sz="2400" dirty="0"/>
              <a:t> </a:t>
            </a:r>
            <a:r>
              <a:rPr lang="en-US" sz="2400" dirty="0" err="1"/>
              <a:t>citra</a:t>
            </a:r>
            <a:r>
              <a:rPr lang="en-US" sz="2400" dirty="0"/>
              <a:t>.</a:t>
            </a:r>
          </a:p>
          <a:p>
            <a:r>
              <a:rPr lang="en-US" sz="2400" dirty="0"/>
              <a:t>Citra </a:t>
            </a:r>
            <a:r>
              <a:rPr lang="en-US" sz="2400" dirty="0" err="1"/>
              <a:t>gelap</a:t>
            </a:r>
            <a:r>
              <a:rPr lang="en-US" sz="2400" dirty="0"/>
              <a:t>, </a:t>
            </a:r>
            <a:r>
              <a:rPr lang="en-US" sz="2400" dirty="0" err="1"/>
              <a:t>citra</a:t>
            </a:r>
            <a:r>
              <a:rPr lang="en-US" sz="2400" dirty="0"/>
              <a:t> </a:t>
            </a:r>
            <a:r>
              <a:rPr lang="en-US" sz="2400" dirty="0" err="1"/>
              <a:t>terang</a:t>
            </a:r>
            <a:r>
              <a:rPr lang="en-US" sz="2400" dirty="0"/>
              <a:t>, dan yang </a:t>
            </a:r>
            <a:r>
              <a:rPr lang="en-US" sz="2400" dirty="0" err="1"/>
              <a:t>memiliki</a:t>
            </a:r>
            <a:r>
              <a:rPr lang="en-US" sz="2400" dirty="0"/>
              <a:t> </a:t>
            </a:r>
            <a:r>
              <a:rPr lang="en-US" sz="2400" dirty="0" err="1"/>
              <a:t>kontras</a:t>
            </a:r>
            <a:r>
              <a:rPr lang="en-US" sz="2400" dirty="0"/>
              <a:t> </a:t>
            </a:r>
            <a:r>
              <a:rPr lang="en-US" sz="2400" dirty="0" err="1"/>
              <a:t>rendah</a:t>
            </a:r>
            <a:r>
              <a:rPr lang="en-US" sz="2400" dirty="0"/>
              <a:t> </a:t>
            </a:r>
            <a:r>
              <a:rPr lang="en-US" sz="2400" dirty="0" err="1"/>
              <a:t>memiliki</a:t>
            </a:r>
            <a:r>
              <a:rPr lang="en-US" sz="2400" dirty="0"/>
              <a:t> histogram yang </a:t>
            </a: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merata</a:t>
            </a:r>
            <a:r>
              <a:rPr lang="en-US" sz="2400" dirty="0"/>
              <a:t> </a:t>
            </a:r>
            <a:r>
              <a:rPr lang="en-US" sz="2400" dirty="0" err="1"/>
              <a:t>penyebarannya</a:t>
            </a:r>
            <a:r>
              <a:rPr lang="en-US" sz="2400" dirty="0"/>
              <a:t>.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1EA7BB7-B316-4BFF-8EF3-762140438F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1253" y="2911740"/>
            <a:ext cx="4246573" cy="358113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3E019D5-4726-45A9-87A8-124AE807E1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9270" y="2915209"/>
            <a:ext cx="4246573" cy="3565484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5543BB-617B-4FEF-9279-7FEE1AA7B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8487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5D8A8EB-DA6E-446E-B292-ED633AD8BE4F}"/>
              </a:ext>
            </a:extLst>
          </p:cNvPr>
          <p:cNvSpPr/>
          <p:nvPr/>
        </p:nvSpPr>
        <p:spPr>
          <a:xfrm>
            <a:off x="823644" y="4350839"/>
            <a:ext cx="1087862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r</a:t>
            </a:r>
            <a:r>
              <a:rPr lang="en-US" sz="2000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0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= 0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dipetakan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ke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en-US" sz="2000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0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= 1,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maka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terdapat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790 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pixel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yang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memiliki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nilai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keabuan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1.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r</a:t>
            </a:r>
            <a:r>
              <a:rPr lang="en-US" sz="2000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= 1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dipetakan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ke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en-US" sz="2000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= 3, 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maka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en-US" sz="2000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= 3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memiliki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1023 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pixel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r</a:t>
            </a:r>
            <a:r>
              <a:rPr lang="en-US" sz="2000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= 2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dipetakan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ke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en-US" sz="2000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= 5,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maka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en-US" sz="2000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=5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memiliki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850 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pixel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r</a:t>
            </a:r>
            <a:r>
              <a:rPr lang="en-US" sz="2000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dan 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r</a:t>
            </a:r>
            <a:r>
              <a:rPr lang="en-US" sz="2000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4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dipetakan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ke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nilai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yang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sama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en-US" sz="2000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= 6,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maka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jumlah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pixel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bernilai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6 = 656 + 329 = 985.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r</a:t>
            </a:r>
            <a:r>
              <a:rPr lang="en-US" sz="2000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5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, 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r</a:t>
            </a:r>
            <a:r>
              <a:rPr lang="en-US" sz="2000" i="1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6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dan 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r</a:t>
            </a:r>
            <a:r>
              <a:rPr lang="en-US" sz="2000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4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dipetakan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ke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nilai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yang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sama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en-US" sz="2000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4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= 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en-US" sz="2000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4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= 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en-US" sz="2000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4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= 7,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maka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jumlah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pixel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bernilai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7 = 245  + 122 + 81 = 448.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3724503-651A-482C-8A47-3BE0F0B4A20D}"/>
              </a:ext>
            </a:extLst>
          </p:cNvPr>
          <p:cNvSpPr txBox="1"/>
          <p:nvPr/>
        </p:nvSpPr>
        <p:spPr>
          <a:xfrm>
            <a:off x="1498903" y="278373"/>
            <a:ext cx="16442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Tabel</a:t>
            </a:r>
            <a:r>
              <a:rPr lang="en-US" sz="2400" dirty="0"/>
              <a:t> </a:t>
            </a:r>
            <a:r>
              <a:rPr lang="en-US" sz="2400" dirty="0" err="1"/>
              <a:t>awal</a:t>
            </a:r>
            <a:r>
              <a:rPr lang="en-US" sz="2400" dirty="0"/>
              <a:t>: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F49048C-DF38-4FDB-82B4-CB0C91F720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3644" y="760191"/>
            <a:ext cx="4278287" cy="303271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BAC2844-B9CF-41DF-AB3B-9CF361B1B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20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F7D5526-4FB0-4BD7-8F68-EAA984D265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8777" y="268651"/>
            <a:ext cx="6029325" cy="35242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A5EA375-1B64-4BB5-815B-C48E377794B0}"/>
              </a:ext>
            </a:extLst>
          </p:cNvPr>
          <p:cNvSpPr txBox="1"/>
          <p:nvPr/>
        </p:nvSpPr>
        <p:spPr>
          <a:xfrm>
            <a:off x="10139680" y="27432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A1D2AB4-AC19-4F43-B702-C020FACE862E}"/>
              </a:ext>
            </a:extLst>
          </p:cNvPr>
          <p:cNvSpPr txBox="1"/>
          <p:nvPr/>
        </p:nvSpPr>
        <p:spPr>
          <a:xfrm>
            <a:off x="10106086" y="302216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5A07551-6870-41D0-A37D-71F8B0EAC883}"/>
              </a:ext>
            </a:extLst>
          </p:cNvPr>
          <p:cNvSpPr txBox="1"/>
          <p:nvPr/>
        </p:nvSpPr>
        <p:spPr>
          <a:xfrm>
            <a:off x="10129520" y="330442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14129846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CF0967B-7837-4E71-8A0C-B11ACF196A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3177" y="767512"/>
            <a:ext cx="8717481" cy="21400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9E0B94C-2E52-48AE-8CD6-47CE5C8CF4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1134" y="3756934"/>
            <a:ext cx="3795625" cy="300137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552225C-573B-433D-8479-DE783B404AE1}"/>
              </a:ext>
            </a:extLst>
          </p:cNvPr>
          <p:cNvSpPr txBox="1"/>
          <p:nvPr/>
        </p:nvSpPr>
        <p:spPr>
          <a:xfrm>
            <a:off x="1378689" y="3101066"/>
            <a:ext cx="39858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Histogram </a:t>
            </a:r>
            <a:r>
              <a:rPr lang="en-US" sz="2800" dirty="0" err="1">
                <a:solidFill>
                  <a:srgbClr val="FF0000"/>
                </a:solidFill>
              </a:rPr>
              <a:t>hasil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perataan</a:t>
            </a:r>
            <a:r>
              <a:rPr lang="en-US" sz="2800" dirty="0">
                <a:solidFill>
                  <a:srgbClr val="FF0000"/>
                </a:solidFill>
              </a:rPr>
              <a:t>: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A6E0176-8BE4-4AB9-854C-2C3A231CC8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5602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59BE694-43AF-4F55-A4B9-5FD651109A0E}"/>
              </a:ext>
            </a:extLst>
          </p:cNvPr>
          <p:cNvSpPr/>
          <p:nvPr/>
        </p:nvSpPr>
        <p:spPr>
          <a:xfrm>
            <a:off x="572784" y="434982"/>
            <a:ext cx="11046431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>
                <a:latin typeface="Courier New" panose="02070309020205020404" pitchFamily="49" charset="0"/>
                <a:ea typeface="Times New Roman" panose="02020603050405020304" pitchFamily="18" charset="0"/>
              </a:rPr>
              <a:t>void</a:t>
            </a:r>
            <a:r>
              <a:rPr lang="en-US" dirty="0">
                <a:latin typeface="Courier New" panose="02070309020205020404" pitchFamily="49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ea typeface="Times New Roman" panose="02020603050405020304" pitchFamily="18" charset="0"/>
              </a:rPr>
              <a:t>PerataanHistogram</a:t>
            </a:r>
            <a:r>
              <a:rPr lang="en-US" dirty="0">
                <a:latin typeface="Courier New" panose="02070309020205020404" pitchFamily="49" charset="0"/>
                <a:ea typeface="Times New Roman" panose="02020603050405020304" pitchFamily="18" charset="0"/>
              </a:rPr>
              <a:t>(</a:t>
            </a:r>
            <a:r>
              <a:rPr lang="en-US" dirty="0" err="1">
                <a:latin typeface="Courier New" panose="02070309020205020404" pitchFamily="49" charset="0"/>
                <a:ea typeface="Times New Roman" panose="02020603050405020304" pitchFamily="18" charset="0"/>
              </a:rPr>
              <a:t>citra</a:t>
            </a:r>
            <a:r>
              <a:rPr lang="en-US" dirty="0">
                <a:latin typeface="Courier New" panose="02070309020205020404" pitchFamily="49" charset="0"/>
                <a:ea typeface="Times New Roman" panose="02020603050405020304" pitchFamily="18" charset="0"/>
              </a:rPr>
              <a:t> Image, int N, int M)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i="1" dirty="0">
                <a:latin typeface="Courier New" panose="02070309020205020404" pitchFamily="49" charset="0"/>
                <a:ea typeface="Times New Roman" panose="02020603050405020304" pitchFamily="18" charset="0"/>
              </a:rPr>
              <a:t>/* </a:t>
            </a:r>
            <a:r>
              <a:rPr lang="en-US" i="1" dirty="0" err="1">
                <a:latin typeface="Courier New" panose="02070309020205020404" pitchFamily="49" charset="0"/>
                <a:ea typeface="Times New Roman" panose="02020603050405020304" pitchFamily="18" charset="0"/>
              </a:rPr>
              <a:t>Mengubah</a:t>
            </a:r>
            <a:r>
              <a:rPr lang="en-US" i="1" dirty="0">
                <a:latin typeface="Courier New" panose="02070309020205020404" pitchFamily="49" charset="0"/>
                <a:ea typeface="Times New Roman" panose="02020603050405020304" pitchFamily="18" charset="0"/>
              </a:rPr>
              <a:t> </a:t>
            </a:r>
            <a:r>
              <a:rPr lang="en-US" i="1" dirty="0" err="1">
                <a:latin typeface="Courier New" panose="02070309020205020404" pitchFamily="49" charset="0"/>
                <a:ea typeface="Times New Roman" panose="02020603050405020304" pitchFamily="18" charset="0"/>
              </a:rPr>
              <a:t>citra</a:t>
            </a:r>
            <a:r>
              <a:rPr lang="en-US" i="1" dirty="0">
                <a:latin typeface="Courier New" panose="02070309020205020404" pitchFamily="49" charset="0"/>
                <a:ea typeface="Times New Roman" panose="02020603050405020304" pitchFamily="18" charset="0"/>
              </a:rPr>
              <a:t> Image yang </a:t>
            </a:r>
            <a:r>
              <a:rPr lang="en-US" i="1" dirty="0" err="1">
                <a:latin typeface="Courier New" panose="02070309020205020404" pitchFamily="49" charset="0"/>
                <a:ea typeface="Times New Roman" panose="02020603050405020304" pitchFamily="18" charset="0"/>
              </a:rPr>
              <a:t>berukuran</a:t>
            </a:r>
            <a:r>
              <a:rPr lang="en-US" i="1" dirty="0">
                <a:latin typeface="Courier New" panose="02070309020205020404" pitchFamily="49" charset="0"/>
                <a:ea typeface="Times New Roman" panose="02020603050405020304" pitchFamily="18" charset="0"/>
              </a:rPr>
              <a:t> N </a:t>
            </a:r>
            <a:r>
              <a:rPr lang="en-US" i="1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  <a:sym typeface="Symbol" panose="05050102010706020507" pitchFamily="18" charset="2"/>
              </a:rPr>
              <a:t></a:t>
            </a:r>
            <a:r>
              <a:rPr lang="en-US" i="1" dirty="0">
                <a:latin typeface="Courier New" panose="02070309020205020404" pitchFamily="49" charset="0"/>
                <a:ea typeface="Times New Roman" panose="02020603050405020304" pitchFamily="18" charset="0"/>
              </a:rPr>
              <a:t> M </a:t>
            </a:r>
            <a:r>
              <a:rPr lang="en-US" i="1" dirty="0" err="1">
                <a:latin typeface="Courier New" panose="02070309020205020404" pitchFamily="49" charset="0"/>
                <a:ea typeface="Times New Roman" panose="02020603050405020304" pitchFamily="18" charset="0"/>
              </a:rPr>
              <a:t>dengan</a:t>
            </a:r>
            <a:r>
              <a:rPr lang="en-US" i="1" dirty="0">
                <a:latin typeface="Courier New" panose="02070309020205020404" pitchFamily="49" charset="0"/>
                <a:ea typeface="Times New Roman" panose="02020603050405020304" pitchFamily="18" charset="0"/>
              </a:rPr>
              <a:t> </a:t>
            </a:r>
            <a:r>
              <a:rPr lang="en-US" i="1" dirty="0" err="1">
                <a:latin typeface="Courier New" panose="02070309020205020404" pitchFamily="49" charset="0"/>
                <a:ea typeface="Times New Roman" panose="02020603050405020304" pitchFamily="18" charset="0"/>
              </a:rPr>
              <a:t>melakukan</a:t>
            </a:r>
            <a:r>
              <a:rPr lang="en-US" i="1" dirty="0">
                <a:latin typeface="Courier New" panose="02070309020205020404" pitchFamily="49" charset="0"/>
                <a:ea typeface="Times New Roman" panose="02020603050405020304" pitchFamily="18" charset="0"/>
              </a:rPr>
              <a:t> </a:t>
            </a:r>
            <a:r>
              <a:rPr lang="en-US" i="1" dirty="0" err="1">
                <a:latin typeface="Courier New" panose="02070309020205020404" pitchFamily="49" charset="0"/>
                <a:ea typeface="Times New Roman" panose="02020603050405020304" pitchFamily="18" charset="0"/>
              </a:rPr>
              <a:t>perataan</a:t>
            </a:r>
            <a:r>
              <a:rPr lang="en-US" i="1" dirty="0">
                <a:latin typeface="Courier New" panose="02070309020205020404" pitchFamily="49" charset="0"/>
                <a:ea typeface="Times New Roman" panose="02020603050405020304" pitchFamily="18" charset="0"/>
              </a:rPr>
              <a:t> histogram (histogram equalization). 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i="1" dirty="0">
                <a:latin typeface="Courier New" panose="02070309020205020404" pitchFamily="49" charset="0"/>
                <a:ea typeface="Times New Roman" panose="02020603050405020304" pitchFamily="18" charset="0"/>
              </a:rPr>
              <a:t>*/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b="1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endParaRPr lang="en-US" sz="3200" b="1" dirty="0"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b="1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 </a:t>
            </a:r>
            <a:r>
              <a:rPr lang="en-US" dirty="0" err="1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j;</a:t>
            </a:r>
            <a:endParaRPr lang="en-US" sz="3200" b="1" dirty="0"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float sum, float Hist[256];</a:t>
            </a:r>
            <a:endParaRPr lang="en-US" sz="3200" b="1" dirty="0"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int </a:t>
            </a:r>
            <a:r>
              <a:rPr lang="en-US" dirty="0" err="1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HistEq</a:t>
            </a:r>
            <a:r>
              <a:rPr lang="en-US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[256];        </a:t>
            </a:r>
            <a:r>
              <a:rPr lang="en-US" i="1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/* histogram </a:t>
            </a:r>
            <a:r>
              <a:rPr lang="en-US" i="1" dirty="0" err="1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hasil</a:t>
            </a:r>
            <a:r>
              <a:rPr lang="en-US" i="1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perataan</a:t>
            </a:r>
            <a:r>
              <a:rPr lang="en-US" i="1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*/</a:t>
            </a:r>
            <a:endParaRPr lang="en-US" sz="3200" b="1" dirty="0"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 dirty="0"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6695" marR="0" indent="-226695" algn="just">
              <a:spcBef>
                <a:spcPts val="0"/>
              </a:spcBef>
              <a:spcAft>
                <a:spcPts val="0"/>
              </a:spcAft>
            </a:pPr>
            <a:r>
              <a:rPr lang="en-US" i="1" dirty="0">
                <a:latin typeface="Courier New" panose="02070309020205020404" pitchFamily="49" charset="0"/>
                <a:ea typeface="Times New Roman" panose="02020603050405020304" pitchFamily="18" charset="0"/>
              </a:rPr>
              <a:t>  histogram(</a:t>
            </a:r>
            <a:r>
              <a:rPr lang="en-US" i="1" dirty="0" err="1">
                <a:latin typeface="Courier New" panose="02070309020205020404" pitchFamily="49" charset="0"/>
                <a:ea typeface="Times New Roman" panose="02020603050405020304" pitchFamily="18" charset="0"/>
              </a:rPr>
              <a:t>Image,N,M,Hist</a:t>
            </a:r>
            <a:r>
              <a:rPr lang="en-US" i="1" dirty="0">
                <a:latin typeface="Courier New" panose="02070309020205020404" pitchFamily="49" charset="0"/>
                <a:ea typeface="Times New Roman" panose="02020603050405020304" pitchFamily="18" charset="0"/>
              </a:rPr>
              <a:t>);  </a:t>
            </a:r>
            <a:r>
              <a:rPr lang="en-US" dirty="0">
                <a:latin typeface="Courier New" panose="02070309020205020404" pitchFamily="49" charset="0"/>
                <a:ea typeface="Times New Roman" panose="02020603050405020304" pitchFamily="18" charset="0"/>
              </a:rPr>
              <a:t>/* </a:t>
            </a:r>
            <a:r>
              <a:rPr lang="en-US" dirty="0" err="1">
                <a:latin typeface="Courier New" panose="02070309020205020404" pitchFamily="49" charset="0"/>
                <a:ea typeface="Times New Roman" panose="02020603050405020304" pitchFamily="18" charset="0"/>
              </a:rPr>
              <a:t>hitung</a:t>
            </a:r>
            <a:r>
              <a:rPr lang="en-US" dirty="0">
                <a:latin typeface="Courier New" panose="02070309020205020404" pitchFamily="49" charset="0"/>
                <a:ea typeface="Times New Roman" panose="02020603050405020304" pitchFamily="18" charset="0"/>
              </a:rPr>
              <a:t> histogram </a:t>
            </a:r>
            <a:r>
              <a:rPr lang="en-US" dirty="0" err="1">
                <a:latin typeface="Courier New" panose="02070309020205020404" pitchFamily="49" charset="0"/>
                <a:ea typeface="Times New Roman" panose="02020603050405020304" pitchFamily="18" charset="0"/>
              </a:rPr>
              <a:t>citra</a:t>
            </a:r>
            <a:r>
              <a:rPr lang="en-US" dirty="0">
                <a:latin typeface="Courier New" panose="02070309020205020404" pitchFamily="49" charset="0"/>
                <a:ea typeface="Times New Roman" panose="02020603050405020304" pitchFamily="18" charset="0"/>
              </a:rPr>
              <a:t> */</a:t>
            </a:r>
            <a:endParaRPr lang="en-US" sz="3200" b="1" i="1" u="sng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dirty="0">
                <a:latin typeface="Courier New" panose="02070309020205020404" pitchFamily="49" charset="0"/>
                <a:ea typeface="Times New Roman" panose="02020603050405020304" pitchFamily="18" charset="0"/>
              </a:rPr>
              <a:t>  for(</a:t>
            </a:r>
            <a:r>
              <a:rPr lang="en-US" dirty="0" err="1">
                <a:latin typeface="Courier New" panose="02070309020205020404" pitchFamily="49" charset="0"/>
                <a:ea typeface="Times New Roman" panose="02020603050405020304" pitchFamily="18" charset="0"/>
              </a:rPr>
              <a:t>i</a:t>
            </a:r>
            <a:r>
              <a:rPr lang="en-US" dirty="0">
                <a:latin typeface="Courier New" panose="02070309020205020404" pitchFamily="49" charset="0"/>
                <a:ea typeface="Times New Roman" panose="02020603050405020304" pitchFamily="18" charset="0"/>
              </a:rPr>
              <a:t>=0;i&lt;256;i++)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dirty="0">
                <a:latin typeface="Courier New" panose="02070309020205020404" pitchFamily="49" charset="0"/>
                <a:ea typeface="Times New Roman" panose="02020603050405020304" pitchFamily="18" charset="0"/>
              </a:rPr>
              <a:t>  {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dirty="0">
                <a:latin typeface="Courier New" panose="02070309020205020404" pitchFamily="49" charset="0"/>
                <a:ea typeface="Times New Roman" panose="02020603050405020304" pitchFamily="18" charset="0"/>
              </a:rPr>
              <a:t>   sum=0.0;    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dirty="0">
                <a:latin typeface="Courier New" panose="02070309020205020404" pitchFamily="49" charset="0"/>
                <a:ea typeface="Times New Roman" panose="02020603050405020304" pitchFamily="18" charset="0"/>
              </a:rPr>
              <a:t>   for (j=0;j&lt;=</a:t>
            </a:r>
            <a:r>
              <a:rPr lang="en-US" dirty="0" err="1">
                <a:latin typeface="Courier New" panose="02070309020205020404" pitchFamily="49" charset="0"/>
                <a:ea typeface="Times New Roman" panose="02020603050405020304" pitchFamily="18" charset="0"/>
              </a:rPr>
              <a:t>i;j</a:t>
            </a:r>
            <a:r>
              <a:rPr lang="en-US" dirty="0">
                <a:latin typeface="Courier New" panose="02070309020205020404" pitchFamily="49" charset="0"/>
                <a:ea typeface="Times New Roman" panose="02020603050405020304" pitchFamily="18" charset="0"/>
              </a:rPr>
              <a:t>++)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dirty="0">
                <a:latin typeface="Courier New" panose="02070309020205020404" pitchFamily="49" charset="0"/>
                <a:ea typeface="Times New Roman" panose="02020603050405020304" pitchFamily="18" charset="0"/>
              </a:rPr>
              <a:t>      sum=</a:t>
            </a:r>
            <a:r>
              <a:rPr lang="en-US" dirty="0" err="1">
                <a:latin typeface="Courier New" panose="02070309020205020404" pitchFamily="49" charset="0"/>
                <a:ea typeface="Times New Roman" panose="02020603050405020304" pitchFamily="18" charset="0"/>
              </a:rPr>
              <a:t>sum+Hist</a:t>
            </a:r>
            <a:r>
              <a:rPr lang="en-US" dirty="0">
                <a:latin typeface="Courier New" panose="02070309020205020404" pitchFamily="49" charset="0"/>
                <a:ea typeface="Times New Roman" panose="02020603050405020304" pitchFamily="18" charset="0"/>
              </a:rPr>
              <a:t>[j];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dirty="0">
                <a:latin typeface="Courier New" panose="02070309020205020404" pitchFamily="49" charset="0"/>
                <a:ea typeface="Times New Roman" panose="02020603050405020304" pitchFamily="18" charset="0"/>
              </a:rPr>
              <a:t>   </a:t>
            </a:r>
            <a:r>
              <a:rPr lang="en-US" dirty="0" err="1">
                <a:latin typeface="Courier New" panose="02070309020205020404" pitchFamily="49" charset="0"/>
                <a:ea typeface="Times New Roman" panose="02020603050405020304" pitchFamily="18" charset="0"/>
              </a:rPr>
              <a:t>HistEq</a:t>
            </a:r>
            <a:r>
              <a:rPr lang="en-US" dirty="0">
                <a:latin typeface="Courier New" panose="02070309020205020404" pitchFamily="49" charset="0"/>
                <a:ea typeface="Times New Roman" panose="02020603050405020304" pitchFamily="18" charset="0"/>
              </a:rPr>
              <a:t>[</a:t>
            </a:r>
            <a:r>
              <a:rPr lang="en-US" dirty="0" err="1">
                <a:latin typeface="Courier New" panose="02070309020205020404" pitchFamily="49" charset="0"/>
                <a:ea typeface="Times New Roman" panose="02020603050405020304" pitchFamily="18" charset="0"/>
              </a:rPr>
              <a:t>i</a:t>
            </a:r>
            <a:r>
              <a:rPr lang="en-US" dirty="0">
                <a:latin typeface="Courier New" panose="02070309020205020404" pitchFamily="49" charset="0"/>
                <a:ea typeface="Times New Roman" panose="02020603050405020304" pitchFamily="18" charset="0"/>
              </a:rPr>
              <a:t>]=floor(255*sum);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dirty="0">
                <a:latin typeface="Courier New" panose="02070309020205020404" pitchFamily="49" charset="0"/>
                <a:ea typeface="Times New Roman" panose="02020603050405020304" pitchFamily="18" charset="0"/>
              </a:rPr>
              <a:t>  }  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dirty="0">
                <a:latin typeface="Courier New" panose="02070309020205020404" pitchFamily="49" charset="0"/>
                <a:ea typeface="Times New Roman" panose="02020603050405020304" pitchFamily="18" charset="0"/>
              </a:rPr>
              <a:t>  </a:t>
            </a:r>
            <a:r>
              <a:rPr lang="en-US" i="1" dirty="0">
                <a:latin typeface="Courier New" panose="02070309020205020404" pitchFamily="49" charset="0"/>
                <a:ea typeface="Times New Roman" panose="02020603050405020304" pitchFamily="18" charset="0"/>
              </a:rPr>
              <a:t>/* update </a:t>
            </a:r>
            <a:r>
              <a:rPr lang="en-US" i="1" dirty="0" err="1">
                <a:latin typeface="Courier New" panose="02070309020205020404" pitchFamily="49" charset="0"/>
                <a:ea typeface="Times New Roman" panose="02020603050405020304" pitchFamily="18" charset="0"/>
              </a:rPr>
              <a:t>citra</a:t>
            </a:r>
            <a:r>
              <a:rPr lang="en-US" i="1" dirty="0">
                <a:latin typeface="Courier New" panose="02070309020205020404" pitchFamily="49" charset="0"/>
                <a:ea typeface="Times New Roman" panose="02020603050405020304" pitchFamily="18" charset="0"/>
              </a:rPr>
              <a:t> </a:t>
            </a:r>
            <a:r>
              <a:rPr lang="en-US" i="1" dirty="0" err="1">
                <a:latin typeface="Courier New" panose="02070309020205020404" pitchFamily="49" charset="0"/>
                <a:ea typeface="Times New Roman" panose="02020603050405020304" pitchFamily="18" charset="0"/>
              </a:rPr>
              <a:t>sesuai</a:t>
            </a:r>
            <a:r>
              <a:rPr lang="en-US" i="1" dirty="0">
                <a:latin typeface="Courier New" panose="02070309020205020404" pitchFamily="49" charset="0"/>
                <a:ea typeface="Times New Roman" panose="02020603050405020304" pitchFamily="18" charset="0"/>
              </a:rPr>
              <a:t> histogram </a:t>
            </a:r>
            <a:r>
              <a:rPr lang="en-US" i="1" dirty="0" err="1">
                <a:latin typeface="Courier New" panose="02070309020205020404" pitchFamily="49" charset="0"/>
                <a:ea typeface="Times New Roman" panose="02020603050405020304" pitchFamily="18" charset="0"/>
              </a:rPr>
              <a:t>hasil</a:t>
            </a:r>
            <a:r>
              <a:rPr lang="en-US" i="1" dirty="0">
                <a:latin typeface="Courier New" panose="02070309020205020404" pitchFamily="49" charset="0"/>
                <a:ea typeface="Times New Roman" panose="02020603050405020304" pitchFamily="18" charset="0"/>
              </a:rPr>
              <a:t> </a:t>
            </a:r>
            <a:r>
              <a:rPr lang="en-US" i="1" dirty="0" err="1">
                <a:latin typeface="Courier New" panose="02070309020205020404" pitchFamily="49" charset="0"/>
                <a:ea typeface="Times New Roman" panose="02020603050405020304" pitchFamily="18" charset="0"/>
              </a:rPr>
              <a:t>perataan</a:t>
            </a:r>
            <a:r>
              <a:rPr lang="en-US" i="1" dirty="0">
                <a:latin typeface="Courier New" panose="02070309020205020404" pitchFamily="49" charset="0"/>
                <a:ea typeface="Times New Roman" panose="02020603050405020304" pitchFamily="18" charset="0"/>
              </a:rPr>
              <a:t> */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dirty="0">
                <a:latin typeface="Courier New" panose="02070309020205020404" pitchFamily="49" charset="0"/>
                <a:ea typeface="Times New Roman" panose="02020603050405020304" pitchFamily="18" charset="0"/>
              </a:rPr>
              <a:t>  for(</a:t>
            </a:r>
            <a:r>
              <a:rPr lang="en-US" dirty="0" err="1">
                <a:latin typeface="Courier New" panose="02070309020205020404" pitchFamily="49" charset="0"/>
                <a:ea typeface="Times New Roman" panose="02020603050405020304" pitchFamily="18" charset="0"/>
              </a:rPr>
              <a:t>i</a:t>
            </a:r>
            <a:r>
              <a:rPr lang="en-US" dirty="0">
                <a:latin typeface="Courier New" panose="02070309020205020404" pitchFamily="49" charset="0"/>
                <a:ea typeface="Times New Roman" panose="02020603050405020304" pitchFamily="18" charset="0"/>
              </a:rPr>
              <a:t>=0;i&lt;=N-1;i++)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dirty="0">
                <a:latin typeface="Courier New" panose="02070309020205020404" pitchFamily="49" charset="0"/>
                <a:ea typeface="Times New Roman" panose="02020603050405020304" pitchFamily="18" charset="0"/>
              </a:rPr>
              <a:t>    for(j=0;j&lt;=M-1;j++)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b="1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Image[</a:t>
            </a:r>
            <a:r>
              <a:rPr lang="en-US" dirty="0" err="1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][j]=</a:t>
            </a:r>
            <a:r>
              <a:rPr lang="en-US" dirty="0" err="1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HistEq</a:t>
            </a:r>
            <a:r>
              <a:rPr lang="en-US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[Image[</a:t>
            </a:r>
            <a:r>
              <a:rPr lang="en-US" dirty="0" err="1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][j]];  </a:t>
            </a:r>
          </a:p>
          <a:p>
            <a:pPr algn="just"/>
            <a:r>
              <a:rPr lang="en-US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} </a:t>
            </a:r>
            <a:endParaRPr lang="en-US" sz="3200" b="1" dirty="0">
              <a:effectLst/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17848A3-AA58-4C45-B623-8199CA880597}"/>
              </a:ext>
            </a:extLst>
          </p:cNvPr>
          <p:cNvSpPr/>
          <p:nvPr/>
        </p:nvSpPr>
        <p:spPr>
          <a:xfrm>
            <a:off x="369870" y="434982"/>
            <a:ext cx="11424863" cy="618630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CE7C15-4480-4DB7-80BC-58DA5C47E3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8872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64100A-A815-4F52-9104-3D40041528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55497"/>
            <a:ext cx="10515600" cy="5221466"/>
          </a:xfrm>
        </p:spPr>
        <p:txBody>
          <a:bodyPr/>
          <a:lstStyle/>
          <a:p>
            <a:r>
              <a:rPr lang="en-US" dirty="0" err="1"/>
              <a:t>Meskipun</a:t>
            </a:r>
            <a:r>
              <a:rPr lang="en-US" dirty="0"/>
              <a:t> </a:t>
            </a:r>
            <a:r>
              <a:rPr lang="en-US" dirty="0" err="1"/>
              <a:t>perataan</a:t>
            </a:r>
            <a:r>
              <a:rPr lang="en-US" dirty="0"/>
              <a:t> histogram </a:t>
            </a:r>
            <a:r>
              <a:rPr lang="en-US" dirty="0" err="1"/>
              <a:t>bertujuan</a:t>
            </a:r>
            <a:r>
              <a:rPr lang="en-US" dirty="0"/>
              <a:t> </a:t>
            </a:r>
            <a:r>
              <a:rPr lang="en-US" dirty="0" err="1"/>
              <a:t>menyebarkan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merata</a:t>
            </a:r>
            <a:r>
              <a:rPr lang="en-US" dirty="0"/>
              <a:t> </a:t>
            </a:r>
            <a:r>
              <a:rPr lang="en-US" dirty="0" err="1"/>
              <a:t>nilai-nilai</a:t>
            </a:r>
            <a:r>
              <a:rPr lang="en-US" dirty="0"/>
              <a:t> </a:t>
            </a:r>
            <a:r>
              <a:rPr lang="en-US" dirty="0" err="1"/>
              <a:t>derajat</a:t>
            </a:r>
            <a:r>
              <a:rPr lang="en-US" dirty="0"/>
              <a:t> </a:t>
            </a:r>
            <a:r>
              <a:rPr lang="en-US" dirty="0" err="1"/>
              <a:t>keabuan</a:t>
            </a:r>
            <a:r>
              <a:rPr lang="en-US" dirty="0"/>
              <a:t>, </a:t>
            </a:r>
            <a:r>
              <a:rPr lang="en-US" dirty="0" err="1"/>
              <a:t>tetapi</a:t>
            </a:r>
            <a:r>
              <a:rPr lang="en-US" dirty="0"/>
              <a:t> </a:t>
            </a:r>
            <a:r>
              <a:rPr lang="en-US" dirty="0" err="1"/>
              <a:t>seringkali</a:t>
            </a:r>
            <a:r>
              <a:rPr lang="en-US" dirty="0"/>
              <a:t> histogram </a:t>
            </a:r>
            <a:r>
              <a:rPr lang="en-US" dirty="0" err="1"/>
              <a:t>hasil</a:t>
            </a:r>
            <a:r>
              <a:rPr lang="en-US" dirty="0"/>
              <a:t> </a:t>
            </a:r>
            <a:r>
              <a:rPr lang="en-US" dirty="0" err="1"/>
              <a:t>perataan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benar-benar</a:t>
            </a:r>
            <a:r>
              <a:rPr lang="en-US" dirty="0"/>
              <a:t> </a:t>
            </a:r>
            <a:r>
              <a:rPr lang="en-US" dirty="0" err="1"/>
              <a:t>tersebar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merata</a:t>
            </a:r>
            <a:r>
              <a:rPr lang="en-US" dirty="0"/>
              <a:t> (</a:t>
            </a:r>
            <a:r>
              <a:rPr lang="en-US" dirty="0" err="1"/>
              <a:t>misalnya</a:t>
            </a:r>
            <a:r>
              <a:rPr lang="en-US" dirty="0"/>
              <a:t> pada </a:t>
            </a:r>
            <a:r>
              <a:rPr lang="en-US" dirty="0" err="1"/>
              <a:t>contoh</a:t>
            </a:r>
            <a:r>
              <a:rPr lang="en-US" dirty="0"/>
              <a:t> di </a:t>
            </a:r>
            <a:r>
              <a:rPr lang="en-US" dirty="0" err="1"/>
              <a:t>atas</a:t>
            </a:r>
            <a:r>
              <a:rPr lang="en-US" dirty="0"/>
              <a:t>). </a:t>
            </a:r>
            <a:r>
              <a:rPr lang="en-US" dirty="0" err="1"/>
              <a:t>Alasannya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:</a:t>
            </a:r>
          </a:p>
          <a:p>
            <a:pPr marL="688975" lvl="0" indent="-401638">
              <a:buFont typeface="+mj-lt"/>
              <a:buAutoNum type="arabicPeriod"/>
            </a:pPr>
            <a:r>
              <a:rPr lang="en-US" dirty="0" err="1"/>
              <a:t>Derajat</a:t>
            </a:r>
            <a:r>
              <a:rPr lang="en-US" dirty="0"/>
              <a:t> </a:t>
            </a:r>
            <a:r>
              <a:rPr lang="en-US" dirty="0" err="1"/>
              <a:t>keabuan</a:t>
            </a:r>
            <a:r>
              <a:rPr lang="en-US" dirty="0"/>
              <a:t> </a:t>
            </a:r>
            <a:r>
              <a:rPr lang="en-US" dirty="0" err="1"/>
              <a:t>terbatas</a:t>
            </a:r>
            <a:r>
              <a:rPr lang="en-US" dirty="0"/>
              <a:t> </a:t>
            </a:r>
            <a:r>
              <a:rPr lang="en-US" dirty="0" err="1"/>
              <a:t>jumlahnya</a:t>
            </a:r>
            <a:r>
              <a:rPr lang="en-US" dirty="0"/>
              <a:t>. Nilai </a:t>
            </a:r>
            <a:r>
              <a:rPr lang="en-US" dirty="0" err="1"/>
              <a:t>intensitas</a:t>
            </a:r>
            <a:r>
              <a:rPr lang="en-US" dirty="0"/>
              <a:t> </a:t>
            </a:r>
            <a:r>
              <a:rPr lang="en-US" dirty="0" err="1"/>
              <a:t>baru</a:t>
            </a:r>
            <a:r>
              <a:rPr lang="en-US" dirty="0"/>
              <a:t> </a:t>
            </a:r>
            <a:r>
              <a:rPr lang="en-US" dirty="0" err="1"/>
              <a:t>hasil</a:t>
            </a:r>
            <a:r>
              <a:rPr lang="en-US" dirty="0"/>
              <a:t> </a:t>
            </a:r>
            <a:r>
              <a:rPr lang="en-US" dirty="0" err="1"/>
              <a:t>perataan</a:t>
            </a:r>
            <a:r>
              <a:rPr lang="en-US" dirty="0"/>
              <a:t>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pembulatan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derajat</a:t>
            </a:r>
            <a:r>
              <a:rPr lang="en-US" dirty="0"/>
              <a:t> </a:t>
            </a:r>
            <a:r>
              <a:rPr lang="en-US" dirty="0" err="1"/>
              <a:t>keabuan</a:t>
            </a:r>
            <a:r>
              <a:rPr lang="en-US" dirty="0"/>
              <a:t> </a:t>
            </a:r>
            <a:r>
              <a:rPr lang="en-US" dirty="0" err="1"/>
              <a:t>terdekat</a:t>
            </a:r>
            <a:r>
              <a:rPr lang="en-US" dirty="0"/>
              <a:t>.</a:t>
            </a:r>
          </a:p>
          <a:p>
            <a:pPr marL="688975" lvl="0" indent="-401638">
              <a:buFont typeface="+mj-lt"/>
              <a:buAutoNum type="arabicPeriod"/>
            </a:pPr>
            <a:r>
              <a:rPr lang="en-US" dirty="0" err="1"/>
              <a:t>Jumlah</a:t>
            </a:r>
            <a:r>
              <a:rPr lang="en-US" dirty="0"/>
              <a:t> </a:t>
            </a:r>
            <a:r>
              <a:rPr lang="en-US" i="1" dirty="0"/>
              <a:t>pixel</a:t>
            </a:r>
            <a:r>
              <a:rPr lang="en-US" dirty="0"/>
              <a:t> yang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sangat</a:t>
            </a:r>
            <a:r>
              <a:rPr lang="en-US" dirty="0"/>
              <a:t> </a:t>
            </a:r>
            <a:r>
              <a:rPr lang="en-US" dirty="0" err="1"/>
              <a:t>terbatas</a:t>
            </a:r>
            <a:r>
              <a:rPr lang="en-US" dirty="0"/>
              <a:t>. 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r>
              <a:rPr lang="en-US" dirty="0"/>
              <a:t>Agar </a:t>
            </a:r>
            <a:r>
              <a:rPr lang="en-US" dirty="0" err="1"/>
              <a:t>hasil</a:t>
            </a:r>
            <a:r>
              <a:rPr lang="en-US" dirty="0"/>
              <a:t> </a:t>
            </a:r>
            <a:r>
              <a:rPr lang="en-US" dirty="0" err="1"/>
              <a:t>perataan</a:t>
            </a:r>
            <a:r>
              <a:rPr lang="en-US" dirty="0"/>
              <a:t> </a:t>
            </a:r>
            <a:r>
              <a:rPr lang="en-US" dirty="0" err="1"/>
              <a:t>benar-benar</a:t>
            </a:r>
            <a:r>
              <a:rPr lang="en-US" dirty="0"/>
              <a:t> </a:t>
            </a:r>
            <a:r>
              <a:rPr lang="en-US" dirty="0" err="1"/>
              <a:t>seragam</a:t>
            </a:r>
            <a:r>
              <a:rPr lang="en-US" dirty="0"/>
              <a:t> </a:t>
            </a:r>
            <a:r>
              <a:rPr lang="en-US" dirty="0" err="1"/>
              <a:t>sebarannya</a:t>
            </a:r>
            <a:r>
              <a:rPr lang="en-US" dirty="0"/>
              <a:t>, </a:t>
            </a:r>
            <a:r>
              <a:rPr lang="en-US" dirty="0" err="1"/>
              <a:t>maka</a:t>
            </a:r>
            <a:r>
              <a:rPr lang="en-US" dirty="0"/>
              <a:t> </a:t>
            </a:r>
            <a:r>
              <a:rPr lang="en-US" dirty="0" err="1"/>
              <a:t>citra</a:t>
            </a:r>
            <a:r>
              <a:rPr lang="en-US" dirty="0"/>
              <a:t> yang </a:t>
            </a:r>
            <a:r>
              <a:rPr lang="en-US" dirty="0" err="1"/>
              <a:t>diolah</a:t>
            </a:r>
            <a:r>
              <a:rPr lang="en-US" dirty="0"/>
              <a:t> </a:t>
            </a:r>
            <a:r>
              <a:rPr lang="en-US" dirty="0" err="1"/>
              <a:t>haruslah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bentuk</a:t>
            </a:r>
            <a:r>
              <a:rPr lang="en-US" dirty="0"/>
              <a:t> malar (</a:t>
            </a:r>
            <a:r>
              <a:rPr lang="en-US" i="1" dirty="0"/>
              <a:t>continue</a:t>
            </a:r>
            <a:r>
              <a:rPr lang="en-US" dirty="0"/>
              <a:t>), yang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praktek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jelas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mungkin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4CD382D-1049-4A55-92D3-2758EFC30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8923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93EB34-1D2B-4E77-A72A-D09C6B8783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2. </a:t>
            </a:r>
            <a:r>
              <a:rPr lang="en-US" dirty="0" err="1">
                <a:latin typeface="+mn-lt"/>
              </a:rPr>
              <a:t>Spesifikasi</a:t>
            </a:r>
            <a:r>
              <a:rPr lang="en-US" dirty="0">
                <a:latin typeface="+mn-lt"/>
              </a:rPr>
              <a:t> Histogram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407D4C-FE7A-47BB-AA4E-6AF3B2D4A1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Perataan</a:t>
            </a:r>
            <a:r>
              <a:rPr lang="en-US" dirty="0"/>
              <a:t> histogram </a:t>
            </a:r>
            <a:r>
              <a:rPr lang="en-US" dirty="0" err="1"/>
              <a:t>memetakan</a:t>
            </a:r>
            <a:r>
              <a:rPr lang="en-US" dirty="0"/>
              <a:t> histogram </a:t>
            </a:r>
            <a:r>
              <a:rPr lang="en-US" dirty="0" err="1"/>
              <a:t>citra</a:t>
            </a:r>
            <a:r>
              <a:rPr lang="en-US" dirty="0"/>
              <a:t> </a:t>
            </a:r>
            <a:r>
              <a:rPr lang="en-US" dirty="0" err="1"/>
              <a:t>semula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histogram yang </a:t>
            </a:r>
            <a:r>
              <a:rPr lang="en-US" dirty="0" err="1"/>
              <a:t>seragam</a:t>
            </a:r>
            <a:r>
              <a:rPr lang="en-US" dirty="0"/>
              <a:t>. </a:t>
            </a:r>
          </a:p>
          <a:p>
            <a:endParaRPr lang="en-US" dirty="0"/>
          </a:p>
          <a:p>
            <a:r>
              <a:rPr lang="en-US" dirty="0" err="1"/>
              <a:t>Bila</a:t>
            </a:r>
            <a:r>
              <a:rPr lang="en-US" dirty="0"/>
              <a:t> histogram yang </a:t>
            </a:r>
            <a:r>
              <a:rPr lang="en-US" dirty="0" err="1"/>
              <a:t>diinginkan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seragam</a:t>
            </a:r>
            <a:r>
              <a:rPr lang="en-US" dirty="0"/>
              <a:t>, </a:t>
            </a:r>
            <a:r>
              <a:rPr lang="en-US" dirty="0" err="1"/>
              <a:t>maka</a:t>
            </a:r>
            <a:r>
              <a:rPr lang="en-US" dirty="0"/>
              <a:t> </a:t>
            </a:r>
            <a:r>
              <a:rPr lang="en-US" dirty="0" err="1"/>
              <a:t>cara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digunakan</a:t>
            </a:r>
            <a:r>
              <a:rPr lang="en-US" dirty="0"/>
              <a:t>. 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E716EF-C2B7-4145-A60A-F19D5FE5AE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9140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4">
            <a:extLst>
              <a:ext uri="{FF2B5EF4-FFF2-40B4-BE49-F238E27FC236}">
                <a16:creationId xmlns:a16="http://schemas.microsoft.com/office/drawing/2014/main" id="{2742A79E-1642-4DAC-B835-75CDA5A371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058"/>
          <a:stretch>
            <a:fillRect/>
          </a:stretch>
        </p:blipFill>
        <p:spPr bwMode="auto">
          <a:xfrm>
            <a:off x="744837" y="1535589"/>
            <a:ext cx="5162009" cy="2660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6" name="Picture 5">
            <a:extLst>
              <a:ext uri="{FF2B5EF4-FFF2-40B4-BE49-F238E27FC236}">
                <a16:creationId xmlns:a16="http://schemas.microsoft.com/office/drawing/2014/main" id="{E33E071C-7D98-4699-AD61-9E0BEA08C7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530"/>
          <a:stretch>
            <a:fillRect/>
          </a:stretch>
        </p:blipFill>
        <p:spPr bwMode="auto">
          <a:xfrm>
            <a:off x="7608951" y="1146445"/>
            <a:ext cx="3744849" cy="3438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438" name="AutoShape 7">
            <a:extLst>
              <a:ext uri="{FF2B5EF4-FFF2-40B4-BE49-F238E27FC236}">
                <a16:creationId xmlns:a16="http://schemas.microsoft.com/office/drawing/2014/main" id="{47332815-5FE7-47AF-9A66-EC0EDE6D29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4720" y="2724547"/>
            <a:ext cx="895810" cy="485775"/>
          </a:xfrm>
          <a:prstGeom prst="rightArrow">
            <a:avLst>
              <a:gd name="adj1" fmla="val 50000"/>
              <a:gd name="adj2" fmla="val 27451"/>
            </a:avLst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63AC80B-3DFA-4F34-9A0D-143C7F9DD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25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D151E85-6B6D-4F21-852D-CC3A743C1FCD}"/>
              </a:ext>
            </a:extLst>
          </p:cNvPr>
          <p:cNvSpPr txBox="1"/>
          <p:nvPr/>
        </p:nvSpPr>
        <p:spPr>
          <a:xfrm>
            <a:off x="1891477" y="5010258"/>
            <a:ext cx="877413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err="1"/>
              <a:t>Perataan</a:t>
            </a:r>
            <a:r>
              <a:rPr lang="en-US" sz="2400" dirty="0"/>
              <a:t> histogram </a:t>
            </a:r>
            <a:r>
              <a:rPr lang="en-US" sz="2400" dirty="0" err="1"/>
              <a:t>memberikan</a:t>
            </a:r>
            <a:r>
              <a:rPr lang="en-US" sz="2400" dirty="0"/>
              <a:t> </a:t>
            </a:r>
            <a:r>
              <a:rPr lang="en-US" sz="2400" dirty="0" err="1"/>
              <a:t>efek</a:t>
            </a:r>
            <a:r>
              <a:rPr lang="en-US" sz="2400" dirty="0"/>
              <a:t> </a:t>
            </a:r>
            <a:r>
              <a:rPr lang="en-US" sz="2400" dirty="0" err="1"/>
              <a:t>terlalu</a:t>
            </a:r>
            <a:r>
              <a:rPr lang="en-US" sz="2400" dirty="0"/>
              <a:t> </a:t>
            </a:r>
            <a:r>
              <a:rPr lang="en-US" sz="2400" dirty="0" err="1"/>
              <a:t>terang</a:t>
            </a:r>
            <a:r>
              <a:rPr lang="en-US" sz="2400" dirty="0"/>
              <a:t> pada </a:t>
            </a:r>
            <a:r>
              <a:rPr lang="en-US" sz="2400" dirty="0" err="1"/>
              <a:t>citra</a:t>
            </a:r>
            <a:r>
              <a:rPr lang="en-US" sz="2400" dirty="0"/>
              <a:t> </a:t>
            </a:r>
            <a:r>
              <a:rPr lang="en-US" sz="2400" dirty="0" err="1"/>
              <a:t>hasil</a:t>
            </a:r>
            <a:endParaRPr lang="en-US" sz="2400" dirty="0"/>
          </a:p>
          <a:p>
            <a:pPr algn="ctr"/>
            <a:r>
              <a:rPr lang="en-US" sz="2400" dirty="0"/>
              <a:t>(Citra </a:t>
            </a:r>
            <a:r>
              <a:rPr lang="en-US" sz="2400" dirty="0" err="1"/>
              <a:t>permukaan</a:t>
            </a:r>
            <a:r>
              <a:rPr lang="en-US" sz="2400" dirty="0"/>
              <a:t> </a:t>
            </a:r>
            <a:r>
              <a:rPr lang="en-US" sz="2400" dirty="0" err="1"/>
              <a:t>bulan</a:t>
            </a:r>
            <a:r>
              <a:rPr lang="en-US" sz="24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169906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5A4A47-1D5C-4082-AE26-9AD3C906ED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33678"/>
            <a:ext cx="10515600" cy="5445202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/>
              <a:t>Metode</a:t>
            </a:r>
            <a:r>
              <a:rPr lang="en-US" dirty="0"/>
              <a:t> </a:t>
            </a:r>
            <a:r>
              <a:rPr lang="en-US" b="1" dirty="0" err="1"/>
              <a:t>spesifikasi</a:t>
            </a:r>
            <a:r>
              <a:rPr lang="en-US" b="1" dirty="0"/>
              <a:t> histogram </a:t>
            </a:r>
            <a:r>
              <a:rPr lang="en-US" dirty="0"/>
              <a:t>(</a:t>
            </a:r>
            <a:r>
              <a:rPr lang="en-US" i="1" dirty="0"/>
              <a:t>histogram specification</a:t>
            </a:r>
            <a:r>
              <a:rPr lang="en-US" dirty="0"/>
              <a:t>)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b="1" dirty="0" err="1"/>
              <a:t>pencocokan</a:t>
            </a:r>
            <a:r>
              <a:rPr lang="en-US" b="1" dirty="0"/>
              <a:t> histogram </a:t>
            </a:r>
            <a:r>
              <a:rPr lang="en-US" dirty="0"/>
              <a:t>(</a:t>
            </a:r>
            <a:r>
              <a:rPr lang="en-US" i="1" dirty="0"/>
              <a:t>histogram matching</a:t>
            </a:r>
            <a:r>
              <a:rPr lang="en-US" dirty="0"/>
              <a:t>) </a:t>
            </a:r>
            <a:r>
              <a:rPr lang="en-US" dirty="0" err="1"/>
              <a:t>memberikan</a:t>
            </a:r>
            <a:r>
              <a:rPr lang="en-US" dirty="0"/>
              <a:t> </a:t>
            </a:r>
            <a:r>
              <a:rPr lang="en-US" dirty="0" err="1"/>
              <a:t>cara</a:t>
            </a:r>
            <a:r>
              <a:rPr lang="en-US" dirty="0"/>
              <a:t> </a:t>
            </a:r>
            <a:r>
              <a:rPr lang="en-US" dirty="0" err="1"/>
              <a:t>menghasilkan</a:t>
            </a:r>
            <a:r>
              <a:rPr lang="en-US" dirty="0"/>
              <a:t> histogram yang </a:t>
            </a:r>
            <a:r>
              <a:rPr lang="en-US" dirty="0" err="1"/>
              <a:t>ditentukan</a:t>
            </a:r>
            <a:r>
              <a:rPr lang="en-US" dirty="0"/>
              <a:t> oleh </a:t>
            </a:r>
            <a:r>
              <a:rPr lang="en-US" dirty="0" err="1"/>
              <a:t>pengguna</a:t>
            </a:r>
            <a:r>
              <a:rPr lang="en-US" dirty="0"/>
              <a:t>. </a:t>
            </a:r>
          </a:p>
          <a:p>
            <a:endParaRPr lang="en-US" dirty="0"/>
          </a:p>
          <a:p>
            <a:r>
              <a:rPr lang="en-US" dirty="0"/>
              <a:t>Cara </a:t>
            </a:r>
            <a:r>
              <a:rPr lang="en-US" dirty="0" err="1"/>
              <a:t>pembentukan</a:t>
            </a:r>
            <a:r>
              <a:rPr lang="en-US" dirty="0"/>
              <a:t> </a:t>
            </a:r>
            <a:r>
              <a:rPr lang="en-US" dirty="0" err="1"/>
              <a:t>histogramnya</a:t>
            </a:r>
            <a:r>
              <a:rPr lang="en-US" dirty="0"/>
              <a:t> </a:t>
            </a:r>
            <a:r>
              <a:rPr lang="en-US" dirty="0" err="1"/>
              <a:t>memanfaatkan</a:t>
            </a:r>
            <a:r>
              <a:rPr lang="en-US" dirty="0"/>
              <a:t> </a:t>
            </a:r>
            <a:r>
              <a:rPr lang="en-US" dirty="0" err="1"/>
              <a:t>sifat</a:t>
            </a:r>
            <a:r>
              <a:rPr lang="en-US" dirty="0"/>
              <a:t> pada </a:t>
            </a:r>
            <a:r>
              <a:rPr lang="en-US" dirty="0" err="1"/>
              <a:t>perataan</a:t>
            </a:r>
            <a:r>
              <a:rPr lang="en-US" dirty="0"/>
              <a:t> histogram. </a:t>
            </a:r>
          </a:p>
          <a:p>
            <a:endParaRPr lang="en-US" dirty="0"/>
          </a:p>
          <a:p>
            <a:r>
              <a:rPr lang="en-US" dirty="0" err="1"/>
              <a:t>Bila</a:t>
            </a:r>
            <a:r>
              <a:rPr lang="en-US" dirty="0"/>
              <a:t> </a:t>
            </a:r>
            <a:r>
              <a:rPr lang="en-US" dirty="0" err="1"/>
              <a:t>fungsi</a:t>
            </a:r>
            <a:r>
              <a:rPr lang="en-US" dirty="0"/>
              <a:t> </a:t>
            </a:r>
            <a:r>
              <a:rPr lang="en-US" dirty="0" err="1"/>
              <a:t>transformasi</a:t>
            </a:r>
            <a:r>
              <a:rPr lang="en-US" dirty="0"/>
              <a:t> pada </a:t>
            </a:r>
            <a:r>
              <a:rPr lang="en-US" dirty="0" err="1"/>
              <a:t>perataan</a:t>
            </a:r>
            <a:r>
              <a:rPr lang="en-US" dirty="0"/>
              <a:t> histogram </a:t>
            </a:r>
            <a:r>
              <a:rPr lang="en-US" dirty="0" err="1"/>
              <a:t>menghasilkan</a:t>
            </a:r>
            <a:r>
              <a:rPr lang="en-US" dirty="0"/>
              <a:t> histogram </a:t>
            </a:r>
            <a:r>
              <a:rPr lang="en-US" dirty="0" err="1"/>
              <a:t>semula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histogram yang </a:t>
            </a:r>
            <a:r>
              <a:rPr lang="en-US" dirty="0" err="1"/>
              <a:t>seragam</a:t>
            </a:r>
            <a:r>
              <a:rPr lang="en-US" dirty="0"/>
              <a:t>, </a:t>
            </a:r>
            <a:r>
              <a:rPr lang="en-US" dirty="0" err="1"/>
              <a:t>maka</a:t>
            </a:r>
            <a:r>
              <a:rPr lang="en-US" dirty="0"/>
              <a:t> </a:t>
            </a:r>
            <a:r>
              <a:rPr lang="en-US" dirty="0" err="1"/>
              <a:t>fungsi</a:t>
            </a:r>
            <a:r>
              <a:rPr lang="en-US" dirty="0"/>
              <a:t> </a:t>
            </a:r>
            <a:r>
              <a:rPr lang="en-US" dirty="0" err="1"/>
              <a:t>balikannya</a:t>
            </a:r>
            <a:r>
              <a:rPr lang="en-US" dirty="0"/>
              <a:t> (</a:t>
            </a:r>
            <a:r>
              <a:rPr lang="en-US" i="1" dirty="0"/>
              <a:t>inverse</a:t>
            </a:r>
            <a:r>
              <a:rPr lang="en-US" dirty="0"/>
              <a:t>) </a:t>
            </a:r>
            <a:r>
              <a:rPr lang="en-US" dirty="0" err="1"/>
              <a:t>memetakan</a:t>
            </a:r>
            <a:r>
              <a:rPr lang="en-US" dirty="0"/>
              <a:t> histogram yang </a:t>
            </a:r>
            <a:r>
              <a:rPr lang="en-US" dirty="0" err="1"/>
              <a:t>seragam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histogram </a:t>
            </a:r>
            <a:r>
              <a:rPr lang="en-US" dirty="0" err="1"/>
              <a:t>semula</a:t>
            </a:r>
            <a:r>
              <a:rPr lang="en-US" dirty="0"/>
              <a:t>. </a:t>
            </a:r>
          </a:p>
          <a:p>
            <a:endParaRPr lang="en-US" dirty="0"/>
          </a:p>
          <a:p>
            <a:r>
              <a:rPr lang="en-US" dirty="0" err="1"/>
              <a:t>Sifat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dimanfaatkan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mengubah</a:t>
            </a:r>
            <a:r>
              <a:rPr lang="en-US" dirty="0"/>
              <a:t> histogram </a:t>
            </a:r>
            <a:r>
              <a:rPr lang="en-US" dirty="0" err="1"/>
              <a:t>citra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histogram lain yang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seragam</a:t>
            </a:r>
            <a:r>
              <a:rPr lang="en-US" dirty="0"/>
              <a:t>. </a:t>
            </a:r>
          </a:p>
          <a:p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A4D21E2-E69C-4F40-A213-B5916ED50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0628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03ACD3-55B1-45FA-8B08-17656C4992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63029"/>
            <a:ext cx="10515600" cy="5313934"/>
          </a:xfrm>
        </p:spPr>
        <p:txBody>
          <a:bodyPr/>
          <a:lstStyle/>
          <a:p>
            <a:r>
              <a:rPr lang="en-US" dirty="0" err="1"/>
              <a:t>Misalkan</a:t>
            </a:r>
            <a:r>
              <a:rPr lang="en-US" dirty="0"/>
              <a:t> </a:t>
            </a:r>
            <a:r>
              <a:rPr lang="en-US" i="1" dirty="0" err="1"/>
              <a:t>P</a:t>
            </a:r>
            <a:r>
              <a:rPr lang="en-US" i="1" baseline="-25000" dirty="0" err="1"/>
              <a:t>r</a:t>
            </a:r>
            <a:r>
              <a:rPr lang="en-US" dirty="0"/>
              <a:t>(</a:t>
            </a:r>
            <a:r>
              <a:rPr lang="en-US" i="1" dirty="0"/>
              <a:t>r</a:t>
            </a:r>
            <a:r>
              <a:rPr lang="en-US" dirty="0"/>
              <a:t>) dan </a:t>
            </a:r>
            <a:r>
              <a:rPr lang="en-US" i="1" dirty="0" err="1"/>
              <a:t>P</a:t>
            </a:r>
            <a:r>
              <a:rPr lang="en-US" i="1" baseline="-25000" dirty="0" err="1"/>
              <a:t>z</a:t>
            </a:r>
            <a:r>
              <a:rPr lang="en-US" dirty="0"/>
              <a:t>(</a:t>
            </a:r>
            <a:r>
              <a:rPr lang="en-US" i="1" dirty="0"/>
              <a:t>z</a:t>
            </a:r>
            <a:r>
              <a:rPr lang="en-US" dirty="0"/>
              <a:t>) </a:t>
            </a:r>
            <a:r>
              <a:rPr lang="en-US" dirty="0" err="1"/>
              <a:t>masing-masing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histogram </a:t>
            </a:r>
            <a:r>
              <a:rPr lang="en-US" dirty="0" err="1"/>
              <a:t>citra</a:t>
            </a:r>
            <a:r>
              <a:rPr lang="en-US" dirty="0"/>
              <a:t> </a:t>
            </a:r>
            <a:r>
              <a:rPr lang="en-US" dirty="0" err="1"/>
              <a:t>semula</a:t>
            </a:r>
            <a:r>
              <a:rPr lang="en-US" dirty="0"/>
              <a:t> dan histogram yang </a:t>
            </a:r>
            <a:r>
              <a:rPr lang="en-US" dirty="0" err="1"/>
              <a:t>diinginkan</a:t>
            </a:r>
            <a:r>
              <a:rPr lang="en-US" dirty="0"/>
              <a:t>. </a:t>
            </a:r>
          </a:p>
          <a:p>
            <a:endParaRPr lang="en-US" dirty="0"/>
          </a:p>
          <a:p>
            <a:r>
              <a:rPr lang="en-US" dirty="0" err="1"/>
              <a:t>Fungsi</a:t>
            </a:r>
            <a:r>
              <a:rPr lang="en-US" dirty="0"/>
              <a:t> </a:t>
            </a:r>
            <a:r>
              <a:rPr lang="en-US" dirty="0" err="1"/>
              <a:t>transformasi</a:t>
            </a:r>
            <a:r>
              <a:rPr lang="en-US" dirty="0"/>
              <a:t> </a:t>
            </a:r>
            <a:r>
              <a:rPr lang="en-US" i="1" dirty="0"/>
              <a:t>T</a:t>
            </a:r>
            <a:r>
              <a:rPr lang="en-US" dirty="0"/>
              <a:t> </a:t>
            </a:r>
            <a:r>
              <a:rPr lang="en-US" dirty="0" err="1"/>
              <a:t>mula-mula</a:t>
            </a:r>
            <a:r>
              <a:rPr lang="en-US" dirty="0"/>
              <a:t> </a:t>
            </a:r>
            <a:r>
              <a:rPr lang="en-US" dirty="0" err="1"/>
              <a:t>memetakan</a:t>
            </a:r>
            <a:r>
              <a:rPr lang="en-US" dirty="0"/>
              <a:t> </a:t>
            </a:r>
            <a:r>
              <a:rPr lang="en-US" dirty="0" err="1"/>
              <a:t>intensitas</a:t>
            </a:r>
            <a:r>
              <a:rPr lang="en-US" dirty="0"/>
              <a:t> </a:t>
            </a:r>
            <a:r>
              <a:rPr lang="en-US" dirty="0" err="1"/>
              <a:t>citra</a:t>
            </a:r>
            <a:r>
              <a:rPr lang="en-US" dirty="0"/>
              <a:t> </a:t>
            </a:r>
            <a:r>
              <a:rPr lang="en-US" dirty="0" err="1"/>
              <a:t>semula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histogram yang </a:t>
            </a:r>
            <a:r>
              <a:rPr lang="en-US" dirty="0" err="1"/>
              <a:t>seragam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cara</a:t>
            </a:r>
            <a:r>
              <a:rPr lang="en-US" dirty="0"/>
              <a:t> </a:t>
            </a:r>
            <a:r>
              <a:rPr lang="en-US" dirty="0" err="1"/>
              <a:t>perataan</a:t>
            </a:r>
            <a:r>
              <a:rPr lang="en-US" dirty="0"/>
              <a:t> histogram,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 err="1"/>
              <a:t>Jika</a:t>
            </a:r>
            <a:r>
              <a:rPr lang="en-US" dirty="0"/>
              <a:t> histogram yang </a:t>
            </a:r>
            <a:r>
              <a:rPr lang="en-US" dirty="0" err="1"/>
              <a:t>diinginkan</a:t>
            </a:r>
            <a:r>
              <a:rPr lang="en-US" dirty="0"/>
              <a:t> </a:t>
            </a:r>
            <a:r>
              <a:rPr lang="en-US" dirty="0" err="1"/>
              <a:t>sudah</a:t>
            </a:r>
            <a:r>
              <a:rPr lang="en-US" dirty="0"/>
              <a:t> </a:t>
            </a:r>
            <a:r>
              <a:rPr lang="en-US" dirty="0" err="1"/>
              <a:t>dispesifikasikan</a:t>
            </a:r>
            <a:r>
              <a:rPr lang="en-US" dirty="0"/>
              <a:t>, </a:t>
            </a:r>
            <a:r>
              <a:rPr lang="en-US" dirty="0" err="1"/>
              <a:t>kita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melakukan</a:t>
            </a:r>
            <a:r>
              <a:rPr lang="en-US" dirty="0"/>
              <a:t> </a:t>
            </a:r>
            <a:r>
              <a:rPr lang="en-US" dirty="0" err="1"/>
              <a:t>perataan</a:t>
            </a:r>
            <a:r>
              <a:rPr lang="en-US" dirty="0"/>
              <a:t> histogram pula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fungsi</a:t>
            </a:r>
            <a:r>
              <a:rPr lang="en-US" dirty="0"/>
              <a:t> </a:t>
            </a:r>
            <a:r>
              <a:rPr lang="en-US" dirty="0" err="1"/>
              <a:t>transformasi</a:t>
            </a:r>
            <a:r>
              <a:rPr lang="en-US" dirty="0"/>
              <a:t> </a:t>
            </a:r>
            <a:r>
              <a:rPr lang="en-US" i="1" dirty="0"/>
              <a:t>G</a:t>
            </a:r>
            <a:r>
              <a:rPr lang="en-US" dirty="0"/>
              <a:t>: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188F389C-62B1-4AB6-BE89-63DCD0D22B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D21EDE8D-F76C-4E21-8901-E44DFE4A8D3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3920871"/>
              </p:ext>
            </p:extLst>
          </p:nvPr>
        </p:nvGraphicFramePr>
        <p:xfrm>
          <a:off x="3396959" y="3185974"/>
          <a:ext cx="2791282" cy="10758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1219200" imgH="469900" progId="Equation.3">
                  <p:embed/>
                </p:oleObj>
              </mc:Choice>
              <mc:Fallback>
                <p:oleObj r:id="rId2" imgW="1219200" imgH="4699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96959" y="3185974"/>
                        <a:ext cx="2791282" cy="107580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4">
            <a:extLst>
              <a:ext uri="{FF2B5EF4-FFF2-40B4-BE49-F238E27FC236}">
                <a16:creationId xmlns:a16="http://schemas.microsoft.com/office/drawing/2014/main" id="{D027703F-D9BE-4995-A147-B54C74FECD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E53EA8AA-4395-48CC-A75F-9CCDB581BB6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9739448"/>
              </p:ext>
            </p:extLst>
          </p:nvPr>
        </p:nvGraphicFramePr>
        <p:xfrm>
          <a:off x="3396959" y="5190849"/>
          <a:ext cx="2849435" cy="10758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1244600" imgH="469900" progId="Equation.3">
                  <p:embed/>
                </p:oleObj>
              </mc:Choice>
              <mc:Fallback>
                <p:oleObj r:id="rId4" imgW="1244600" imgH="4699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96959" y="5190849"/>
                        <a:ext cx="2849435" cy="107580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31C8DAC-1162-488A-941E-E6888DD89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5769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577C77-4683-4D74-96EC-60E5C747C1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24674"/>
            <a:ext cx="10515600" cy="5252289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/>
              <a:t>Balikan</a:t>
            </a:r>
            <a:r>
              <a:rPr lang="en-US" dirty="0"/>
              <a:t> (</a:t>
            </a:r>
            <a:r>
              <a:rPr lang="en-US" i="1" dirty="0"/>
              <a:t>invers</a:t>
            </a:r>
            <a:r>
              <a:rPr lang="en-US" dirty="0"/>
              <a:t>)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fungsi</a:t>
            </a:r>
            <a:r>
              <a:rPr lang="en-US" dirty="0"/>
              <a:t> </a:t>
            </a:r>
            <a:r>
              <a:rPr lang="en-US" i="1" dirty="0"/>
              <a:t>G</a:t>
            </a:r>
            <a:r>
              <a:rPr lang="en-US" dirty="0"/>
              <a:t>,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 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menghasilkan</a:t>
            </a:r>
            <a:r>
              <a:rPr lang="en-US" dirty="0"/>
              <a:t> histogram yang </a:t>
            </a:r>
            <a:r>
              <a:rPr lang="en-US" dirty="0" err="1"/>
              <a:t>diinginkan</a:t>
            </a:r>
            <a:r>
              <a:rPr lang="en-US" dirty="0"/>
              <a:t> </a:t>
            </a:r>
            <a:r>
              <a:rPr lang="en-US" dirty="0" err="1"/>
              <a:t>kembali</a:t>
            </a:r>
            <a:r>
              <a:rPr lang="en-US" dirty="0"/>
              <a:t>.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mengganti</a:t>
            </a:r>
            <a:r>
              <a:rPr lang="en-US" dirty="0"/>
              <a:t> </a:t>
            </a:r>
            <a:r>
              <a:rPr lang="en-US" i="1" dirty="0"/>
              <a:t>v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i="1" dirty="0"/>
              <a:t>s</a:t>
            </a:r>
            <a:r>
              <a:rPr lang="en-US" dirty="0"/>
              <a:t> pada </a:t>
            </a:r>
            <a:r>
              <a:rPr lang="en-US" dirty="0" err="1"/>
              <a:t>persamaan</a:t>
            </a:r>
            <a:r>
              <a:rPr lang="en-US" dirty="0"/>
              <a:t> yang </a:t>
            </a:r>
            <a:r>
              <a:rPr lang="en-US" dirty="0" err="1"/>
              <a:t>terakhir</a:t>
            </a:r>
            <a:r>
              <a:rPr lang="en-US" dirty="0"/>
              <a:t>,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 err="1"/>
              <a:t>maka</a:t>
            </a:r>
            <a:r>
              <a:rPr lang="en-US" dirty="0"/>
              <a:t> </a:t>
            </a:r>
            <a:r>
              <a:rPr lang="en-US" dirty="0" err="1"/>
              <a:t>kita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memperoleh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</a:t>
            </a:r>
            <a:r>
              <a:rPr lang="en-US" dirty="0" err="1"/>
              <a:t>intensitas</a:t>
            </a:r>
            <a:r>
              <a:rPr lang="en-US" dirty="0"/>
              <a:t> yang </a:t>
            </a:r>
            <a:r>
              <a:rPr lang="en-US" dirty="0" err="1"/>
              <a:t>diinginkan</a:t>
            </a:r>
            <a:r>
              <a:rPr lang="en-US" dirty="0"/>
              <a:t>. </a:t>
            </a:r>
          </a:p>
          <a:p>
            <a:endParaRPr lang="en-US" dirty="0"/>
          </a:p>
          <a:p>
            <a:r>
              <a:rPr lang="en-US" dirty="0"/>
              <a:t>Hasil yang </a:t>
            </a:r>
            <a:r>
              <a:rPr lang="en-US" dirty="0" err="1"/>
              <a:t>diperoleh</a:t>
            </a:r>
            <a:r>
              <a:rPr lang="en-US" dirty="0"/>
              <a:t>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hampiran</a:t>
            </a:r>
            <a:r>
              <a:rPr lang="en-US" dirty="0"/>
              <a:t>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kita</a:t>
            </a:r>
            <a:r>
              <a:rPr lang="en-US" dirty="0"/>
              <a:t> </a:t>
            </a:r>
            <a:r>
              <a:rPr lang="en-US" dirty="0" err="1"/>
              <a:t>mencoba</a:t>
            </a:r>
            <a:r>
              <a:rPr lang="en-US" dirty="0"/>
              <a:t> </a:t>
            </a:r>
            <a:r>
              <a:rPr lang="en-US" dirty="0" err="1"/>
              <a:t>menemukan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</a:t>
            </a:r>
            <a:r>
              <a:rPr lang="en-US" i="1" dirty="0"/>
              <a:t>s</a:t>
            </a:r>
            <a:r>
              <a:rPr lang="en-US" dirty="0"/>
              <a:t> yang </a:t>
            </a:r>
            <a:r>
              <a:rPr lang="en-US" dirty="0" err="1"/>
              <a:t>transformasinya</a:t>
            </a:r>
            <a:r>
              <a:rPr lang="en-US" dirty="0"/>
              <a:t> </a:t>
            </a:r>
            <a:r>
              <a:rPr lang="en-US" dirty="0" err="1"/>
              <a:t>mendekati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</a:t>
            </a:r>
            <a:r>
              <a:rPr lang="en-US" i="1" dirty="0"/>
              <a:t>z</a:t>
            </a:r>
            <a:r>
              <a:rPr lang="en-US" dirty="0"/>
              <a:t>. 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B0E9FB2A-9862-44A0-A2CE-8751DA512F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5B30CB91-B000-4D3D-9701-EF7B852C49B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3333032"/>
              </p:ext>
            </p:extLst>
          </p:nvPr>
        </p:nvGraphicFramePr>
        <p:xfrm>
          <a:off x="2732925" y="1571945"/>
          <a:ext cx="1530850" cy="54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647700" imgH="228600" progId="Equation.3">
                  <p:embed/>
                </p:oleObj>
              </mc:Choice>
              <mc:Fallback>
                <p:oleObj r:id="rId2" imgW="647700" imgH="2286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32925" y="1571945"/>
                        <a:ext cx="1530850" cy="5403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4">
            <a:extLst>
              <a:ext uri="{FF2B5EF4-FFF2-40B4-BE49-F238E27FC236}">
                <a16:creationId xmlns:a16="http://schemas.microsoft.com/office/drawing/2014/main" id="{CCD2C435-2AC2-45D9-B42D-6AF1FD3A05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3661A618-8D72-42C0-99DB-C00127ED6BB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5302071"/>
              </p:ext>
            </p:extLst>
          </p:nvPr>
        </p:nvGraphicFramePr>
        <p:xfrm>
          <a:off x="2641354" y="3729518"/>
          <a:ext cx="1470814" cy="5402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622030" imgH="228501" progId="Equation.3">
                  <p:embed/>
                </p:oleObj>
              </mc:Choice>
              <mc:Fallback>
                <p:oleObj r:id="rId4" imgW="622030" imgH="228501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1354" y="3729518"/>
                        <a:ext cx="1470814" cy="54029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F58D2A7-D863-4009-862C-C51046FB6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98011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565DC9-968B-4690-835B-3E6B66B430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0883" y="334367"/>
            <a:ext cx="11244209" cy="5344756"/>
          </a:xfrm>
        </p:spPr>
        <p:txBody>
          <a:bodyPr/>
          <a:lstStyle/>
          <a:p>
            <a:pPr marL="0" indent="0">
              <a:buNone/>
            </a:pPr>
            <a:r>
              <a:rPr lang="en-US" dirty="0" err="1"/>
              <a:t>Algoritma</a:t>
            </a:r>
            <a:r>
              <a:rPr lang="en-US" dirty="0"/>
              <a:t> </a:t>
            </a:r>
            <a:r>
              <a:rPr lang="en-US" dirty="0" err="1"/>
              <a:t>spesifikasi</a:t>
            </a:r>
            <a:r>
              <a:rPr lang="en-US" dirty="0"/>
              <a:t> histogram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berikut</a:t>
            </a:r>
            <a:r>
              <a:rPr lang="en-US" dirty="0"/>
              <a:t>:</a:t>
            </a:r>
          </a:p>
          <a:p>
            <a:pPr marL="0" indent="0">
              <a:buNone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Misalkan</a:t>
            </a:r>
            <a:r>
              <a:rPr lang="en-US" dirty="0"/>
              <a:t> </a:t>
            </a:r>
            <a:r>
              <a:rPr lang="en-US" i="1" dirty="0" err="1"/>
              <a:t>P</a:t>
            </a:r>
            <a:r>
              <a:rPr lang="en-US" i="1" baseline="-25000" dirty="0" err="1"/>
              <a:t>r</a:t>
            </a:r>
            <a:r>
              <a:rPr lang="en-US" dirty="0"/>
              <a:t>(</a:t>
            </a:r>
            <a:r>
              <a:rPr lang="en-US" i="1" dirty="0"/>
              <a:t>r</a:t>
            </a:r>
            <a:r>
              <a:rPr lang="en-US" dirty="0"/>
              <a:t>) </a:t>
            </a:r>
            <a:r>
              <a:rPr lang="en-US" dirty="0" err="1"/>
              <a:t>adalah</a:t>
            </a:r>
            <a:r>
              <a:rPr lang="en-US" dirty="0"/>
              <a:t> histogram </a:t>
            </a:r>
            <a:r>
              <a:rPr lang="en-US" dirty="0" err="1"/>
              <a:t>citra</a:t>
            </a:r>
            <a:r>
              <a:rPr lang="en-US" dirty="0"/>
              <a:t> </a:t>
            </a:r>
            <a:r>
              <a:rPr lang="en-US" dirty="0" err="1"/>
              <a:t>semula</a:t>
            </a:r>
            <a:r>
              <a:rPr lang="en-US" dirty="0"/>
              <a:t>. </a:t>
            </a:r>
            <a:r>
              <a:rPr lang="en-US" dirty="0" err="1"/>
              <a:t>Lakukan</a:t>
            </a:r>
            <a:r>
              <a:rPr lang="en-US" dirty="0"/>
              <a:t> </a:t>
            </a:r>
            <a:r>
              <a:rPr lang="en-US" dirty="0" err="1"/>
              <a:t>perataan</a:t>
            </a:r>
            <a:r>
              <a:rPr lang="en-US" dirty="0"/>
              <a:t> histogram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citra</a:t>
            </a:r>
            <a:r>
              <a:rPr lang="en-US" dirty="0"/>
              <a:t> </a:t>
            </a:r>
            <a:r>
              <a:rPr lang="en-US" dirty="0" err="1"/>
              <a:t>semula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fungsi</a:t>
            </a:r>
            <a:r>
              <a:rPr lang="en-US" dirty="0"/>
              <a:t> </a:t>
            </a:r>
            <a:r>
              <a:rPr lang="en-US" dirty="0" err="1"/>
              <a:t>transformasi</a:t>
            </a:r>
            <a:r>
              <a:rPr lang="en-US" dirty="0"/>
              <a:t> </a:t>
            </a:r>
            <a:r>
              <a:rPr lang="en-US" i="1" dirty="0"/>
              <a:t>T</a:t>
            </a:r>
            <a:r>
              <a:rPr lang="en-US" dirty="0"/>
              <a:t>,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0" indent="0">
              <a:buNone/>
            </a:pPr>
            <a:r>
              <a:rPr lang="en-US" dirty="0"/>
              <a:t>   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bentuk</a:t>
            </a:r>
            <a:r>
              <a:rPr lang="en-US" dirty="0"/>
              <a:t> </a:t>
            </a:r>
            <a:r>
              <a:rPr lang="en-US" dirty="0" err="1"/>
              <a:t>diskrit</a:t>
            </a:r>
            <a:r>
              <a:rPr lang="en-US" dirty="0"/>
              <a:t>, </a:t>
            </a:r>
            <a:r>
              <a:rPr lang="en-US" dirty="0" err="1"/>
              <a:t>nilai-nilai</a:t>
            </a:r>
            <a:r>
              <a:rPr lang="en-US" dirty="0"/>
              <a:t> </a:t>
            </a:r>
            <a:r>
              <a:rPr lang="en-US" i="1" dirty="0"/>
              <a:t>s</a:t>
            </a:r>
            <a:r>
              <a:rPr lang="en-US" dirty="0"/>
              <a:t> </a:t>
            </a:r>
            <a:r>
              <a:rPr lang="en-US" dirty="0" err="1"/>
              <a:t>diperoleh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persamaan</a:t>
            </a:r>
            <a:r>
              <a:rPr lang="en-US" dirty="0"/>
              <a:t> </a:t>
            </a:r>
            <a:r>
              <a:rPr lang="en-US" dirty="0" err="1"/>
              <a:t>berikut</a:t>
            </a:r>
            <a:r>
              <a:rPr lang="en-US" dirty="0"/>
              <a:t>:</a:t>
            </a:r>
          </a:p>
          <a:p>
            <a:pPr marL="0" indent="0">
              <a:buNone/>
            </a:pPr>
            <a:r>
              <a:rPr lang="en-US" dirty="0"/>
              <a:t>	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867F88A0-3933-49FE-8FF8-B3D49A855D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4D7D471C-CAAB-4652-A6F3-A29FFAEAE30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7419386"/>
              </p:ext>
            </p:extLst>
          </p:nvPr>
        </p:nvGraphicFramePr>
        <p:xfrm>
          <a:off x="3644612" y="2250156"/>
          <a:ext cx="2532444" cy="9760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1219200" imgH="469900" progId="Equation.3">
                  <p:embed/>
                </p:oleObj>
              </mc:Choice>
              <mc:Fallback>
                <p:oleObj r:id="rId2" imgW="1219200" imgH="4699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4612" y="2250156"/>
                        <a:ext cx="2532444" cy="97604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4">
            <a:extLst>
              <a:ext uri="{FF2B5EF4-FFF2-40B4-BE49-F238E27FC236}">
                <a16:creationId xmlns:a16="http://schemas.microsoft.com/office/drawing/2014/main" id="{C7BF0A81-B0C4-4623-BAFB-5330175D9F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9E841415-5D02-4BB0-A140-B72D4570619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1919926"/>
              </p:ext>
            </p:extLst>
          </p:nvPr>
        </p:nvGraphicFramePr>
        <p:xfrm>
          <a:off x="3482040" y="3726436"/>
          <a:ext cx="3284308" cy="8630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1739900" imgH="457200" progId="Equation.3">
                  <p:embed/>
                </p:oleObj>
              </mc:Choice>
              <mc:Fallback>
                <p:oleObj r:id="rId4" imgW="1739900" imgH="4572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82040" y="3726436"/>
                        <a:ext cx="3284308" cy="86303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52D7580-F0D0-45CA-B5F2-7B86E6CA24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29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12DAC6E-0D99-420F-8AC7-3B4CD780307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76523" y="3960109"/>
            <a:ext cx="2788394" cy="2563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5177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DECB83-089E-4369-9CAD-08D29D0606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25282"/>
            <a:ext cx="10515600" cy="5053841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Agar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memiliki</a:t>
            </a:r>
            <a:r>
              <a:rPr lang="en-US" dirty="0"/>
              <a:t> histogram </a:t>
            </a:r>
            <a:r>
              <a:rPr lang="en-US" dirty="0" err="1"/>
              <a:t>citra</a:t>
            </a:r>
            <a:r>
              <a:rPr lang="en-US" dirty="0"/>
              <a:t> </a:t>
            </a:r>
            <a:r>
              <a:rPr lang="en-US" dirty="0" err="1"/>
              <a:t>sesuai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keinginan</a:t>
            </a:r>
            <a:r>
              <a:rPr lang="en-US" dirty="0"/>
              <a:t> </a:t>
            </a:r>
            <a:r>
              <a:rPr lang="en-US" dirty="0" err="1"/>
              <a:t>kita</a:t>
            </a:r>
            <a:r>
              <a:rPr lang="en-US" dirty="0"/>
              <a:t>, </a:t>
            </a:r>
            <a:r>
              <a:rPr lang="en-US" dirty="0" err="1"/>
              <a:t>maka</a:t>
            </a:r>
            <a:r>
              <a:rPr lang="en-US" dirty="0"/>
              <a:t> </a:t>
            </a:r>
            <a:r>
              <a:rPr lang="en-US" dirty="0" err="1"/>
              <a:t>penyebaran</a:t>
            </a:r>
            <a:r>
              <a:rPr lang="en-US" dirty="0"/>
              <a:t> </a:t>
            </a:r>
            <a:r>
              <a:rPr lang="en-US" dirty="0" err="1"/>
              <a:t>nilai-nilai</a:t>
            </a:r>
            <a:r>
              <a:rPr lang="en-US" dirty="0"/>
              <a:t> </a:t>
            </a:r>
            <a:r>
              <a:rPr lang="en-US" dirty="0" err="1"/>
              <a:t>intensitas</a:t>
            </a:r>
            <a:r>
              <a:rPr lang="en-US" dirty="0"/>
              <a:t> pada </a:t>
            </a:r>
            <a:r>
              <a:rPr lang="en-US" dirty="0" err="1"/>
              <a:t>citra</a:t>
            </a:r>
            <a:r>
              <a:rPr lang="en-US" dirty="0"/>
              <a:t>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diubah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 err="1"/>
              <a:t>Dua</a:t>
            </a:r>
            <a:r>
              <a:rPr lang="en-US" dirty="0"/>
              <a:t> </a:t>
            </a:r>
            <a:r>
              <a:rPr lang="en-US" dirty="0" err="1"/>
              <a:t>metode</a:t>
            </a:r>
            <a:r>
              <a:rPr lang="en-US" dirty="0"/>
              <a:t> </a:t>
            </a:r>
            <a:r>
              <a:rPr lang="en-US" dirty="0" err="1"/>
              <a:t>pengubahan</a:t>
            </a:r>
            <a:r>
              <a:rPr lang="en-US" dirty="0"/>
              <a:t> </a:t>
            </a:r>
            <a:r>
              <a:rPr lang="en-US" dirty="0" err="1"/>
              <a:t>citra</a:t>
            </a:r>
            <a:r>
              <a:rPr lang="en-US" dirty="0"/>
              <a:t> </a:t>
            </a:r>
            <a:r>
              <a:rPr lang="en-US" dirty="0" err="1"/>
              <a:t>berdasarkan</a:t>
            </a:r>
            <a:r>
              <a:rPr lang="en-US" dirty="0"/>
              <a:t> histogram:</a:t>
            </a:r>
          </a:p>
          <a:p>
            <a:pPr marL="514350" lvl="0" indent="-285750">
              <a:buFont typeface="+mj-lt"/>
              <a:buAutoNum type="arabicPeriod"/>
            </a:pPr>
            <a:r>
              <a:rPr lang="en-US" dirty="0" err="1">
                <a:solidFill>
                  <a:srgbClr val="FF0000"/>
                </a:solidFill>
              </a:rPr>
              <a:t>Perataan</a:t>
            </a:r>
            <a:r>
              <a:rPr lang="en-US" dirty="0">
                <a:solidFill>
                  <a:srgbClr val="FF0000"/>
                </a:solidFill>
              </a:rPr>
              <a:t> histogram (</a:t>
            </a:r>
            <a:r>
              <a:rPr lang="en-US" i="1" dirty="0">
                <a:solidFill>
                  <a:srgbClr val="FF0000"/>
                </a:solidFill>
              </a:rPr>
              <a:t>histogram equalization</a:t>
            </a:r>
            <a:r>
              <a:rPr lang="en-US" dirty="0">
                <a:solidFill>
                  <a:srgbClr val="FF0000"/>
                </a:solidFill>
              </a:rPr>
              <a:t>)</a:t>
            </a:r>
          </a:p>
          <a:p>
            <a:pPr marL="0" indent="0">
              <a:buNone/>
            </a:pPr>
            <a:r>
              <a:rPr lang="en-US" dirty="0"/>
              <a:t>       Nilai-</a:t>
            </a:r>
            <a:r>
              <a:rPr lang="en-US" dirty="0" err="1"/>
              <a:t>nilai</a:t>
            </a:r>
            <a:r>
              <a:rPr lang="en-US" dirty="0"/>
              <a:t> </a:t>
            </a:r>
            <a:r>
              <a:rPr lang="en-US" dirty="0" err="1"/>
              <a:t>intensitas</a:t>
            </a:r>
            <a:r>
              <a:rPr lang="en-US" dirty="0"/>
              <a:t> di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citra</a:t>
            </a:r>
            <a:r>
              <a:rPr lang="en-US" dirty="0"/>
              <a:t> </a:t>
            </a:r>
            <a:r>
              <a:rPr lang="en-US" dirty="0" err="1"/>
              <a:t>diubah</a:t>
            </a:r>
            <a:r>
              <a:rPr lang="en-US" dirty="0"/>
              <a:t> </a:t>
            </a:r>
            <a:r>
              <a:rPr lang="en-US" dirty="0" err="1"/>
              <a:t>sehingga</a:t>
            </a:r>
            <a:r>
              <a:rPr lang="en-US" dirty="0"/>
              <a:t> </a:t>
            </a:r>
            <a:r>
              <a:rPr lang="en-US" dirty="0" err="1"/>
              <a:t>penyebarannya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    </a:t>
            </a:r>
            <a:r>
              <a:rPr lang="en-US" dirty="0" err="1"/>
              <a:t>seragam</a:t>
            </a:r>
            <a:r>
              <a:rPr lang="en-US" dirty="0"/>
              <a:t> (</a:t>
            </a:r>
            <a:r>
              <a:rPr lang="en-US" i="1" dirty="0"/>
              <a:t>uniform</a:t>
            </a:r>
            <a:r>
              <a:rPr lang="en-US" dirty="0"/>
              <a:t>).</a:t>
            </a: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  <a:tabLst>
                <a:tab pos="119063" algn="l"/>
              </a:tabLst>
            </a:pPr>
            <a:r>
              <a:rPr lang="en-US" dirty="0">
                <a:solidFill>
                  <a:srgbClr val="FF0000"/>
                </a:solidFill>
              </a:rPr>
              <a:t>   2. </a:t>
            </a:r>
            <a:r>
              <a:rPr lang="en-US" dirty="0" err="1">
                <a:solidFill>
                  <a:srgbClr val="FF0000"/>
                </a:solidFill>
              </a:rPr>
              <a:t>Spesifikasi</a:t>
            </a:r>
            <a:r>
              <a:rPr lang="en-US" dirty="0">
                <a:solidFill>
                  <a:srgbClr val="FF0000"/>
                </a:solidFill>
              </a:rPr>
              <a:t> histogram (</a:t>
            </a:r>
            <a:r>
              <a:rPr lang="en-US" i="1" dirty="0">
                <a:solidFill>
                  <a:srgbClr val="FF0000"/>
                </a:solidFill>
              </a:rPr>
              <a:t>histogram specification</a:t>
            </a:r>
            <a:r>
              <a:rPr lang="en-US" dirty="0">
                <a:solidFill>
                  <a:srgbClr val="FF0000"/>
                </a:solidFill>
              </a:rPr>
              <a:t>)</a:t>
            </a:r>
          </a:p>
          <a:p>
            <a:pPr marL="457200" indent="0">
              <a:buNone/>
            </a:pPr>
            <a:r>
              <a:rPr lang="en-US" dirty="0"/>
              <a:t> Nilai-</a:t>
            </a:r>
            <a:r>
              <a:rPr lang="en-US" dirty="0" err="1"/>
              <a:t>nilai</a:t>
            </a:r>
            <a:r>
              <a:rPr lang="en-US" dirty="0"/>
              <a:t> </a:t>
            </a:r>
            <a:r>
              <a:rPr lang="en-US" dirty="0" err="1"/>
              <a:t>intensitas</a:t>
            </a:r>
            <a:r>
              <a:rPr lang="en-US" dirty="0"/>
              <a:t> di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citra</a:t>
            </a:r>
            <a:r>
              <a:rPr lang="en-US" dirty="0"/>
              <a:t> </a:t>
            </a:r>
            <a:r>
              <a:rPr lang="en-US" dirty="0" err="1"/>
              <a:t>diubah</a:t>
            </a:r>
            <a:r>
              <a:rPr lang="en-US" dirty="0"/>
              <a:t> agar </a:t>
            </a:r>
            <a:r>
              <a:rPr lang="en-US" dirty="0" err="1"/>
              <a:t>diperoleh</a:t>
            </a:r>
            <a:r>
              <a:rPr lang="en-US" dirty="0"/>
              <a:t> histogram </a:t>
            </a:r>
            <a:r>
              <a:rPr lang="en-US" dirty="0" err="1"/>
              <a:t>dengan</a:t>
            </a:r>
            <a:r>
              <a:rPr lang="en-US" dirty="0"/>
              <a:t>  </a:t>
            </a:r>
            <a:r>
              <a:rPr lang="en-US" dirty="0" err="1"/>
              <a:t>bentuk</a:t>
            </a:r>
            <a:r>
              <a:rPr lang="en-US" dirty="0"/>
              <a:t> yang </a:t>
            </a:r>
            <a:r>
              <a:rPr lang="en-US" dirty="0" err="1"/>
              <a:t>dispesifikasikan</a:t>
            </a:r>
            <a:r>
              <a:rPr lang="en-US" dirty="0"/>
              <a:t> oleh </a:t>
            </a:r>
            <a:r>
              <a:rPr lang="en-US" dirty="0" err="1"/>
              <a:t>pengguna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5D2EFFC-C665-447C-9882-BA5DBC4582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06961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4DAF18-A82E-4F06-903A-C9F9E3CCB2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7080" y="470042"/>
            <a:ext cx="11069548" cy="5917915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2"/>
            </a:pPr>
            <a:r>
              <a:rPr lang="en-US" dirty="0" err="1"/>
              <a:t>Tentukan</a:t>
            </a:r>
            <a:r>
              <a:rPr lang="en-US" dirty="0"/>
              <a:t> histogram yang </a:t>
            </a:r>
            <a:r>
              <a:rPr lang="en-US" dirty="0" err="1"/>
              <a:t>diinginkan</a:t>
            </a:r>
            <a:r>
              <a:rPr lang="en-US" dirty="0"/>
              <a:t>, </a:t>
            </a:r>
            <a:r>
              <a:rPr lang="en-US" dirty="0" err="1"/>
              <a:t>misalkan</a:t>
            </a:r>
            <a:r>
              <a:rPr lang="en-US" dirty="0"/>
              <a:t> </a:t>
            </a:r>
            <a:r>
              <a:rPr lang="en-US" i="1" dirty="0" err="1"/>
              <a:t>P</a:t>
            </a:r>
            <a:r>
              <a:rPr lang="en-US" i="1" baseline="-25000" dirty="0" err="1"/>
              <a:t>z</a:t>
            </a:r>
            <a:r>
              <a:rPr lang="en-US" dirty="0"/>
              <a:t>(</a:t>
            </a:r>
            <a:r>
              <a:rPr lang="en-US" i="1" dirty="0"/>
              <a:t>z</a:t>
            </a:r>
            <a:r>
              <a:rPr lang="en-US" dirty="0"/>
              <a:t>) </a:t>
            </a:r>
            <a:r>
              <a:rPr lang="en-US" dirty="0" err="1"/>
              <a:t>adalah</a:t>
            </a:r>
            <a:r>
              <a:rPr lang="en-US" dirty="0"/>
              <a:t> histogram yang </a:t>
            </a:r>
            <a:r>
              <a:rPr lang="en-US" dirty="0" err="1"/>
              <a:t>diinginkan</a:t>
            </a:r>
            <a:r>
              <a:rPr lang="en-US" dirty="0"/>
              <a:t>. </a:t>
            </a:r>
            <a:r>
              <a:rPr lang="en-US" dirty="0" err="1"/>
              <a:t>Lakukan</a:t>
            </a:r>
            <a:r>
              <a:rPr lang="en-US" dirty="0"/>
              <a:t> </a:t>
            </a:r>
            <a:r>
              <a:rPr lang="en-US" dirty="0" err="1"/>
              <a:t>perataan</a:t>
            </a:r>
            <a:r>
              <a:rPr lang="en-US" dirty="0"/>
              <a:t> histogram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fungsi</a:t>
            </a:r>
            <a:r>
              <a:rPr lang="en-US" dirty="0"/>
              <a:t> </a:t>
            </a:r>
            <a:r>
              <a:rPr lang="en-US" dirty="0" err="1"/>
              <a:t>transformasi</a:t>
            </a:r>
            <a:r>
              <a:rPr lang="en-US" dirty="0"/>
              <a:t> </a:t>
            </a:r>
            <a:r>
              <a:rPr lang="en-US" i="1" dirty="0"/>
              <a:t>G</a:t>
            </a:r>
            <a:r>
              <a:rPr lang="en-US" dirty="0"/>
              <a:t>,</a:t>
            </a:r>
          </a:p>
          <a:p>
            <a:pPr marL="514350" indent="-514350">
              <a:buFont typeface="+mj-lt"/>
              <a:buAutoNum type="arabicPeriod" startAt="2"/>
            </a:pPr>
            <a:endParaRPr lang="en-US" dirty="0"/>
          </a:p>
          <a:p>
            <a:pPr marL="0" indent="0">
              <a:buNone/>
            </a:pPr>
            <a:r>
              <a:rPr lang="en-US" dirty="0"/>
              <a:t>     </a:t>
            </a:r>
          </a:p>
          <a:p>
            <a:pPr marL="0" indent="0">
              <a:buNone/>
            </a:pPr>
            <a:r>
              <a:rPr lang="en-US" dirty="0"/>
              <a:t>     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bentuk</a:t>
            </a:r>
            <a:r>
              <a:rPr lang="en-US" dirty="0"/>
              <a:t> </a:t>
            </a:r>
            <a:r>
              <a:rPr lang="en-US" dirty="0" err="1"/>
              <a:t>diskrit</a:t>
            </a:r>
            <a:r>
              <a:rPr lang="en-US" dirty="0"/>
              <a:t>, </a:t>
            </a:r>
            <a:r>
              <a:rPr lang="en-US" dirty="0" err="1"/>
              <a:t>nilai-nilai</a:t>
            </a:r>
            <a:r>
              <a:rPr lang="en-US" dirty="0"/>
              <a:t> </a:t>
            </a:r>
            <a:r>
              <a:rPr lang="en-US" i="1" dirty="0"/>
              <a:t>v</a:t>
            </a:r>
            <a:r>
              <a:rPr lang="en-US" dirty="0"/>
              <a:t> </a:t>
            </a:r>
            <a:r>
              <a:rPr lang="en-US" dirty="0" err="1"/>
              <a:t>diperoleh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persamaan</a:t>
            </a:r>
            <a:r>
              <a:rPr lang="en-US" dirty="0"/>
              <a:t> </a:t>
            </a:r>
            <a:r>
              <a:rPr lang="en-US" dirty="0" err="1"/>
              <a:t>berikut</a:t>
            </a:r>
            <a:r>
              <a:rPr lang="en-US" dirty="0"/>
              <a:t>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514350" indent="-514350">
              <a:buFont typeface="+mj-lt"/>
              <a:buAutoNum type="arabicPeriod" startAt="3"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61466BCF-A7C5-45BA-9EEB-2854B2221E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16B7EC97-85D5-4020-98A1-91EBB82D131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020624"/>
              </p:ext>
            </p:extLst>
          </p:nvPr>
        </p:nvGraphicFramePr>
        <p:xfrm>
          <a:off x="3972674" y="1683480"/>
          <a:ext cx="2966177" cy="11198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1244600" imgH="469900" progId="Equation.3">
                  <p:embed/>
                </p:oleObj>
              </mc:Choice>
              <mc:Fallback>
                <p:oleObj r:id="rId2" imgW="1244600" imgH="4699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72674" y="1683480"/>
                        <a:ext cx="2966177" cy="111988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5">
            <a:extLst>
              <a:ext uri="{FF2B5EF4-FFF2-40B4-BE49-F238E27FC236}">
                <a16:creationId xmlns:a16="http://schemas.microsoft.com/office/drawing/2014/main" id="{BC7257BD-0979-4C1A-AAB1-EC7FDB713D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FB4A89BF-FC89-4748-93A7-66B8B74130C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0054779"/>
              </p:ext>
            </p:extLst>
          </p:nvPr>
        </p:nvGraphicFramePr>
        <p:xfrm>
          <a:off x="3707373" y="3273404"/>
          <a:ext cx="4103252" cy="10402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1803400" imgH="457200" progId="Equation.3">
                  <p:embed/>
                </p:oleObj>
              </mc:Choice>
              <mc:Fallback>
                <p:oleObj r:id="rId4" imgW="1803400" imgH="4572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7373" y="3273404"/>
                        <a:ext cx="4103252" cy="104026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668104C-3FD5-4EB5-9634-6D73A3380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30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FBC83A8-DA7E-4C50-BD4D-EFA31A2702F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22297" y="3578082"/>
            <a:ext cx="2981325" cy="2809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50089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E04FB1-F0FB-4F14-B44C-05F6483051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38480"/>
            <a:ext cx="10515600" cy="5343843"/>
          </a:xfrm>
        </p:spPr>
        <p:txBody>
          <a:bodyPr/>
          <a:lstStyle/>
          <a:p>
            <a:pPr marL="346075" indent="-346075">
              <a:buNone/>
            </a:pPr>
            <a:r>
              <a:rPr lang="en-US" dirty="0"/>
              <a:t>3. </a:t>
            </a:r>
            <a:r>
              <a:rPr lang="en-US" dirty="0" err="1"/>
              <a:t>Terapkan</a:t>
            </a:r>
            <a:r>
              <a:rPr lang="en-US" dirty="0"/>
              <a:t> </a:t>
            </a:r>
            <a:r>
              <a:rPr lang="en-US" dirty="0" err="1"/>
              <a:t>fungsi</a:t>
            </a:r>
            <a:r>
              <a:rPr lang="en-US" dirty="0"/>
              <a:t> </a:t>
            </a:r>
            <a:r>
              <a:rPr lang="en-US" dirty="0" err="1"/>
              <a:t>transformasi</a:t>
            </a:r>
            <a:r>
              <a:rPr lang="en-US" dirty="0"/>
              <a:t> </a:t>
            </a:r>
            <a:r>
              <a:rPr lang="en-US" dirty="0" err="1"/>
              <a:t>balikan</a:t>
            </a:r>
            <a:r>
              <a:rPr lang="en-US" dirty="0"/>
              <a:t>, </a:t>
            </a:r>
            <a:r>
              <a:rPr lang="en-US" i="1" dirty="0"/>
              <a:t>z</a:t>
            </a:r>
            <a:r>
              <a:rPr lang="en-US" dirty="0"/>
              <a:t> = </a:t>
            </a:r>
            <a:r>
              <a:rPr lang="en-US" i="1" dirty="0"/>
              <a:t>G</a:t>
            </a:r>
            <a:r>
              <a:rPr lang="en-US" baseline="30000" dirty="0"/>
              <a:t>-1</a:t>
            </a:r>
            <a:r>
              <a:rPr lang="en-US" dirty="0"/>
              <a:t>(</a:t>
            </a:r>
            <a:r>
              <a:rPr lang="en-US" i="1" dirty="0"/>
              <a:t>s</a:t>
            </a:r>
            <a:r>
              <a:rPr lang="en-US" dirty="0"/>
              <a:t>) </a:t>
            </a:r>
            <a:r>
              <a:rPr lang="en-US" dirty="0" err="1"/>
              <a:t>terhadap</a:t>
            </a:r>
            <a:r>
              <a:rPr lang="en-US" dirty="0"/>
              <a:t> histogram </a:t>
            </a:r>
            <a:r>
              <a:rPr lang="en-US" dirty="0" err="1"/>
              <a:t>hasil</a:t>
            </a:r>
            <a:r>
              <a:rPr lang="en-US" dirty="0"/>
              <a:t> </a:t>
            </a:r>
            <a:r>
              <a:rPr lang="en-US" dirty="0" err="1"/>
              <a:t>langkah</a:t>
            </a:r>
            <a:r>
              <a:rPr lang="en-US" dirty="0"/>
              <a:t> 1. </a:t>
            </a:r>
            <a:r>
              <a:rPr lang="en-US" dirty="0" err="1"/>
              <a:t>Caranya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mencari</a:t>
            </a:r>
            <a:r>
              <a:rPr lang="en-US" dirty="0"/>
              <a:t> </a:t>
            </a:r>
            <a:r>
              <a:rPr lang="en-US" dirty="0" err="1"/>
              <a:t>nilai-nilai</a:t>
            </a:r>
            <a:r>
              <a:rPr lang="en-US" dirty="0"/>
              <a:t> </a:t>
            </a:r>
            <a:r>
              <a:rPr lang="en-US" i="1" dirty="0"/>
              <a:t>s</a:t>
            </a:r>
            <a:r>
              <a:rPr lang="en-US" dirty="0"/>
              <a:t> yang </a:t>
            </a:r>
            <a:r>
              <a:rPr lang="en-US" dirty="0" err="1"/>
              <a:t>memberi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</a:t>
            </a:r>
            <a:r>
              <a:rPr lang="en-US" i="1" dirty="0"/>
              <a:t>z</a:t>
            </a:r>
            <a:r>
              <a:rPr lang="en-US" dirty="0"/>
              <a:t> </a:t>
            </a:r>
            <a:r>
              <a:rPr lang="en-US" dirty="0" err="1"/>
              <a:t>terdekat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ABC575-2ED3-4B51-9D01-A2ACF01B3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31</a:t>
            </a:fld>
            <a:endParaRPr lang="en-US"/>
          </a:p>
        </p:txBody>
      </p:sp>
      <p:pic>
        <p:nvPicPr>
          <p:cNvPr id="5" name="Picture 7">
            <a:extLst>
              <a:ext uri="{FF2B5EF4-FFF2-40B4-BE49-F238E27FC236}">
                <a16:creationId xmlns:a16="http://schemas.microsoft.com/office/drawing/2014/main" id="{CF581B11-F6E4-4CE9-A13D-C87E2B049E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19"/>
          <a:stretch>
            <a:fillRect/>
          </a:stretch>
        </p:blipFill>
        <p:spPr bwMode="auto">
          <a:xfrm>
            <a:off x="3416300" y="1882103"/>
            <a:ext cx="5359400" cy="4975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53640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4A20CC-0E81-431D-8E1D-998BAB53C4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719191"/>
            <a:ext cx="11090097" cy="5457772"/>
          </a:xfrm>
        </p:spPr>
        <p:txBody>
          <a:bodyPr/>
          <a:lstStyle/>
          <a:p>
            <a:r>
              <a:rPr lang="en-US" dirty="0" err="1"/>
              <a:t>Dengan</a:t>
            </a:r>
            <a:r>
              <a:rPr lang="en-US" dirty="0"/>
              <a:t> kata lain, histogram </a:t>
            </a:r>
            <a:r>
              <a:rPr lang="en-US" dirty="0" err="1"/>
              <a:t>nilai-nilai</a:t>
            </a:r>
            <a:r>
              <a:rPr lang="en-US" dirty="0"/>
              <a:t> </a:t>
            </a:r>
            <a:r>
              <a:rPr lang="en-US" dirty="0" err="1"/>
              <a:t>intensitas</a:t>
            </a:r>
            <a:r>
              <a:rPr lang="en-US" dirty="0"/>
              <a:t> pada </a:t>
            </a:r>
            <a:r>
              <a:rPr lang="en-US" dirty="0" err="1"/>
              <a:t>citra</a:t>
            </a:r>
            <a:r>
              <a:rPr lang="en-US" dirty="0"/>
              <a:t> </a:t>
            </a:r>
            <a:r>
              <a:rPr lang="en-US" dirty="0" err="1"/>
              <a:t>semula</a:t>
            </a:r>
            <a:r>
              <a:rPr lang="en-US" dirty="0"/>
              <a:t> </a:t>
            </a:r>
            <a:r>
              <a:rPr lang="en-US" dirty="0" err="1"/>
              <a:t>dipetakan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intensitas</a:t>
            </a:r>
            <a:r>
              <a:rPr lang="en-US" dirty="0"/>
              <a:t> </a:t>
            </a:r>
            <a:r>
              <a:rPr lang="en-US" i="1" dirty="0"/>
              <a:t>z</a:t>
            </a:r>
            <a:r>
              <a:rPr lang="en-US" dirty="0"/>
              <a:t> pada </a:t>
            </a:r>
            <a:r>
              <a:rPr lang="en-US" dirty="0" err="1"/>
              <a:t>citra</a:t>
            </a:r>
            <a:r>
              <a:rPr lang="en-US" dirty="0"/>
              <a:t> yang </a:t>
            </a:r>
            <a:r>
              <a:rPr lang="en-US" dirty="0" err="1"/>
              <a:t>diinginkan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fungsi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i="1" dirty="0"/>
              <a:t>z</a:t>
            </a:r>
            <a:r>
              <a:rPr lang="en-US" dirty="0"/>
              <a:t> = </a:t>
            </a:r>
            <a:r>
              <a:rPr lang="en-US" i="1" dirty="0"/>
              <a:t>G</a:t>
            </a:r>
            <a:r>
              <a:rPr lang="en-US" baseline="30000" dirty="0"/>
              <a:t>-1</a:t>
            </a:r>
            <a:r>
              <a:rPr lang="en-US" dirty="0"/>
              <a:t>[</a:t>
            </a:r>
            <a:r>
              <a:rPr lang="en-US" i="1" dirty="0"/>
              <a:t>T</a:t>
            </a:r>
            <a:r>
              <a:rPr lang="en-US" dirty="0"/>
              <a:t>(</a:t>
            </a:r>
            <a:r>
              <a:rPr lang="en-US" i="1" dirty="0"/>
              <a:t>r</a:t>
            </a:r>
            <a:r>
              <a:rPr lang="en-US" dirty="0"/>
              <a:t>)]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r>
              <a:rPr lang="en-US" dirty="0" err="1"/>
              <a:t>Ketiga</a:t>
            </a:r>
            <a:r>
              <a:rPr lang="en-US" dirty="0"/>
              <a:t> </a:t>
            </a:r>
            <a:r>
              <a:rPr lang="en-US" dirty="0" err="1"/>
              <a:t>langkah</a:t>
            </a:r>
            <a:r>
              <a:rPr lang="en-US" dirty="0"/>
              <a:t> di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algoritma</a:t>
            </a:r>
            <a:r>
              <a:rPr lang="en-US" dirty="0"/>
              <a:t> </a:t>
            </a:r>
            <a:r>
              <a:rPr lang="en-US" dirty="0" err="1"/>
              <a:t>spesifikasi</a:t>
            </a:r>
            <a:r>
              <a:rPr lang="en-US" dirty="0"/>
              <a:t> histogram di </a:t>
            </a:r>
            <a:r>
              <a:rPr lang="en-US" dirty="0" err="1"/>
              <a:t>atas</a:t>
            </a:r>
            <a:r>
              <a:rPr lang="en-US" dirty="0"/>
              <a:t> </a:t>
            </a:r>
            <a:r>
              <a:rPr lang="en-US" dirty="0" err="1"/>
              <a:t>digambarkan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bagan</a:t>
            </a:r>
            <a:r>
              <a:rPr lang="en-US" dirty="0"/>
              <a:t> pada </a:t>
            </a:r>
            <a:r>
              <a:rPr lang="en-US" dirty="0" err="1"/>
              <a:t>gambar</a:t>
            </a:r>
            <a:r>
              <a:rPr lang="en-US" dirty="0"/>
              <a:t> </a:t>
            </a:r>
            <a:r>
              <a:rPr lang="en-US" dirty="0" err="1"/>
              <a:t>berikut</a:t>
            </a:r>
            <a:r>
              <a:rPr lang="en-US" dirty="0"/>
              <a:t>:  </a:t>
            </a:r>
          </a:p>
          <a:p>
            <a:endParaRPr lang="en-US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A3AD2090-7C1D-4FD7-A4CA-585895569E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67847" y="446925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4EBDD832-BEAE-4741-A438-C55706158C3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2489949"/>
              </p:ext>
            </p:extLst>
          </p:nvPr>
        </p:nvGraphicFramePr>
        <p:xfrm>
          <a:off x="1633591" y="4469258"/>
          <a:ext cx="9112074" cy="10068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4812480" imgH="509400" progId="Visio.Drawing.5">
                  <p:embed/>
                </p:oleObj>
              </mc:Choice>
              <mc:Fallback>
                <p:oleObj r:id="rId2" imgW="4812480" imgH="509400" progId="Visio.Drawing.5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3591" y="4469258"/>
                        <a:ext cx="9112074" cy="100685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27210D8-057D-4535-94B0-BD68A194D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11888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90D2A8-9F68-4EA5-8E14-873B36FA6C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67820"/>
            <a:ext cx="10515600" cy="5509143"/>
          </a:xfrm>
        </p:spPr>
        <p:txBody>
          <a:bodyPr/>
          <a:lstStyle/>
          <a:p>
            <a:pPr marL="0" indent="0">
              <a:buNone/>
            </a:pPr>
            <a:r>
              <a:rPr lang="en-US" dirty="0" err="1"/>
              <a:t>Contoh</a:t>
            </a:r>
            <a:r>
              <a:rPr lang="en-US" dirty="0"/>
              <a:t>: </a:t>
            </a:r>
            <a:r>
              <a:rPr lang="en-US" dirty="0" err="1"/>
              <a:t>Tinjau</a:t>
            </a:r>
            <a:r>
              <a:rPr lang="en-US" dirty="0"/>
              <a:t> </a:t>
            </a:r>
            <a:r>
              <a:rPr lang="en-US" dirty="0" err="1"/>
              <a:t>kembali</a:t>
            </a:r>
            <a:r>
              <a:rPr lang="en-US" dirty="0"/>
              <a:t> </a:t>
            </a:r>
            <a:r>
              <a:rPr lang="en-US" dirty="0" err="1"/>
              <a:t>citra</a:t>
            </a:r>
            <a:r>
              <a:rPr lang="en-US" dirty="0"/>
              <a:t> yang </a:t>
            </a:r>
            <a:r>
              <a:rPr lang="en-US" dirty="0" err="1"/>
              <a:t>berukuran</a:t>
            </a:r>
            <a:r>
              <a:rPr lang="en-US" dirty="0"/>
              <a:t> 64 </a:t>
            </a:r>
            <a:r>
              <a:rPr lang="en-US" dirty="0">
                <a:sym typeface="Symbol" panose="05050102010706020507" pitchFamily="18" charset="2"/>
              </a:rPr>
              <a:t></a:t>
            </a:r>
            <a:r>
              <a:rPr lang="en-US" dirty="0"/>
              <a:t> 64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jumlah</a:t>
            </a:r>
            <a:r>
              <a:rPr lang="en-US" dirty="0"/>
              <a:t> </a:t>
            </a:r>
            <a:r>
              <a:rPr lang="en-US" dirty="0" err="1"/>
              <a:t>derajat</a:t>
            </a:r>
            <a:r>
              <a:rPr lang="en-US" dirty="0"/>
              <a:t> </a:t>
            </a:r>
            <a:r>
              <a:rPr lang="en-US" dirty="0" err="1"/>
              <a:t>keabuan</a:t>
            </a:r>
            <a:r>
              <a:rPr lang="en-US" dirty="0"/>
              <a:t> (</a:t>
            </a:r>
            <a:r>
              <a:rPr lang="en-US" i="1" dirty="0"/>
              <a:t>L</a:t>
            </a:r>
            <a:r>
              <a:rPr lang="en-US" dirty="0"/>
              <a:t>) = 8 dan </a:t>
            </a:r>
            <a:r>
              <a:rPr lang="en-US" dirty="0" err="1"/>
              <a:t>jumlah</a:t>
            </a:r>
            <a:r>
              <a:rPr lang="en-US" dirty="0"/>
              <a:t> </a:t>
            </a:r>
            <a:r>
              <a:rPr lang="en-US" dirty="0" err="1"/>
              <a:t>seluruh</a:t>
            </a:r>
            <a:r>
              <a:rPr lang="en-US" dirty="0"/>
              <a:t> </a:t>
            </a:r>
            <a:r>
              <a:rPr lang="en-US" i="1" dirty="0"/>
              <a:t>pixel</a:t>
            </a:r>
            <a:r>
              <a:rPr lang="en-US" dirty="0"/>
              <a:t> (</a:t>
            </a:r>
            <a:r>
              <a:rPr lang="en-US" i="1" dirty="0"/>
              <a:t>n</a:t>
            </a:r>
            <a:r>
              <a:rPr lang="en-US" dirty="0"/>
              <a:t>) = 64 </a:t>
            </a:r>
            <a:r>
              <a:rPr lang="en-US" dirty="0">
                <a:sym typeface="Symbol" panose="05050102010706020507" pitchFamily="18" charset="2"/>
              </a:rPr>
              <a:t></a:t>
            </a:r>
            <a:r>
              <a:rPr lang="en-US" dirty="0"/>
              <a:t> 64 = 4096.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2DC542C-6BF2-4DC3-88A0-F48DB08D72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2214" y="1969990"/>
            <a:ext cx="10113885" cy="3927375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28D62FB-40FF-41B4-8D5A-4A043EA3E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7744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86CB36-4E6E-48FA-A348-8DFFDEF5D4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34948"/>
            <a:ext cx="10515600" cy="524201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Histogram yang </a:t>
            </a:r>
            <a:r>
              <a:rPr lang="en-US" dirty="0" err="1"/>
              <a:t>diinginkan</a:t>
            </a:r>
            <a:r>
              <a:rPr lang="en-US" dirty="0"/>
              <a:t>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63926D1-F62E-4C40-9DAB-F7E0829B8A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6793" y="1986793"/>
            <a:ext cx="2510584" cy="393625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281790C-B3C4-4A2D-B230-D8AEB56BB3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4796" y="2155414"/>
            <a:ext cx="4336564" cy="3822181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8102278-8CC2-4299-A1CD-92D8EAB835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20371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52D52F-DB74-4D5C-A06F-DD8A3586F1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23982"/>
            <a:ext cx="10515600" cy="5642707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Step 1: </a:t>
            </a:r>
            <a:r>
              <a:rPr lang="en-US" dirty="0" err="1"/>
              <a:t>Lakukan</a:t>
            </a:r>
            <a:r>
              <a:rPr lang="en-US" dirty="0"/>
              <a:t> </a:t>
            </a:r>
            <a:r>
              <a:rPr lang="en-US" dirty="0" err="1"/>
              <a:t>perataan</a:t>
            </a:r>
            <a:r>
              <a:rPr lang="en-US" dirty="0"/>
              <a:t> histogram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citra</a:t>
            </a:r>
            <a:r>
              <a:rPr lang="en-US" dirty="0"/>
              <a:t> </a:t>
            </a:r>
            <a:r>
              <a:rPr lang="en-US" dirty="0" err="1"/>
              <a:t>semula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6C50C52-8CF2-4B70-9DF0-2BAC797FC6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312" y="1962519"/>
            <a:ext cx="5904027" cy="3810650"/>
          </a:xfrm>
          <a:prstGeom prst="rect">
            <a:avLst/>
          </a:prstGeom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87A9E36E-2D52-487D-871B-06EBF6EBFB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DF555533-1C00-4A89-94E0-EB4DE55751C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5123139"/>
              </p:ext>
            </p:extLst>
          </p:nvPr>
        </p:nvGraphicFramePr>
        <p:xfrm>
          <a:off x="2979504" y="1084831"/>
          <a:ext cx="3851835" cy="10121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1739900" imgH="457200" progId="Equation.3">
                  <p:embed/>
                </p:oleObj>
              </mc:Choice>
              <mc:Fallback>
                <p:oleObj r:id="rId3" imgW="1739900" imgH="4572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9504" y="1084831"/>
                        <a:ext cx="3851835" cy="101216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B6A3DA7-EC99-440F-82B7-B5883BA327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35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9794D41-EC42-4557-8923-A71A337F70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74519" y="4581400"/>
            <a:ext cx="8717481" cy="214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60116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E9DD2C-790C-4376-A640-C56FC21BB9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23983"/>
            <a:ext cx="10515600" cy="5652981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Step 2: </a:t>
            </a:r>
            <a:r>
              <a:rPr lang="en-US" sz="2400" dirty="0" err="1"/>
              <a:t>Lakukan</a:t>
            </a:r>
            <a:r>
              <a:rPr lang="en-US" sz="2400" dirty="0"/>
              <a:t> </a:t>
            </a:r>
            <a:r>
              <a:rPr lang="en-US" sz="2400" dirty="0" err="1"/>
              <a:t>perataan</a:t>
            </a:r>
            <a:r>
              <a:rPr lang="en-US" sz="2400" dirty="0"/>
              <a:t> </a:t>
            </a:r>
            <a:r>
              <a:rPr lang="en-US" sz="2400" dirty="0" err="1"/>
              <a:t>terhadap</a:t>
            </a:r>
            <a:r>
              <a:rPr lang="en-US" sz="2400" dirty="0"/>
              <a:t> histogram yang </a:t>
            </a:r>
            <a:r>
              <a:rPr lang="en-US" sz="2400" dirty="0" err="1"/>
              <a:t>diinginkan</a:t>
            </a:r>
            <a:r>
              <a:rPr lang="en-US" sz="2400" dirty="0"/>
              <a:t>, </a:t>
            </a:r>
            <a:r>
              <a:rPr lang="en-US" sz="2400" i="1" dirty="0" err="1"/>
              <a:t>P</a:t>
            </a:r>
            <a:r>
              <a:rPr lang="en-US" sz="2400" i="1" baseline="-25000" dirty="0" err="1"/>
              <a:t>z</a:t>
            </a:r>
            <a:r>
              <a:rPr lang="en-US" sz="2400" dirty="0"/>
              <a:t>(</a:t>
            </a:r>
            <a:r>
              <a:rPr lang="en-US" sz="2400" i="1" dirty="0"/>
              <a:t>z</a:t>
            </a:r>
            <a:r>
              <a:rPr lang="en-US" sz="2400" dirty="0"/>
              <a:t>) 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 err="1"/>
              <a:t>Hasilnya</a:t>
            </a:r>
            <a:r>
              <a:rPr lang="en-US" sz="2400" dirty="0"/>
              <a:t>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sbb</a:t>
            </a:r>
            <a:r>
              <a:rPr lang="en-US" sz="2400" dirty="0"/>
              <a:t>:</a:t>
            </a:r>
          </a:p>
          <a:p>
            <a:pPr marL="0" indent="0">
              <a:buNone/>
            </a:pPr>
            <a:r>
              <a:rPr lang="en-US" sz="2400" i="1" dirty="0"/>
              <a:t>   v</a:t>
            </a:r>
            <a:r>
              <a:rPr lang="en-US" sz="2400" baseline="-25000" dirty="0"/>
              <a:t>0</a:t>
            </a:r>
            <a:r>
              <a:rPr lang="en-US" sz="2400" dirty="0"/>
              <a:t> = </a:t>
            </a:r>
            <a:r>
              <a:rPr lang="en-US" sz="2400" i="1" dirty="0"/>
              <a:t>G</a:t>
            </a:r>
            <a:r>
              <a:rPr lang="en-US" sz="2400" dirty="0"/>
              <a:t>(</a:t>
            </a:r>
            <a:r>
              <a:rPr lang="en-US" sz="2400" i="1" dirty="0"/>
              <a:t>z</a:t>
            </a:r>
            <a:r>
              <a:rPr lang="en-US" sz="2400" baseline="-25000" dirty="0"/>
              <a:t>0</a:t>
            </a:r>
            <a:r>
              <a:rPr lang="en-US" sz="2400" dirty="0"/>
              <a:t>) = 0.00 x 7 = 0	</a:t>
            </a:r>
          </a:p>
          <a:p>
            <a:pPr marL="0" indent="0">
              <a:buNone/>
            </a:pPr>
            <a:r>
              <a:rPr lang="en-US" sz="2400" i="1" dirty="0"/>
              <a:t>   v</a:t>
            </a:r>
            <a:r>
              <a:rPr lang="en-US" sz="2400" baseline="-25000" dirty="0"/>
              <a:t>1</a:t>
            </a:r>
            <a:r>
              <a:rPr lang="en-US" sz="2400" dirty="0"/>
              <a:t> = </a:t>
            </a:r>
            <a:r>
              <a:rPr lang="en-US" sz="2400" i="1" dirty="0"/>
              <a:t>G</a:t>
            </a:r>
            <a:r>
              <a:rPr lang="en-US" sz="2400" dirty="0"/>
              <a:t>(</a:t>
            </a:r>
            <a:r>
              <a:rPr lang="en-US" sz="2400" i="1" dirty="0"/>
              <a:t>z</a:t>
            </a:r>
            <a:r>
              <a:rPr lang="en-US" sz="2400" baseline="-25000" dirty="0"/>
              <a:t>1</a:t>
            </a:r>
            <a:r>
              <a:rPr lang="en-US" sz="2400" dirty="0"/>
              <a:t>) = 0.00 x 7 = 0	</a:t>
            </a:r>
          </a:p>
          <a:p>
            <a:pPr marL="0" indent="0">
              <a:buNone/>
            </a:pPr>
            <a:r>
              <a:rPr lang="en-US" sz="2400" i="1" dirty="0"/>
              <a:t>   v</a:t>
            </a:r>
            <a:r>
              <a:rPr lang="en-US" sz="2400" baseline="-25000" dirty="0"/>
              <a:t>2</a:t>
            </a:r>
            <a:r>
              <a:rPr lang="en-US" sz="2400" dirty="0"/>
              <a:t> = </a:t>
            </a:r>
            <a:r>
              <a:rPr lang="en-US" sz="2400" i="1" dirty="0"/>
              <a:t>G</a:t>
            </a:r>
            <a:r>
              <a:rPr lang="en-US" sz="2400" dirty="0"/>
              <a:t>(</a:t>
            </a:r>
            <a:r>
              <a:rPr lang="en-US" sz="2400" i="1" dirty="0"/>
              <a:t>z</a:t>
            </a:r>
            <a:r>
              <a:rPr lang="en-US" sz="2400" baseline="-25000" dirty="0"/>
              <a:t>2</a:t>
            </a:r>
            <a:r>
              <a:rPr lang="en-US" sz="2400" dirty="0"/>
              <a:t>) = 0.00 x 7 = 0	</a:t>
            </a:r>
          </a:p>
          <a:p>
            <a:pPr marL="0" indent="0">
              <a:buNone/>
            </a:pPr>
            <a:r>
              <a:rPr lang="en-US" sz="2400" i="1" dirty="0"/>
              <a:t>   v</a:t>
            </a:r>
            <a:r>
              <a:rPr lang="en-US" sz="2400" baseline="-25000" dirty="0"/>
              <a:t>3</a:t>
            </a:r>
            <a:r>
              <a:rPr lang="en-US" sz="2400" dirty="0"/>
              <a:t> = </a:t>
            </a:r>
            <a:r>
              <a:rPr lang="en-US" sz="2400" i="1" dirty="0"/>
              <a:t>G</a:t>
            </a:r>
            <a:r>
              <a:rPr lang="en-US" sz="2400" dirty="0"/>
              <a:t>(</a:t>
            </a:r>
            <a:r>
              <a:rPr lang="en-US" sz="2400" i="1" dirty="0"/>
              <a:t>z</a:t>
            </a:r>
            <a:r>
              <a:rPr lang="en-US" sz="2400" baseline="-25000" dirty="0"/>
              <a:t>3</a:t>
            </a:r>
            <a:r>
              <a:rPr lang="en-US" sz="2400" dirty="0"/>
              <a:t>) = 0.15 x 7 = 1.05	</a:t>
            </a:r>
          </a:p>
          <a:p>
            <a:pPr marL="0" indent="0">
              <a:buNone/>
            </a:pPr>
            <a:r>
              <a:rPr lang="en-US" sz="2400" i="1" dirty="0"/>
              <a:t>   v</a:t>
            </a:r>
            <a:r>
              <a:rPr lang="en-US" sz="2400" baseline="-25000" dirty="0"/>
              <a:t>4</a:t>
            </a:r>
            <a:r>
              <a:rPr lang="en-US" sz="2400" dirty="0"/>
              <a:t> = </a:t>
            </a:r>
            <a:r>
              <a:rPr lang="en-US" sz="2400" i="1" dirty="0"/>
              <a:t>G</a:t>
            </a:r>
            <a:r>
              <a:rPr lang="en-US" sz="2400" dirty="0"/>
              <a:t>(</a:t>
            </a:r>
            <a:r>
              <a:rPr lang="en-US" sz="2400" i="1" dirty="0"/>
              <a:t>z</a:t>
            </a:r>
            <a:r>
              <a:rPr lang="en-US" sz="2400" baseline="-25000" dirty="0"/>
              <a:t>4</a:t>
            </a:r>
            <a:r>
              <a:rPr lang="en-US" sz="2400" dirty="0"/>
              <a:t>) = 0.35 x 7 = 2.45</a:t>
            </a:r>
          </a:p>
          <a:p>
            <a:pPr marL="0" indent="0">
              <a:buNone/>
            </a:pPr>
            <a:r>
              <a:rPr lang="en-US" sz="2400" i="1" dirty="0"/>
              <a:t>   v</a:t>
            </a:r>
            <a:r>
              <a:rPr lang="en-US" sz="2400" baseline="-25000" dirty="0"/>
              <a:t>5</a:t>
            </a:r>
            <a:r>
              <a:rPr lang="en-US" sz="2400" dirty="0"/>
              <a:t> = </a:t>
            </a:r>
            <a:r>
              <a:rPr lang="en-US" sz="2400" i="1" dirty="0"/>
              <a:t>G</a:t>
            </a:r>
            <a:r>
              <a:rPr lang="en-US" sz="2400" dirty="0"/>
              <a:t>(</a:t>
            </a:r>
            <a:r>
              <a:rPr lang="en-US" sz="2400" i="1" dirty="0"/>
              <a:t>z</a:t>
            </a:r>
            <a:r>
              <a:rPr lang="en-US" sz="2400" baseline="-25000" dirty="0"/>
              <a:t>5</a:t>
            </a:r>
            <a:r>
              <a:rPr lang="en-US" sz="2400" dirty="0"/>
              <a:t>) = 0.65 x 7 = 4.55</a:t>
            </a:r>
          </a:p>
          <a:p>
            <a:pPr marL="0" indent="0">
              <a:buNone/>
            </a:pPr>
            <a:r>
              <a:rPr lang="en-US" sz="2400" i="1" dirty="0"/>
              <a:t>   v</a:t>
            </a:r>
            <a:r>
              <a:rPr lang="en-US" sz="2400" baseline="-25000" dirty="0"/>
              <a:t>6</a:t>
            </a:r>
            <a:r>
              <a:rPr lang="en-US" sz="2400" dirty="0"/>
              <a:t> = </a:t>
            </a:r>
            <a:r>
              <a:rPr lang="en-US" sz="2400" i="1" dirty="0"/>
              <a:t>G</a:t>
            </a:r>
            <a:r>
              <a:rPr lang="en-US" sz="2400" dirty="0"/>
              <a:t>(</a:t>
            </a:r>
            <a:r>
              <a:rPr lang="en-US" sz="2400" i="1" dirty="0"/>
              <a:t>z</a:t>
            </a:r>
            <a:r>
              <a:rPr lang="en-US" sz="2400" baseline="-25000" dirty="0"/>
              <a:t>6</a:t>
            </a:r>
            <a:r>
              <a:rPr lang="en-US" sz="2400" dirty="0"/>
              <a:t>) = 0.85 x 7 = 5.95</a:t>
            </a:r>
          </a:p>
          <a:p>
            <a:pPr marL="0" indent="0">
              <a:buNone/>
            </a:pPr>
            <a:r>
              <a:rPr lang="en-US" sz="2400" i="1" dirty="0"/>
              <a:t>   v</a:t>
            </a:r>
            <a:r>
              <a:rPr lang="en-US" sz="2400" baseline="-25000" dirty="0"/>
              <a:t>7</a:t>
            </a:r>
            <a:r>
              <a:rPr lang="en-US" sz="2400" dirty="0"/>
              <a:t> = </a:t>
            </a:r>
            <a:r>
              <a:rPr lang="en-US" sz="2400" i="1" dirty="0"/>
              <a:t>G</a:t>
            </a:r>
            <a:r>
              <a:rPr lang="en-US" sz="2400" dirty="0"/>
              <a:t>(</a:t>
            </a:r>
            <a:r>
              <a:rPr lang="en-US" sz="2400" i="1" dirty="0"/>
              <a:t>z</a:t>
            </a:r>
            <a:r>
              <a:rPr lang="en-US" sz="2400" baseline="-25000" dirty="0"/>
              <a:t>7</a:t>
            </a:r>
            <a:r>
              <a:rPr lang="en-US" sz="2400" dirty="0"/>
              <a:t>) = 1.00 x 7 = 7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24BD2434-0FF5-472D-AADC-A4ECB3F3E3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D4C48043-BF91-4619-AFE5-74F1D806CEA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1530652"/>
              </p:ext>
            </p:extLst>
          </p:nvPr>
        </p:nvGraphicFramePr>
        <p:xfrm>
          <a:off x="3010328" y="955495"/>
          <a:ext cx="3647333" cy="9246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1803400" imgH="457200" progId="Equation.3">
                  <p:embed/>
                </p:oleObj>
              </mc:Choice>
              <mc:Fallback>
                <p:oleObj r:id="rId2" imgW="1803400" imgH="4572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10328" y="955495"/>
                        <a:ext cx="3647333" cy="92467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86BCA79A-3259-4F53-95D5-0BDC207473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70624" y="2696974"/>
            <a:ext cx="2979555" cy="266318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E87C594-9408-4D19-B109-FAA8BD3402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86461" y="2749271"/>
            <a:ext cx="3380734" cy="2558592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BB8769F-5943-4165-B4EE-64FFC8366F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88443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0E3999-F7CE-4208-8522-C270AE8508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70562"/>
            <a:ext cx="5775960" cy="58232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Step 3: </a:t>
            </a:r>
            <a:r>
              <a:rPr lang="en-US" sz="2400" dirty="0" err="1"/>
              <a:t>Gunakan</a:t>
            </a:r>
            <a:r>
              <a:rPr lang="en-US" sz="2400" dirty="0"/>
              <a:t> </a:t>
            </a:r>
            <a:r>
              <a:rPr lang="en-US" sz="2400" dirty="0" err="1"/>
              <a:t>transformasi</a:t>
            </a:r>
            <a:r>
              <a:rPr lang="en-US" sz="2400" dirty="0"/>
              <a:t> </a:t>
            </a:r>
            <a:r>
              <a:rPr lang="en-US" sz="2400" i="1" dirty="0"/>
              <a:t>z</a:t>
            </a:r>
            <a:r>
              <a:rPr lang="en-US" sz="2400" dirty="0"/>
              <a:t> = </a:t>
            </a:r>
            <a:r>
              <a:rPr lang="en-US" sz="2400" i="1" dirty="0"/>
              <a:t>G</a:t>
            </a:r>
            <a:r>
              <a:rPr lang="en-US" sz="2400" baseline="30000" dirty="0"/>
              <a:t>-1</a:t>
            </a:r>
            <a:r>
              <a:rPr lang="en-US" sz="2400" dirty="0"/>
              <a:t>(</a:t>
            </a:r>
            <a:r>
              <a:rPr lang="en-US" sz="2400" i="1" dirty="0"/>
              <a:t>s</a:t>
            </a:r>
            <a:r>
              <a:rPr lang="en-US" sz="2400" dirty="0"/>
              <a:t>)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memperoleh</a:t>
            </a:r>
            <a:r>
              <a:rPr lang="en-US" sz="2400" dirty="0"/>
              <a:t> </a:t>
            </a:r>
            <a:r>
              <a:rPr lang="en-US" sz="2400" dirty="0" err="1"/>
              <a:t>nilai</a:t>
            </a:r>
            <a:r>
              <a:rPr lang="en-US" sz="2400" dirty="0"/>
              <a:t> </a:t>
            </a:r>
            <a:r>
              <a:rPr lang="en-US" sz="2400" i="1" dirty="0"/>
              <a:t>z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nilai</a:t>
            </a:r>
            <a:r>
              <a:rPr lang="en-US" sz="2400" dirty="0"/>
              <a:t> </a:t>
            </a:r>
            <a:r>
              <a:rPr lang="en-US" sz="2400" i="1" dirty="0"/>
              <a:t>s</a:t>
            </a:r>
            <a:r>
              <a:rPr lang="en-US" sz="2400" dirty="0"/>
              <a:t> </a:t>
            </a:r>
            <a:r>
              <a:rPr lang="en-US" sz="2400" dirty="0" err="1"/>
              <a:t>hasil</a:t>
            </a:r>
            <a:r>
              <a:rPr lang="en-US" sz="2400" dirty="0"/>
              <a:t> </a:t>
            </a:r>
            <a:r>
              <a:rPr lang="en-US" sz="2400" dirty="0" err="1"/>
              <a:t>perataan</a:t>
            </a:r>
            <a:r>
              <a:rPr lang="en-US" sz="2400" dirty="0"/>
              <a:t> histogram.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i="1" dirty="0"/>
              <a:t>s</a:t>
            </a:r>
            <a:r>
              <a:rPr lang="en-US" sz="2400" baseline="-25000" dirty="0"/>
              <a:t>0</a:t>
            </a:r>
            <a:r>
              <a:rPr lang="en-US" sz="2400" dirty="0"/>
              <a:t> = 1 paling </a:t>
            </a:r>
            <a:r>
              <a:rPr lang="en-US" sz="2400" dirty="0" err="1"/>
              <a:t>dekat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1.05 = </a:t>
            </a:r>
            <a:r>
              <a:rPr lang="en-US" sz="2400" i="1" dirty="0"/>
              <a:t>G</a:t>
            </a:r>
            <a:r>
              <a:rPr lang="en-US" sz="2400" dirty="0"/>
              <a:t>(</a:t>
            </a:r>
            <a:r>
              <a:rPr lang="en-US" sz="2400" i="1" dirty="0"/>
              <a:t>z</a:t>
            </a:r>
            <a:r>
              <a:rPr lang="en-US" sz="2400" baseline="-25000" dirty="0"/>
              <a:t>3</a:t>
            </a:r>
            <a:r>
              <a:rPr lang="en-US" sz="2400" dirty="0"/>
              <a:t>),  </a:t>
            </a:r>
            <a:r>
              <a:rPr lang="en-US" sz="2400" dirty="0" err="1"/>
              <a:t>jadi</a:t>
            </a:r>
            <a:r>
              <a:rPr lang="en-US" sz="2400" dirty="0"/>
              <a:t> </a:t>
            </a:r>
            <a:r>
              <a:rPr lang="en-US" sz="2400" i="1" dirty="0"/>
              <a:t>G</a:t>
            </a:r>
            <a:r>
              <a:rPr lang="en-US" sz="2400" baseline="30000" dirty="0"/>
              <a:t>-1</a:t>
            </a:r>
            <a:r>
              <a:rPr lang="en-US" sz="2400" dirty="0"/>
              <a:t>(1) = </a:t>
            </a:r>
            <a:r>
              <a:rPr lang="en-US" sz="2400" i="1" dirty="0"/>
              <a:t>z</a:t>
            </a:r>
            <a:r>
              <a:rPr lang="en-US" sz="2400" baseline="-25000" dirty="0"/>
              <a:t>3</a:t>
            </a:r>
            <a:r>
              <a:rPr lang="en-US" sz="2400" dirty="0"/>
              <a:t> = 3</a:t>
            </a:r>
          </a:p>
          <a:p>
            <a:r>
              <a:rPr lang="en-US" sz="2400" i="1" dirty="0"/>
              <a:t>s</a:t>
            </a:r>
            <a:r>
              <a:rPr lang="en-US" sz="2400" baseline="-25000" dirty="0"/>
              <a:t>1</a:t>
            </a:r>
            <a:r>
              <a:rPr lang="en-US" sz="2400" dirty="0"/>
              <a:t> = 3 paling </a:t>
            </a:r>
            <a:r>
              <a:rPr lang="en-US" sz="2400" dirty="0" err="1"/>
              <a:t>dekat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2.45 = </a:t>
            </a:r>
            <a:r>
              <a:rPr lang="en-US" sz="2400" i="1" dirty="0"/>
              <a:t>G</a:t>
            </a:r>
            <a:r>
              <a:rPr lang="en-US" sz="2400" dirty="0"/>
              <a:t>(</a:t>
            </a:r>
            <a:r>
              <a:rPr lang="en-US" sz="2400" i="1" dirty="0"/>
              <a:t>z</a:t>
            </a:r>
            <a:r>
              <a:rPr lang="en-US" sz="2400" baseline="-25000" dirty="0"/>
              <a:t>4</a:t>
            </a:r>
            <a:r>
              <a:rPr lang="en-US" sz="2400" dirty="0"/>
              <a:t>),  </a:t>
            </a:r>
            <a:r>
              <a:rPr lang="en-US" sz="2400" dirty="0" err="1"/>
              <a:t>jadi</a:t>
            </a:r>
            <a:r>
              <a:rPr lang="en-US" sz="2400" dirty="0"/>
              <a:t> </a:t>
            </a:r>
            <a:r>
              <a:rPr lang="en-US" sz="2400" i="1" dirty="0"/>
              <a:t>G</a:t>
            </a:r>
            <a:r>
              <a:rPr lang="en-US" sz="2400" baseline="30000" dirty="0"/>
              <a:t>-1</a:t>
            </a:r>
            <a:r>
              <a:rPr lang="en-US" sz="2400" dirty="0"/>
              <a:t>(3) = </a:t>
            </a:r>
            <a:r>
              <a:rPr lang="en-US" sz="2400" i="1" dirty="0"/>
              <a:t>z</a:t>
            </a:r>
            <a:r>
              <a:rPr lang="en-US" sz="2400" baseline="-25000" dirty="0"/>
              <a:t>4</a:t>
            </a:r>
            <a:r>
              <a:rPr lang="en-US" sz="2400" dirty="0"/>
              <a:t> = 4</a:t>
            </a:r>
          </a:p>
          <a:p>
            <a:r>
              <a:rPr lang="en-US" sz="2400" i="1" dirty="0"/>
              <a:t>s</a:t>
            </a:r>
            <a:r>
              <a:rPr lang="en-US" sz="2400" baseline="-25000" dirty="0"/>
              <a:t>2</a:t>
            </a:r>
            <a:r>
              <a:rPr lang="en-US" sz="2400" dirty="0"/>
              <a:t> = 5 paling </a:t>
            </a:r>
            <a:r>
              <a:rPr lang="en-US" sz="2400" dirty="0" err="1"/>
              <a:t>dekat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4.55 = </a:t>
            </a:r>
            <a:r>
              <a:rPr lang="en-US" sz="2400" i="1" dirty="0"/>
              <a:t>G</a:t>
            </a:r>
            <a:r>
              <a:rPr lang="en-US" sz="2400" dirty="0"/>
              <a:t>(</a:t>
            </a:r>
            <a:r>
              <a:rPr lang="en-US" sz="2400" i="1" dirty="0"/>
              <a:t>z</a:t>
            </a:r>
            <a:r>
              <a:rPr lang="en-US" sz="2400" baseline="-25000" dirty="0"/>
              <a:t>5</a:t>
            </a:r>
            <a:r>
              <a:rPr lang="en-US" sz="2400" dirty="0"/>
              <a:t>),  </a:t>
            </a:r>
            <a:r>
              <a:rPr lang="en-US" sz="2400" dirty="0" err="1"/>
              <a:t>jadi</a:t>
            </a:r>
            <a:r>
              <a:rPr lang="en-US" sz="2400" dirty="0"/>
              <a:t> </a:t>
            </a:r>
            <a:r>
              <a:rPr lang="en-US" sz="2400" i="1" dirty="0"/>
              <a:t>G</a:t>
            </a:r>
            <a:r>
              <a:rPr lang="en-US" sz="2400" baseline="30000" dirty="0"/>
              <a:t>-1</a:t>
            </a:r>
            <a:r>
              <a:rPr lang="en-US" sz="2400" dirty="0"/>
              <a:t>(5) = </a:t>
            </a:r>
            <a:r>
              <a:rPr lang="en-US" sz="2400" i="1" dirty="0"/>
              <a:t>z</a:t>
            </a:r>
            <a:r>
              <a:rPr lang="en-US" sz="2400" baseline="-25000" dirty="0"/>
              <a:t>5</a:t>
            </a:r>
            <a:r>
              <a:rPr lang="en-US" sz="2400" dirty="0"/>
              <a:t> =5</a:t>
            </a:r>
          </a:p>
          <a:p>
            <a:r>
              <a:rPr lang="en-US" sz="2400" i="1" dirty="0"/>
              <a:t>s</a:t>
            </a:r>
            <a:r>
              <a:rPr lang="en-US" sz="2400" baseline="-25000" dirty="0"/>
              <a:t>3</a:t>
            </a:r>
            <a:r>
              <a:rPr lang="en-US" sz="2400" dirty="0"/>
              <a:t> = </a:t>
            </a:r>
            <a:r>
              <a:rPr lang="en-US" sz="2400" i="1" dirty="0"/>
              <a:t>s</a:t>
            </a:r>
            <a:r>
              <a:rPr lang="en-US" sz="2400" baseline="-25000" dirty="0"/>
              <a:t>4 </a:t>
            </a:r>
            <a:r>
              <a:rPr lang="en-US" sz="2400" dirty="0"/>
              <a:t>= 6 paling </a:t>
            </a:r>
            <a:r>
              <a:rPr lang="en-US" sz="2400" dirty="0" err="1"/>
              <a:t>dekat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5.95 = </a:t>
            </a:r>
            <a:r>
              <a:rPr lang="en-US" sz="2400" i="1" dirty="0"/>
              <a:t>G</a:t>
            </a:r>
            <a:r>
              <a:rPr lang="en-US" sz="2400" dirty="0"/>
              <a:t>(</a:t>
            </a:r>
            <a:r>
              <a:rPr lang="en-US" sz="2400" i="1" dirty="0"/>
              <a:t>z</a:t>
            </a:r>
            <a:r>
              <a:rPr lang="en-US" sz="2400" baseline="-25000" dirty="0"/>
              <a:t>6</a:t>
            </a:r>
            <a:r>
              <a:rPr lang="en-US" sz="2400" dirty="0"/>
              <a:t>),  </a:t>
            </a:r>
            <a:r>
              <a:rPr lang="en-US" sz="2400" dirty="0" err="1"/>
              <a:t>jadi</a:t>
            </a:r>
            <a:r>
              <a:rPr lang="en-US" sz="2400" dirty="0"/>
              <a:t> </a:t>
            </a:r>
            <a:r>
              <a:rPr lang="en-US" sz="2400" i="1" dirty="0"/>
              <a:t>G</a:t>
            </a:r>
            <a:r>
              <a:rPr lang="en-US" sz="2400" baseline="30000" dirty="0"/>
              <a:t>-1</a:t>
            </a:r>
            <a:r>
              <a:rPr lang="en-US" sz="2400" dirty="0"/>
              <a:t>(6) = </a:t>
            </a:r>
            <a:r>
              <a:rPr lang="en-US" sz="2400" i="1" dirty="0"/>
              <a:t>z</a:t>
            </a:r>
            <a:r>
              <a:rPr lang="en-US" sz="2400" baseline="-25000" dirty="0"/>
              <a:t>6</a:t>
            </a:r>
            <a:r>
              <a:rPr lang="en-US" sz="2400" dirty="0"/>
              <a:t> =6</a:t>
            </a:r>
          </a:p>
          <a:p>
            <a:r>
              <a:rPr lang="en-US" sz="2400" i="1" dirty="0"/>
              <a:t>s</a:t>
            </a:r>
            <a:r>
              <a:rPr lang="en-US" sz="2400" baseline="-25000" dirty="0"/>
              <a:t>5</a:t>
            </a:r>
            <a:r>
              <a:rPr lang="en-US" sz="2400" dirty="0"/>
              <a:t> = </a:t>
            </a:r>
            <a:r>
              <a:rPr lang="en-US" sz="2400" i="1" dirty="0"/>
              <a:t>s</a:t>
            </a:r>
            <a:r>
              <a:rPr lang="en-US" sz="2400" baseline="-25000" dirty="0"/>
              <a:t>6</a:t>
            </a:r>
            <a:r>
              <a:rPr lang="en-US" sz="2400" dirty="0"/>
              <a:t> = </a:t>
            </a:r>
            <a:r>
              <a:rPr lang="en-US" sz="2400" i="1" dirty="0"/>
              <a:t>s</a:t>
            </a:r>
            <a:r>
              <a:rPr lang="en-US" sz="2400" baseline="-25000" dirty="0"/>
              <a:t>7</a:t>
            </a:r>
            <a:r>
              <a:rPr lang="en-US" sz="2400" dirty="0"/>
              <a:t> = 7   paling </a:t>
            </a:r>
            <a:r>
              <a:rPr lang="en-US" sz="2400" dirty="0" err="1"/>
              <a:t>dekat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7.00 = </a:t>
            </a:r>
            <a:r>
              <a:rPr lang="en-US" sz="2400" i="1" dirty="0"/>
              <a:t>G</a:t>
            </a:r>
            <a:r>
              <a:rPr lang="en-US" sz="2400" dirty="0"/>
              <a:t>(</a:t>
            </a:r>
            <a:r>
              <a:rPr lang="en-US" sz="2400" i="1" dirty="0"/>
              <a:t>z</a:t>
            </a:r>
            <a:r>
              <a:rPr lang="en-US" sz="2400" baseline="-25000" dirty="0"/>
              <a:t>7</a:t>
            </a:r>
            <a:r>
              <a:rPr lang="en-US" sz="2400" dirty="0"/>
              <a:t>),  </a:t>
            </a:r>
            <a:r>
              <a:rPr lang="en-US" sz="2400" dirty="0" err="1"/>
              <a:t>jadi</a:t>
            </a:r>
            <a:r>
              <a:rPr lang="en-US" sz="2400" dirty="0"/>
              <a:t> </a:t>
            </a:r>
            <a:r>
              <a:rPr lang="en-US" sz="2400" i="1" dirty="0"/>
              <a:t>G</a:t>
            </a:r>
            <a:r>
              <a:rPr lang="en-US" sz="2400" baseline="30000" dirty="0"/>
              <a:t>-1</a:t>
            </a:r>
            <a:r>
              <a:rPr lang="en-US" sz="2400" dirty="0"/>
              <a:t>(7) = </a:t>
            </a:r>
            <a:r>
              <a:rPr lang="en-US" sz="2400" i="1" dirty="0"/>
              <a:t>z</a:t>
            </a:r>
            <a:r>
              <a:rPr lang="en-US" sz="2400" baseline="-25000" dirty="0"/>
              <a:t>7</a:t>
            </a:r>
            <a:r>
              <a:rPr lang="en-US" sz="2400" dirty="0"/>
              <a:t> = 7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EC12C18-6421-432C-97B0-7DB31AA22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37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8D91DE5-84C3-4FFC-BBC9-F68E8197FA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2644" y="254001"/>
            <a:ext cx="4919183" cy="3175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5DEC3AF-F126-40C6-A451-2912DA3136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2644" y="3764283"/>
            <a:ext cx="2979555" cy="2663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14307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1C89159-1646-49DD-8BEE-9E82EAB993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126" y="577586"/>
            <a:ext cx="2984454" cy="256753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C0EEAF5-35D0-4CC6-B1A6-753FA8634E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075" y="1149587"/>
            <a:ext cx="5148833" cy="189140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5E8137B-C43E-4026-966A-A6C98623935B}"/>
              </a:ext>
            </a:extLst>
          </p:cNvPr>
          <p:cNvSpPr txBox="1"/>
          <p:nvPr/>
        </p:nvSpPr>
        <p:spPr>
          <a:xfrm>
            <a:off x="639024" y="54366"/>
            <a:ext cx="26229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Hasil </a:t>
            </a:r>
            <a:r>
              <a:rPr lang="en-US" sz="2800" dirty="0" err="1"/>
              <a:t>pemetaan</a:t>
            </a:r>
            <a:r>
              <a:rPr lang="en-US" sz="2800" dirty="0"/>
              <a:t>: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7FD2CE6-8379-4C43-9FED-7364126D03E2}"/>
              </a:ext>
            </a:extLst>
          </p:cNvPr>
          <p:cNvSpPr txBox="1"/>
          <p:nvPr/>
        </p:nvSpPr>
        <p:spPr>
          <a:xfrm>
            <a:off x="5384730" y="3382163"/>
            <a:ext cx="18708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Jumlah</a:t>
            </a:r>
            <a:r>
              <a:rPr lang="en-US" sz="2400" dirty="0"/>
              <a:t> pixel: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E8585D2-1F22-4A7A-9DAB-249CB8A684EE}"/>
              </a:ext>
            </a:extLst>
          </p:cNvPr>
          <p:cNvSpPr txBox="1"/>
          <p:nvPr/>
        </p:nvSpPr>
        <p:spPr>
          <a:xfrm>
            <a:off x="5395075" y="577586"/>
            <a:ext cx="18708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Jumlah</a:t>
            </a:r>
            <a:r>
              <a:rPr lang="en-US" sz="2400" dirty="0"/>
              <a:t> pixel: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FD811BA-C5B0-457E-8D97-4D95200B67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7058" y="4006049"/>
            <a:ext cx="6359394" cy="256753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8C6E843-DD50-4D04-92E0-C489E18BFF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3890" y="4019929"/>
            <a:ext cx="3586707" cy="278370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58E7751-3F72-4A1A-A911-8128F7E83ED2}"/>
              </a:ext>
            </a:extLst>
          </p:cNvPr>
          <p:cNvSpPr txBox="1"/>
          <p:nvPr/>
        </p:nvSpPr>
        <p:spPr>
          <a:xfrm>
            <a:off x="746126" y="3382163"/>
            <a:ext cx="15456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Histogram: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A4856B6-9451-4148-BB0D-39DC1A3F4D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71734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66C194F-E8F4-48AC-BDCE-4E4FC5F264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39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8B1EEF0-8C95-49B3-BD20-E3007A9BE030}"/>
              </a:ext>
            </a:extLst>
          </p:cNvPr>
          <p:cNvSpPr txBox="1"/>
          <p:nvPr/>
        </p:nvSpPr>
        <p:spPr>
          <a:xfrm>
            <a:off x="4622800" y="599440"/>
            <a:ext cx="20387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/>
              <a:t>Perbandingan</a:t>
            </a:r>
            <a:r>
              <a:rPr lang="en-US" sz="2400" b="1" dirty="0"/>
              <a:t>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253BA85-A5C5-47BE-BBE7-D539D0143A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165" y="2025332"/>
            <a:ext cx="4017987" cy="298195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C1C34EA-FC84-4CE4-98D0-60A8EB0EC66C}"/>
              </a:ext>
            </a:extLst>
          </p:cNvPr>
          <p:cNvSpPr txBox="1"/>
          <p:nvPr/>
        </p:nvSpPr>
        <p:spPr>
          <a:xfrm>
            <a:off x="1020913" y="5007291"/>
            <a:ext cx="25844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Histogram </a:t>
            </a:r>
            <a:r>
              <a:rPr lang="en-US" sz="2000" dirty="0" err="1"/>
              <a:t>citra</a:t>
            </a:r>
            <a:r>
              <a:rPr lang="en-US" sz="2000" dirty="0"/>
              <a:t> </a:t>
            </a:r>
            <a:r>
              <a:rPr lang="en-US" sz="2000" dirty="0" err="1"/>
              <a:t>semula</a:t>
            </a:r>
            <a:endParaRPr lang="en-US" sz="20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F8B3CDC-6C34-469F-98E6-63F9365C7B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6756" y="2064799"/>
            <a:ext cx="3338488" cy="294249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D3BD637-E56F-454D-9368-6CDCAB514F95}"/>
              </a:ext>
            </a:extLst>
          </p:cNvPr>
          <p:cNvSpPr txBox="1"/>
          <p:nvPr/>
        </p:nvSpPr>
        <p:spPr>
          <a:xfrm>
            <a:off x="4803755" y="5007291"/>
            <a:ext cx="238020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Histogram </a:t>
            </a:r>
            <a:r>
              <a:rPr lang="en-US" sz="2000" dirty="0" err="1"/>
              <a:t>citra</a:t>
            </a:r>
            <a:r>
              <a:rPr lang="en-US" sz="2000" dirty="0"/>
              <a:t> yang </a:t>
            </a:r>
          </a:p>
          <a:p>
            <a:pPr algn="ctr"/>
            <a:r>
              <a:rPr lang="en-US" sz="2000" dirty="0" err="1"/>
              <a:t>diinginkan</a:t>
            </a:r>
            <a:endParaRPr lang="en-US" sz="20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986375C-B155-486A-A17A-F157121B22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88846" y="2223586"/>
            <a:ext cx="3586707" cy="278370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53E95B1-393B-4637-AF85-3BDD6337A03F}"/>
              </a:ext>
            </a:extLst>
          </p:cNvPr>
          <p:cNvSpPr txBox="1"/>
          <p:nvPr/>
        </p:nvSpPr>
        <p:spPr>
          <a:xfrm>
            <a:off x="8792097" y="5043197"/>
            <a:ext cx="23103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Histogram </a:t>
            </a:r>
            <a:r>
              <a:rPr lang="en-US" sz="2000" dirty="0" err="1"/>
              <a:t>citra</a:t>
            </a:r>
            <a:r>
              <a:rPr lang="en-US" sz="2000" dirty="0"/>
              <a:t> </a:t>
            </a:r>
            <a:r>
              <a:rPr lang="en-US" sz="2000" dirty="0" err="1"/>
              <a:t>hasil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5512172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6E1091-AA07-422D-8B9A-192E41773F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1. </a:t>
            </a:r>
            <a:r>
              <a:rPr lang="en-US" dirty="0" err="1">
                <a:latin typeface="+mn-lt"/>
              </a:rPr>
              <a:t>Perataan</a:t>
            </a:r>
            <a:r>
              <a:rPr lang="en-US" dirty="0">
                <a:latin typeface="+mn-lt"/>
              </a:rPr>
              <a:t> Histogram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884225-068E-4FB4-B059-C63B938697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3540" y="1690688"/>
            <a:ext cx="11439418" cy="4351338"/>
          </a:xfrm>
        </p:spPr>
        <p:txBody>
          <a:bodyPr/>
          <a:lstStyle/>
          <a:p>
            <a:r>
              <a:rPr lang="en-US" sz="2400" i="1" dirty="0"/>
              <a:t>Histogram equalization</a:t>
            </a:r>
          </a:p>
          <a:p>
            <a:r>
              <a:rPr lang="en-US" sz="2400" dirty="0" err="1"/>
              <a:t>Tujuan</a:t>
            </a:r>
            <a:r>
              <a:rPr lang="en-US" sz="2400" dirty="0"/>
              <a:t>: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memperoleh</a:t>
            </a:r>
            <a:r>
              <a:rPr lang="en-US" sz="2400" dirty="0"/>
              <a:t> </a:t>
            </a:r>
            <a:r>
              <a:rPr lang="en-US" sz="2400" dirty="0" err="1"/>
              <a:t>penyebaran</a:t>
            </a:r>
            <a:r>
              <a:rPr lang="en-US" sz="2400" dirty="0"/>
              <a:t> histogram yang </a:t>
            </a:r>
            <a:r>
              <a:rPr lang="en-US" sz="2400" dirty="0" err="1"/>
              <a:t>merata</a:t>
            </a:r>
            <a:r>
              <a:rPr lang="en-US" sz="2400" dirty="0"/>
              <a:t>, </a:t>
            </a:r>
            <a:r>
              <a:rPr lang="en-US" sz="2400" dirty="0" err="1"/>
              <a:t>sedemikian</a:t>
            </a:r>
            <a:r>
              <a:rPr lang="en-US" sz="2400" dirty="0"/>
              <a:t> </a:t>
            </a:r>
            <a:r>
              <a:rPr lang="en-US" sz="2400" dirty="0" err="1"/>
              <a:t>sehingga</a:t>
            </a:r>
            <a:r>
              <a:rPr lang="en-US" sz="2400" dirty="0"/>
              <a:t> </a:t>
            </a:r>
            <a:r>
              <a:rPr lang="en-US" sz="2400" dirty="0" err="1"/>
              <a:t>setiap</a:t>
            </a:r>
            <a:r>
              <a:rPr lang="en-US" sz="2400" dirty="0"/>
              <a:t> </a:t>
            </a:r>
            <a:r>
              <a:rPr lang="en-US" sz="2400" dirty="0" err="1"/>
              <a:t>derajat</a:t>
            </a:r>
            <a:r>
              <a:rPr lang="en-US" sz="2400" dirty="0"/>
              <a:t> </a:t>
            </a:r>
            <a:r>
              <a:rPr lang="en-US" sz="2400" dirty="0" err="1"/>
              <a:t>keabuan</a:t>
            </a:r>
            <a:r>
              <a:rPr lang="en-US" sz="2400" dirty="0"/>
              <a:t> </a:t>
            </a:r>
            <a:r>
              <a:rPr lang="en-US" sz="2400" dirty="0" err="1"/>
              <a:t>memiliki</a:t>
            </a:r>
            <a:r>
              <a:rPr lang="en-US" sz="2400" dirty="0"/>
              <a:t> </a:t>
            </a:r>
            <a:r>
              <a:rPr lang="en-US" sz="2400" dirty="0" err="1"/>
              <a:t>jumlah</a:t>
            </a:r>
            <a:r>
              <a:rPr lang="en-US" sz="2400" dirty="0"/>
              <a:t> </a:t>
            </a:r>
            <a:r>
              <a:rPr lang="en-US" sz="2400" i="1" dirty="0"/>
              <a:t>pixel</a:t>
            </a:r>
            <a:r>
              <a:rPr lang="en-US" sz="2400" dirty="0"/>
              <a:t> yang </a:t>
            </a:r>
            <a:r>
              <a:rPr lang="en-US" sz="2400" dirty="0" err="1"/>
              <a:t>relatif</a:t>
            </a:r>
            <a:r>
              <a:rPr lang="en-US" sz="2400" dirty="0"/>
              <a:t> </a:t>
            </a:r>
            <a:r>
              <a:rPr lang="en-US" sz="2400" dirty="0" err="1"/>
              <a:t>sama</a:t>
            </a:r>
            <a:r>
              <a:rPr lang="en-US" sz="2400" dirty="0"/>
              <a:t>.</a:t>
            </a:r>
          </a:p>
          <a:p>
            <a:r>
              <a:rPr lang="en-US" altLang="en-US" sz="2400" dirty="0" err="1"/>
              <a:t>Memperlebar</a:t>
            </a:r>
            <a:r>
              <a:rPr lang="en-US" altLang="en-US" sz="2400" dirty="0"/>
              <a:t> </a:t>
            </a:r>
            <a:r>
              <a:rPr lang="en-US" altLang="en-US" sz="2400" dirty="0" err="1"/>
              <a:t>rentang</a:t>
            </a:r>
            <a:r>
              <a:rPr lang="en-US" altLang="en-US" sz="2400" dirty="0"/>
              <a:t> </a:t>
            </a:r>
            <a:r>
              <a:rPr lang="en-US" altLang="en-US" sz="2400" dirty="0" err="1"/>
              <a:t>nilai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keabauan</a:t>
            </a:r>
            <a:r>
              <a:rPr lang="en-US" altLang="en-US" sz="2400" dirty="0"/>
              <a:t>, </a:t>
            </a:r>
            <a:r>
              <a:rPr lang="en-US" altLang="en-US" sz="2400" dirty="0" err="1"/>
              <a:t>sehingga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dapat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meningkatkan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kekontrasan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citra</a:t>
            </a:r>
            <a:r>
              <a:rPr lang="en-US" altLang="en-US" sz="2400" dirty="0"/>
              <a:t>.</a:t>
            </a:r>
          </a:p>
          <a:p>
            <a:r>
              <a:rPr lang="en-US" sz="2400" dirty="0" err="1"/>
              <a:t>Termasuk</a:t>
            </a:r>
            <a:r>
              <a:rPr lang="en-US" sz="2400" dirty="0"/>
              <a:t> </a:t>
            </a:r>
            <a:r>
              <a:rPr lang="en-US" sz="2400" dirty="0" err="1"/>
              <a:t>operasi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aras</a:t>
            </a:r>
            <a:r>
              <a:rPr lang="en-US" sz="2400" dirty="0"/>
              <a:t> global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4034" name="Picture 2">
            <a:extLst>
              <a:ext uri="{FF2B5EF4-FFF2-40B4-BE49-F238E27FC236}">
                <a16:creationId xmlns:a16="http://schemas.microsoft.com/office/drawing/2014/main" id="{B59E36B6-9F3D-421D-BBD8-4DFCB4864E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183" y="3969098"/>
            <a:ext cx="3277606" cy="2709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5" name="Picture 3">
            <a:extLst>
              <a:ext uri="{FF2B5EF4-FFF2-40B4-BE49-F238E27FC236}">
                <a16:creationId xmlns:a16="http://schemas.microsoft.com/office/drawing/2014/main" id="{36B02F4E-D863-417D-BA60-B24D6B979D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1504" y="3965048"/>
            <a:ext cx="2984011" cy="2644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rrow: Right 3">
            <a:extLst>
              <a:ext uri="{FF2B5EF4-FFF2-40B4-BE49-F238E27FC236}">
                <a16:creationId xmlns:a16="http://schemas.microsoft.com/office/drawing/2014/main" id="{428D579B-6775-4A81-998F-8A26E87DE6B0}"/>
              </a:ext>
            </a:extLst>
          </p:cNvPr>
          <p:cNvSpPr/>
          <p:nvPr/>
        </p:nvSpPr>
        <p:spPr>
          <a:xfrm>
            <a:off x="5486400" y="5301465"/>
            <a:ext cx="746032" cy="25685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A5CAFF-23F9-4084-9AFC-A06D982B1A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60442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CF932D7-C232-462F-82A8-4096997769EF}"/>
              </a:ext>
            </a:extLst>
          </p:cNvPr>
          <p:cNvSpPr/>
          <p:nvPr/>
        </p:nvSpPr>
        <p:spPr>
          <a:xfrm>
            <a:off x="532544" y="534663"/>
            <a:ext cx="10962525" cy="6206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5000"/>
              </a:lnSpc>
            </a:pPr>
            <a:r>
              <a:rPr lang="en-US" dirty="0">
                <a:latin typeface="Courier New" panose="02070309020205020404" pitchFamily="49" charset="0"/>
                <a:ea typeface="Times New Roman" panose="02020603050405020304" pitchFamily="18" charset="0"/>
              </a:rPr>
              <a:t> </a:t>
            </a:r>
            <a:r>
              <a:rPr lang="en-US" sz="1600" dirty="0">
                <a:latin typeface="Courier New" panose="02070309020205020404" pitchFamily="49" charset="0"/>
                <a:ea typeface="Times New Roman" panose="02020603050405020304" pitchFamily="18" charset="0"/>
              </a:rPr>
              <a:t>void </a:t>
            </a:r>
            <a:r>
              <a:rPr lang="en-US" sz="1600" dirty="0" err="1">
                <a:latin typeface="Courier New" panose="02070309020205020404" pitchFamily="49" charset="0"/>
                <a:ea typeface="Times New Roman" panose="02020603050405020304" pitchFamily="18" charset="0"/>
              </a:rPr>
              <a:t>SpesifikasiHistogram</a:t>
            </a:r>
            <a:r>
              <a:rPr lang="en-US" sz="1600" dirty="0">
                <a:latin typeface="Courier New" panose="02070309020205020404" pitchFamily="49" charset="0"/>
                <a:ea typeface="Times New Roman" panose="02020603050405020304" pitchFamily="18" charset="0"/>
              </a:rPr>
              <a:t>(</a:t>
            </a:r>
            <a:r>
              <a:rPr lang="en-US" sz="1600" dirty="0" err="1">
                <a:latin typeface="Courier New" panose="02070309020205020404" pitchFamily="49" charset="0"/>
                <a:ea typeface="Times New Roman" panose="02020603050405020304" pitchFamily="18" charset="0"/>
              </a:rPr>
              <a:t>citra</a:t>
            </a:r>
            <a:r>
              <a:rPr lang="en-US" sz="1600" dirty="0">
                <a:latin typeface="Courier New" panose="02070309020205020404" pitchFamily="49" charset="0"/>
                <a:ea typeface="Times New Roman" panose="02020603050405020304" pitchFamily="18" charset="0"/>
              </a:rPr>
              <a:t> Image, int N, int M, float Spec[256])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95000"/>
              </a:lnSpc>
            </a:pPr>
            <a:r>
              <a:rPr lang="en-US" sz="1600" i="1" dirty="0">
                <a:latin typeface="Courier New" panose="02070309020205020404" pitchFamily="49" charset="0"/>
                <a:ea typeface="Times New Roman" panose="02020603050405020304" pitchFamily="18" charset="0"/>
              </a:rPr>
              <a:t>/* </a:t>
            </a:r>
            <a:r>
              <a:rPr lang="en-US" sz="1600" i="1" dirty="0" err="1">
                <a:latin typeface="Courier New" panose="02070309020205020404" pitchFamily="49" charset="0"/>
                <a:ea typeface="Times New Roman" panose="02020603050405020304" pitchFamily="18" charset="0"/>
              </a:rPr>
              <a:t>Mengubah</a:t>
            </a:r>
            <a:r>
              <a:rPr lang="en-US" sz="1600" i="1" dirty="0">
                <a:latin typeface="Courier New" panose="02070309020205020404" pitchFamily="49" charset="0"/>
                <a:ea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Courier New" panose="02070309020205020404" pitchFamily="49" charset="0"/>
                <a:ea typeface="Times New Roman" panose="02020603050405020304" pitchFamily="18" charset="0"/>
              </a:rPr>
              <a:t>citra</a:t>
            </a:r>
            <a:r>
              <a:rPr lang="en-US" sz="1600" i="1" dirty="0">
                <a:latin typeface="Courier New" panose="02070309020205020404" pitchFamily="49" charset="0"/>
                <a:ea typeface="Times New Roman" panose="02020603050405020304" pitchFamily="18" charset="0"/>
              </a:rPr>
              <a:t> Image yang </a:t>
            </a:r>
            <a:r>
              <a:rPr lang="en-US" sz="1600" i="1" dirty="0" err="1">
                <a:latin typeface="Courier New" panose="02070309020205020404" pitchFamily="49" charset="0"/>
                <a:ea typeface="Times New Roman" panose="02020603050405020304" pitchFamily="18" charset="0"/>
              </a:rPr>
              <a:t>berukuran</a:t>
            </a:r>
            <a:r>
              <a:rPr lang="en-US" sz="1600" i="1" dirty="0">
                <a:latin typeface="Courier New" panose="02070309020205020404" pitchFamily="49" charset="0"/>
                <a:ea typeface="Times New Roman" panose="02020603050405020304" pitchFamily="18" charset="0"/>
              </a:rPr>
              <a:t> N </a:t>
            </a:r>
            <a:r>
              <a:rPr lang="en-US" sz="1600" i="1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  <a:sym typeface="Symbol" panose="05050102010706020507" pitchFamily="18" charset="2"/>
              </a:rPr>
              <a:t></a:t>
            </a:r>
            <a:r>
              <a:rPr lang="en-US" sz="1600" i="1" dirty="0">
                <a:latin typeface="Courier New" panose="02070309020205020404" pitchFamily="49" charset="0"/>
                <a:ea typeface="Times New Roman" panose="02020603050405020304" pitchFamily="18" charset="0"/>
              </a:rPr>
              <a:t> M </a:t>
            </a:r>
            <a:r>
              <a:rPr lang="en-US" sz="1600" i="1" dirty="0" err="1">
                <a:latin typeface="Courier New" panose="02070309020205020404" pitchFamily="49" charset="0"/>
                <a:ea typeface="Times New Roman" panose="02020603050405020304" pitchFamily="18" charset="0"/>
              </a:rPr>
              <a:t>berdasarkan</a:t>
            </a:r>
            <a:r>
              <a:rPr lang="en-US" sz="1600" i="1" dirty="0">
                <a:latin typeface="Courier New" panose="02070309020205020404" pitchFamily="49" charset="0"/>
                <a:ea typeface="Times New Roman" panose="02020603050405020304" pitchFamily="18" charset="0"/>
              </a:rPr>
              <a:t> histogram yang </a:t>
            </a:r>
            <a:r>
              <a:rPr lang="en-US" sz="1600" i="1" dirty="0" err="1">
                <a:latin typeface="Courier New" panose="02070309020205020404" pitchFamily="49" charset="0"/>
                <a:ea typeface="Times New Roman" panose="02020603050405020304" pitchFamily="18" charset="0"/>
              </a:rPr>
              <a:t>dispesifikasikan</a:t>
            </a:r>
            <a:r>
              <a:rPr lang="en-US" sz="1600" i="1" dirty="0">
                <a:latin typeface="Courier New" panose="02070309020205020404" pitchFamily="49" charset="0"/>
                <a:ea typeface="Times New Roman" panose="02020603050405020304" pitchFamily="18" charset="0"/>
              </a:rPr>
              <a:t> oleh </a:t>
            </a:r>
            <a:r>
              <a:rPr lang="en-US" sz="1600" i="1" dirty="0" err="1">
                <a:latin typeface="Courier New" panose="02070309020205020404" pitchFamily="49" charset="0"/>
                <a:ea typeface="Times New Roman" panose="02020603050405020304" pitchFamily="18" charset="0"/>
              </a:rPr>
              <a:t>pengguna</a:t>
            </a:r>
            <a:r>
              <a:rPr lang="en-US" sz="1600" i="1" dirty="0">
                <a:latin typeface="Courier New" panose="02070309020205020404" pitchFamily="49" charset="0"/>
                <a:ea typeface="Times New Roman" panose="02020603050405020304" pitchFamily="18" charset="0"/>
              </a:rPr>
              <a:t> (Spec). */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95000"/>
              </a:lnSpc>
            </a:pPr>
            <a:r>
              <a:rPr lang="en-US" sz="1600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endParaRPr lang="en-US" sz="1600" b="1" dirty="0"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95000"/>
              </a:lnSpc>
            </a:pPr>
            <a:r>
              <a:rPr lang="en-US" sz="1600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float sum, Hist[256];</a:t>
            </a:r>
            <a:endParaRPr lang="en-US" sz="1600" b="1" dirty="0"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95000"/>
              </a:lnSpc>
            </a:pPr>
            <a:r>
              <a:rPr lang="en-US" sz="1600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int </a:t>
            </a:r>
            <a:r>
              <a:rPr lang="en-US" sz="1600" dirty="0" err="1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600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j, </a:t>
            </a:r>
            <a:r>
              <a:rPr lang="en-US" sz="1600" dirty="0" err="1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minj</a:t>
            </a:r>
            <a:r>
              <a:rPr lang="en-US" sz="1600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minval</a:t>
            </a:r>
            <a:r>
              <a:rPr lang="en-US" sz="1600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HistEq</a:t>
            </a:r>
            <a:r>
              <a:rPr lang="en-US" sz="1600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[256], </a:t>
            </a:r>
            <a:r>
              <a:rPr lang="en-US" sz="1600" dirty="0" err="1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SpecEq</a:t>
            </a:r>
            <a:r>
              <a:rPr lang="en-US" sz="1600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[256], </a:t>
            </a:r>
            <a:r>
              <a:rPr lang="en-US" sz="1600" dirty="0" err="1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InvHist</a:t>
            </a:r>
            <a:r>
              <a:rPr lang="en-US" sz="1600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[256];</a:t>
            </a:r>
            <a:endParaRPr lang="en-US" sz="1600" b="1" dirty="0"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95000"/>
              </a:lnSpc>
            </a:pPr>
            <a:r>
              <a:rPr lang="en-US" sz="1600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600" b="1" dirty="0"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95000"/>
              </a:lnSpc>
            </a:pPr>
            <a:r>
              <a:rPr lang="en-US" sz="1600" i="1" dirty="0">
                <a:latin typeface="Courier New" panose="02070309020205020404" pitchFamily="49" charset="0"/>
                <a:ea typeface="Times New Roman" panose="02020603050405020304" pitchFamily="18" charset="0"/>
              </a:rPr>
              <a:t>  /* </a:t>
            </a:r>
            <a:r>
              <a:rPr lang="en-US" sz="1600" i="1" dirty="0" err="1">
                <a:latin typeface="Courier New" panose="02070309020205020404" pitchFamily="49" charset="0"/>
                <a:ea typeface="Times New Roman" panose="02020603050405020304" pitchFamily="18" charset="0"/>
              </a:rPr>
              <a:t>lakukan</a:t>
            </a:r>
            <a:r>
              <a:rPr lang="en-US" sz="1600" i="1" dirty="0">
                <a:latin typeface="Courier New" panose="02070309020205020404" pitchFamily="49" charset="0"/>
                <a:ea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Courier New" panose="02070309020205020404" pitchFamily="49" charset="0"/>
                <a:ea typeface="Times New Roman" panose="02020603050405020304" pitchFamily="18" charset="0"/>
              </a:rPr>
              <a:t>perataan</a:t>
            </a:r>
            <a:r>
              <a:rPr lang="en-US" sz="1600" i="1" dirty="0">
                <a:latin typeface="Courier New" panose="02070309020205020404" pitchFamily="49" charset="0"/>
                <a:ea typeface="Times New Roman" panose="02020603050405020304" pitchFamily="18" charset="0"/>
              </a:rPr>
              <a:t> histogram </a:t>
            </a:r>
            <a:r>
              <a:rPr lang="en-US" sz="1600" i="1" dirty="0" err="1">
                <a:latin typeface="Courier New" panose="02070309020205020404" pitchFamily="49" charset="0"/>
                <a:ea typeface="Times New Roman" panose="02020603050405020304" pitchFamily="18" charset="0"/>
              </a:rPr>
              <a:t>terhadap</a:t>
            </a:r>
            <a:r>
              <a:rPr lang="en-US" sz="1600" i="1" dirty="0">
                <a:latin typeface="Courier New" panose="02070309020205020404" pitchFamily="49" charset="0"/>
                <a:ea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Courier New" panose="02070309020205020404" pitchFamily="49" charset="0"/>
                <a:ea typeface="Times New Roman" panose="02020603050405020304" pitchFamily="18" charset="0"/>
              </a:rPr>
              <a:t>citra</a:t>
            </a:r>
            <a:r>
              <a:rPr lang="en-US" sz="1600" i="1" dirty="0">
                <a:latin typeface="Courier New" panose="02070309020205020404" pitchFamily="49" charset="0"/>
                <a:ea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Courier New" panose="02070309020205020404" pitchFamily="49" charset="0"/>
                <a:ea typeface="Times New Roman" panose="02020603050405020304" pitchFamily="18" charset="0"/>
              </a:rPr>
              <a:t>semula</a:t>
            </a:r>
            <a:r>
              <a:rPr lang="en-US" sz="1600" i="1" dirty="0">
                <a:latin typeface="Courier New" panose="02070309020205020404" pitchFamily="49" charset="0"/>
                <a:ea typeface="Times New Roman" panose="02020603050405020304" pitchFamily="18" charset="0"/>
              </a:rPr>
              <a:t> */</a:t>
            </a:r>
            <a:endParaRPr lang="en-US" sz="1600" b="1" i="1" u="sng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95000"/>
              </a:lnSpc>
            </a:pPr>
            <a:r>
              <a:rPr lang="en-US" sz="1600" i="1" dirty="0">
                <a:latin typeface="Courier New" panose="02070309020205020404" pitchFamily="49" charset="0"/>
                <a:ea typeface="Times New Roman" panose="02020603050405020304" pitchFamily="18" charset="0"/>
              </a:rPr>
              <a:t>  </a:t>
            </a:r>
            <a:r>
              <a:rPr lang="en-US" sz="1600" dirty="0">
                <a:latin typeface="Courier New" panose="02070309020205020404" pitchFamily="49" charset="0"/>
                <a:ea typeface="Times New Roman" panose="02020603050405020304" pitchFamily="18" charset="0"/>
              </a:rPr>
              <a:t>histogram(</a:t>
            </a:r>
            <a:r>
              <a:rPr lang="en-US" sz="1600" dirty="0" err="1">
                <a:latin typeface="Courier New" panose="02070309020205020404" pitchFamily="49" charset="0"/>
                <a:ea typeface="Times New Roman" panose="02020603050405020304" pitchFamily="18" charset="0"/>
              </a:rPr>
              <a:t>Image,N,M,Hist</a:t>
            </a:r>
            <a:r>
              <a:rPr lang="en-US" sz="1600" dirty="0">
                <a:latin typeface="Courier New" panose="02070309020205020404" pitchFamily="49" charset="0"/>
                <a:ea typeface="Times New Roman" panose="02020603050405020304" pitchFamily="18" charset="0"/>
              </a:rPr>
              <a:t>);  </a:t>
            </a:r>
            <a:r>
              <a:rPr lang="en-US" sz="1600" i="1" dirty="0">
                <a:latin typeface="Courier New" panose="02070309020205020404" pitchFamily="49" charset="0"/>
                <a:ea typeface="Times New Roman" panose="02020603050405020304" pitchFamily="18" charset="0"/>
              </a:rPr>
              <a:t>/* </a:t>
            </a:r>
            <a:r>
              <a:rPr lang="en-US" sz="1600" i="1" dirty="0" err="1">
                <a:latin typeface="Courier New" panose="02070309020205020404" pitchFamily="49" charset="0"/>
                <a:ea typeface="Times New Roman" panose="02020603050405020304" pitchFamily="18" charset="0"/>
              </a:rPr>
              <a:t>hitung</a:t>
            </a:r>
            <a:r>
              <a:rPr lang="en-US" sz="1600" i="1" dirty="0">
                <a:latin typeface="Courier New" panose="02070309020205020404" pitchFamily="49" charset="0"/>
                <a:ea typeface="Times New Roman" panose="02020603050405020304" pitchFamily="18" charset="0"/>
              </a:rPr>
              <a:t> histogram </a:t>
            </a:r>
            <a:r>
              <a:rPr lang="en-US" sz="1600" i="1" dirty="0" err="1">
                <a:latin typeface="Courier New" panose="02070309020205020404" pitchFamily="49" charset="0"/>
                <a:ea typeface="Times New Roman" panose="02020603050405020304" pitchFamily="18" charset="0"/>
              </a:rPr>
              <a:t>citra</a:t>
            </a:r>
            <a:r>
              <a:rPr lang="en-US" sz="1600" i="1" dirty="0">
                <a:latin typeface="Courier New" panose="02070309020205020404" pitchFamily="49" charset="0"/>
                <a:ea typeface="Times New Roman" panose="02020603050405020304" pitchFamily="18" charset="0"/>
              </a:rPr>
              <a:t> */</a:t>
            </a:r>
            <a:endParaRPr lang="en-US" sz="1600" b="1" i="1" u="sng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95000"/>
              </a:lnSpc>
            </a:pPr>
            <a:r>
              <a:rPr lang="en-US" sz="1600" dirty="0">
                <a:latin typeface="Courier New" panose="02070309020205020404" pitchFamily="49" charset="0"/>
                <a:ea typeface="Times New Roman" panose="02020603050405020304" pitchFamily="18" charset="0"/>
              </a:rPr>
              <a:t>  for(</a:t>
            </a:r>
            <a:r>
              <a:rPr lang="en-US" sz="1600" dirty="0" err="1">
                <a:latin typeface="Courier New" panose="02070309020205020404" pitchFamily="49" charset="0"/>
                <a:ea typeface="Times New Roman" panose="02020603050405020304" pitchFamily="18" charset="0"/>
              </a:rPr>
              <a:t>i</a:t>
            </a:r>
            <a:r>
              <a:rPr lang="en-US" sz="1600" dirty="0">
                <a:latin typeface="Courier New" panose="02070309020205020404" pitchFamily="49" charset="0"/>
                <a:ea typeface="Times New Roman" panose="02020603050405020304" pitchFamily="18" charset="0"/>
              </a:rPr>
              <a:t>=0;i&lt;256;i++)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95000"/>
              </a:lnSpc>
            </a:pPr>
            <a:r>
              <a:rPr lang="en-US" sz="1600" dirty="0">
                <a:latin typeface="Courier New" panose="02070309020205020404" pitchFamily="49" charset="0"/>
                <a:ea typeface="Times New Roman" panose="02020603050405020304" pitchFamily="18" charset="0"/>
              </a:rPr>
              <a:t>  {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95000"/>
              </a:lnSpc>
            </a:pPr>
            <a:r>
              <a:rPr lang="en-US" sz="1600" dirty="0">
                <a:latin typeface="Courier New" panose="02070309020205020404" pitchFamily="49" charset="0"/>
                <a:ea typeface="Times New Roman" panose="02020603050405020304" pitchFamily="18" charset="0"/>
              </a:rPr>
              <a:t>   sum=0.0;    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95000"/>
              </a:lnSpc>
            </a:pPr>
            <a:r>
              <a:rPr lang="en-US" sz="1600" dirty="0">
                <a:latin typeface="Courier New" panose="02070309020205020404" pitchFamily="49" charset="0"/>
                <a:ea typeface="Times New Roman" panose="02020603050405020304" pitchFamily="18" charset="0"/>
              </a:rPr>
              <a:t>   for (j=0;j&lt;=</a:t>
            </a:r>
            <a:r>
              <a:rPr lang="en-US" sz="1600" dirty="0" err="1">
                <a:latin typeface="Courier New" panose="02070309020205020404" pitchFamily="49" charset="0"/>
                <a:ea typeface="Times New Roman" panose="02020603050405020304" pitchFamily="18" charset="0"/>
              </a:rPr>
              <a:t>i;j</a:t>
            </a:r>
            <a:r>
              <a:rPr lang="en-US" sz="1600" dirty="0">
                <a:latin typeface="Courier New" panose="02070309020205020404" pitchFamily="49" charset="0"/>
                <a:ea typeface="Times New Roman" panose="02020603050405020304" pitchFamily="18" charset="0"/>
              </a:rPr>
              <a:t>++)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95000"/>
              </a:lnSpc>
            </a:pPr>
            <a:r>
              <a:rPr lang="en-US" sz="1600" dirty="0">
                <a:latin typeface="Courier New" panose="02070309020205020404" pitchFamily="49" charset="0"/>
                <a:ea typeface="Times New Roman" panose="02020603050405020304" pitchFamily="18" charset="0"/>
              </a:rPr>
              <a:t>      sum=</a:t>
            </a:r>
            <a:r>
              <a:rPr lang="en-US" sz="1600" dirty="0" err="1">
                <a:latin typeface="Courier New" panose="02070309020205020404" pitchFamily="49" charset="0"/>
                <a:ea typeface="Times New Roman" panose="02020603050405020304" pitchFamily="18" charset="0"/>
              </a:rPr>
              <a:t>sum+Hist</a:t>
            </a:r>
            <a:r>
              <a:rPr lang="en-US" sz="1600" dirty="0">
                <a:latin typeface="Courier New" panose="02070309020205020404" pitchFamily="49" charset="0"/>
                <a:ea typeface="Times New Roman" panose="02020603050405020304" pitchFamily="18" charset="0"/>
              </a:rPr>
              <a:t>[j];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95000"/>
              </a:lnSpc>
            </a:pPr>
            <a:r>
              <a:rPr lang="en-US" sz="1600" dirty="0">
                <a:latin typeface="Courier New" panose="02070309020205020404" pitchFamily="49" charset="0"/>
                <a:ea typeface="Times New Roman" panose="02020603050405020304" pitchFamily="18" charset="0"/>
              </a:rPr>
              <a:t>   </a:t>
            </a:r>
            <a:r>
              <a:rPr lang="en-US" sz="1600" dirty="0" err="1">
                <a:latin typeface="Courier New" panose="02070309020205020404" pitchFamily="49" charset="0"/>
                <a:ea typeface="Times New Roman" panose="02020603050405020304" pitchFamily="18" charset="0"/>
              </a:rPr>
              <a:t>HistEq</a:t>
            </a:r>
            <a:r>
              <a:rPr lang="en-US" sz="1600" dirty="0">
                <a:latin typeface="Courier New" panose="02070309020205020404" pitchFamily="49" charset="0"/>
                <a:ea typeface="Times New Roman" panose="02020603050405020304" pitchFamily="18" charset="0"/>
              </a:rPr>
              <a:t>[</a:t>
            </a:r>
            <a:r>
              <a:rPr lang="en-US" sz="1600" dirty="0" err="1">
                <a:latin typeface="Courier New" panose="02070309020205020404" pitchFamily="49" charset="0"/>
                <a:ea typeface="Times New Roman" panose="02020603050405020304" pitchFamily="18" charset="0"/>
              </a:rPr>
              <a:t>i</a:t>
            </a:r>
            <a:r>
              <a:rPr lang="en-US" sz="1600" dirty="0">
                <a:latin typeface="Courier New" panose="02070309020205020404" pitchFamily="49" charset="0"/>
                <a:ea typeface="Times New Roman" panose="02020603050405020304" pitchFamily="18" charset="0"/>
              </a:rPr>
              <a:t>]=floor(255*sum);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95000"/>
              </a:lnSpc>
            </a:pPr>
            <a:r>
              <a:rPr lang="en-US" sz="1600" dirty="0">
                <a:latin typeface="Courier New" panose="02070309020205020404" pitchFamily="49" charset="0"/>
                <a:ea typeface="Times New Roman" panose="02020603050405020304" pitchFamily="18" charset="0"/>
              </a:rPr>
              <a:t>  }  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95000"/>
              </a:lnSpc>
            </a:pPr>
            <a:r>
              <a:rPr lang="en-US" sz="1600" i="1" dirty="0">
                <a:latin typeface="Courier New" panose="02070309020205020404" pitchFamily="49" charset="0"/>
                <a:ea typeface="Times New Roman" panose="02020603050405020304" pitchFamily="18" charset="0"/>
              </a:rPr>
              <a:t> </a:t>
            </a:r>
            <a:endParaRPr lang="en-US" sz="1600" b="1" i="1" u="sng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95000"/>
              </a:lnSpc>
            </a:pPr>
            <a:r>
              <a:rPr lang="en-US" sz="1600" i="1" dirty="0">
                <a:latin typeface="Courier New" panose="02070309020205020404" pitchFamily="49" charset="0"/>
                <a:ea typeface="Times New Roman" panose="02020603050405020304" pitchFamily="18" charset="0"/>
              </a:rPr>
              <a:t> </a:t>
            </a:r>
            <a:r>
              <a:rPr lang="en-US" sz="1600" dirty="0">
                <a:latin typeface="Courier New" panose="02070309020205020404" pitchFamily="49" charset="0"/>
                <a:ea typeface="Times New Roman" panose="02020603050405020304" pitchFamily="18" charset="0"/>
              </a:rPr>
              <a:t> /* </a:t>
            </a:r>
            <a:r>
              <a:rPr lang="en-US" sz="1600" dirty="0" err="1">
                <a:latin typeface="Courier New" panose="02070309020205020404" pitchFamily="49" charset="0"/>
                <a:ea typeface="Times New Roman" panose="02020603050405020304" pitchFamily="18" charset="0"/>
              </a:rPr>
              <a:t>lakukan</a:t>
            </a:r>
            <a:r>
              <a:rPr lang="en-US" sz="1600" dirty="0">
                <a:latin typeface="Courier New" panose="02070309020205020404" pitchFamily="49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ea typeface="Times New Roman" panose="02020603050405020304" pitchFamily="18" charset="0"/>
              </a:rPr>
              <a:t>perataan</a:t>
            </a:r>
            <a:r>
              <a:rPr lang="en-US" sz="1600" dirty="0">
                <a:latin typeface="Courier New" panose="02070309020205020404" pitchFamily="49" charset="0"/>
                <a:ea typeface="Times New Roman" panose="02020603050405020304" pitchFamily="18" charset="0"/>
              </a:rPr>
              <a:t> histogram </a:t>
            </a:r>
            <a:r>
              <a:rPr lang="en-US" sz="1600" dirty="0" err="1">
                <a:latin typeface="Courier New" panose="02070309020205020404" pitchFamily="49" charset="0"/>
                <a:ea typeface="Times New Roman" panose="02020603050405020304" pitchFamily="18" charset="0"/>
              </a:rPr>
              <a:t>terhadap</a:t>
            </a:r>
            <a:r>
              <a:rPr lang="en-US" sz="1600" dirty="0">
                <a:latin typeface="Courier New" panose="02070309020205020404" pitchFamily="49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ea typeface="Times New Roman" panose="02020603050405020304" pitchFamily="18" charset="0"/>
              </a:rPr>
              <a:t>citra</a:t>
            </a:r>
            <a:r>
              <a:rPr lang="en-US" sz="1600" dirty="0">
                <a:latin typeface="Courier New" panose="02070309020205020404" pitchFamily="49" charset="0"/>
                <a:ea typeface="Times New Roman" panose="02020603050405020304" pitchFamily="18" charset="0"/>
              </a:rPr>
              <a:t> Spec */</a:t>
            </a:r>
            <a:endParaRPr lang="en-US" sz="1600" b="1" i="1" u="sng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95000"/>
              </a:lnSpc>
            </a:pPr>
            <a:r>
              <a:rPr lang="en-US" sz="1600" dirty="0">
                <a:latin typeface="Courier New" panose="02070309020205020404" pitchFamily="49" charset="0"/>
                <a:ea typeface="Times New Roman" panose="02020603050405020304" pitchFamily="18" charset="0"/>
              </a:rPr>
              <a:t>  for(</a:t>
            </a:r>
            <a:r>
              <a:rPr lang="en-US" sz="1600" dirty="0" err="1">
                <a:latin typeface="Courier New" panose="02070309020205020404" pitchFamily="49" charset="0"/>
                <a:ea typeface="Times New Roman" panose="02020603050405020304" pitchFamily="18" charset="0"/>
              </a:rPr>
              <a:t>i</a:t>
            </a:r>
            <a:r>
              <a:rPr lang="en-US" sz="1600" dirty="0">
                <a:latin typeface="Courier New" panose="02070309020205020404" pitchFamily="49" charset="0"/>
                <a:ea typeface="Times New Roman" panose="02020603050405020304" pitchFamily="18" charset="0"/>
              </a:rPr>
              <a:t>=0;i&lt;=255;i++)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95000"/>
              </a:lnSpc>
            </a:pPr>
            <a:r>
              <a:rPr lang="en-US" sz="1600" dirty="0">
                <a:latin typeface="Courier New" panose="02070309020205020404" pitchFamily="49" charset="0"/>
                <a:ea typeface="Times New Roman" panose="02020603050405020304" pitchFamily="18" charset="0"/>
              </a:rPr>
              <a:t>  {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95000"/>
              </a:lnSpc>
            </a:pPr>
            <a:r>
              <a:rPr lang="en-US" sz="1600" dirty="0">
                <a:latin typeface="Courier New" panose="02070309020205020404" pitchFamily="49" charset="0"/>
                <a:ea typeface="Times New Roman" panose="02020603050405020304" pitchFamily="18" charset="0"/>
              </a:rPr>
              <a:t>   sum=0.0;    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95000"/>
              </a:lnSpc>
            </a:pPr>
            <a:r>
              <a:rPr lang="en-US" sz="1600" dirty="0">
                <a:latin typeface="Courier New" panose="02070309020205020404" pitchFamily="49" charset="0"/>
                <a:ea typeface="Times New Roman" panose="02020603050405020304" pitchFamily="18" charset="0"/>
              </a:rPr>
              <a:t>   for (j=0;j&lt;=</a:t>
            </a:r>
            <a:r>
              <a:rPr lang="en-US" sz="1600" dirty="0" err="1">
                <a:latin typeface="Courier New" panose="02070309020205020404" pitchFamily="49" charset="0"/>
                <a:ea typeface="Times New Roman" panose="02020603050405020304" pitchFamily="18" charset="0"/>
              </a:rPr>
              <a:t>i;j</a:t>
            </a:r>
            <a:r>
              <a:rPr lang="en-US" sz="1600" dirty="0">
                <a:latin typeface="Courier New" panose="02070309020205020404" pitchFamily="49" charset="0"/>
                <a:ea typeface="Times New Roman" panose="02020603050405020304" pitchFamily="18" charset="0"/>
              </a:rPr>
              <a:t>++)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95000"/>
              </a:lnSpc>
            </a:pPr>
            <a:r>
              <a:rPr lang="en-US" sz="1600" dirty="0">
                <a:latin typeface="Courier New" panose="02070309020205020404" pitchFamily="49" charset="0"/>
                <a:ea typeface="Times New Roman" panose="02020603050405020304" pitchFamily="18" charset="0"/>
              </a:rPr>
              <a:t>      sum=</a:t>
            </a:r>
            <a:r>
              <a:rPr lang="en-US" sz="1600" dirty="0" err="1">
                <a:latin typeface="Courier New" panose="02070309020205020404" pitchFamily="49" charset="0"/>
                <a:ea typeface="Times New Roman" panose="02020603050405020304" pitchFamily="18" charset="0"/>
              </a:rPr>
              <a:t>sum+Spec</a:t>
            </a:r>
            <a:r>
              <a:rPr lang="en-US" sz="1600" dirty="0">
                <a:latin typeface="Courier New" panose="02070309020205020404" pitchFamily="49" charset="0"/>
                <a:ea typeface="Times New Roman" panose="02020603050405020304" pitchFamily="18" charset="0"/>
              </a:rPr>
              <a:t>[j];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95000"/>
              </a:lnSpc>
            </a:pPr>
            <a:r>
              <a:rPr lang="en-US" sz="1600" dirty="0">
                <a:latin typeface="Courier New" panose="02070309020205020404" pitchFamily="49" charset="0"/>
                <a:ea typeface="Times New Roman" panose="02020603050405020304" pitchFamily="18" charset="0"/>
              </a:rPr>
              <a:t>   </a:t>
            </a:r>
            <a:r>
              <a:rPr lang="en-US" sz="1600" dirty="0" err="1">
                <a:latin typeface="Courier New" panose="02070309020205020404" pitchFamily="49" charset="0"/>
                <a:ea typeface="Times New Roman" panose="02020603050405020304" pitchFamily="18" charset="0"/>
              </a:rPr>
              <a:t>SpecEq</a:t>
            </a:r>
            <a:r>
              <a:rPr lang="en-US" sz="1600" dirty="0">
                <a:latin typeface="Courier New" panose="02070309020205020404" pitchFamily="49" charset="0"/>
                <a:ea typeface="Times New Roman" panose="02020603050405020304" pitchFamily="18" charset="0"/>
              </a:rPr>
              <a:t>[</a:t>
            </a:r>
            <a:r>
              <a:rPr lang="en-US" sz="1600" dirty="0" err="1">
                <a:latin typeface="Courier New" panose="02070309020205020404" pitchFamily="49" charset="0"/>
                <a:ea typeface="Times New Roman" panose="02020603050405020304" pitchFamily="18" charset="0"/>
              </a:rPr>
              <a:t>i</a:t>
            </a:r>
            <a:r>
              <a:rPr lang="en-US" sz="1600" dirty="0">
                <a:latin typeface="Courier New" panose="02070309020205020404" pitchFamily="49" charset="0"/>
                <a:ea typeface="Times New Roman" panose="02020603050405020304" pitchFamily="18" charset="0"/>
              </a:rPr>
              <a:t>]=floor(255*sum);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95000"/>
              </a:lnSpc>
            </a:pPr>
            <a:r>
              <a:rPr lang="en-US" sz="1600" dirty="0">
                <a:latin typeface="Courier New" panose="02070309020205020404" pitchFamily="49" charset="0"/>
                <a:ea typeface="Times New Roman" panose="02020603050405020304" pitchFamily="18" charset="0"/>
              </a:rPr>
              <a:t>  } </a:t>
            </a:r>
            <a:endParaRPr lang="en-US" sz="16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1B47203-1A7A-4D88-8380-5B3D7197A727}"/>
              </a:ext>
            </a:extLst>
          </p:cNvPr>
          <p:cNvSpPr/>
          <p:nvPr/>
        </p:nvSpPr>
        <p:spPr>
          <a:xfrm>
            <a:off x="318499" y="462337"/>
            <a:ext cx="11435137" cy="606175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0F9CE3-ED19-42CE-9D6E-30F5A59CC5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78281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3F2FED2-E164-47C8-A866-89E03939F964}"/>
              </a:ext>
            </a:extLst>
          </p:cNvPr>
          <p:cNvSpPr/>
          <p:nvPr/>
        </p:nvSpPr>
        <p:spPr>
          <a:xfrm>
            <a:off x="914400" y="744419"/>
            <a:ext cx="9647434" cy="48074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5000"/>
              </a:lnSpc>
            </a:pPr>
            <a:r>
              <a:rPr lang="en-US" sz="1600" i="1" dirty="0">
                <a:latin typeface="Courier New" panose="02070309020205020404" pitchFamily="49" charset="0"/>
                <a:ea typeface="Times New Roman" panose="02020603050405020304" pitchFamily="18" charset="0"/>
              </a:rPr>
              <a:t>/* </a:t>
            </a:r>
            <a:r>
              <a:rPr lang="en-US" sz="1600" i="1" dirty="0" err="1">
                <a:latin typeface="Courier New" panose="02070309020205020404" pitchFamily="49" charset="0"/>
                <a:ea typeface="Times New Roman" panose="02020603050405020304" pitchFamily="18" charset="0"/>
              </a:rPr>
              <a:t>lakukan</a:t>
            </a:r>
            <a:r>
              <a:rPr lang="en-US" sz="1600" i="1" dirty="0">
                <a:latin typeface="Courier New" panose="02070309020205020404" pitchFamily="49" charset="0"/>
                <a:ea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Courier New" panose="02070309020205020404" pitchFamily="49" charset="0"/>
                <a:ea typeface="Times New Roman" panose="02020603050405020304" pitchFamily="18" charset="0"/>
              </a:rPr>
              <a:t>transformasi</a:t>
            </a:r>
            <a:r>
              <a:rPr lang="en-US" sz="1600" i="1" dirty="0">
                <a:latin typeface="Courier New" panose="02070309020205020404" pitchFamily="49" charset="0"/>
                <a:ea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Courier New" panose="02070309020205020404" pitchFamily="49" charset="0"/>
                <a:ea typeface="Times New Roman" panose="02020603050405020304" pitchFamily="18" charset="0"/>
              </a:rPr>
              <a:t>balikan</a:t>
            </a:r>
            <a:r>
              <a:rPr lang="en-US" sz="1600" i="1" dirty="0">
                <a:latin typeface="Courier New" panose="02070309020205020404" pitchFamily="49" charset="0"/>
                <a:ea typeface="Times New Roman" panose="02020603050405020304" pitchFamily="18" charset="0"/>
              </a:rPr>
              <a:t> */</a:t>
            </a:r>
            <a:endParaRPr lang="en-US" sz="1600" b="1" i="1" u="sng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95000"/>
              </a:lnSpc>
            </a:pPr>
            <a:r>
              <a:rPr lang="en-US" sz="1600" dirty="0">
                <a:latin typeface="Courier New" panose="02070309020205020404" pitchFamily="49" charset="0"/>
                <a:ea typeface="Times New Roman" panose="02020603050405020304" pitchFamily="18" charset="0"/>
              </a:rPr>
              <a:t>  for(</a:t>
            </a:r>
            <a:r>
              <a:rPr lang="en-US" sz="1600" dirty="0" err="1">
                <a:latin typeface="Courier New" panose="02070309020205020404" pitchFamily="49" charset="0"/>
                <a:ea typeface="Times New Roman" panose="02020603050405020304" pitchFamily="18" charset="0"/>
              </a:rPr>
              <a:t>i</a:t>
            </a:r>
            <a:r>
              <a:rPr lang="en-US" sz="1600" dirty="0">
                <a:latin typeface="Courier New" panose="02070309020205020404" pitchFamily="49" charset="0"/>
                <a:ea typeface="Times New Roman" panose="02020603050405020304" pitchFamily="18" charset="0"/>
              </a:rPr>
              <a:t>=0;i&lt;=N-1;i++)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95000"/>
              </a:lnSpc>
            </a:pPr>
            <a:r>
              <a:rPr lang="en-US" sz="1600" dirty="0">
                <a:latin typeface="Courier New" panose="02070309020205020404" pitchFamily="49" charset="0"/>
                <a:ea typeface="Times New Roman" panose="02020603050405020304" pitchFamily="18" charset="0"/>
              </a:rPr>
              <a:t>  {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95000"/>
              </a:lnSpc>
            </a:pPr>
            <a:r>
              <a:rPr lang="en-US" sz="1600" dirty="0">
                <a:latin typeface="Courier New" panose="02070309020205020404" pitchFamily="49" charset="0"/>
                <a:ea typeface="Times New Roman" panose="02020603050405020304" pitchFamily="18" charset="0"/>
              </a:rPr>
              <a:t>    </a:t>
            </a:r>
            <a:r>
              <a:rPr lang="en-US" sz="1600" dirty="0" err="1">
                <a:latin typeface="Courier New" panose="02070309020205020404" pitchFamily="49" charset="0"/>
                <a:ea typeface="Times New Roman" panose="02020603050405020304" pitchFamily="18" charset="0"/>
              </a:rPr>
              <a:t>minval</a:t>
            </a:r>
            <a:r>
              <a:rPr lang="en-US" sz="1600" dirty="0">
                <a:latin typeface="Courier New" panose="02070309020205020404" pitchFamily="49" charset="0"/>
                <a:ea typeface="Times New Roman" panose="02020603050405020304" pitchFamily="18" charset="0"/>
              </a:rPr>
              <a:t>=abs(</a:t>
            </a:r>
            <a:r>
              <a:rPr lang="en-US" sz="1600" dirty="0" err="1">
                <a:latin typeface="Courier New" panose="02070309020205020404" pitchFamily="49" charset="0"/>
                <a:ea typeface="Times New Roman" panose="02020603050405020304" pitchFamily="18" charset="0"/>
              </a:rPr>
              <a:t>HistEq</a:t>
            </a:r>
            <a:r>
              <a:rPr lang="en-US" sz="1600" dirty="0">
                <a:latin typeface="Courier New" panose="02070309020205020404" pitchFamily="49" charset="0"/>
                <a:ea typeface="Times New Roman" panose="02020603050405020304" pitchFamily="18" charset="0"/>
              </a:rPr>
              <a:t>[</a:t>
            </a:r>
            <a:r>
              <a:rPr lang="en-US" sz="1600" dirty="0" err="1">
                <a:latin typeface="Courier New" panose="02070309020205020404" pitchFamily="49" charset="0"/>
                <a:ea typeface="Times New Roman" panose="02020603050405020304" pitchFamily="18" charset="0"/>
              </a:rPr>
              <a:t>i</a:t>
            </a:r>
            <a:r>
              <a:rPr lang="en-US" sz="1600" dirty="0">
                <a:latin typeface="Courier New" panose="02070309020205020404" pitchFamily="49" charset="0"/>
                <a:ea typeface="Times New Roman" panose="02020603050405020304" pitchFamily="18" charset="0"/>
              </a:rPr>
              <a:t>] – </a:t>
            </a:r>
            <a:r>
              <a:rPr lang="en-US" sz="1600" dirty="0" err="1">
                <a:latin typeface="Courier New" panose="02070309020205020404" pitchFamily="49" charset="0"/>
                <a:ea typeface="Times New Roman" panose="02020603050405020304" pitchFamily="18" charset="0"/>
              </a:rPr>
              <a:t>SpecEq</a:t>
            </a:r>
            <a:r>
              <a:rPr lang="en-US" sz="1600" dirty="0">
                <a:latin typeface="Courier New" panose="02070309020205020404" pitchFamily="49" charset="0"/>
                <a:ea typeface="Times New Roman" panose="02020603050405020304" pitchFamily="18" charset="0"/>
              </a:rPr>
              <a:t>[0]);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95000"/>
              </a:lnSpc>
            </a:pPr>
            <a:r>
              <a:rPr lang="en-US" sz="1600" dirty="0">
                <a:latin typeface="Courier New" panose="02070309020205020404" pitchFamily="49" charset="0"/>
                <a:ea typeface="Times New Roman" panose="02020603050405020304" pitchFamily="18" charset="0"/>
              </a:rPr>
              <a:t>    </a:t>
            </a:r>
            <a:r>
              <a:rPr lang="en-US" sz="1600" dirty="0" err="1">
                <a:latin typeface="Courier New" panose="02070309020205020404" pitchFamily="49" charset="0"/>
                <a:ea typeface="Times New Roman" panose="02020603050405020304" pitchFamily="18" charset="0"/>
              </a:rPr>
              <a:t>minj</a:t>
            </a:r>
            <a:r>
              <a:rPr lang="en-US" sz="1600" dirty="0">
                <a:latin typeface="Courier New" panose="02070309020205020404" pitchFamily="49" charset="0"/>
                <a:ea typeface="Times New Roman" panose="02020603050405020304" pitchFamily="18" charset="0"/>
              </a:rPr>
              <a:t>=0; 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95000"/>
              </a:lnSpc>
            </a:pPr>
            <a:r>
              <a:rPr lang="en-US" sz="1600" dirty="0">
                <a:latin typeface="Courier New" panose="02070309020205020404" pitchFamily="49" charset="0"/>
                <a:ea typeface="Times New Roman" panose="02020603050405020304" pitchFamily="18" charset="0"/>
              </a:rPr>
              <a:t>    for(j=0;j&lt;=255;j++)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95000"/>
              </a:lnSpc>
            </a:pPr>
            <a:r>
              <a:rPr lang="en-US" sz="1600" dirty="0">
                <a:latin typeface="Courier New" panose="02070309020205020404" pitchFamily="49" charset="0"/>
                <a:ea typeface="Times New Roman" panose="02020603050405020304" pitchFamily="18" charset="0"/>
              </a:rPr>
              <a:t>      if (abs(</a:t>
            </a:r>
            <a:r>
              <a:rPr lang="en-US" sz="1600" dirty="0" err="1">
                <a:latin typeface="Courier New" panose="02070309020205020404" pitchFamily="49" charset="0"/>
                <a:ea typeface="Times New Roman" panose="02020603050405020304" pitchFamily="18" charset="0"/>
              </a:rPr>
              <a:t>HistEq</a:t>
            </a:r>
            <a:r>
              <a:rPr lang="en-US" sz="1600" dirty="0">
                <a:latin typeface="Courier New" panose="02070309020205020404" pitchFamily="49" charset="0"/>
                <a:ea typeface="Times New Roman" panose="02020603050405020304" pitchFamily="18" charset="0"/>
              </a:rPr>
              <a:t>[</a:t>
            </a:r>
            <a:r>
              <a:rPr lang="en-US" sz="1600" dirty="0" err="1">
                <a:latin typeface="Courier New" panose="02070309020205020404" pitchFamily="49" charset="0"/>
                <a:ea typeface="Times New Roman" panose="02020603050405020304" pitchFamily="18" charset="0"/>
              </a:rPr>
              <a:t>i</a:t>
            </a:r>
            <a:r>
              <a:rPr lang="en-US" sz="1600" dirty="0">
                <a:latin typeface="Courier New" panose="02070309020205020404" pitchFamily="49" charset="0"/>
                <a:ea typeface="Times New Roman" panose="02020603050405020304" pitchFamily="18" charset="0"/>
              </a:rPr>
              <a:t>] – </a:t>
            </a:r>
            <a:r>
              <a:rPr lang="en-US" sz="1600" dirty="0" err="1">
                <a:latin typeface="Courier New" panose="02070309020205020404" pitchFamily="49" charset="0"/>
                <a:ea typeface="Times New Roman" panose="02020603050405020304" pitchFamily="18" charset="0"/>
              </a:rPr>
              <a:t>SpecEq</a:t>
            </a:r>
            <a:r>
              <a:rPr lang="en-US" sz="1600" dirty="0">
                <a:latin typeface="Courier New" panose="02070309020205020404" pitchFamily="49" charset="0"/>
                <a:ea typeface="Times New Roman" panose="02020603050405020304" pitchFamily="18" charset="0"/>
              </a:rPr>
              <a:t>[j]) &lt; </a:t>
            </a:r>
            <a:r>
              <a:rPr lang="en-US" sz="1600" dirty="0" err="1">
                <a:latin typeface="Courier New" panose="02070309020205020404" pitchFamily="49" charset="0"/>
                <a:ea typeface="Times New Roman" panose="02020603050405020304" pitchFamily="18" charset="0"/>
              </a:rPr>
              <a:t>minval</a:t>
            </a:r>
            <a:r>
              <a:rPr lang="en-US" sz="1600" dirty="0">
                <a:latin typeface="Courier New" panose="02070309020205020404" pitchFamily="49" charset="0"/>
                <a:ea typeface="Times New Roman" panose="02020603050405020304" pitchFamily="18" charset="0"/>
              </a:rPr>
              <a:t>)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95000"/>
              </a:lnSpc>
            </a:pPr>
            <a:r>
              <a:rPr lang="en-US" sz="1600" dirty="0">
                <a:latin typeface="Courier New" panose="02070309020205020404" pitchFamily="49" charset="0"/>
                <a:ea typeface="Times New Roman" panose="02020603050405020304" pitchFamily="18" charset="0"/>
              </a:rPr>
              <a:t>      {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95000"/>
              </a:lnSpc>
            </a:pPr>
            <a:r>
              <a:rPr lang="en-US" sz="1600" dirty="0">
                <a:latin typeface="Courier New" panose="02070309020205020404" pitchFamily="49" charset="0"/>
                <a:ea typeface="Times New Roman" panose="02020603050405020304" pitchFamily="18" charset="0"/>
              </a:rPr>
              <a:t>       </a:t>
            </a:r>
            <a:r>
              <a:rPr lang="en-US" sz="1600" dirty="0" err="1">
                <a:latin typeface="Courier New" panose="02070309020205020404" pitchFamily="49" charset="0"/>
                <a:ea typeface="Times New Roman" panose="02020603050405020304" pitchFamily="18" charset="0"/>
              </a:rPr>
              <a:t>minval</a:t>
            </a:r>
            <a:r>
              <a:rPr lang="en-US" sz="1600" dirty="0">
                <a:latin typeface="Courier New" panose="02070309020205020404" pitchFamily="49" charset="0"/>
                <a:ea typeface="Times New Roman" panose="02020603050405020304" pitchFamily="18" charset="0"/>
              </a:rPr>
              <a:t> = abs(</a:t>
            </a:r>
            <a:r>
              <a:rPr lang="en-US" sz="1600" dirty="0" err="1">
                <a:latin typeface="Courier New" panose="02070309020205020404" pitchFamily="49" charset="0"/>
                <a:ea typeface="Times New Roman" panose="02020603050405020304" pitchFamily="18" charset="0"/>
              </a:rPr>
              <a:t>HistEq</a:t>
            </a:r>
            <a:r>
              <a:rPr lang="en-US" sz="1600" dirty="0">
                <a:latin typeface="Courier New" panose="02070309020205020404" pitchFamily="49" charset="0"/>
                <a:ea typeface="Times New Roman" panose="02020603050405020304" pitchFamily="18" charset="0"/>
              </a:rPr>
              <a:t>[</a:t>
            </a:r>
            <a:r>
              <a:rPr lang="en-US" sz="1600" dirty="0" err="1">
                <a:latin typeface="Courier New" panose="02070309020205020404" pitchFamily="49" charset="0"/>
                <a:ea typeface="Times New Roman" panose="02020603050405020304" pitchFamily="18" charset="0"/>
              </a:rPr>
              <a:t>i</a:t>
            </a:r>
            <a:r>
              <a:rPr lang="en-US" sz="1600" dirty="0">
                <a:latin typeface="Courier New" panose="02070309020205020404" pitchFamily="49" charset="0"/>
                <a:ea typeface="Times New Roman" panose="02020603050405020304" pitchFamily="18" charset="0"/>
              </a:rPr>
              <a:t>] – </a:t>
            </a:r>
            <a:r>
              <a:rPr lang="en-US" sz="1600" dirty="0" err="1">
                <a:latin typeface="Courier New" panose="02070309020205020404" pitchFamily="49" charset="0"/>
                <a:ea typeface="Times New Roman" panose="02020603050405020304" pitchFamily="18" charset="0"/>
              </a:rPr>
              <a:t>SpecEq</a:t>
            </a:r>
            <a:r>
              <a:rPr lang="en-US" sz="1600" dirty="0">
                <a:latin typeface="Courier New" panose="02070309020205020404" pitchFamily="49" charset="0"/>
                <a:ea typeface="Times New Roman" panose="02020603050405020304" pitchFamily="18" charset="0"/>
              </a:rPr>
              <a:t>[j]);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95000"/>
              </a:lnSpc>
            </a:pPr>
            <a:r>
              <a:rPr lang="en-US" sz="1600" dirty="0">
                <a:latin typeface="Courier New" panose="02070309020205020404" pitchFamily="49" charset="0"/>
                <a:ea typeface="Times New Roman" panose="02020603050405020304" pitchFamily="18" charset="0"/>
              </a:rPr>
              <a:t>       </a:t>
            </a:r>
            <a:r>
              <a:rPr lang="en-US" sz="1600" dirty="0" err="1">
                <a:latin typeface="Courier New" panose="02070309020205020404" pitchFamily="49" charset="0"/>
                <a:ea typeface="Times New Roman" panose="02020603050405020304" pitchFamily="18" charset="0"/>
              </a:rPr>
              <a:t>minj</a:t>
            </a:r>
            <a:r>
              <a:rPr lang="en-US" sz="1600" dirty="0">
                <a:latin typeface="Courier New" panose="02070309020205020404" pitchFamily="49" charset="0"/>
                <a:ea typeface="Times New Roman" panose="02020603050405020304" pitchFamily="18" charset="0"/>
              </a:rPr>
              <a:t>=j;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95000"/>
              </a:lnSpc>
            </a:pPr>
            <a:r>
              <a:rPr lang="en-US" sz="1600" dirty="0">
                <a:latin typeface="Courier New" panose="02070309020205020404" pitchFamily="49" charset="0"/>
                <a:ea typeface="Times New Roman" panose="02020603050405020304" pitchFamily="18" charset="0"/>
              </a:rPr>
              <a:t>      }           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95000"/>
              </a:lnSpc>
            </a:pPr>
            <a:r>
              <a:rPr lang="en-US" sz="1600" dirty="0">
                <a:latin typeface="Courier New" panose="02070309020205020404" pitchFamily="49" charset="0"/>
                <a:ea typeface="Times New Roman" panose="02020603050405020304" pitchFamily="18" charset="0"/>
              </a:rPr>
              <a:t>    </a:t>
            </a:r>
            <a:r>
              <a:rPr lang="en-US" sz="1600" dirty="0" err="1">
                <a:latin typeface="Courier New" panose="02070309020205020404" pitchFamily="49" charset="0"/>
                <a:ea typeface="Times New Roman" panose="02020603050405020304" pitchFamily="18" charset="0"/>
              </a:rPr>
              <a:t>InvHist</a:t>
            </a:r>
            <a:r>
              <a:rPr lang="en-US" sz="1600" dirty="0">
                <a:latin typeface="Courier New" panose="02070309020205020404" pitchFamily="49" charset="0"/>
                <a:ea typeface="Times New Roman" panose="02020603050405020304" pitchFamily="18" charset="0"/>
              </a:rPr>
              <a:t>[</a:t>
            </a:r>
            <a:r>
              <a:rPr lang="en-US" sz="1600" dirty="0" err="1">
                <a:latin typeface="Courier New" panose="02070309020205020404" pitchFamily="49" charset="0"/>
                <a:ea typeface="Times New Roman" panose="02020603050405020304" pitchFamily="18" charset="0"/>
              </a:rPr>
              <a:t>i</a:t>
            </a:r>
            <a:r>
              <a:rPr lang="en-US" sz="1600" dirty="0">
                <a:latin typeface="Courier New" panose="02070309020205020404" pitchFamily="49" charset="0"/>
                <a:ea typeface="Times New Roman" panose="02020603050405020304" pitchFamily="18" charset="0"/>
              </a:rPr>
              <a:t>]=</a:t>
            </a:r>
            <a:r>
              <a:rPr lang="en-US" sz="1600" dirty="0" err="1">
                <a:latin typeface="Courier New" panose="02070309020205020404" pitchFamily="49" charset="0"/>
                <a:ea typeface="Times New Roman" panose="02020603050405020304" pitchFamily="18" charset="0"/>
              </a:rPr>
              <a:t>minj</a:t>
            </a:r>
            <a:r>
              <a:rPr lang="en-US" sz="1600" dirty="0">
                <a:latin typeface="Courier New" panose="02070309020205020404" pitchFamily="49" charset="0"/>
                <a:ea typeface="Times New Roman" panose="02020603050405020304" pitchFamily="18" charset="0"/>
              </a:rPr>
              <a:t>;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95000"/>
              </a:lnSpc>
            </a:pPr>
            <a:r>
              <a:rPr lang="en-US" sz="1600" dirty="0">
                <a:latin typeface="Courier New" panose="02070309020205020404" pitchFamily="49" charset="0"/>
                <a:ea typeface="Times New Roman" panose="02020603050405020304" pitchFamily="18" charset="0"/>
              </a:rPr>
              <a:t>  }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95000"/>
              </a:lnSpc>
            </a:pPr>
            <a:r>
              <a:rPr lang="en-US" sz="1600" dirty="0">
                <a:latin typeface="Courier New" panose="02070309020205020404" pitchFamily="49" charset="0"/>
                <a:ea typeface="Times New Roman" panose="02020603050405020304" pitchFamily="18" charset="0"/>
              </a:rPr>
              <a:t> 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95000"/>
              </a:lnSpc>
            </a:pPr>
            <a:r>
              <a:rPr lang="en-US" sz="1600" dirty="0">
                <a:latin typeface="Courier New" panose="02070309020205020404" pitchFamily="49" charset="0"/>
                <a:ea typeface="Times New Roman" panose="02020603050405020304" pitchFamily="18" charset="0"/>
              </a:rPr>
              <a:t>  </a:t>
            </a:r>
            <a:r>
              <a:rPr lang="en-US" sz="1600" i="1" dirty="0">
                <a:latin typeface="Courier New" panose="02070309020205020404" pitchFamily="49" charset="0"/>
                <a:ea typeface="Times New Roman" panose="02020603050405020304" pitchFamily="18" charset="0"/>
              </a:rPr>
              <a:t>/* update </a:t>
            </a:r>
            <a:r>
              <a:rPr lang="en-US" sz="1600" i="1" dirty="0" err="1">
                <a:latin typeface="Courier New" panose="02070309020205020404" pitchFamily="49" charset="0"/>
                <a:ea typeface="Times New Roman" panose="02020603050405020304" pitchFamily="18" charset="0"/>
              </a:rPr>
              <a:t>citra</a:t>
            </a:r>
            <a:r>
              <a:rPr lang="en-US" sz="1600" i="1" dirty="0">
                <a:latin typeface="Courier New" panose="02070309020205020404" pitchFamily="49" charset="0"/>
                <a:ea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Courier New" panose="02070309020205020404" pitchFamily="49" charset="0"/>
                <a:ea typeface="Times New Roman" panose="02020603050405020304" pitchFamily="18" charset="0"/>
              </a:rPr>
              <a:t>setelah</a:t>
            </a:r>
            <a:r>
              <a:rPr lang="en-US" sz="1600" i="1" dirty="0">
                <a:latin typeface="Courier New" panose="02070309020205020404" pitchFamily="49" charset="0"/>
                <a:ea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Courier New" panose="02070309020205020404" pitchFamily="49" charset="0"/>
                <a:ea typeface="Times New Roman" panose="02020603050405020304" pitchFamily="18" charset="0"/>
              </a:rPr>
              <a:t>pembentukan</a:t>
            </a:r>
            <a:r>
              <a:rPr lang="en-US" sz="1600" i="1" dirty="0">
                <a:latin typeface="Courier New" panose="02070309020205020404" pitchFamily="49" charset="0"/>
                <a:ea typeface="Times New Roman" panose="02020603050405020304" pitchFamily="18" charset="0"/>
              </a:rPr>
              <a:t> histogram */</a:t>
            </a:r>
            <a:r>
              <a:rPr lang="en-US" sz="1600" dirty="0">
                <a:latin typeface="Courier New" panose="02070309020205020404" pitchFamily="49" charset="0"/>
                <a:ea typeface="Times New Roman" panose="02020603050405020304" pitchFamily="18" charset="0"/>
              </a:rPr>
              <a:t>    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95000"/>
              </a:lnSpc>
            </a:pPr>
            <a:r>
              <a:rPr lang="en-US" sz="1600" dirty="0">
                <a:latin typeface="Courier New" panose="02070309020205020404" pitchFamily="49" charset="0"/>
                <a:ea typeface="Times New Roman" panose="02020603050405020304" pitchFamily="18" charset="0"/>
              </a:rPr>
              <a:t>  for(</a:t>
            </a:r>
            <a:r>
              <a:rPr lang="en-US" sz="1600" dirty="0" err="1">
                <a:latin typeface="Courier New" panose="02070309020205020404" pitchFamily="49" charset="0"/>
                <a:ea typeface="Times New Roman" panose="02020603050405020304" pitchFamily="18" charset="0"/>
              </a:rPr>
              <a:t>i</a:t>
            </a:r>
            <a:r>
              <a:rPr lang="en-US" sz="1600" dirty="0">
                <a:latin typeface="Courier New" panose="02070309020205020404" pitchFamily="49" charset="0"/>
                <a:ea typeface="Times New Roman" panose="02020603050405020304" pitchFamily="18" charset="0"/>
              </a:rPr>
              <a:t>=0;i&lt;=N-1;i++)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95000"/>
              </a:lnSpc>
            </a:pPr>
            <a:r>
              <a:rPr lang="en-US" sz="1600" dirty="0">
                <a:latin typeface="Courier New" panose="02070309020205020404" pitchFamily="49" charset="0"/>
                <a:ea typeface="Times New Roman" panose="02020603050405020304" pitchFamily="18" charset="0"/>
              </a:rPr>
              <a:t>    for(j=0;j&lt;=M-1;j++)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1600" b="1" dirty="0">
                <a:latin typeface="Courier New" panose="02070309020205020404" pitchFamily="49" charset="0"/>
                <a:ea typeface="Times New Roman" panose="02020603050405020304" pitchFamily="18" charset="0"/>
              </a:rPr>
              <a:t>       </a:t>
            </a:r>
            <a:r>
              <a:rPr lang="en-US" sz="1600" dirty="0">
                <a:latin typeface="Courier New" panose="02070309020205020404" pitchFamily="49" charset="0"/>
                <a:ea typeface="Times New Roman" panose="02020603050405020304" pitchFamily="18" charset="0"/>
              </a:rPr>
              <a:t>Image[</a:t>
            </a:r>
            <a:r>
              <a:rPr lang="en-US" sz="1600" dirty="0" err="1">
                <a:latin typeface="Courier New" panose="02070309020205020404" pitchFamily="49" charset="0"/>
                <a:ea typeface="Times New Roman" panose="02020603050405020304" pitchFamily="18" charset="0"/>
              </a:rPr>
              <a:t>i</a:t>
            </a:r>
            <a:r>
              <a:rPr lang="en-US" sz="1600" dirty="0">
                <a:latin typeface="Courier New" panose="02070309020205020404" pitchFamily="49" charset="0"/>
                <a:ea typeface="Times New Roman" panose="02020603050405020304" pitchFamily="18" charset="0"/>
              </a:rPr>
              <a:t>][j]]=</a:t>
            </a:r>
            <a:r>
              <a:rPr lang="en-US" sz="1600" dirty="0" err="1">
                <a:latin typeface="Courier New" panose="02070309020205020404" pitchFamily="49" charset="0"/>
                <a:ea typeface="Times New Roman" panose="02020603050405020304" pitchFamily="18" charset="0"/>
              </a:rPr>
              <a:t>InvHist</a:t>
            </a:r>
            <a:r>
              <a:rPr lang="en-US" sz="1600" dirty="0">
                <a:latin typeface="Courier New" panose="02070309020205020404" pitchFamily="49" charset="0"/>
                <a:ea typeface="Times New Roman" panose="02020603050405020304" pitchFamily="18" charset="0"/>
              </a:rPr>
              <a:t>[Image[</a:t>
            </a:r>
            <a:r>
              <a:rPr lang="en-US" sz="1600" dirty="0" err="1">
                <a:latin typeface="Courier New" panose="02070309020205020404" pitchFamily="49" charset="0"/>
                <a:ea typeface="Times New Roman" panose="02020603050405020304" pitchFamily="18" charset="0"/>
              </a:rPr>
              <a:t>i</a:t>
            </a:r>
            <a:r>
              <a:rPr lang="en-US" sz="1600" dirty="0">
                <a:latin typeface="Courier New" panose="02070309020205020404" pitchFamily="49" charset="0"/>
                <a:ea typeface="Times New Roman" panose="02020603050405020304" pitchFamily="18" charset="0"/>
              </a:rPr>
              <a:t>][j]];</a:t>
            </a:r>
          </a:p>
          <a:p>
            <a:endParaRPr lang="en-US" sz="1600" dirty="0">
              <a:latin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</a:rPr>
              <a:t>}</a:t>
            </a:r>
            <a:endParaRPr lang="en-US" sz="16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3498125-9DD2-4180-A345-00D099539F3F}"/>
              </a:ext>
            </a:extLst>
          </p:cNvPr>
          <p:cNvSpPr/>
          <p:nvPr/>
        </p:nvSpPr>
        <p:spPr>
          <a:xfrm>
            <a:off x="318499" y="462337"/>
            <a:ext cx="11435137" cy="526036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300636-73C8-41B9-807C-940389E1EB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8859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4">
            <a:extLst>
              <a:ext uri="{FF2B5EF4-FFF2-40B4-BE49-F238E27FC236}">
                <a16:creationId xmlns:a16="http://schemas.microsoft.com/office/drawing/2014/main" id="{2742A79E-1642-4DAC-B835-75CDA5A371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058"/>
          <a:stretch>
            <a:fillRect/>
          </a:stretch>
        </p:blipFill>
        <p:spPr bwMode="auto">
          <a:xfrm>
            <a:off x="1162207" y="110940"/>
            <a:ext cx="5162009" cy="2660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6" name="Picture 5">
            <a:extLst>
              <a:ext uri="{FF2B5EF4-FFF2-40B4-BE49-F238E27FC236}">
                <a16:creationId xmlns:a16="http://schemas.microsoft.com/office/drawing/2014/main" id="{E33E071C-7D98-4699-AD61-9E0BEA08C7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530"/>
          <a:stretch>
            <a:fillRect/>
          </a:stretch>
        </p:blipFill>
        <p:spPr bwMode="auto">
          <a:xfrm>
            <a:off x="1637249" y="3157411"/>
            <a:ext cx="3744849" cy="3438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7" name="Picture 6">
            <a:extLst>
              <a:ext uri="{FF2B5EF4-FFF2-40B4-BE49-F238E27FC236}">
                <a16:creationId xmlns:a16="http://schemas.microsoft.com/office/drawing/2014/main" id="{C5AD32D5-DE75-46DC-8470-57AA03A6CD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56"/>
          <a:stretch>
            <a:fillRect/>
          </a:stretch>
        </p:blipFill>
        <p:spPr bwMode="auto">
          <a:xfrm>
            <a:off x="6771738" y="349321"/>
            <a:ext cx="4300325" cy="5964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438" name="AutoShape 7">
            <a:extLst>
              <a:ext uri="{FF2B5EF4-FFF2-40B4-BE49-F238E27FC236}">
                <a16:creationId xmlns:a16="http://schemas.microsoft.com/office/drawing/2014/main" id="{47332815-5FE7-47AF-9A66-EC0EDE6D29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61844" y="4391026"/>
            <a:ext cx="895810" cy="485775"/>
          </a:xfrm>
          <a:prstGeom prst="rightArrow">
            <a:avLst>
              <a:gd name="adj1" fmla="val 50000"/>
              <a:gd name="adj2" fmla="val 27451"/>
            </a:avLst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8439" name="AutoShape 8">
            <a:extLst>
              <a:ext uri="{FF2B5EF4-FFF2-40B4-BE49-F238E27FC236}">
                <a16:creationId xmlns:a16="http://schemas.microsoft.com/office/drawing/2014/main" id="{005AFFD6-46AC-4053-A462-4AE1976554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66787" y="2771432"/>
            <a:ext cx="485775" cy="471755"/>
          </a:xfrm>
          <a:prstGeom prst="downArrow">
            <a:avLst>
              <a:gd name="adj1" fmla="val 43787"/>
              <a:gd name="adj2" fmla="val 39583"/>
            </a:avLst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63AC80B-3DFA-4F34-9A0D-143C7F9DD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42</a:t>
            </a:fld>
            <a:endParaRPr lang="en-US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4EF8DC-84F7-463A-8F0C-E2E62DC41F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+mn-lt"/>
              </a:rPr>
              <a:t>Perbaikan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lokal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dengan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perataan</a:t>
            </a:r>
            <a:r>
              <a:rPr lang="en-US" dirty="0">
                <a:latin typeface="+mn-lt"/>
              </a:rPr>
              <a:t> histogram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2F1FBA-D4C8-4658-B785-A6D7764F4F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Perataan</a:t>
            </a:r>
            <a:r>
              <a:rPr lang="en-US" dirty="0"/>
              <a:t> histogram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hanya</a:t>
            </a:r>
            <a:r>
              <a:rPr lang="en-US" dirty="0"/>
              <a:t> </a:t>
            </a:r>
            <a:r>
              <a:rPr lang="en-US" dirty="0" err="1"/>
              <a:t>dilakukan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keseluruhan</a:t>
            </a:r>
            <a:r>
              <a:rPr lang="en-US" dirty="0"/>
              <a:t> </a:t>
            </a:r>
            <a:r>
              <a:rPr lang="en-US" i="1" dirty="0"/>
              <a:t>pixel</a:t>
            </a:r>
            <a:r>
              <a:rPr lang="en-US" dirty="0"/>
              <a:t> di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citra</a:t>
            </a:r>
            <a:r>
              <a:rPr lang="en-US" dirty="0"/>
              <a:t>, </a:t>
            </a:r>
            <a:r>
              <a:rPr lang="en-US" dirty="0" err="1"/>
              <a:t>tetapi</a:t>
            </a:r>
            <a:r>
              <a:rPr lang="en-US" dirty="0"/>
              <a:t> juga </a:t>
            </a:r>
            <a:r>
              <a:rPr lang="en-US" dirty="0" err="1"/>
              <a:t>hanya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area </a:t>
            </a:r>
            <a:r>
              <a:rPr lang="en-US" dirty="0" err="1"/>
              <a:t>tertentu</a:t>
            </a:r>
            <a:r>
              <a:rPr lang="en-US" dirty="0"/>
              <a:t> (ROI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i="1" dirty="0"/>
              <a:t>region of interest</a:t>
            </a:r>
            <a:r>
              <a:rPr lang="en-US" dirty="0"/>
              <a:t>) di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citra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artinya</a:t>
            </a:r>
            <a:r>
              <a:rPr lang="en-US" dirty="0"/>
              <a:t> </a:t>
            </a:r>
            <a:r>
              <a:rPr lang="en-US" dirty="0" err="1"/>
              <a:t>kita</a:t>
            </a:r>
            <a:r>
              <a:rPr lang="en-US" dirty="0"/>
              <a:t> </a:t>
            </a:r>
            <a:r>
              <a:rPr lang="en-US" dirty="0" err="1"/>
              <a:t>melakukan</a:t>
            </a:r>
            <a:r>
              <a:rPr lang="en-US" dirty="0"/>
              <a:t> </a:t>
            </a:r>
            <a:r>
              <a:rPr lang="en-US" dirty="0" err="1"/>
              <a:t>perbaikan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lokal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metode</a:t>
            </a:r>
            <a:r>
              <a:rPr lang="en-US" dirty="0"/>
              <a:t> </a:t>
            </a:r>
            <a:r>
              <a:rPr lang="en-US" dirty="0" err="1"/>
              <a:t>perataan</a:t>
            </a:r>
            <a:r>
              <a:rPr lang="en-US" dirty="0"/>
              <a:t> histogram.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C8D954-13C0-412F-BCEC-C75EB93A77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29750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951757B-EB9D-450D-AC4F-6D886FE0B4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484" y="1047786"/>
            <a:ext cx="11087032" cy="4762427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E1CB073-0F22-401E-A5BE-3930B53848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14717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69FC4B-D59B-4651-B0C1-D260841775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latin typeface="+mn-lt"/>
              </a:rPr>
              <a:t>Perbaikan</a:t>
            </a:r>
            <a:r>
              <a:rPr lang="en-US" b="1" dirty="0">
                <a:latin typeface="+mn-lt"/>
              </a:rPr>
              <a:t> </a:t>
            </a:r>
            <a:r>
              <a:rPr lang="en-US" b="1" dirty="0" err="1">
                <a:latin typeface="+mn-lt"/>
              </a:rPr>
              <a:t>citra</a:t>
            </a:r>
            <a:r>
              <a:rPr lang="en-US" b="1" dirty="0">
                <a:latin typeface="+mn-lt"/>
              </a:rPr>
              <a:t> </a:t>
            </a:r>
            <a:r>
              <a:rPr lang="en-US" b="1" dirty="0" err="1">
                <a:latin typeface="+mn-lt"/>
              </a:rPr>
              <a:t>dengan</a:t>
            </a:r>
            <a:r>
              <a:rPr lang="en-US" b="1" dirty="0">
                <a:latin typeface="+mn-lt"/>
              </a:rPr>
              <a:t> </a:t>
            </a:r>
            <a:r>
              <a:rPr lang="en-US" b="1" dirty="0" err="1">
                <a:latin typeface="+mn-lt"/>
              </a:rPr>
              <a:t>operasi</a:t>
            </a:r>
            <a:r>
              <a:rPr lang="en-US" b="1" dirty="0">
                <a:latin typeface="+mn-lt"/>
              </a:rPr>
              <a:t> </a:t>
            </a:r>
            <a:r>
              <a:rPr lang="en-US" b="1" dirty="0" err="1">
                <a:latin typeface="+mn-lt"/>
              </a:rPr>
              <a:t>aritmetika</a:t>
            </a:r>
            <a:r>
              <a:rPr lang="en-US" b="1" dirty="0">
                <a:latin typeface="+mn-lt"/>
              </a:rPr>
              <a:t>/</a:t>
            </a:r>
            <a:r>
              <a:rPr lang="en-US" b="1" dirty="0" err="1">
                <a:latin typeface="+mn-lt"/>
              </a:rPr>
              <a:t>logika</a:t>
            </a:r>
            <a:endParaRPr lang="en-US" b="1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3359A1-43E1-49DE-BDC6-F54C24ABD7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83897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/>
              <a:t>Dilakukan</a:t>
            </a:r>
            <a:r>
              <a:rPr lang="en-US" dirty="0"/>
              <a:t> </a:t>
            </a:r>
            <a:r>
              <a:rPr lang="en-US" i="1" dirty="0"/>
              <a:t>pixel</a:t>
            </a:r>
            <a:r>
              <a:rPr lang="en-US" dirty="0"/>
              <a:t> per </a:t>
            </a:r>
            <a:r>
              <a:rPr lang="en-US" i="1" dirty="0"/>
              <a:t>pixel</a:t>
            </a:r>
            <a:r>
              <a:rPr lang="en-US" dirty="0"/>
              <a:t> </a:t>
            </a:r>
            <a:r>
              <a:rPr lang="en-US" dirty="0" err="1"/>
              <a:t>antara</a:t>
            </a:r>
            <a:r>
              <a:rPr lang="en-US" dirty="0"/>
              <a:t> </a:t>
            </a:r>
            <a:r>
              <a:rPr lang="en-US" dirty="0" err="1"/>
              <a:t>dua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citra</a:t>
            </a:r>
            <a:endParaRPr lang="en-US" dirty="0"/>
          </a:p>
          <a:p>
            <a:r>
              <a:rPr lang="en-US" dirty="0" err="1"/>
              <a:t>Operasi</a:t>
            </a:r>
            <a:r>
              <a:rPr lang="en-US" dirty="0"/>
              <a:t> </a:t>
            </a:r>
            <a:r>
              <a:rPr lang="en-US" dirty="0" err="1"/>
              <a:t>logika</a:t>
            </a:r>
            <a:r>
              <a:rPr lang="en-US" dirty="0"/>
              <a:t>:</a:t>
            </a:r>
          </a:p>
          <a:p>
            <a:pPr marL="625475" indent="288925"/>
            <a:r>
              <a:rPr lang="en-US" dirty="0">
                <a:solidFill>
                  <a:srgbClr val="FF0000"/>
                </a:solidFill>
              </a:rPr>
              <a:t>AND</a:t>
            </a:r>
          </a:p>
          <a:p>
            <a:pPr marL="625475" indent="288925"/>
            <a:r>
              <a:rPr lang="en-US" dirty="0">
                <a:solidFill>
                  <a:srgbClr val="FF0000"/>
                </a:solidFill>
              </a:rPr>
              <a:t>OR</a:t>
            </a:r>
          </a:p>
          <a:p>
            <a:pPr marL="625475" indent="288925"/>
            <a:r>
              <a:rPr lang="en-US" dirty="0">
                <a:solidFill>
                  <a:srgbClr val="FF0000"/>
                </a:solidFill>
              </a:rPr>
              <a:t>NOT</a:t>
            </a:r>
          </a:p>
          <a:p>
            <a:pPr marL="288925" indent="-288925"/>
            <a:r>
              <a:rPr lang="en-US" dirty="0" err="1"/>
              <a:t>Operasi</a:t>
            </a:r>
            <a:r>
              <a:rPr lang="en-US" dirty="0"/>
              <a:t> </a:t>
            </a:r>
            <a:r>
              <a:rPr lang="en-US" dirty="0" err="1"/>
              <a:t>aritmetika</a:t>
            </a:r>
            <a:endParaRPr lang="en-US" dirty="0"/>
          </a:p>
          <a:p>
            <a:pPr marL="576263" indent="49213"/>
            <a:r>
              <a:rPr lang="en-US" dirty="0"/>
              <a:t>  </a:t>
            </a:r>
            <a:r>
              <a:rPr lang="en-US" dirty="0" err="1">
                <a:solidFill>
                  <a:srgbClr val="FF0000"/>
                </a:solidFill>
              </a:rPr>
              <a:t>Pengurangan</a:t>
            </a:r>
            <a:endParaRPr lang="en-US" dirty="0">
              <a:solidFill>
                <a:srgbClr val="FF0000"/>
              </a:solidFill>
            </a:endParaRPr>
          </a:p>
          <a:p>
            <a:pPr marL="576263" indent="49213"/>
            <a:r>
              <a:rPr lang="en-US" dirty="0">
                <a:solidFill>
                  <a:srgbClr val="FF0000"/>
                </a:solidFill>
              </a:rPr>
              <a:t>  </a:t>
            </a:r>
            <a:r>
              <a:rPr lang="en-US" dirty="0" err="1">
                <a:solidFill>
                  <a:srgbClr val="FF0000"/>
                </a:solidFill>
              </a:rPr>
              <a:t>Penjumlahan</a:t>
            </a:r>
            <a:r>
              <a:rPr lang="en-US" dirty="0">
                <a:solidFill>
                  <a:srgbClr val="FF0000"/>
                </a:solidFill>
              </a:rPr>
              <a:t> (rata-rata)</a:t>
            </a:r>
          </a:p>
          <a:p>
            <a:pPr marL="576263" indent="49213"/>
            <a:r>
              <a:rPr lang="en-US" dirty="0">
                <a:solidFill>
                  <a:srgbClr val="FF0000"/>
                </a:solidFill>
              </a:rPr>
              <a:t>  </a:t>
            </a:r>
            <a:r>
              <a:rPr lang="en-US" dirty="0" err="1">
                <a:solidFill>
                  <a:srgbClr val="FF0000"/>
                </a:solidFill>
              </a:rPr>
              <a:t>Perkalian</a:t>
            </a:r>
            <a:endParaRPr lang="en-US" dirty="0">
              <a:solidFill>
                <a:srgbClr val="FF0000"/>
              </a:solidFill>
            </a:endParaRPr>
          </a:p>
          <a:p>
            <a:pPr marL="576263" indent="49213"/>
            <a:r>
              <a:rPr lang="en-US" dirty="0">
                <a:solidFill>
                  <a:srgbClr val="FF0000"/>
                </a:solidFill>
              </a:rPr>
              <a:t>  </a:t>
            </a:r>
            <a:r>
              <a:rPr lang="en-US" dirty="0" err="1">
                <a:solidFill>
                  <a:srgbClr val="FF0000"/>
                </a:solidFill>
              </a:rPr>
              <a:t>Pembagian</a:t>
            </a:r>
            <a:endParaRPr lang="en-US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CDF909F-BACF-4B5D-A9F4-B8DA33810C0F}"/>
              </a:ext>
            </a:extLst>
          </p:cNvPr>
          <p:cNvSpPr/>
          <p:nvPr/>
        </p:nvSpPr>
        <p:spPr>
          <a:xfrm>
            <a:off x="5403574" y="4409159"/>
            <a:ext cx="6096000" cy="169277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   </a:t>
            </a:r>
            <a:r>
              <a:rPr lang="en-US" sz="2600" dirty="0"/>
              <a:t>d(</a:t>
            </a:r>
            <a:r>
              <a:rPr lang="en-US" sz="2600" dirty="0" err="1"/>
              <a:t>x,y</a:t>
            </a:r>
            <a:r>
              <a:rPr lang="en-US" sz="2600" dirty="0"/>
              <a:t>) = f(</a:t>
            </a:r>
            <a:r>
              <a:rPr lang="en-US" sz="2600" dirty="0" err="1"/>
              <a:t>x,y</a:t>
            </a:r>
            <a:r>
              <a:rPr lang="en-US" sz="2600" dirty="0"/>
              <a:t>) – g(</a:t>
            </a:r>
            <a:r>
              <a:rPr lang="en-US" sz="2600" dirty="0" err="1"/>
              <a:t>x,y</a:t>
            </a:r>
            <a:r>
              <a:rPr lang="en-US" sz="2600" dirty="0"/>
              <a:t>)</a:t>
            </a:r>
          </a:p>
          <a:p>
            <a:r>
              <a:rPr lang="en-US" sz="2600" dirty="0"/>
              <a:t>  s(</a:t>
            </a:r>
            <a:r>
              <a:rPr lang="en-US" sz="2600" dirty="0" err="1"/>
              <a:t>x,y</a:t>
            </a:r>
            <a:r>
              <a:rPr lang="en-US" sz="2600" dirty="0"/>
              <a:t>) = f(</a:t>
            </a:r>
            <a:r>
              <a:rPr lang="en-US" sz="2600" dirty="0" err="1"/>
              <a:t>x,y</a:t>
            </a:r>
            <a:r>
              <a:rPr lang="en-US" sz="2600" dirty="0"/>
              <a:t>) + g(</a:t>
            </a:r>
            <a:r>
              <a:rPr lang="en-US" sz="2600" dirty="0" err="1"/>
              <a:t>x,y</a:t>
            </a:r>
            <a:r>
              <a:rPr lang="en-US" sz="2600" dirty="0"/>
              <a:t>)</a:t>
            </a:r>
          </a:p>
          <a:p>
            <a:r>
              <a:rPr lang="en-US" sz="2600" dirty="0"/>
              <a:t>   p(</a:t>
            </a:r>
            <a:r>
              <a:rPr lang="en-US" sz="2600" dirty="0" err="1"/>
              <a:t>x,y</a:t>
            </a:r>
            <a:r>
              <a:rPr lang="en-US" sz="2600" dirty="0"/>
              <a:t>) = f(</a:t>
            </a:r>
            <a:r>
              <a:rPr lang="en-US" sz="2600" dirty="0" err="1"/>
              <a:t>x,y</a:t>
            </a:r>
            <a:r>
              <a:rPr lang="en-US" sz="2600" dirty="0"/>
              <a:t>) </a:t>
            </a:r>
            <a:r>
              <a:rPr lang="en-US" sz="2600" dirty="0">
                <a:cs typeface="Tahoma" pitchFamily="34" charset="0"/>
              </a:rPr>
              <a:t>× g(</a:t>
            </a:r>
            <a:r>
              <a:rPr lang="en-US" sz="2600" dirty="0" err="1">
                <a:cs typeface="Tahoma" pitchFamily="34" charset="0"/>
              </a:rPr>
              <a:t>x,y</a:t>
            </a:r>
            <a:r>
              <a:rPr lang="en-US" sz="2600" dirty="0">
                <a:cs typeface="Tahoma" pitchFamily="34" charset="0"/>
              </a:rPr>
              <a:t>)</a:t>
            </a:r>
          </a:p>
          <a:p>
            <a:r>
              <a:rPr lang="en-US" sz="2600" dirty="0">
                <a:cs typeface="Tahoma" pitchFamily="34" charset="0"/>
              </a:rPr>
              <a:t>   v(</a:t>
            </a:r>
            <a:r>
              <a:rPr lang="en-US" sz="2600" dirty="0" err="1">
                <a:cs typeface="Tahoma" pitchFamily="34" charset="0"/>
              </a:rPr>
              <a:t>x,y</a:t>
            </a:r>
            <a:r>
              <a:rPr lang="en-US" sz="2600" dirty="0">
                <a:cs typeface="Tahoma" pitchFamily="34" charset="0"/>
              </a:rPr>
              <a:t>) = f(</a:t>
            </a:r>
            <a:r>
              <a:rPr lang="en-US" sz="2600" dirty="0" err="1">
                <a:cs typeface="Tahoma" pitchFamily="34" charset="0"/>
              </a:rPr>
              <a:t>x,y</a:t>
            </a:r>
            <a:r>
              <a:rPr lang="en-US" sz="2600" dirty="0">
                <a:cs typeface="Tahoma" pitchFamily="34" charset="0"/>
              </a:rPr>
              <a:t>) ÷ g(</a:t>
            </a:r>
            <a:r>
              <a:rPr lang="en-US" sz="2600" dirty="0" err="1">
                <a:cs typeface="Tahoma" pitchFamily="34" charset="0"/>
              </a:rPr>
              <a:t>x,y</a:t>
            </a:r>
            <a:r>
              <a:rPr lang="en-US" sz="2600" dirty="0">
                <a:cs typeface="Tahoma" pitchFamily="34" charset="0"/>
              </a:rPr>
              <a:t>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1964D1-8AD1-4C2F-AE11-1EAE1E5A36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66606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C175BC3-A2AF-4759-AE90-70AF3FF9D7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003" y="1022031"/>
            <a:ext cx="8608684" cy="558919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028BB29-A9A6-456A-9F6B-4EA9544BCC21}"/>
              </a:ext>
            </a:extLst>
          </p:cNvPr>
          <p:cNvSpPr txBox="1"/>
          <p:nvPr/>
        </p:nvSpPr>
        <p:spPr>
          <a:xfrm>
            <a:off x="874644" y="166978"/>
            <a:ext cx="45000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1. </a:t>
            </a:r>
            <a:r>
              <a:rPr lang="en-US" sz="3600" dirty="0" err="1"/>
              <a:t>Operasi</a:t>
            </a:r>
            <a:r>
              <a:rPr lang="en-US" sz="3600" dirty="0"/>
              <a:t> AND dan OR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507694-CCE6-47F5-9ADB-84D54BD9A6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92826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BC91D9B-C576-4225-BE43-590EB669614A}"/>
              </a:ext>
            </a:extLst>
          </p:cNvPr>
          <p:cNvSpPr/>
          <p:nvPr/>
        </p:nvSpPr>
        <p:spPr>
          <a:xfrm>
            <a:off x="8365434" y="2545041"/>
            <a:ext cx="31967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 </a:t>
            </a:r>
            <a:r>
              <a:rPr lang="en-US" sz="2800" dirty="0"/>
              <a:t>g(</a:t>
            </a:r>
            <a:r>
              <a:rPr lang="en-US" sz="2800" dirty="0" err="1"/>
              <a:t>x,y</a:t>
            </a:r>
            <a:r>
              <a:rPr lang="en-US" sz="2800" dirty="0"/>
              <a:t>) = f(</a:t>
            </a:r>
            <a:r>
              <a:rPr lang="en-US" sz="2800" dirty="0" err="1"/>
              <a:t>x,y</a:t>
            </a:r>
            <a:r>
              <a:rPr lang="en-US" sz="2800" dirty="0"/>
              <a:t>) - h(</a:t>
            </a:r>
            <a:r>
              <a:rPr lang="en-US" sz="2800" dirty="0" err="1"/>
              <a:t>x,y</a:t>
            </a:r>
            <a:r>
              <a:rPr lang="en-US" sz="2800" dirty="0"/>
              <a:t>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B7DC66F-AC0D-4FC8-9398-C601D661D528}"/>
              </a:ext>
            </a:extLst>
          </p:cNvPr>
          <p:cNvSpPr/>
          <p:nvPr/>
        </p:nvSpPr>
        <p:spPr>
          <a:xfrm>
            <a:off x="8365434" y="4051349"/>
            <a:ext cx="382656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/>
              <a:t>Mask h(</a:t>
            </a:r>
            <a:r>
              <a:rPr lang="en-US" sz="2000" b="1" dirty="0" err="1"/>
              <a:t>x,y</a:t>
            </a:r>
            <a:r>
              <a:rPr lang="en-US" sz="2000" b="1" dirty="0"/>
              <a:t>):</a:t>
            </a:r>
            <a:r>
              <a:rPr lang="en-US" sz="2000" dirty="0"/>
              <a:t> an X-ray image of a region of a patient’s body </a:t>
            </a:r>
          </a:p>
          <a:p>
            <a:endParaRPr lang="en-US" sz="2000" dirty="0"/>
          </a:p>
          <a:p>
            <a:r>
              <a:rPr lang="en-US" sz="2000" b="1" dirty="0"/>
              <a:t>Live images f(</a:t>
            </a:r>
            <a:r>
              <a:rPr lang="en-US" sz="2000" b="1" dirty="0" err="1"/>
              <a:t>x,y</a:t>
            </a:r>
            <a:r>
              <a:rPr lang="en-US" sz="2000" b="1" dirty="0"/>
              <a:t>):</a:t>
            </a:r>
            <a:r>
              <a:rPr lang="en-US" sz="2000" dirty="0"/>
              <a:t> X-ray images captured at TV rates after injection of the contrast medium</a:t>
            </a: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22E3B035-E500-4258-B733-450C208AD0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247" y="963613"/>
            <a:ext cx="5951538" cy="5894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8">
            <a:extLst>
              <a:ext uri="{FF2B5EF4-FFF2-40B4-BE49-F238E27FC236}">
                <a16:creationId xmlns:a16="http://schemas.microsoft.com/office/drawing/2014/main" id="{12528819-F027-43B8-BF0F-C0CC53041E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30940" y="1028700"/>
            <a:ext cx="1766887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56B4D99-3412-4803-969B-529BE5CAB4B3}"/>
              </a:ext>
            </a:extLst>
          </p:cNvPr>
          <p:cNvSpPr/>
          <p:nvPr/>
        </p:nvSpPr>
        <p:spPr>
          <a:xfrm>
            <a:off x="601455" y="125827"/>
            <a:ext cx="464069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/>
              <a:t>2. </a:t>
            </a:r>
            <a:r>
              <a:rPr lang="en-US" sz="3600" dirty="0" err="1"/>
              <a:t>Operasi</a:t>
            </a:r>
            <a:r>
              <a:rPr lang="en-US" sz="3600" dirty="0"/>
              <a:t> </a:t>
            </a:r>
            <a:r>
              <a:rPr lang="en-US" sz="3600" dirty="0" err="1"/>
              <a:t>pengurangan</a:t>
            </a:r>
            <a:endParaRPr lang="en-US" sz="36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58710B5-41A7-4C87-9CFC-FE0D3451D4D6}"/>
              </a:ext>
            </a:extLst>
          </p:cNvPr>
          <p:cNvSpPr txBox="1"/>
          <p:nvPr/>
        </p:nvSpPr>
        <p:spPr>
          <a:xfrm>
            <a:off x="6629401" y="5889058"/>
            <a:ext cx="54267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Sumber</a:t>
            </a:r>
            <a:r>
              <a:rPr lang="en-US" dirty="0">
                <a:solidFill>
                  <a:srgbClr val="FF0000"/>
                </a:solidFill>
              </a:rPr>
              <a:t>: Dr. Sanjeev Kumar, </a:t>
            </a:r>
            <a:r>
              <a:rPr lang="en-US" i="1" dirty="0">
                <a:solidFill>
                  <a:srgbClr val="FF0000"/>
                </a:solidFill>
                <a:latin typeface="Cambria" pitchFamily="18" charset="0"/>
              </a:rPr>
              <a:t>Mathematical Imaging </a:t>
            </a:r>
          </a:p>
          <a:p>
            <a:r>
              <a:rPr lang="en-US" i="1" dirty="0">
                <a:solidFill>
                  <a:srgbClr val="FF0000"/>
                </a:solidFill>
                <a:latin typeface="Cambria" pitchFamily="18" charset="0"/>
              </a:rPr>
              <a:t>Techniques</a:t>
            </a:r>
            <a:r>
              <a:rPr lang="en-US" dirty="0">
                <a:solidFill>
                  <a:srgbClr val="FF0000"/>
                </a:solidFill>
                <a:latin typeface="Cambria" pitchFamily="18" charset="0"/>
              </a:rPr>
              <a:t>, </a:t>
            </a:r>
            <a:r>
              <a:rPr lang="en-US" dirty="0">
                <a:solidFill>
                  <a:srgbClr val="FF0000"/>
                </a:solidFill>
              </a:rPr>
              <a:t>Department of Mathematics, IIT Roorkee</a:t>
            </a:r>
            <a:endParaRPr lang="en-US" i="1" dirty="0">
              <a:solidFill>
                <a:srgbClr val="FF0000"/>
              </a:solidFill>
            </a:endParaRPr>
          </a:p>
          <a:p>
            <a:r>
              <a:rPr lang="en-US" dirty="0"/>
              <a:t>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2EC6DDA-BD5D-4590-B31D-A20BAB3010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2793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144A0F8-FE6E-4D9B-8049-A5E85E426F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594" y="1027872"/>
            <a:ext cx="10658269" cy="4637432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4C1E11B-CD31-469F-A8C5-348E9B2C67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05147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FBE30640-F6B4-4C37-A6AD-96524E190E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2148" y="1863586"/>
            <a:ext cx="9090226" cy="3344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F687D5A-2AC5-49F5-8E8C-3D6D26E15D3F}"/>
              </a:ext>
            </a:extLst>
          </p:cNvPr>
          <p:cNvSpPr/>
          <p:nvPr/>
        </p:nvSpPr>
        <p:spPr>
          <a:xfrm>
            <a:off x="3452789" y="5540273"/>
            <a:ext cx="59130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dirty="0"/>
              <a:t>Background Removal Using Image Subtraction</a:t>
            </a:r>
            <a:endParaRPr lang="en-US" sz="24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9A74AE4-7EC6-4422-A784-FF0887D4F9AB}"/>
              </a:ext>
            </a:extLst>
          </p:cNvPr>
          <p:cNvSpPr/>
          <p:nvPr/>
        </p:nvSpPr>
        <p:spPr>
          <a:xfrm>
            <a:off x="2410412" y="6266912"/>
            <a:ext cx="911149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1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</a:rPr>
              <a:t>Sumber</a:t>
            </a:r>
            <a:r>
              <a:rPr lang="en-US" altLang="en-US" sz="14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</a:rPr>
              <a:t>: Ali </a:t>
            </a:r>
            <a:r>
              <a:rPr lang="en-US" altLang="en-US" sz="1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</a:rPr>
              <a:t>Javed</a:t>
            </a:r>
            <a:r>
              <a:rPr lang="en-US" altLang="en-US" sz="14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</a:rPr>
              <a:t>, Digital Image Processing, 	Chapter # 3, </a:t>
            </a:r>
            <a:r>
              <a:rPr lang="en-US" altLang="en-US" sz="1400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</a:rPr>
              <a:t>Image Enhancement in Spatial Domain</a:t>
            </a:r>
            <a:endParaRPr lang="en-US" sz="1400" i="1" dirty="0">
              <a:solidFill>
                <a:srgbClr val="FF0000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A7CE2D-E388-4256-814D-4B03DF722D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9467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9EB63C-819F-49FB-9BE6-55C224374E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66958"/>
            <a:ext cx="10515600" cy="5210006"/>
          </a:xfrm>
        </p:spPr>
        <p:txBody>
          <a:bodyPr>
            <a:normAutofit/>
          </a:bodyPr>
          <a:lstStyle/>
          <a:p>
            <a:r>
              <a:rPr lang="en-US" sz="2400" dirty="0" err="1"/>
              <a:t>Ingat</a:t>
            </a:r>
            <a:r>
              <a:rPr lang="en-US" sz="2400" dirty="0"/>
              <a:t> </a:t>
            </a:r>
            <a:r>
              <a:rPr lang="en-US" sz="2400" dirty="0" err="1"/>
              <a:t>kembali</a:t>
            </a:r>
            <a:r>
              <a:rPr lang="en-US" sz="2400" dirty="0"/>
              <a:t> histogram </a:t>
            </a:r>
            <a:r>
              <a:rPr lang="en-US" sz="2400" dirty="0" err="1"/>
              <a:t>ternormalisasi</a:t>
            </a:r>
            <a:r>
              <a:rPr lang="en-US" sz="2400" dirty="0"/>
              <a:t>                     </a:t>
            </a:r>
            <a:r>
              <a:rPr lang="en-US" sz="2400" dirty="0" err="1"/>
              <a:t>menyatakan</a:t>
            </a:r>
            <a:r>
              <a:rPr lang="en-US" sz="2400" dirty="0"/>
              <a:t> </a:t>
            </a:r>
            <a:r>
              <a:rPr lang="en-US" sz="2400" dirty="0" err="1"/>
              <a:t>peluang</a:t>
            </a:r>
            <a:r>
              <a:rPr lang="en-US" sz="2400" dirty="0"/>
              <a:t> </a:t>
            </a:r>
            <a:r>
              <a:rPr lang="en-US" sz="2400" i="1" dirty="0"/>
              <a:t>pixel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derajat</a:t>
            </a:r>
            <a:r>
              <a:rPr lang="en-US" sz="2400" dirty="0"/>
              <a:t> </a:t>
            </a:r>
            <a:r>
              <a:rPr lang="en-US" sz="2400" dirty="0" err="1"/>
              <a:t>keabuan</a:t>
            </a:r>
            <a:r>
              <a:rPr lang="en-US" sz="2400" dirty="0"/>
              <a:t> </a:t>
            </a:r>
            <a:r>
              <a:rPr lang="en-US" sz="2400" dirty="0" err="1"/>
              <a:t>tertentu</a:t>
            </a:r>
            <a:r>
              <a:rPr lang="en-US" sz="2400" dirty="0"/>
              <a:t>:</a:t>
            </a:r>
          </a:p>
          <a:p>
            <a:endParaRPr lang="en-US" sz="2400" dirty="0"/>
          </a:p>
          <a:p>
            <a:endParaRPr lang="en-US" sz="2400" dirty="0"/>
          </a:p>
          <a:p>
            <a:pPr marL="0" indent="0">
              <a:buNone/>
            </a:pPr>
            <a:r>
              <a:rPr lang="en-US" sz="2400" dirty="0"/>
              <a:t>          </a:t>
            </a:r>
          </a:p>
          <a:p>
            <a:pPr marL="0" indent="0">
              <a:buNone/>
            </a:pPr>
            <a:r>
              <a:rPr lang="en-US" sz="2400" i="1" dirty="0"/>
              <a:t>	</a:t>
            </a:r>
            <a:r>
              <a:rPr lang="en-US" sz="2400" i="1" dirty="0" err="1"/>
              <a:t>n</a:t>
            </a:r>
            <a:r>
              <a:rPr lang="en-US" sz="2400" i="1" baseline="-25000" dirty="0" err="1"/>
              <a:t>k</a:t>
            </a:r>
            <a:r>
              <a:rPr lang="en-US" sz="2400" baseline="-25000" dirty="0"/>
              <a:t> </a:t>
            </a:r>
            <a:r>
              <a:rPr lang="en-US" sz="2400" dirty="0"/>
              <a:t>=  </a:t>
            </a:r>
            <a:r>
              <a:rPr lang="en-US" sz="2400" dirty="0" err="1"/>
              <a:t>jumlah</a:t>
            </a:r>
            <a:r>
              <a:rPr lang="en-US" sz="2400" dirty="0"/>
              <a:t> pixel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nilai</a:t>
            </a:r>
            <a:r>
              <a:rPr lang="en-US" sz="2400" dirty="0"/>
              <a:t> </a:t>
            </a:r>
            <a:r>
              <a:rPr lang="en-US" sz="2400" dirty="0" err="1"/>
              <a:t>keabuan</a:t>
            </a:r>
            <a:r>
              <a:rPr lang="en-US" sz="2400" dirty="0"/>
              <a:t> </a:t>
            </a:r>
            <a:r>
              <a:rPr lang="en-US" sz="2400" i="1" dirty="0" err="1"/>
              <a:t>r</a:t>
            </a:r>
            <a:r>
              <a:rPr lang="en-US" sz="2400" i="1" baseline="-25000" dirty="0" err="1"/>
              <a:t>k</a:t>
            </a:r>
            <a:r>
              <a:rPr lang="en-US" sz="2400" i="1" dirty="0"/>
              <a:t> </a:t>
            </a:r>
          </a:p>
          <a:p>
            <a:pPr marL="0" indent="0">
              <a:buNone/>
            </a:pPr>
            <a:r>
              <a:rPr lang="en-US" sz="2400" dirty="0"/>
              <a:t>             </a:t>
            </a:r>
            <a:r>
              <a:rPr lang="en-US" sz="2400" i="1" dirty="0"/>
              <a:t>n</a:t>
            </a:r>
            <a:r>
              <a:rPr lang="en-US" sz="2400" dirty="0"/>
              <a:t> = </a:t>
            </a:r>
            <a:r>
              <a:rPr lang="en-US" sz="2400" dirty="0" err="1"/>
              <a:t>jumlah</a:t>
            </a:r>
            <a:r>
              <a:rPr lang="en-US" sz="2400" dirty="0"/>
              <a:t> </a:t>
            </a:r>
            <a:r>
              <a:rPr lang="en-US" sz="2400" dirty="0" err="1"/>
              <a:t>seluruh</a:t>
            </a:r>
            <a:r>
              <a:rPr lang="en-US" sz="2400" dirty="0"/>
              <a:t> </a:t>
            </a:r>
            <a:r>
              <a:rPr lang="en-US" sz="2400" i="1" dirty="0"/>
              <a:t>pixel</a:t>
            </a:r>
            <a:r>
              <a:rPr lang="en-US" sz="2400" dirty="0"/>
              <a:t> di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citra</a:t>
            </a:r>
            <a:r>
              <a:rPr lang="en-US" sz="2400" dirty="0"/>
              <a:t> </a:t>
            </a:r>
          </a:p>
          <a:p>
            <a:endParaRPr lang="en-US" sz="2400" dirty="0"/>
          </a:p>
          <a:p>
            <a:r>
              <a:rPr lang="en-US" sz="2400" dirty="0" err="1"/>
              <a:t>Misalkan</a:t>
            </a:r>
            <a:r>
              <a:rPr lang="en-US" sz="2400" dirty="0"/>
              <a:t> </a:t>
            </a:r>
            <a:r>
              <a:rPr lang="en-US" sz="2400" dirty="0" err="1"/>
              <a:t>nilai</a:t>
            </a:r>
            <a:r>
              <a:rPr lang="en-US" sz="2400" dirty="0"/>
              <a:t> </a:t>
            </a:r>
            <a:r>
              <a:rPr lang="en-US" sz="2400" dirty="0" err="1"/>
              <a:t>keabuan</a:t>
            </a:r>
            <a:r>
              <a:rPr lang="en-US" sz="2400" dirty="0"/>
              <a:t> </a:t>
            </a:r>
            <a:r>
              <a:rPr lang="en-US" sz="2400" i="1" dirty="0"/>
              <a:t>r</a:t>
            </a:r>
            <a:r>
              <a:rPr lang="en-US" sz="2400" dirty="0"/>
              <a:t> juga </a:t>
            </a:r>
            <a:r>
              <a:rPr lang="en-US" sz="2400" dirty="0" err="1"/>
              <a:t>dinormalkan</a:t>
            </a:r>
            <a:r>
              <a:rPr lang="en-US" sz="2400" dirty="0"/>
              <a:t> </a:t>
            </a:r>
            <a:r>
              <a:rPr lang="en-US" sz="2400" dirty="0" err="1"/>
              <a:t>terhadap</a:t>
            </a:r>
            <a:r>
              <a:rPr lang="en-US" sz="2400" dirty="0"/>
              <a:t> </a:t>
            </a:r>
            <a:r>
              <a:rPr lang="en-US" sz="2400" dirty="0" err="1"/>
              <a:t>nilai</a:t>
            </a:r>
            <a:r>
              <a:rPr lang="en-US" sz="2400" dirty="0"/>
              <a:t> </a:t>
            </a:r>
            <a:r>
              <a:rPr lang="en-US" sz="2400" dirty="0" err="1"/>
              <a:t>keabuan</a:t>
            </a:r>
            <a:r>
              <a:rPr lang="en-US" sz="2400" dirty="0"/>
              <a:t> </a:t>
            </a:r>
            <a:r>
              <a:rPr lang="en-US" sz="2400" dirty="0" err="1"/>
              <a:t>maksimum</a:t>
            </a:r>
            <a:r>
              <a:rPr lang="en-US" sz="2400" dirty="0"/>
              <a:t>: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AD2D8A4B-B5FB-4E87-8351-ED24EC793D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37722" y="224624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F91D4759-CD2B-47C9-8EE6-F9720C36AB1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148306"/>
              </p:ext>
            </p:extLst>
          </p:nvPr>
        </p:nvGraphicFramePr>
        <p:xfrm>
          <a:off x="3094156" y="1777443"/>
          <a:ext cx="1666688" cy="9119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672808" imgH="368140" progId="Equation.3">
                  <p:embed/>
                </p:oleObj>
              </mc:Choice>
              <mc:Fallback>
                <p:oleObj r:id="rId2" imgW="672808" imgH="36814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94156" y="1777443"/>
                        <a:ext cx="1666688" cy="91196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4">
            <a:extLst>
              <a:ext uri="{FF2B5EF4-FFF2-40B4-BE49-F238E27FC236}">
                <a16:creationId xmlns:a16="http://schemas.microsoft.com/office/drawing/2014/main" id="{9279EA41-3480-4E08-B0FE-095BF993EE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3F3E6EAB-1E4A-4437-804E-EDD71B3C10F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1578062"/>
              </p:ext>
            </p:extLst>
          </p:nvPr>
        </p:nvGraphicFramePr>
        <p:xfrm>
          <a:off x="3206261" y="4942615"/>
          <a:ext cx="1554582" cy="10018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571500" imgH="368300" progId="Equation.3">
                  <p:embed/>
                </p:oleObj>
              </mc:Choice>
              <mc:Fallback>
                <p:oleObj r:id="rId4" imgW="571500" imgH="3683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6261" y="4942615"/>
                        <a:ext cx="1554582" cy="100184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997B0D84-1425-4F09-8578-65D26776A381}"/>
              </a:ext>
            </a:extLst>
          </p:cNvPr>
          <p:cNvSpPr/>
          <p:nvPr/>
        </p:nvSpPr>
        <p:spPr>
          <a:xfrm>
            <a:off x="5390817" y="5204934"/>
            <a:ext cx="29546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0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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k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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L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– 1 	</a:t>
            </a:r>
            <a:endParaRPr lang="en-US" sz="24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5B790AA-C71F-4760-99D1-14F53605069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85509" y="1552959"/>
            <a:ext cx="3381375" cy="24098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Object 10">
                <a:extLst>
                  <a:ext uri="{FF2B5EF4-FFF2-40B4-BE49-F238E27FC236}">
                    <a16:creationId xmlns:a16="http://schemas.microsoft.com/office/drawing/2014/main" id="{4D4F38FB-753A-4F4B-98BE-80FD85EACC7A}"/>
                  </a:ext>
                </a:extLst>
              </p:cNvPr>
              <p:cNvSpPr txBox="1"/>
              <p:nvPr/>
            </p:nvSpPr>
            <p:spPr bwMode="auto">
              <a:xfrm>
                <a:off x="6034800" y="764516"/>
                <a:ext cx="1666688" cy="1247328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num>
                        <m:den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Object 10">
                <a:extLst>
                  <a:ext uri="{FF2B5EF4-FFF2-40B4-BE49-F238E27FC236}">
                    <a16:creationId xmlns:a16="http://schemas.microsoft.com/office/drawing/2014/main" id="{4D4F38FB-753A-4F4B-98BE-80FD85EACC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34800" y="764516"/>
                <a:ext cx="1666688" cy="124732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856419E-760C-4B2C-8627-8AEAC15E4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51233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>
            <a:extLst>
              <a:ext uri="{FF2B5EF4-FFF2-40B4-BE49-F238E27FC236}">
                <a16:creationId xmlns:a16="http://schemas.microsoft.com/office/drawing/2014/main" id="{263FFCE6-F40B-4DB7-A9EA-5D8CBDCC3F67}"/>
              </a:ext>
            </a:extLst>
          </p:cNvPr>
          <p:cNvGrpSpPr>
            <a:grpSpLocks/>
          </p:cNvGrpSpPr>
          <p:nvPr/>
        </p:nvGrpSpPr>
        <p:grpSpPr bwMode="auto">
          <a:xfrm>
            <a:off x="1355035" y="1504121"/>
            <a:ext cx="9180444" cy="3574773"/>
            <a:chOff x="384" y="1584"/>
            <a:chExt cx="5088" cy="1536"/>
          </a:xfrm>
        </p:grpSpPr>
        <p:pic>
          <p:nvPicPr>
            <p:cNvPr id="3" name="Picture 4" descr="I2">
              <a:extLst>
                <a:ext uri="{FF2B5EF4-FFF2-40B4-BE49-F238E27FC236}">
                  <a16:creationId xmlns:a16="http://schemas.microsoft.com/office/drawing/2014/main" id="{B353A7E9-F130-43C9-820E-BD0AFA5D0BB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84" y="1584"/>
              <a:ext cx="1488" cy="15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Picture 5" descr="Bg">
              <a:extLst>
                <a:ext uri="{FF2B5EF4-FFF2-40B4-BE49-F238E27FC236}">
                  <a16:creationId xmlns:a16="http://schemas.microsoft.com/office/drawing/2014/main" id="{A9FA3342-485D-424A-94C7-3884C690EAD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0" y="1584"/>
              <a:ext cx="1488" cy="1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6" descr="Ig">
              <a:extLst>
                <a:ext uri="{FF2B5EF4-FFF2-40B4-BE49-F238E27FC236}">
                  <a16:creationId xmlns:a16="http://schemas.microsoft.com/office/drawing/2014/main" id="{034058D2-74F8-4410-99BB-A95007DC825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" y="1584"/>
              <a:ext cx="1440" cy="1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D6758600-CA59-4C56-80CD-1ACFE8BEDA23}"/>
              </a:ext>
            </a:extLst>
          </p:cNvPr>
          <p:cNvSpPr/>
          <p:nvPr/>
        </p:nvSpPr>
        <p:spPr>
          <a:xfrm>
            <a:off x="3581998" y="5123046"/>
            <a:ext cx="59130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dirty="0"/>
              <a:t>Background Removal Using Image Subtraction</a:t>
            </a:r>
            <a:endParaRPr lang="en-US" sz="24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7473AD6-6156-419B-B085-CFF215D64CF7}"/>
              </a:ext>
            </a:extLst>
          </p:cNvPr>
          <p:cNvSpPr/>
          <p:nvPr/>
        </p:nvSpPr>
        <p:spPr>
          <a:xfrm>
            <a:off x="2410412" y="6266912"/>
            <a:ext cx="911149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1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</a:rPr>
              <a:t>Sumber</a:t>
            </a:r>
            <a:r>
              <a:rPr lang="en-US" altLang="en-US" sz="14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</a:rPr>
              <a:t>: Ali </a:t>
            </a:r>
            <a:r>
              <a:rPr lang="en-US" altLang="en-US" sz="1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</a:rPr>
              <a:t>Javed</a:t>
            </a:r>
            <a:r>
              <a:rPr lang="en-US" altLang="en-US" sz="14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</a:rPr>
              <a:t>, Digital Image Processing, 	Chapter # 3, </a:t>
            </a:r>
            <a:r>
              <a:rPr lang="en-US" altLang="en-US" sz="1400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</a:rPr>
              <a:t>Image Enhancement in Spatial Domain</a:t>
            </a:r>
            <a:endParaRPr lang="en-US" sz="1400" i="1" dirty="0">
              <a:solidFill>
                <a:srgbClr val="FF0000"/>
              </a:solidFill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42403A7-AF21-435F-B0FC-422518EB75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39719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DBA2AA-E119-43BF-BCFF-71490BA228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15617"/>
            <a:ext cx="10515600" cy="5461346"/>
          </a:xfrm>
        </p:spPr>
        <p:txBody>
          <a:bodyPr/>
          <a:lstStyle/>
          <a:p>
            <a:pPr marL="0" indent="0">
              <a:buNone/>
            </a:pPr>
            <a:r>
              <a:rPr lang="en-US" sz="3600" dirty="0"/>
              <a:t>3. </a:t>
            </a:r>
            <a:r>
              <a:rPr lang="en-US" sz="3600" dirty="0" err="1"/>
              <a:t>Operasi</a:t>
            </a:r>
            <a:r>
              <a:rPr lang="en-US" sz="3600" dirty="0"/>
              <a:t> </a:t>
            </a:r>
            <a:r>
              <a:rPr lang="en-US" sz="3600" dirty="0" err="1"/>
              <a:t>penjumlahan</a:t>
            </a:r>
            <a:r>
              <a:rPr lang="en-US" sz="3600" dirty="0"/>
              <a:t> (rata-rata) 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dirty="0" err="1"/>
              <a:t>Contoh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astronomi</a:t>
            </a:r>
            <a:r>
              <a:rPr lang="en-US" dirty="0"/>
              <a:t>: </a:t>
            </a:r>
          </a:p>
          <a:p>
            <a:r>
              <a:rPr lang="id-ID" dirty="0"/>
              <a:t>Dalam astronomi, pencitraan di bawah tingkat cahaya yang sangat rendah sering menyebabkan gangguan sensor untuk me</a:t>
            </a:r>
            <a:r>
              <a:rPr lang="en-US" dirty="0" err="1"/>
              <a:t>nghasilkan</a:t>
            </a:r>
            <a:r>
              <a:rPr lang="en-US" dirty="0"/>
              <a:t> </a:t>
            </a:r>
            <a:r>
              <a:rPr lang="id-ID" dirty="0"/>
              <a:t> gambar yang hampir tidak berguna untuk analisis.</a:t>
            </a:r>
            <a:endParaRPr lang="en-US" dirty="0"/>
          </a:p>
          <a:p>
            <a:endParaRPr lang="en-US" dirty="0"/>
          </a:p>
          <a:p>
            <a:r>
              <a:rPr lang="id-ID" dirty="0"/>
              <a:t>Dalam pengamatan astronomi,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mengurangi</a:t>
            </a:r>
            <a:r>
              <a:rPr lang="en-US" dirty="0"/>
              <a:t> </a:t>
            </a:r>
            <a:r>
              <a:rPr lang="en-US" dirty="0" err="1"/>
              <a:t>derau</a:t>
            </a:r>
            <a:r>
              <a:rPr lang="en-US" dirty="0"/>
              <a:t> </a:t>
            </a:r>
            <a:r>
              <a:rPr lang="en-US" dirty="0" err="1"/>
              <a:t>akibat</a:t>
            </a:r>
            <a:r>
              <a:rPr lang="en-US" dirty="0"/>
              <a:t> sensor yang </a:t>
            </a:r>
            <a:r>
              <a:rPr lang="en-US" dirty="0" err="1"/>
              <a:t>serupa</a:t>
            </a:r>
            <a:r>
              <a:rPr lang="en-US" dirty="0"/>
              <a:t>, </a:t>
            </a:r>
            <a:r>
              <a:rPr lang="en-US" dirty="0" err="1"/>
              <a:t>maka</a:t>
            </a:r>
            <a:r>
              <a:rPr lang="en-US" dirty="0"/>
              <a:t> </a:t>
            </a:r>
            <a:r>
              <a:rPr lang="en-US" dirty="0" err="1"/>
              <a:t>gambar</a:t>
            </a:r>
            <a:r>
              <a:rPr lang="en-US" dirty="0"/>
              <a:t> </a:t>
            </a:r>
            <a:r>
              <a:rPr lang="id-ID" dirty="0"/>
              <a:t>pemandangan yang sama d</a:t>
            </a:r>
            <a:r>
              <a:rPr lang="en-US" dirty="0" err="1"/>
              <a:t>iambil</a:t>
            </a:r>
            <a:r>
              <a:rPr lang="en-US" dirty="0"/>
              <a:t> </a:t>
            </a:r>
            <a:r>
              <a:rPr lang="en-US" dirty="0" err="1"/>
              <a:t>berkali</a:t>
            </a:r>
            <a:r>
              <a:rPr lang="en-US" dirty="0"/>
              <a:t>-kali.</a:t>
            </a:r>
            <a:r>
              <a:rPr lang="id-ID" dirty="0"/>
              <a:t> Rata-rata gambar kemudian digunakan untuk mengurangi </a:t>
            </a:r>
            <a:r>
              <a:rPr lang="en-US" dirty="0" err="1"/>
              <a:t>derau</a:t>
            </a:r>
            <a:r>
              <a:rPr lang="id-ID" dirty="0"/>
              <a:t>.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176A944-3125-4FA5-865B-95C53566780C}"/>
              </a:ext>
            </a:extLst>
          </p:cNvPr>
          <p:cNvSpPr txBox="1"/>
          <p:nvPr/>
        </p:nvSpPr>
        <p:spPr>
          <a:xfrm>
            <a:off x="1540566" y="5853797"/>
            <a:ext cx="100166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Sumber</a:t>
            </a:r>
            <a:r>
              <a:rPr lang="en-US" dirty="0">
                <a:solidFill>
                  <a:srgbClr val="FF0000"/>
                </a:solidFill>
              </a:rPr>
              <a:t>: Dr. Sanjeev Kumar, </a:t>
            </a:r>
            <a:r>
              <a:rPr lang="en-US" i="1" dirty="0">
                <a:solidFill>
                  <a:srgbClr val="FF0000"/>
                </a:solidFill>
                <a:latin typeface="Cambria" pitchFamily="18" charset="0"/>
              </a:rPr>
              <a:t>Mathematical Imaging Techniques</a:t>
            </a:r>
            <a:r>
              <a:rPr lang="en-US" dirty="0">
                <a:solidFill>
                  <a:srgbClr val="FF0000"/>
                </a:solidFill>
                <a:latin typeface="Cambria" pitchFamily="18" charset="0"/>
              </a:rPr>
              <a:t>, </a:t>
            </a:r>
            <a:r>
              <a:rPr lang="en-US" dirty="0">
                <a:solidFill>
                  <a:srgbClr val="FF0000"/>
                </a:solidFill>
              </a:rPr>
              <a:t>Department of Mathematics, IIT Roorkee</a:t>
            </a:r>
            <a:endParaRPr lang="en-US" i="1" dirty="0">
              <a:solidFill>
                <a:srgbClr val="FF0000"/>
              </a:solidFill>
            </a:endParaRPr>
          </a:p>
          <a:p>
            <a:r>
              <a:rPr lang="en-US" dirty="0"/>
              <a:t>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887A903-5632-4B11-9ADC-4BBA5C544D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25886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309D867C-6840-4D16-B885-E28B172161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32444" y="768626"/>
            <a:ext cx="8527112" cy="501594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2BEB707-510E-4A24-B8A9-F718FCAE64B9}"/>
              </a:ext>
            </a:extLst>
          </p:cNvPr>
          <p:cNvSpPr/>
          <p:nvPr/>
        </p:nvSpPr>
        <p:spPr>
          <a:xfrm>
            <a:off x="2410412" y="6266912"/>
            <a:ext cx="911149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1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</a:rPr>
              <a:t>Sumber</a:t>
            </a:r>
            <a:r>
              <a:rPr lang="en-US" altLang="en-US" sz="14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</a:rPr>
              <a:t>: Ali </a:t>
            </a:r>
            <a:r>
              <a:rPr lang="en-US" altLang="en-US" sz="1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</a:rPr>
              <a:t>Javed</a:t>
            </a:r>
            <a:r>
              <a:rPr lang="en-US" altLang="en-US" sz="14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</a:rPr>
              <a:t>, Digital Image Processing, 	Chapter # 3, </a:t>
            </a:r>
            <a:r>
              <a:rPr lang="en-US" altLang="en-US" sz="1400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</a:rPr>
              <a:t>Image Enhancement in Spatial Domain</a:t>
            </a:r>
            <a:endParaRPr lang="en-US" sz="1400" i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373779-F56A-486E-B42F-A9A9CA8A54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92527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657B272B-3D7D-412D-AAA9-3FD0BD7222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41173" y="699051"/>
            <a:ext cx="9309653" cy="526961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A47F0DC-C29D-4EB8-BF98-6BDF8B7C727B}"/>
              </a:ext>
            </a:extLst>
          </p:cNvPr>
          <p:cNvSpPr/>
          <p:nvPr/>
        </p:nvSpPr>
        <p:spPr>
          <a:xfrm>
            <a:off x="2410412" y="6266912"/>
            <a:ext cx="911149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1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</a:rPr>
              <a:t>Sumber</a:t>
            </a:r>
            <a:r>
              <a:rPr lang="en-US" altLang="en-US" sz="14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</a:rPr>
              <a:t>: Ali </a:t>
            </a:r>
            <a:r>
              <a:rPr lang="en-US" altLang="en-US" sz="1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</a:rPr>
              <a:t>Javed</a:t>
            </a:r>
            <a:r>
              <a:rPr lang="en-US" altLang="en-US" sz="14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</a:rPr>
              <a:t>, Digital Image Processing, 	Chapter # 3, </a:t>
            </a:r>
            <a:r>
              <a:rPr lang="en-US" altLang="en-US" sz="1400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</a:rPr>
              <a:t>Image Enhancement in Spatial Domain</a:t>
            </a:r>
            <a:endParaRPr lang="en-US" sz="1400" i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52C5A5-42EA-4AA2-81DF-2254B24AD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04230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5763F98F-1B11-411E-8817-91316C2A63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21165" y="218661"/>
            <a:ext cx="7870975" cy="6639339"/>
          </a:xfrm>
          <a:prstGeom prst="rect">
            <a:avLst/>
          </a:prstGeom>
          <a:noFill/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6DB3244-F8FB-4FD7-A104-69416A01CD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68139" y="2487178"/>
            <a:ext cx="3428013" cy="54131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34AB6BF-4776-4A1E-B36E-4F99F055DD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32487" y="3829512"/>
            <a:ext cx="3099315" cy="84188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549DEC-972B-4050-9FA3-8F0FB667E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39118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7947C755-046E-4BF9-A656-0665FDA87C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55249" y="712304"/>
            <a:ext cx="8481501" cy="507227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F090489-BBDD-4C6A-B1C2-40403C0322D5}"/>
              </a:ext>
            </a:extLst>
          </p:cNvPr>
          <p:cNvSpPr/>
          <p:nvPr/>
        </p:nvSpPr>
        <p:spPr>
          <a:xfrm>
            <a:off x="2410412" y="6266912"/>
            <a:ext cx="911149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1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</a:rPr>
              <a:t>Sumber</a:t>
            </a:r>
            <a:r>
              <a:rPr lang="en-US" altLang="en-US" sz="14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</a:rPr>
              <a:t>: Ali </a:t>
            </a:r>
            <a:r>
              <a:rPr lang="en-US" altLang="en-US" sz="1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</a:rPr>
              <a:t>Javed</a:t>
            </a:r>
            <a:r>
              <a:rPr lang="en-US" altLang="en-US" sz="14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</a:rPr>
              <a:t>, Digital Image Processing, 	Chapter # 3, </a:t>
            </a:r>
            <a:r>
              <a:rPr lang="en-US" altLang="en-US" sz="1400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</a:rPr>
              <a:t>Image Enhancement in Spatial Domain</a:t>
            </a:r>
            <a:endParaRPr lang="en-US" sz="1400" i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30C5AF-2C92-45EF-947F-49634194BF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15790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7A5D8290-4C74-4E5E-B804-6DE114F045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28800" y="1341782"/>
            <a:ext cx="7772400" cy="47244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EFF4784-01A8-4A4B-809F-C1F1194AABF3}"/>
              </a:ext>
            </a:extLst>
          </p:cNvPr>
          <p:cNvSpPr/>
          <p:nvPr/>
        </p:nvSpPr>
        <p:spPr>
          <a:xfrm>
            <a:off x="989081" y="181931"/>
            <a:ext cx="391030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/>
              <a:t>4. </a:t>
            </a:r>
            <a:r>
              <a:rPr lang="en-US" sz="3600" dirty="0" err="1"/>
              <a:t>Operasi</a:t>
            </a:r>
            <a:r>
              <a:rPr lang="en-US" sz="3600" dirty="0"/>
              <a:t> </a:t>
            </a:r>
            <a:r>
              <a:rPr lang="en-US" sz="3600" dirty="0" err="1"/>
              <a:t>perkalian</a:t>
            </a:r>
            <a:endParaRPr lang="en-US" sz="3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1EE0A5-D2FA-4E5D-B07B-FE0D64338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81128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>
            <a:extLst>
              <a:ext uri="{FF2B5EF4-FFF2-40B4-BE49-F238E27FC236}">
                <a16:creationId xmlns:a16="http://schemas.microsoft.com/office/drawing/2014/main" id="{2189BA00-3E55-4D31-82C4-EC4352A148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454" y="1161084"/>
            <a:ext cx="9665667" cy="5072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78CB265-A62E-45EA-A31B-383EC716D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8774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FAA3145-7C6C-41CC-BDA4-DED79A52E4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5880" y="1202367"/>
            <a:ext cx="7972986" cy="4453266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9C27103-5254-4B18-9C06-D6E5994957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5025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C84F15-8A10-4BA7-82D9-B10F167A36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74035"/>
            <a:ext cx="10515600" cy="5202928"/>
          </a:xfrm>
        </p:spPr>
        <p:txBody>
          <a:bodyPr/>
          <a:lstStyle/>
          <a:p>
            <a:r>
              <a:rPr lang="en-US" sz="2400" dirty="0" err="1"/>
              <a:t>Perataan</a:t>
            </a:r>
            <a:r>
              <a:rPr lang="en-US" sz="2400" dirty="0"/>
              <a:t> histogram </a:t>
            </a:r>
            <a:r>
              <a:rPr lang="en-US" sz="2400" dirty="0" err="1"/>
              <a:t>artinya</a:t>
            </a:r>
            <a:r>
              <a:rPr lang="en-US" sz="2400" dirty="0"/>
              <a:t> </a:t>
            </a:r>
            <a:r>
              <a:rPr lang="en-US" sz="2400" dirty="0" err="1"/>
              <a:t>mengubah</a:t>
            </a:r>
            <a:r>
              <a:rPr lang="en-US" sz="2400" dirty="0"/>
              <a:t> </a:t>
            </a:r>
            <a:r>
              <a:rPr lang="en-US" sz="2400" dirty="0" err="1"/>
              <a:t>derajat</a:t>
            </a:r>
            <a:r>
              <a:rPr lang="en-US" sz="2400" dirty="0"/>
              <a:t> </a:t>
            </a:r>
            <a:r>
              <a:rPr lang="en-US" sz="2400" dirty="0" err="1"/>
              <a:t>keabuan</a:t>
            </a:r>
            <a:r>
              <a:rPr lang="en-US" sz="2400" dirty="0"/>
              <a:t> </a:t>
            </a:r>
            <a:r>
              <a:rPr lang="en-US" sz="2400" i="1" dirty="0"/>
              <a:t>r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derajat</a:t>
            </a:r>
            <a:r>
              <a:rPr lang="en-US" sz="2400" dirty="0"/>
              <a:t> </a:t>
            </a:r>
            <a:r>
              <a:rPr lang="en-US" sz="2400" dirty="0" err="1"/>
              <a:t>keabuan</a:t>
            </a:r>
            <a:r>
              <a:rPr lang="en-US" sz="2400" dirty="0"/>
              <a:t> yang </a:t>
            </a:r>
            <a:r>
              <a:rPr lang="en-US" sz="2400" dirty="0" err="1"/>
              <a:t>baru</a:t>
            </a:r>
            <a:r>
              <a:rPr lang="en-US" sz="2400" dirty="0"/>
              <a:t>, </a:t>
            </a:r>
            <a:r>
              <a:rPr lang="en-US" sz="2400" i="1" dirty="0"/>
              <a:t>s,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fungsi</a:t>
            </a:r>
            <a:r>
              <a:rPr lang="en-US" sz="2400" dirty="0"/>
              <a:t> </a:t>
            </a:r>
            <a:r>
              <a:rPr lang="en-US" sz="2400" dirty="0" err="1"/>
              <a:t>transformasi</a:t>
            </a:r>
            <a:r>
              <a:rPr lang="en-US" sz="2400" dirty="0"/>
              <a:t> </a:t>
            </a:r>
            <a:r>
              <a:rPr lang="en-US" sz="2400" i="1" dirty="0"/>
              <a:t>T: </a:t>
            </a:r>
          </a:p>
          <a:p>
            <a:pPr marL="0" indent="0">
              <a:buNone/>
            </a:pPr>
            <a:r>
              <a:rPr lang="en-US" i="1" dirty="0"/>
              <a:t>                                 s</a:t>
            </a:r>
            <a:r>
              <a:rPr lang="en-US" dirty="0"/>
              <a:t> = </a:t>
            </a:r>
            <a:r>
              <a:rPr lang="en-US" i="1" dirty="0"/>
              <a:t>T</a:t>
            </a:r>
            <a:r>
              <a:rPr lang="en-US" dirty="0"/>
              <a:t>(</a:t>
            </a:r>
            <a:r>
              <a:rPr lang="en-US" i="1" dirty="0"/>
              <a:t>r</a:t>
            </a:r>
            <a:r>
              <a:rPr lang="en-US" dirty="0"/>
              <a:t>). </a:t>
            </a:r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51819A88-B8C9-433D-AAB9-E1CA0B0EE4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908"/>
          <a:stretch>
            <a:fillRect/>
          </a:stretch>
        </p:blipFill>
        <p:spPr bwMode="auto">
          <a:xfrm>
            <a:off x="457347" y="2666140"/>
            <a:ext cx="4866047" cy="3726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B140DE7-FD3C-4B33-AAB4-8CDF043FDD80}"/>
              </a:ext>
            </a:extLst>
          </p:cNvPr>
          <p:cNvSpPr/>
          <p:nvPr/>
        </p:nvSpPr>
        <p:spPr>
          <a:xfrm>
            <a:off x="5505088" y="3375268"/>
            <a:ext cx="649356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lnSpc>
                <a:spcPct val="90000"/>
              </a:lnSpc>
              <a:buClr>
                <a:schemeClr val="tx1"/>
              </a:buClr>
              <a:buFontTx/>
              <a:buNone/>
            </a:pPr>
            <a:r>
              <a:rPr lang="en-US" altLang="zh-TW" sz="2000" dirty="0" err="1"/>
              <a:t>Sifat</a:t>
            </a:r>
            <a:r>
              <a:rPr lang="en-US" altLang="zh-TW" sz="2000" dirty="0"/>
              <a:t>: </a:t>
            </a:r>
          </a:p>
          <a:p>
            <a:pPr marL="0" lvl="1">
              <a:lnSpc>
                <a:spcPct val="90000"/>
              </a:lnSpc>
              <a:buClr>
                <a:schemeClr val="tx1"/>
              </a:buClr>
              <a:buFontTx/>
              <a:buNone/>
            </a:pPr>
            <a:endParaRPr lang="en-US" altLang="zh-TW" sz="2000" dirty="0"/>
          </a:p>
          <a:p>
            <a:pPr lvl="1" indent="-457200">
              <a:lnSpc>
                <a:spcPct val="90000"/>
              </a:lnSpc>
              <a:buClr>
                <a:schemeClr val="tx1"/>
              </a:buClr>
              <a:buFontTx/>
              <a:buAutoNum type="arabicParenBoth"/>
            </a:pPr>
            <a:r>
              <a:rPr lang="en-US" altLang="zh-TW" sz="2000" dirty="0"/>
              <a:t>T(r) </a:t>
            </a:r>
            <a:r>
              <a:rPr lang="en-US" altLang="zh-TW" sz="2000" dirty="0" err="1"/>
              <a:t>adalah</a:t>
            </a:r>
            <a:r>
              <a:rPr lang="en-US" altLang="zh-TW" sz="2000" dirty="0"/>
              <a:t> </a:t>
            </a:r>
            <a:r>
              <a:rPr lang="en-US" altLang="zh-TW" sz="2000" dirty="0" err="1"/>
              <a:t>fungsi</a:t>
            </a:r>
            <a:r>
              <a:rPr lang="en-US" altLang="zh-TW" sz="2000" dirty="0"/>
              <a:t> </a:t>
            </a:r>
            <a:r>
              <a:rPr lang="en-US" altLang="zh-TW" sz="2000" dirty="0" err="1"/>
              <a:t>bernilai</a:t>
            </a:r>
            <a:r>
              <a:rPr lang="en-US" altLang="zh-TW" sz="2000" dirty="0"/>
              <a:t> </a:t>
            </a:r>
            <a:r>
              <a:rPr lang="en-US" altLang="zh-TW" sz="2000" dirty="0" err="1"/>
              <a:t>tunggal</a:t>
            </a:r>
            <a:r>
              <a:rPr lang="en-US" altLang="zh-TW" sz="2000" dirty="0"/>
              <a:t> (</a:t>
            </a:r>
            <a:r>
              <a:rPr lang="en-US" altLang="zh-TW" sz="2000" i="1" dirty="0"/>
              <a:t>single-value</a:t>
            </a:r>
            <a:r>
              <a:rPr lang="en-US" altLang="zh-TW" sz="2000" dirty="0"/>
              <a:t>) yang naik  </a:t>
            </a:r>
            <a:r>
              <a:rPr lang="en-US" altLang="zh-TW" sz="2000" dirty="0" err="1"/>
              <a:t>monoton</a:t>
            </a:r>
            <a:r>
              <a:rPr lang="en-US" altLang="zh-TW" sz="2000" dirty="0"/>
              <a:t> di </a:t>
            </a:r>
            <a:r>
              <a:rPr lang="en-US" altLang="zh-TW" sz="2000" dirty="0" err="1"/>
              <a:t>dalam</a:t>
            </a:r>
            <a:r>
              <a:rPr lang="en-US" altLang="zh-TW" sz="2000" dirty="0"/>
              <a:t> </a:t>
            </a:r>
            <a:r>
              <a:rPr lang="en-US" altLang="zh-TW" sz="2000" dirty="0" err="1"/>
              <a:t>selang</a:t>
            </a:r>
            <a:r>
              <a:rPr lang="en-US" altLang="zh-TW" sz="2000" dirty="0"/>
              <a:t>   0</a:t>
            </a:r>
            <a:r>
              <a:rPr lang="en-US" altLang="zh-TW" sz="2000" dirty="0">
                <a:sym typeface="Symbol" pitchFamily="18" charset="2"/>
              </a:rPr>
              <a:t></a:t>
            </a:r>
            <a:r>
              <a:rPr lang="en-US" altLang="zh-TW" sz="2000" dirty="0"/>
              <a:t> r</a:t>
            </a:r>
            <a:r>
              <a:rPr lang="en-US" altLang="zh-TW" sz="2000" dirty="0">
                <a:sym typeface="Symbol" pitchFamily="18" charset="2"/>
              </a:rPr>
              <a:t></a:t>
            </a:r>
            <a:r>
              <a:rPr lang="en-US" altLang="zh-TW" sz="2000" dirty="0"/>
              <a:t> 1; </a:t>
            </a:r>
          </a:p>
          <a:p>
            <a:pPr marL="0" lvl="1">
              <a:lnSpc>
                <a:spcPct val="90000"/>
              </a:lnSpc>
              <a:buClr>
                <a:schemeClr val="tx1"/>
              </a:buClr>
              <a:buFont typeface="Wingdings" pitchFamily="2" charset="2"/>
              <a:buNone/>
            </a:pPr>
            <a:endParaRPr lang="en-US" altLang="zh-TW" sz="2000" dirty="0"/>
          </a:p>
          <a:p>
            <a:pPr marL="0" lvl="1">
              <a:lnSpc>
                <a:spcPct val="9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en-US" altLang="zh-TW" sz="2000" dirty="0"/>
              <a:t> (2)   0 </a:t>
            </a:r>
            <a:r>
              <a:rPr lang="en-US" altLang="zh-TW" sz="2000" dirty="0">
                <a:sym typeface="Symbol" pitchFamily="18" charset="2"/>
              </a:rPr>
              <a:t></a:t>
            </a:r>
            <a:r>
              <a:rPr lang="en-US" altLang="zh-TW" sz="2000" dirty="0"/>
              <a:t> T ( r ) </a:t>
            </a:r>
            <a:r>
              <a:rPr lang="en-US" altLang="zh-TW" sz="2000" dirty="0">
                <a:sym typeface="Symbol" pitchFamily="18" charset="2"/>
              </a:rPr>
              <a:t></a:t>
            </a:r>
            <a:r>
              <a:rPr lang="en-US" altLang="zh-TW" sz="2000" dirty="0"/>
              <a:t>  1  </a:t>
            </a:r>
            <a:r>
              <a:rPr lang="en-US" altLang="zh-TW" sz="2000" dirty="0" err="1"/>
              <a:t>untuk</a:t>
            </a:r>
            <a:r>
              <a:rPr lang="en-US" altLang="zh-TW" sz="2000" dirty="0"/>
              <a:t>   0</a:t>
            </a:r>
            <a:r>
              <a:rPr lang="en-US" altLang="zh-TW" sz="2000" dirty="0">
                <a:sym typeface="Symbol" pitchFamily="18" charset="2"/>
              </a:rPr>
              <a:t></a:t>
            </a:r>
            <a:r>
              <a:rPr lang="en-US" altLang="zh-TW" sz="2000" dirty="0"/>
              <a:t>  r </a:t>
            </a:r>
            <a:r>
              <a:rPr lang="en-US" altLang="zh-TW" sz="2000" dirty="0">
                <a:sym typeface="Symbol" pitchFamily="18" charset="2"/>
              </a:rPr>
              <a:t></a:t>
            </a:r>
            <a:r>
              <a:rPr lang="en-US" altLang="zh-TW" sz="2000" dirty="0"/>
              <a:t> 1</a:t>
            </a:r>
          </a:p>
          <a:p>
            <a:pPr marL="0" lvl="1">
              <a:lnSpc>
                <a:spcPct val="90000"/>
              </a:lnSpc>
              <a:buClr>
                <a:schemeClr val="tx1"/>
              </a:buClr>
              <a:buFont typeface="Wingdings" pitchFamily="2" charset="2"/>
              <a:buNone/>
            </a:pPr>
            <a:endParaRPr lang="en-US" altLang="zh-TW" sz="2000" dirty="0"/>
          </a:p>
          <a:p>
            <a:pPr marL="0" lvl="1">
              <a:lnSpc>
                <a:spcPct val="9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en-US" altLang="zh-TW" sz="2000" dirty="0"/>
              <a:t> (3)   r = T</a:t>
            </a:r>
            <a:r>
              <a:rPr lang="en-US" altLang="zh-TW" sz="2000" baseline="30000" dirty="0"/>
              <a:t>-1</a:t>
            </a:r>
            <a:r>
              <a:rPr lang="en-US" altLang="zh-TW" sz="2000" dirty="0"/>
              <a:t>(s)    </a:t>
            </a:r>
            <a:r>
              <a:rPr lang="en-US" altLang="zh-TW" sz="2000" dirty="0" err="1"/>
              <a:t>untuk</a:t>
            </a:r>
            <a:r>
              <a:rPr lang="en-US" altLang="zh-TW" sz="2000" dirty="0"/>
              <a:t>  0 </a:t>
            </a:r>
            <a:r>
              <a:rPr lang="en-US" altLang="zh-TW" sz="2000" dirty="0">
                <a:sym typeface="Symbol" pitchFamily="18" charset="2"/>
              </a:rPr>
              <a:t></a:t>
            </a:r>
            <a:r>
              <a:rPr lang="en-US" altLang="zh-TW" sz="2000" dirty="0"/>
              <a:t>  s </a:t>
            </a:r>
            <a:r>
              <a:rPr lang="en-US" altLang="zh-TW" sz="2000" dirty="0">
                <a:sym typeface="Symbol" pitchFamily="18" charset="2"/>
              </a:rPr>
              <a:t></a:t>
            </a:r>
            <a:r>
              <a:rPr lang="en-US" altLang="zh-TW" sz="2000" dirty="0"/>
              <a:t> 1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275B2E5-4B10-4006-A1F7-E5943E5944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7192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8DBF5C-2BD4-4DB9-B898-BCD523CAA4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02726"/>
            <a:ext cx="10515600" cy="5431528"/>
          </a:xfrm>
        </p:spPr>
        <p:txBody>
          <a:bodyPr/>
          <a:lstStyle/>
          <a:p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fungsi</a:t>
            </a:r>
            <a:r>
              <a:rPr lang="en-US" dirty="0"/>
              <a:t> histogram yang </a:t>
            </a:r>
            <a:r>
              <a:rPr lang="en-US" dirty="0" err="1"/>
              <a:t>menerus</a:t>
            </a:r>
            <a:r>
              <a:rPr lang="en-US" dirty="0"/>
              <a:t>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bentuk</a:t>
            </a:r>
            <a:r>
              <a:rPr lang="en-US" dirty="0"/>
              <a:t> </a:t>
            </a:r>
            <a:r>
              <a:rPr lang="en-US" dirty="0" err="1"/>
              <a:t>diskrit</a:t>
            </a:r>
            <a:r>
              <a:rPr lang="en-US" dirty="0"/>
              <a:t>: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34E197AD-8390-4539-8179-D711AC966F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990BB8B4-C984-4B6A-AB26-B422933199D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9339991"/>
              </p:ext>
            </p:extLst>
          </p:nvPr>
        </p:nvGraphicFramePr>
        <p:xfrm>
          <a:off x="1930722" y="1439756"/>
          <a:ext cx="2604589" cy="10038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1219200" imgH="469900" progId="Equation.3">
                  <p:embed/>
                </p:oleObj>
              </mc:Choice>
              <mc:Fallback>
                <p:oleObj r:id="rId2" imgW="1219200" imgH="4699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0722" y="1439756"/>
                        <a:ext cx="2604589" cy="100385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46160680-FC42-4DBD-96B2-21F10670B39E}"/>
              </a:ext>
            </a:extLst>
          </p:cNvPr>
          <p:cNvSpPr/>
          <p:nvPr/>
        </p:nvSpPr>
        <p:spPr>
          <a:xfrm>
            <a:off x="4897568" y="1721164"/>
            <a:ext cx="20313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0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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r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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1	</a:t>
            </a:r>
            <a:endParaRPr lang="en-US" sz="2400" dirty="0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3E800927-0672-4774-9CDB-F1D0631172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09730" y="36202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62FC9A40-2484-4353-ABEE-3EA90060102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1943569"/>
              </p:ext>
            </p:extLst>
          </p:nvPr>
        </p:nvGraphicFramePr>
        <p:xfrm>
          <a:off x="1930722" y="3620225"/>
          <a:ext cx="3342027" cy="8781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1739900" imgH="457200" progId="Equation.3">
                  <p:embed/>
                </p:oleObj>
              </mc:Choice>
              <mc:Fallback>
                <p:oleObj r:id="rId4" imgW="1739900" imgH="4572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0722" y="3620225"/>
                        <a:ext cx="3342027" cy="87819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5">
            <a:extLst>
              <a:ext uri="{FF2B5EF4-FFF2-40B4-BE49-F238E27FC236}">
                <a16:creationId xmlns:a16="http://schemas.microsoft.com/office/drawing/2014/main" id="{0A9E3444-D57A-4280-B937-042EFA5F68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908"/>
          <a:stretch>
            <a:fillRect/>
          </a:stretch>
        </p:blipFill>
        <p:spPr bwMode="auto">
          <a:xfrm>
            <a:off x="7291150" y="1249605"/>
            <a:ext cx="3810000" cy="291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B3521B2-8C09-461F-835A-97EFE6ED3EDC}"/>
              </a:ext>
            </a:extLst>
          </p:cNvPr>
          <p:cNvSpPr/>
          <p:nvPr/>
        </p:nvSpPr>
        <p:spPr>
          <a:xfrm>
            <a:off x="1436997" y="5016481"/>
            <a:ext cx="41376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0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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</a:t>
            </a:r>
            <a:r>
              <a:rPr lang="en-US" sz="2400" i="1" baseline="-25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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1,   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k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= 0, 1, 2, …, 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L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– 1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0C67D56-7CE2-4BAA-89A2-2FE2E3AFE0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5440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121DA6-6786-44D8-9134-2D278013C0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26165"/>
            <a:ext cx="10515600" cy="5550798"/>
          </a:xfrm>
        </p:spPr>
        <p:txBody>
          <a:bodyPr/>
          <a:lstStyle/>
          <a:p>
            <a:pPr marL="0" indent="0">
              <a:buNone/>
            </a:pPr>
            <a:r>
              <a:rPr lang="en-US" dirty="0" err="1"/>
              <a:t>Contoh</a:t>
            </a:r>
            <a:r>
              <a:rPr lang="en-US" dirty="0"/>
              <a:t>: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C2E09BA-359D-48CF-BC02-269DC06B3504}"/>
              </a:ext>
            </a:extLst>
          </p:cNvPr>
          <p:cNvSpPr txBox="1">
            <a:spLocks noChangeArrowheads="1"/>
          </p:cNvSpPr>
          <p:nvPr/>
        </p:nvSpPr>
        <p:spPr>
          <a:xfrm>
            <a:off x="1338470" y="1005302"/>
            <a:ext cx="7620000" cy="1828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altLang="en-US" sz="2400"/>
              <a:t>   </a:t>
            </a:r>
          </a:p>
        </p:txBody>
      </p:sp>
      <p:graphicFrame>
        <p:nvGraphicFramePr>
          <p:cNvPr id="5" name="Group 8">
            <a:extLst>
              <a:ext uri="{FF2B5EF4-FFF2-40B4-BE49-F238E27FC236}">
                <a16:creationId xmlns:a16="http://schemas.microsoft.com/office/drawing/2014/main" id="{7993E2CF-9206-404D-8E72-9FC32133CC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3139182"/>
              </p:ext>
            </p:extLst>
          </p:nvPr>
        </p:nvGraphicFramePr>
        <p:xfrm>
          <a:off x="1567070" y="2072102"/>
          <a:ext cx="3124200" cy="2565400"/>
        </p:xfrm>
        <a:graphic>
          <a:graphicData uri="http://schemas.openxmlformats.org/drawingml/2006/table">
            <a:tbl>
              <a:tblPr/>
              <a:tblGrid>
                <a:gridCol w="781050">
                  <a:extLst>
                    <a:ext uri="{9D8B030D-6E8A-4147-A177-3AD203B41FA5}">
                      <a16:colId xmlns:a16="http://schemas.microsoft.com/office/drawing/2014/main" val="3332989603"/>
                    </a:ext>
                  </a:extLst>
                </a:gridCol>
                <a:gridCol w="781050">
                  <a:extLst>
                    <a:ext uri="{9D8B030D-6E8A-4147-A177-3AD203B41FA5}">
                      <a16:colId xmlns:a16="http://schemas.microsoft.com/office/drawing/2014/main" val="643383013"/>
                    </a:ext>
                  </a:extLst>
                </a:gridCol>
                <a:gridCol w="781050">
                  <a:extLst>
                    <a:ext uri="{9D8B030D-6E8A-4147-A177-3AD203B41FA5}">
                      <a16:colId xmlns:a16="http://schemas.microsoft.com/office/drawing/2014/main" val="3195168750"/>
                    </a:ext>
                  </a:extLst>
                </a:gridCol>
                <a:gridCol w="781050">
                  <a:extLst>
                    <a:ext uri="{9D8B030D-6E8A-4147-A177-3AD203B41FA5}">
                      <a16:colId xmlns:a16="http://schemas.microsoft.com/office/drawing/2014/main" val="3950270170"/>
                    </a:ext>
                  </a:extLst>
                </a:gridCol>
              </a:tblGrid>
              <a:tr h="6413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  <a:endParaRPr kumimoji="0" lang="th-TH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  <a:endParaRPr kumimoji="0" lang="th-TH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  <a:endParaRPr kumimoji="0" lang="th-TH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  <a:endParaRPr kumimoji="0" lang="th-TH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17211334"/>
                  </a:ext>
                </a:extLst>
              </a:tr>
              <a:tr h="6413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  <a:endParaRPr kumimoji="0" lang="th-TH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  <a:endParaRPr kumimoji="0" lang="th-TH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  <a:endParaRPr kumimoji="0" lang="th-TH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  <a:endParaRPr kumimoji="0" lang="th-TH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94864177"/>
                  </a:ext>
                </a:extLst>
              </a:tr>
              <a:tr h="6413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  <a:endParaRPr kumimoji="0" lang="th-TH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  <a:endParaRPr kumimoji="0" lang="th-TH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  <a:endParaRPr kumimoji="0" lang="th-TH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  <a:endParaRPr kumimoji="0" lang="th-TH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62808215"/>
                  </a:ext>
                </a:extLst>
              </a:tr>
              <a:tr h="6413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  <a:endParaRPr kumimoji="0" lang="th-TH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  <a:endParaRPr kumimoji="0" lang="th-TH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  <a:endParaRPr kumimoji="0" lang="th-TH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  <a:endParaRPr kumimoji="0" lang="th-TH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1588027"/>
                  </a:ext>
                </a:extLst>
              </a:tr>
            </a:tbl>
          </a:graphicData>
        </a:graphic>
      </p:graphicFrame>
      <p:graphicFrame>
        <p:nvGraphicFramePr>
          <p:cNvPr id="6" name="Group 35">
            <a:extLst>
              <a:ext uri="{FF2B5EF4-FFF2-40B4-BE49-F238E27FC236}">
                <a16:creationId xmlns:a16="http://schemas.microsoft.com/office/drawing/2014/main" id="{E4A2C044-EDD8-42EC-8494-CBCF6A5EE1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9395675"/>
              </p:ext>
            </p:extLst>
          </p:nvPr>
        </p:nvGraphicFramePr>
        <p:xfrm>
          <a:off x="5529470" y="1995902"/>
          <a:ext cx="3200400" cy="3140075"/>
        </p:xfrm>
        <a:graphic>
          <a:graphicData uri="http://schemas.openxmlformats.org/drawingml/2006/table">
            <a:tbl>
              <a:tblPr/>
              <a:tblGrid>
                <a:gridCol w="355600">
                  <a:extLst>
                    <a:ext uri="{9D8B030D-6E8A-4147-A177-3AD203B41FA5}">
                      <a16:colId xmlns:a16="http://schemas.microsoft.com/office/drawing/2014/main" val="2343298145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1440463951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1383634350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785262263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4017207958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1806611903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509680576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3689893721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1949985963"/>
                    </a:ext>
                  </a:extLst>
                </a:gridCol>
              </a:tblGrid>
              <a:tr h="4540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52319567"/>
                  </a:ext>
                </a:extLst>
              </a:tr>
              <a:tr h="5492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93281020"/>
                  </a:ext>
                </a:extLst>
              </a:tr>
              <a:tr h="4540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54269397"/>
                  </a:ext>
                </a:extLst>
              </a:tr>
              <a:tr h="4540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71224076"/>
                  </a:ext>
                </a:extLst>
              </a:tr>
              <a:tr h="4508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50479843"/>
                  </a:ext>
                </a:extLst>
              </a:tr>
              <a:tr h="4540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50249063"/>
                  </a:ext>
                </a:extLst>
              </a:tr>
            </a:tbl>
          </a:graphicData>
        </a:graphic>
      </p:graphicFrame>
      <p:grpSp>
        <p:nvGrpSpPr>
          <p:cNvPr id="7" name="Group 120">
            <a:extLst>
              <a:ext uri="{FF2B5EF4-FFF2-40B4-BE49-F238E27FC236}">
                <a16:creationId xmlns:a16="http://schemas.microsoft.com/office/drawing/2014/main" id="{9D7098AE-853C-41DE-95E0-F8517C4895D6}"/>
              </a:ext>
            </a:extLst>
          </p:cNvPr>
          <p:cNvGrpSpPr>
            <a:grpSpLocks/>
          </p:cNvGrpSpPr>
          <p:nvPr/>
        </p:nvGrpSpPr>
        <p:grpSpPr bwMode="auto">
          <a:xfrm>
            <a:off x="1590883" y="1310102"/>
            <a:ext cx="8358187" cy="4876800"/>
            <a:chOff x="495" y="960"/>
            <a:chExt cx="5265" cy="3072"/>
          </a:xfrm>
        </p:grpSpPr>
        <p:sp>
          <p:nvSpPr>
            <p:cNvPr id="8" name="Text Box 121">
              <a:extLst>
                <a:ext uri="{FF2B5EF4-FFF2-40B4-BE49-F238E27FC236}">
                  <a16:creationId xmlns:a16="http://schemas.microsoft.com/office/drawing/2014/main" id="{AC683205-DE1F-4638-8A9E-2E57A66B4B8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1" y="3237"/>
              <a:ext cx="105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latin typeface="Tahoma" panose="020B0604030504040204" pitchFamily="34" charset="0"/>
                  <a:cs typeface="Tahoma" panose="020B0604030504040204" pitchFamily="34" charset="0"/>
                </a:rPr>
                <a:t>4x4 image </a:t>
              </a:r>
              <a:endParaRPr lang="th-TH" altLang="en-US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" name="Text Box 122">
              <a:extLst>
                <a:ext uri="{FF2B5EF4-FFF2-40B4-BE49-F238E27FC236}">
                  <a16:creationId xmlns:a16="http://schemas.microsoft.com/office/drawing/2014/main" id="{8E5AA144-7D20-42EA-8D6D-65E5EF4FED3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5" y="3552"/>
              <a:ext cx="166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latin typeface="Tahoma" panose="020B0604030504040204" pitchFamily="34" charset="0"/>
                  <a:cs typeface="Tahoma" panose="020B0604030504040204" pitchFamily="34" charset="0"/>
                </a:rPr>
                <a:t>Gray scale = [0,9]</a:t>
              </a:r>
              <a:endParaRPr lang="th-TH" altLang="en-US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" name="Text Box 123">
              <a:extLst>
                <a:ext uri="{FF2B5EF4-FFF2-40B4-BE49-F238E27FC236}">
                  <a16:creationId xmlns:a16="http://schemas.microsoft.com/office/drawing/2014/main" id="{2FB92642-0759-4622-9DE6-2091B639D02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92" y="3744"/>
              <a:ext cx="95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latin typeface="Tahoma" panose="020B0604030504040204" pitchFamily="34" charset="0"/>
                  <a:cs typeface="Tahoma" panose="020B0604030504040204" pitchFamily="34" charset="0"/>
                </a:rPr>
                <a:t>histogram</a:t>
              </a:r>
              <a:endParaRPr lang="th-TH" altLang="en-US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" name="Line 124">
              <a:extLst>
                <a:ext uri="{FF2B5EF4-FFF2-40B4-BE49-F238E27FC236}">
                  <a16:creationId xmlns:a16="http://schemas.microsoft.com/office/drawing/2014/main" id="{82649F0B-2C16-4795-BB1D-6CD7B746F1F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20" y="3349"/>
              <a:ext cx="23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2" name="Line 125">
              <a:extLst>
                <a:ext uri="{FF2B5EF4-FFF2-40B4-BE49-F238E27FC236}">
                  <a16:creationId xmlns:a16="http://schemas.microsoft.com/office/drawing/2014/main" id="{93DB2370-5174-4C2B-80A7-CA5B6F90620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135" y="1200"/>
              <a:ext cx="0" cy="21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3" name="Line 126">
              <a:extLst>
                <a:ext uri="{FF2B5EF4-FFF2-40B4-BE49-F238E27FC236}">
                  <a16:creationId xmlns:a16="http://schemas.microsoft.com/office/drawing/2014/main" id="{A0F100EE-764E-4736-BE20-5F65C5B87B5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63" y="3275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4" name="Line 127">
              <a:extLst>
                <a:ext uri="{FF2B5EF4-FFF2-40B4-BE49-F238E27FC236}">
                  <a16:creationId xmlns:a16="http://schemas.microsoft.com/office/drawing/2014/main" id="{D02D344B-4E6B-4649-9993-5FC02A3B4DB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82" y="3275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5" name="Line 128">
              <a:extLst>
                <a:ext uri="{FF2B5EF4-FFF2-40B4-BE49-F238E27FC236}">
                  <a16:creationId xmlns:a16="http://schemas.microsoft.com/office/drawing/2014/main" id="{A6BD14A7-A6FE-4EA5-A80F-A6E394AAB31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02" y="3275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6" name="Line 129">
              <a:extLst>
                <a:ext uri="{FF2B5EF4-FFF2-40B4-BE49-F238E27FC236}">
                  <a16:creationId xmlns:a16="http://schemas.microsoft.com/office/drawing/2014/main" id="{4100B2E6-9B91-4874-ABCE-E710DA1F3B4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32" y="3275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7" name="Line 130">
              <a:extLst>
                <a:ext uri="{FF2B5EF4-FFF2-40B4-BE49-F238E27FC236}">
                  <a16:creationId xmlns:a16="http://schemas.microsoft.com/office/drawing/2014/main" id="{23708156-D528-47C4-ABA6-ACC2FF969C9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50" y="3275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8" name="Line 131">
              <a:extLst>
                <a:ext uri="{FF2B5EF4-FFF2-40B4-BE49-F238E27FC236}">
                  <a16:creationId xmlns:a16="http://schemas.microsoft.com/office/drawing/2014/main" id="{3F4D53E0-0AAC-475F-A9B2-BAB646C0A5D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80" y="3275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9" name="Line 132">
              <a:extLst>
                <a:ext uri="{FF2B5EF4-FFF2-40B4-BE49-F238E27FC236}">
                  <a16:creationId xmlns:a16="http://schemas.microsoft.com/office/drawing/2014/main" id="{7735FD08-F705-4C12-86D6-83177DDB927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00" y="3275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0" name="Line 133">
              <a:extLst>
                <a:ext uri="{FF2B5EF4-FFF2-40B4-BE49-F238E27FC236}">
                  <a16:creationId xmlns:a16="http://schemas.microsoft.com/office/drawing/2014/main" id="{656060DF-F28A-48E0-B8A8-41F7F4DC57E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30" y="3275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1" name="Line 134">
              <a:extLst>
                <a:ext uri="{FF2B5EF4-FFF2-40B4-BE49-F238E27FC236}">
                  <a16:creationId xmlns:a16="http://schemas.microsoft.com/office/drawing/2014/main" id="{13A46B92-EF76-4A23-A9E7-3D4F3F0C3B9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51" y="3275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2" name="Line 135">
              <a:extLst>
                <a:ext uri="{FF2B5EF4-FFF2-40B4-BE49-F238E27FC236}">
                  <a16:creationId xmlns:a16="http://schemas.microsoft.com/office/drawing/2014/main" id="{C166ECDA-4ED5-483A-A3AB-DBF189E0C382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16200000" flipH="1" flipV="1">
              <a:off x="3137" y="1331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3" name="Line 136">
              <a:extLst>
                <a:ext uri="{FF2B5EF4-FFF2-40B4-BE49-F238E27FC236}">
                  <a16:creationId xmlns:a16="http://schemas.microsoft.com/office/drawing/2014/main" id="{0ECBB244-298D-4901-8708-9817753C7773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16200000" flipH="1" flipV="1">
              <a:off x="3137" y="1641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4" name="Line 137">
              <a:extLst>
                <a:ext uri="{FF2B5EF4-FFF2-40B4-BE49-F238E27FC236}">
                  <a16:creationId xmlns:a16="http://schemas.microsoft.com/office/drawing/2014/main" id="{4122C610-A985-49B4-A601-E21CC22322B8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16200000" flipH="1" flipV="1">
              <a:off x="3137" y="1977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" name="Line 138">
              <a:extLst>
                <a:ext uri="{FF2B5EF4-FFF2-40B4-BE49-F238E27FC236}">
                  <a16:creationId xmlns:a16="http://schemas.microsoft.com/office/drawing/2014/main" id="{405C08F8-2F2A-4A31-AB7F-804EEE7DA9F7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16200000" flipH="1" flipV="1">
              <a:off x="3137" y="2291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6" name="Line 139">
              <a:extLst>
                <a:ext uri="{FF2B5EF4-FFF2-40B4-BE49-F238E27FC236}">
                  <a16:creationId xmlns:a16="http://schemas.microsoft.com/office/drawing/2014/main" id="{49A66141-83C4-4C23-ADA7-633455B80449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16200000" flipH="1" flipV="1">
              <a:off x="3137" y="2623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7" name="Line 140">
              <a:extLst>
                <a:ext uri="{FF2B5EF4-FFF2-40B4-BE49-F238E27FC236}">
                  <a16:creationId xmlns:a16="http://schemas.microsoft.com/office/drawing/2014/main" id="{AAC25DC5-4C73-43FD-AD62-B6BAD4FEAC3E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16200000" flipH="1" flipV="1">
              <a:off x="3137" y="294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8" name="Line 141">
              <a:extLst>
                <a:ext uri="{FF2B5EF4-FFF2-40B4-BE49-F238E27FC236}">
                  <a16:creationId xmlns:a16="http://schemas.microsoft.com/office/drawing/2014/main" id="{51486D61-FABA-45A3-9C70-9EA3D6A6C62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589" y="1344"/>
              <a:ext cx="0" cy="201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9" name="Text Box 142">
              <a:extLst>
                <a:ext uri="{FF2B5EF4-FFF2-40B4-BE49-F238E27FC236}">
                  <a16:creationId xmlns:a16="http://schemas.microsoft.com/office/drawing/2014/main" id="{5FFB9253-8F09-4E65-83BC-3E2E446FC17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43" y="3435"/>
              <a:ext cx="21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 b="1">
                  <a:latin typeface="Tahoma" panose="020B0604030504040204" pitchFamily="34" charset="0"/>
                  <a:cs typeface="Tahoma" panose="020B0604030504040204" pitchFamily="34" charset="0"/>
                </a:rPr>
                <a:t>0</a:t>
              </a:r>
              <a:endParaRPr lang="th-TH" altLang="en-US" sz="2000" b="1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0" name="Text Box 143">
              <a:extLst>
                <a:ext uri="{FF2B5EF4-FFF2-40B4-BE49-F238E27FC236}">
                  <a16:creationId xmlns:a16="http://schemas.microsoft.com/office/drawing/2014/main" id="{049D4AD7-6EF6-4978-A482-1AD67CDF5FC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77" y="3435"/>
              <a:ext cx="21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 b="1">
                  <a:latin typeface="Tahoma" panose="020B0604030504040204" pitchFamily="34" charset="0"/>
                  <a:cs typeface="Tahoma" panose="020B0604030504040204" pitchFamily="34" charset="0"/>
                </a:rPr>
                <a:t>1</a:t>
              </a:r>
              <a:endParaRPr lang="th-TH" altLang="en-US" sz="2000" b="1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1" name="Text Box 144">
              <a:extLst>
                <a:ext uri="{FF2B5EF4-FFF2-40B4-BE49-F238E27FC236}">
                  <a16:creationId xmlns:a16="http://schemas.microsoft.com/office/drawing/2014/main" id="{96A09514-93B8-49BF-AA73-AF5D61B102F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21" y="2917"/>
              <a:ext cx="21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 b="1">
                  <a:latin typeface="Tahoma" panose="020B0604030504040204" pitchFamily="34" charset="0"/>
                  <a:cs typeface="Tahoma" panose="020B0604030504040204" pitchFamily="34" charset="0"/>
                </a:rPr>
                <a:t>1</a:t>
              </a:r>
              <a:endParaRPr lang="th-TH" altLang="en-US" sz="2000" b="1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2" name="Text Box 145">
              <a:extLst>
                <a:ext uri="{FF2B5EF4-FFF2-40B4-BE49-F238E27FC236}">
                  <a16:creationId xmlns:a16="http://schemas.microsoft.com/office/drawing/2014/main" id="{04440B14-B610-4623-A7C2-632CD769887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12" y="3435"/>
              <a:ext cx="21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 b="1">
                  <a:latin typeface="Tahoma" panose="020B0604030504040204" pitchFamily="34" charset="0"/>
                  <a:cs typeface="Tahoma" panose="020B0604030504040204" pitchFamily="34" charset="0"/>
                </a:rPr>
                <a:t>2</a:t>
              </a:r>
              <a:endParaRPr lang="th-TH" altLang="en-US" sz="2000" b="1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3" name="Text Box 146">
              <a:extLst>
                <a:ext uri="{FF2B5EF4-FFF2-40B4-BE49-F238E27FC236}">
                  <a16:creationId xmlns:a16="http://schemas.microsoft.com/office/drawing/2014/main" id="{AA067C5F-30C6-4D70-B319-C69E7DAA1BA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21" y="2592"/>
              <a:ext cx="21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 b="1">
                  <a:latin typeface="Tahoma" panose="020B0604030504040204" pitchFamily="34" charset="0"/>
                  <a:cs typeface="Tahoma" panose="020B0604030504040204" pitchFamily="34" charset="0"/>
                </a:rPr>
                <a:t>2</a:t>
              </a:r>
              <a:endParaRPr lang="th-TH" altLang="en-US" sz="2000" b="1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4" name="Text Box 147">
              <a:extLst>
                <a:ext uri="{FF2B5EF4-FFF2-40B4-BE49-F238E27FC236}">
                  <a16:creationId xmlns:a16="http://schemas.microsoft.com/office/drawing/2014/main" id="{401A1AD3-0887-436F-A506-7D0C70256AD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47" y="3435"/>
              <a:ext cx="21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 b="1">
                  <a:latin typeface="Tahoma" panose="020B0604030504040204" pitchFamily="34" charset="0"/>
                  <a:cs typeface="Tahoma" panose="020B0604030504040204" pitchFamily="34" charset="0"/>
                </a:rPr>
                <a:t>3</a:t>
              </a:r>
              <a:endParaRPr lang="th-TH" altLang="en-US" sz="2000" b="1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5" name="Text Box 148">
              <a:extLst>
                <a:ext uri="{FF2B5EF4-FFF2-40B4-BE49-F238E27FC236}">
                  <a16:creationId xmlns:a16="http://schemas.microsoft.com/office/drawing/2014/main" id="{E3F9EEBE-58B7-4BBE-876E-A1988486EBB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21" y="2268"/>
              <a:ext cx="21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 b="1">
                  <a:latin typeface="Tahoma" panose="020B0604030504040204" pitchFamily="34" charset="0"/>
                  <a:cs typeface="Tahoma" panose="020B0604030504040204" pitchFamily="34" charset="0"/>
                </a:rPr>
                <a:t>3</a:t>
              </a:r>
              <a:endParaRPr lang="th-TH" altLang="en-US" sz="2000" b="1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6" name="Text Box 149">
              <a:extLst>
                <a:ext uri="{FF2B5EF4-FFF2-40B4-BE49-F238E27FC236}">
                  <a16:creationId xmlns:a16="http://schemas.microsoft.com/office/drawing/2014/main" id="{0EC078ED-14A1-4F81-8A78-20CE9EF733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81" y="3435"/>
              <a:ext cx="21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 b="1">
                  <a:latin typeface="Tahoma" panose="020B0604030504040204" pitchFamily="34" charset="0"/>
                  <a:cs typeface="Tahoma" panose="020B0604030504040204" pitchFamily="34" charset="0"/>
                </a:rPr>
                <a:t>4</a:t>
              </a:r>
              <a:endParaRPr lang="th-TH" altLang="en-US" sz="2000" b="1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7" name="Text Box 150">
              <a:extLst>
                <a:ext uri="{FF2B5EF4-FFF2-40B4-BE49-F238E27FC236}">
                  <a16:creationId xmlns:a16="http://schemas.microsoft.com/office/drawing/2014/main" id="{9149779E-7C36-44BE-B206-26290AE632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21" y="1944"/>
              <a:ext cx="21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 b="1">
                  <a:latin typeface="Tahoma" panose="020B0604030504040204" pitchFamily="34" charset="0"/>
                  <a:cs typeface="Tahoma" panose="020B0604030504040204" pitchFamily="34" charset="0"/>
                </a:rPr>
                <a:t>4</a:t>
              </a:r>
              <a:endParaRPr lang="th-TH" altLang="en-US" sz="2000" b="1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8" name="Text Box 151">
              <a:extLst>
                <a:ext uri="{FF2B5EF4-FFF2-40B4-BE49-F238E27FC236}">
                  <a16:creationId xmlns:a16="http://schemas.microsoft.com/office/drawing/2014/main" id="{918722DA-6486-4DD6-AE41-DE6D4111395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16" y="3435"/>
              <a:ext cx="21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 b="1">
                  <a:latin typeface="Tahoma" panose="020B0604030504040204" pitchFamily="34" charset="0"/>
                  <a:cs typeface="Tahoma" panose="020B0604030504040204" pitchFamily="34" charset="0"/>
                </a:rPr>
                <a:t>5</a:t>
              </a:r>
              <a:endParaRPr lang="th-TH" altLang="en-US" sz="2000" b="1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9" name="Text Box 152">
              <a:extLst>
                <a:ext uri="{FF2B5EF4-FFF2-40B4-BE49-F238E27FC236}">
                  <a16:creationId xmlns:a16="http://schemas.microsoft.com/office/drawing/2014/main" id="{5A67F46B-11E6-4D8A-9F80-2944B43D076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21" y="1620"/>
              <a:ext cx="21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 b="1">
                  <a:latin typeface="Tahoma" panose="020B0604030504040204" pitchFamily="34" charset="0"/>
                  <a:cs typeface="Tahoma" panose="020B0604030504040204" pitchFamily="34" charset="0"/>
                </a:rPr>
                <a:t>5</a:t>
              </a:r>
              <a:endParaRPr lang="th-TH" altLang="en-US" sz="2000" b="1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0" name="Text Box 153">
              <a:extLst>
                <a:ext uri="{FF2B5EF4-FFF2-40B4-BE49-F238E27FC236}">
                  <a16:creationId xmlns:a16="http://schemas.microsoft.com/office/drawing/2014/main" id="{1D1D74A3-1B6D-4BD9-A8D4-4CDAC85FE2A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51" y="3435"/>
              <a:ext cx="21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 b="1">
                  <a:latin typeface="Tahoma" panose="020B0604030504040204" pitchFamily="34" charset="0"/>
                  <a:cs typeface="Tahoma" panose="020B0604030504040204" pitchFamily="34" charset="0"/>
                </a:rPr>
                <a:t>6</a:t>
              </a:r>
              <a:endParaRPr lang="th-TH" altLang="en-US" sz="2000" b="1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1" name="Text Box 154">
              <a:extLst>
                <a:ext uri="{FF2B5EF4-FFF2-40B4-BE49-F238E27FC236}">
                  <a16:creationId xmlns:a16="http://schemas.microsoft.com/office/drawing/2014/main" id="{F42CF72F-E2CA-4DCB-BFCF-7AA43F44525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21" y="1296"/>
              <a:ext cx="21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 b="1">
                  <a:latin typeface="Tahoma" panose="020B0604030504040204" pitchFamily="34" charset="0"/>
                  <a:cs typeface="Tahoma" panose="020B0604030504040204" pitchFamily="34" charset="0"/>
                </a:rPr>
                <a:t>6</a:t>
              </a:r>
              <a:endParaRPr lang="th-TH" altLang="en-US" sz="2000" b="1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2" name="Text Box 155">
              <a:extLst>
                <a:ext uri="{FF2B5EF4-FFF2-40B4-BE49-F238E27FC236}">
                  <a16:creationId xmlns:a16="http://schemas.microsoft.com/office/drawing/2014/main" id="{1553F318-CEFD-428B-B0D6-7817FA6EC05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85" y="3435"/>
              <a:ext cx="21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 b="1">
                  <a:latin typeface="Tahoma" panose="020B0604030504040204" pitchFamily="34" charset="0"/>
                  <a:cs typeface="Tahoma" panose="020B0604030504040204" pitchFamily="34" charset="0"/>
                </a:rPr>
                <a:t>7</a:t>
              </a:r>
              <a:endParaRPr lang="th-TH" altLang="en-US" sz="2000" b="1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3" name="Text Box 156">
              <a:extLst>
                <a:ext uri="{FF2B5EF4-FFF2-40B4-BE49-F238E27FC236}">
                  <a16:creationId xmlns:a16="http://schemas.microsoft.com/office/drawing/2014/main" id="{0A1281CA-7735-49B4-BF6A-2E4E72693A9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20" y="3435"/>
              <a:ext cx="21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 b="1">
                  <a:latin typeface="Tahoma" panose="020B0604030504040204" pitchFamily="34" charset="0"/>
                  <a:cs typeface="Tahoma" panose="020B0604030504040204" pitchFamily="34" charset="0"/>
                </a:rPr>
                <a:t>8</a:t>
              </a:r>
              <a:endParaRPr lang="th-TH" altLang="en-US" sz="2000" b="1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4" name="Text Box 157">
              <a:extLst>
                <a:ext uri="{FF2B5EF4-FFF2-40B4-BE49-F238E27FC236}">
                  <a16:creationId xmlns:a16="http://schemas.microsoft.com/office/drawing/2014/main" id="{5841D264-C705-4F11-8220-35D9B05BC59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55" y="3435"/>
              <a:ext cx="21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 b="1">
                  <a:latin typeface="Tahoma" panose="020B0604030504040204" pitchFamily="34" charset="0"/>
                  <a:cs typeface="Tahoma" panose="020B0604030504040204" pitchFamily="34" charset="0"/>
                </a:rPr>
                <a:t>9</a:t>
              </a:r>
              <a:endParaRPr lang="th-TH" altLang="en-US" sz="2000" b="1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5" name="Line 158">
              <a:extLst>
                <a:ext uri="{FF2B5EF4-FFF2-40B4-BE49-F238E27FC236}">
                  <a16:creationId xmlns:a16="http://schemas.microsoft.com/office/drawing/2014/main" id="{4F0EA6E6-8E13-47A3-B515-825D1DFF878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807" y="1728"/>
              <a:ext cx="0" cy="16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6" name="Line 159">
              <a:extLst>
                <a:ext uri="{FF2B5EF4-FFF2-40B4-BE49-F238E27FC236}">
                  <a16:creationId xmlns:a16="http://schemas.microsoft.com/office/drawing/2014/main" id="{27C53493-06E0-440A-B725-4EC8BC60D5F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032" y="2049"/>
              <a:ext cx="0" cy="12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7" name="Line 160">
              <a:extLst>
                <a:ext uri="{FF2B5EF4-FFF2-40B4-BE49-F238E27FC236}">
                  <a16:creationId xmlns:a16="http://schemas.microsoft.com/office/drawing/2014/main" id="{833BC176-3555-4AEE-9F2A-51F204958FD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250" y="3024"/>
              <a:ext cx="0" cy="3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8" name="Text Box 161">
              <a:extLst>
                <a:ext uri="{FF2B5EF4-FFF2-40B4-BE49-F238E27FC236}">
                  <a16:creationId xmlns:a16="http://schemas.microsoft.com/office/drawing/2014/main" id="{E4BE73F2-E4DD-410B-AEE4-9D31EF8CB26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40" y="960"/>
              <a:ext cx="116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latin typeface="Tahoma" panose="020B0604030504040204" pitchFamily="34" charset="0"/>
                  <a:cs typeface="Tahoma" panose="020B0604030504040204" pitchFamily="34" charset="0"/>
                </a:rPr>
                <a:t>No. of pixels</a:t>
              </a:r>
              <a:endParaRPr lang="th-TH" altLang="en-US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9" name="Text Box 162">
              <a:extLst>
                <a:ext uri="{FF2B5EF4-FFF2-40B4-BE49-F238E27FC236}">
                  <a16:creationId xmlns:a16="http://schemas.microsoft.com/office/drawing/2014/main" id="{93D96055-9B3B-4DFA-9D6B-DD9188D4CD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04" y="3024"/>
              <a:ext cx="95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dirty="0">
                  <a:latin typeface="Tahoma" panose="020B0604030504040204" pitchFamily="34" charset="0"/>
                  <a:cs typeface="Tahoma" panose="020B0604030504040204" pitchFamily="34" charset="0"/>
                </a:rPr>
                <a:t>Gray level</a:t>
              </a:r>
              <a:endParaRPr lang="th-TH" altLang="en-US" dirty="0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50" name="Rectangle 49">
            <a:extLst>
              <a:ext uri="{FF2B5EF4-FFF2-40B4-BE49-F238E27FC236}">
                <a16:creationId xmlns:a16="http://schemas.microsoft.com/office/drawing/2014/main" id="{DA244286-31E1-456C-AE74-DB8D8F8C3C25}"/>
              </a:ext>
            </a:extLst>
          </p:cNvPr>
          <p:cNvSpPr/>
          <p:nvPr/>
        </p:nvSpPr>
        <p:spPr>
          <a:xfrm>
            <a:off x="2410412" y="6266912"/>
            <a:ext cx="911149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1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</a:rPr>
              <a:t>Sumber</a:t>
            </a:r>
            <a:r>
              <a:rPr lang="en-US" altLang="en-US" sz="14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</a:rPr>
              <a:t>: Ali </a:t>
            </a:r>
            <a:r>
              <a:rPr lang="en-US" altLang="en-US" sz="1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</a:rPr>
              <a:t>Javed</a:t>
            </a:r>
            <a:r>
              <a:rPr lang="en-US" altLang="en-US" sz="14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</a:rPr>
              <a:t>, Digital Image Processing, 	Chapter # 3, </a:t>
            </a:r>
            <a:r>
              <a:rPr lang="en-US" altLang="en-US" sz="1400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</a:rPr>
              <a:t>Image Enhancement in Spatial Domain</a:t>
            </a:r>
            <a:endParaRPr lang="en-US" sz="1400" i="1" dirty="0">
              <a:solidFill>
                <a:srgbClr val="FF0000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D12F6C8-56B0-4B13-B4F1-1EDD26C007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4501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3294</TotalTime>
  <Words>2747</Words>
  <Application>Microsoft Office PowerPoint</Application>
  <PresentationFormat>Widescreen</PresentationFormat>
  <Paragraphs>513</Paragraphs>
  <Slides>57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57</vt:i4>
      </vt:variant>
    </vt:vector>
  </HeadingPairs>
  <TitlesOfParts>
    <vt:vector size="71" baseType="lpstr">
      <vt:lpstr>Arial</vt:lpstr>
      <vt:lpstr>Calibri</vt:lpstr>
      <vt:lpstr>Calibri Light</vt:lpstr>
      <vt:lpstr>Cambria</vt:lpstr>
      <vt:lpstr>Cambria Math</vt:lpstr>
      <vt:lpstr>Century Gothic</vt:lpstr>
      <vt:lpstr>Courier New</vt:lpstr>
      <vt:lpstr>Georgia</vt:lpstr>
      <vt:lpstr>Tahoma</vt:lpstr>
      <vt:lpstr>Times New Roman</vt:lpstr>
      <vt:lpstr>Wingdings</vt:lpstr>
      <vt:lpstr>Office Theme</vt:lpstr>
      <vt:lpstr>Equation.3</vt:lpstr>
      <vt:lpstr>Visio.Drawing.5</vt:lpstr>
      <vt:lpstr>09 - Image Enhancement (Bagian 2)</vt:lpstr>
      <vt:lpstr>Histogram Enhancement</vt:lpstr>
      <vt:lpstr>PowerPoint Presentation</vt:lpstr>
      <vt:lpstr>1. Perataan Histogram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2. Spesifikasi Histogram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Perbaikan lokal dengan perataan histogram</vt:lpstr>
      <vt:lpstr>PowerPoint Presentation</vt:lpstr>
      <vt:lpstr>Perbaikan citra dengan operasi aritmetika/logika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Dr.Ir. Rinaldi Munir, MT</dc:creator>
  <cp:lastModifiedBy>Rinaldi Munir</cp:lastModifiedBy>
  <cp:revision>226</cp:revision>
  <dcterms:created xsi:type="dcterms:W3CDTF">2019-08-23T02:29:55Z</dcterms:created>
  <dcterms:modified xsi:type="dcterms:W3CDTF">2022-09-09T04:16:58Z</dcterms:modified>
</cp:coreProperties>
</file>