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7" r:id="rId2"/>
    <p:sldId id="300" r:id="rId3"/>
    <p:sldId id="600" r:id="rId4"/>
    <p:sldId id="649" r:id="rId5"/>
    <p:sldId id="301" r:id="rId6"/>
    <p:sldId id="601" r:id="rId7"/>
    <p:sldId id="602" r:id="rId8"/>
    <p:sldId id="603" r:id="rId9"/>
    <p:sldId id="605" r:id="rId10"/>
    <p:sldId id="604" r:id="rId11"/>
    <p:sldId id="614" r:id="rId12"/>
    <p:sldId id="264" r:id="rId13"/>
    <p:sldId id="265" r:id="rId14"/>
    <p:sldId id="633" r:id="rId15"/>
    <p:sldId id="262" r:id="rId16"/>
    <p:sldId id="631" r:id="rId17"/>
    <p:sldId id="302" r:id="rId18"/>
    <p:sldId id="612" r:id="rId19"/>
    <p:sldId id="613" r:id="rId20"/>
    <p:sldId id="616" r:id="rId21"/>
    <p:sldId id="617" r:id="rId22"/>
    <p:sldId id="619" r:id="rId23"/>
    <p:sldId id="620" r:id="rId24"/>
    <p:sldId id="632" r:id="rId25"/>
    <p:sldId id="309" r:id="rId26"/>
    <p:sldId id="624" r:id="rId27"/>
    <p:sldId id="623" r:id="rId28"/>
    <p:sldId id="625" r:id="rId29"/>
    <p:sldId id="626" r:id="rId30"/>
    <p:sldId id="628" r:id="rId31"/>
    <p:sldId id="627" r:id="rId32"/>
    <p:sldId id="638" r:id="rId33"/>
    <p:sldId id="639" r:id="rId34"/>
    <p:sldId id="629" r:id="rId35"/>
    <p:sldId id="272" r:id="rId36"/>
    <p:sldId id="606" r:id="rId37"/>
    <p:sldId id="607" r:id="rId38"/>
    <p:sldId id="611" r:id="rId39"/>
    <p:sldId id="385" r:id="rId40"/>
    <p:sldId id="608" r:id="rId41"/>
    <p:sldId id="657" r:id="rId42"/>
    <p:sldId id="610" r:id="rId43"/>
    <p:sldId id="640" r:id="rId44"/>
    <p:sldId id="641" r:id="rId45"/>
    <p:sldId id="386" r:id="rId46"/>
    <p:sldId id="658" r:id="rId47"/>
    <p:sldId id="643" r:id="rId48"/>
    <p:sldId id="387" r:id="rId49"/>
    <p:sldId id="388" r:id="rId50"/>
    <p:sldId id="389" r:id="rId51"/>
    <p:sldId id="634" r:id="rId52"/>
    <p:sldId id="384" r:id="rId53"/>
    <p:sldId id="392" r:id="rId54"/>
    <p:sldId id="393" r:id="rId55"/>
    <p:sldId id="635" r:id="rId56"/>
    <p:sldId id="637" r:id="rId57"/>
    <p:sldId id="654" r:id="rId58"/>
    <p:sldId id="652" r:id="rId59"/>
    <p:sldId id="656" r:id="rId60"/>
    <p:sldId id="653" r:id="rId61"/>
    <p:sldId id="636" r:id="rId62"/>
    <p:sldId id="645" r:id="rId63"/>
    <p:sldId id="646" r:id="rId64"/>
    <p:sldId id="647" r:id="rId65"/>
    <p:sldId id="644" r:id="rId66"/>
    <p:sldId id="648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2B58B-7EC3-4868-812D-518EA0AEA264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D23AC-D084-41D8-BEAE-8EC5A6EE2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06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>
            <a:extLst>
              <a:ext uri="{FF2B5EF4-FFF2-40B4-BE49-F238E27FC236}">
                <a16:creationId xmlns:a16="http://schemas.microsoft.com/office/drawing/2014/main" id="{54697AF4-E8A9-4CCD-BBF5-1D1BD6A309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92125" y="1027113"/>
            <a:ext cx="6573838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4179" name="Rectangle 3">
            <a:extLst>
              <a:ext uri="{FF2B5EF4-FFF2-40B4-BE49-F238E27FC236}">
                <a16:creationId xmlns:a16="http://schemas.microsoft.com/office/drawing/2014/main" id="{431222AA-4E29-4A01-A68A-A89C5ED674A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4462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DC059-2105-4F6B-84C7-0A7B0427F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438E2-B335-42F3-BD2C-895D9A59E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28A7E-62E5-4747-A520-8C0EE05A8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D3F4-B591-4A32-AF3C-84EAA66B335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27FE2-B8F1-469C-9648-168AFFC6C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F35E7-8366-4C5F-9FDB-C3C7E7BA3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3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B4EE4-8F7E-4D71-9872-FF3BB9AF2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353A06-0B1B-46D8-ACC4-C109D6795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9E175-0C4B-40C3-A26D-F9A554E1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D3F4-B591-4A32-AF3C-84EAA66B335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FC7F0-8778-4B27-8E57-050A6955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9183D-03AD-4C87-8E1A-D3479BE76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4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12558F-BD8A-45D8-8128-60A9B36F34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0B0C81-2508-4076-A839-6273033BA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EC42A-0230-41D3-9A56-0257C9F9D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D3F4-B591-4A32-AF3C-84EAA66B335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A0B00-CB1B-4CF6-94A8-2EF993C83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26217-7946-4951-9881-5B580DCB4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5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49887-F102-466D-9AA0-468F0884C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51762-629F-43D2-9ABF-2445F3EA6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14A53-71BC-4EF6-B307-DC95FFE6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D3F4-B591-4A32-AF3C-84EAA66B335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48AF1-38F5-4073-97DE-272C4D052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985B2-D8FC-4E45-A83A-0988DE11B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2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B245F-C537-4437-9AA3-3A3DB2B06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3525A-1131-44B0-ABEF-DA1CE7416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EC604-0D2D-4387-9C04-9CA83DE5C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D3F4-B591-4A32-AF3C-84EAA66B335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F55FD-6FCC-4FE1-8795-3423B104A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C2416-33CA-46A1-A8E8-D60DF80FE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42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26E3F-BED3-438F-8143-BEC502F3A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AF60B-80C8-4017-98D4-7117D1789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F8DC42-602E-4B2D-A641-CD5800E9F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6153AB-F4EA-4D88-858C-DA0BC8B32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D3F4-B591-4A32-AF3C-84EAA66B335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93D04-06E7-4160-B223-8EAA71F87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3412C-3FB2-4326-8C10-87601A58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8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75A27-6B3F-4A4B-A9D1-6D8A2D689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96122-4C88-49CA-B156-A94178F4C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2698F-E2C3-4692-8C24-FDE94BAC6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1D1985-E57E-40CB-A933-FF7FA7DF9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1F164A-0DEC-4A65-9CDB-3287C030C9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8FC294-E4C9-4315-AA0F-AF9443AC4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D3F4-B591-4A32-AF3C-84EAA66B335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37B49C-37B7-41DD-AE3C-EE808F8C3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0C5A53-313E-4BA2-A5B9-FB3DAE94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2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16884-CEA4-41C9-8143-97210B917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632D60-074E-439C-97FC-B8A809AD0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D3F4-B591-4A32-AF3C-84EAA66B335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C2EF49-D476-4582-97D0-9B74B022F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EDEF6-154D-49F6-B437-B9113E3EA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6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5F446F-ECAE-45DF-824F-596FF616C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D3F4-B591-4A32-AF3C-84EAA66B335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00FF58-2027-4FCC-94FD-5289A10D4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EBA24-4655-4C2F-BEAE-33396F0EF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69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47D34-E0DC-4920-B358-266841661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9B089-DD37-41B7-AB9B-F220F6426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D446FF-59E1-4F03-A958-5E9D2A31B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00F0CC-2A9C-4362-B778-5CF4E4502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D3F4-B591-4A32-AF3C-84EAA66B335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6AFCE-F92C-4FA3-B2AC-783B9470D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82D81-9974-4CBC-97F8-993AD468E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5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B9EFD-BB25-470A-8D0A-C00D5792E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FD8744-D68C-4196-B45C-CB1A8AB4E1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66A247-3A45-4A55-BAF6-6A2A18273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6B144-1C45-456E-A959-8F31A315B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D3F4-B591-4A32-AF3C-84EAA66B335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814CB5-52F9-450C-8C2D-9A5094395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19EE2-BDF3-4DD3-A9C9-3EC027F00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6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931E28-7385-4224-BA91-577400422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EBCAC-176C-414B-A0AB-D0CFD8AD6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C2992-D35F-4F2F-8BBE-363FAE4CEE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8D3F4-B591-4A32-AF3C-84EAA66B335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0D0AF-AB80-407E-9FE7-B9B6D5A8B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4CAA2-32F5-4331-9389-43BF3937D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6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4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53.gif"/><Relationship Id="rId7" Type="http://schemas.openxmlformats.org/officeDocument/2006/relationships/oleObject" Target="../embeddings/oleObject5.bin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gif"/><Relationship Id="rId5" Type="http://schemas.openxmlformats.org/officeDocument/2006/relationships/image" Target="../media/image55.gif"/><Relationship Id="rId4" Type="http://schemas.openxmlformats.org/officeDocument/2006/relationships/image" Target="../media/image54.gi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6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48C48-39F5-46DF-82D1-A8DEEC74D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1280" y="177483"/>
            <a:ext cx="9144000" cy="1655762"/>
          </a:xfrm>
        </p:spPr>
        <p:txBody>
          <a:bodyPr>
            <a:normAutofit/>
          </a:bodyPr>
          <a:lstStyle/>
          <a:p>
            <a:r>
              <a:rPr lang="en-US" b="1" dirty="0"/>
              <a:t>08 - Image Enhancement</a:t>
            </a:r>
            <a:br>
              <a:rPr lang="en-US" b="1" dirty="0"/>
            </a:br>
            <a:r>
              <a:rPr lang="en-US" sz="3200" dirty="0"/>
              <a:t>(Bagian 1)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8532B5-440C-4CF9-BA6E-65D0274F1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2400" y="2291398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IF4073 </a:t>
            </a:r>
            <a:r>
              <a:rPr lang="en-US" sz="3600" dirty="0" err="1"/>
              <a:t>Interpretasi</a:t>
            </a:r>
            <a:r>
              <a:rPr lang="en-US" sz="3600" dirty="0"/>
              <a:t> dan </a:t>
            </a:r>
            <a:r>
              <a:rPr lang="en-US" sz="3600" dirty="0" err="1"/>
              <a:t>Pengolahan</a:t>
            </a:r>
            <a:r>
              <a:rPr lang="en-US" sz="3600" dirty="0"/>
              <a:t> Citra</a:t>
            </a:r>
          </a:p>
          <a:p>
            <a:endParaRPr lang="en-US" sz="3600" dirty="0"/>
          </a:p>
          <a:p>
            <a:r>
              <a:rPr lang="en-US" sz="3600" dirty="0"/>
              <a:t>Oleh: Rinaldi Munir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F0E72-0D77-457B-A795-B4D2AF854200}"/>
              </a:ext>
            </a:extLst>
          </p:cNvPr>
          <p:cNvSpPr txBox="1"/>
          <p:nvPr/>
        </p:nvSpPr>
        <p:spPr>
          <a:xfrm>
            <a:off x="4260160" y="5657671"/>
            <a:ext cx="38565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Program </a:t>
            </a:r>
            <a:r>
              <a:rPr lang="en-US" dirty="0" err="1"/>
              <a:t>Studi</a:t>
            </a:r>
            <a:r>
              <a:rPr lang="en-US" dirty="0"/>
              <a:t> Teknik </a:t>
            </a:r>
            <a:r>
              <a:rPr lang="en-US" dirty="0" err="1"/>
              <a:t>Informatika</a:t>
            </a:r>
            <a:endParaRPr lang="en-US" dirty="0"/>
          </a:p>
          <a:p>
            <a:pPr algn="ctr"/>
            <a:r>
              <a:rPr lang="en-US" dirty="0" err="1"/>
              <a:t>Sekolah</a:t>
            </a:r>
            <a:r>
              <a:rPr lang="en-US" dirty="0"/>
              <a:t> Teknik </a:t>
            </a:r>
            <a:r>
              <a:rPr lang="en-US" dirty="0" err="1"/>
              <a:t>Elektro</a:t>
            </a:r>
            <a:r>
              <a:rPr lang="en-US" dirty="0"/>
              <a:t> dan </a:t>
            </a:r>
            <a:r>
              <a:rPr lang="en-US" dirty="0" err="1"/>
              <a:t>Informatika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Institut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Bandung</a:t>
            </a:r>
          </a:p>
          <a:p>
            <a:pPr algn="ctr"/>
            <a:r>
              <a:rPr lang="en-US"/>
              <a:t>2022</a:t>
            </a:r>
            <a:endParaRPr lang="en-US" dirty="0"/>
          </a:p>
        </p:txBody>
      </p:sp>
      <p:pic>
        <p:nvPicPr>
          <p:cNvPr id="5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E59C1E31-1913-4792-A72B-4C3A68CC2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415" y="3891190"/>
            <a:ext cx="1487170" cy="148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167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Pemrosesan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dalam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aras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titik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71522" cy="4351338"/>
          </a:xfrm>
        </p:spPr>
        <p:txBody>
          <a:bodyPr>
            <a:normAutofit fontScale="92500"/>
          </a:bodyPr>
          <a:lstStyle/>
          <a:p>
            <a:pPr marL="228600" lvl="1">
              <a:spcBef>
                <a:spcPts val="1000"/>
              </a:spcBef>
            </a:pPr>
            <a:r>
              <a:rPr lang="en-US" altLang="en-US" sz="2800" dirty="0"/>
              <a:t>g(</a:t>
            </a:r>
            <a:r>
              <a:rPr lang="en-US" altLang="en-US" sz="2800" dirty="0" err="1"/>
              <a:t>x,y</a:t>
            </a:r>
            <a:r>
              <a:rPr lang="en-US" altLang="en-US" sz="2800" dirty="0"/>
              <a:t>) = T [ f(</a:t>
            </a:r>
            <a:r>
              <a:rPr lang="en-US" altLang="en-US" sz="2800" dirty="0" err="1"/>
              <a:t>x,y</a:t>
            </a:r>
            <a:r>
              <a:rPr lang="en-US" altLang="en-US" sz="2800" dirty="0"/>
              <a:t>) ]</a:t>
            </a:r>
          </a:p>
          <a:p>
            <a:r>
              <a:rPr lang="en-US" altLang="en-US" dirty="0"/>
              <a:t>T </a:t>
            </a:r>
            <a:r>
              <a:rPr lang="en-US" altLang="en-US" dirty="0" err="1"/>
              <a:t>hanya</a:t>
            </a:r>
            <a:r>
              <a:rPr lang="en-US" altLang="en-US" dirty="0"/>
              <a:t> </a:t>
            </a:r>
            <a:r>
              <a:rPr lang="en-US" altLang="en-US" dirty="0" err="1"/>
              <a:t>beroperasi</a:t>
            </a:r>
            <a:r>
              <a:rPr lang="en-US" altLang="en-US" dirty="0"/>
              <a:t> pada pixel </a:t>
            </a:r>
            <a:r>
              <a:rPr lang="en-US" altLang="en-US" dirty="0" err="1"/>
              <a:t>tunggal</a:t>
            </a:r>
            <a:endParaRPr lang="en-US" altLang="en-US" dirty="0"/>
          </a:p>
          <a:p>
            <a:r>
              <a:rPr lang="en-US" altLang="en-US" dirty="0"/>
              <a:t>T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fungsi</a:t>
            </a:r>
            <a:r>
              <a:rPr lang="en-US" altLang="en-US" dirty="0"/>
              <a:t> </a:t>
            </a:r>
            <a:r>
              <a:rPr lang="en-US" altLang="en-US" dirty="0" err="1"/>
              <a:t>transformasi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i="1" dirty="0"/>
              <a:t>grayscale</a:t>
            </a:r>
            <a:r>
              <a:rPr lang="en-US" altLang="en-US" dirty="0"/>
              <a:t>, </a:t>
            </a:r>
            <a:r>
              <a:rPr lang="en-US" altLang="en-US" dirty="0" err="1"/>
              <a:t>sehingga</a:t>
            </a:r>
            <a:r>
              <a:rPr lang="en-US" altLang="en-US" dirty="0"/>
              <a:t> </a:t>
            </a:r>
            <a:r>
              <a:rPr lang="en-US" altLang="en-US" dirty="0" err="1"/>
              <a:t>ditulis</a:t>
            </a:r>
            <a:r>
              <a:rPr lang="en-US" altLang="en-US" dirty="0"/>
              <a:t>:</a:t>
            </a:r>
          </a:p>
          <a:p>
            <a:pPr>
              <a:buNone/>
            </a:pPr>
            <a:endParaRPr lang="en-US" altLang="en-US" dirty="0"/>
          </a:p>
          <a:p>
            <a:pPr>
              <a:buNone/>
            </a:pPr>
            <a:r>
              <a:rPr lang="en-US" altLang="en-US" dirty="0"/>
              <a:t>			s = T(r)</a:t>
            </a:r>
          </a:p>
          <a:p>
            <a:pPr>
              <a:buNone/>
            </a:pPr>
            <a:endParaRPr lang="en-US" altLang="en-US" dirty="0"/>
          </a:p>
          <a:p>
            <a:pPr>
              <a:buNone/>
            </a:pPr>
            <a:r>
              <a:rPr lang="en-US" altLang="en-US" dirty="0"/>
              <a:t>	r  :  </a:t>
            </a:r>
            <a:r>
              <a:rPr lang="en-US" altLang="en-US" dirty="0" err="1"/>
              <a:t>variabel</a:t>
            </a:r>
            <a:r>
              <a:rPr lang="en-US" altLang="en-US" dirty="0"/>
              <a:t> yang </a:t>
            </a:r>
            <a:r>
              <a:rPr lang="en-US" altLang="en-US" dirty="0" err="1"/>
              <a:t>menyatakan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i="1" dirty="0"/>
              <a:t>grayscale</a:t>
            </a:r>
            <a:r>
              <a:rPr lang="en-US" altLang="en-US" dirty="0"/>
              <a:t> f(</a:t>
            </a:r>
            <a:r>
              <a:rPr lang="en-US" altLang="en-US" dirty="0" err="1"/>
              <a:t>x,y</a:t>
            </a:r>
            <a:r>
              <a:rPr lang="en-US" altLang="en-US" dirty="0"/>
              <a:t>)  </a:t>
            </a:r>
          </a:p>
          <a:p>
            <a:pPr>
              <a:buNone/>
            </a:pPr>
            <a:r>
              <a:rPr lang="en-US" altLang="en-US" dirty="0"/>
              <a:t>   s  : </a:t>
            </a:r>
            <a:r>
              <a:rPr lang="en-US" altLang="en-US" dirty="0" err="1"/>
              <a:t>variabel</a:t>
            </a:r>
            <a:r>
              <a:rPr lang="en-US" altLang="en-US" dirty="0"/>
              <a:t> yang </a:t>
            </a:r>
            <a:r>
              <a:rPr lang="en-US" altLang="en-US" dirty="0" err="1"/>
              <a:t>menyatakan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i="1" dirty="0"/>
              <a:t>grayscale</a:t>
            </a:r>
            <a:r>
              <a:rPr lang="en-US" altLang="en-US" dirty="0"/>
              <a:t> g(</a:t>
            </a:r>
            <a:r>
              <a:rPr lang="en-US" altLang="en-US" dirty="0" err="1"/>
              <a:t>x,y</a:t>
            </a:r>
            <a:r>
              <a:rPr lang="en-US" altLang="en-US" dirty="0"/>
              <a:t>) </a:t>
            </a:r>
          </a:p>
          <a:p>
            <a:endParaRPr lang="en-US" dirty="0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163685F4-6254-466F-88B7-251DA82B518A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5617" y="4712943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id="{73A9B3CB-E3AD-4F18-A550-27808D7DD8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35617" y="2807943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3C5EF77B-BD0F-4B1A-BA1C-D48A7B6EC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80" y="2836719"/>
            <a:ext cx="6687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 dirty="0">
                <a:latin typeface="Times New Roman" panose="02020603050405020304" pitchFamily="18" charset="0"/>
              </a:rPr>
              <a:t>L</a:t>
            </a:r>
            <a:r>
              <a:rPr lang="en-US" altLang="zh-CN" sz="2000" dirty="0">
                <a:latin typeface="Times New Roman" panose="02020603050405020304" pitchFamily="18" charset="0"/>
              </a:rPr>
              <a:t> - 1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C0A9262D-E660-433B-B744-4EB31DB82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9009" y="4702109"/>
            <a:ext cx="2872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>
                <a:latin typeface="Times New Roman" panose="02020603050405020304" pitchFamily="18" charset="0"/>
              </a:rPr>
              <a:t>r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741AEA5A-2E44-4172-B29B-2F98ADEA1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9742" y="2544418"/>
            <a:ext cx="3048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9" name="Line 12">
            <a:extLst>
              <a:ext uri="{FF2B5EF4-FFF2-40B4-BE49-F238E27FC236}">
                <a16:creationId xmlns:a16="http://schemas.microsoft.com/office/drawing/2014/main" id="{D87CDC2A-6417-4CD3-BE4D-892B8FACC47F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5617" y="3036543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3">
            <a:extLst>
              <a:ext uri="{FF2B5EF4-FFF2-40B4-BE49-F238E27FC236}">
                <a16:creationId xmlns:a16="http://schemas.microsoft.com/office/drawing/2014/main" id="{AEA6344C-3D6D-4E7A-B6B0-381CD552106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12017" y="3036543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6034202B-323D-4A62-8E6B-E39F968A0D76}"/>
              </a:ext>
            </a:extLst>
          </p:cNvPr>
          <p:cNvSpPr>
            <a:spLocks/>
          </p:cNvSpPr>
          <p:nvPr/>
        </p:nvSpPr>
        <p:spPr bwMode="auto">
          <a:xfrm>
            <a:off x="8335617" y="3052418"/>
            <a:ext cx="1676400" cy="1660525"/>
          </a:xfrm>
          <a:custGeom>
            <a:avLst/>
            <a:gdLst>
              <a:gd name="T0" fmla="*/ 0 w 1056"/>
              <a:gd name="T1" fmla="*/ 2147483646 h 1046"/>
              <a:gd name="T2" fmla="*/ 2147483646 w 1056"/>
              <a:gd name="T3" fmla="*/ 2147483646 h 1046"/>
              <a:gd name="T4" fmla="*/ 2147483646 w 1056"/>
              <a:gd name="T5" fmla="*/ 2147483646 h 1046"/>
              <a:gd name="T6" fmla="*/ 2147483646 w 1056"/>
              <a:gd name="T7" fmla="*/ 2147483646 h 1046"/>
              <a:gd name="T8" fmla="*/ 2147483646 w 1056"/>
              <a:gd name="T9" fmla="*/ 2147483646 h 1046"/>
              <a:gd name="T10" fmla="*/ 2147483646 w 1056"/>
              <a:gd name="T11" fmla="*/ 2147483646 h 1046"/>
              <a:gd name="T12" fmla="*/ 2147483646 w 1056"/>
              <a:gd name="T13" fmla="*/ 2147483646 h 1046"/>
              <a:gd name="T14" fmla="*/ 2147483646 w 1056"/>
              <a:gd name="T15" fmla="*/ 2147483646 h 1046"/>
              <a:gd name="T16" fmla="*/ 2147483646 w 1056"/>
              <a:gd name="T17" fmla="*/ 2147483646 h 1046"/>
              <a:gd name="T18" fmla="*/ 2147483646 w 1056"/>
              <a:gd name="T19" fmla="*/ 2147483646 h 1046"/>
              <a:gd name="T20" fmla="*/ 2147483646 w 1056"/>
              <a:gd name="T21" fmla="*/ 2147483646 h 1046"/>
              <a:gd name="T22" fmla="*/ 2147483646 w 1056"/>
              <a:gd name="T23" fmla="*/ 2147483646 h 1046"/>
              <a:gd name="T24" fmla="*/ 2147483646 w 1056"/>
              <a:gd name="T25" fmla="*/ 2147483646 h 1046"/>
              <a:gd name="T26" fmla="*/ 2147483646 w 1056"/>
              <a:gd name="T27" fmla="*/ 2147483646 h 1046"/>
              <a:gd name="T28" fmla="*/ 2147483646 w 1056"/>
              <a:gd name="T29" fmla="*/ 2147483646 h 1046"/>
              <a:gd name="T30" fmla="*/ 2147483646 w 1056"/>
              <a:gd name="T31" fmla="*/ 2147483646 h 1046"/>
              <a:gd name="T32" fmla="*/ 2147483646 w 1056"/>
              <a:gd name="T33" fmla="*/ 2147483646 h 1046"/>
              <a:gd name="T34" fmla="*/ 2147483646 w 1056"/>
              <a:gd name="T35" fmla="*/ 2147483646 h 104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56"/>
              <a:gd name="T55" fmla="*/ 0 h 1046"/>
              <a:gd name="T56" fmla="*/ 1056 w 1056"/>
              <a:gd name="T57" fmla="*/ 1046 h 104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56" h="1046">
                <a:moveTo>
                  <a:pt x="0" y="1046"/>
                </a:moveTo>
                <a:cubicBezTo>
                  <a:pt x="41" y="1005"/>
                  <a:pt x="96" y="969"/>
                  <a:pt x="154" y="956"/>
                </a:cubicBezTo>
                <a:cubicBezTo>
                  <a:pt x="218" y="942"/>
                  <a:pt x="283" y="946"/>
                  <a:pt x="346" y="924"/>
                </a:cubicBezTo>
                <a:cubicBezTo>
                  <a:pt x="356" y="891"/>
                  <a:pt x="394" y="866"/>
                  <a:pt x="422" y="848"/>
                </a:cubicBezTo>
                <a:cubicBezTo>
                  <a:pt x="435" y="839"/>
                  <a:pt x="461" y="822"/>
                  <a:pt x="461" y="822"/>
                </a:cubicBezTo>
                <a:cubicBezTo>
                  <a:pt x="478" y="798"/>
                  <a:pt x="497" y="767"/>
                  <a:pt x="525" y="758"/>
                </a:cubicBezTo>
                <a:cubicBezTo>
                  <a:pt x="581" y="720"/>
                  <a:pt x="633" y="687"/>
                  <a:pt x="672" y="630"/>
                </a:cubicBezTo>
                <a:cubicBezTo>
                  <a:pt x="683" y="596"/>
                  <a:pt x="723" y="560"/>
                  <a:pt x="749" y="534"/>
                </a:cubicBezTo>
                <a:cubicBezTo>
                  <a:pt x="757" y="508"/>
                  <a:pt x="775" y="501"/>
                  <a:pt x="794" y="483"/>
                </a:cubicBezTo>
                <a:cubicBezTo>
                  <a:pt x="811" y="430"/>
                  <a:pt x="784" y="504"/>
                  <a:pt x="819" y="444"/>
                </a:cubicBezTo>
                <a:cubicBezTo>
                  <a:pt x="823" y="437"/>
                  <a:pt x="822" y="427"/>
                  <a:pt x="826" y="419"/>
                </a:cubicBezTo>
                <a:cubicBezTo>
                  <a:pt x="872" y="326"/>
                  <a:pt x="838" y="415"/>
                  <a:pt x="858" y="361"/>
                </a:cubicBezTo>
                <a:cubicBezTo>
                  <a:pt x="860" y="295"/>
                  <a:pt x="860" y="229"/>
                  <a:pt x="864" y="163"/>
                </a:cubicBezTo>
                <a:cubicBezTo>
                  <a:pt x="864" y="156"/>
                  <a:pt x="869" y="151"/>
                  <a:pt x="870" y="144"/>
                </a:cubicBezTo>
                <a:cubicBezTo>
                  <a:pt x="870" y="141"/>
                  <a:pt x="873" y="55"/>
                  <a:pt x="896" y="48"/>
                </a:cubicBezTo>
                <a:cubicBezTo>
                  <a:pt x="918" y="41"/>
                  <a:pt x="943" y="43"/>
                  <a:pt x="966" y="41"/>
                </a:cubicBezTo>
                <a:cubicBezTo>
                  <a:pt x="1002" y="30"/>
                  <a:pt x="979" y="10"/>
                  <a:pt x="1011" y="3"/>
                </a:cubicBezTo>
                <a:cubicBezTo>
                  <a:pt x="1026" y="0"/>
                  <a:pt x="1041" y="3"/>
                  <a:pt x="1056" y="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D465BA-FA47-4D46-8CE1-6A1B13D2FEBD}"/>
              </a:ext>
            </a:extLst>
          </p:cNvPr>
          <p:cNvSpPr/>
          <p:nvPr/>
        </p:nvSpPr>
        <p:spPr>
          <a:xfrm>
            <a:off x="9756507" y="2695257"/>
            <a:ext cx="8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dirty="0"/>
              <a:t>s = T(r)</a:t>
            </a:r>
          </a:p>
        </p:txBody>
      </p:sp>
      <p:sp>
        <p:nvSpPr>
          <p:cNvPr id="13" name="Text Box 18">
            <a:extLst>
              <a:ext uri="{FF2B5EF4-FFF2-40B4-BE49-F238E27FC236}">
                <a16:creationId xmlns:a16="http://schemas.microsoft.com/office/drawing/2014/main" id="{2494D213-682C-49C4-832A-6EF75F007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9153" y="5134427"/>
            <a:ext cx="36577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/>
              <a:t>L = 256: pada </a:t>
            </a:r>
            <a:r>
              <a:rPr lang="en-US" altLang="zh-CN" sz="1800" dirty="0" err="1"/>
              <a:t>citra</a:t>
            </a:r>
            <a:r>
              <a:rPr lang="en-US" altLang="zh-CN" sz="1800" dirty="0"/>
              <a:t> grayscale 8-bit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C69C607E-B389-4439-B52F-594EE0315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631" y="4654119"/>
            <a:ext cx="6687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 dirty="0">
                <a:latin typeface="Times New Roman" panose="02020603050405020304" pitchFamily="18" charset="0"/>
              </a:rPr>
              <a:t>L</a:t>
            </a:r>
            <a:r>
              <a:rPr lang="en-US" altLang="zh-CN" sz="2000" dirty="0">
                <a:latin typeface="Times New Roman" panose="02020603050405020304" pitchFamily="18" charset="0"/>
              </a:rPr>
              <a:t> - 1</a:t>
            </a:r>
          </a:p>
        </p:txBody>
      </p:sp>
    </p:spTree>
    <p:extLst>
      <p:ext uri="{BB962C8B-B14F-4D97-AF65-F5344CB8AC3E}">
        <p14:creationId xmlns:p14="http://schemas.microsoft.com/office/powerpoint/2010/main" val="2334246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EB3E0-B8DF-4A35-B84B-A4AA17F83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061"/>
            <a:ext cx="10515600" cy="504390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Contoh-contoh</a:t>
            </a:r>
            <a:r>
              <a:rPr lang="en-US" dirty="0"/>
              <a:t> </a:t>
            </a:r>
            <a:r>
              <a:rPr lang="en-US" i="1" dirty="0"/>
              <a:t>image enhancement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aras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:</a:t>
            </a:r>
          </a:p>
          <a:p>
            <a:pPr marL="514350" indent="-514350">
              <a:buAutoNum type="arabicPeriod"/>
            </a:pPr>
            <a:r>
              <a:rPr lang="en-US" dirty="0" err="1"/>
              <a:t>Mencerahkan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(</a:t>
            </a:r>
            <a:r>
              <a:rPr lang="en-US" i="1" dirty="0"/>
              <a:t>image brightening</a:t>
            </a:r>
            <a:r>
              <a:rPr lang="en-US" dirty="0"/>
              <a:t>)</a:t>
            </a:r>
          </a:p>
          <a:p>
            <a:pPr marL="514350" indent="-514350">
              <a:buAutoNum type="arabicPeriod"/>
            </a:pPr>
            <a:r>
              <a:rPr lang="en-US" dirty="0" err="1"/>
              <a:t>Menegatifkan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(</a:t>
            </a:r>
            <a:r>
              <a:rPr lang="en-US" i="1" dirty="0"/>
              <a:t>image negatives</a:t>
            </a:r>
            <a:r>
              <a:rPr lang="en-US" dirty="0"/>
              <a:t>)</a:t>
            </a:r>
          </a:p>
          <a:p>
            <a:pPr marL="514350" indent="-514350">
              <a:buAutoNum type="arabicPeriod"/>
            </a:pPr>
            <a:r>
              <a:rPr lang="en-US" dirty="0" err="1"/>
              <a:t>Peregangan</a:t>
            </a:r>
            <a:r>
              <a:rPr lang="en-US" dirty="0"/>
              <a:t> </a:t>
            </a:r>
            <a:r>
              <a:rPr lang="en-US" dirty="0" err="1"/>
              <a:t>kontras</a:t>
            </a:r>
            <a:r>
              <a:rPr lang="en-US" dirty="0"/>
              <a:t> (</a:t>
            </a:r>
            <a:r>
              <a:rPr lang="en-US" i="1" dirty="0"/>
              <a:t>contrast stretching</a:t>
            </a:r>
            <a:r>
              <a:rPr lang="en-US" dirty="0"/>
              <a:t>)</a:t>
            </a:r>
          </a:p>
          <a:p>
            <a:pPr marL="514350" indent="-514350">
              <a:buAutoNum type="arabicPeriod"/>
            </a:pPr>
            <a:r>
              <a:rPr lang="en-US" i="1" dirty="0"/>
              <a:t>Gamma correction</a:t>
            </a:r>
          </a:p>
          <a:p>
            <a:pPr marL="514350" indent="-514350">
              <a:buAutoNum type="arabicPeriod"/>
            </a:pPr>
            <a:r>
              <a:rPr lang="en-US" dirty="0" err="1"/>
              <a:t>dll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51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A555F-3BE5-4855-8207-2E6261B85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5312"/>
            <a:ext cx="10870096" cy="5585791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 err="1"/>
              <a:t>Kecerahan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diperbaiki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menambahkan</a:t>
            </a:r>
            <a:r>
              <a:rPr lang="en-US" dirty="0"/>
              <a:t>/</a:t>
            </a:r>
            <a:r>
              <a:rPr lang="en-US" dirty="0" err="1"/>
              <a:t>mengurangkan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konstanta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(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)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i="1" dirty="0"/>
              <a:t>pixel,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mengalikan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konstansta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.</a:t>
            </a:r>
          </a:p>
          <a:p>
            <a:endParaRPr lang="en-US" i="1" dirty="0"/>
          </a:p>
          <a:p>
            <a:endParaRPr lang="en-US" i="1" dirty="0"/>
          </a:p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, </a:t>
            </a:r>
            <a:r>
              <a:rPr lang="en-US" dirty="0" err="1"/>
              <a:t>kecerahan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bertambah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 </a:t>
            </a:r>
            <a:r>
              <a:rPr lang="en-US" dirty="0" err="1"/>
              <a:t>kecerahan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berkurang</a:t>
            </a:r>
            <a:endParaRPr lang="en-US" dirty="0"/>
          </a:p>
          <a:p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i="1" dirty="0"/>
              <a:t>clipping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dirty="0"/>
              <a:t> +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 minimum </a:t>
            </a:r>
            <a:r>
              <a:rPr lang="en-US" dirty="0" err="1"/>
              <a:t>atau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</a:t>
            </a:r>
            <a:r>
              <a:rPr lang="en-US" dirty="0" err="1"/>
              <a:t>maksimum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 -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>
                <a:latin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+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 &gt;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255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maka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= 255</a:t>
            </a:r>
          </a:p>
          <a:p>
            <a:pPr marL="0" indent="0">
              <a:buNone/>
            </a:pPr>
            <a:r>
              <a:rPr lang="en-US" dirty="0"/>
              <a:t>    - </a:t>
            </a:r>
            <a:r>
              <a:rPr lang="en-US" dirty="0" err="1"/>
              <a:t>jika</a:t>
            </a:r>
            <a:r>
              <a:rPr lang="en-US" dirty="0"/>
              <a:t> 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+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 &lt;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maka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= 0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AC8B24-AFF2-4A3E-9F30-8DD07E7D9B88}"/>
              </a:ext>
            </a:extLst>
          </p:cNvPr>
          <p:cNvSpPr/>
          <p:nvPr/>
        </p:nvSpPr>
        <p:spPr>
          <a:xfrm>
            <a:off x="1853229" y="2518777"/>
            <a:ext cx="1309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+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endParaRPr lang="en-US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E14E119-6116-4818-A8A0-E25138C9D28F}"/>
              </a:ext>
            </a:extLst>
          </p:cNvPr>
          <p:cNvSpPr txBox="1">
            <a:spLocks/>
          </p:cNvSpPr>
          <p:nvPr/>
        </p:nvSpPr>
        <p:spPr>
          <a:xfrm>
            <a:off x="838200" y="365594"/>
            <a:ext cx="10515600" cy="7125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1. </a:t>
            </a:r>
            <a:r>
              <a:rPr lang="en-US" b="1" dirty="0" err="1"/>
              <a:t>Pencerahan</a:t>
            </a:r>
            <a:r>
              <a:rPr lang="en-US" b="1" dirty="0"/>
              <a:t> </a:t>
            </a:r>
            <a:r>
              <a:rPr lang="en-US" b="1" dirty="0" err="1"/>
              <a:t>citra</a:t>
            </a:r>
            <a:r>
              <a:rPr lang="en-US" b="1" dirty="0"/>
              <a:t> (</a:t>
            </a:r>
            <a:r>
              <a:rPr lang="en-US" b="1" i="1" dirty="0"/>
              <a:t>image brightening</a:t>
            </a:r>
            <a:r>
              <a:rPr lang="en-US" b="1" dirty="0"/>
              <a:t>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D2983EE-F96B-A069-1270-EF839CBAAE0D}"/>
              </a:ext>
            </a:extLst>
          </p:cNvPr>
          <p:cNvCxnSpPr/>
          <p:nvPr/>
        </p:nvCxnSpPr>
        <p:spPr>
          <a:xfrm flipV="1">
            <a:off x="8422640" y="2021840"/>
            <a:ext cx="0" cy="187960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5854275-9345-99A9-CA92-4E6AE81A09BF}"/>
              </a:ext>
            </a:extLst>
          </p:cNvPr>
          <p:cNvCxnSpPr/>
          <p:nvPr/>
        </p:nvCxnSpPr>
        <p:spPr>
          <a:xfrm>
            <a:off x="8422640" y="3901440"/>
            <a:ext cx="2560670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1FE3965-062E-E879-1CE1-3FB4562B8232}"/>
              </a:ext>
            </a:extLst>
          </p:cNvPr>
          <p:cNvSpPr txBox="1"/>
          <p:nvPr/>
        </p:nvSpPr>
        <p:spPr>
          <a:xfrm>
            <a:off x="8422640" y="1935799"/>
            <a:ext cx="285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35445-6376-22EE-700F-AED1BD761FD6}"/>
              </a:ext>
            </a:extLst>
          </p:cNvPr>
          <p:cNvSpPr txBox="1"/>
          <p:nvPr/>
        </p:nvSpPr>
        <p:spPr>
          <a:xfrm>
            <a:off x="10983310" y="3701385"/>
            <a:ext cx="274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729E41-6555-F017-07A5-92BF7A29D460}"/>
              </a:ext>
            </a:extLst>
          </p:cNvPr>
          <p:cNvSpPr txBox="1"/>
          <p:nvPr/>
        </p:nvSpPr>
        <p:spPr>
          <a:xfrm>
            <a:off x="10196716" y="3860098"/>
            <a:ext cx="615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 - 1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21BF45-9F5B-1E8B-0169-1B1B900AA738}"/>
              </a:ext>
            </a:extLst>
          </p:cNvPr>
          <p:cNvSpPr txBox="1"/>
          <p:nvPr/>
        </p:nvSpPr>
        <p:spPr>
          <a:xfrm>
            <a:off x="7829208" y="2277568"/>
            <a:ext cx="615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 - 1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473D9A-4C93-A2B4-305D-B368CF7542B9}"/>
              </a:ext>
            </a:extLst>
          </p:cNvPr>
          <p:cNvSpPr txBox="1"/>
          <p:nvPr/>
        </p:nvSpPr>
        <p:spPr>
          <a:xfrm>
            <a:off x="8250958" y="391315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DF246D5-A82D-777D-027D-7B240162B73F}"/>
              </a:ext>
            </a:extLst>
          </p:cNvPr>
          <p:cNvCxnSpPr>
            <a:cxnSpLocks/>
          </p:cNvCxnSpPr>
          <p:nvPr/>
        </p:nvCxnSpPr>
        <p:spPr>
          <a:xfrm flipV="1">
            <a:off x="8408213" y="2335909"/>
            <a:ext cx="1388646" cy="132048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6F43E4D-8E76-520E-5E7C-25DBAC83833F}"/>
              </a:ext>
            </a:extLst>
          </p:cNvPr>
          <p:cNvCxnSpPr/>
          <p:nvPr/>
        </p:nvCxnSpPr>
        <p:spPr>
          <a:xfrm>
            <a:off x="9796859" y="2335909"/>
            <a:ext cx="0" cy="1524189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14F9926-7265-F8EB-25BB-DF0E29A8FF0F}"/>
              </a:ext>
            </a:extLst>
          </p:cNvPr>
          <p:cNvCxnSpPr>
            <a:cxnSpLocks/>
          </p:cNvCxnSpPr>
          <p:nvPr/>
        </p:nvCxnSpPr>
        <p:spPr>
          <a:xfrm flipH="1">
            <a:off x="8408213" y="2335909"/>
            <a:ext cx="1388646" cy="191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FC24265-984C-9634-BC09-DFE1F69686AF}"/>
              </a:ext>
            </a:extLst>
          </p:cNvPr>
          <p:cNvSpPr txBox="1"/>
          <p:nvPr/>
        </p:nvSpPr>
        <p:spPr>
          <a:xfrm>
            <a:off x="8123115" y="3406493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839670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9B0FDB8D-EAB3-4498-9AE6-1C5BF7477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511" y="1098067"/>
            <a:ext cx="3871498" cy="387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>
            <a:extLst>
              <a:ext uri="{FF2B5EF4-FFF2-40B4-BE49-F238E27FC236}">
                <a16:creationId xmlns:a16="http://schemas.microsoft.com/office/drawing/2014/main" id="{451F186C-8A35-458F-B109-A56D4205A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98067"/>
            <a:ext cx="3871497" cy="387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A8AC7E-B65C-4225-B57B-4028ACBE13CB}"/>
              </a:ext>
            </a:extLst>
          </p:cNvPr>
          <p:cNvSpPr/>
          <p:nvPr/>
        </p:nvSpPr>
        <p:spPr>
          <a:xfrm>
            <a:off x="1209260" y="5232808"/>
            <a:ext cx="9773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Gambar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Kiri: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citra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Zelda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agak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gelap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kanan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citra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Zelda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setelah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operasi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pencerahan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citra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03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93FC8-CD21-4ABA-AA0C-86551E20F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7322"/>
            <a:ext cx="10515600" cy="5739641"/>
          </a:xfrm>
        </p:spPr>
        <p:txBody>
          <a:bodyPr/>
          <a:lstStyle/>
          <a:p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pencerahan</a:t>
            </a:r>
            <a:r>
              <a:rPr lang="en-US" dirty="0"/>
              <a:t> yang lain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rumus</a:t>
            </a:r>
            <a:r>
              <a:rPr lang="en-US" dirty="0"/>
              <a:t>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i="1" dirty="0"/>
              <a:t>a</a:t>
            </a:r>
            <a:r>
              <a:rPr lang="en-US" dirty="0"/>
              <a:t> dan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konstanta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CC87F6-AF6C-403F-AB14-C2F2CC511561}"/>
              </a:ext>
            </a:extLst>
          </p:cNvPr>
          <p:cNvSpPr/>
          <p:nvPr/>
        </p:nvSpPr>
        <p:spPr>
          <a:xfrm>
            <a:off x="3443490" y="868881"/>
            <a:ext cx="1675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ar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+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1791D9-A568-48AA-9E56-569759573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682" y="2233403"/>
            <a:ext cx="6649384" cy="44326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BEA9E5-9DED-4C7F-83A7-0BC32588D9DB}"/>
              </a:ext>
            </a:extLst>
          </p:cNvPr>
          <p:cNvSpPr txBox="1"/>
          <p:nvPr/>
        </p:nvSpPr>
        <p:spPr>
          <a:xfrm>
            <a:off x="8131872" y="5613096"/>
            <a:ext cx="3842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gambar</a:t>
            </a:r>
            <a:r>
              <a:rPr lang="en-US" dirty="0">
                <a:solidFill>
                  <a:srgbClr val="FF0000"/>
                </a:solidFill>
              </a:rPr>
              <a:t>: Ehsan </a:t>
            </a:r>
            <a:r>
              <a:rPr lang="en-US" dirty="0" err="1">
                <a:solidFill>
                  <a:srgbClr val="FF0000"/>
                </a:solidFill>
              </a:rPr>
              <a:t>Khoramshahi</a:t>
            </a:r>
            <a:r>
              <a:rPr lang="en-US" dirty="0">
                <a:solidFill>
                  <a:srgbClr val="FF0000"/>
                </a:solidFill>
              </a:rPr>
              <a:t>, </a:t>
            </a:r>
          </a:p>
          <a:p>
            <a:r>
              <a:rPr lang="en-US" i="1" dirty="0">
                <a:solidFill>
                  <a:srgbClr val="FF0000"/>
                </a:solidFill>
              </a:rPr>
              <a:t>Image enhancement in spatial domain</a:t>
            </a:r>
          </a:p>
        </p:txBody>
      </p:sp>
    </p:spTree>
    <p:extLst>
      <p:ext uri="{BB962C8B-B14F-4D97-AF65-F5344CB8AC3E}">
        <p14:creationId xmlns:p14="http://schemas.microsoft.com/office/powerpoint/2010/main" val="3332390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E12E6-79F9-4A77-9EC5-E9914CDA4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8429"/>
            <a:ext cx="6616148" cy="4888534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 film </a:t>
            </a:r>
            <a:r>
              <a:rPr lang="en-US" dirty="0" err="1"/>
              <a:t>negatif</a:t>
            </a:r>
            <a:r>
              <a:rPr lang="en-US" dirty="0"/>
              <a:t> pada </a:t>
            </a:r>
            <a:r>
              <a:rPr lang="en-US" dirty="0" err="1"/>
              <a:t>fotografi</a:t>
            </a:r>
            <a:r>
              <a:rPr lang="en-US" dirty="0"/>
              <a:t>.</a:t>
            </a:r>
          </a:p>
          <a:p>
            <a:r>
              <a:rPr lang="en-US" dirty="0"/>
              <a:t> </a:t>
            </a:r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L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  </a:t>
            </a:r>
          </a:p>
          <a:p>
            <a:r>
              <a:rPr lang="en-US" dirty="0"/>
              <a:t> </a:t>
            </a:r>
            <a:r>
              <a:rPr lang="en-US" dirty="0" err="1"/>
              <a:t>Caranya</a:t>
            </a:r>
            <a:r>
              <a:rPr lang="en-US" dirty="0"/>
              <a:t>: </a:t>
            </a:r>
            <a:r>
              <a:rPr lang="en-US" dirty="0" err="1"/>
              <a:t>kurangi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intensitas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i="1" dirty="0"/>
              <a:t>pixel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 </a:t>
            </a:r>
            <a:r>
              <a:rPr lang="en-US" dirty="0" err="1"/>
              <a:t>maksimum</a:t>
            </a:r>
            <a:r>
              <a:rPr lang="en-US" dirty="0"/>
              <a:t> (L – 1)</a:t>
            </a:r>
          </a:p>
          <a:p>
            <a:pPr marL="0" indent="0">
              <a:buNone/>
            </a:pPr>
            <a:r>
              <a:rPr lang="en-US" dirty="0"/>
              <a:t>    </a:t>
            </a:r>
          </a:p>
          <a:p>
            <a:pPr marL="0" indent="0">
              <a:buNone/>
            </a:pPr>
            <a:r>
              <a:rPr lang="en-US" dirty="0"/>
              <a:t>          s = (</a:t>
            </a:r>
            <a:r>
              <a:rPr lang="en-US" i="1" dirty="0"/>
              <a:t>L</a:t>
            </a:r>
            <a:r>
              <a:rPr lang="en-US" dirty="0"/>
              <a:t> – 1) – r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Contoh</a:t>
            </a:r>
            <a:r>
              <a:rPr lang="en-US" dirty="0"/>
              <a:t> pada </a:t>
            </a:r>
            <a:r>
              <a:rPr lang="en-US" dirty="0" err="1"/>
              <a:t>citra</a:t>
            </a:r>
            <a:r>
              <a:rPr lang="en-US" dirty="0"/>
              <a:t>  </a:t>
            </a:r>
            <a:r>
              <a:rPr lang="en-US" i="1" dirty="0"/>
              <a:t>grayscale</a:t>
            </a:r>
            <a:r>
              <a:rPr lang="en-US" dirty="0"/>
              <a:t> 8-bit: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544862-CD2F-454E-A94B-4E8B2F373613}"/>
              </a:ext>
            </a:extLst>
          </p:cNvPr>
          <p:cNvSpPr/>
          <p:nvPr/>
        </p:nvSpPr>
        <p:spPr>
          <a:xfrm>
            <a:off x="1561238" y="5490578"/>
            <a:ext cx="2954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255 –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	</a:t>
            </a:r>
            <a:endParaRPr lang="en-US" sz="2800" dirty="0"/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9BF4B0BC-3ABC-4A56-B08E-4CA4E7B0D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230" y="3763663"/>
            <a:ext cx="2909542" cy="290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C44278F-C2EC-40CA-9B6B-68CD3EF4ABE3}"/>
              </a:ext>
            </a:extLst>
          </p:cNvPr>
          <p:cNvSpPr txBox="1">
            <a:spLocks/>
          </p:cNvSpPr>
          <p:nvPr/>
        </p:nvSpPr>
        <p:spPr>
          <a:xfrm>
            <a:off x="838200" y="365594"/>
            <a:ext cx="10515600" cy="7125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2. </a:t>
            </a:r>
            <a:r>
              <a:rPr lang="en-US" b="1" dirty="0" err="1"/>
              <a:t>Menegatifkan</a:t>
            </a:r>
            <a:r>
              <a:rPr lang="en-US" b="1" dirty="0"/>
              <a:t> Citra (</a:t>
            </a:r>
            <a:r>
              <a:rPr lang="en-US" b="1" i="1" dirty="0"/>
              <a:t>Image Negatives</a:t>
            </a:r>
            <a:r>
              <a:rPr lang="en-US" b="1" dirty="0"/>
              <a:t>)</a:t>
            </a: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81E48AB1-AE16-4F60-9C59-195ACF6C840B}"/>
              </a:ext>
            </a:extLst>
          </p:cNvPr>
          <p:cNvSpPr>
            <a:spLocks noChangeShapeType="1"/>
          </p:cNvSpPr>
          <p:nvPr/>
        </p:nvSpPr>
        <p:spPr bwMode="auto">
          <a:xfrm>
            <a:off x="8437080" y="3006725"/>
            <a:ext cx="2149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88262F1A-6444-45CB-BA1E-9D724584D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396" y="3015524"/>
            <a:ext cx="7711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i="1" dirty="0">
                <a:latin typeface="Times New Roman" panose="02020603050405020304" pitchFamily="18" charset="0"/>
              </a:rPr>
              <a:t>L</a:t>
            </a:r>
            <a:r>
              <a:rPr lang="en-US" altLang="zh-CN" sz="2400" dirty="0">
                <a:latin typeface="Times New Roman" panose="02020603050405020304" pitchFamily="18" charset="0"/>
              </a:rPr>
              <a:t> - 1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542E77BD-4A87-4FCC-8651-181EA571E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2755" y="2819400"/>
            <a:ext cx="3048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i="1" dirty="0">
                <a:latin typeface="Times New Roman" panose="02020603050405020304" pitchFamily="18" charset="0"/>
              </a:rPr>
              <a:t>r</a:t>
            </a:r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50EFFC67-2C2B-430E-B7AA-EAAB55BD9C4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408505" y="1330325"/>
            <a:ext cx="167640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6C17673D-D90C-4E86-B676-290755D2C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0230" y="2971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B5CA3312-A992-4DDB-962E-BE29FC6EDA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37080" y="1101725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D17F5A49-A8BE-41BD-80B6-86CF84094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6598" y="1135391"/>
            <a:ext cx="7711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i="1" dirty="0">
                <a:latin typeface="Times New Roman" panose="02020603050405020304" pitchFamily="18" charset="0"/>
              </a:rPr>
              <a:t>L </a:t>
            </a:r>
            <a:r>
              <a:rPr lang="en-US" altLang="zh-CN" sz="2400" dirty="0">
                <a:latin typeface="Times New Roman" panose="02020603050405020304" pitchFamily="18" charset="0"/>
              </a:rPr>
              <a:t>- 1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A7F48C68-818E-49ED-B8B4-53FD2A08C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7926" y="856581"/>
            <a:ext cx="3048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i="1" dirty="0">
                <a:latin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283136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F40675-0067-4497-8B11-F701E2108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738" y="1474376"/>
            <a:ext cx="3905035" cy="39092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42AFBB-027D-4D12-A076-8B8A39C02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94863"/>
            <a:ext cx="3905035" cy="390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6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C80032-AD72-4018-810C-8F8DD0266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96" y="1622010"/>
            <a:ext cx="4831522" cy="36139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0EB7E0-3D08-40E0-AC79-1AC8BFAAE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005" y="1230243"/>
            <a:ext cx="6998995" cy="494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2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0C319-DE46-475D-8696-DB3BEC8E9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2810"/>
            <a:ext cx="10515600" cy="5292380"/>
          </a:xfrm>
        </p:spPr>
        <p:txBody>
          <a:bodyPr/>
          <a:lstStyle/>
          <a:p>
            <a:r>
              <a:rPr lang="en-US" dirty="0" err="1"/>
              <a:t>Sebagai</a:t>
            </a:r>
            <a:r>
              <a:rPr lang="en-US" dirty="0"/>
              <a:t> proses </a:t>
            </a:r>
            <a:r>
              <a:rPr lang="en-US" i="1" dirty="0"/>
              <a:t>image enhancement</a:t>
            </a:r>
            <a:r>
              <a:rPr lang="en-US" dirty="0"/>
              <a:t>, </a:t>
            </a:r>
            <a:r>
              <a:rPr lang="en-US" dirty="0" err="1"/>
              <a:t>menegatifkan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bermanfaat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area </a:t>
            </a:r>
            <a:r>
              <a:rPr lang="en-US" dirty="0" err="1"/>
              <a:t>hitam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dominan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,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</a:t>
            </a:r>
            <a:r>
              <a:rPr lang="en-US" dirty="0" err="1"/>
              <a:t>sinar</a:t>
            </a:r>
            <a:r>
              <a:rPr lang="en-US" dirty="0"/>
              <a:t>-X dan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mammografi</a:t>
            </a:r>
            <a:r>
              <a:rPr lang="en-US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73FCDA-5F27-4698-B844-AC8D92E06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356" y="2246243"/>
            <a:ext cx="8458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787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0814C5CF-C3AF-4C5D-9545-13840CED5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0930" y="1595229"/>
            <a:ext cx="9087296" cy="4169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7733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3EE13-641B-4236-95F9-70F3BA38B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Image Enhancement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EEEE3-B80A-4618-A9F3-5705E232F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5335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/>
              <a:t>Image enhancement </a:t>
            </a:r>
            <a:r>
              <a:rPr lang="en-US" dirty="0"/>
              <a:t>= </a:t>
            </a:r>
            <a:r>
              <a:rPr lang="en-US" dirty="0" err="1"/>
              <a:t>perbaikan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citra</a:t>
            </a:r>
            <a:endParaRPr lang="en-US" dirty="0"/>
          </a:p>
          <a:p>
            <a:r>
              <a:rPr lang="en-US" dirty="0" err="1"/>
              <a:t>Tujuan</a:t>
            </a:r>
            <a:r>
              <a:rPr lang="en-US" dirty="0"/>
              <a:t>: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 (</a:t>
            </a:r>
            <a:r>
              <a:rPr lang="en-US" dirty="0" err="1"/>
              <a:t>misal</a:t>
            </a:r>
            <a:r>
              <a:rPr lang="en-US" dirty="0"/>
              <a:t>: </a:t>
            </a:r>
            <a:r>
              <a:rPr lang="en-US" dirty="0" err="1"/>
              <a:t>mengenali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).</a:t>
            </a:r>
          </a:p>
          <a:p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proses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(</a:t>
            </a:r>
            <a:r>
              <a:rPr lang="en-US" i="1" dirty="0"/>
              <a:t>preprocessing</a:t>
            </a:r>
            <a:r>
              <a:rPr lang="en-US" dirty="0"/>
              <a:t>)</a:t>
            </a:r>
          </a:p>
          <a:p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i="1" dirty="0"/>
              <a:t>image enhancement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   -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derau</a:t>
            </a:r>
            <a:r>
              <a:rPr lang="en-US" dirty="0"/>
              <a:t> (</a:t>
            </a:r>
            <a:r>
              <a:rPr lang="en-US" i="1" dirty="0"/>
              <a:t>noise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-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terang</a:t>
            </a:r>
            <a:r>
              <a:rPr lang="en-US" dirty="0"/>
              <a:t>/</a:t>
            </a:r>
            <a:r>
              <a:rPr lang="en-US" dirty="0" err="1"/>
              <a:t>gelap</a:t>
            </a:r>
            <a:r>
              <a:rPr lang="en-US" dirty="0"/>
              <a:t>,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tajam</a:t>
            </a:r>
            <a:r>
              <a:rPr lang="en-US" dirty="0"/>
              <a:t>, </a:t>
            </a:r>
            <a:r>
              <a:rPr lang="en-US" dirty="0" err="1"/>
              <a:t>kabur</a:t>
            </a:r>
            <a:r>
              <a:rPr lang="en-US" dirty="0"/>
              <a:t> (</a:t>
            </a:r>
            <a:r>
              <a:rPr lang="en-US" i="1" dirty="0"/>
              <a:t>blur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- </a:t>
            </a:r>
            <a:r>
              <a:rPr lang="en-US" dirty="0" err="1"/>
              <a:t>cacat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akuisisi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: </a:t>
            </a:r>
          </a:p>
          <a:p>
            <a:pPr marL="625475" indent="-107950"/>
            <a:r>
              <a:rPr lang="en-US" dirty="0"/>
              <a:t>  </a:t>
            </a:r>
            <a:r>
              <a:rPr lang="en-US" dirty="0" err="1"/>
              <a:t>lensa</a:t>
            </a:r>
            <a:r>
              <a:rPr lang="en-US" dirty="0"/>
              <a:t>: </a:t>
            </a:r>
            <a:r>
              <a:rPr lang="en-US" i="1" dirty="0"/>
              <a:t>object blurring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background blurring</a:t>
            </a:r>
          </a:p>
          <a:p>
            <a:pPr marL="625475" indent="-107950"/>
            <a:r>
              <a:rPr lang="en-US" dirty="0"/>
              <a:t> 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kamera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:  </a:t>
            </a:r>
            <a:r>
              <a:rPr lang="en-US" i="1" dirty="0"/>
              <a:t>motion</a:t>
            </a:r>
            <a:r>
              <a:rPr lang="en-US" dirty="0"/>
              <a:t> </a:t>
            </a:r>
            <a:r>
              <a:rPr lang="en-US" i="1" dirty="0"/>
              <a:t>blurring</a:t>
            </a:r>
          </a:p>
          <a:p>
            <a:pPr marL="517525" indent="-349250">
              <a:buNone/>
            </a:pPr>
            <a:r>
              <a:rPr lang="en-US" dirty="0"/>
              <a:t>- </a:t>
            </a:r>
            <a:r>
              <a:rPr lang="en-US" dirty="0" err="1"/>
              <a:t>Distorsi</a:t>
            </a:r>
            <a:r>
              <a:rPr lang="en-US" dirty="0"/>
              <a:t> </a:t>
            </a:r>
            <a:r>
              <a:rPr lang="en-US" dirty="0" err="1"/>
              <a:t>geometrik</a:t>
            </a:r>
            <a:r>
              <a:rPr lang="en-US" dirty="0"/>
              <a:t> </a:t>
            </a:r>
            <a:r>
              <a:rPr lang="en-US" dirty="0" err="1"/>
              <a:t>disebabkan</a:t>
            </a:r>
            <a:r>
              <a:rPr lang="en-US" dirty="0"/>
              <a:t> oleh </a:t>
            </a:r>
            <a:r>
              <a:rPr lang="en-US" dirty="0" err="1"/>
              <a:t>lensa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pengambilan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848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D4659-65F1-4D44-B9E5-B9BC55D43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r>
              <a:rPr lang="en-US" dirty="0" err="1"/>
              <a:t>Menegatifkan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linier.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linier,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F14ACF-8DDE-4F19-B762-04DB40876232}"/>
              </a:ext>
            </a:extLst>
          </p:cNvPr>
          <p:cNvSpPr txBox="1">
            <a:spLocks noChangeArrowheads="1"/>
          </p:cNvSpPr>
          <p:nvPr/>
        </p:nvSpPr>
        <p:spPr>
          <a:xfrm>
            <a:off x="1278835" y="2290763"/>
            <a:ext cx="3886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rgbClr val="003399"/>
                </a:solidFill>
              </a:rPr>
              <a:t>1. </a:t>
            </a:r>
            <a:r>
              <a:rPr lang="en-US" altLang="en-US" sz="2400" dirty="0" err="1">
                <a:solidFill>
                  <a:srgbClr val="003399"/>
                </a:solidFill>
              </a:rPr>
              <a:t>Fungsi</a:t>
            </a:r>
            <a:r>
              <a:rPr lang="en-US" altLang="en-US" sz="2400" dirty="0">
                <a:solidFill>
                  <a:srgbClr val="003399"/>
                </a:solidFill>
              </a:rPr>
              <a:t> linier</a:t>
            </a:r>
          </a:p>
          <a:p>
            <a:pPr lvl="1">
              <a:lnSpc>
                <a:spcPct val="80000"/>
              </a:lnSpc>
            </a:pPr>
            <a:r>
              <a:rPr lang="en-US" altLang="en-US" dirty="0" err="1"/>
              <a:t>Transformasi</a:t>
            </a:r>
            <a:r>
              <a:rPr lang="en-US" altLang="en-US" dirty="0"/>
              <a:t> </a:t>
            </a:r>
            <a:r>
              <a:rPr lang="en-US" altLang="en-US" dirty="0" err="1"/>
              <a:t>negatif</a:t>
            </a:r>
            <a:r>
              <a:rPr lang="en-US" altLang="en-US" dirty="0"/>
              <a:t> dan </a:t>
            </a:r>
            <a:r>
              <a:rPr lang="en-US" altLang="en-US" dirty="0" err="1"/>
              <a:t>transformasi</a:t>
            </a:r>
            <a:r>
              <a:rPr lang="en-US" altLang="en-US" dirty="0"/>
              <a:t> </a:t>
            </a:r>
            <a:r>
              <a:rPr lang="en-US" altLang="en-US" dirty="0" err="1"/>
              <a:t>identitas</a:t>
            </a:r>
            <a:endParaRPr lang="en-US" altLang="en-US" dirty="0"/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dirty="0"/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rgbClr val="003399"/>
                </a:solidFill>
              </a:rPr>
              <a:t>2. </a:t>
            </a:r>
            <a:r>
              <a:rPr lang="en-US" altLang="en-US" sz="2400" dirty="0" err="1">
                <a:solidFill>
                  <a:srgbClr val="003399"/>
                </a:solidFill>
              </a:rPr>
              <a:t>Fungsi</a:t>
            </a:r>
            <a:r>
              <a:rPr lang="en-US" altLang="en-US" sz="2400" dirty="0">
                <a:solidFill>
                  <a:srgbClr val="003399"/>
                </a:solidFill>
              </a:rPr>
              <a:t> </a:t>
            </a:r>
            <a:r>
              <a:rPr lang="en-US" altLang="en-US" sz="2400" dirty="0" err="1">
                <a:solidFill>
                  <a:srgbClr val="003399"/>
                </a:solidFill>
              </a:rPr>
              <a:t>logaritma</a:t>
            </a:r>
            <a:endParaRPr lang="en-US" altLang="en-US" sz="2400" dirty="0">
              <a:solidFill>
                <a:srgbClr val="003399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en-US" dirty="0" err="1"/>
              <a:t>Transformasi</a:t>
            </a:r>
            <a:r>
              <a:rPr lang="en-US" altLang="en-US" dirty="0"/>
              <a:t> log dan inverse-log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dirty="0"/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rgbClr val="003399"/>
                </a:solidFill>
              </a:rPr>
              <a:t>3. </a:t>
            </a:r>
            <a:r>
              <a:rPr lang="en-US" altLang="en-US" sz="2400" dirty="0" err="1">
                <a:solidFill>
                  <a:srgbClr val="003399"/>
                </a:solidFill>
              </a:rPr>
              <a:t>Fungsi</a:t>
            </a:r>
            <a:r>
              <a:rPr lang="en-US" altLang="en-US" sz="2400" dirty="0">
                <a:solidFill>
                  <a:srgbClr val="003399"/>
                </a:solidFill>
              </a:rPr>
              <a:t> </a:t>
            </a:r>
            <a:r>
              <a:rPr lang="en-US" altLang="en-US" sz="2400" dirty="0" err="1">
                <a:solidFill>
                  <a:srgbClr val="003399"/>
                </a:solidFill>
              </a:rPr>
              <a:t>pangkat</a:t>
            </a:r>
            <a:endParaRPr lang="en-US" altLang="en-US" sz="2400" dirty="0">
              <a:solidFill>
                <a:srgbClr val="003399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en-US" dirty="0" err="1"/>
              <a:t>Transformasi</a:t>
            </a:r>
            <a:r>
              <a:rPr lang="en-US" altLang="en-US" dirty="0"/>
              <a:t> </a:t>
            </a:r>
            <a:r>
              <a:rPr lang="en-US" altLang="en-US" dirty="0" err="1"/>
              <a:t>pangkat</a:t>
            </a:r>
            <a:r>
              <a:rPr lang="en-US" altLang="en-US" dirty="0"/>
              <a:t> </a:t>
            </a:r>
            <a:r>
              <a:rPr lang="en-US" altLang="en-US" i="1" dirty="0"/>
              <a:t>n </a:t>
            </a:r>
            <a:r>
              <a:rPr lang="en-US" altLang="en-US" dirty="0"/>
              <a:t>dan </a:t>
            </a:r>
            <a:r>
              <a:rPr lang="en-US" altLang="en-US" dirty="0" err="1"/>
              <a:t>transformasi</a:t>
            </a:r>
            <a:r>
              <a:rPr lang="en-US" altLang="en-US" dirty="0"/>
              <a:t> </a:t>
            </a:r>
            <a:r>
              <a:rPr lang="en-US" altLang="en-US" dirty="0" err="1"/>
              <a:t>akar</a:t>
            </a:r>
            <a:r>
              <a:rPr lang="en-US" altLang="en-US" dirty="0"/>
              <a:t> </a:t>
            </a:r>
            <a:r>
              <a:rPr lang="en-US" altLang="en-US" dirty="0" err="1"/>
              <a:t>pangkat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7D7E03-A909-4D8F-8527-75575CBE0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1585" y="2067339"/>
            <a:ext cx="6213475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3508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6C1296-79B1-4C20-9F84-DFBD93C54103}"/>
              </a:ext>
            </a:extLst>
          </p:cNvPr>
          <p:cNvSpPr txBox="1"/>
          <p:nvPr/>
        </p:nvSpPr>
        <p:spPr>
          <a:xfrm>
            <a:off x="1152938" y="460985"/>
            <a:ext cx="4587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Transformasi</a:t>
            </a:r>
            <a:r>
              <a:rPr lang="en-US" sz="2800" dirty="0"/>
              <a:t> </a:t>
            </a:r>
            <a:r>
              <a:rPr lang="en-US" sz="2800" dirty="0" err="1"/>
              <a:t>identitas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244D97-2A42-457B-8C3D-D9FA57AB3C12}"/>
              </a:ext>
            </a:extLst>
          </p:cNvPr>
          <p:cNvSpPr txBox="1"/>
          <p:nvPr/>
        </p:nvSpPr>
        <p:spPr>
          <a:xfrm>
            <a:off x="1152938" y="1157062"/>
            <a:ext cx="7946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Nilai </a:t>
            </a:r>
            <a:r>
              <a:rPr lang="en-US" sz="2400" dirty="0" err="1"/>
              <a:t>keabuan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i="1" dirty="0"/>
              <a:t>output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keabuan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i="1" dirty="0"/>
              <a:t>input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Dimasukkan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grafik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melengkapi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81CE2E-541E-4C35-919F-780F98AFC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2463" y="2242353"/>
            <a:ext cx="6213475" cy="4525963"/>
          </a:xfrm>
          <a:prstGeom prst="rect">
            <a:avLst/>
          </a:prstGeom>
          <a:noFill/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97D8B13-C4E7-4D04-80E8-2627DB5093AA}"/>
              </a:ext>
            </a:extLst>
          </p:cNvPr>
          <p:cNvCxnSpPr>
            <a:cxnSpLocks/>
          </p:cNvCxnSpPr>
          <p:nvPr/>
        </p:nvCxnSpPr>
        <p:spPr>
          <a:xfrm flipV="1">
            <a:off x="4084983" y="2415210"/>
            <a:ext cx="3806687" cy="392595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141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6C1296-79B1-4C20-9F84-DFBD93C54103}"/>
              </a:ext>
            </a:extLst>
          </p:cNvPr>
          <p:cNvSpPr txBox="1"/>
          <p:nvPr/>
        </p:nvSpPr>
        <p:spPr>
          <a:xfrm>
            <a:off x="838200" y="418944"/>
            <a:ext cx="4587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Transformasi</a:t>
            </a:r>
            <a:r>
              <a:rPr lang="en-US" sz="2800" dirty="0"/>
              <a:t> Log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81CE2E-541E-4C35-919F-780F98AFC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35920" y="1588510"/>
            <a:ext cx="5792131" cy="4219051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D5E899E-A64F-4430-8BA6-6B8D651A0BD3}"/>
              </a:ext>
            </a:extLst>
          </p:cNvPr>
          <p:cNvSpPr/>
          <p:nvPr/>
        </p:nvSpPr>
        <p:spPr>
          <a:xfrm>
            <a:off x="839939" y="1341962"/>
            <a:ext cx="2986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altLang="en-US" sz="2400" dirty="0" err="1"/>
              <a:t>Fungsi</a:t>
            </a:r>
            <a:r>
              <a:rPr lang="en-US" altLang="en-US" sz="2400" dirty="0">
                <a:solidFill>
                  <a:schemeClr val="accent2"/>
                </a:solidFill>
              </a:rPr>
              <a:t> </a:t>
            </a:r>
            <a:r>
              <a:rPr lang="en-US" altLang="en-US" sz="2400" i="1" dirty="0">
                <a:solidFill>
                  <a:schemeClr val="accent2"/>
                </a:solidFill>
              </a:rPr>
              <a:t>s </a:t>
            </a:r>
            <a:r>
              <a:rPr lang="en-US" altLang="en-US" sz="2400" dirty="0">
                <a:solidFill>
                  <a:schemeClr val="accent2"/>
                </a:solidFill>
              </a:rPr>
              <a:t>= </a:t>
            </a:r>
            <a:r>
              <a:rPr lang="en-US" altLang="en-US" sz="2400" i="1" dirty="0">
                <a:solidFill>
                  <a:schemeClr val="accent2"/>
                </a:solidFill>
              </a:rPr>
              <a:t>c </a:t>
            </a:r>
            <a:r>
              <a:rPr lang="en-US" altLang="en-US" sz="2400" dirty="0">
                <a:solidFill>
                  <a:schemeClr val="accent2"/>
                </a:solidFill>
              </a:rPr>
              <a:t>log(1+</a:t>
            </a:r>
            <a:r>
              <a:rPr lang="en-US" altLang="en-US" sz="2400" i="1" dirty="0">
                <a:solidFill>
                  <a:schemeClr val="accent2"/>
                </a:solidFill>
              </a:rPr>
              <a:t>r</a:t>
            </a:r>
            <a:r>
              <a:rPr lang="en-US" altLang="en-US" sz="2400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27D7A1-2AFF-4DD6-B874-A48A913F659F}"/>
              </a:ext>
            </a:extLst>
          </p:cNvPr>
          <p:cNvSpPr/>
          <p:nvPr/>
        </p:nvSpPr>
        <p:spPr>
          <a:xfrm>
            <a:off x="947312" y="2762502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err="1"/>
              <a:t>Transformasi</a:t>
            </a:r>
            <a:r>
              <a:rPr lang="en-US" altLang="en-US" sz="2000" dirty="0"/>
              <a:t> log </a:t>
            </a:r>
            <a:r>
              <a:rPr lang="en-US" altLang="en-US" sz="2000" dirty="0" err="1"/>
              <a:t>memiliki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sifat</a:t>
            </a:r>
            <a:r>
              <a:rPr lang="en-US" altLang="en-US" sz="2000" dirty="0"/>
              <a:t>: 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      1. </a:t>
            </a:r>
            <a:r>
              <a:rPr lang="en-US" altLang="en-US" sz="2000" dirty="0" err="1"/>
              <a:t>Untuk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citra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memiliki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rentang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sempit</a:t>
            </a: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          </a:t>
            </a:r>
            <a:r>
              <a:rPr lang="en-US" altLang="en-US" sz="2000" dirty="0" err="1"/>
              <a:t>untuk</a:t>
            </a:r>
            <a:r>
              <a:rPr lang="en-US" altLang="en-US" sz="2000" dirty="0"/>
              <a:t>  </a:t>
            </a:r>
            <a:r>
              <a:rPr lang="en-US" altLang="en-US" sz="2000" dirty="0" err="1"/>
              <a:t>nilai-nilai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keabuan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rendah</a:t>
            </a:r>
            <a:r>
              <a:rPr lang="en-US" altLang="en-US" sz="2000" dirty="0"/>
              <a:t> (</a:t>
            </a:r>
            <a:r>
              <a:rPr lang="en-US" altLang="en-US" sz="2000" dirty="0" err="1"/>
              <a:t>gelap</a:t>
            </a:r>
            <a:r>
              <a:rPr lang="en-US" altLang="en-US" sz="2000" dirty="0"/>
              <a:t>),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          </a:t>
            </a:r>
            <a:r>
              <a:rPr lang="en-US" altLang="en-US" sz="2000" dirty="0" err="1"/>
              <a:t>dipetakan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menjadi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rentang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lebih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luas</a:t>
            </a:r>
            <a:r>
              <a:rPr lang="en-US" altLang="en-US" sz="2000" dirty="0"/>
              <a:t> pada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          </a:t>
            </a:r>
            <a:r>
              <a:rPr lang="en-US" altLang="en-US" sz="2000" dirty="0" err="1"/>
              <a:t>citra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luaran</a:t>
            </a:r>
            <a:r>
              <a:rPr lang="en-US" altLang="en-US" sz="2000" dirty="0"/>
              <a:t>.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     2. </a:t>
            </a:r>
            <a:r>
              <a:rPr lang="en-US" altLang="en-US" sz="2000" dirty="0" err="1"/>
              <a:t>Untuk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citra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memiliki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rentang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lebar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untuk</a:t>
            </a:r>
            <a:r>
              <a:rPr lang="en-US" altLang="en-US" sz="2000" dirty="0"/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          </a:t>
            </a:r>
            <a:r>
              <a:rPr lang="en-US" altLang="en-US" sz="2000" dirty="0" err="1"/>
              <a:t>nilai-nilai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keabuan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tinggi</a:t>
            </a:r>
            <a:r>
              <a:rPr lang="en-US" altLang="en-US" sz="2000" dirty="0"/>
              <a:t> (</a:t>
            </a:r>
            <a:r>
              <a:rPr lang="en-US" altLang="en-US" sz="2000" dirty="0" err="1"/>
              <a:t>terang</a:t>
            </a:r>
            <a:r>
              <a:rPr lang="en-US" altLang="en-US" sz="2000" dirty="0"/>
              <a:t>), </a:t>
            </a:r>
            <a:r>
              <a:rPr lang="en-US" altLang="en-US" sz="2000" dirty="0" err="1"/>
              <a:t>dipetakan</a:t>
            </a:r>
            <a:r>
              <a:rPr lang="en-US" altLang="en-US" sz="2000" dirty="0"/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          </a:t>
            </a:r>
            <a:r>
              <a:rPr lang="en-US" altLang="en-US" sz="2000" dirty="0" err="1"/>
              <a:t>menjadi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rentang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lebih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sempit</a:t>
            </a:r>
            <a:r>
              <a:rPr lang="en-US" altLang="en-US" sz="2000" dirty="0"/>
              <a:t> pada </a:t>
            </a:r>
            <a:r>
              <a:rPr lang="en-US" altLang="en-US" sz="2000" dirty="0" err="1"/>
              <a:t>citra</a:t>
            </a: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          </a:t>
            </a:r>
            <a:r>
              <a:rPr lang="en-US" altLang="en-US" sz="2000" dirty="0" err="1"/>
              <a:t>luaran</a:t>
            </a:r>
            <a:endParaRPr lang="en-US" altLang="en-US" sz="20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Pada </a:t>
            </a:r>
            <a:r>
              <a:rPr lang="en-US" altLang="en-US" sz="2000" dirty="0" err="1"/>
              <a:t>transformasi</a:t>
            </a:r>
            <a:r>
              <a:rPr lang="en-US" altLang="en-US" sz="2000" dirty="0"/>
              <a:t> log </a:t>
            </a:r>
            <a:r>
              <a:rPr lang="en-US" altLang="en-US" sz="2000" dirty="0" err="1"/>
              <a:t>balikan</a:t>
            </a:r>
            <a:r>
              <a:rPr lang="en-US" altLang="en-US" sz="2000" dirty="0"/>
              <a:t> (</a:t>
            </a:r>
            <a:r>
              <a:rPr lang="en-US" altLang="en-US" sz="2000" i="1" dirty="0"/>
              <a:t>inverse</a:t>
            </a:r>
            <a:r>
              <a:rPr lang="en-US" altLang="en-US" sz="2000" dirty="0"/>
              <a:t>), yang </a:t>
            </a:r>
            <a:r>
              <a:rPr lang="en-US" altLang="en-US" sz="2000" dirty="0" err="1"/>
              <a:t>terjadi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adalah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kebalikannya</a:t>
            </a:r>
            <a:r>
              <a:rPr lang="en-US" altLang="en-US" sz="20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54962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0C057912-1CF5-4228-8579-A3A414C6E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709" y="1413639"/>
            <a:ext cx="4188373" cy="418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0">
            <a:extLst>
              <a:ext uri="{FF2B5EF4-FFF2-40B4-BE49-F238E27FC236}">
                <a16:creationId xmlns:a16="http://schemas.microsoft.com/office/drawing/2014/main" id="{5BC3A3D0-BE8E-4EEA-BF06-71237CE3A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8167" y="5737170"/>
            <a:ext cx="9845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 dirty="0">
                <a:latin typeface="Times New Roman" panose="02020603050405020304" pitchFamily="18" charset="0"/>
              </a:rPr>
              <a:t>c = 100</a:t>
            </a: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5768433C-71FE-4D26-AD10-8B9DBB1D3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318" y="1413639"/>
            <a:ext cx="4188373" cy="418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948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E627B0-D0C9-40B0-B9A2-0A8EDB0EF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391" y="1598265"/>
            <a:ext cx="3657524" cy="36614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77B524-F47C-4A32-A001-AFA2B933B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661" y="1598265"/>
            <a:ext cx="3657524" cy="366147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223D6F2-7E85-447E-96BF-66284749928D}"/>
              </a:ext>
            </a:extLst>
          </p:cNvPr>
          <p:cNvCxnSpPr/>
          <p:nvPr/>
        </p:nvCxnSpPr>
        <p:spPr>
          <a:xfrm>
            <a:off x="5615608" y="3429000"/>
            <a:ext cx="56653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383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60" name="Rectangle 8">
            <a:extLst>
              <a:ext uri="{FF2B5EF4-FFF2-40B4-BE49-F238E27FC236}">
                <a16:creationId xmlns:a16="http://schemas.microsoft.com/office/drawing/2014/main" id="{9C588B74-1116-43BA-9E40-162D42534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4002" y="940420"/>
            <a:ext cx="8226144" cy="58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>
                <a:schemeClr val="bg1"/>
              </a:buClr>
              <a:buSzPct val="125000"/>
            </a:pPr>
            <a:r>
              <a:rPr lang="en-GB" altLang="en-US" sz="3629" b="1">
                <a:solidFill>
                  <a:srgbClr val="FFFFFF"/>
                </a:solidFill>
                <a:latin typeface="Arial" panose="020B0604020202020204" pitchFamily="34" charset="0"/>
              </a:rPr>
              <a:t>Log Transformations</a:t>
            </a:r>
            <a:endParaRPr lang="en-GB" altLang="en-US" sz="3266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>
              <a:buClr>
                <a:schemeClr val="bg1"/>
              </a:buClr>
              <a:buSzPct val="125000"/>
            </a:pPr>
            <a:endParaRPr lang="en-GB" altLang="en-US" sz="254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33164" name="Object 12">
            <a:extLst>
              <a:ext uri="{FF2B5EF4-FFF2-40B4-BE49-F238E27FC236}">
                <a16:creationId xmlns:a16="http://schemas.microsoft.com/office/drawing/2014/main" id="{1ED9962C-8BB7-4F13-A60A-F05AA046B8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775025"/>
              </p:ext>
            </p:extLst>
          </p:nvPr>
        </p:nvGraphicFramePr>
        <p:xfrm>
          <a:off x="7573596" y="3567255"/>
          <a:ext cx="2816936" cy="2142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 Publisher Bild" r:id="rId3" imgW="3105000" imgH="2362320" progId="PictPub.Image.7">
                  <p:embed/>
                </p:oleObj>
              </mc:Choice>
              <mc:Fallback>
                <p:oleObj name="Picture Publisher Bild" r:id="rId3" imgW="3105000" imgH="2362320" progId="PictPub.Image.7">
                  <p:embed/>
                  <p:pic>
                    <p:nvPicPr>
                      <p:cNvPr id="433164" name="Object 12">
                        <a:extLst>
                          <a:ext uri="{FF2B5EF4-FFF2-40B4-BE49-F238E27FC236}">
                            <a16:creationId xmlns:a16="http://schemas.microsoft.com/office/drawing/2014/main" id="{1ED9962C-8BB7-4F13-A60A-F05AA046B8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3596" y="3567255"/>
                        <a:ext cx="2816936" cy="21429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76200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65" name="Object 13">
            <a:extLst>
              <a:ext uri="{FF2B5EF4-FFF2-40B4-BE49-F238E27FC236}">
                <a16:creationId xmlns:a16="http://schemas.microsoft.com/office/drawing/2014/main" id="{3D438731-7585-4143-B82E-9169474857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247537"/>
              </p:ext>
            </p:extLst>
          </p:nvPr>
        </p:nvGraphicFramePr>
        <p:xfrm>
          <a:off x="4756660" y="836729"/>
          <a:ext cx="2816936" cy="2108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 Publisher Bild" r:id="rId5" imgW="3105000" imgH="2324160" progId="PictPub.Image.7">
                  <p:embed/>
                </p:oleObj>
              </mc:Choice>
              <mc:Fallback>
                <p:oleObj name="Picture Publisher Bild" r:id="rId5" imgW="3105000" imgH="2324160" progId="PictPub.Image.7">
                  <p:embed/>
                  <p:pic>
                    <p:nvPicPr>
                      <p:cNvPr id="433165" name="Object 13">
                        <a:extLst>
                          <a:ext uri="{FF2B5EF4-FFF2-40B4-BE49-F238E27FC236}">
                            <a16:creationId xmlns:a16="http://schemas.microsoft.com/office/drawing/2014/main" id="{3D438731-7585-4143-B82E-9169474857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6660" y="836729"/>
                        <a:ext cx="2816936" cy="21083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76200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66" name="Object 14">
            <a:extLst>
              <a:ext uri="{FF2B5EF4-FFF2-40B4-BE49-F238E27FC236}">
                <a16:creationId xmlns:a16="http://schemas.microsoft.com/office/drawing/2014/main" id="{CDF83C6D-2129-467C-9484-1AD17F1109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063240"/>
              </p:ext>
            </p:extLst>
          </p:nvPr>
        </p:nvGraphicFramePr>
        <p:xfrm>
          <a:off x="2143167" y="3567255"/>
          <a:ext cx="2834218" cy="2108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 Publisher Bild" r:id="rId7" imgW="3124080" imgH="2324160" progId="PictPub.Image.7">
                  <p:embed/>
                </p:oleObj>
              </mc:Choice>
              <mc:Fallback>
                <p:oleObj name="Picture Publisher Bild" r:id="rId7" imgW="3124080" imgH="2324160" progId="PictPub.Image.7">
                  <p:embed/>
                  <p:pic>
                    <p:nvPicPr>
                      <p:cNvPr id="433166" name="Object 14">
                        <a:extLst>
                          <a:ext uri="{FF2B5EF4-FFF2-40B4-BE49-F238E27FC236}">
                            <a16:creationId xmlns:a16="http://schemas.microsoft.com/office/drawing/2014/main" id="{CDF83C6D-2129-467C-9484-1AD17F1109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67" y="3567255"/>
                        <a:ext cx="2834218" cy="21083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76200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3167" name="Line 15">
            <a:extLst>
              <a:ext uri="{FF2B5EF4-FFF2-40B4-BE49-F238E27FC236}">
                <a16:creationId xmlns:a16="http://schemas.microsoft.com/office/drawing/2014/main" id="{4E7D6552-2658-4E68-9626-E6F4FD9925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60276" y="1989926"/>
            <a:ext cx="1175163" cy="15208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433168" name="Line 16">
            <a:extLst>
              <a:ext uri="{FF2B5EF4-FFF2-40B4-BE49-F238E27FC236}">
                <a16:creationId xmlns:a16="http://schemas.microsoft.com/office/drawing/2014/main" id="{1BE02EAF-7FCC-4EBC-B8D8-0B0E8659042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4817" y="1858485"/>
            <a:ext cx="1175163" cy="1659054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7E100C16-5089-4418-9C6C-9AABABBF0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0158" y="2293126"/>
            <a:ext cx="1081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 err="1"/>
              <a:t>InvLog</a:t>
            </a:r>
            <a:endParaRPr lang="en-US" altLang="en-US" sz="2400" dirty="0"/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EE1A453D-8D35-4EEB-9010-A1BD06880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0097" y="2125168"/>
            <a:ext cx="6206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/>
              <a:t>Log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276238-75D3-4F3C-AC3C-6F8CE28AD9D8}"/>
              </a:ext>
            </a:extLst>
          </p:cNvPr>
          <p:cNvSpPr/>
          <p:nvPr/>
        </p:nvSpPr>
        <p:spPr>
          <a:xfrm>
            <a:off x="3048000" y="2721114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Font typeface="StarBats" pitchFamily="2" charset="2"/>
              <a:buNone/>
            </a:pPr>
            <a:r>
              <a:rPr lang="en-GB" altLang="en-US" b="1" i="1" dirty="0">
                <a:solidFill>
                  <a:srgbClr val="FFFFFF"/>
                </a:solidFill>
                <a:latin typeface="Arial" panose="020B0604020202020204" pitchFamily="34" charset="0"/>
              </a:rPr>
              <a:t>CIS 601</a:t>
            </a:r>
          </a:p>
          <a:p>
            <a:pPr algn="ctr">
              <a:buClr>
                <a:srgbClr val="000000"/>
              </a:buClr>
              <a:buFont typeface="StarBats" pitchFamily="2" charset="2"/>
              <a:buNone/>
            </a:pPr>
            <a:endParaRPr lang="en-GB" altLang="en-US" b="1" i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>
              <a:buClr>
                <a:srgbClr val="000000"/>
              </a:buClr>
              <a:buFont typeface="StarBats" pitchFamily="2" charset="2"/>
              <a:buNone/>
            </a:pPr>
            <a:r>
              <a:rPr lang="en-GB" altLang="en-US" b="1" i="1" dirty="0">
                <a:solidFill>
                  <a:srgbClr val="FFFFFF"/>
                </a:solidFill>
                <a:latin typeface="Arial" panose="020B0604020202020204" pitchFamily="34" charset="0"/>
              </a:rPr>
              <a:t>Image ENHANCEMENT</a:t>
            </a:r>
          </a:p>
          <a:p>
            <a:pPr algn="ctr">
              <a:buClr>
                <a:srgbClr val="000000"/>
              </a:buClr>
              <a:buFont typeface="StarBats" pitchFamily="2" charset="2"/>
              <a:buNone/>
            </a:pPr>
            <a:r>
              <a:rPr lang="en-GB" altLang="en-US" sz="1400" b="1" i="1" dirty="0">
                <a:solidFill>
                  <a:srgbClr val="FFFFFF"/>
                </a:solidFill>
                <a:latin typeface="Arial" panose="020B0604020202020204" pitchFamily="34" charset="0"/>
              </a:rPr>
              <a:t>in the</a:t>
            </a:r>
          </a:p>
          <a:p>
            <a:pPr algn="ctr">
              <a:buClr>
                <a:srgbClr val="000000"/>
              </a:buClr>
              <a:buFont typeface="StarBats" pitchFamily="2" charset="2"/>
              <a:buNone/>
            </a:pPr>
            <a:r>
              <a:rPr lang="en-GB" altLang="en-US" b="1" i="1" dirty="0">
                <a:solidFill>
                  <a:srgbClr val="FFFFFF"/>
                </a:solidFill>
                <a:latin typeface="Arial" panose="020B0604020202020204" pitchFamily="34" charset="0"/>
              </a:rPr>
              <a:t>SPATIAL DOMAIN</a:t>
            </a:r>
            <a:endParaRPr lang="en-GB" altLang="en-US" b="1" i="1" dirty="0">
              <a:solidFill>
                <a:srgbClr val="FF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5C357A-E4ED-43BC-B0D9-EF22DF941200}"/>
              </a:ext>
            </a:extLst>
          </p:cNvPr>
          <p:cNvSpPr/>
          <p:nvPr/>
        </p:nvSpPr>
        <p:spPr>
          <a:xfrm>
            <a:off x="5762780" y="618190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Sumber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gambar</a:t>
            </a:r>
            <a:r>
              <a:rPr lang="en-US" sz="1600" dirty="0">
                <a:solidFill>
                  <a:srgbClr val="FF0000"/>
                </a:solidFill>
              </a:rPr>
              <a:t>: CIS 601, Image ENHANCEMENT in the SPATIAL DOMAIN, </a:t>
            </a:r>
            <a:r>
              <a:rPr lang="en-GB" altLang="en-US" sz="1600" i="1" dirty="0" err="1">
                <a:solidFill>
                  <a:srgbClr val="FF0000"/>
                </a:solidFill>
              </a:rPr>
              <a:t>Dr.</a:t>
            </a:r>
            <a:r>
              <a:rPr lang="en-GB" altLang="en-US" sz="1600" i="1" dirty="0">
                <a:solidFill>
                  <a:srgbClr val="FF0000"/>
                </a:solidFill>
              </a:rPr>
              <a:t> Rolf </a:t>
            </a:r>
            <a:r>
              <a:rPr lang="en-GB" altLang="en-US" sz="1600" i="1" dirty="0" err="1">
                <a:solidFill>
                  <a:srgbClr val="FF0000"/>
                </a:solidFill>
              </a:rPr>
              <a:t>Lakaemper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2980268-B185-45BA-B573-3812158FC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3667" y="2205391"/>
            <a:ext cx="7461159" cy="45352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5BBF91-C4AE-45E5-8262-9BD048FC9401}"/>
              </a:ext>
            </a:extLst>
          </p:cNvPr>
          <p:cNvSpPr/>
          <p:nvPr/>
        </p:nvSpPr>
        <p:spPr>
          <a:xfrm>
            <a:off x="472965" y="204843"/>
            <a:ext cx="1124606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/>
              <a:t>Application: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i="1" dirty="0"/>
              <a:t>This transformation is suitable for the case when the dynamic range of a processed image far exceeds the capability of the display device (e.g. display of the Fourier spectrum of an image) </a:t>
            </a:r>
            <a:endParaRPr lang="en-US" alt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i="1" dirty="0"/>
              <a:t>Also called </a:t>
            </a:r>
            <a:r>
              <a:rPr lang="en-US" altLang="en-US" sz="2400" i="1" dirty="0">
                <a:solidFill>
                  <a:schemeClr val="accent2"/>
                </a:solidFill>
              </a:rPr>
              <a:t>“dynamic-range compression / expansion”</a:t>
            </a:r>
            <a:endParaRPr lang="en-US" altLang="en-US" sz="2400" dirty="0">
              <a:solidFill>
                <a:schemeClr val="accent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6BDBAB-864B-4CFC-8601-CEFD99A17D45}"/>
              </a:ext>
            </a:extLst>
          </p:cNvPr>
          <p:cNvSpPr/>
          <p:nvPr/>
        </p:nvSpPr>
        <p:spPr>
          <a:xfrm>
            <a:off x="5623034" y="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Sumber</a:t>
            </a:r>
            <a:r>
              <a:rPr lang="en-US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Digital Image Processing, Chapter # 3, Image Enhancement in Spatial Domain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01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6C1296-79B1-4C20-9F84-DFBD93C54103}"/>
              </a:ext>
            </a:extLst>
          </p:cNvPr>
          <p:cNvSpPr txBox="1"/>
          <p:nvPr/>
        </p:nvSpPr>
        <p:spPr>
          <a:xfrm>
            <a:off x="516388" y="549122"/>
            <a:ext cx="4587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c) </a:t>
            </a:r>
            <a:r>
              <a:rPr lang="en-US" sz="2800" dirty="0" err="1"/>
              <a:t>Transformasi</a:t>
            </a:r>
            <a:r>
              <a:rPr lang="en-US" sz="2800" dirty="0"/>
              <a:t> </a:t>
            </a:r>
            <a:r>
              <a:rPr lang="en-US" sz="2800" dirty="0" err="1"/>
              <a:t>Pangkat</a:t>
            </a:r>
            <a:endParaRPr lang="en-US" sz="28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963B98B-48AB-4324-8223-7EF88BB61B69}"/>
              </a:ext>
            </a:extLst>
          </p:cNvPr>
          <p:cNvSpPr txBox="1">
            <a:spLocks noChangeArrowheads="1"/>
          </p:cNvSpPr>
          <p:nvPr/>
        </p:nvSpPr>
        <p:spPr>
          <a:xfrm>
            <a:off x="516388" y="1288750"/>
            <a:ext cx="5231525" cy="18917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err="1"/>
              <a:t>Fungsi</a:t>
            </a:r>
            <a:r>
              <a:rPr lang="en-US" altLang="en-US" dirty="0"/>
              <a:t> </a:t>
            </a:r>
            <a:r>
              <a:rPr lang="en-US" altLang="en-US" dirty="0" err="1"/>
              <a:t>pangkat</a:t>
            </a:r>
            <a:r>
              <a:rPr lang="en-US" altLang="en-US" dirty="0"/>
              <a:t>: </a:t>
            </a:r>
          </a:p>
          <a:p>
            <a:pPr>
              <a:buFontTx/>
              <a:buNone/>
            </a:pPr>
            <a:r>
              <a:rPr lang="en-US" altLang="en-US" dirty="0"/>
              <a:t>		</a:t>
            </a:r>
            <a:r>
              <a:rPr lang="en-US" altLang="en-US" i="1" dirty="0"/>
              <a:t>s</a:t>
            </a:r>
            <a:r>
              <a:rPr lang="en-US" altLang="en-US" dirty="0"/>
              <a:t> = </a:t>
            </a:r>
            <a:r>
              <a:rPr lang="en-US" altLang="en-US" i="1" dirty="0" err="1"/>
              <a:t>cr</a:t>
            </a:r>
            <a:r>
              <a:rPr lang="en-US" altLang="en-US" baseline="30000" dirty="0"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n-US" altLang="en-US" dirty="0"/>
              <a:t> </a:t>
            </a:r>
          </a:p>
          <a:p>
            <a:pPr>
              <a:buFontTx/>
              <a:buNone/>
            </a:pPr>
            <a:r>
              <a:rPr lang="en-US" altLang="en-US" dirty="0"/>
              <a:t>	</a:t>
            </a:r>
            <a:r>
              <a:rPr lang="en-US" altLang="en-US" i="1" dirty="0"/>
              <a:t>c</a:t>
            </a:r>
            <a:r>
              <a:rPr lang="en-US" altLang="en-US" dirty="0"/>
              <a:t> dan </a:t>
            </a:r>
            <a:r>
              <a:rPr lang="en-US" altLang="en-US" i="1" dirty="0"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n-US" altLang="en-US" dirty="0"/>
              <a:t> 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konstanta</a:t>
            </a:r>
            <a:r>
              <a:rPr lang="en-US" altLang="en-US" dirty="0"/>
              <a:t> </a:t>
            </a:r>
            <a:r>
              <a:rPr lang="en-US" altLang="en-US" dirty="0" err="1"/>
              <a:t>positif</a:t>
            </a:r>
            <a:r>
              <a:rPr lang="en-US" altLang="en-US" sz="2400" dirty="0"/>
              <a:t>. 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E254C07A-A6B6-40A8-8B5D-22C9EDE60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92247" y="1580038"/>
            <a:ext cx="5983641" cy="4254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74474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5730108-54B6-4EB5-B753-E60243651A45}"/>
              </a:ext>
            </a:extLst>
          </p:cNvPr>
          <p:cNvSpPr txBox="1">
            <a:spLocks noChangeArrowheads="1"/>
          </p:cNvSpPr>
          <p:nvPr/>
        </p:nvSpPr>
        <p:spPr>
          <a:xfrm>
            <a:off x="757361" y="1197816"/>
            <a:ext cx="10398319" cy="51928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2400" dirty="0" err="1"/>
              <a:t>Hukum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pangkat</a:t>
            </a:r>
            <a:r>
              <a:rPr lang="en-US" altLang="en-US" sz="2400" dirty="0"/>
              <a:t> (</a:t>
            </a:r>
            <a:r>
              <a:rPr lang="en-US" altLang="en-US" sz="2400" i="1" dirty="0"/>
              <a:t>power-law</a:t>
            </a:r>
            <a:r>
              <a:rPr lang="en-US" altLang="en-US" sz="2400" dirty="0"/>
              <a:t>):</a:t>
            </a:r>
          </a:p>
          <a:p>
            <a:pPr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</a:rPr>
              <a:t>Untuk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i="1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  </a:t>
            </a:r>
            <a:r>
              <a:rPr lang="en-US" altLang="en-US" sz="2400" dirty="0">
                <a:solidFill>
                  <a:srgbClr val="FF0000"/>
                </a:solidFill>
              </a:rPr>
              <a:t>&lt; 1:   </a:t>
            </a:r>
            <a:r>
              <a:rPr lang="en-US" altLang="en-US" sz="2400" dirty="0" err="1"/>
              <a:t>Mengekspansi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nilai-nilai</a:t>
            </a:r>
            <a:r>
              <a:rPr lang="en-US" altLang="en-US" sz="2400" dirty="0"/>
              <a:t> pixel </a:t>
            </a:r>
            <a:r>
              <a:rPr lang="en-US" altLang="en-US" sz="2400" dirty="0" err="1"/>
              <a:t>gelap</a:t>
            </a:r>
            <a:r>
              <a:rPr lang="en-US" altLang="en-US" sz="2400" dirty="0"/>
              <a:t>, </a:t>
            </a:r>
            <a:br>
              <a:rPr lang="en-US" altLang="en-US" sz="2400" dirty="0"/>
            </a:br>
            <a:r>
              <a:rPr lang="en-US" altLang="en-US" sz="2400" dirty="0"/>
              <a:t>                      </a:t>
            </a:r>
            <a:r>
              <a:rPr lang="en-US" altLang="en-US" sz="2400" dirty="0" err="1"/>
              <a:t>mengurangi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nilai-nilai</a:t>
            </a:r>
            <a:r>
              <a:rPr lang="en-US" altLang="en-US" sz="2400" dirty="0"/>
              <a:t> pixel </a:t>
            </a:r>
            <a:r>
              <a:rPr lang="en-US" altLang="en-US" sz="2400" dirty="0" err="1"/>
              <a:t>terang</a:t>
            </a:r>
            <a:endParaRPr lang="en-US" altLang="en-US" sz="2400" dirty="0"/>
          </a:p>
          <a:p>
            <a:pPr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</a:rPr>
              <a:t>Untuk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i="1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  </a:t>
            </a:r>
            <a:r>
              <a:rPr lang="en-US" altLang="en-US" sz="2400" dirty="0">
                <a:solidFill>
                  <a:srgbClr val="FF0000"/>
                </a:solidFill>
              </a:rPr>
              <a:t>&gt; 1:   </a:t>
            </a:r>
            <a:r>
              <a:rPr lang="en-US" altLang="en-US" sz="2400" dirty="0" err="1"/>
              <a:t>Mengurangi</a:t>
            </a:r>
            <a:r>
              <a:rPr lang="en-US" altLang="en-US" sz="2400" dirty="0">
                <a:solidFill>
                  <a:srgbClr val="FF0000"/>
                </a:solidFill>
              </a:rPr>
              <a:t>  </a:t>
            </a:r>
            <a:r>
              <a:rPr lang="en-US" altLang="en-US" sz="2400" dirty="0" err="1"/>
              <a:t>nilai-nilai</a:t>
            </a:r>
            <a:r>
              <a:rPr lang="en-US" altLang="en-US" sz="2400" dirty="0"/>
              <a:t> pixel </a:t>
            </a:r>
            <a:r>
              <a:rPr lang="en-US" altLang="en-US" sz="2400" dirty="0" err="1"/>
              <a:t>gelap</a:t>
            </a:r>
            <a:r>
              <a:rPr lang="en-US" altLang="en-US" sz="2400" dirty="0"/>
              <a:t>,</a:t>
            </a:r>
            <a:br>
              <a:rPr lang="en-US" altLang="en-US" sz="2400" dirty="0"/>
            </a:br>
            <a:r>
              <a:rPr lang="en-US" altLang="en-US" sz="2400" dirty="0"/>
              <a:t>                      </a:t>
            </a:r>
            <a:r>
              <a:rPr lang="en-US" altLang="en-US" sz="2400" dirty="0" err="1"/>
              <a:t>mengekspansi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nilai-nilai</a:t>
            </a:r>
            <a:r>
              <a:rPr lang="en-US" altLang="en-US" sz="2400" dirty="0"/>
              <a:t> pixel </a:t>
            </a:r>
            <a:r>
              <a:rPr lang="en-US" altLang="en-US" sz="2400" dirty="0" err="1"/>
              <a:t>terang</a:t>
            </a:r>
            <a:endParaRPr lang="en-US" altLang="en-US" sz="2400" dirty="0"/>
          </a:p>
          <a:p>
            <a:pPr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</a:rPr>
              <a:t>Jika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i="1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  </a:t>
            </a:r>
            <a:r>
              <a:rPr lang="en-US" altLang="en-US" sz="2400" dirty="0">
                <a:solidFill>
                  <a:srgbClr val="FF0000"/>
                </a:solidFill>
              </a:rPr>
              <a:t>=1 &amp; c=1:  </a:t>
            </a:r>
            <a:r>
              <a:rPr lang="en-US" altLang="en-US" sz="2400" dirty="0" err="1"/>
              <a:t>Transformasi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identitas</a:t>
            </a:r>
            <a:r>
              <a:rPr lang="en-US" altLang="en-US" sz="2400" dirty="0"/>
              <a:t> (s = r)</a:t>
            </a:r>
          </a:p>
          <a:p>
            <a:pPr>
              <a:buFontTx/>
              <a:buNone/>
            </a:pPr>
            <a:endParaRPr lang="en-US" altLang="en-US" sz="2400" dirty="0"/>
          </a:p>
          <a:p>
            <a:pPr marL="0" indent="0">
              <a:buFontTx/>
              <a:buNone/>
            </a:pPr>
            <a:r>
              <a:rPr lang="en-US" altLang="en-US" sz="2400" dirty="0" err="1"/>
              <a:t>Beberapa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devais</a:t>
            </a:r>
            <a:r>
              <a:rPr lang="en-US" altLang="en-US" sz="2400" dirty="0"/>
              <a:t> (</a:t>
            </a:r>
            <a:r>
              <a:rPr lang="en-US" altLang="en-US" sz="2400" i="1" dirty="0"/>
              <a:t>image capture</a:t>
            </a:r>
            <a:r>
              <a:rPr lang="en-US" altLang="en-US" sz="2400" dirty="0"/>
              <a:t>, </a:t>
            </a:r>
            <a:r>
              <a:rPr lang="en-US" altLang="en-US" sz="2400" i="1" dirty="0"/>
              <a:t>printin</a:t>
            </a:r>
            <a:r>
              <a:rPr lang="en-US" altLang="en-US" sz="2400" dirty="0"/>
              <a:t>g, </a:t>
            </a:r>
            <a:r>
              <a:rPr lang="en-US" altLang="en-US" sz="2400" i="1" dirty="0"/>
              <a:t>display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melakukan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respon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berdasarkan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hukum-pangkat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perlu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dikoreksi</a:t>
            </a:r>
            <a:endParaRPr lang="en-US" altLang="en-US" sz="2400" dirty="0"/>
          </a:p>
          <a:p>
            <a:pPr>
              <a:buFontTx/>
              <a:buNone/>
            </a:pPr>
            <a:endParaRPr lang="en-US" alt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043BD0-5A66-4FD1-96E6-79431D138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51030" y="467360"/>
            <a:ext cx="4653880" cy="33899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8718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7646452E-788B-47F0-8CB3-D51F794C9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0139" y="887896"/>
            <a:ext cx="8334734" cy="56189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8377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lena_sp03">
            <a:extLst>
              <a:ext uri="{FF2B5EF4-FFF2-40B4-BE49-F238E27FC236}">
                <a16:creationId xmlns:a16="http://schemas.microsoft.com/office/drawing/2014/main" id="{798F632A-807B-43DB-84F1-CCE5B02A9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718" y="1235664"/>
            <a:ext cx="3008391" cy="3183610"/>
          </a:xfrm>
          <a:prstGeom prst="rect">
            <a:avLst/>
          </a:prstGeom>
          <a:noFill/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3C41F84-144B-49CC-86DD-39239F2A47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31336" y="1251380"/>
          <a:ext cx="3175752" cy="3175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253089" imgH="3253089" progId="Photoshop.Image.7">
                  <p:embed/>
                </p:oleObj>
              </mc:Choice>
              <mc:Fallback>
                <p:oleObj name="Image" r:id="rId3" imgW="3253089" imgH="3253089" progId="Photoshop.Image.7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C3C41F84-144B-49CC-86DD-39239F2A47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1336" y="1251380"/>
                        <a:ext cx="3175752" cy="31757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4E4EDA6-68BA-407F-A2D8-7A33B6537D9B}"/>
              </a:ext>
            </a:extLst>
          </p:cNvPr>
          <p:cNvSpPr txBox="1"/>
          <p:nvPr/>
        </p:nvSpPr>
        <p:spPr>
          <a:xfrm>
            <a:off x="1361547" y="4435016"/>
            <a:ext cx="1321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Noisy image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942A1A-4637-48E7-9D9D-5B4E756F5F7E}"/>
              </a:ext>
            </a:extLst>
          </p:cNvPr>
          <p:cNvSpPr txBox="1"/>
          <p:nvPr/>
        </p:nvSpPr>
        <p:spPr>
          <a:xfrm>
            <a:off x="3876590" y="4443397"/>
            <a:ext cx="333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Citra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kontras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gelap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D2A802-9AE9-478F-A919-9FC6F3FDF586}"/>
              </a:ext>
            </a:extLst>
          </p:cNvPr>
          <p:cNvSpPr txBox="1"/>
          <p:nvPr/>
        </p:nvSpPr>
        <p:spPr>
          <a:xfrm>
            <a:off x="8519471" y="4435016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Motion blur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B482C5-6138-4A65-AB64-A6C226F275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0880" y="1243522"/>
            <a:ext cx="4722126" cy="316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996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68F9F40-5E46-46B4-9539-D51D0494D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2249" y="904462"/>
            <a:ext cx="9467502" cy="57547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7DB85B-624D-4341-8EF9-747F1D1F1CF3}"/>
              </a:ext>
            </a:extLst>
          </p:cNvPr>
          <p:cNvSpPr txBox="1"/>
          <p:nvPr/>
        </p:nvSpPr>
        <p:spPr>
          <a:xfrm>
            <a:off x="1162358" y="457200"/>
            <a:ext cx="1013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Rincian</a:t>
            </a:r>
            <a:r>
              <a:rPr lang="en-US" sz="20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042024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8A0F03BD-1D15-49D9-A88D-E93708FC5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4426" y="1196008"/>
            <a:ext cx="8495912" cy="53207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89780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584AD5-648D-48FE-A55A-4C8D23699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811" y="1075141"/>
            <a:ext cx="10334617" cy="56039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6E8EC0-ED33-4C81-81DF-7F0439B7C8B5}"/>
              </a:ext>
            </a:extLst>
          </p:cNvPr>
          <p:cNvSpPr txBox="1"/>
          <p:nvPr/>
        </p:nvSpPr>
        <p:spPr>
          <a:xfrm>
            <a:off x="1162358" y="457200"/>
            <a:ext cx="1013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Rincian</a:t>
            </a:r>
            <a:r>
              <a:rPr lang="en-US" sz="20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523924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80BCE9-BD4B-4FFF-ACFA-AA1672CC8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920" y="990502"/>
            <a:ext cx="10240762" cy="5728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C807CE-0B0A-4E2C-BA8B-8A03077E33BB}"/>
              </a:ext>
            </a:extLst>
          </p:cNvPr>
          <p:cNvSpPr txBox="1"/>
          <p:nvPr/>
        </p:nvSpPr>
        <p:spPr>
          <a:xfrm>
            <a:off x="1162358" y="457200"/>
            <a:ext cx="1013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Rincian</a:t>
            </a:r>
            <a:r>
              <a:rPr lang="en-US" sz="20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640376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AD4B621-FC96-4382-A62D-7FF117960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3200" y="2509959"/>
            <a:ext cx="6782904" cy="4255940"/>
          </a:xfrm>
          <a:prstGeom prst="rect">
            <a:avLst/>
          </a:prstGeom>
        </p:spPr>
      </p:pic>
      <p:sp>
        <p:nvSpPr>
          <p:cNvPr id="3" name="Rectangle 15">
            <a:extLst>
              <a:ext uri="{FF2B5EF4-FFF2-40B4-BE49-F238E27FC236}">
                <a16:creationId xmlns:a16="http://schemas.microsoft.com/office/drawing/2014/main" id="{9EF0EE38-0956-4A8A-BDB9-AD51293A6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939" y="386741"/>
            <a:ext cx="6217290" cy="773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4000" dirty="0">
                <a:solidFill>
                  <a:schemeClr val="accent2"/>
                </a:solidFill>
              </a:rPr>
              <a:t>Gamma correction</a:t>
            </a:r>
            <a:endParaRPr lang="th-TH" altLang="en-US" sz="4000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A17C34-B057-7C99-6F94-3F50A7E9FFF4}"/>
              </a:ext>
            </a:extLst>
          </p:cNvPr>
          <p:cNvSpPr txBox="1"/>
          <p:nvPr/>
        </p:nvSpPr>
        <p:spPr>
          <a:xfrm>
            <a:off x="1381760" y="1272272"/>
            <a:ext cx="100482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Gamma (γ) correction: </a:t>
            </a:r>
            <a:r>
              <a:rPr lang="en-US" altLang="en-US" sz="2400" dirty="0"/>
              <a:t>Proses yang </a:t>
            </a:r>
            <a:r>
              <a:rPr lang="en-US" altLang="en-US" sz="2400" dirty="0" err="1"/>
              <a:t>digunakan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mengoreksi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fenomena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hukum-pangkat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446211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F84A934B-ACBF-4BE0-BCB2-7F20B8D84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3B2D742-FD41-4A50-8ECB-E925D453F7E0}" type="slidenum">
              <a:rPr lang="en-US" altLang="en-US" sz="1400"/>
              <a:pPr eaLnBrk="1" hangingPunct="1"/>
              <a:t>35</a:t>
            </a:fld>
            <a:endParaRPr lang="en-US" altLang="en-US" sz="1400"/>
          </a:p>
        </p:txBody>
      </p:sp>
      <p:sp>
        <p:nvSpPr>
          <p:cNvPr id="19471" name="Rectangle 15">
            <a:extLst>
              <a:ext uri="{FF2B5EF4-FFF2-40B4-BE49-F238E27FC236}">
                <a16:creationId xmlns:a16="http://schemas.microsoft.com/office/drawing/2014/main" id="{87FFE32A-5426-4A88-8D2A-D8FC3FC10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426" y="134314"/>
            <a:ext cx="6217290" cy="773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4000" dirty="0">
                <a:solidFill>
                  <a:schemeClr val="accent2"/>
                </a:solidFill>
              </a:rPr>
              <a:t>Gamma correction</a:t>
            </a:r>
            <a:endParaRPr lang="th-TH" altLang="en-US" sz="4000" dirty="0">
              <a:solidFill>
                <a:schemeClr val="accent2"/>
              </a:solidFill>
            </a:endParaRPr>
          </a:p>
        </p:txBody>
      </p:sp>
      <p:sp>
        <p:nvSpPr>
          <p:cNvPr id="19472" name="Rectangle 16">
            <a:extLst>
              <a:ext uri="{FF2B5EF4-FFF2-40B4-BE49-F238E27FC236}">
                <a16:creationId xmlns:a16="http://schemas.microsoft.com/office/drawing/2014/main" id="{129EA39F-6C8A-498A-AB58-4AD8ED2D6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2965" y="1604340"/>
            <a:ext cx="3925888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dirty="0"/>
              <a:t>Cathode ray tube (CRT) devices have an intensity-to-voltage response that is a power function, with </a:t>
            </a:r>
            <a:r>
              <a:rPr lang="en-US" altLang="en-US" sz="2400" dirty="0">
                <a:sym typeface="Symbol" panose="05050102010706020507" pitchFamily="18" charset="2"/>
              </a:rPr>
              <a:t> varying from 1.8 to 2.5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The picture will become darker.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Gamma correction is done by preprocessing the image before inputting it to the monitor with </a:t>
            </a:r>
            <a:r>
              <a:rPr lang="en-US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 = cr</a:t>
            </a:r>
            <a:r>
              <a:rPr lang="en-US" altLang="en-US" sz="24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1/</a:t>
            </a:r>
            <a:r>
              <a:rPr lang="en-US" altLang="en-US" sz="24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endParaRPr lang="th-TH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3A5B4E-0E45-409B-A40C-C0DBCEC703A6}"/>
              </a:ext>
            </a:extLst>
          </p:cNvPr>
          <p:cNvSpPr txBox="1"/>
          <p:nvPr/>
        </p:nvSpPr>
        <p:spPr>
          <a:xfrm>
            <a:off x="2427039" y="1120977"/>
            <a:ext cx="1755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Grayscale image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5A2F23-B7D3-42CF-B13B-29BB580B6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62" y="1450156"/>
            <a:ext cx="7439818" cy="508875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>
            <a:fillRect/>
          </a:stretch>
        </p:blipFill>
        <p:spPr>
          <a:xfrm>
            <a:off x="1453467" y="1451106"/>
            <a:ext cx="6172200" cy="2979738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0" y="365594"/>
            <a:ext cx="10876280" cy="7125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3. </a:t>
            </a:r>
            <a:r>
              <a:rPr lang="en-US" b="1" dirty="0" err="1">
                <a:latin typeface="+mn-lt"/>
              </a:rPr>
              <a:t>Perbaikan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kontras</a:t>
            </a:r>
            <a:r>
              <a:rPr lang="en-US" b="1" dirty="0">
                <a:latin typeface="+mn-lt"/>
              </a:rPr>
              <a:t> (</a:t>
            </a:r>
            <a:r>
              <a:rPr lang="en-US" b="1" i="1" dirty="0">
                <a:latin typeface="+mn-lt"/>
              </a:rPr>
              <a:t>contrast enhancement</a:t>
            </a:r>
            <a:r>
              <a:rPr lang="en-US" b="1" dirty="0">
                <a:latin typeface="+mn-lt"/>
              </a:rPr>
              <a:t>)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625668" y="2606904"/>
            <a:ext cx="3885005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 i="1" dirty="0"/>
              <a:t>r</a:t>
            </a:r>
            <a:r>
              <a:rPr lang="en-US" altLang="en-US" sz="2000" dirty="0"/>
              <a:t> = </a:t>
            </a:r>
            <a:r>
              <a:rPr lang="en-US" altLang="en-US" sz="2000" i="1" dirty="0" err="1"/>
              <a:t>graylevel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citra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masukan</a:t>
            </a:r>
            <a:endParaRPr lang="en-US" altLang="en-US" sz="2000" dirty="0"/>
          </a:p>
          <a:p>
            <a:pPr eaLnBrk="1" hangingPunct="1">
              <a:spcBef>
                <a:spcPct val="0"/>
              </a:spcBef>
            </a:pPr>
            <a:r>
              <a:rPr lang="en-US" altLang="en-US" sz="2000" i="1" dirty="0"/>
              <a:t>s</a:t>
            </a:r>
            <a:r>
              <a:rPr lang="en-US" altLang="en-US" sz="2000" dirty="0"/>
              <a:t> = </a:t>
            </a:r>
            <a:r>
              <a:rPr lang="en-US" altLang="en-US" sz="2000" i="1" dirty="0" err="1"/>
              <a:t>graylevel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citra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luaran</a:t>
            </a:r>
            <a:endParaRPr lang="en-US" altLang="en-US" sz="2000" dirty="0"/>
          </a:p>
          <a:p>
            <a:pPr eaLnBrk="1" hangingPunct="1">
              <a:spcBef>
                <a:spcPct val="0"/>
              </a:spcBef>
            </a:pPr>
            <a:r>
              <a:rPr lang="en-US" altLang="en-US" sz="2000" i="1" dirty="0"/>
              <a:t>T</a:t>
            </a:r>
            <a:r>
              <a:rPr lang="en-US" altLang="en-US" sz="2000" dirty="0"/>
              <a:t> = </a:t>
            </a:r>
            <a:r>
              <a:rPr lang="en-US" altLang="en-US" sz="2000" dirty="0" err="1"/>
              <a:t>fungsi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perbaikan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kontras</a:t>
            </a:r>
            <a:endParaRPr lang="en-US" altLang="en-US" sz="2000" dirty="0"/>
          </a:p>
          <a:p>
            <a:pPr eaLnBrk="1" hangingPunct="1">
              <a:spcBef>
                <a:spcPct val="0"/>
              </a:spcBef>
            </a:pPr>
            <a:r>
              <a:rPr lang="en-US" altLang="en-US" sz="2000" i="1" dirty="0"/>
              <a:t>m</a:t>
            </a:r>
            <a:r>
              <a:rPr lang="en-US" altLang="en-US" sz="2000" dirty="0"/>
              <a:t> = </a:t>
            </a:r>
            <a:r>
              <a:rPr lang="en-US" altLang="en-US" sz="2000" dirty="0" err="1"/>
              <a:t>nilai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ambang</a:t>
            </a: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664739" y="5479787"/>
            <a:ext cx="43325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Both"/>
            </a:pPr>
            <a:r>
              <a:rPr lang="en-US" altLang="en-US" dirty="0"/>
              <a:t>Nilai-</a:t>
            </a:r>
            <a:r>
              <a:rPr lang="en-US" altLang="en-US" dirty="0" err="1"/>
              <a:t>nilai</a:t>
            </a:r>
            <a:r>
              <a:rPr lang="en-US" altLang="en-US" dirty="0"/>
              <a:t> pixel &lt; </a:t>
            </a:r>
            <a:r>
              <a:rPr lang="en-US" altLang="en-US" i="1" dirty="0"/>
              <a:t>m</a:t>
            </a:r>
            <a:r>
              <a:rPr lang="en-US" altLang="en-US" dirty="0"/>
              <a:t> </a:t>
            </a:r>
            <a:r>
              <a:rPr lang="en-US" altLang="en-US" dirty="0" err="1"/>
              <a:t>dibuat</a:t>
            </a:r>
            <a:r>
              <a:rPr lang="en-US" altLang="en-US" dirty="0"/>
              <a:t>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gelap</a:t>
            </a:r>
            <a:endParaRPr lang="en-US" altLang="en-US" dirty="0"/>
          </a:p>
          <a:p>
            <a:r>
              <a:rPr lang="en-US" altLang="en-US" dirty="0"/>
              <a:t>      Nilai-</a:t>
            </a:r>
            <a:r>
              <a:rPr lang="en-US" altLang="en-US" dirty="0" err="1"/>
              <a:t>nilai</a:t>
            </a:r>
            <a:r>
              <a:rPr lang="en-US" altLang="en-US" dirty="0"/>
              <a:t> pixel </a:t>
            </a:r>
            <a:r>
              <a:rPr lang="en-US" altLang="en-US" dirty="0">
                <a:sym typeface="Symbol" panose="05050102010706020507" pitchFamily="18" charset="2"/>
              </a:rPr>
              <a:t>  </a:t>
            </a:r>
            <a:r>
              <a:rPr lang="en-US" altLang="en-US" i="1" dirty="0"/>
              <a:t>m</a:t>
            </a:r>
            <a:r>
              <a:rPr lang="en-US" altLang="en-US" dirty="0"/>
              <a:t> </a:t>
            </a:r>
            <a:r>
              <a:rPr lang="en-US" altLang="en-US" dirty="0" err="1"/>
              <a:t>dibuat</a:t>
            </a:r>
            <a:r>
              <a:rPr lang="en-US" altLang="en-US" dirty="0"/>
              <a:t>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terang</a:t>
            </a:r>
            <a:endParaRPr lang="en-US" altLang="en-US" dirty="0"/>
          </a:p>
          <a:p>
            <a:r>
              <a:rPr lang="en-US" dirty="0"/>
              <a:t>      </a:t>
            </a:r>
            <a:r>
              <a:rPr lang="en-US" dirty="0" err="1">
                <a:solidFill>
                  <a:srgbClr val="FF0000"/>
                </a:solidFill>
              </a:rPr>
              <a:t>Operasi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peregangan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kontras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i="1" dirty="0">
                <a:solidFill>
                  <a:srgbClr val="FF0000"/>
                </a:solidFill>
              </a:rPr>
              <a:t>contrast</a:t>
            </a:r>
          </a:p>
          <a:p>
            <a:r>
              <a:rPr lang="en-US" i="1" dirty="0">
                <a:solidFill>
                  <a:srgbClr val="FF0000"/>
                </a:solidFill>
              </a:rPr>
              <a:t>      stretching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6369" y="4478447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3335" y="441032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(b)</a:t>
            </a:r>
          </a:p>
        </p:txBody>
      </p:sp>
      <p:sp>
        <p:nvSpPr>
          <p:cNvPr id="8" name="Rectangle 7"/>
          <p:cNvSpPr/>
          <p:nvPr/>
        </p:nvSpPr>
        <p:spPr>
          <a:xfrm>
            <a:off x="4920795" y="5497928"/>
            <a:ext cx="54097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AutoNum type="alphaLcParenBoth" startAt="2"/>
            </a:pPr>
            <a:r>
              <a:rPr lang="en-US" altLang="en-US" dirty="0"/>
              <a:t>Nilai-</a:t>
            </a:r>
            <a:r>
              <a:rPr lang="en-US" altLang="en-US" dirty="0" err="1"/>
              <a:t>nilai</a:t>
            </a:r>
            <a:r>
              <a:rPr lang="en-US" altLang="en-US" dirty="0"/>
              <a:t> pixel &lt; </a:t>
            </a:r>
            <a:r>
              <a:rPr lang="en-US" altLang="en-US" i="1" dirty="0"/>
              <a:t>m</a:t>
            </a:r>
            <a:r>
              <a:rPr lang="en-US" altLang="en-US" dirty="0"/>
              <a:t> </a:t>
            </a:r>
            <a:r>
              <a:rPr lang="en-US" altLang="en-US" dirty="0" err="1"/>
              <a:t>dibuat</a:t>
            </a:r>
            <a:r>
              <a:rPr lang="en-US" altLang="en-US" dirty="0"/>
              <a:t> </a:t>
            </a:r>
            <a:r>
              <a:rPr lang="en-US" altLang="en-US" dirty="0" err="1"/>
              <a:t>menjadi</a:t>
            </a:r>
            <a:r>
              <a:rPr lang="en-US" altLang="en-US" dirty="0"/>
              <a:t> </a:t>
            </a:r>
            <a:r>
              <a:rPr lang="en-US" altLang="en-US" dirty="0" err="1"/>
              <a:t>hitam</a:t>
            </a:r>
            <a:endParaRPr lang="en-US" altLang="en-US" dirty="0"/>
          </a:p>
          <a:p>
            <a:r>
              <a:rPr lang="en-US" altLang="en-US" dirty="0"/>
              <a:t>      Nilai-</a:t>
            </a:r>
            <a:r>
              <a:rPr lang="en-US" altLang="en-US" dirty="0" err="1"/>
              <a:t>nilai</a:t>
            </a:r>
            <a:r>
              <a:rPr lang="en-US" altLang="en-US" dirty="0"/>
              <a:t> pixel </a:t>
            </a:r>
            <a:r>
              <a:rPr lang="en-US" altLang="en-US" dirty="0">
                <a:sym typeface="Symbol" panose="05050102010706020507" pitchFamily="18" charset="2"/>
              </a:rPr>
              <a:t>  </a:t>
            </a:r>
            <a:r>
              <a:rPr lang="en-US" altLang="en-US" i="1" dirty="0"/>
              <a:t>m</a:t>
            </a:r>
            <a:r>
              <a:rPr lang="en-US" altLang="en-US" dirty="0"/>
              <a:t> </a:t>
            </a:r>
            <a:r>
              <a:rPr lang="en-US" altLang="en-US" dirty="0" err="1"/>
              <a:t>dibuat</a:t>
            </a:r>
            <a:r>
              <a:rPr lang="en-US" altLang="en-US" dirty="0"/>
              <a:t> </a:t>
            </a:r>
            <a:r>
              <a:rPr lang="en-US" altLang="en-US" dirty="0" err="1"/>
              <a:t>menjadi</a:t>
            </a:r>
            <a:r>
              <a:rPr lang="en-US" altLang="en-US" dirty="0"/>
              <a:t> </a:t>
            </a:r>
            <a:r>
              <a:rPr lang="en-US" altLang="en-US" dirty="0" err="1"/>
              <a:t>putih</a:t>
            </a:r>
            <a:endParaRPr lang="en-US" altLang="en-US" dirty="0"/>
          </a:p>
          <a:p>
            <a:r>
              <a:rPr lang="en-US" dirty="0"/>
              <a:t>       </a:t>
            </a:r>
            <a:r>
              <a:rPr lang="en-US" dirty="0" err="1">
                <a:solidFill>
                  <a:srgbClr val="FF0000"/>
                </a:solidFill>
              </a:rPr>
              <a:t>Operasi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pengambangan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i="1" dirty="0" err="1">
                <a:solidFill>
                  <a:srgbClr val="FF0000"/>
                </a:solidFill>
              </a:rPr>
              <a:t>thresholding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E93E4AD8-189C-4310-9F79-E59401EEC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6096" y="4860901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rgbClr val="0070C0"/>
                </a:solidFill>
              </a:rPr>
              <a:t>Contrast Stretching</a:t>
            </a:r>
            <a:r>
              <a:rPr lang="en-US" altLang="en-US" sz="18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74D36F3A-B97B-486A-AFFA-42C259D89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4114" y="4850049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70C0"/>
                </a:solidFill>
              </a:rPr>
              <a:t>Thresholding</a:t>
            </a:r>
            <a:endParaRPr lang="en-US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8862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31" y="1468543"/>
            <a:ext cx="9973450" cy="33864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4629" y="4855029"/>
            <a:ext cx="154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image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87686" y="4855029"/>
            <a:ext cx="2024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Peregangan</a:t>
            </a:r>
            <a:r>
              <a:rPr lang="en-US" dirty="0"/>
              <a:t> </a:t>
            </a:r>
            <a:r>
              <a:rPr lang="en-US" dirty="0" err="1"/>
              <a:t>kontras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75171" y="4855029"/>
            <a:ext cx="1626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Pengambangan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6982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64D67724-CF84-48A2-80DF-89F27F3B0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59" y="716737"/>
            <a:ext cx="7127852" cy="573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227ACB-352B-4424-B871-2AE0559EAE4B}"/>
              </a:ext>
            </a:extLst>
          </p:cNvPr>
          <p:cNvSpPr txBox="1"/>
          <p:nvPr/>
        </p:nvSpPr>
        <p:spPr>
          <a:xfrm>
            <a:off x="718045" y="255072"/>
            <a:ext cx="1243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F3F24B-397E-49D5-AB08-4A9884970287}"/>
              </a:ext>
            </a:extLst>
          </p:cNvPr>
          <p:cNvSpPr/>
          <p:nvPr/>
        </p:nvSpPr>
        <p:spPr>
          <a:xfrm>
            <a:off x="6483513" y="5217933"/>
            <a:ext cx="43846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Jika</a:t>
            </a:r>
            <a:r>
              <a:rPr lang="en-US" dirty="0">
                <a:solidFill>
                  <a:srgbClr val="FF0000"/>
                </a:solidFill>
              </a:rPr>
              <a:t> r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= r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 = m, </a:t>
            </a:r>
            <a:r>
              <a:rPr lang="en-US" dirty="0" err="1">
                <a:solidFill>
                  <a:srgbClr val="FF0000"/>
                </a:solidFill>
              </a:rPr>
              <a:t>maka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hasilnya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sama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dengan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>
                <a:solidFill>
                  <a:srgbClr val="FF0000"/>
                </a:solidFill>
              </a:rPr>
              <a:t>operasi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pengambangan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menghasilkan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>
                <a:solidFill>
                  <a:srgbClr val="FF0000"/>
                </a:solidFill>
              </a:rPr>
              <a:t>citra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biner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seperti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gambar</a:t>
            </a:r>
            <a:r>
              <a:rPr lang="en-US" dirty="0">
                <a:solidFill>
                  <a:srgbClr val="FF0000"/>
                </a:solidFill>
              </a:rPr>
              <a:t> d</a:t>
            </a:r>
          </a:p>
        </p:txBody>
      </p:sp>
    </p:spTree>
    <p:extLst>
      <p:ext uri="{BB962C8B-B14F-4D97-AF65-F5344CB8AC3E}">
        <p14:creationId xmlns:p14="http://schemas.microsoft.com/office/powerpoint/2010/main" val="5833293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8FB10D-A74A-49BB-8EAB-28D677601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115" y="2078106"/>
            <a:ext cx="4047588" cy="40742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0ACA23-7DAC-4267-AC01-E6F5B8D08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654" y="1921075"/>
            <a:ext cx="5717654" cy="42928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87776D-B32F-4865-A066-5B0EEF512D3D}"/>
              </a:ext>
            </a:extLst>
          </p:cNvPr>
          <p:cNvSpPr txBox="1"/>
          <p:nvPr/>
        </p:nvSpPr>
        <p:spPr>
          <a:xfrm flipH="1">
            <a:off x="896509" y="869534"/>
            <a:ext cx="10609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Peregangan</a:t>
            </a:r>
            <a:r>
              <a:rPr lang="en-US" sz="2800" dirty="0"/>
              <a:t> </a:t>
            </a:r>
            <a:r>
              <a:rPr lang="en-US" sz="2800" dirty="0" err="1"/>
              <a:t>kontras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metode</a:t>
            </a:r>
            <a:r>
              <a:rPr lang="en-US" sz="2800" dirty="0"/>
              <a:t> </a:t>
            </a:r>
            <a:r>
              <a:rPr lang="en-US" sz="2800" dirty="0" err="1"/>
              <a:t>sederhana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memperbaiki</a:t>
            </a:r>
            <a:r>
              <a:rPr lang="en-US" sz="2800" dirty="0"/>
              <a:t> </a:t>
            </a:r>
            <a:r>
              <a:rPr lang="en-US" sz="2800" dirty="0" err="1"/>
              <a:t>citra</a:t>
            </a:r>
            <a:r>
              <a:rPr lang="en-US" sz="2800" dirty="0"/>
              <a:t> yang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kontras</a:t>
            </a:r>
            <a:r>
              <a:rPr lang="en-US" sz="2800" dirty="0"/>
              <a:t> </a:t>
            </a:r>
            <a:r>
              <a:rPr lang="en-US" sz="2800" dirty="0" err="1"/>
              <a:t>rendah</a:t>
            </a:r>
            <a:r>
              <a:rPr lang="en-US" sz="28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CF04DB-0F9A-4501-B7F9-B71BA6813781}"/>
              </a:ext>
            </a:extLst>
          </p:cNvPr>
          <p:cNvSpPr txBox="1"/>
          <p:nvPr/>
        </p:nvSpPr>
        <p:spPr>
          <a:xfrm>
            <a:off x="6373962" y="6013589"/>
            <a:ext cx="5038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Ciri-ciri</a:t>
            </a:r>
            <a:r>
              <a:rPr lang="en-US" sz="2000" dirty="0"/>
              <a:t> </a:t>
            </a:r>
            <a:r>
              <a:rPr lang="en-US" sz="2000" dirty="0" err="1"/>
              <a:t>citra</a:t>
            </a:r>
            <a:r>
              <a:rPr lang="en-US" sz="2000" dirty="0"/>
              <a:t> </a:t>
            </a:r>
            <a:r>
              <a:rPr lang="en-US" sz="2000" dirty="0" err="1"/>
              <a:t>kontras-rendah</a:t>
            </a:r>
            <a:r>
              <a:rPr lang="en-US" sz="2000" dirty="0"/>
              <a:t>: histogram </a:t>
            </a:r>
            <a:r>
              <a:rPr lang="en-US" sz="2000" dirty="0" err="1"/>
              <a:t>sempit</a:t>
            </a:r>
            <a:endParaRPr lang="en-US" sz="2000" dirty="0"/>
          </a:p>
          <a:p>
            <a:pPr algn="ctr"/>
            <a:r>
              <a:rPr lang="en-US" sz="2000" dirty="0"/>
              <a:t> </a:t>
            </a:r>
            <a:r>
              <a:rPr lang="en-US" sz="2000" dirty="0" err="1"/>
              <a:t>menumpuk</a:t>
            </a:r>
            <a:r>
              <a:rPr lang="en-US" sz="2000" dirty="0"/>
              <a:t> di </a:t>
            </a:r>
            <a:r>
              <a:rPr lang="en-US" sz="2000" dirty="0" err="1"/>
              <a:t>tengah</a:t>
            </a:r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75E283-E289-468E-83C6-FC6F813A7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2D7606-8CCC-6793-EBFD-6AC805829273}"/>
              </a:ext>
            </a:extLst>
          </p:cNvPr>
          <p:cNvSpPr/>
          <p:nvPr/>
        </p:nvSpPr>
        <p:spPr>
          <a:xfrm>
            <a:off x="1038749" y="187325"/>
            <a:ext cx="69131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 err="1">
                <a:solidFill>
                  <a:srgbClr val="FF0000"/>
                </a:solidFill>
              </a:rPr>
              <a:t>Peregangan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kontras</a:t>
            </a:r>
            <a:r>
              <a:rPr lang="en-US" altLang="en-US" sz="3200" dirty="0">
                <a:solidFill>
                  <a:srgbClr val="FF0000"/>
                </a:solidFill>
              </a:rPr>
              <a:t> (</a:t>
            </a:r>
            <a:r>
              <a:rPr lang="en-US" altLang="en-US" sz="3200" i="1" dirty="0">
                <a:solidFill>
                  <a:srgbClr val="FF0000"/>
                </a:solidFill>
              </a:rPr>
              <a:t>contrast stretching</a:t>
            </a:r>
            <a:r>
              <a:rPr lang="en-US" altLang="en-US" sz="3200" dirty="0">
                <a:solidFill>
                  <a:srgbClr val="FF0000"/>
                </a:solidFill>
              </a:rPr>
              <a:t>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013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asil gambar untuk dark face image">
            <a:extLst>
              <a:ext uri="{FF2B5EF4-FFF2-40B4-BE49-F238E27FC236}">
                <a16:creationId xmlns:a16="http://schemas.microsoft.com/office/drawing/2014/main" id="{534D204C-60D0-432F-A320-78F369B8E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487" y="1531247"/>
            <a:ext cx="4585215" cy="306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F30450-D781-49C6-9C68-0528C918D5C9}"/>
              </a:ext>
            </a:extLst>
          </p:cNvPr>
          <p:cNvSpPr txBox="1"/>
          <p:nvPr/>
        </p:nvSpPr>
        <p:spPr>
          <a:xfrm>
            <a:off x="1936472" y="4691269"/>
            <a:ext cx="3389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Dark face image for recognition </a:t>
            </a:r>
          </a:p>
        </p:txBody>
      </p:sp>
      <p:pic>
        <p:nvPicPr>
          <p:cNvPr id="43012" name="Picture 4" descr="Hasil gambar untuk blur vehicle plate recognition">
            <a:extLst>
              <a:ext uri="{FF2B5EF4-FFF2-40B4-BE49-F238E27FC236}">
                <a16:creationId xmlns:a16="http://schemas.microsoft.com/office/drawing/2014/main" id="{E8EE1610-5DF0-4BC1-AA59-0654EB66A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495" y="617676"/>
            <a:ext cx="4215843" cy="506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1603D2-70CC-4618-A9DF-0AAC2B6E25D3}"/>
              </a:ext>
            </a:extLst>
          </p:cNvPr>
          <p:cNvSpPr txBox="1"/>
          <p:nvPr/>
        </p:nvSpPr>
        <p:spPr>
          <a:xfrm>
            <a:off x="7615028" y="5870992"/>
            <a:ext cx="3389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Blur vehicle plate number</a:t>
            </a:r>
          </a:p>
        </p:txBody>
      </p:sp>
    </p:spTree>
    <p:extLst>
      <p:ext uri="{BB962C8B-B14F-4D97-AF65-F5344CB8AC3E}">
        <p14:creationId xmlns:p14="http://schemas.microsoft.com/office/powerpoint/2010/main" val="24606681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12DAF-75DC-4B97-B70F-4EF8A6D52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5618"/>
            <a:ext cx="10515600" cy="5337313"/>
          </a:xfrm>
        </p:spPr>
        <p:txBody>
          <a:bodyPr>
            <a:normAutofit/>
          </a:bodyPr>
          <a:lstStyle/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peregangan</a:t>
            </a:r>
            <a:r>
              <a:rPr lang="en-US" dirty="0"/>
              <a:t> </a:t>
            </a:r>
            <a:r>
              <a:rPr lang="en-US" dirty="0" err="1"/>
              <a:t>kontras</a:t>
            </a:r>
            <a:r>
              <a:rPr lang="en-US" dirty="0"/>
              <a:t>: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rentang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kontras-rendah</a:t>
            </a:r>
            <a:r>
              <a:rPr lang="en-US" dirty="0"/>
              <a:t>  (</a:t>
            </a:r>
            <a:r>
              <a:rPr lang="en-US" dirty="0" err="1"/>
              <a:t>terentang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r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r</a:t>
            </a:r>
            <a:r>
              <a:rPr lang="en-US" baseline="-25000" dirty="0"/>
              <a:t>2</a:t>
            </a:r>
            <a:r>
              <a:rPr lang="en-US" dirty="0"/>
              <a:t> pada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 0 </a:t>
            </a:r>
            <a:r>
              <a:rPr lang="en-US" dirty="0" err="1"/>
              <a:t>sampai</a:t>
            </a:r>
            <a:r>
              <a:rPr lang="en-US" dirty="0"/>
              <a:t> L – 1)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Z:\DIP\4-5a.bmp">
            <a:extLst>
              <a:ext uri="{FF2B5EF4-FFF2-40B4-BE49-F238E27FC236}">
                <a16:creationId xmlns:a16="http://schemas.microsoft.com/office/drawing/2014/main" id="{1A56550B-4CDA-4C05-9E10-5442D9AC4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69" y="2676939"/>
            <a:ext cx="4038600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3345AE-3185-49EC-9312-B30AD3D7C11A}"/>
              </a:ext>
            </a:extLst>
          </p:cNvPr>
          <p:cNvSpPr/>
          <p:nvPr/>
        </p:nvSpPr>
        <p:spPr>
          <a:xfrm>
            <a:off x="4996069" y="2384000"/>
            <a:ext cx="672216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/>
              <a:t>Citra </a:t>
            </a:r>
            <a:r>
              <a:rPr lang="en-US" altLang="en-US" sz="2400" dirty="0" err="1"/>
              <a:t>kontras-rendah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dihasilkan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endParaRPr lang="en-US" altLang="en-US" sz="2400" dirty="0"/>
          </a:p>
          <a:p>
            <a:pPr lvl="1"/>
            <a:r>
              <a:rPr lang="en-US" altLang="en-US" sz="2400" dirty="0"/>
              <a:t>– </a:t>
            </a:r>
            <a:r>
              <a:rPr lang="en-US" altLang="en-US" sz="2400" dirty="0" err="1"/>
              <a:t>pencahayaan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kurang</a:t>
            </a:r>
            <a:endParaRPr lang="en-US" altLang="en-US" sz="2400" i="1" dirty="0"/>
          </a:p>
          <a:p>
            <a:pPr lvl="1"/>
            <a:r>
              <a:rPr lang="en-US" altLang="en-US" sz="2400" dirty="0"/>
              <a:t>– </a:t>
            </a:r>
            <a:r>
              <a:rPr lang="en-US" altLang="en-US" sz="2400" dirty="0" err="1"/>
              <a:t>kekurangan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rentang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dinamis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endParaRPr lang="en-US" altLang="en-US" sz="2400" dirty="0"/>
          </a:p>
          <a:p>
            <a:pPr lvl="1"/>
            <a:r>
              <a:rPr lang="en-US" altLang="en-US" sz="2400" dirty="0"/>
              <a:t>   </a:t>
            </a:r>
            <a:r>
              <a:rPr lang="en-US" altLang="en-US" sz="2400" i="1" dirty="0"/>
              <a:t>imaging sensor</a:t>
            </a:r>
          </a:p>
          <a:p>
            <a:pPr lvl="1"/>
            <a:r>
              <a:rPr lang="en-US" altLang="en-US" sz="2400" dirty="0"/>
              <a:t>– </a:t>
            </a:r>
            <a:r>
              <a:rPr lang="en-US" altLang="en-US" sz="2400" dirty="0" err="1"/>
              <a:t>kesalahan</a:t>
            </a:r>
            <a:r>
              <a:rPr lang="en-US" altLang="en-US" sz="2400" dirty="0"/>
              <a:t> </a:t>
            </a:r>
            <a:r>
              <a:rPr lang="en-US" altLang="en-US" sz="2400" i="1" dirty="0"/>
              <a:t>setting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lensa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selama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akuisisi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gambar</a:t>
            </a:r>
            <a:endParaRPr lang="en-US" alt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3C0E56-FB3E-82D6-4494-3BAB6D01E933}"/>
              </a:ext>
            </a:extLst>
          </p:cNvPr>
          <p:cNvSpPr txBox="1"/>
          <p:nvPr/>
        </p:nvSpPr>
        <p:spPr>
          <a:xfrm>
            <a:off x="5257800" y="4621254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Nilai-</a:t>
            </a:r>
            <a:r>
              <a:rPr lang="en-US" sz="2400" dirty="0" err="1"/>
              <a:t>nilai</a:t>
            </a:r>
            <a:r>
              <a:rPr lang="en-US" sz="2400" dirty="0"/>
              <a:t> pixel </a:t>
            </a:r>
            <a:r>
              <a:rPr lang="en-US" sz="2400" dirty="0" err="1"/>
              <a:t>antara</a:t>
            </a:r>
            <a:r>
              <a:rPr lang="en-US" sz="2400" dirty="0"/>
              <a:t> r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dirty="0" err="1"/>
              <a:t>sampai</a:t>
            </a:r>
            <a:r>
              <a:rPr lang="en-US" sz="2400" dirty="0"/>
              <a:t> r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dipetakan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s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dirty="0" err="1"/>
              <a:t>sampai</a:t>
            </a:r>
            <a:r>
              <a:rPr lang="en-US" sz="2400" dirty="0"/>
              <a:t> s</a:t>
            </a:r>
            <a:r>
              <a:rPr lang="en-US" sz="2400" baseline="-25000" dirty="0"/>
              <a:t>2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05000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8A2DC5-6641-730F-6202-8DB97DDAF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588" y="1194914"/>
            <a:ext cx="4852281" cy="4468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2C196D-857E-959B-9FA5-A41AA5C9E82E}"/>
              </a:ext>
            </a:extLst>
          </p:cNvPr>
          <p:cNvSpPr txBox="1"/>
          <p:nvPr/>
        </p:nvSpPr>
        <p:spPr>
          <a:xfrm>
            <a:off x="1076960" y="417674"/>
            <a:ext cx="10038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Selang</a:t>
            </a:r>
            <a:r>
              <a:rPr lang="en-US" sz="2400" dirty="0"/>
              <a:t> [r</a:t>
            </a:r>
            <a:r>
              <a:rPr lang="en-US" sz="2400" baseline="-25000" dirty="0"/>
              <a:t>1</a:t>
            </a:r>
            <a:r>
              <a:rPr lang="en-US" sz="2400" dirty="0"/>
              <a:t>, r</a:t>
            </a:r>
            <a:r>
              <a:rPr lang="en-US" sz="2400" baseline="-25000" dirty="0"/>
              <a:t>2</a:t>
            </a:r>
            <a:r>
              <a:rPr lang="en-US" sz="2400" dirty="0"/>
              <a:t>] yang </a:t>
            </a:r>
            <a:r>
              <a:rPr lang="en-US" sz="2400" dirty="0" err="1"/>
              <a:t>sempit</a:t>
            </a:r>
            <a:r>
              <a:rPr lang="en-US" sz="2400" dirty="0"/>
              <a:t> </a:t>
            </a:r>
            <a:r>
              <a:rPr lang="en-US" sz="2400" dirty="0" err="1"/>
              <a:t>diregang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selang</a:t>
            </a:r>
            <a:r>
              <a:rPr lang="en-US" sz="2400" dirty="0"/>
              <a:t> [s</a:t>
            </a:r>
            <a:r>
              <a:rPr lang="en-US" sz="2400" baseline="-25000" dirty="0"/>
              <a:t>1</a:t>
            </a:r>
            <a:r>
              <a:rPr lang="en-US" sz="2400" dirty="0"/>
              <a:t>, s</a:t>
            </a:r>
            <a:r>
              <a:rPr lang="en-US" sz="2400" baseline="-25000" dirty="0"/>
              <a:t>2</a:t>
            </a:r>
            <a:r>
              <a:rPr lang="en-US" sz="2400" dirty="0"/>
              <a:t>]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lebar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7B1CD9-8D1F-5ACE-B1EE-D826976E18CB}"/>
              </a:ext>
            </a:extLst>
          </p:cNvPr>
          <p:cNvSpPr/>
          <p:nvPr/>
        </p:nvSpPr>
        <p:spPr>
          <a:xfrm>
            <a:off x="813352" y="5811520"/>
            <a:ext cx="10565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Nilai-</a:t>
            </a:r>
            <a:r>
              <a:rPr lang="en-US" altLang="en-US" sz="2400" dirty="0" err="1"/>
              <a:t>nilai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antara</a:t>
            </a:r>
            <a:r>
              <a:rPr lang="en-US" altLang="en-US" sz="2400" dirty="0"/>
              <a:t> (r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,s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) and (r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,s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menghasilkan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penyebaran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nilai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keabuan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citra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luaran</a:t>
            </a:r>
            <a:r>
              <a:rPr lang="en-US" alt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18336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6F541-8321-46A6-9EA8-C020A54C5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7353"/>
            <a:ext cx="6208643" cy="5143293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err="1"/>
              <a:t>Lokasi</a:t>
            </a:r>
            <a:r>
              <a:rPr lang="en-US" altLang="en-US" dirty="0"/>
              <a:t> (r</a:t>
            </a:r>
            <a:r>
              <a:rPr lang="en-US" altLang="en-US" baseline="-25000" dirty="0"/>
              <a:t>1</a:t>
            </a:r>
            <a:r>
              <a:rPr lang="en-US" altLang="en-US" dirty="0"/>
              <a:t>,s</a:t>
            </a:r>
            <a:r>
              <a:rPr lang="en-US" altLang="en-US" baseline="-25000" dirty="0"/>
              <a:t>1</a:t>
            </a:r>
            <a:r>
              <a:rPr lang="en-US" altLang="en-US" dirty="0"/>
              <a:t>) dan (r</a:t>
            </a:r>
            <a:r>
              <a:rPr lang="en-US" altLang="en-US" baseline="-25000" dirty="0"/>
              <a:t>2</a:t>
            </a:r>
            <a:r>
              <a:rPr lang="en-US" altLang="en-US" dirty="0"/>
              <a:t>,s</a:t>
            </a:r>
            <a:r>
              <a:rPr lang="en-US" altLang="en-US" baseline="-25000" dirty="0"/>
              <a:t>2</a:t>
            </a:r>
            <a:r>
              <a:rPr lang="en-US" altLang="en-US" dirty="0"/>
              <a:t>) </a:t>
            </a:r>
            <a:r>
              <a:rPr lang="en-US" altLang="en-US" dirty="0" err="1"/>
              <a:t>menentukan</a:t>
            </a:r>
            <a:r>
              <a:rPr lang="en-US" altLang="en-US" dirty="0"/>
              <a:t> </a:t>
            </a:r>
            <a:r>
              <a:rPr lang="en-US" altLang="en-US" dirty="0" err="1"/>
              <a:t>bentuk</a:t>
            </a:r>
            <a:r>
              <a:rPr lang="en-US" altLang="en-US" dirty="0"/>
              <a:t> </a:t>
            </a:r>
            <a:r>
              <a:rPr lang="en-US" altLang="en-US" dirty="0" err="1"/>
              <a:t>fungsi</a:t>
            </a:r>
            <a:r>
              <a:rPr lang="en-US" altLang="en-US" dirty="0"/>
              <a:t> </a:t>
            </a:r>
            <a:r>
              <a:rPr lang="en-US" altLang="en-US" dirty="0" err="1"/>
              <a:t>transformasi</a:t>
            </a:r>
            <a:r>
              <a:rPr lang="en-US" altLang="en-US" dirty="0"/>
              <a:t>.</a:t>
            </a:r>
          </a:p>
          <a:p>
            <a:pPr lvl="4"/>
            <a:endParaRPr lang="en-US" altLang="en-US" sz="2800" dirty="0"/>
          </a:p>
          <a:p>
            <a:pPr lvl="1"/>
            <a:r>
              <a:rPr lang="en-US" altLang="en-US" dirty="0" err="1"/>
              <a:t>Jika</a:t>
            </a:r>
            <a:r>
              <a:rPr lang="en-US" altLang="en-US" dirty="0"/>
              <a:t> r</a:t>
            </a:r>
            <a:r>
              <a:rPr lang="en-US" altLang="en-US" baseline="-25000" dirty="0"/>
              <a:t>1</a:t>
            </a:r>
            <a:r>
              <a:rPr lang="en-US" altLang="en-US" dirty="0"/>
              <a:t>= s</a:t>
            </a:r>
            <a:r>
              <a:rPr lang="en-US" altLang="en-US" baseline="-25000" dirty="0"/>
              <a:t>1 </a:t>
            </a:r>
            <a:r>
              <a:rPr lang="en-US" altLang="en-US" dirty="0"/>
              <a:t>dan r</a:t>
            </a:r>
            <a:r>
              <a:rPr lang="en-US" altLang="en-US" baseline="-25000" dirty="0"/>
              <a:t>2</a:t>
            </a:r>
            <a:r>
              <a:rPr lang="en-US" altLang="en-US" dirty="0"/>
              <a:t>= s</a:t>
            </a:r>
            <a:r>
              <a:rPr lang="en-US" altLang="en-US" baseline="-25000" dirty="0"/>
              <a:t>2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transformasi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fungsi</a:t>
            </a:r>
            <a:r>
              <a:rPr lang="en-US" altLang="en-US" dirty="0"/>
              <a:t> linier </a:t>
            </a:r>
            <a:r>
              <a:rPr lang="en-US" altLang="en-US" dirty="0" err="1"/>
              <a:t>sehingga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menghasilkan</a:t>
            </a:r>
            <a:r>
              <a:rPr lang="en-US" altLang="en-US" dirty="0"/>
              <a:t> </a:t>
            </a:r>
            <a:r>
              <a:rPr lang="en-US" altLang="en-US" dirty="0" err="1"/>
              <a:t>perubahan</a:t>
            </a:r>
            <a:r>
              <a:rPr lang="en-US" altLang="en-US" dirty="0"/>
              <a:t>.</a:t>
            </a:r>
          </a:p>
          <a:p>
            <a:pPr lvl="4"/>
            <a:endParaRPr lang="en-US" altLang="en-US" sz="2400" dirty="0"/>
          </a:p>
          <a:p>
            <a:pPr lvl="1"/>
            <a:r>
              <a:rPr lang="en-US" altLang="en-US" dirty="0" err="1"/>
              <a:t>Jika</a:t>
            </a:r>
            <a:r>
              <a:rPr lang="en-US" altLang="en-US" dirty="0"/>
              <a:t> r</a:t>
            </a:r>
            <a:r>
              <a:rPr lang="en-US" altLang="en-US" baseline="-25000" dirty="0"/>
              <a:t>1</a:t>
            </a:r>
            <a:r>
              <a:rPr lang="en-US" altLang="en-US" dirty="0"/>
              <a:t>=r</a:t>
            </a:r>
            <a:r>
              <a:rPr lang="en-US" altLang="en-US" baseline="-25000" dirty="0"/>
              <a:t>2</a:t>
            </a:r>
            <a:r>
              <a:rPr lang="en-US" altLang="en-US" dirty="0"/>
              <a:t>, s</a:t>
            </a:r>
            <a:r>
              <a:rPr lang="en-US" altLang="en-US" baseline="-25000" dirty="0"/>
              <a:t>1</a:t>
            </a:r>
            <a:r>
              <a:rPr lang="en-US" altLang="en-US" dirty="0"/>
              <a:t>=0 dan s</a:t>
            </a:r>
            <a:r>
              <a:rPr lang="en-US" altLang="en-US" baseline="-25000" dirty="0"/>
              <a:t>2</a:t>
            </a:r>
            <a:r>
              <a:rPr lang="en-US" altLang="en-US" dirty="0"/>
              <a:t>=L-1, </a:t>
            </a:r>
            <a:r>
              <a:rPr lang="en-US" altLang="en-US" dirty="0" err="1"/>
              <a:t>transformasi</a:t>
            </a:r>
            <a:r>
              <a:rPr lang="en-US" altLang="en-US" dirty="0"/>
              <a:t> </a:t>
            </a:r>
            <a:r>
              <a:rPr lang="en-US" altLang="en-US" dirty="0" err="1"/>
              <a:t>menjadi</a:t>
            </a:r>
            <a:r>
              <a:rPr lang="en-US" altLang="en-US" dirty="0"/>
              <a:t> </a:t>
            </a:r>
            <a:r>
              <a:rPr lang="en-US" altLang="en-US" dirty="0" err="1"/>
              <a:t>fungsi</a:t>
            </a:r>
            <a:r>
              <a:rPr lang="en-US" altLang="en-US" dirty="0"/>
              <a:t> </a:t>
            </a:r>
            <a:r>
              <a:rPr lang="en-US" altLang="en-US" dirty="0" err="1"/>
              <a:t>pengambangan</a:t>
            </a:r>
            <a:r>
              <a:rPr lang="en-US" altLang="en-US" dirty="0"/>
              <a:t> yang </a:t>
            </a:r>
            <a:r>
              <a:rPr lang="en-US" altLang="en-US" dirty="0" err="1"/>
              <a:t>menghasilkan</a:t>
            </a:r>
            <a:r>
              <a:rPr lang="en-US" altLang="en-US" dirty="0"/>
              <a:t> </a:t>
            </a:r>
            <a:r>
              <a:rPr lang="en-US" altLang="en-US" dirty="0" err="1"/>
              <a:t>citra</a:t>
            </a:r>
            <a:r>
              <a:rPr lang="en-US" altLang="en-US" dirty="0"/>
              <a:t> </a:t>
            </a:r>
            <a:r>
              <a:rPr lang="en-US" altLang="en-US" dirty="0" err="1"/>
              <a:t>biner</a:t>
            </a:r>
            <a:r>
              <a:rPr lang="en-US" altLang="en-US" dirty="0"/>
              <a:t>.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Nilai-</a:t>
            </a:r>
            <a:r>
              <a:rPr lang="en-US" altLang="en-US" dirty="0" err="1"/>
              <a:t>nilai</a:t>
            </a:r>
            <a:r>
              <a:rPr lang="en-US" altLang="en-US" dirty="0"/>
              <a:t> di </a:t>
            </a:r>
            <a:r>
              <a:rPr lang="en-US" altLang="en-US" dirty="0" err="1"/>
              <a:t>antara</a:t>
            </a:r>
            <a:r>
              <a:rPr lang="en-US" altLang="en-US" dirty="0"/>
              <a:t> (r</a:t>
            </a:r>
            <a:r>
              <a:rPr lang="en-US" altLang="en-US" baseline="-25000" dirty="0"/>
              <a:t>1</a:t>
            </a:r>
            <a:r>
              <a:rPr lang="en-US" altLang="en-US" dirty="0"/>
              <a:t>,s</a:t>
            </a:r>
            <a:r>
              <a:rPr lang="en-US" altLang="en-US" baseline="-25000" dirty="0"/>
              <a:t>1</a:t>
            </a:r>
            <a:r>
              <a:rPr lang="en-US" altLang="en-US" dirty="0"/>
              <a:t>) and (r</a:t>
            </a:r>
            <a:r>
              <a:rPr lang="en-US" altLang="en-US" baseline="-25000" dirty="0"/>
              <a:t>2</a:t>
            </a:r>
            <a:r>
              <a:rPr lang="en-US" altLang="en-US" dirty="0"/>
              <a:t>,s</a:t>
            </a:r>
            <a:r>
              <a:rPr lang="en-US" altLang="en-US" baseline="-25000" dirty="0"/>
              <a:t>2</a:t>
            </a:r>
            <a:r>
              <a:rPr lang="en-US" altLang="en-US" dirty="0"/>
              <a:t>) </a:t>
            </a:r>
            <a:r>
              <a:rPr lang="en-US" altLang="en-US" dirty="0" err="1"/>
              <a:t>menghasilkan</a:t>
            </a:r>
            <a:r>
              <a:rPr lang="en-US" altLang="en-US" dirty="0"/>
              <a:t> </a:t>
            </a:r>
            <a:r>
              <a:rPr lang="en-US" altLang="en-US" dirty="0" err="1"/>
              <a:t>penyebaran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dirty="0" err="1"/>
              <a:t>keabuan</a:t>
            </a:r>
            <a:r>
              <a:rPr lang="en-US" altLang="en-US" dirty="0"/>
              <a:t> </a:t>
            </a:r>
            <a:r>
              <a:rPr lang="en-US" altLang="en-US" dirty="0" err="1"/>
              <a:t>citra</a:t>
            </a:r>
            <a:r>
              <a:rPr lang="en-US" altLang="en-US" dirty="0"/>
              <a:t> </a:t>
            </a:r>
            <a:r>
              <a:rPr lang="en-US" altLang="en-US" dirty="0" err="1"/>
              <a:t>luaran</a:t>
            </a:r>
            <a:r>
              <a:rPr lang="en-US" altLang="en-US" dirty="0"/>
              <a:t>.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 err="1"/>
              <a:t>Umumnya</a:t>
            </a:r>
            <a:r>
              <a:rPr lang="en-US" altLang="en-US" dirty="0"/>
              <a:t> </a:t>
            </a:r>
            <a:r>
              <a:rPr lang="en-US" altLang="en-US" dirty="0" err="1"/>
              <a:t>diasumsikan</a:t>
            </a:r>
            <a:r>
              <a:rPr lang="en-US" altLang="en-US" dirty="0"/>
              <a:t> r</a:t>
            </a:r>
            <a:r>
              <a:rPr lang="en-US" altLang="en-US" baseline="-25000" dirty="0"/>
              <a:t>1</a:t>
            </a:r>
            <a:r>
              <a:rPr lang="en-US" altLang="en-US" dirty="0">
                <a:ea typeface="Batang" panose="020B0503020000020004" pitchFamily="18" charset="-127"/>
              </a:rPr>
              <a:t>≤</a:t>
            </a:r>
            <a:r>
              <a:rPr lang="en-US" altLang="en-US" dirty="0"/>
              <a:t>r</a:t>
            </a:r>
            <a:r>
              <a:rPr lang="en-US" altLang="en-US" baseline="-25000" dirty="0"/>
              <a:t>2</a:t>
            </a:r>
            <a:r>
              <a:rPr lang="en-US" altLang="en-US" dirty="0"/>
              <a:t> dan s</a:t>
            </a:r>
            <a:r>
              <a:rPr lang="en-US" altLang="en-US" baseline="-25000" dirty="0"/>
              <a:t>1</a:t>
            </a:r>
            <a:r>
              <a:rPr lang="en-US" altLang="en-US" dirty="0">
                <a:ea typeface="Batang" panose="020B0503020000020004" pitchFamily="18" charset="-127"/>
              </a:rPr>
              <a:t>≤</a:t>
            </a:r>
            <a:r>
              <a:rPr lang="en-US" altLang="en-US" dirty="0"/>
              <a:t>s</a:t>
            </a:r>
            <a:r>
              <a:rPr lang="en-US" altLang="en-US" baseline="-25000" dirty="0"/>
              <a:t>2</a:t>
            </a:r>
            <a:r>
              <a:rPr lang="en-US" altLang="en-US" dirty="0"/>
              <a:t> </a:t>
            </a:r>
          </a:p>
          <a:p>
            <a:pPr lvl="1"/>
            <a:endParaRPr lang="en-US" altLang="en-US" dirty="0"/>
          </a:p>
          <a:p>
            <a:endParaRPr lang="en-US" dirty="0"/>
          </a:p>
        </p:txBody>
      </p:sp>
      <p:pic>
        <p:nvPicPr>
          <p:cNvPr id="4" name="Picture 3" descr="Z:\DIP\4-5a.bmp">
            <a:extLst>
              <a:ext uri="{FF2B5EF4-FFF2-40B4-BE49-F238E27FC236}">
                <a16:creationId xmlns:a16="http://schemas.microsoft.com/office/drawing/2014/main" id="{B1A03DAE-8AC5-48E2-98C4-958B2ED7F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843" y="1702903"/>
            <a:ext cx="4038600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5554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EFA1DA-7670-48D0-8A89-2F5F00FFF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373" y="1663502"/>
            <a:ext cx="9294228" cy="43261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42BC56-3DD6-4E23-A3FA-C9D94B87A264}"/>
              </a:ext>
            </a:extLst>
          </p:cNvPr>
          <p:cNvSpPr/>
          <p:nvPr/>
        </p:nvSpPr>
        <p:spPr>
          <a:xfrm>
            <a:off x="1257684" y="606763"/>
            <a:ext cx="3073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err="1"/>
              <a:t>Jika</a:t>
            </a:r>
            <a:r>
              <a:rPr lang="en-US" altLang="en-US" sz="2800" dirty="0"/>
              <a:t> r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= s</a:t>
            </a:r>
            <a:r>
              <a:rPr lang="en-US" altLang="en-US" sz="2800" baseline="-25000" dirty="0"/>
              <a:t>1 </a:t>
            </a:r>
            <a:r>
              <a:rPr lang="en-US" altLang="en-US" sz="2800" dirty="0"/>
              <a:t>dan r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= s</a:t>
            </a:r>
            <a:r>
              <a:rPr lang="en-US" altLang="en-US" sz="2800" baseline="-25000" dirty="0"/>
              <a:t>2 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5BB83E-3001-4203-93DA-E3D9667F619E}"/>
              </a:ext>
            </a:extLst>
          </p:cNvPr>
          <p:cNvSpPr/>
          <p:nvPr/>
        </p:nvSpPr>
        <p:spPr>
          <a:xfrm>
            <a:off x="2302564" y="6281323"/>
            <a:ext cx="91440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Arial" panose="020B0604020202020204" pitchFamily="34" charset="0"/>
              </a:rPr>
              <a:t>Sumber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: Image Processing By Dr. Jagadish Nayak ,BITS </a:t>
            </a:r>
            <a:r>
              <a:rPr lang="en-US" sz="1600" dirty="0" err="1">
                <a:solidFill>
                  <a:srgbClr val="FF0000"/>
                </a:solidFill>
                <a:latin typeface="Arial" panose="020B0604020202020204" pitchFamily="34" charset="0"/>
              </a:rPr>
              <a:t>Pilani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, Dubai Campus 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0542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C14695-6557-424C-81FC-D98D32B4C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17" y="1557416"/>
            <a:ext cx="9474314" cy="44060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A2BAEA-EAC2-48A6-AB84-862F15E8978E}"/>
              </a:ext>
            </a:extLst>
          </p:cNvPr>
          <p:cNvSpPr/>
          <p:nvPr/>
        </p:nvSpPr>
        <p:spPr>
          <a:xfrm>
            <a:off x="6396543" y="716350"/>
            <a:ext cx="386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err="1"/>
              <a:t>Jika</a:t>
            </a:r>
            <a:r>
              <a:rPr lang="en-US" altLang="en-US" sz="2800" dirty="0"/>
              <a:t> r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=r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, s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=0 dan s</a:t>
            </a:r>
            <a:r>
              <a:rPr lang="en-US" altLang="en-US" baseline="-25000" dirty="0"/>
              <a:t>2</a:t>
            </a:r>
            <a:r>
              <a:rPr lang="en-US" altLang="en-US" sz="2400" dirty="0"/>
              <a:t>=L - 1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032A80-EFFB-42BE-889C-92BB12C1CFF1}"/>
              </a:ext>
            </a:extLst>
          </p:cNvPr>
          <p:cNvSpPr/>
          <p:nvPr/>
        </p:nvSpPr>
        <p:spPr>
          <a:xfrm>
            <a:off x="2302564" y="6281323"/>
            <a:ext cx="91440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Arial" panose="020B0604020202020204" pitchFamily="34" charset="0"/>
              </a:rPr>
              <a:t>Sumber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: Image Processing By Dr. Jagadish Nayak ,BITS </a:t>
            </a:r>
            <a:r>
              <a:rPr lang="en-US" sz="1600" dirty="0" err="1">
                <a:solidFill>
                  <a:srgbClr val="FF0000"/>
                </a:solidFill>
                <a:latin typeface="Arial" panose="020B0604020202020204" pitchFamily="34" charset="0"/>
              </a:rPr>
              <a:t>Pilani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, Dubai Campus 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7749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A65BC-BC78-4EAC-A275-8B93CA804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7262"/>
            <a:ext cx="10515600" cy="5431528"/>
          </a:xfrm>
        </p:spPr>
        <p:txBody>
          <a:bodyPr/>
          <a:lstStyle/>
          <a:p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r</a:t>
            </a:r>
            <a:r>
              <a:rPr lang="en-US" baseline="-25000" dirty="0"/>
              <a:t>1</a:t>
            </a:r>
            <a:r>
              <a:rPr lang="en-US" dirty="0"/>
              <a:t> dan r</a:t>
            </a:r>
            <a:r>
              <a:rPr lang="en-US" baseline="-25000" dirty="0"/>
              <a:t>2</a:t>
            </a:r>
            <a:r>
              <a:rPr lang="en-US" dirty="0"/>
              <a:t>? </a:t>
            </a:r>
          </a:p>
          <a:p>
            <a:endParaRPr lang="en-US" dirty="0"/>
          </a:p>
        </p:txBody>
      </p:sp>
      <p:pic>
        <p:nvPicPr>
          <p:cNvPr id="4" name="Picture 3" descr="Z:\DIP\4-5a.bmp">
            <a:extLst>
              <a:ext uri="{FF2B5EF4-FFF2-40B4-BE49-F238E27FC236}">
                <a16:creationId xmlns:a16="http://schemas.microsoft.com/office/drawing/2014/main" id="{0A2D75B2-3054-40F9-BE76-B6C81E355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60" y="1578567"/>
            <a:ext cx="4530077" cy="41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B3F9E70-E8FE-4E22-8BE8-695DC0154869}"/>
              </a:ext>
            </a:extLst>
          </p:cNvPr>
          <p:cNvSpPr/>
          <p:nvPr/>
        </p:nvSpPr>
        <p:spPr>
          <a:xfrm>
            <a:off x="4919637" y="1666201"/>
            <a:ext cx="70315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Salah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pendekatan</a:t>
            </a:r>
            <a:r>
              <a:rPr lang="en-US" sz="2000" dirty="0"/>
              <a:t>:  </a:t>
            </a:r>
          </a:p>
          <a:p>
            <a:r>
              <a:rPr lang="en-US" sz="2000" dirty="0"/>
              <a:t>-     </a:t>
            </a:r>
            <a:r>
              <a:rPr lang="en-US" sz="2000" dirty="0" err="1"/>
              <a:t>pindai</a:t>
            </a:r>
            <a:r>
              <a:rPr lang="en-US" sz="2000" dirty="0"/>
              <a:t> histogram </a:t>
            </a:r>
            <a:r>
              <a:rPr lang="en-US" sz="2000" dirty="0" err="1"/>
              <a:t>citra</a:t>
            </a: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 </a:t>
            </a:r>
            <a:r>
              <a:rPr lang="en-US" sz="2000" dirty="0" err="1"/>
              <a:t>cari</a:t>
            </a:r>
            <a:r>
              <a:rPr lang="en-US" sz="2000" dirty="0"/>
              <a:t> pixel </a:t>
            </a:r>
            <a:r>
              <a:rPr lang="en-US" sz="2000" dirty="0" err="1"/>
              <a:t>bernilai</a:t>
            </a:r>
            <a:r>
              <a:rPr lang="en-US" sz="2000" dirty="0"/>
              <a:t> minimum, </a:t>
            </a:r>
            <a:r>
              <a:rPr lang="en-US" sz="2000" dirty="0" err="1"/>
              <a:t>misalkan</a:t>
            </a:r>
            <a:r>
              <a:rPr lang="en-US" sz="2000" dirty="0"/>
              <a:t> </a:t>
            </a:r>
            <a:r>
              <a:rPr lang="en-US" sz="2000" i="1" dirty="0" err="1"/>
              <a:t>rmin</a:t>
            </a:r>
            <a:endParaRPr lang="en-US" sz="2000" i="1" dirty="0"/>
          </a:p>
          <a:p>
            <a:pPr marL="285750" indent="-285750">
              <a:buFontTx/>
              <a:buChar char="-"/>
            </a:pPr>
            <a:r>
              <a:rPr lang="en-US" sz="2000" dirty="0"/>
              <a:t> </a:t>
            </a:r>
            <a:r>
              <a:rPr lang="en-US" sz="2000" dirty="0" err="1"/>
              <a:t>cari</a:t>
            </a:r>
            <a:r>
              <a:rPr lang="en-US" sz="2000" dirty="0"/>
              <a:t> pixel </a:t>
            </a:r>
            <a:r>
              <a:rPr lang="en-US" sz="2000" dirty="0" err="1"/>
              <a:t>bernilai</a:t>
            </a:r>
            <a:r>
              <a:rPr lang="en-US" sz="2000" dirty="0"/>
              <a:t> </a:t>
            </a:r>
            <a:r>
              <a:rPr lang="en-US" sz="2000" dirty="0" err="1"/>
              <a:t>maksimum</a:t>
            </a:r>
            <a:r>
              <a:rPr lang="en-US" sz="2000" dirty="0"/>
              <a:t>, </a:t>
            </a:r>
            <a:r>
              <a:rPr lang="en-US" sz="2000" dirty="0" err="1"/>
              <a:t>misalkan</a:t>
            </a:r>
            <a:r>
              <a:rPr lang="en-US" sz="2000" dirty="0"/>
              <a:t> </a:t>
            </a:r>
            <a:r>
              <a:rPr lang="en-US" sz="2000" i="1" dirty="0" err="1"/>
              <a:t>rmax</a:t>
            </a:r>
            <a:endParaRPr lang="en-US" sz="2000" i="1" dirty="0"/>
          </a:p>
          <a:p>
            <a:pPr marL="342900" indent="-342900">
              <a:buFontTx/>
              <a:buChar char="-"/>
            </a:pPr>
            <a:r>
              <a:rPr lang="en-US" sz="2000" dirty="0"/>
              <a:t>pixel-pixel di </a:t>
            </a:r>
            <a:r>
              <a:rPr lang="en-US" sz="2000" dirty="0" err="1"/>
              <a:t>bawah</a:t>
            </a:r>
            <a:r>
              <a:rPr lang="en-US" sz="2000" dirty="0"/>
              <a:t> </a:t>
            </a:r>
            <a:r>
              <a:rPr lang="en-US" sz="2000" i="1" dirty="0" err="1"/>
              <a:t>rmin</a:t>
            </a:r>
            <a:r>
              <a:rPr lang="en-US" sz="2000" dirty="0"/>
              <a:t> </a:t>
            </a:r>
            <a:r>
              <a:rPr lang="en-US" sz="2000" dirty="0" err="1"/>
              <a:t>diset</a:t>
            </a:r>
            <a:r>
              <a:rPr lang="en-US" sz="2000" dirty="0"/>
              <a:t> 0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Pixel-pixel di </a:t>
            </a:r>
            <a:r>
              <a:rPr lang="en-US" sz="2000" dirty="0" err="1"/>
              <a:t>atas</a:t>
            </a:r>
            <a:r>
              <a:rPr lang="en-US" sz="2000" dirty="0"/>
              <a:t> </a:t>
            </a:r>
            <a:r>
              <a:rPr lang="en-US" sz="2000" i="1" dirty="0" err="1"/>
              <a:t>rmax</a:t>
            </a:r>
            <a:r>
              <a:rPr lang="en-US" sz="2000" dirty="0"/>
              <a:t> </a:t>
            </a:r>
            <a:r>
              <a:rPr lang="en-US" sz="2000" dirty="0" err="1"/>
              <a:t>diset</a:t>
            </a:r>
            <a:r>
              <a:rPr lang="en-US" sz="2000" dirty="0"/>
              <a:t> L – 1 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r1 = </a:t>
            </a:r>
            <a:r>
              <a:rPr lang="en-US" sz="2000" i="1" dirty="0" err="1"/>
              <a:t>rmin</a:t>
            </a:r>
            <a:r>
              <a:rPr lang="en-US" sz="2000" dirty="0"/>
              <a:t>, r2 = </a:t>
            </a:r>
            <a:r>
              <a:rPr lang="en-US" sz="2000" i="1" dirty="0" err="1"/>
              <a:t>rmax</a:t>
            </a:r>
            <a:endParaRPr lang="en-US" sz="2000" i="1" dirty="0"/>
          </a:p>
          <a:p>
            <a:pPr marL="342900" indent="-342900">
              <a:buFontTx/>
              <a:buChar char="-"/>
            </a:pPr>
            <a:r>
              <a:rPr lang="en-US" sz="2000" dirty="0" err="1"/>
              <a:t>tentukan</a:t>
            </a:r>
            <a:r>
              <a:rPr lang="en-US" sz="2000" dirty="0"/>
              <a:t> </a:t>
            </a:r>
            <a:r>
              <a:rPr lang="en-US" sz="2000" dirty="0" err="1"/>
              <a:t>persamaan</a:t>
            </a:r>
            <a:r>
              <a:rPr lang="en-US" sz="2000" dirty="0"/>
              <a:t> </a:t>
            </a:r>
            <a:r>
              <a:rPr lang="en-US" sz="2000" dirty="0" err="1"/>
              <a:t>garis</a:t>
            </a:r>
            <a:r>
              <a:rPr lang="en-US" sz="2000" dirty="0"/>
              <a:t> yang </a:t>
            </a:r>
            <a:r>
              <a:rPr lang="en-US" sz="2000" dirty="0" err="1"/>
              <a:t>menghubungkan</a:t>
            </a:r>
            <a:r>
              <a:rPr lang="en-US" sz="2000" dirty="0"/>
              <a:t> </a:t>
            </a:r>
            <a:r>
              <a:rPr lang="en-US" sz="2000" dirty="0" err="1"/>
              <a:t>titik</a:t>
            </a:r>
            <a:r>
              <a:rPr lang="en-US" sz="2000" dirty="0"/>
              <a:t> </a:t>
            </a:r>
          </a:p>
          <a:p>
            <a:r>
              <a:rPr lang="en-US" sz="2000" dirty="0"/>
              <a:t>      (</a:t>
            </a:r>
            <a:r>
              <a:rPr lang="en-US" sz="2000" i="1" dirty="0" err="1"/>
              <a:t>rmin</a:t>
            </a:r>
            <a:r>
              <a:rPr lang="en-US" sz="2000" dirty="0"/>
              <a:t>, 0) dan (</a:t>
            </a:r>
            <a:r>
              <a:rPr lang="en-US" sz="2000" i="1" dirty="0" err="1"/>
              <a:t>rmax</a:t>
            </a:r>
            <a:r>
              <a:rPr lang="en-US" sz="2000" dirty="0"/>
              <a:t>, L - 1)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persamaan</a:t>
            </a:r>
            <a:r>
              <a:rPr lang="en-US" sz="2000" dirty="0"/>
              <a:t> </a:t>
            </a:r>
            <a:r>
              <a:rPr lang="en-US" sz="2000" dirty="0" err="1"/>
              <a:t>umum</a:t>
            </a:r>
            <a:endParaRPr lang="en-US" sz="2000" dirty="0"/>
          </a:p>
          <a:p>
            <a:r>
              <a:rPr lang="en-US" sz="2000" dirty="0"/>
              <a:t>      </a:t>
            </a:r>
            <a:r>
              <a:rPr lang="en-US" sz="2000" dirty="0" err="1"/>
              <a:t>gais</a:t>
            </a:r>
            <a:r>
              <a:rPr lang="en-US" sz="2000" dirty="0"/>
              <a:t>: (y – y1)/(y2 – y1) = (x – x1)/(x2 – x1) </a:t>
            </a:r>
          </a:p>
          <a:p>
            <a:pPr marL="342900" indent="-342900">
              <a:buFontTx/>
              <a:buChar char="-"/>
            </a:pPr>
            <a:r>
              <a:rPr lang="en-US" sz="2000" dirty="0" err="1"/>
              <a:t>petakan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keabuan</a:t>
            </a:r>
            <a:r>
              <a:rPr lang="en-US" sz="2000" dirty="0"/>
              <a:t> yang lain di </a:t>
            </a:r>
            <a:r>
              <a:rPr lang="en-US" sz="2000" dirty="0" err="1"/>
              <a:t>antara</a:t>
            </a:r>
            <a:r>
              <a:rPr lang="en-US" sz="2000" dirty="0"/>
              <a:t> (</a:t>
            </a:r>
            <a:r>
              <a:rPr lang="en-US" sz="2000" i="1" dirty="0" err="1"/>
              <a:t>rmin</a:t>
            </a:r>
            <a:r>
              <a:rPr lang="en-US" sz="2000" dirty="0"/>
              <a:t>, 0) dan </a:t>
            </a:r>
          </a:p>
          <a:p>
            <a:r>
              <a:rPr lang="en-US" sz="2000" dirty="0"/>
              <a:t>     (</a:t>
            </a:r>
            <a:r>
              <a:rPr lang="en-US" sz="2000" i="1" dirty="0" err="1"/>
              <a:t>rmax</a:t>
            </a:r>
            <a:r>
              <a:rPr lang="en-US" sz="2000" dirty="0"/>
              <a:t>, L - 1)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persamaan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endParaRPr lang="en-US" sz="2000" dirty="0"/>
          </a:p>
          <a:p>
            <a:r>
              <a:rPr lang="en-US" sz="2000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3D433D-F3B3-44B8-8687-6C9D40900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45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A21E90-F073-F51C-5A3C-B8B210961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428" y="862326"/>
            <a:ext cx="4776452" cy="43983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A01896-4885-A51C-7E57-3ABE4839C540}"/>
              </a:ext>
            </a:extLst>
          </p:cNvPr>
          <p:cNvSpPr txBox="1"/>
          <p:nvPr/>
        </p:nvSpPr>
        <p:spPr>
          <a:xfrm>
            <a:off x="2194560" y="5350283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pixel-pixel di </a:t>
            </a:r>
            <a:r>
              <a:rPr lang="en-US" sz="2400" dirty="0" err="1"/>
              <a:t>bawah</a:t>
            </a:r>
            <a:r>
              <a:rPr lang="en-US" sz="2400" dirty="0"/>
              <a:t> </a:t>
            </a:r>
            <a:r>
              <a:rPr lang="en-US" sz="2400" i="1" dirty="0" err="1"/>
              <a:t>rmin</a:t>
            </a:r>
            <a:r>
              <a:rPr lang="en-US" sz="2400" dirty="0"/>
              <a:t> </a:t>
            </a:r>
            <a:r>
              <a:rPr lang="en-US" sz="2400" dirty="0" err="1"/>
              <a:t>diset</a:t>
            </a:r>
            <a:r>
              <a:rPr lang="en-US" sz="2400" dirty="0"/>
              <a:t> 0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Pixel-pixel di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i="1" dirty="0" err="1"/>
              <a:t>rmax</a:t>
            </a:r>
            <a:r>
              <a:rPr lang="en-US" sz="2400" dirty="0"/>
              <a:t> </a:t>
            </a:r>
            <a:r>
              <a:rPr lang="en-US" sz="2400" dirty="0" err="1"/>
              <a:t>diset</a:t>
            </a:r>
            <a:r>
              <a:rPr lang="en-US" sz="2400" dirty="0"/>
              <a:t> L – 1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B51541-23CE-E9F6-E030-04C3EB156BBA}"/>
              </a:ext>
            </a:extLst>
          </p:cNvPr>
          <p:cNvSpPr txBox="1"/>
          <p:nvPr/>
        </p:nvSpPr>
        <p:spPr>
          <a:xfrm>
            <a:off x="4730431" y="3881120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rmin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61D73-5CA2-DA74-547D-064E7E9A2567}"/>
              </a:ext>
            </a:extLst>
          </p:cNvPr>
          <p:cNvSpPr txBox="1"/>
          <p:nvPr/>
        </p:nvSpPr>
        <p:spPr>
          <a:xfrm>
            <a:off x="5604191" y="1609274"/>
            <a:ext cx="657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rmax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6041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13584C-D8C5-42D5-9F24-53BE11243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460" y="1071587"/>
            <a:ext cx="9027080" cy="50012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5884AE-F3AA-4028-91A1-770F7BC450A9}"/>
              </a:ext>
            </a:extLst>
          </p:cNvPr>
          <p:cNvSpPr txBox="1"/>
          <p:nvPr/>
        </p:nvSpPr>
        <p:spPr>
          <a:xfrm>
            <a:off x="626164" y="990235"/>
            <a:ext cx="1174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31A3FC-D574-4066-9E10-36AE9644E578}"/>
              </a:ext>
            </a:extLst>
          </p:cNvPr>
          <p:cNvSpPr txBox="1"/>
          <p:nvPr/>
        </p:nvSpPr>
        <p:spPr>
          <a:xfrm>
            <a:off x="8570842" y="1536887"/>
            <a:ext cx="2338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Misalkan</a:t>
            </a:r>
            <a:r>
              <a:rPr lang="en-US" sz="2400" dirty="0"/>
              <a:t> L = 256</a:t>
            </a:r>
          </a:p>
        </p:txBody>
      </p:sp>
    </p:spTree>
    <p:extLst>
      <p:ext uri="{BB962C8B-B14F-4D97-AF65-F5344CB8AC3E}">
        <p14:creationId xmlns:p14="http://schemas.microsoft.com/office/powerpoint/2010/main" val="21053055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4FED8A-7A1B-49F4-92DB-0C2F91DFB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76" y="233639"/>
            <a:ext cx="8321159" cy="46101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A62308-B33C-4DF1-9FC5-5A85BB6850AB}"/>
              </a:ext>
            </a:extLst>
          </p:cNvPr>
          <p:cNvSpPr txBox="1"/>
          <p:nvPr/>
        </p:nvSpPr>
        <p:spPr>
          <a:xfrm>
            <a:off x="6696259" y="733763"/>
            <a:ext cx="2338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Misalkan</a:t>
            </a:r>
            <a:r>
              <a:rPr lang="en-US" sz="2400" dirty="0"/>
              <a:t> L = 256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8D4FD-C4E7-4511-ACF8-3ABFDE36E837}"/>
              </a:ext>
            </a:extLst>
          </p:cNvPr>
          <p:cNvSpPr txBox="1"/>
          <p:nvPr/>
        </p:nvSpPr>
        <p:spPr>
          <a:xfrm>
            <a:off x="517099" y="4977847"/>
            <a:ext cx="719235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Persamaan</a:t>
            </a:r>
            <a:r>
              <a:rPr lang="en-US" sz="2400" dirty="0"/>
              <a:t> </a:t>
            </a:r>
            <a:r>
              <a:rPr lang="en-US" sz="2400" dirty="0" err="1"/>
              <a:t>garis</a:t>
            </a:r>
            <a:r>
              <a:rPr lang="en-US" sz="2400" dirty="0"/>
              <a:t> yang </a:t>
            </a:r>
            <a:r>
              <a:rPr lang="en-US" sz="2400" dirty="0" err="1"/>
              <a:t>melalui</a:t>
            </a:r>
            <a:r>
              <a:rPr lang="en-US" sz="2400" dirty="0"/>
              <a:t> (</a:t>
            </a:r>
            <a:r>
              <a:rPr lang="en-US" sz="2400" i="1" dirty="0" err="1"/>
              <a:t>rmin</a:t>
            </a:r>
            <a:r>
              <a:rPr lang="en-US" sz="2400" dirty="0"/>
              <a:t>, 0) dan (</a:t>
            </a:r>
            <a:r>
              <a:rPr lang="en-US" sz="2400" i="1" dirty="0" err="1"/>
              <a:t>rmax</a:t>
            </a:r>
            <a:r>
              <a:rPr lang="en-US" sz="2400" dirty="0"/>
              <a:t>, 255): </a:t>
            </a:r>
          </a:p>
          <a:p>
            <a:r>
              <a:rPr lang="en-US" sz="2400" dirty="0"/>
              <a:t>  (s – 0)/(255 – 0) = (r – </a:t>
            </a:r>
            <a:r>
              <a:rPr lang="en-US" sz="2400" i="1" dirty="0" err="1"/>
              <a:t>rmin</a:t>
            </a:r>
            <a:r>
              <a:rPr lang="en-US" sz="2400" dirty="0"/>
              <a:t>)/(</a:t>
            </a:r>
            <a:r>
              <a:rPr lang="en-US" sz="2400" i="1" dirty="0" err="1"/>
              <a:t>rmax</a:t>
            </a:r>
            <a:r>
              <a:rPr lang="en-US" sz="2400" dirty="0"/>
              <a:t> – </a:t>
            </a:r>
            <a:r>
              <a:rPr lang="en-US" sz="2400" i="1" dirty="0" err="1"/>
              <a:t>rmin</a:t>
            </a:r>
            <a:r>
              <a:rPr lang="en-US" sz="2400" dirty="0"/>
              <a:t>)</a:t>
            </a:r>
          </a:p>
          <a:p>
            <a:r>
              <a:rPr lang="en-US" sz="2400" dirty="0"/>
              <a:t>                         s = 255(r – </a:t>
            </a:r>
            <a:r>
              <a:rPr lang="en-US" sz="2400" i="1" dirty="0" err="1"/>
              <a:t>rmin</a:t>
            </a:r>
            <a:r>
              <a:rPr lang="en-US" sz="2400" dirty="0"/>
              <a:t>)/(</a:t>
            </a:r>
            <a:r>
              <a:rPr lang="en-US" sz="2400" i="1" dirty="0" err="1"/>
              <a:t>rmax</a:t>
            </a:r>
            <a:r>
              <a:rPr lang="en-US" sz="2400" dirty="0"/>
              <a:t> – </a:t>
            </a:r>
            <a:r>
              <a:rPr lang="en-US" sz="2400" i="1" dirty="0" err="1"/>
              <a:t>rmin</a:t>
            </a:r>
            <a:r>
              <a:rPr lang="en-US" sz="2400" dirty="0"/>
              <a:t>) </a:t>
            </a:r>
          </a:p>
          <a:p>
            <a:r>
              <a:rPr lang="en-US" sz="2400" baseline="-25000" dirty="0"/>
              <a:t>   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321B75-5B59-4322-AF29-FFBB6BA20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83" y="4098487"/>
            <a:ext cx="4944004" cy="283721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E8147-CFA8-453B-8DBB-C83301F86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08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B9F048-68DA-4CBC-B268-3915D5B24CF6}"/>
              </a:ext>
            </a:extLst>
          </p:cNvPr>
          <p:cNvSpPr/>
          <p:nvPr/>
        </p:nvSpPr>
        <p:spPr>
          <a:xfrm>
            <a:off x="972378" y="1466961"/>
            <a:ext cx="1024724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clear 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clc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I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imread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'image1.bmp'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); 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%read the image</a:t>
            </a: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rmin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= min(I(:));       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 find the min. value of pixel in the image</a:t>
            </a: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rmax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= max(I(:));       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 find the max. value of pixel in the image</a:t>
            </a: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I_new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= (I -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rmin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).*(255/(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rmax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-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rmin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));   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 transform the image</a:t>
            </a: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figure,imshow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(I);       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 display original image</a:t>
            </a: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figure,imhist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(I);       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 display histogram of original image</a:t>
            </a: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figure,imshow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I_new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);   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 display transformed image</a:t>
            </a: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figure,imhist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I_new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);   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 display histogram of transformed image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4CCA58-45D2-4AC9-A4A6-F9DCE59D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45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14B87-274B-4721-8306-6D6C8F933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0230"/>
            <a:ext cx="10515600" cy="5436734"/>
          </a:xfrm>
        </p:spPr>
        <p:txBody>
          <a:bodyPr>
            <a:normAutofit/>
          </a:bodyPr>
          <a:lstStyle/>
          <a:p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ranah</a:t>
            </a:r>
            <a:r>
              <a:rPr lang="en-US" sz="2400" dirty="0"/>
              <a:t> (domain) </a:t>
            </a:r>
            <a:r>
              <a:rPr lang="en-US" sz="2400" dirty="0" err="1"/>
              <a:t>operasinya</a:t>
            </a:r>
            <a:r>
              <a:rPr lang="en-US" sz="2400" dirty="0"/>
              <a:t>, </a:t>
            </a:r>
            <a:r>
              <a:rPr lang="en-US" sz="2400" dirty="0" err="1"/>
              <a:t>metode-metode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perbaikan</a:t>
            </a:r>
            <a:r>
              <a:rPr lang="en-US" sz="2400" dirty="0"/>
              <a:t> </a:t>
            </a:r>
            <a:r>
              <a:rPr lang="en-US" sz="2400" dirty="0" err="1"/>
              <a:t>kualitas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dikelompokkan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kategori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1. </a:t>
            </a:r>
            <a:r>
              <a:rPr lang="en-US" sz="2400" i="1" dirty="0"/>
              <a:t>Image enhancement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ranah</a:t>
            </a:r>
            <a:r>
              <a:rPr lang="en-US" sz="2400" dirty="0"/>
              <a:t> </a:t>
            </a:r>
            <a:r>
              <a:rPr lang="en-US" sz="2400" dirty="0" err="1"/>
              <a:t>spasial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2. </a:t>
            </a:r>
            <a:r>
              <a:rPr lang="en-US" sz="2400" i="1" dirty="0"/>
              <a:t>Image enhancement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ranah</a:t>
            </a:r>
            <a:r>
              <a:rPr lang="en-US" sz="2400" dirty="0"/>
              <a:t> </a:t>
            </a:r>
            <a:r>
              <a:rPr lang="en-US" sz="2400" dirty="0" err="1"/>
              <a:t>frekuensi</a:t>
            </a:r>
            <a:r>
              <a:rPr lang="en-US" sz="2400" dirty="0"/>
              <a:t>	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5" y="5159828"/>
            <a:ext cx="777240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14"/>
          <a:stretch>
            <a:fillRect/>
          </a:stretch>
        </p:blipFill>
        <p:spPr bwMode="auto">
          <a:xfrm>
            <a:off x="2579915" y="2797628"/>
            <a:ext cx="121920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6" r="44118" b="45624"/>
          <a:stretch>
            <a:fillRect/>
          </a:stretch>
        </p:blipFill>
        <p:spPr bwMode="auto">
          <a:xfrm>
            <a:off x="4484915" y="3102428"/>
            <a:ext cx="114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94"/>
          <a:stretch>
            <a:fillRect/>
          </a:stretch>
        </p:blipFill>
        <p:spPr bwMode="auto">
          <a:xfrm>
            <a:off x="6085115" y="2873828"/>
            <a:ext cx="114300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484915" y="3233057"/>
            <a:ext cx="0" cy="5878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948041" y="2612962"/>
            <a:ext cx="1889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Spatial Domain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46012" y="4485694"/>
            <a:ext cx="636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Frequency Domain (</a:t>
            </a:r>
            <a:r>
              <a:rPr lang="en-US" altLang="en-US" dirty="0" err="1"/>
              <a:t>misalnya</a:t>
            </a:r>
            <a:r>
              <a:rPr lang="en-US" altLang="en-US" dirty="0"/>
              <a:t> </a:t>
            </a:r>
            <a:r>
              <a:rPr lang="en-US" altLang="en-US" dirty="0" err="1"/>
              <a:t>menggunakan</a:t>
            </a:r>
            <a:r>
              <a:rPr lang="en-US" altLang="en-US" dirty="0"/>
              <a:t> </a:t>
            </a:r>
            <a:r>
              <a:rPr lang="en-US" altLang="en-US" i="1" dirty="0"/>
              <a:t>Fourier Transform</a:t>
            </a:r>
            <a:r>
              <a:rPr lang="en-US" altLang="en-US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B45063-228E-4699-9722-523A7E759D76}"/>
              </a:ext>
            </a:extLst>
          </p:cNvPr>
          <p:cNvSpPr txBox="1"/>
          <p:nvPr/>
        </p:nvSpPr>
        <p:spPr>
          <a:xfrm>
            <a:off x="6210876" y="6533995"/>
            <a:ext cx="6100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Sumber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gambar</a:t>
            </a:r>
            <a:r>
              <a:rPr lang="en-US" sz="1400" dirty="0">
                <a:solidFill>
                  <a:srgbClr val="FF0000"/>
                </a:solidFill>
              </a:rPr>
              <a:t>: </a:t>
            </a:r>
            <a:r>
              <a:rPr lang="en-US" sz="1400" i="1" dirty="0">
                <a:solidFill>
                  <a:srgbClr val="FF0000"/>
                </a:solidFill>
              </a:rPr>
              <a:t>Image </a:t>
            </a:r>
            <a:r>
              <a:rPr lang="en-US" sz="1400" i="1" dirty="0" err="1">
                <a:solidFill>
                  <a:srgbClr val="FF0000"/>
                </a:solidFill>
              </a:rPr>
              <a:t>Fitering</a:t>
            </a:r>
            <a:r>
              <a:rPr lang="en-US" sz="1400" dirty="0">
                <a:solidFill>
                  <a:srgbClr val="FF0000"/>
                </a:solidFill>
              </a:rPr>
              <a:t>, CS485/685 Computer Vision, Prof. George </a:t>
            </a:r>
            <a:r>
              <a:rPr lang="en-US" sz="1400" dirty="0" err="1">
                <a:solidFill>
                  <a:srgbClr val="FF0000"/>
                </a:solidFill>
              </a:rPr>
              <a:t>Bebis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78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F88239-0A19-4845-B8D6-AE7323EBF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83" y="55962"/>
            <a:ext cx="4090325" cy="35980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FAECFB-7537-492E-ADC3-A6C50E40A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281" y="134052"/>
            <a:ext cx="4295818" cy="3225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E3D022-93C9-4AA6-A6A2-304FDBFBCC9D}"/>
              </a:ext>
            </a:extLst>
          </p:cNvPr>
          <p:cNvSpPr txBox="1"/>
          <p:nvPr/>
        </p:nvSpPr>
        <p:spPr>
          <a:xfrm>
            <a:off x="775253" y="1670315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Sebelum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9483D5-B5A6-4043-B6CD-969EF5BEBBF9}"/>
              </a:ext>
            </a:extLst>
          </p:cNvPr>
          <p:cNvSpPr txBox="1"/>
          <p:nvPr/>
        </p:nvSpPr>
        <p:spPr>
          <a:xfrm>
            <a:off x="858468" y="4495188"/>
            <a:ext cx="1233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Sesudah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3EBD48-0AAC-4D99-9C2D-5468B4CC97C2}"/>
              </a:ext>
            </a:extLst>
          </p:cNvPr>
          <p:cNvSpPr txBox="1"/>
          <p:nvPr/>
        </p:nvSpPr>
        <p:spPr>
          <a:xfrm>
            <a:off x="10092361" y="2877415"/>
            <a:ext cx="13978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r</a:t>
            </a:r>
            <a:r>
              <a:rPr lang="en-US" sz="2400" baseline="-25000" dirty="0" err="1"/>
              <a:t>min</a:t>
            </a:r>
            <a:r>
              <a:rPr lang="en-US" sz="2400" dirty="0"/>
              <a:t> = 87</a:t>
            </a:r>
          </a:p>
          <a:p>
            <a:r>
              <a:rPr lang="en-US" sz="2400" dirty="0" err="1"/>
              <a:t>r</a:t>
            </a:r>
            <a:r>
              <a:rPr lang="en-US" sz="2400" baseline="-25000" dirty="0" err="1"/>
              <a:t>max</a:t>
            </a:r>
            <a:r>
              <a:rPr lang="en-US" sz="2400" dirty="0"/>
              <a:t> = 135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C2D7F1-6371-45E6-B3A6-ACE2387D3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50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E3756D-80F3-0B9F-5280-C4531F29A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145" y="3359390"/>
            <a:ext cx="4292600" cy="3771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59E419-C171-C9EA-2743-63446DFC0B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3761" y="3541519"/>
            <a:ext cx="4239938" cy="317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687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5BDB04-AB1D-4CC5-A4BF-77B9CB6C7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415" y="1224176"/>
            <a:ext cx="10027408" cy="44096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883F55-31BF-4FCE-A77D-ABF9648CCE47}"/>
              </a:ext>
            </a:extLst>
          </p:cNvPr>
          <p:cNvSpPr txBox="1"/>
          <p:nvPr/>
        </p:nvSpPr>
        <p:spPr>
          <a:xfrm>
            <a:off x="7565342" y="5871513"/>
            <a:ext cx="3842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gambar</a:t>
            </a:r>
            <a:r>
              <a:rPr lang="en-US" dirty="0">
                <a:solidFill>
                  <a:srgbClr val="FF0000"/>
                </a:solidFill>
              </a:rPr>
              <a:t>: Ehsan </a:t>
            </a:r>
            <a:r>
              <a:rPr lang="en-US" dirty="0" err="1">
                <a:solidFill>
                  <a:srgbClr val="FF0000"/>
                </a:solidFill>
              </a:rPr>
              <a:t>Khoramshahi</a:t>
            </a:r>
            <a:r>
              <a:rPr lang="en-US" dirty="0">
                <a:solidFill>
                  <a:srgbClr val="FF0000"/>
                </a:solidFill>
              </a:rPr>
              <a:t>, </a:t>
            </a:r>
          </a:p>
          <a:p>
            <a:r>
              <a:rPr lang="en-US" i="1" dirty="0">
                <a:solidFill>
                  <a:srgbClr val="FF0000"/>
                </a:solidFill>
              </a:rPr>
              <a:t>Image enhancement in spatial domain</a:t>
            </a:r>
          </a:p>
        </p:txBody>
      </p:sp>
    </p:spTree>
    <p:extLst>
      <p:ext uri="{BB962C8B-B14F-4D97-AF65-F5344CB8AC3E}">
        <p14:creationId xmlns:p14="http://schemas.microsoft.com/office/powerpoint/2010/main" val="37422880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013B0-35FF-4455-8146-F1196C22A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0000"/>
                </a:solidFill>
                <a:latin typeface="+mn-lt"/>
              </a:rPr>
              <a:t>Piece-wise linier transformation function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512C2-7873-4BCD-A3DD-070ADE57F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Peregangan</a:t>
            </a:r>
            <a:r>
              <a:rPr lang="en-US" dirty="0"/>
              <a:t> </a:t>
            </a:r>
            <a:r>
              <a:rPr lang="en-US" dirty="0" err="1"/>
              <a:t>kontras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dirty="0" err="1"/>
              <a:t>sepotong-sepotong</a:t>
            </a:r>
            <a:r>
              <a:rPr lang="en-US" dirty="0"/>
              <a:t> (</a:t>
            </a:r>
            <a:r>
              <a:rPr lang="en-US" i="1" dirty="0"/>
              <a:t>piece-wise linier transformation function</a:t>
            </a:r>
            <a:r>
              <a:rPr lang="en-US" dirty="0"/>
              <a:t>) </a:t>
            </a:r>
          </a:p>
        </p:txBody>
      </p:sp>
      <p:pic>
        <p:nvPicPr>
          <p:cNvPr id="4" name="Picture 3" descr="Z:\DIP\4-5a.bmp">
            <a:extLst>
              <a:ext uri="{FF2B5EF4-FFF2-40B4-BE49-F238E27FC236}">
                <a16:creationId xmlns:a16="http://schemas.microsoft.com/office/drawing/2014/main" id="{0248AC0F-B823-41B7-8EFF-993F2F215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20" y="2926143"/>
            <a:ext cx="3619364" cy="334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984BA3-6222-4AB7-BA60-D0C23D18C88B}"/>
              </a:ext>
            </a:extLst>
          </p:cNvPr>
          <p:cNvSpPr txBox="1"/>
          <p:nvPr/>
        </p:nvSpPr>
        <p:spPr>
          <a:xfrm>
            <a:off x="5448850" y="3429000"/>
            <a:ext cx="590495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transformasi</a:t>
            </a:r>
            <a:r>
              <a:rPr lang="en-US" sz="2400" dirty="0"/>
              <a:t> linier </a:t>
            </a:r>
            <a:r>
              <a:rPr lang="en-US" sz="2400" dirty="0" err="1"/>
              <a:t>sepotong-sepotong</a:t>
            </a:r>
            <a:r>
              <a:rPr lang="en-US" sz="2400" dirty="0"/>
              <a:t>:</a:t>
            </a:r>
          </a:p>
          <a:p>
            <a:pPr marL="342900" indent="-342900">
              <a:buAutoNum type="arabicPeriod"/>
            </a:pPr>
            <a:r>
              <a:rPr lang="en-US" sz="2400" i="1" dirty="0"/>
              <a:t>Contrast stretching</a:t>
            </a:r>
          </a:p>
          <a:p>
            <a:pPr marL="342900" indent="-342900">
              <a:buAutoNum type="arabicPeriod"/>
            </a:pPr>
            <a:r>
              <a:rPr lang="en-US" sz="2400" i="1" dirty="0"/>
              <a:t>Gray-level slicing</a:t>
            </a:r>
          </a:p>
          <a:p>
            <a:pPr marL="342900" indent="-342900">
              <a:buAutoNum type="arabicPeriod"/>
            </a:pPr>
            <a:r>
              <a:rPr lang="en-US" sz="2400" i="1" dirty="0"/>
              <a:t>Bit-plane slicing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5DFA2-C693-455B-8534-3A7421D0B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60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6314"/>
            <a:ext cx="10515600" cy="5730649"/>
          </a:xfrm>
        </p:spPr>
        <p:txBody>
          <a:bodyPr/>
          <a:lstStyle/>
          <a:p>
            <a:r>
              <a:rPr lang="en-US" dirty="0" err="1"/>
              <a:t>Alternatif</a:t>
            </a:r>
            <a:r>
              <a:rPr lang="en-US" dirty="0"/>
              <a:t> lain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dirty="0" err="1"/>
              <a:t>sepotong-sepotong</a:t>
            </a:r>
            <a:r>
              <a:rPr lang="en-US" dirty="0"/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404" y="1146818"/>
            <a:ext cx="3867150" cy="3152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656" y="1198262"/>
            <a:ext cx="4038600" cy="1647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589" y="5129551"/>
            <a:ext cx="762000" cy="38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5" y="5727244"/>
            <a:ext cx="1533525" cy="38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726" y="6261412"/>
            <a:ext cx="1609725" cy="381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7044" y="5119497"/>
            <a:ext cx="2039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L1: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7044" y="5701302"/>
            <a:ext cx="2039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L2: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7044" y="6204770"/>
            <a:ext cx="2039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L3:</a:t>
            </a:r>
          </a:p>
        </p:txBody>
      </p:sp>
      <p:graphicFrame>
        <p:nvGraphicFramePr>
          <p:cNvPr id="12" name="Object 3">
            <a:extLst>
              <a:ext uri="{FF2B5EF4-FFF2-40B4-BE49-F238E27FC236}">
                <a16:creationId xmlns:a16="http://schemas.microsoft.com/office/drawing/2014/main" id="{33FEB4C1-2176-4881-8ED2-A666B353B9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38205" y="3180405"/>
          <a:ext cx="3851502" cy="1331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57400" imgH="711200" progId="Equation.3">
                  <p:embed/>
                </p:oleObj>
              </mc:Choice>
              <mc:Fallback>
                <p:oleObj name="Equation" r:id="rId7" imgW="2057400" imgH="711200" progId="Equation.3">
                  <p:embed/>
                  <p:pic>
                    <p:nvPicPr>
                      <p:cNvPr id="12" name="Object 3">
                        <a:extLst>
                          <a:ext uri="{FF2B5EF4-FFF2-40B4-BE49-F238E27FC236}">
                            <a16:creationId xmlns:a16="http://schemas.microsoft.com/office/drawing/2014/main" id="{33FEB4C1-2176-4881-8ED2-A666B353B9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8205" y="3180405"/>
                        <a:ext cx="3851502" cy="13311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Down Arrow 12"/>
          <p:cNvSpPr/>
          <p:nvPr/>
        </p:nvSpPr>
        <p:spPr>
          <a:xfrm>
            <a:off x="8010861" y="2723206"/>
            <a:ext cx="248330" cy="4879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ine 4">
            <a:extLst>
              <a:ext uri="{FF2B5EF4-FFF2-40B4-BE49-F238E27FC236}">
                <a16:creationId xmlns:a16="http://schemas.microsoft.com/office/drawing/2014/main" id="{609F17C5-83CB-43A8-B933-59AD33B740FF}"/>
              </a:ext>
            </a:extLst>
          </p:cNvPr>
          <p:cNvSpPr>
            <a:spLocks noChangeShapeType="1"/>
          </p:cNvSpPr>
          <p:nvPr/>
        </p:nvSpPr>
        <p:spPr bwMode="auto">
          <a:xfrm>
            <a:off x="7225731" y="6436489"/>
            <a:ext cx="2149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5">
            <a:extLst>
              <a:ext uri="{FF2B5EF4-FFF2-40B4-BE49-F238E27FC236}">
                <a16:creationId xmlns:a16="http://schemas.microsoft.com/office/drawing/2014/main" id="{E7EC1B1B-C883-4322-8FFC-A9991A2D54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25731" y="4531489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6">
            <a:extLst>
              <a:ext uri="{FF2B5EF4-FFF2-40B4-BE49-F238E27FC236}">
                <a16:creationId xmlns:a16="http://schemas.microsoft.com/office/drawing/2014/main" id="{7F7D330A-1E59-4DC7-8FCA-0624ADE27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5931" y="6401564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L</a:t>
            </a:r>
          </a:p>
        </p:txBody>
      </p:sp>
      <p:sp>
        <p:nvSpPr>
          <p:cNvPr id="35" name="Text Box 7">
            <a:extLst>
              <a:ext uri="{FF2B5EF4-FFF2-40B4-BE49-F238E27FC236}">
                <a16:creationId xmlns:a16="http://schemas.microsoft.com/office/drawing/2014/main" id="{7F4616B8-6542-4DB9-83BD-C136EF3EA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1406" y="6249164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6" name="Line 8">
            <a:extLst>
              <a:ext uri="{FF2B5EF4-FFF2-40B4-BE49-F238E27FC236}">
                <a16:creationId xmlns:a16="http://schemas.microsoft.com/office/drawing/2014/main" id="{E27234E7-286F-454C-9D28-34A976506A9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7156" y="5217289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9">
            <a:extLst>
              <a:ext uri="{FF2B5EF4-FFF2-40B4-BE49-F238E27FC236}">
                <a16:creationId xmlns:a16="http://schemas.microsoft.com/office/drawing/2014/main" id="{11E4E230-8E09-471D-83A3-0504200B92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97156" y="6207889"/>
            <a:ext cx="7620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10">
            <a:extLst>
              <a:ext uri="{FF2B5EF4-FFF2-40B4-BE49-F238E27FC236}">
                <a16:creationId xmlns:a16="http://schemas.microsoft.com/office/drawing/2014/main" id="{93963C15-A8ED-48FD-8C81-FD27A74AA6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59156" y="5598289"/>
            <a:ext cx="304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11">
            <a:extLst>
              <a:ext uri="{FF2B5EF4-FFF2-40B4-BE49-F238E27FC236}">
                <a16:creationId xmlns:a16="http://schemas.microsoft.com/office/drawing/2014/main" id="{BB356AD6-97B0-4EE4-A020-FD6C3F4DD2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87756" y="5217289"/>
            <a:ext cx="685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2">
            <a:extLst>
              <a:ext uri="{FF2B5EF4-FFF2-40B4-BE49-F238E27FC236}">
                <a16:creationId xmlns:a16="http://schemas.microsoft.com/office/drawing/2014/main" id="{850EA1B8-FE48-4DCA-9DED-CBCCFB6E4236}"/>
              </a:ext>
            </a:extLst>
          </p:cNvPr>
          <p:cNvSpPr>
            <a:spLocks noChangeShapeType="1"/>
          </p:cNvSpPr>
          <p:nvPr/>
        </p:nvSpPr>
        <p:spPr bwMode="auto">
          <a:xfrm>
            <a:off x="8873556" y="5217289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13">
            <a:extLst>
              <a:ext uri="{FF2B5EF4-FFF2-40B4-BE49-F238E27FC236}">
                <a16:creationId xmlns:a16="http://schemas.microsoft.com/office/drawing/2014/main" id="{EDC2D8FE-BB99-4E8B-97F3-25BFFE20700B}"/>
              </a:ext>
            </a:extLst>
          </p:cNvPr>
          <p:cNvSpPr>
            <a:spLocks noChangeShapeType="1"/>
          </p:cNvSpPr>
          <p:nvPr/>
        </p:nvSpPr>
        <p:spPr bwMode="auto">
          <a:xfrm>
            <a:off x="8263956" y="5674489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14">
            <a:extLst>
              <a:ext uri="{FF2B5EF4-FFF2-40B4-BE49-F238E27FC236}">
                <a16:creationId xmlns:a16="http://schemas.microsoft.com/office/drawing/2014/main" id="{A12A2549-9325-4A25-8BA8-0F1FFCF5E901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9156" y="620788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15">
            <a:extLst>
              <a:ext uri="{FF2B5EF4-FFF2-40B4-BE49-F238E27FC236}">
                <a16:creationId xmlns:a16="http://schemas.microsoft.com/office/drawing/2014/main" id="{EAF57A26-F870-4EAE-A721-15FBCE134D4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7156" y="5674489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6">
            <a:extLst>
              <a:ext uri="{FF2B5EF4-FFF2-40B4-BE49-F238E27FC236}">
                <a16:creationId xmlns:a16="http://schemas.microsoft.com/office/drawing/2014/main" id="{81F90516-E997-488C-BAB4-1829A2F8AFD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7156" y="6207889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Text Box 17">
            <a:extLst>
              <a:ext uri="{FF2B5EF4-FFF2-40B4-BE49-F238E27FC236}">
                <a16:creationId xmlns:a16="http://schemas.microsoft.com/office/drawing/2014/main" id="{9296733E-E7E2-4BE3-A60D-0AB5F598C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8881" y="6401564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6" name="Text Box 18">
            <a:extLst>
              <a:ext uri="{FF2B5EF4-FFF2-40B4-BE49-F238E27FC236}">
                <a16:creationId xmlns:a16="http://schemas.microsoft.com/office/drawing/2014/main" id="{03B5883F-E399-4D87-840D-A26166EFA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0881" y="6325364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47" name="Text Box 19">
            <a:extLst>
              <a:ext uri="{FF2B5EF4-FFF2-40B4-BE49-F238E27FC236}">
                <a16:creationId xmlns:a16="http://schemas.microsoft.com/office/drawing/2014/main" id="{B2A03493-51BB-4F2E-ADE0-E7A50D8F8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1881" y="6325364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48" name="Text Box 20">
            <a:extLst>
              <a:ext uri="{FF2B5EF4-FFF2-40B4-BE49-F238E27FC236}">
                <a16:creationId xmlns:a16="http://schemas.microsoft.com/office/drawing/2014/main" id="{213CC151-0B0B-48C9-B5A3-522C63B2F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156" y="5868164"/>
            <a:ext cx="427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y</a:t>
            </a:r>
            <a:r>
              <a:rPr lang="en-US" altLang="zh-CN" sz="2400" baseline="-25000">
                <a:latin typeface="Times New Roman" panose="02020603050405020304" pitchFamily="18" charset="0"/>
              </a:rPr>
              <a:t>a</a:t>
            </a:r>
            <a:endParaRPr lang="en-US" altLang="zh-CN" sz="2400">
              <a:latin typeface="Times New Roman" panose="02020603050405020304" pitchFamily="18" charset="0"/>
            </a:endParaRPr>
          </a:p>
        </p:txBody>
      </p:sp>
      <p:sp>
        <p:nvSpPr>
          <p:cNvPr id="49" name="Text Box 21">
            <a:extLst>
              <a:ext uri="{FF2B5EF4-FFF2-40B4-BE49-F238E27FC236}">
                <a16:creationId xmlns:a16="http://schemas.microsoft.com/office/drawing/2014/main" id="{0BF58457-C245-40FF-9CDA-0A0998DA2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156" y="5445889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y</a:t>
            </a:r>
            <a:r>
              <a:rPr lang="en-US" altLang="zh-CN" sz="2400" baseline="-25000">
                <a:latin typeface="Times New Roman" panose="02020603050405020304" pitchFamily="18" charset="0"/>
              </a:rPr>
              <a:t>b</a:t>
            </a:r>
            <a:endParaRPr lang="en-US" altLang="zh-CN" sz="2400">
              <a:latin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105828-93B2-4BCC-B5F0-4261A3539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852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>
            <a:extLst>
              <a:ext uri="{FF2B5EF4-FFF2-40B4-BE49-F238E27FC236}">
                <a16:creationId xmlns:a16="http://schemas.microsoft.com/office/drawing/2014/main" id="{86650ABE-BAAB-4FF0-9E04-5FE0284A8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778" y="1545161"/>
            <a:ext cx="3068567" cy="306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3">
            <a:extLst>
              <a:ext uri="{FF2B5EF4-FFF2-40B4-BE49-F238E27FC236}">
                <a16:creationId xmlns:a16="http://schemas.microsoft.com/office/drawing/2014/main" id="{63256DF5-54AD-4A55-9646-2CCB2F29E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446" y="1562625"/>
            <a:ext cx="3068568" cy="306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24">
            <a:extLst>
              <a:ext uri="{FF2B5EF4-FFF2-40B4-BE49-F238E27FC236}">
                <a16:creationId xmlns:a16="http://schemas.microsoft.com/office/drawing/2014/main" id="{6BCC8E0E-E262-4C28-AE95-DF13743DB2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94314" y="4701077"/>
          <a:ext cx="5376840" cy="382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25800" imgH="228600" progId="Equation.3">
                  <p:embed/>
                </p:oleObj>
              </mc:Choice>
              <mc:Fallback>
                <p:oleObj name="Equation" r:id="rId4" imgW="3225800" imgH="228600" progId="Equation.3">
                  <p:embed/>
                  <p:pic>
                    <p:nvPicPr>
                      <p:cNvPr id="4" name="Object 24">
                        <a:extLst>
                          <a:ext uri="{FF2B5EF4-FFF2-40B4-BE49-F238E27FC236}">
                            <a16:creationId xmlns:a16="http://schemas.microsoft.com/office/drawing/2014/main" id="{6BCC8E0E-E262-4C28-AE95-DF13743DB2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4314" y="4701077"/>
                        <a:ext cx="5376840" cy="3825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25">
            <a:extLst>
              <a:ext uri="{FF2B5EF4-FFF2-40B4-BE49-F238E27FC236}">
                <a16:creationId xmlns:a16="http://schemas.microsoft.com/office/drawing/2014/main" id="{30B06702-0FF3-4341-84C9-FCEB612D94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46914" y="337409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4949C-525A-4EF5-B860-1B5B3347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175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A2363-7C1C-4B3D-B5D0-8EE4435D4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687"/>
            <a:ext cx="10515600" cy="4656276"/>
          </a:xfrm>
        </p:spPr>
        <p:txBody>
          <a:bodyPr>
            <a:normAutofit/>
          </a:bodyPr>
          <a:lstStyle/>
          <a:p>
            <a:r>
              <a:rPr lang="en-US" dirty="0" err="1"/>
              <a:t>Tujuan</a:t>
            </a:r>
            <a:r>
              <a:rPr lang="en-US" dirty="0"/>
              <a:t>: </a:t>
            </a:r>
            <a:r>
              <a:rPr lang="en-US" altLang="en-US" dirty="0" err="1"/>
              <a:t>menonjolkan</a:t>
            </a:r>
            <a:r>
              <a:rPr lang="en-US" altLang="en-US" dirty="0"/>
              <a:t> (</a:t>
            </a:r>
            <a:r>
              <a:rPr lang="en-US" altLang="en-US" i="1" dirty="0"/>
              <a:t>highlight</a:t>
            </a:r>
            <a:r>
              <a:rPr lang="en-US" altLang="en-US" dirty="0"/>
              <a:t>) </a:t>
            </a:r>
            <a:r>
              <a:rPr lang="en-US" altLang="en-US" dirty="0" err="1"/>
              <a:t>rentang</a:t>
            </a:r>
            <a:r>
              <a:rPr lang="en-US" altLang="en-US" dirty="0"/>
              <a:t> </a:t>
            </a:r>
            <a:r>
              <a:rPr lang="en-US" altLang="en-US" dirty="0" err="1"/>
              <a:t>keabuan</a:t>
            </a:r>
            <a:r>
              <a:rPr lang="en-US" altLang="en-US" dirty="0"/>
              <a:t> </a:t>
            </a:r>
            <a:r>
              <a:rPr lang="en-US" altLang="en-US" dirty="0" err="1"/>
              <a:t>tertentu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citra</a:t>
            </a:r>
            <a:r>
              <a:rPr lang="en-US" altLang="en-US" dirty="0"/>
              <a:t>. </a:t>
            </a:r>
          </a:p>
          <a:p>
            <a:r>
              <a:rPr lang="en-US" altLang="en-US" dirty="0" err="1"/>
              <a:t>Contoh</a:t>
            </a:r>
            <a:r>
              <a:rPr lang="en-US" altLang="en-US" dirty="0"/>
              <a:t>: </a:t>
            </a:r>
            <a:r>
              <a:rPr lang="en-US" altLang="en-US" dirty="0" err="1"/>
              <a:t>menonjolkan</a:t>
            </a:r>
            <a:r>
              <a:rPr lang="en-US" altLang="en-US" dirty="0"/>
              <a:t> </a:t>
            </a:r>
            <a:r>
              <a:rPr lang="en-US" altLang="en-US" dirty="0" err="1"/>
              <a:t>gumpalan</a:t>
            </a:r>
            <a:r>
              <a:rPr lang="en-US" altLang="en-US" dirty="0"/>
              <a:t> air yang </a:t>
            </a:r>
            <a:r>
              <a:rPr lang="en-US" altLang="en-US" dirty="0" err="1"/>
              <a:t>ada</a:t>
            </a:r>
            <a:r>
              <a:rPr lang="en-US" altLang="en-US" dirty="0"/>
              <a:t> pada </a:t>
            </a:r>
            <a:r>
              <a:rPr lang="en-US" altLang="en-US" dirty="0" err="1"/>
              <a:t>citra</a:t>
            </a:r>
            <a:r>
              <a:rPr lang="en-US" altLang="en-US" dirty="0"/>
              <a:t> </a:t>
            </a:r>
            <a:r>
              <a:rPr lang="en-US" altLang="en-US" dirty="0" err="1"/>
              <a:t>satelit</a:t>
            </a:r>
            <a:r>
              <a:rPr lang="en-US" altLang="en-US" dirty="0"/>
              <a:t>,  </a:t>
            </a:r>
            <a:r>
              <a:rPr lang="en-US" altLang="en-US" dirty="0" err="1"/>
              <a:t>menonjolkan</a:t>
            </a:r>
            <a:r>
              <a:rPr lang="en-US" altLang="en-US" dirty="0"/>
              <a:t> </a:t>
            </a:r>
            <a:r>
              <a:rPr lang="en-US" altLang="en-US" dirty="0" err="1"/>
              <a:t>cacat</a:t>
            </a:r>
            <a:r>
              <a:rPr lang="en-US" altLang="en-US" dirty="0"/>
              <a:t> yang </a:t>
            </a:r>
            <a:r>
              <a:rPr lang="en-US" altLang="en-US" dirty="0" err="1"/>
              <a:t>ada</a:t>
            </a:r>
            <a:r>
              <a:rPr lang="en-US" altLang="en-US" dirty="0"/>
              <a:t> pada </a:t>
            </a:r>
            <a:r>
              <a:rPr lang="en-US" altLang="en-US" dirty="0" err="1"/>
              <a:t>citra</a:t>
            </a:r>
            <a:r>
              <a:rPr lang="en-US" altLang="en-US" dirty="0"/>
              <a:t> </a:t>
            </a:r>
            <a:r>
              <a:rPr lang="en-US" altLang="en-US" dirty="0" err="1"/>
              <a:t>sinar</a:t>
            </a:r>
            <a:r>
              <a:rPr lang="en-US" altLang="en-US" dirty="0"/>
              <a:t> X. </a:t>
            </a:r>
          </a:p>
          <a:p>
            <a:r>
              <a:rPr lang="en-US" altLang="en-US" dirty="0" err="1"/>
              <a:t>Dua</a:t>
            </a:r>
            <a:r>
              <a:rPr lang="en-US" altLang="en-US" dirty="0"/>
              <a:t> </a:t>
            </a:r>
            <a:r>
              <a:rPr lang="en-US" altLang="en-US" dirty="0" err="1"/>
              <a:t>pendekatan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i="1" dirty="0" err="1"/>
              <a:t>graylevel</a:t>
            </a:r>
            <a:r>
              <a:rPr lang="en-US" altLang="en-US" i="1" dirty="0"/>
              <a:t> slicing</a:t>
            </a:r>
            <a:r>
              <a:rPr lang="en-US" altLang="en-US" dirty="0"/>
              <a:t>: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dirty="0"/>
              <a:t>   </a:t>
            </a:r>
            <a:endParaRPr lang="en-US" altLang="en-US" sz="2400" dirty="0"/>
          </a:p>
          <a:p>
            <a:endParaRPr lang="en-US" altLang="en-US" sz="2400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CF8F7FA-C15B-470A-A5A9-3315E919CE1F}"/>
              </a:ext>
            </a:extLst>
          </p:cNvPr>
          <p:cNvSpPr txBox="1">
            <a:spLocks/>
          </p:cNvSpPr>
          <p:nvPr/>
        </p:nvSpPr>
        <p:spPr>
          <a:xfrm>
            <a:off x="838200" y="365594"/>
            <a:ext cx="10515600" cy="7125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4. Gray-level Slicing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F8696A-B207-40BB-A68C-40BCA7E05965}"/>
              </a:ext>
            </a:extLst>
          </p:cNvPr>
          <p:cNvSpPr/>
          <p:nvPr/>
        </p:nvSpPr>
        <p:spPr>
          <a:xfrm>
            <a:off x="1000539" y="3848825"/>
            <a:ext cx="5317435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000" dirty="0"/>
              <a:t>1.  </a:t>
            </a:r>
            <a:r>
              <a:rPr lang="en-US" altLang="en-US" sz="2000" dirty="0" err="1">
                <a:solidFill>
                  <a:srgbClr val="FF0000"/>
                </a:solidFill>
              </a:rPr>
              <a:t>Menampilkan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lebih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terang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semua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i="1" dirty="0" err="1">
                <a:solidFill>
                  <a:srgbClr val="FF0000"/>
                </a:solidFill>
              </a:rPr>
              <a:t>graylevel</a:t>
            </a:r>
            <a:r>
              <a:rPr lang="en-US" altLang="en-US" sz="2000" dirty="0">
                <a:solidFill>
                  <a:srgbClr val="FF0000"/>
                </a:solidFill>
              </a:rPr>
              <a:t> di </a:t>
            </a:r>
            <a:r>
              <a:rPr lang="en-US" altLang="en-US" sz="2000" dirty="0" err="1">
                <a:solidFill>
                  <a:srgbClr val="FF0000"/>
                </a:solidFill>
              </a:rPr>
              <a:t>dalam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rentang</a:t>
            </a:r>
            <a:r>
              <a:rPr lang="en-US" altLang="en-US" sz="2000" dirty="0">
                <a:solidFill>
                  <a:srgbClr val="FF0000"/>
                </a:solidFill>
              </a:rPr>
              <a:t> yang </a:t>
            </a:r>
            <a:r>
              <a:rPr lang="en-US" altLang="en-US" sz="2000" dirty="0" err="1">
                <a:solidFill>
                  <a:srgbClr val="FF0000"/>
                </a:solidFill>
              </a:rPr>
              <a:t>ingin</a:t>
            </a:r>
            <a:r>
              <a:rPr lang="en-US" altLang="en-US" sz="2000" dirty="0">
                <a:solidFill>
                  <a:srgbClr val="FF0000"/>
                </a:solidFill>
              </a:rPr>
              <a:t>  </a:t>
            </a:r>
            <a:r>
              <a:rPr lang="en-US" altLang="en-US" sz="2000" dirty="0" err="1">
                <a:solidFill>
                  <a:srgbClr val="FF0000"/>
                </a:solidFill>
              </a:rPr>
              <a:t>ditonjolkan</a:t>
            </a:r>
            <a:r>
              <a:rPr lang="en-US" altLang="en-US" sz="2000" dirty="0">
                <a:solidFill>
                  <a:srgbClr val="FF0000"/>
                </a:solidFill>
              </a:rPr>
              <a:t>, dan </a:t>
            </a:r>
            <a:r>
              <a:rPr lang="en-US" altLang="en-US" sz="2000" dirty="0" err="1">
                <a:solidFill>
                  <a:srgbClr val="FF0000"/>
                </a:solidFill>
              </a:rPr>
              <a:t>menampilkan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lebih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gelap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semua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i="1" dirty="0" err="1">
                <a:solidFill>
                  <a:srgbClr val="FF0000"/>
                </a:solidFill>
              </a:rPr>
              <a:t>graylevel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lainnya</a:t>
            </a:r>
            <a:r>
              <a:rPr lang="en-US" altLang="en-US" sz="2000" dirty="0">
                <a:solidFill>
                  <a:srgbClr val="FF0000"/>
                </a:solidFill>
              </a:rPr>
              <a:t> (</a:t>
            </a:r>
            <a:r>
              <a:rPr lang="en-GB" altLang="en-US" sz="2000" b="1" dirty="0">
                <a:solidFill>
                  <a:srgbClr val="FF0000"/>
                </a:solidFill>
              </a:rPr>
              <a:t>‘</a:t>
            </a:r>
            <a:r>
              <a:rPr lang="en-GB" altLang="en-US" sz="2000" i="1" dirty="0">
                <a:solidFill>
                  <a:srgbClr val="FF0000"/>
                </a:solidFill>
              </a:rPr>
              <a:t>discard   background</a:t>
            </a:r>
            <a:r>
              <a:rPr lang="en-GB" altLang="en-US" sz="2000" b="1" dirty="0">
                <a:solidFill>
                  <a:srgbClr val="FF0000"/>
                </a:solidFill>
              </a:rPr>
              <a:t>’)</a:t>
            </a:r>
            <a:r>
              <a:rPr lang="en-US" altLang="en-US" sz="2000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r>
              <a:rPr lang="en-US" altLang="en-US" sz="2000" dirty="0"/>
              <a:t> </a:t>
            </a:r>
          </a:p>
          <a:p>
            <a:pPr>
              <a:lnSpc>
                <a:spcPct val="80000"/>
              </a:lnSpc>
            </a:pPr>
            <a:endParaRPr lang="en-US" altLang="en-US" sz="2000" dirty="0"/>
          </a:p>
        </p:txBody>
      </p:sp>
      <p:pic>
        <p:nvPicPr>
          <p:cNvPr id="6" name="Picture 7" descr="Z:\DIP\4-7a.bmp">
            <a:extLst>
              <a:ext uri="{FF2B5EF4-FFF2-40B4-BE49-F238E27FC236}">
                <a16:creationId xmlns:a16="http://schemas.microsoft.com/office/drawing/2014/main" id="{5BC83F18-CD98-4E10-8112-DF264A82B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421" y="4690350"/>
            <a:ext cx="2096606" cy="207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D7EC34F-E8BE-493B-8615-1F0C0A0B8DD3}"/>
              </a:ext>
            </a:extLst>
          </p:cNvPr>
          <p:cNvSpPr/>
          <p:nvPr/>
        </p:nvSpPr>
        <p:spPr>
          <a:xfrm>
            <a:off x="6573079" y="3799580"/>
            <a:ext cx="5035826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FF0000"/>
                </a:solidFill>
              </a:rPr>
              <a:t>2. </a:t>
            </a:r>
            <a:r>
              <a:rPr lang="en-US" altLang="en-US" sz="2000" dirty="0" err="1">
                <a:solidFill>
                  <a:srgbClr val="FF0000"/>
                </a:solidFill>
              </a:rPr>
              <a:t>Menampilkan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lebih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terang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semua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i="1" dirty="0" err="1">
                <a:solidFill>
                  <a:srgbClr val="FF0000"/>
                </a:solidFill>
              </a:rPr>
              <a:t>graylevel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FF0000"/>
                </a:solidFill>
              </a:rPr>
              <a:t>di </a:t>
            </a:r>
            <a:r>
              <a:rPr lang="en-US" altLang="en-US" sz="2000" dirty="0" err="1">
                <a:solidFill>
                  <a:srgbClr val="FF0000"/>
                </a:solidFill>
              </a:rPr>
              <a:t>dalam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rentang</a:t>
            </a:r>
            <a:r>
              <a:rPr lang="en-US" altLang="en-US" sz="2000" dirty="0">
                <a:solidFill>
                  <a:srgbClr val="FF0000"/>
                </a:solidFill>
              </a:rPr>
              <a:t> yang </a:t>
            </a:r>
            <a:r>
              <a:rPr lang="en-US" altLang="en-US" sz="2000" dirty="0" err="1">
                <a:solidFill>
                  <a:srgbClr val="FF0000"/>
                </a:solidFill>
              </a:rPr>
              <a:t>ingin</a:t>
            </a:r>
            <a:r>
              <a:rPr lang="en-US" altLang="en-US" sz="2000" dirty="0">
                <a:solidFill>
                  <a:srgbClr val="FF0000"/>
                </a:solidFill>
              </a:rPr>
              <a:t>  </a:t>
            </a:r>
            <a:r>
              <a:rPr lang="en-US" altLang="en-US" sz="2000" dirty="0" err="1">
                <a:solidFill>
                  <a:srgbClr val="FF0000"/>
                </a:solidFill>
              </a:rPr>
              <a:t>ditonjolkan</a:t>
            </a:r>
            <a:r>
              <a:rPr lang="en-US" altLang="en-US" sz="2000" dirty="0">
                <a:solidFill>
                  <a:srgbClr val="FF0000"/>
                </a:solidFill>
              </a:rPr>
              <a:t>, </a:t>
            </a:r>
          </a:p>
          <a:p>
            <a:pPr>
              <a:lnSpc>
                <a:spcPct val="80000"/>
              </a:lnSpc>
            </a:pPr>
            <a:r>
              <a:rPr lang="en-US" altLang="en-US" sz="2000" dirty="0" err="1">
                <a:solidFill>
                  <a:srgbClr val="FF0000"/>
                </a:solidFill>
              </a:rPr>
              <a:t>sembari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tetap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mempertahankan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i="1" dirty="0" err="1">
                <a:solidFill>
                  <a:srgbClr val="FF0000"/>
                </a:solidFill>
              </a:rPr>
              <a:t>graylevel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lainnya</a:t>
            </a:r>
            <a:r>
              <a:rPr lang="en-US" altLang="en-US" sz="2000" dirty="0">
                <a:solidFill>
                  <a:srgbClr val="FF0000"/>
                </a:solidFill>
              </a:rPr>
              <a:t> (</a:t>
            </a:r>
            <a:r>
              <a:rPr lang="en-GB" altLang="en-US" sz="2000" b="1" dirty="0">
                <a:solidFill>
                  <a:srgbClr val="FF0000"/>
                </a:solidFill>
              </a:rPr>
              <a:t>‘</a:t>
            </a:r>
            <a:r>
              <a:rPr lang="en-GB" altLang="en-US" sz="2000" i="1" dirty="0">
                <a:solidFill>
                  <a:srgbClr val="FF0000"/>
                </a:solidFill>
              </a:rPr>
              <a:t>preserve background</a:t>
            </a:r>
            <a:r>
              <a:rPr lang="en-GB" altLang="en-US" sz="2000" b="1" dirty="0">
                <a:solidFill>
                  <a:srgbClr val="FF0000"/>
                </a:solidFill>
              </a:rPr>
              <a:t>’</a:t>
            </a:r>
            <a:r>
              <a:rPr lang="en-GB" altLang="en-US" sz="2000" b="1" dirty="0"/>
              <a:t>)</a:t>
            </a:r>
            <a:r>
              <a:rPr lang="en-US" altLang="en-US" sz="2000" dirty="0"/>
              <a:t>.</a:t>
            </a:r>
          </a:p>
        </p:txBody>
      </p:sp>
      <p:pic>
        <p:nvPicPr>
          <p:cNvPr id="8" name="Picture 5" descr="Z:\DIP\4-7b.bmp">
            <a:extLst>
              <a:ext uri="{FF2B5EF4-FFF2-40B4-BE49-F238E27FC236}">
                <a16:creationId xmlns:a16="http://schemas.microsoft.com/office/drawing/2014/main" id="{FBBD2B0A-568C-41FF-8370-C520567FE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479" y="4616694"/>
            <a:ext cx="2152373" cy="219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9403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041F05EB-1E43-4A7C-89F3-893AED199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007" y="411749"/>
            <a:ext cx="8246437" cy="603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5543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78726E-2550-483B-B9BF-47ADE1E76F3D}"/>
              </a:ext>
            </a:extLst>
          </p:cNvPr>
          <p:cNvSpPr/>
          <p:nvPr/>
        </p:nvSpPr>
        <p:spPr>
          <a:xfrm>
            <a:off x="1212575" y="505123"/>
            <a:ext cx="1011803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clear all ; 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[filename, pathname]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uigetfile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('*.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'); 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([pathname filename]);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z=double(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row,col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]=size(z);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=1:1:row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j=1:1:col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((z(i,j)&gt;142)) &amp;&amp; (z(i,j)&lt;250)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z(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)=255;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else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z(i,j)=im(i,j);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end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end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end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figure(1); %-----------Original Image-------------% 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imshow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figure(2); %-----------Gray Level Slicing With Background-------------% 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imshow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(uint8(z));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3E5A8-E984-4E71-80F6-252E88C46622}"/>
              </a:ext>
            </a:extLst>
          </p:cNvPr>
          <p:cNvSpPr/>
          <p:nvPr/>
        </p:nvSpPr>
        <p:spPr>
          <a:xfrm>
            <a:off x="2302564" y="6281323"/>
            <a:ext cx="91440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Arial" panose="020B0604020202020204" pitchFamily="34" charset="0"/>
              </a:rPr>
              <a:t>Sumber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: Image Processing By Dr. Jagadish Nayak ,BITS </a:t>
            </a:r>
            <a:r>
              <a:rPr lang="en-US" sz="1600" dirty="0" err="1">
                <a:solidFill>
                  <a:srgbClr val="FF0000"/>
                </a:solidFill>
                <a:latin typeface="Arial" panose="020B0604020202020204" pitchFamily="34" charset="0"/>
              </a:rPr>
              <a:t>Pilani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, Dubai Campus 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1933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BCA679-2763-40EA-ABF6-2E2F6A664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62" y="1013998"/>
            <a:ext cx="9363075" cy="52673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6DDF02-D954-46B3-892E-BC8FDFB7D646}"/>
              </a:ext>
            </a:extLst>
          </p:cNvPr>
          <p:cNvSpPr/>
          <p:nvPr/>
        </p:nvSpPr>
        <p:spPr>
          <a:xfrm>
            <a:off x="2302564" y="6281323"/>
            <a:ext cx="91440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Arial" panose="020B0604020202020204" pitchFamily="34" charset="0"/>
              </a:rPr>
              <a:t>Sumber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: Image Processing By Dr. Jagadish Nayak ,BITS </a:t>
            </a:r>
            <a:r>
              <a:rPr lang="en-US" sz="1600" dirty="0" err="1">
                <a:solidFill>
                  <a:srgbClr val="FF0000"/>
                </a:solidFill>
                <a:latin typeface="Arial" panose="020B0604020202020204" pitchFamily="34" charset="0"/>
              </a:rPr>
              <a:t>Pilani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, Dubai Campus 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850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78726E-2550-483B-B9BF-47ADE1E76F3D}"/>
              </a:ext>
            </a:extLst>
          </p:cNvPr>
          <p:cNvSpPr/>
          <p:nvPr/>
        </p:nvSpPr>
        <p:spPr>
          <a:xfrm>
            <a:off x="1212575" y="505123"/>
            <a:ext cx="1011803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clear all ; 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[filename, pathname]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uigetfile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('*.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'); 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([pathname filename]);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z=double(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row,col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]=size(z);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=1:1:row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j=1:1:col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((z(i,j)&gt;142)) &amp;&amp; (z(i,j)&lt;250)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z(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)=255;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else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z(i,j)=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end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end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end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figure(1); %-----------Original Image-------------% 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imshow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figure(2); %-----------Gray Level Slicing With Background-------------% 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imshow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(uint8(z));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3E5A8-E984-4E71-80F6-252E88C46622}"/>
              </a:ext>
            </a:extLst>
          </p:cNvPr>
          <p:cNvSpPr/>
          <p:nvPr/>
        </p:nvSpPr>
        <p:spPr>
          <a:xfrm>
            <a:off x="2302564" y="6281323"/>
            <a:ext cx="91440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Arial" panose="020B0604020202020204" pitchFamily="34" charset="0"/>
              </a:rPr>
              <a:t>Sumber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: Image Processing By Dr. Jagadish Nayak ,BITS </a:t>
            </a:r>
            <a:r>
              <a:rPr lang="en-US" sz="1600" dirty="0" err="1">
                <a:solidFill>
                  <a:srgbClr val="FF0000"/>
                </a:solidFill>
                <a:latin typeface="Arial" panose="020B0604020202020204" pitchFamily="34" charset="0"/>
              </a:rPr>
              <a:t>Pilani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, Dubai Campus 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604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05543"/>
            <a:ext cx="10515600" cy="537142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Metode-metode</a:t>
            </a:r>
            <a:r>
              <a:rPr lang="en-US" dirty="0"/>
              <a:t> </a:t>
            </a:r>
            <a:r>
              <a:rPr lang="en-US" i="1" dirty="0"/>
              <a:t>image enhancement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ranah</a:t>
            </a:r>
            <a:r>
              <a:rPr lang="en-US" dirty="0"/>
              <a:t> </a:t>
            </a:r>
            <a:r>
              <a:rPr lang="en-US" dirty="0" err="1"/>
              <a:t>spasial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memanipulasi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i="1" dirty="0"/>
              <a:t>pixel-pixel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Metode-metode</a:t>
            </a:r>
            <a:r>
              <a:rPr lang="en-US" dirty="0"/>
              <a:t> </a:t>
            </a:r>
            <a:r>
              <a:rPr lang="en-US" i="1" dirty="0"/>
              <a:t>image enhancement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ranah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ranah</a:t>
            </a:r>
            <a:r>
              <a:rPr lang="en-US" dirty="0"/>
              <a:t> </a:t>
            </a:r>
            <a:r>
              <a:rPr lang="en-US" dirty="0" err="1"/>
              <a:t>spasial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ranah</a:t>
            </a:r>
            <a:r>
              <a:rPr lang="en-US" dirty="0"/>
              <a:t>  </a:t>
            </a:r>
            <a:r>
              <a:rPr lang="en-US" dirty="0" err="1"/>
              <a:t>frekuensi</a:t>
            </a:r>
            <a:r>
              <a:rPr lang="en-US" dirty="0"/>
              <a:t>,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memanipulasi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dirty="0" err="1"/>
              <a:t>frekuens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ranah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spesifik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perbaikan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ranah</a:t>
            </a:r>
            <a:r>
              <a:rPr lang="en-US" dirty="0"/>
              <a:t> </a:t>
            </a:r>
            <a:r>
              <a:rPr lang="en-US" dirty="0" err="1"/>
              <a:t>spasial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Materi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PPT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membahas</a:t>
            </a:r>
            <a:r>
              <a:rPr lang="en-US" dirty="0"/>
              <a:t> </a:t>
            </a:r>
            <a:r>
              <a:rPr lang="en-US" dirty="0" err="1"/>
              <a:t>metode-metode</a:t>
            </a:r>
            <a:r>
              <a:rPr lang="en-US" dirty="0"/>
              <a:t> </a:t>
            </a:r>
            <a:r>
              <a:rPr lang="en-US" i="1" dirty="0"/>
              <a:t>image enhancement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ranah</a:t>
            </a:r>
            <a:r>
              <a:rPr lang="en-US" dirty="0"/>
              <a:t> </a:t>
            </a:r>
            <a:r>
              <a:rPr lang="en-US" dirty="0" err="1"/>
              <a:t>spasial</a:t>
            </a:r>
            <a:r>
              <a:rPr lang="en-US" dirty="0"/>
              <a:t>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0306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8D52AC-E116-4638-B266-23D973A58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800100"/>
            <a:ext cx="9601200" cy="5257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95FC4C2-859B-4D7A-A0A8-FB43A528FA43}"/>
              </a:ext>
            </a:extLst>
          </p:cNvPr>
          <p:cNvSpPr/>
          <p:nvPr/>
        </p:nvSpPr>
        <p:spPr>
          <a:xfrm>
            <a:off x="2302564" y="6281323"/>
            <a:ext cx="91440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Arial" panose="020B0604020202020204" pitchFamily="34" charset="0"/>
              </a:rPr>
              <a:t>Sumber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: Image Processing By Dr. Jagadish Nayak ,BITS </a:t>
            </a:r>
            <a:r>
              <a:rPr lang="en-US" sz="1600" dirty="0" err="1">
                <a:solidFill>
                  <a:srgbClr val="FF0000"/>
                </a:solidFill>
                <a:latin typeface="Arial" panose="020B0604020202020204" pitchFamily="34" charset="0"/>
              </a:rPr>
              <a:t>Pilani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, Dubai Campus 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256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04FD1F-8646-4923-8587-1D1E0A11B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910" y="328480"/>
            <a:ext cx="7242055" cy="56842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A7FAE8-E1E1-457A-98A9-D552FE63AE38}"/>
              </a:ext>
            </a:extLst>
          </p:cNvPr>
          <p:cNvSpPr txBox="1"/>
          <p:nvPr/>
        </p:nvSpPr>
        <p:spPr>
          <a:xfrm>
            <a:off x="7565342" y="6211669"/>
            <a:ext cx="3842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gambar</a:t>
            </a:r>
            <a:r>
              <a:rPr lang="en-US" dirty="0">
                <a:solidFill>
                  <a:srgbClr val="FF0000"/>
                </a:solidFill>
              </a:rPr>
              <a:t>: Ehsan </a:t>
            </a:r>
            <a:r>
              <a:rPr lang="en-US" dirty="0" err="1">
                <a:solidFill>
                  <a:srgbClr val="FF0000"/>
                </a:solidFill>
              </a:rPr>
              <a:t>Khoramshahi</a:t>
            </a:r>
            <a:r>
              <a:rPr lang="en-US" dirty="0">
                <a:solidFill>
                  <a:srgbClr val="FF0000"/>
                </a:solidFill>
              </a:rPr>
              <a:t>, </a:t>
            </a:r>
          </a:p>
          <a:p>
            <a:r>
              <a:rPr lang="en-US" i="1" dirty="0">
                <a:solidFill>
                  <a:srgbClr val="FF0000"/>
                </a:solidFill>
              </a:rPr>
              <a:t>Image enhancement in spatial domain</a:t>
            </a:r>
          </a:p>
        </p:txBody>
      </p:sp>
    </p:spTree>
    <p:extLst>
      <p:ext uri="{BB962C8B-B14F-4D97-AF65-F5344CB8AC3E}">
        <p14:creationId xmlns:p14="http://schemas.microsoft.com/office/powerpoint/2010/main" val="28495743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29B0E-2F87-4DDF-80DD-8AD12BAEC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Tujuan</a:t>
            </a:r>
            <a:r>
              <a:rPr lang="en-US" dirty="0"/>
              <a:t>: </a:t>
            </a:r>
            <a:r>
              <a:rPr lang="en-US" dirty="0" err="1"/>
              <a:t>Menonjolkan</a:t>
            </a:r>
            <a:r>
              <a:rPr lang="en-US" dirty="0"/>
              <a:t> </a:t>
            </a:r>
            <a:r>
              <a:rPr lang="en-US" altLang="en-US" dirty="0" err="1"/>
              <a:t>kontribusi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bit </a:t>
            </a:r>
            <a:r>
              <a:rPr lang="en-US" altLang="en-US" dirty="0" err="1"/>
              <a:t>tertentu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citra</a:t>
            </a:r>
            <a:r>
              <a:rPr lang="en-US" altLang="en-US" dirty="0"/>
              <a:t>.</a:t>
            </a:r>
          </a:p>
          <a:p>
            <a:r>
              <a:rPr lang="en-US" dirty="0"/>
              <a:t> </a:t>
            </a:r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pixel = 8 bit. B</a:t>
            </a:r>
            <a:r>
              <a:rPr lang="en-US" altLang="en-US" dirty="0"/>
              <a:t>it-bit </a:t>
            </a:r>
            <a:r>
              <a:rPr lang="en-US" altLang="en-US" dirty="0" err="1"/>
              <a:t>tersusun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kiri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kanan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urutan</a:t>
            </a:r>
            <a:r>
              <a:rPr lang="en-US" altLang="en-US" dirty="0"/>
              <a:t> yang </a:t>
            </a:r>
            <a:r>
              <a:rPr lang="en-US" altLang="en-US" dirty="0" err="1"/>
              <a:t>kurang</a:t>
            </a:r>
            <a:r>
              <a:rPr lang="en-US" altLang="en-US" dirty="0"/>
              <a:t> </a:t>
            </a:r>
            <a:r>
              <a:rPr lang="en-US" altLang="en-US" dirty="0" err="1"/>
              <a:t>berarti</a:t>
            </a:r>
            <a:r>
              <a:rPr lang="en-US" altLang="en-US" dirty="0"/>
              <a:t> (</a:t>
            </a:r>
            <a:r>
              <a:rPr lang="en-US" altLang="en-US" i="1" dirty="0"/>
              <a:t>least significant bits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i="1" dirty="0"/>
              <a:t>LSB</a:t>
            </a:r>
            <a:r>
              <a:rPr lang="en-US" altLang="en-US" dirty="0"/>
              <a:t>) </a:t>
            </a:r>
            <a:r>
              <a:rPr lang="en-US" altLang="en-US" dirty="0" err="1"/>
              <a:t>hingga</a:t>
            </a:r>
            <a:r>
              <a:rPr lang="en-US" altLang="en-US" dirty="0"/>
              <a:t> bit-bit yang </a:t>
            </a:r>
            <a:r>
              <a:rPr lang="en-US" altLang="en-US" dirty="0" err="1"/>
              <a:t>berarti</a:t>
            </a:r>
            <a:r>
              <a:rPr lang="en-US" altLang="en-US" dirty="0"/>
              <a:t> (</a:t>
            </a:r>
            <a:r>
              <a:rPr lang="en-US" altLang="en-US" i="1" dirty="0"/>
              <a:t>most significant bits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i="1" dirty="0"/>
              <a:t>MSB</a:t>
            </a:r>
            <a:r>
              <a:rPr lang="en-US" altLang="en-US" dirty="0"/>
              <a:t>). </a:t>
            </a:r>
          </a:p>
          <a:p>
            <a:endParaRPr lang="en-US" altLang="en-US" dirty="0"/>
          </a:p>
          <a:p>
            <a:r>
              <a:rPr lang="en-US" altLang="en-US" dirty="0" err="1"/>
              <a:t>Susunan</a:t>
            </a:r>
            <a:r>
              <a:rPr lang="en-US" altLang="en-US" dirty="0"/>
              <a:t> bit pada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i="1" dirty="0"/>
              <a:t>byte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i="1" dirty="0"/>
              <a:t>b</a:t>
            </a:r>
            <a:r>
              <a:rPr lang="en-US" altLang="en-US" baseline="-25000" dirty="0"/>
              <a:t>7</a:t>
            </a:r>
            <a:r>
              <a:rPr lang="en-US" altLang="en-US" i="1" dirty="0"/>
              <a:t>b</a:t>
            </a:r>
            <a:r>
              <a:rPr lang="en-US" altLang="en-US" baseline="-25000" dirty="0"/>
              <a:t>6</a:t>
            </a:r>
            <a:r>
              <a:rPr lang="en-US" altLang="en-US" i="1" dirty="0"/>
              <a:t>b</a:t>
            </a:r>
            <a:r>
              <a:rPr lang="en-US" altLang="en-US" baseline="-25000" dirty="0"/>
              <a:t>5</a:t>
            </a:r>
            <a:r>
              <a:rPr lang="en-US" altLang="en-US" i="1" dirty="0"/>
              <a:t>b</a:t>
            </a:r>
            <a:r>
              <a:rPr lang="en-US" altLang="en-US" baseline="-25000" dirty="0"/>
              <a:t>4</a:t>
            </a:r>
            <a:r>
              <a:rPr lang="en-US" altLang="en-US" i="1" dirty="0"/>
              <a:t>b</a:t>
            </a:r>
            <a:r>
              <a:rPr lang="en-US" altLang="en-US" baseline="-25000" dirty="0"/>
              <a:t>3</a:t>
            </a:r>
            <a:r>
              <a:rPr lang="en-US" altLang="en-US" i="1" dirty="0"/>
              <a:t>b</a:t>
            </a:r>
            <a:r>
              <a:rPr lang="en-US" altLang="en-US" baseline="-25000" dirty="0"/>
              <a:t>2</a:t>
            </a:r>
            <a:r>
              <a:rPr lang="en-US" altLang="en-US" i="1" dirty="0"/>
              <a:t>b</a:t>
            </a:r>
            <a:r>
              <a:rPr lang="en-US" altLang="en-US" baseline="-25000" dirty="0"/>
              <a:t>1</a:t>
            </a:r>
            <a:r>
              <a:rPr lang="en-US" altLang="en-US" i="1" dirty="0"/>
              <a:t>b</a:t>
            </a:r>
            <a:r>
              <a:rPr lang="en-US" altLang="en-US" baseline="-25000" dirty="0"/>
              <a:t>0</a:t>
            </a:r>
            <a:r>
              <a:rPr lang="en-US" altLang="en-US" dirty="0"/>
              <a:t>.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	</a:t>
            </a:r>
            <a:r>
              <a:rPr lang="en-US" altLang="en-US" dirty="0" err="1"/>
              <a:t>Contoh</a:t>
            </a:r>
            <a:r>
              <a:rPr lang="en-US" altLang="en-US" dirty="0"/>
              <a:t>: </a:t>
            </a:r>
          </a:p>
          <a:p>
            <a:pPr>
              <a:buNone/>
            </a:pPr>
            <a:r>
              <a:rPr lang="en-US" altLang="en-US" dirty="0"/>
              <a:t>			</a:t>
            </a:r>
            <a:r>
              <a:rPr lang="en-US" altLang="en-US" u="sng" dirty="0"/>
              <a:t>1</a:t>
            </a:r>
            <a:r>
              <a:rPr lang="en-US" altLang="en-US" dirty="0"/>
              <a:t>101001</a:t>
            </a:r>
            <a:r>
              <a:rPr lang="en-US" altLang="en-US" u="sng" dirty="0"/>
              <a:t>0</a:t>
            </a:r>
            <a:endParaRPr lang="en-US" altLang="en-US" dirty="0"/>
          </a:p>
          <a:p>
            <a:pPr>
              <a:buNone/>
            </a:pPr>
            <a:endParaRPr lang="en-US" altLang="en-US" dirty="0"/>
          </a:p>
          <a:p>
            <a:pPr>
              <a:buNone/>
            </a:pPr>
            <a:r>
              <a:rPr lang="en-US" altLang="en-US" dirty="0"/>
              <a:t>		 </a:t>
            </a:r>
          </a:p>
          <a:p>
            <a:pPr>
              <a:buNone/>
            </a:pPr>
            <a:r>
              <a:rPr lang="en-US" altLang="en-US" dirty="0"/>
              <a:t>		    </a:t>
            </a:r>
            <a:r>
              <a:rPr lang="en-US" altLang="en-US" i="1" dirty="0"/>
              <a:t>MSB</a:t>
            </a:r>
            <a:r>
              <a:rPr lang="en-US" altLang="en-US" dirty="0"/>
              <a:t>		       </a:t>
            </a:r>
            <a:r>
              <a:rPr lang="en-US" altLang="en-US" i="1" dirty="0"/>
              <a:t>LSB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7BB71A9-6518-4CB9-9EBD-53198C71F4F6}"/>
              </a:ext>
            </a:extLst>
          </p:cNvPr>
          <p:cNvSpPr txBox="1">
            <a:spLocks/>
          </p:cNvSpPr>
          <p:nvPr/>
        </p:nvSpPr>
        <p:spPr>
          <a:xfrm>
            <a:off x="838200" y="365594"/>
            <a:ext cx="10515600" cy="7125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5. Bit-plane Slicing</a:t>
            </a:r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851D7AE4-937D-47B7-8524-1A2821E228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94697" y="4747177"/>
            <a:ext cx="576263" cy="785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8">
            <a:extLst>
              <a:ext uri="{FF2B5EF4-FFF2-40B4-BE49-F238E27FC236}">
                <a16:creationId xmlns:a16="http://schemas.microsoft.com/office/drawing/2014/main" id="{23660E75-91D6-4295-AA42-E2D0012435B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2924" y="4747177"/>
            <a:ext cx="428625" cy="785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891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41DF8-B2DD-4797-A8FF-DF4F0D3ED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4157"/>
            <a:ext cx="10515600" cy="5222806"/>
          </a:xfrm>
        </p:spPr>
        <p:txBody>
          <a:bodyPr/>
          <a:lstStyle/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bit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 </a:t>
            </a:r>
            <a:r>
              <a:rPr lang="en-US" dirty="0" err="1"/>
              <a:t>diambil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8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(</a:t>
            </a:r>
            <a:r>
              <a:rPr lang="en-US" i="1" dirty="0"/>
              <a:t>bit-plane</a:t>
            </a:r>
            <a:r>
              <a:rPr lang="en-US" dirty="0"/>
              <a:t>).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1B916BD5-DE1B-4DAD-821F-4E648B292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3413" y="2248590"/>
            <a:ext cx="7073900" cy="34919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49449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8ADE2-5D09-4892-B0A9-C2A7C6EC1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5861"/>
            <a:ext cx="10515600" cy="550110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Contoh</a:t>
            </a:r>
            <a:r>
              <a:rPr lang="en-US" dirty="0"/>
              <a:t>: 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AFDBDF99-5882-44E0-838F-AFEA2D737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2748" y="1600200"/>
            <a:ext cx="6254750" cy="4275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03527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2AC08A8F-0153-496E-9BAE-2E03367A3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4277" y="970722"/>
            <a:ext cx="6872668" cy="5420139"/>
          </a:xfrm>
          <a:prstGeom prst="rect">
            <a:avLst/>
          </a:prstGeom>
          <a:noFill/>
        </p:spPr>
      </p:pic>
      <p:graphicFrame>
        <p:nvGraphicFramePr>
          <p:cNvPr id="3" name="Group 32">
            <a:extLst>
              <a:ext uri="{FF2B5EF4-FFF2-40B4-BE49-F238E27FC236}">
                <a16:creationId xmlns:a16="http://schemas.microsoft.com/office/drawing/2014/main" id="{157321E1-101C-440D-A14F-455B8A2C48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850401"/>
              </p:ext>
            </p:extLst>
          </p:nvPr>
        </p:nvGraphicFramePr>
        <p:xfrm>
          <a:off x="8103704" y="2233771"/>
          <a:ext cx="3581400" cy="2390458"/>
        </p:xfrm>
        <a:graphic>
          <a:graphicData uri="http://schemas.openxmlformats.org/drawingml/2006/table">
            <a:tbl>
              <a:tblPr/>
              <a:tblGrid>
                <a:gridCol w="1193800">
                  <a:extLst>
                    <a:ext uri="{9D8B030D-6E8A-4147-A177-3AD203B41FA5}">
                      <a16:colId xmlns:a16="http://schemas.microsoft.com/office/drawing/2014/main" val="4189698297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087199171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1515777692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4099582514"/>
                    </a:ext>
                  </a:extLst>
                </a:gridCol>
              </a:tblGrid>
              <a:tr h="744538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Bit-plane 7</a:t>
                      </a:r>
                      <a:endParaRPr kumimoji="0" lang="th-TH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Bit-plane 6</a:t>
                      </a:r>
                      <a:endParaRPr kumimoji="0" lang="th-TH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472017"/>
                  </a:ext>
                </a:extLst>
              </a:tr>
              <a:tr h="746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Bit-plane 5</a:t>
                      </a:r>
                      <a:endParaRPr kumimoji="0" lang="th-TH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Bit-plane 4</a:t>
                      </a:r>
                      <a:endParaRPr kumimoji="0" lang="th-TH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Bit-plane 3</a:t>
                      </a:r>
                      <a:endParaRPr kumimoji="0" lang="th-TH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61477"/>
                  </a:ext>
                </a:extLst>
              </a:tr>
              <a:tr h="744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Bit-plane 2</a:t>
                      </a:r>
                      <a:endParaRPr kumimoji="0" lang="th-TH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Bit-plane 1</a:t>
                      </a:r>
                      <a:endParaRPr kumimoji="0" lang="th-TH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Bit-plane 0</a:t>
                      </a:r>
                      <a:endParaRPr kumimoji="0" lang="th-TH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451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6563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amera">
            <a:extLst>
              <a:ext uri="{FF2B5EF4-FFF2-40B4-BE49-F238E27FC236}">
                <a16:creationId xmlns:a16="http://schemas.microsoft.com/office/drawing/2014/main" id="{9904B406-30DE-4D39-B67F-4EAAB524D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916" y="1594610"/>
            <a:ext cx="1643063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M1">
            <a:extLst>
              <a:ext uri="{FF2B5EF4-FFF2-40B4-BE49-F238E27FC236}">
                <a16:creationId xmlns:a16="http://schemas.microsoft.com/office/drawing/2014/main" id="{4FE57657-F3AE-4F43-8D8D-5DCA5B538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604" y="1594610"/>
            <a:ext cx="1643062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M2">
            <a:extLst>
              <a:ext uri="{FF2B5EF4-FFF2-40B4-BE49-F238E27FC236}">
                <a16:creationId xmlns:a16="http://schemas.microsoft.com/office/drawing/2014/main" id="{8DEC0B50-E18F-457A-A4F8-E4A54DC17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854" y="1594610"/>
            <a:ext cx="1643062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M3">
            <a:extLst>
              <a:ext uri="{FF2B5EF4-FFF2-40B4-BE49-F238E27FC236}">
                <a16:creationId xmlns:a16="http://schemas.microsoft.com/office/drawing/2014/main" id="{4C17CB78-3817-43EB-A9CB-06C8B2F5A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104" y="1594610"/>
            <a:ext cx="1643062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M4">
            <a:extLst>
              <a:ext uri="{FF2B5EF4-FFF2-40B4-BE49-F238E27FC236}">
                <a16:creationId xmlns:a16="http://schemas.microsoft.com/office/drawing/2014/main" id="{5D103617-BDA5-45C9-B901-515FF4589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104" y="3952047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M5">
            <a:extLst>
              <a:ext uri="{FF2B5EF4-FFF2-40B4-BE49-F238E27FC236}">
                <a16:creationId xmlns:a16="http://schemas.microsoft.com/office/drawing/2014/main" id="{50DD8CCE-4B5D-4AC1-B6A6-CEFC5008A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041" y="3952047"/>
            <a:ext cx="164306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M6">
            <a:extLst>
              <a:ext uri="{FF2B5EF4-FFF2-40B4-BE49-F238E27FC236}">
                <a16:creationId xmlns:a16="http://schemas.microsoft.com/office/drawing/2014/main" id="{2190BF4E-0680-423C-B4B7-3050B5F86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979" y="3952047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M7">
            <a:extLst>
              <a:ext uri="{FF2B5EF4-FFF2-40B4-BE49-F238E27FC236}">
                <a16:creationId xmlns:a16="http://schemas.microsoft.com/office/drawing/2014/main" id="{E5A61997-17D8-4523-9BE0-E010B3C86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916" y="3952047"/>
            <a:ext cx="164306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M8">
            <a:extLst>
              <a:ext uri="{FF2B5EF4-FFF2-40B4-BE49-F238E27FC236}">
                <a16:creationId xmlns:a16="http://schemas.microsoft.com/office/drawing/2014/main" id="{B58AA701-D4FC-4057-B5FC-B0A602CD5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854" y="3952047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C088D0-F1E0-41B7-920F-3FC6A094BE9B}"/>
              </a:ext>
            </a:extLst>
          </p:cNvPr>
          <p:cNvSpPr txBox="1"/>
          <p:nvPr/>
        </p:nvSpPr>
        <p:spPr>
          <a:xfrm>
            <a:off x="2017091" y="3309110"/>
            <a:ext cx="150495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>
                <a:latin typeface="+mj-lt"/>
              </a:rPr>
              <a:t>Original image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55C18E-D8A5-4110-9A2A-CF98D18108C9}"/>
              </a:ext>
            </a:extLst>
          </p:cNvPr>
          <p:cNvSpPr txBox="1"/>
          <p:nvPr/>
        </p:nvSpPr>
        <p:spPr>
          <a:xfrm>
            <a:off x="4406279" y="3309110"/>
            <a:ext cx="109537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i="1" dirty="0" err="1">
                <a:latin typeface="+mj-lt"/>
              </a:rPr>
              <a:t>Bitplane</a:t>
            </a:r>
            <a:r>
              <a:rPr lang="en-US" sz="1600" dirty="0">
                <a:latin typeface="+mj-lt"/>
              </a:rPr>
              <a:t> 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12BF32-DE71-4B09-900E-E9BA02C70918}"/>
              </a:ext>
            </a:extLst>
          </p:cNvPr>
          <p:cNvSpPr txBox="1"/>
          <p:nvPr/>
        </p:nvSpPr>
        <p:spPr>
          <a:xfrm>
            <a:off x="6371604" y="3309110"/>
            <a:ext cx="109537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i="1" dirty="0" err="1">
                <a:latin typeface="+mj-lt"/>
              </a:rPr>
              <a:t>Bitplane</a:t>
            </a:r>
            <a:r>
              <a:rPr lang="en-US" sz="1600" dirty="0">
                <a:latin typeface="+mj-lt"/>
              </a:rPr>
              <a:t> 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EE2312-4ADB-4EB4-99D8-0B4A2ED1F050}"/>
              </a:ext>
            </a:extLst>
          </p:cNvPr>
          <p:cNvSpPr txBox="1"/>
          <p:nvPr/>
        </p:nvSpPr>
        <p:spPr>
          <a:xfrm>
            <a:off x="8371854" y="3309110"/>
            <a:ext cx="109537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i="1" dirty="0" err="1">
                <a:latin typeface="+mj-lt"/>
              </a:rPr>
              <a:t>Bitplane</a:t>
            </a:r>
            <a:r>
              <a:rPr lang="en-US" sz="1600" dirty="0">
                <a:latin typeface="+mj-lt"/>
              </a:rPr>
              <a:t> 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FD2CD4-2AC9-4844-AEF6-B021ED353FF8}"/>
              </a:ext>
            </a:extLst>
          </p:cNvPr>
          <p:cNvSpPr txBox="1"/>
          <p:nvPr/>
        </p:nvSpPr>
        <p:spPr>
          <a:xfrm>
            <a:off x="1513854" y="5666547"/>
            <a:ext cx="10953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i="1" dirty="0" err="1">
                <a:latin typeface="+mj-lt"/>
              </a:rPr>
              <a:t>Bitplane</a:t>
            </a:r>
            <a:r>
              <a:rPr lang="en-US" sz="1600" dirty="0">
                <a:latin typeface="+mj-lt"/>
              </a:rPr>
              <a:t> 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A80EA0-C0C1-49D5-ACFA-6D117EAF6DEE}"/>
              </a:ext>
            </a:extLst>
          </p:cNvPr>
          <p:cNvSpPr txBox="1"/>
          <p:nvPr/>
        </p:nvSpPr>
        <p:spPr>
          <a:xfrm>
            <a:off x="3228354" y="5666547"/>
            <a:ext cx="10953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i="1" dirty="0" err="1">
                <a:latin typeface="+mj-lt"/>
              </a:rPr>
              <a:t>Bitplane</a:t>
            </a:r>
            <a:r>
              <a:rPr lang="en-US" sz="1600" dirty="0">
                <a:latin typeface="+mj-lt"/>
              </a:rPr>
              <a:t> 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AE876D-CC5C-4107-98FB-2BE1FC300987}"/>
              </a:ext>
            </a:extLst>
          </p:cNvPr>
          <p:cNvSpPr txBox="1"/>
          <p:nvPr/>
        </p:nvSpPr>
        <p:spPr>
          <a:xfrm>
            <a:off x="5014291" y="5666547"/>
            <a:ext cx="10953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i="1" dirty="0" err="1">
                <a:latin typeface="+mj-lt"/>
              </a:rPr>
              <a:t>Bitplane</a:t>
            </a:r>
            <a:r>
              <a:rPr lang="en-US" sz="1600" dirty="0">
                <a:latin typeface="+mj-lt"/>
              </a:rPr>
              <a:t> 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541945-6D64-4A58-9C1D-93D2972C7AA8}"/>
              </a:ext>
            </a:extLst>
          </p:cNvPr>
          <p:cNvSpPr txBox="1"/>
          <p:nvPr/>
        </p:nvSpPr>
        <p:spPr>
          <a:xfrm>
            <a:off x="6800229" y="5666547"/>
            <a:ext cx="10953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i="1" dirty="0" err="1">
                <a:latin typeface="+mj-lt"/>
              </a:rPr>
              <a:t>Bitplane</a:t>
            </a:r>
            <a:r>
              <a:rPr lang="en-US" sz="1600" dirty="0">
                <a:latin typeface="+mj-lt"/>
              </a:rPr>
              <a:t>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3D154B-7BD8-4D7A-9AA4-DBE869446886}"/>
              </a:ext>
            </a:extLst>
          </p:cNvPr>
          <p:cNvSpPr txBox="1"/>
          <p:nvPr/>
        </p:nvSpPr>
        <p:spPr>
          <a:xfrm>
            <a:off x="8514729" y="5666547"/>
            <a:ext cx="10953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i="1" dirty="0" err="1">
                <a:latin typeface="+mj-lt"/>
              </a:rPr>
              <a:t>Bitplane</a:t>
            </a:r>
            <a:r>
              <a:rPr lang="en-US" sz="1600" dirty="0">
                <a:latin typeface="+mj-lt"/>
              </a:rPr>
              <a:t> 0</a:t>
            </a:r>
          </a:p>
        </p:txBody>
      </p:sp>
    </p:spTree>
    <p:extLst>
      <p:ext uri="{BB962C8B-B14F-4D97-AF65-F5344CB8AC3E}">
        <p14:creationId xmlns:p14="http://schemas.microsoft.com/office/powerpoint/2010/main" val="2973793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Metode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dalam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Ranah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Spasial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88341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 err="1"/>
              <a:t>Misalkan</a:t>
            </a:r>
            <a:r>
              <a:rPr lang="en-US" altLang="en-US" dirty="0"/>
              <a:t>: </a:t>
            </a:r>
          </a:p>
          <a:p>
            <a:pPr lvl="1"/>
            <a:r>
              <a:rPr lang="en-US" altLang="en-US" dirty="0"/>
              <a:t>f(</a:t>
            </a:r>
            <a:r>
              <a:rPr lang="en-US" altLang="en-US" dirty="0" err="1"/>
              <a:t>x,y</a:t>
            </a:r>
            <a:r>
              <a:rPr lang="en-US" altLang="en-US" dirty="0"/>
              <a:t>) : </a:t>
            </a:r>
            <a:r>
              <a:rPr lang="en-US" altLang="en-US" dirty="0" err="1"/>
              <a:t>citra</a:t>
            </a:r>
            <a:r>
              <a:rPr lang="en-US" altLang="en-US" dirty="0"/>
              <a:t> input</a:t>
            </a:r>
          </a:p>
          <a:p>
            <a:pPr lvl="1"/>
            <a:r>
              <a:rPr lang="en-US" altLang="en-US" dirty="0"/>
              <a:t>g(</a:t>
            </a:r>
            <a:r>
              <a:rPr lang="en-US" altLang="en-US" dirty="0" err="1"/>
              <a:t>x,y</a:t>
            </a:r>
            <a:r>
              <a:rPr lang="en-US" altLang="en-US" dirty="0"/>
              <a:t>) : </a:t>
            </a:r>
            <a:r>
              <a:rPr lang="en-US" altLang="en-US" dirty="0" err="1"/>
              <a:t>citra</a:t>
            </a:r>
            <a:r>
              <a:rPr lang="en-US" altLang="en-US" dirty="0"/>
              <a:t> output</a:t>
            </a:r>
          </a:p>
          <a:p>
            <a:pPr lvl="1"/>
            <a:r>
              <a:rPr lang="en-US" altLang="en-US" dirty="0"/>
              <a:t>T </a:t>
            </a:r>
            <a:r>
              <a:rPr lang="en-US" altLang="en-US" dirty="0" err="1"/>
              <a:t>adalah</a:t>
            </a:r>
            <a:r>
              <a:rPr lang="en-US" altLang="en-US" dirty="0"/>
              <a:t> operator </a:t>
            </a:r>
            <a:r>
              <a:rPr lang="en-US" altLang="en-US" dirty="0" err="1"/>
              <a:t>terhadap</a:t>
            </a:r>
            <a:r>
              <a:rPr lang="en-US" altLang="en-US" dirty="0"/>
              <a:t> f</a:t>
            </a:r>
          </a:p>
          <a:p>
            <a:pPr marL="457200" lvl="1" indent="0">
              <a:buNone/>
            </a:pPr>
            <a:endParaRPr lang="en-US" altLang="en-US" dirty="0"/>
          </a:p>
          <a:p>
            <a:pPr marL="228600" lvl="1"/>
            <a:r>
              <a:rPr lang="en-US" altLang="en-US" sz="2800" dirty="0" err="1"/>
              <a:t>Metode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pemrosesan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citra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dalam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ranah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spasial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dinyatakan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sebagai</a:t>
            </a:r>
            <a:r>
              <a:rPr lang="en-US" altLang="en-US" sz="2800" dirty="0"/>
              <a:t>: </a:t>
            </a:r>
          </a:p>
          <a:p>
            <a:pPr marL="0" lvl="1" indent="0">
              <a:buNone/>
            </a:pPr>
            <a:endParaRPr lang="en-US" altLang="en-US" sz="2800" dirty="0"/>
          </a:p>
          <a:p>
            <a:pPr marL="0" lvl="1" indent="0">
              <a:buNone/>
            </a:pPr>
            <a:r>
              <a:rPr lang="en-US" altLang="en-US" sz="2800" dirty="0"/>
              <a:t>          g(</a:t>
            </a:r>
            <a:r>
              <a:rPr lang="en-US" altLang="en-US" sz="2800" dirty="0" err="1"/>
              <a:t>x,y</a:t>
            </a:r>
            <a:r>
              <a:rPr lang="en-US" altLang="en-US" sz="2800" dirty="0"/>
              <a:t>) = T [ f(</a:t>
            </a:r>
            <a:r>
              <a:rPr lang="en-US" altLang="en-US" sz="2800" dirty="0" err="1"/>
              <a:t>x,y</a:t>
            </a:r>
            <a:r>
              <a:rPr lang="en-US" altLang="en-US" sz="2800" dirty="0"/>
              <a:t>) ]</a:t>
            </a:r>
          </a:p>
          <a:p>
            <a:pPr marL="0" lvl="1" indent="0">
              <a:buNone/>
            </a:pPr>
            <a:endParaRPr lang="en-US" altLang="en-US" sz="2800" dirty="0"/>
          </a:p>
          <a:p>
            <a:pPr marL="282575" lvl="1" indent="-282575"/>
            <a:r>
              <a:rPr lang="en-US" altLang="en-US" sz="2800" dirty="0"/>
              <a:t>T  </a:t>
            </a:r>
            <a:r>
              <a:rPr lang="en-US" altLang="en-US" sz="2800" dirty="0" err="1"/>
              <a:t>bisa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beroperasi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pada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satu</a:t>
            </a:r>
            <a:r>
              <a:rPr lang="en-US" altLang="en-US" sz="2800" dirty="0"/>
              <a:t> </a:t>
            </a:r>
            <a:r>
              <a:rPr lang="en-US" altLang="en-US" sz="2800" i="1" dirty="0"/>
              <a:t>pixel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sekelompok</a:t>
            </a:r>
            <a:r>
              <a:rPr lang="en-US" altLang="en-US" sz="2800" dirty="0"/>
              <a:t> </a:t>
            </a:r>
            <a:r>
              <a:rPr lang="en-US" altLang="en-US" sz="2800" i="1" dirty="0"/>
              <a:t>pixel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bertetangga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atau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keseluruhan</a:t>
            </a:r>
            <a:r>
              <a:rPr lang="en-US" altLang="en-US" sz="2800" dirty="0"/>
              <a:t> pixel di </a:t>
            </a:r>
            <a:r>
              <a:rPr lang="en-US" altLang="en-US" sz="2800" dirty="0" err="1"/>
              <a:t>dalam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citra</a:t>
            </a:r>
            <a:r>
              <a:rPr lang="en-US" altLang="en-US" sz="2800" dirty="0"/>
              <a:t>.   </a:t>
            </a:r>
          </a:p>
          <a:p>
            <a:pPr marL="282575" lvl="1" indent="-282575"/>
            <a:endParaRPr lang="en-US" altLang="en-US" sz="2800" dirty="0"/>
          </a:p>
          <a:p>
            <a:pPr marL="282575" lvl="1" indent="-282575"/>
            <a:r>
              <a:rPr lang="en-US" altLang="en-US" sz="2800" dirty="0" err="1"/>
              <a:t>Jadi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metode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dalam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ranah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spasial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dapat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dilakukan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pada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aras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titik</a:t>
            </a:r>
            <a:r>
              <a:rPr lang="en-US" altLang="en-US" sz="2800" dirty="0"/>
              <a:t> (pixel), </a:t>
            </a:r>
            <a:r>
              <a:rPr lang="en-US" altLang="en-US" sz="2800" dirty="0" err="1"/>
              <a:t>aras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lokal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dan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aras</a:t>
            </a:r>
            <a:r>
              <a:rPr lang="en-US" altLang="en-US" sz="2800" dirty="0"/>
              <a:t> global.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07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360" y="370795"/>
            <a:ext cx="6238875" cy="1914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534" y="2515962"/>
            <a:ext cx="6486525" cy="2038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9360" y="4863872"/>
            <a:ext cx="4533900" cy="18764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45229" y="5094514"/>
            <a:ext cx="1741714" cy="154577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55679" y="5451901"/>
            <a:ext cx="15263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g(</a:t>
            </a:r>
            <a:r>
              <a:rPr lang="en-US" sz="1600" b="1" dirty="0" err="1"/>
              <a:t>x,y</a:t>
            </a:r>
            <a:r>
              <a:rPr lang="en-US" sz="1600" b="1" dirty="0"/>
              <a:t>) = T[f(</a:t>
            </a:r>
            <a:r>
              <a:rPr lang="en-US" sz="1600" b="1" dirty="0" err="1"/>
              <a:t>x,y</a:t>
            </a:r>
            <a:r>
              <a:rPr lang="en-US" sz="1600" b="1" dirty="0"/>
              <a:t>)]</a:t>
            </a:r>
          </a:p>
          <a:p>
            <a:r>
              <a:rPr lang="en-US" sz="1600" b="1" dirty="0"/>
              <a:t>T operates on </a:t>
            </a:r>
          </a:p>
          <a:p>
            <a:r>
              <a:rPr lang="en-US" sz="1600" b="1" dirty="0"/>
              <a:t>entire of pixels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5257" y="5454133"/>
            <a:ext cx="1215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Aras global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10685" y="3350471"/>
            <a:ext cx="1084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Aras </a:t>
            </a:r>
            <a:r>
              <a:rPr lang="en-US" dirty="0" err="1"/>
              <a:t>lokal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10685" y="1143391"/>
            <a:ext cx="101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Aras </a:t>
            </a:r>
            <a:r>
              <a:rPr lang="en-US" dirty="0" err="1"/>
              <a:t>titik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298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3257"/>
            <a:ext cx="10515600" cy="515370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Proses-proses yang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perbaikan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:</a:t>
            </a:r>
          </a:p>
          <a:p>
            <a:pPr lvl="0"/>
            <a:r>
              <a:rPr lang="en-US" dirty="0" err="1"/>
              <a:t>Pengubahan</a:t>
            </a:r>
            <a:r>
              <a:rPr lang="en-US" dirty="0"/>
              <a:t> </a:t>
            </a:r>
            <a:r>
              <a:rPr lang="en-US" dirty="0" err="1"/>
              <a:t>kecerahan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(</a:t>
            </a:r>
            <a:r>
              <a:rPr lang="en-US" i="1" dirty="0"/>
              <a:t>image brightening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Citra </a:t>
            </a:r>
            <a:r>
              <a:rPr lang="en-US" dirty="0" err="1"/>
              <a:t>negatif</a:t>
            </a:r>
            <a:r>
              <a:rPr lang="en-US" dirty="0"/>
              <a:t> (</a:t>
            </a:r>
            <a:r>
              <a:rPr lang="en-US" i="1" dirty="0"/>
              <a:t>image negatives</a:t>
            </a:r>
            <a:r>
              <a:rPr lang="en-US" dirty="0"/>
              <a:t>)</a:t>
            </a:r>
          </a:p>
          <a:p>
            <a:pPr lvl="0"/>
            <a:r>
              <a:rPr lang="en-US" dirty="0" err="1"/>
              <a:t>Peregangan</a:t>
            </a:r>
            <a:r>
              <a:rPr lang="en-US" dirty="0"/>
              <a:t> </a:t>
            </a:r>
            <a:r>
              <a:rPr lang="en-US" dirty="0" err="1"/>
              <a:t>kontras</a:t>
            </a:r>
            <a:r>
              <a:rPr lang="en-US" dirty="0"/>
              <a:t> (</a:t>
            </a:r>
            <a:r>
              <a:rPr lang="en-US" i="1" dirty="0"/>
              <a:t>contrast stretching</a:t>
            </a:r>
            <a:r>
              <a:rPr lang="en-US" dirty="0"/>
              <a:t>)</a:t>
            </a:r>
          </a:p>
          <a:p>
            <a:pPr lvl="0"/>
            <a:r>
              <a:rPr lang="en-US" dirty="0" err="1"/>
              <a:t>Pengubahan</a:t>
            </a:r>
            <a:r>
              <a:rPr lang="en-US" dirty="0"/>
              <a:t> histogram </a:t>
            </a:r>
            <a:r>
              <a:rPr lang="en-US" dirty="0" err="1"/>
              <a:t>citra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Pelembutan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(</a:t>
            </a:r>
            <a:r>
              <a:rPr lang="en-US" i="1" dirty="0"/>
              <a:t>image smoothing)</a:t>
            </a:r>
            <a:endParaRPr lang="en-US" dirty="0"/>
          </a:p>
          <a:p>
            <a:pPr lvl="0"/>
            <a:r>
              <a:rPr lang="en-US" dirty="0" err="1"/>
              <a:t>Penajaman</a:t>
            </a:r>
            <a:r>
              <a:rPr lang="en-US" dirty="0"/>
              <a:t> (</a:t>
            </a:r>
            <a:r>
              <a:rPr lang="en-US" i="1" dirty="0"/>
              <a:t>sharpening</a:t>
            </a:r>
            <a:r>
              <a:rPr lang="en-US" dirty="0"/>
              <a:t>) </a:t>
            </a:r>
            <a:r>
              <a:rPr lang="en-US" dirty="0" err="1"/>
              <a:t>tepi</a:t>
            </a:r>
            <a:r>
              <a:rPr lang="en-US" dirty="0"/>
              <a:t> (</a:t>
            </a:r>
            <a:r>
              <a:rPr lang="en-US" i="1" dirty="0"/>
              <a:t>edge</a:t>
            </a:r>
            <a:r>
              <a:rPr lang="en-US" dirty="0"/>
              <a:t>).</a:t>
            </a:r>
          </a:p>
          <a:p>
            <a:pPr lvl="0"/>
            <a:r>
              <a:rPr lang="en-US" dirty="0" err="1"/>
              <a:t>Pewarnaan</a:t>
            </a:r>
            <a:r>
              <a:rPr lang="en-US" dirty="0"/>
              <a:t> </a:t>
            </a:r>
            <a:r>
              <a:rPr lang="en-US" dirty="0" err="1"/>
              <a:t>semu</a:t>
            </a:r>
            <a:r>
              <a:rPr lang="en-US" dirty="0"/>
              <a:t> (</a:t>
            </a:r>
            <a:r>
              <a:rPr lang="en-US" i="1" dirty="0" err="1"/>
              <a:t>pseudocolouring</a:t>
            </a:r>
            <a:r>
              <a:rPr lang="en-US" dirty="0"/>
              <a:t>)</a:t>
            </a:r>
          </a:p>
          <a:p>
            <a:pPr lvl="0"/>
            <a:r>
              <a:rPr lang="en-US" dirty="0" err="1"/>
              <a:t>Pengubahan</a:t>
            </a:r>
            <a:r>
              <a:rPr lang="en-US" dirty="0"/>
              <a:t> </a:t>
            </a:r>
            <a:r>
              <a:rPr lang="en-US" dirty="0" err="1"/>
              <a:t>geometrik</a:t>
            </a:r>
            <a:endParaRPr lang="en-US" dirty="0"/>
          </a:p>
          <a:p>
            <a:pPr lvl="0"/>
            <a:r>
              <a:rPr lang="en-US" dirty="0" err="1"/>
              <a:t>dll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25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2958</TotalTime>
  <Words>2592</Words>
  <Application>Microsoft Office PowerPoint</Application>
  <PresentationFormat>Widescreen</PresentationFormat>
  <Paragraphs>390</Paragraphs>
  <Slides>66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66</vt:i4>
      </vt:variant>
    </vt:vector>
  </HeadingPairs>
  <TitlesOfParts>
    <vt:vector size="77" baseType="lpstr">
      <vt:lpstr>Arial</vt:lpstr>
      <vt:lpstr>Calibri</vt:lpstr>
      <vt:lpstr>Calibri Light</vt:lpstr>
      <vt:lpstr>Courier New</vt:lpstr>
      <vt:lpstr>StarBats</vt:lpstr>
      <vt:lpstr>Times New Roman</vt:lpstr>
      <vt:lpstr>Wingdings</vt:lpstr>
      <vt:lpstr>Office Theme</vt:lpstr>
      <vt:lpstr>Image</vt:lpstr>
      <vt:lpstr>Picture Publisher Bild</vt:lpstr>
      <vt:lpstr>Equation</vt:lpstr>
      <vt:lpstr>08 - Image Enhancement (Bagian 1)</vt:lpstr>
      <vt:lpstr>Image Enhancement</vt:lpstr>
      <vt:lpstr>PowerPoint Presentation</vt:lpstr>
      <vt:lpstr>PowerPoint Presentation</vt:lpstr>
      <vt:lpstr>PowerPoint Presentation</vt:lpstr>
      <vt:lpstr>PowerPoint Presentation</vt:lpstr>
      <vt:lpstr>Metode dalam Ranah Spasial</vt:lpstr>
      <vt:lpstr>PowerPoint Presentation</vt:lpstr>
      <vt:lpstr>PowerPoint Presentation</vt:lpstr>
      <vt:lpstr>Pemrosesan dalam aras titik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Piece-wise linier transformation function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Dr.Ir. Rinaldi Munir, MT</dc:creator>
  <cp:lastModifiedBy>Rinaldi Munir</cp:lastModifiedBy>
  <cp:revision>185</cp:revision>
  <dcterms:created xsi:type="dcterms:W3CDTF">2019-08-23T02:29:55Z</dcterms:created>
  <dcterms:modified xsi:type="dcterms:W3CDTF">2022-09-09T01:35:45Z</dcterms:modified>
</cp:coreProperties>
</file>