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324" r:id="rId9"/>
    <p:sldId id="733" r:id="rId10"/>
    <p:sldId id="430" r:id="rId11"/>
    <p:sldId id="431" r:id="rId12"/>
    <p:sldId id="510" r:id="rId13"/>
    <p:sldId id="706" r:id="rId14"/>
    <p:sldId id="709" r:id="rId15"/>
    <p:sldId id="712" r:id="rId16"/>
    <p:sldId id="710" r:id="rId17"/>
    <p:sldId id="711" r:id="rId18"/>
    <p:sldId id="714" r:id="rId19"/>
    <p:sldId id="715" r:id="rId20"/>
    <p:sldId id="716" r:id="rId21"/>
    <p:sldId id="717" r:id="rId22"/>
    <p:sldId id="725" r:id="rId23"/>
    <p:sldId id="736" r:id="rId24"/>
    <p:sldId id="718" r:id="rId25"/>
    <p:sldId id="721" r:id="rId26"/>
    <p:sldId id="720" r:id="rId27"/>
    <p:sldId id="732" r:id="rId28"/>
    <p:sldId id="745" r:id="rId29"/>
    <p:sldId id="719" r:id="rId30"/>
    <p:sldId id="735" r:id="rId31"/>
    <p:sldId id="737" r:id="rId32"/>
    <p:sldId id="738" r:id="rId33"/>
    <p:sldId id="739" r:id="rId34"/>
    <p:sldId id="740" r:id="rId35"/>
    <p:sldId id="722" r:id="rId36"/>
    <p:sldId id="723" r:id="rId37"/>
    <p:sldId id="724" r:id="rId38"/>
    <p:sldId id="731" r:id="rId39"/>
    <p:sldId id="729" r:id="rId40"/>
    <p:sldId id="730" r:id="rId41"/>
    <p:sldId id="726" r:id="rId42"/>
    <p:sldId id="741" r:id="rId43"/>
    <p:sldId id="743" r:id="rId44"/>
    <p:sldId id="742" r:id="rId45"/>
    <p:sldId id="744" r:id="rId46"/>
    <p:sldId id="746" r:id="rId47"/>
    <p:sldId id="747" r:id="rId48"/>
    <p:sldId id="748" r:id="rId49"/>
    <p:sldId id="70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295BE-1E35-41E4-9938-625D41BFDFF9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FC552-FD8A-409D-98B3-94BB5634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8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0978C9D8-9C3D-498F-BFDB-6F76FDA422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7F4941-4F0A-477B-A4D4-FEB282511854}" type="slidenum">
              <a:rPr kumimoji="0" lang="en-US" altLang="en-US" sz="1200"/>
              <a:pPr/>
              <a:t>10</a:t>
            </a:fld>
            <a:endParaRPr kumimoji="0" lang="en-US" altLang="en-US" sz="1200"/>
          </a:p>
        </p:txBody>
      </p:sp>
      <p:sp>
        <p:nvSpPr>
          <p:cNvPr id="95235" name="Rectangle 7">
            <a:extLst>
              <a:ext uri="{FF2B5EF4-FFF2-40B4-BE49-F238E27FC236}">
                <a16:creationId xmlns:a16="http://schemas.microsoft.com/office/drawing/2014/main" id="{1EEB6713-33F8-42C5-ACA3-E03CFCF173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50D5842-2569-41BD-9C80-59F7425053A5}" type="slidenum">
              <a:rPr kumimoji="0"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10</a:t>
            </a:fld>
            <a:endParaRPr kumimoji="0"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08FF50F7-E106-433B-B037-17E87CBA3E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5237" name="Rectangle 3">
            <a:extLst>
              <a:ext uri="{FF2B5EF4-FFF2-40B4-BE49-F238E27FC236}">
                <a16:creationId xmlns:a16="http://schemas.microsoft.com/office/drawing/2014/main" id="{87CDE366-8224-4C38-9D47-970DE2E6D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004E8D5C-0BB7-45BF-8C64-BE849AA82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63FF352-1207-46EE-BD6D-A1A986899F3C}" type="slidenum">
              <a:rPr kumimoji="0" lang="en-US" altLang="en-US" sz="1200"/>
              <a:pPr/>
              <a:t>11</a:t>
            </a:fld>
            <a:endParaRPr kumimoji="0" lang="en-US" altLang="en-US" sz="1200"/>
          </a:p>
        </p:txBody>
      </p:sp>
      <p:sp>
        <p:nvSpPr>
          <p:cNvPr id="99331" name="Rectangle 7">
            <a:extLst>
              <a:ext uri="{FF2B5EF4-FFF2-40B4-BE49-F238E27FC236}">
                <a16:creationId xmlns:a16="http://schemas.microsoft.com/office/drawing/2014/main" id="{65683C6E-1E42-4115-BA3B-7BEBEC072E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53FEEBD-2171-4F96-A235-16DE1C02761C}" type="slidenum">
              <a:rPr kumimoji="0"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11</a:t>
            </a:fld>
            <a:endParaRPr kumimoji="0"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EA93EB88-67D7-4DE4-8498-5AD25D668B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3" name="Rectangle 3">
            <a:extLst>
              <a:ext uri="{FF2B5EF4-FFF2-40B4-BE49-F238E27FC236}">
                <a16:creationId xmlns:a16="http://schemas.microsoft.com/office/drawing/2014/main" id="{07A8CBCB-41C6-44A0-9FF7-066C32CFF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E889B0BE-62EB-42EB-BE04-E92144E37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218762-E71E-4DA0-9C3E-04C054DABDE8}" type="slidenum">
              <a:rPr kumimoji="0" lang="en-US" altLang="en-US" sz="1200"/>
              <a:pPr/>
              <a:t>12</a:t>
            </a:fld>
            <a:endParaRPr kumimoji="0" lang="en-US" altLang="en-US" sz="1200"/>
          </a:p>
        </p:txBody>
      </p:sp>
      <p:sp>
        <p:nvSpPr>
          <p:cNvPr id="101379" name="Rectangle 7">
            <a:extLst>
              <a:ext uri="{FF2B5EF4-FFF2-40B4-BE49-F238E27FC236}">
                <a16:creationId xmlns:a16="http://schemas.microsoft.com/office/drawing/2014/main" id="{A4709447-5A07-47EB-9DC3-EC6C8603F9E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EAEAF2B-9F1F-49BB-95F7-F1B8C882EAE3}" type="slidenum">
              <a:rPr kumimoji="0"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12</a:t>
            </a:fld>
            <a:endParaRPr kumimoji="0"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414D5EF4-AA55-4A43-924C-04FFC22329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1" name="Rectangle 3">
            <a:extLst>
              <a:ext uri="{FF2B5EF4-FFF2-40B4-BE49-F238E27FC236}">
                <a16:creationId xmlns:a16="http://schemas.microsoft.com/office/drawing/2014/main" id="{61EBF32E-6D17-4C35-885B-B2923052A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FD47-11C3-4260-860F-AFA7DD9E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E9F5E-AA76-4221-A4F2-7EF7B9BB1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6F633-7EC1-4F24-9955-68C5E5DF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745-A0CD-40F5-898A-D607CBB0CAC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31FFC-C0E9-48CC-9D88-9D826A63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F1DE7-C272-4919-995F-63BC72AE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0F23-78ED-4C6C-862C-7A572DCF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4EC7-1871-4A51-A3CD-CF8BC64A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527E26-CEE5-4D12-9414-338640E1C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620F0-09E1-4DB5-AA23-8DCE46D1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745-A0CD-40F5-898A-D607CBB0CAC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C24F8-15F7-4DD3-A3DA-2FE2FF53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F16DB-D305-4623-8675-DA6DFEC2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0F23-78ED-4C6C-862C-7A572DCF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8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BB0862-3690-4D82-AC29-D1C94E8DE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BF2E2-5B96-407B-9B45-7E28A10DF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7BF77-F4B6-450C-8834-F144C1A2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745-A0CD-40F5-898A-D607CBB0CAC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C7B6A-5FCC-49E2-A968-5878CD35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20548-0EB2-40B6-9262-81F69C3E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0F23-78ED-4C6C-862C-7A572DCF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5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38B4-670E-4E93-8473-8D8C7C5B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DBCC6-0854-47A4-BE3D-8B756D26F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006C0-772D-4A60-9838-B5BCB03A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745-A0CD-40F5-898A-D607CBB0CAC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0B6B9-1E47-4D19-A40A-DC37B872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02CA6-67FB-4FDA-9D8C-09E7CBC5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0F23-78ED-4C6C-862C-7A572DCF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3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B3D31-1C2D-4772-93AD-4EE54C7D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51A8A-BAA1-49F7-8F54-38CB4E50B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F905C-8ED3-44FC-A448-6D90DCEF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745-A0CD-40F5-898A-D607CBB0CAC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4F5CF-7373-479A-82BB-8FF4B42BB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76C88-C487-4533-92CE-26AEBB6C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0F23-78ED-4C6C-862C-7A572DCF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4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9C440-632C-4982-9BD9-E17D4A29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AE471-7D6A-442E-A1B7-4E2A242A5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B3D9C-3C42-4F6F-9E58-3544E8A9D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9CA6F-6A9F-47B2-AAC9-EB613D67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745-A0CD-40F5-898A-D607CBB0CAC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C32B8-38D9-4256-BFE4-F7F6FA5B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D74D0-9A02-48ED-958B-72E6A61A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0F23-78ED-4C6C-862C-7A572DCF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5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5225-8DB7-4B39-81F6-3616DBE8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1B992-B9A6-48C9-986E-79F2155F5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D7DDD-2B11-477B-A07D-3BF8C6E06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7EAB9-359A-44FA-BE0E-9689159E4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E1682-11FE-4F47-89B1-263C0E4ED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38B95-66B3-4F17-AAEF-7BEC8F307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745-A0CD-40F5-898A-D607CBB0CAC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5118C-67D7-4308-A1ED-DA8BABB22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275355-28DA-43A5-8D20-BD22B378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0F23-78ED-4C6C-862C-7A572DCF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3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D49A-A80E-453E-971F-435AE7D3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31CCCD-0798-475F-BD26-AAE8BFEA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745-A0CD-40F5-898A-D607CBB0CAC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672A8-AC47-4537-89B0-32E290029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A94E0-DB81-4D73-85D2-144AAB13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0F23-78ED-4C6C-862C-7A572DCF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7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7B8DA-B783-422B-B283-36A4D74CE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745-A0CD-40F5-898A-D607CBB0CAC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89F2F9-984E-4B78-94D2-2E2E464D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8D07F-EE2D-4355-83D4-6EAA3014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0F23-78ED-4C6C-862C-7A572DCF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0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9E3A-ED20-43B6-A568-0DCFBE46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2E157-6758-45FE-A530-3604694C7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5A9EF-FCBE-415C-894A-69E5338C2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D7C0B-0653-463B-9C6A-3FDFD748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745-A0CD-40F5-898A-D607CBB0CAC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D0BCA-97B2-4FBF-9F28-8090AE28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AE2D0-695A-46DA-AE43-5E157A40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0F23-78ED-4C6C-862C-7A572DCF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DE0A-6D85-41F0-A172-AE6BB589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5276FB-6F32-4108-9E22-5D1084F96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EBBA8-C1D5-4231-8B40-E3A3E5ECE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2C8B9-BFF3-4EE5-AB16-59E46F8C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745-A0CD-40F5-898A-D607CBB0CAC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26277-D7A9-4B47-9968-358219D0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D1276-3AC9-4B85-AA1B-3B2B6CC6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0F23-78ED-4C6C-862C-7A572DCF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7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10ECCA-04E2-4675-92BA-C7187B9A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513C0-3954-49F5-B952-F1D40DB19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C3426-F46D-4978-9840-E97A96B12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E9745-A0CD-40F5-898A-D607CBB0CAC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888B5-35B6-4B33-923E-72521E48A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D9D93-56AD-47DF-A78F-A6497D7BF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0F23-78ED-4C6C-862C-7A572DCF5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electronics.howstuffworks.com/digital-camera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alsa.com/shared/content/pdfs/CCD_vs_CMOS_Litwiller_2005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alsa.com/shared/content/pdfs/CCD_vs_CMOS_Litwiller_2005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160" y="525462"/>
            <a:ext cx="10393680" cy="1422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03 - </a:t>
            </a:r>
            <a:r>
              <a:rPr lang="en-US" b="1" dirty="0" err="1">
                <a:latin typeface="+mn-lt"/>
              </a:rPr>
              <a:t>Pembentukan</a:t>
            </a:r>
            <a:r>
              <a:rPr lang="en-US" b="1" dirty="0">
                <a:latin typeface="+mn-lt"/>
              </a:rPr>
              <a:t> Citra dan </a:t>
            </a:r>
            <a:br>
              <a:rPr lang="en-US" b="1" dirty="0">
                <a:latin typeface="+mn-lt"/>
              </a:rPr>
            </a:br>
            <a:r>
              <a:rPr lang="en-US" b="1" dirty="0" err="1">
                <a:latin typeface="+mn-lt"/>
              </a:rPr>
              <a:t>Digitalisasi</a:t>
            </a:r>
            <a:r>
              <a:rPr lang="en-US" b="1" dirty="0">
                <a:latin typeface="+mn-lt"/>
              </a:rPr>
              <a:t> Citra </a:t>
            </a:r>
            <a:endParaRPr lang="en-US" sz="28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532B5-440C-4CF9-BA6E-65D0274F1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12022"/>
            <a:ext cx="9144000" cy="1592898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Interpretasi</a:t>
            </a:r>
            <a:r>
              <a:rPr lang="en-US" sz="3600" dirty="0"/>
              <a:t> dan </a:t>
            </a:r>
            <a:r>
              <a:rPr lang="en-US" sz="3600" dirty="0" err="1"/>
              <a:t>Pengolahan</a:t>
            </a:r>
            <a:r>
              <a:rPr lang="en-US" sz="3600" dirty="0"/>
              <a:t> Citra</a:t>
            </a:r>
          </a:p>
          <a:p>
            <a:endParaRPr lang="en-US" sz="3600" dirty="0"/>
          </a:p>
          <a:p>
            <a:r>
              <a:rPr lang="en-US" sz="3600" dirty="0"/>
              <a:t>Oleh: Rinaldi Munir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058285" y="5441950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 dirty="0"/>
              <a:t>2022</a:t>
            </a:r>
          </a:p>
        </p:txBody>
      </p:sp>
      <p:pic>
        <p:nvPicPr>
          <p:cNvPr id="5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74E86FBD-69E4-4F73-AE06-A3DC20A19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84" y="3804920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1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C9206FF0-FC16-45FB-B588-ADF70CD469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>
                <a:latin typeface="+mn-lt"/>
              </a:rPr>
              <a:t>Digital cameras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9E315C5-C01E-45B0-B098-35BBF4B28F7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65200" y="1981200"/>
            <a:ext cx="5435600" cy="43434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A digital camera replaces film with a sensor array.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Each cell in the array is light-sensitive diode that converts </a:t>
            </a:r>
            <a:r>
              <a:rPr lang="en-US" altLang="en-US" dirty="0">
                <a:solidFill>
                  <a:schemeClr val="accent2"/>
                </a:solidFill>
              </a:rPr>
              <a:t>photons</a:t>
            </a:r>
            <a:r>
              <a:rPr lang="en-US" altLang="en-US" dirty="0"/>
              <a:t> to </a:t>
            </a:r>
            <a:r>
              <a:rPr lang="en-US" altLang="en-US" dirty="0">
                <a:solidFill>
                  <a:schemeClr val="accent2"/>
                </a:solidFill>
              </a:rPr>
              <a:t>electrons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Two common types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Charge Coupled Device (CCD)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Complementary metal oxide semiconductor (CMOS)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     </a:t>
            </a:r>
            <a:endParaRPr lang="en-US" altLang="en-US" dirty="0"/>
          </a:p>
        </p:txBody>
      </p:sp>
      <p:pic>
        <p:nvPicPr>
          <p:cNvPr id="94212" name="Picture 4" descr="PowerShot SD200">
            <a:extLst>
              <a:ext uri="{FF2B5EF4-FFF2-40B4-BE49-F238E27FC236}">
                <a16:creationId xmlns:a16="http://schemas.microsoft.com/office/drawing/2014/main" id="{C8A41B23-C228-4C17-9D8D-6C5DDB74C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6" r="6143"/>
          <a:stretch>
            <a:fillRect/>
          </a:stretch>
        </p:blipFill>
        <p:spPr bwMode="auto">
          <a:xfrm>
            <a:off x="6648768" y="2060575"/>
            <a:ext cx="40386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7">
            <a:extLst>
              <a:ext uri="{FF2B5EF4-FFF2-40B4-BE49-F238E27FC236}">
                <a16:creationId xmlns:a16="http://schemas.microsoft.com/office/drawing/2014/main" id="{BB4F1C39-F8FD-49E7-86B2-E35DB1DB5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5943600"/>
            <a:ext cx="765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buFontTx/>
              <a:buNone/>
            </a:pPr>
            <a:r>
              <a:rPr lang="en-US" altLang="en-US" sz="2400">
                <a:hlinkClick r:id="rId4"/>
              </a:rPr>
              <a:t>http://electronics.howstuffworks.com/digital-camera.htm</a:t>
            </a:r>
            <a:r>
              <a:rPr lang="en-US" altLang="en-US" sz="2400"/>
              <a:t> </a:t>
            </a:r>
          </a:p>
        </p:txBody>
      </p:sp>
      <p:pic>
        <p:nvPicPr>
          <p:cNvPr id="94214" name="Picture 6" descr="C:\Users\bebis\Desktop\ccd595-02.jpg">
            <a:extLst>
              <a:ext uri="{FF2B5EF4-FFF2-40B4-BE49-F238E27FC236}">
                <a16:creationId xmlns:a16="http://schemas.microsoft.com/office/drawing/2014/main" id="{9EDACC1A-0D73-4540-A526-BE4C387AC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4306888"/>
            <a:ext cx="142875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5B2B24-20CC-4D67-8041-95E3381998D9}"/>
              </a:ext>
            </a:extLst>
          </p:cNvPr>
          <p:cNvSpPr txBox="1"/>
          <p:nvPr/>
        </p:nvSpPr>
        <p:spPr>
          <a:xfrm>
            <a:off x="5902960" y="28257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dirty="0" err="1">
                <a:solidFill>
                  <a:srgbClr val="FF0000"/>
                </a:solidFill>
              </a:rPr>
              <a:t>Sumber</a:t>
            </a:r>
            <a:r>
              <a:rPr lang="en-US" altLang="en-US" sz="1600" dirty="0">
                <a:solidFill>
                  <a:srgbClr val="FF0000"/>
                </a:solidFill>
              </a:rPr>
              <a:t>: Dr. George </a:t>
            </a:r>
            <a:r>
              <a:rPr lang="en-US" altLang="en-US" sz="1600" dirty="0" err="1">
                <a:solidFill>
                  <a:srgbClr val="FF0000"/>
                </a:solidFill>
              </a:rPr>
              <a:t>Bebis</a:t>
            </a:r>
            <a:r>
              <a:rPr lang="en-US" altLang="en-US" sz="1600" dirty="0">
                <a:solidFill>
                  <a:srgbClr val="FF0000"/>
                </a:solidFill>
              </a:rPr>
              <a:t>, </a:t>
            </a:r>
            <a:r>
              <a:rPr lang="en-US" altLang="en-US" sz="1600" i="1" dirty="0">
                <a:solidFill>
                  <a:srgbClr val="FF0000"/>
                </a:solidFill>
              </a:rPr>
              <a:t>Image Formation and Representation</a:t>
            </a:r>
            <a:r>
              <a:rPr lang="en-US" altLang="en-US" sz="1600" dirty="0">
                <a:solidFill>
                  <a:srgbClr val="FF0000"/>
                </a:solidFill>
              </a:rPr>
              <a:t>, CS485/685 Computer Vision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AE5D5BD9-44AE-47E9-84CA-AB60110021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>
                <a:latin typeface="+mn-lt"/>
              </a:rPr>
              <a:t>CCD Cameras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3DD1C99-FD99-474A-861C-04E1A035934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5680" y="1653164"/>
            <a:ext cx="9885680" cy="12954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en-US" sz="2400" dirty="0"/>
              <a:t>CCDs move photogenerated charge from pixel to pixel and convert it to voltage at an output node. </a:t>
            </a:r>
          </a:p>
          <a:p>
            <a:r>
              <a:rPr lang="en-US" altLang="en-US" sz="2400" dirty="0"/>
              <a:t>An </a:t>
            </a:r>
            <a:r>
              <a:rPr lang="en-US" altLang="en-US" sz="2400" b="1" dirty="0"/>
              <a:t>analog-to-digital converter (ADC)</a:t>
            </a:r>
            <a:r>
              <a:rPr lang="en-US" altLang="en-US" sz="2400" dirty="0"/>
              <a:t> then turns each pixel's value into a digital value.</a:t>
            </a:r>
          </a:p>
        </p:txBody>
      </p:sp>
      <p:pic>
        <p:nvPicPr>
          <p:cNvPr id="98308" name="Picture 7" descr="ccd_vs_cmos">
            <a:extLst>
              <a:ext uri="{FF2B5EF4-FFF2-40B4-BE49-F238E27FC236}">
                <a16:creationId xmlns:a16="http://schemas.microsoft.com/office/drawing/2014/main" id="{6053BB16-8A4F-4F5F-BC40-7A7898D2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7"/>
          <a:stretch>
            <a:fillRect/>
          </a:stretch>
        </p:blipFill>
        <p:spPr bwMode="auto">
          <a:xfrm>
            <a:off x="2644775" y="3271520"/>
            <a:ext cx="6172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 Box 8">
            <a:extLst>
              <a:ext uri="{FF2B5EF4-FFF2-40B4-BE49-F238E27FC236}">
                <a16:creationId xmlns:a16="http://schemas.microsoft.com/office/drawing/2014/main" id="{E95F32DF-A163-49D5-A679-674FECB8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935" y="6185276"/>
            <a:ext cx="6296025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http://www.dalsa.com/shared/content/pdfs/CCD_vs_CMOS_Litwiller_2005.pdf</a:t>
            </a:r>
            <a:endParaRPr kumimoji="0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DC581-408F-494D-97AC-453F6EBF71E2}"/>
              </a:ext>
            </a:extLst>
          </p:cNvPr>
          <p:cNvSpPr txBox="1"/>
          <p:nvPr/>
        </p:nvSpPr>
        <p:spPr>
          <a:xfrm>
            <a:off x="5902960" y="28257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dirty="0" err="1">
                <a:solidFill>
                  <a:srgbClr val="FF0000"/>
                </a:solidFill>
              </a:rPr>
              <a:t>Sumber</a:t>
            </a:r>
            <a:r>
              <a:rPr lang="en-US" altLang="en-US" sz="1600" dirty="0">
                <a:solidFill>
                  <a:srgbClr val="FF0000"/>
                </a:solidFill>
              </a:rPr>
              <a:t>: Dr. George </a:t>
            </a:r>
            <a:r>
              <a:rPr lang="en-US" altLang="en-US" sz="1600" dirty="0" err="1">
                <a:solidFill>
                  <a:srgbClr val="FF0000"/>
                </a:solidFill>
              </a:rPr>
              <a:t>Bebis</a:t>
            </a:r>
            <a:r>
              <a:rPr lang="en-US" altLang="en-US" sz="1600" dirty="0">
                <a:solidFill>
                  <a:srgbClr val="FF0000"/>
                </a:solidFill>
              </a:rPr>
              <a:t>, </a:t>
            </a:r>
            <a:r>
              <a:rPr lang="en-US" altLang="en-US" sz="1600" i="1" dirty="0">
                <a:solidFill>
                  <a:srgbClr val="FF0000"/>
                </a:solidFill>
              </a:rPr>
              <a:t>Image Formation and Representation</a:t>
            </a:r>
            <a:r>
              <a:rPr lang="en-US" altLang="en-US" sz="1600" dirty="0">
                <a:solidFill>
                  <a:srgbClr val="FF0000"/>
                </a:solidFill>
              </a:rPr>
              <a:t>, CS485/685 Computer Vision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27506DA-F8D0-46C3-AEED-4AF46F27F9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b="1" dirty="0">
                <a:latin typeface="+mn-lt"/>
              </a:rPr>
              <a:t>CMOS Cameras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2E2462B-A259-4B16-9292-C014D955061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5680" y="1518920"/>
            <a:ext cx="7848600" cy="12954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en-US" sz="2400" dirty="0"/>
              <a:t>CMOs convert charge to voltage inside each element. </a:t>
            </a:r>
          </a:p>
          <a:p>
            <a:r>
              <a:rPr lang="en-US" altLang="en-US" sz="2400" dirty="0"/>
              <a:t>Uses several transistors at each pixel to amplify and move the charge using more traditional wires. </a:t>
            </a:r>
          </a:p>
          <a:p>
            <a:r>
              <a:rPr lang="en-US" altLang="en-US" sz="2400" dirty="0"/>
              <a:t>The CMOS signal is digital, so it needs no ADC. </a:t>
            </a:r>
          </a:p>
        </p:txBody>
      </p:sp>
      <p:pic>
        <p:nvPicPr>
          <p:cNvPr id="100356" name="Picture 7" descr="ccd_vs_cmos">
            <a:extLst>
              <a:ext uri="{FF2B5EF4-FFF2-40B4-BE49-F238E27FC236}">
                <a16:creationId xmlns:a16="http://schemas.microsoft.com/office/drawing/2014/main" id="{53971063-47ED-4206-89BA-1A693491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7"/>
          <a:stretch>
            <a:fillRect/>
          </a:stretch>
        </p:blipFill>
        <p:spPr bwMode="auto">
          <a:xfrm>
            <a:off x="2214880" y="3429000"/>
            <a:ext cx="6172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8">
            <a:extLst>
              <a:ext uri="{FF2B5EF4-FFF2-40B4-BE49-F238E27FC236}">
                <a16:creationId xmlns:a16="http://schemas.microsoft.com/office/drawing/2014/main" id="{165D4A75-4F29-4184-B5B3-43DBBBE02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880" y="6172200"/>
            <a:ext cx="6296025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http://www.dalsa.com/shared/content/pdfs/CCD_vs_CMOS_Litwiller_2005.pdf</a:t>
            </a:r>
            <a:endParaRPr kumimoji="0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00D47-3508-49FA-ADD0-9A7F01246F14}"/>
              </a:ext>
            </a:extLst>
          </p:cNvPr>
          <p:cNvSpPr txBox="1"/>
          <p:nvPr/>
        </p:nvSpPr>
        <p:spPr>
          <a:xfrm>
            <a:off x="5902960" y="28257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dirty="0" err="1">
                <a:solidFill>
                  <a:srgbClr val="FF0000"/>
                </a:solidFill>
              </a:rPr>
              <a:t>Sumber</a:t>
            </a:r>
            <a:r>
              <a:rPr lang="en-US" altLang="en-US" sz="1600" dirty="0">
                <a:solidFill>
                  <a:srgbClr val="FF0000"/>
                </a:solidFill>
              </a:rPr>
              <a:t>: Dr. George </a:t>
            </a:r>
            <a:r>
              <a:rPr lang="en-US" altLang="en-US" sz="1600" dirty="0" err="1">
                <a:solidFill>
                  <a:srgbClr val="FF0000"/>
                </a:solidFill>
              </a:rPr>
              <a:t>Bebis</a:t>
            </a:r>
            <a:r>
              <a:rPr lang="en-US" altLang="en-US" sz="1600" dirty="0">
                <a:solidFill>
                  <a:srgbClr val="FF0000"/>
                </a:solidFill>
              </a:rPr>
              <a:t>, </a:t>
            </a:r>
            <a:r>
              <a:rPr lang="en-US" altLang="en-US" sz="1600" i="1" dirty="0">
                <a:solidFill>
                  <a:srgbClr val="FF0000"/>
                </a:solidFill>
              </a:rPr>
              <a:t>Image Formation and Representation</a:t>
            </a:r>
            <a:r>
              <a:rPr lang="en-US" altLang="en-US" sz="1600" dirty="0">
                <a:solidFill>
                  <a:srgbClr val="FF0000"/>
                </a:solidFill>
              </a:rPr>
              <a:t>, CS485/685 Computer Vision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251A3-5842-4233-824F-F81E05503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0637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Citra digital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x </a:t>
            </a:r>
            <a:r>
              <a:rPr lang="en-US" i="1" dirty="0"/>
              <a:t>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M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resolusi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n-US" dirty="0"/>
              <a:t> baris dan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kolom</a:t>
            </a:r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(</a:t>
            </a:r>
            <a:r>
              <a:rPr lang="en-US" i="1" dirty="0"/>
              <a:t>picture element</a:t>
            </a:r>
            <a:r>
              <a:rPr lang="en-US" dirty="0"/>
              <a:t>)</a:t>
            </a:r>
          </a:p>
          <a:p>
            <a:r>
              <a:rPr lang="en-US" dirty="0"/>
              <a:t>Nilai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)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pada </a:t>
            </a:r>
            <a:r>
              <a:rPr lang="en-US" dirty="0" err="1"/>
              <a:t>posisi</a:t>
            </a:r>
            <a:r>
              <a:rPr lang="en-US" dirty="0"/>
              <a:t> (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), yang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i="1" dirty="0" err="1"/>
              <a:t>graylevel</a:t>
            </a:r>
            <a:r>
              <a:rPr lang="en-US" dirty="0"/>
              <a:t> (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D547DE4F-3E6D-4CBA-AB7C-BAF65CB50D0C}"/>
                  </a:ext>
                </a:extLst>
              </p:cNvPr>
              <p:cNvSpPr txBox="1"/>
              <p:nvPr/>
            </p:nvSpPr>
            <p:spPr bwMode="auto">
              <a:xfrm>
                <a:off x="2898775" y="1838325"/>
                <a:ext cx="5937250" cy="20081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(0,0)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(0,1)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...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(0,</m:t>
                            </m:r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(1,0)</m:t>
                                </m:r>
                              </m:e>
                            </m:eqArr>
                          </m:e>
                          <m:e>
                            <m:eqArr>
                              <m:eqArr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(1,1)</m:t>
                                </m:r>
                              </m:e>
                            </m:eqAr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...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(1,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...</m:t>
                                </m:r>
                              </m:e>
                            </m:eqArr>
                          </m:e>
                          <m:e>
                            <m:eqArr>
                              <m:eqArr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...</m:t>
                                </m:r>
                              </m:e>
                            </m:eqArr>
                          </m:e>
                          <m:e>
                            <m:eqArr>
                              <m:eqArr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...</m:t>
                                </m:r>
                              </m:e>
                            </m:eqAr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...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−1,0)</m:t>
                                </m:r>
                              </m:e>
                            </m:eqArr>
                          </m:e>
                          <m:e>
                            <m:eqArr>
                              <m:eqArr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−1,1)</m:t>
                                </m:r>
                              </m:e>
                            </m:eqAr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...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D547DE4F-3E6D-4CBA-AB7C-BAF65CB50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8775" y="1838325"/>
                <a:ext cx="5937250" cy="20081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C63D6F-7344-4E95-A7F0-E41E3396E12B}"/>
              </a:ext>
            </a:extLst>
          </p:cNvPr>
          <p:cNvCxnSpPr/>
          <p:nvPr/>
        </p:nvCxnSpPr>
        <p:spPr>
          <a:xfrm>
            <a:off x="2693504" y="1729409"/>
            <a:ext cx="0" cy="21170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7F1914-EA97-4CD6-AD86-4FFF197DE998}"/>
              </a:ext>
            </a:extLst>
          </p:cNvPr>
          <p:cNvCxnSpPr/>
          <p:nvPr/>
        </p:nvCxnSpPr>
        <p:spPr>
          <a:xfrm>
            <a:off x="8103263" y="1729409"/>
            <a:ext cx="0" cy="21170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658E66-3124-4317-94CE-DC26C9623FF6}"/>
              </a:ext>
            </a:extLst>
          </p:cNvPr>
          <p:cNvCxnSpPr/>
          <p:nvPr/>
        </p:nvCxnSpPr>
        <p:spPr>
          <a:xfrm>
            <a:off x="2693504" y="1729409"/>
            <a:ext cx="2782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0153F1-B0F7-44AE-AA0A-387D3FDE805C}"/>
              </a:ext>
            </a:extLst>
          </p:cNvPr>
          <p:cNvCxnSpPr/>
          <p:nvPr/>
        </p:nvCxnSpPr>
        <p:spPr>
          <a:xfrm>
            <a:off x="2693504" y="3830923"/>
            <a:ext cx="2782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8E7361-CFDC-43DA-ADCF-6A9AAB1574D6}"/>
              </a:ext>
            </a:extLst>
          </p:cNvPr>
          <p:cNvCxnSpPr/>
          <p:nvPr/>
        </p:nvCxnSpPr>
        <p:spPr>
          <a:xfrm>
            <a:off x="7824967" y="1729409"/>
            <a:ext cx="2782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07642B-268E-476F-AA9B-44F4B9FAF53E}"/>
              </a:ext>
            </a:extLst>
          </p:cNvPr>
          <p:cNvCxnSpPr/>
          <p:nvPr/>
        </p:nvCxnSpPr>
        <p:spPr>
          <a:xfrm>
            <a:off x="7824967" y="3846443"/>
            <a:ext cx="2782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E60C09A-3453-4B44-9CC5-C2EBB6F45AA1}"/>
              </a:ext>
            </a:extLst>
          </p:cNvPr>
          <p:cNvSpPr txBox="1"/>
          <p:nvPr/>
        </p:nvSpPr>
        <p:spPr>
          <a:xfrm>
            <a:off x="1241176" y="2526316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</p:txBody>
      </p:sp>
    </p:spTree>
    <p:extLst>
      <p:ext uri="{BB962C8B-B14F-4D97-AF65-F5344CB8AC3E}">
        <p14:creationId xmlns:p14="http://schemas.microsoft.com/office/powerpoint/2010/main" val="2375756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9530-65B1-4F01-8880-EBA4D4150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81037"/>
            <a:ext cx="11019183" cy="5495926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digitalisasi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:</a:t>
            </a:r>
          </a:p>
          <a:p>
            <a:pPr marL="746125" lvl="0" indent="-517525"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Penerokan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sampling</a:t>
            </a:r>
            <a:r>
              <a:rPr lang="en-US" dirty="0">
                <a:solidFill>
                  <a:srgbClr val="FF0000"/>
                </a:solidFill>
              </a:rPr>
              <a:t>): </a:t>
            </a:r>
            <a:r>
              <a:rPr lang="en-US" dirty="0" err="1">
                <a:solidFill>
                  <a:srgbClr val="FF0000"/>
                </a:solidFill>
              </a:rPr>
              <a:t>yaitu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digitalisasi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secara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spasial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).</a:t>
            </a:r>
          </a:p>
          <a:p>
            <a:pPr marL="746125" lvl="0" indent="-517525"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Kuantisasi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yaitu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mengangkakan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nilai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intensitas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menjadi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integer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 err="1"/>
              <a:t>Kedua</a:t>
            </a:r>
            <a:r>
              <a:rPr lang="en-US" dirty="0"/>
              <a:t> proses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 err="1"/>
              <a:t>diskritisasi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ranah</a:t>
            </a:r>
            <a:r>
              <a:rPr lang="en-US" dirty="0"/>
              <a:t> </a:t>
            </a:r>
            <a:r>
              <a:rPr lang="en-US" dirty="0" err="1"/>
              <a:t>berbeda</a:t>
            </a:r>
            <a:endParaRPr lang="en-US" dirty="0"/>
          </a:p>
        </p:txBody>
      </p:sp>
      <p:pic>
        <p:nvPicPr>
          <p:cNvPr id="4" name="Picture 4" descr="fund_fig2">
            <a:extLst>
              <a:ext uri="{FF2B5EF4-FFF2-40B4-BE49-F238E27FC236}">
                <a16:creationId xmlns:a16="http://schemas.microsoft.com/office/drawing/2014/main" id="{A8516F6B-26C0-40F6-B840-3C6DA7E7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5" y="3412711"/>
            <a:ext cx="5237530" cy="276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D065559-E4BD-48A0-B3EB-855A8B68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4"/>
          <a:stretch>
            <a:fillRect/>
          </a:stretch>
        </p:blipFill>
        <p:spPr bwMode="auto">
          <a:xfrm>
            <a:off x="6617395" y="3412711"/>
            <a:ext cx="4718890" cy="276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B69C70-83B6-4443-8E65-17E058185144}"/>
              </a:ext>
            </a:extLst>
          </p:cNvPr>
          <p:cNvSpPr/>
          <p:nvPr/>
        </p:nvSpPr>
        <p:spPr>
          <a:xfrm>
            <a:off x="6516756" y="6334780"/>
            <a:ext cx="5340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: Dr. George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Bebis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400" i="1" dirty="0">
                <a:solidFill>
                  <a:srgbClr val="FF0000"/>
                </a:solidFill>
              </a:rPr>
              <a:t>Image Formation and Representation</a:t>
            </a:r>
            <a:r>
              <a:rPr lang="en-US" altLang="en-US" sz="1400" dirty="0">
                <a:solidFill>
                  <a:srgbClr val="FF0000"/>
                </a:solidFill>
              </a:rPr>
              <a:t>, </a:t>
            </a:r>
          </a:p>
          <a:p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CS485/685 Computer Vision</a:t>
            </a:r>
          </a:p>
        </p:txBody>
      </p:sp>
    </p:spTree>
    <p:extLst>
      <p:ext uri="{BB962C8B-B14F-4D97-AF65-F5344CB8AC3E}">
        <p14:creationId xmlns:p14="http://schemas.microsoft.com/office/powerpoint/2010/main" val="1703128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:\cast_p3.jpg">
            <a:extLst>
              <a:ext uri="{FF2B5EF4-FFF2-40B4-BE49-F238E27FC236}">
                <a16:creationId xmlns:a16="http://schemas.microsoft.com/office/drawing/2014/main" id="{543511ED-4FC0-4791-B9F5-ED1532EB7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83" y="1691308"/>
            <a:ext cx="9962010" cy="347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4F46B2-A006-46BD-A9BA-4F17AA08FEED}"/>
              </a:ext>
            </a:extLst>
          </p:cNvPr>
          <p:cNvSpPr txBox="1"/>
          <p:nvPr/>
        </p:nvSpPr>
        <p:spPr>
          <a:xfrm>
            <a:off x="1172817" y="765313"/>
            <a:ext cx="2984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Proses </a:t>
            </a:r>
            <a:r>
              <a:rPr lang="en-US" sz="2400" dirty="0" err="1"/>
              <a:t>digitalisasi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0AA3C-E7D2-46C0-959B-363E616744B6}"/>
              </a:ext>
            </a:extLst>
          </p:cNvPr>
          <p:cNvSpPr txBox="1"/>
          <p:nvPr/>
        </p:nvSpPr>
        <p:spPr>
          <a:xfrm>
            <a:off x="3860800" y="5486400"/>
            <a:ext cx="6285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Penerokan</a:t>
            </a:r>
            <a:r>
              <a:rPr lang="en-US" sz="2400" dirty="0"/>
              <a:t>                                                 </a:t>
            </a:r>
            <a:r>
              <a:rPr lang="en-US" sz="2400" dirty="0" err="1"/>
              <a:t>Kuantisasi</a:t>
            </a:r>
            <a:endParaRPr 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5B7B5F-8748-4D92-8995-CA5B9011DF81}"/>
              </a:ext>
            </a:extLst>
          </p:cNvPr>
          <p:cNvCxnSpPr/>
          <p:nvPr/>
        </p:nvCxnSpPr>
        <p:spPr>
          <a:xfrm>
            <a:off x="1493520" y="5486400"/>
            <a:ext cx="5842000" cy="0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041D71-CC27-49FE-86AD-83FEC4E01F97}"/>
              </a:ext>
            </a:extLst>
          </p:cNvPr>
          <p:cNvCxnSpPr>
            <a:cxnSpLocks/>
          </p:cNvCxnSpPr>
          <p:nvPr/>
        </p:nvCxnSpPr>
        <p:spPr>
          <a:xfrm>
            <a:off x="7902821" y="5486400"/>
            <a:ext cx="2836299" cy="0"/>
          </a:xfrm>
          <a:prstGeom prst="straightConnector1">
            <a:avLst/>
          </a:prstGeom>
          <a:ln w="222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60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2E3A-D1CA-4873-AD0F-E05DB145B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Penerokan</a:t>
            </a:r>
            <a:r>
              <a:rPr lang="en-US" b="1" dirty="0">
                <a:latin typeface="+mn-lt"/>
              </a:rPr>
              <a:t> (</a:t>
            </a:r>
            <a:r>
              <a:rPr lang="en-US" b="1" i="1" dirty="0">
                <a:latin typeface="+mn-lt"/>
              </a:rPr>
              <a:t>sampling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20B0B-81CF-4137-95C0-D8DD0B492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Citra </a:t>
            </a:r>
            <a:r>
              <a:rPr lang="en-US" sz="2400" dirty="0" err="1"/>
              <a:t>kontinu</a:t>
            </a:r>
            <a:r>
              <a:rPr lang="en-US" sz="2400" dirty="0"/>
              <a:t> </a:t>
            </a:r>
            <a:r>
              <a:rPr lang="en-US" sz="2400" dirty="0" err="1"/>
              <a:t>diterok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grid-grid yang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bujursangkar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Penerokan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 yang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merepresentasikan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kontinu</a:t>
            </a:r>
            <a:r>
              <a:rPr lang="en-US" sz="2400" dirty="0"/>
              <a:t>, dan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pengaturannya</a:t>
            </a:r>
            <a:endParaRPr lang="en-US" sz="2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BBC9F93-EED3-4D46-9049-7160B74337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697356"/>
          <a:ext cx="5629662" cy="2375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374720" imgH="1878480" progId="">
                  <p:embed/>
                </p:oleObj>
              </mc:Choice>
              <mc:Fallback>
                <p:oleObj r:id="rId2" imgW="4374720" imgH="18784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BBC9F93-EED3-4D46-9049-7160B74337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97356"/>
                        <a:ext cx="5629662" cy="2375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C0BCC173-E715-4697-9B50-9A24D1994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4"/>
          <a:stretch>
            <a:fillRect/>
          </a:stretch>
        </p:blipFill>
        <p:spPr bwMode="auto">
          <a:xfrm>
            <a:off x="7124291" y="3412711"/>
            <a:ext cx="4718890" cy="276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115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BA2E0-8B1E-40D7-99EC-026E5D866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913"/>
            <a:ext cx="10542104" cy="5183050"/>
          </a:xfrm>
        </p:spPr>
        <p:txBody>
          <a:bodyPr/>
          <a:lstStyle/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terokan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diasumsikan</a:t>
            </a:r>
            <a:r>
              <a:rPr lang="en-US" dirty="0"/>
              <a:t> </a:t>
            </a:r>
            <a:r>
              <a:rPr lang="en-US" dirty="0" err="1"/>
              <a:t>perpangkatan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i="1" dirty="0"/>
              <a:t>N</a:t>
            </a:r>
            <a:r>
              <a:rPr lang="en-US" dirty="0"/>
              <a:t> = 2</a:t>
            </a:r>
            <a:r>
              <a:rPr lang="en-US" i="1" baseline="30000" dirty="0"/>
              <a:t>n</a:t>
            </a:r>
          </a:p>
          <a:p>
            <a:pPr marL="0" indent="0">
              <a:buNone/>
            </a:pPr>
            <a:r>
              <a:rPr lang="en-US" dirty="0"/>
              <a:t>  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penerokan</a:t>
            </a:r>
            <a:r>
              <a:rPr lang="en-US" dirty="0"/>
              <a:t> pada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/</a:t>
            </a:r>
            <a:r>
              <a:rPr lang="en-US" dirty="0" err="1"/>
              <a:t>kolom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positif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penerokan</a:t>
            </a:r>
            <a:r>
              <a:rPr lang="en-US" dirty="0"/>
              <a:t>: 256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256 </a:t>
            </a:r>
            <a:r>
              <a:rPr lang="en-US" i="1" dirty="0"/>
              <a:t>pixel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				      128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256 </a:t>
            </a:r>
            <a:r>
              <a:rPr lang="en-US" i="1" dirty="0"/>
              <a:t>pixel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				      512 x 1024 </a:t>
            </a:r>
            <a:r>
              <a:rPr lang="en-US" i="1" dirty="0"/>
              <a:t>pixel</a:t>
            </a:r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dirty="0" err="1"/>
              <a:t>dst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18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A40C96-B9E4-4EFD-91B0-21145C39022C}"/>
              </a:ext>
            </a:extLst>
          </p:cNvPr>
          <p:cNvSpPr txBox="1"/>
          <p:nvPr/>
        </p:nvSpPr>
        <p:spPr>
          <a:xfrm>
            <a:off x="322430" y="348284"/>
            <a:ext cx="258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penerokan</a:t>
            </a:r>
            <a:r>
              <a:rPr lang="en-US" sz="2400" dirty="0"/>
              <a:t>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A1A375-6526-4EEB-A9E1-76F51D8DC408}"/>
              </a:ext>
            </a:extLst>
          </p:cNvPr>
          <p:cNvSpPr txBox="1">
            <a:spLocks noChangeArrowheads="1"/>
          </p:cNvSpPr>
          <p:nvPr/>
        </p:nvSpPr>
        <p:spPr>
          <a:xfrm>
            <a:off x="1266495" y="977462"/>
            <a:ext cx="8066691" cy="51579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 "/>
            </a:pPr>
            <a:r>
              <a:rPr lang="en-US" altLang="en-US" sz="2000" dirty="0"/>
              <a:t>original image, n = 8 (256 x 256)          n = 7 (128 x 128)</a:t>
            </a:r>
          </a:p>
          <a:p>
            <a:pPr>
              <a:buFontTx/>
              <a:buChar char=" "/>
            </a:pPr>
            <a:endParaRPr lang="en-US" altLang="en-US" sz="2000" dirty="0"/>
          </a:p>
          <a:p>
            <a:pPr>
              <a:buFontTx/>
              <a:buChar char=" "/>
            </a:pPr>
            <a:endParaRPr lang="en-US" altLang="en-US" sz="2000" dirty="0"/>
          </a:p>
          <a:p>
            <a:pPr>
              <a:buFontTx/>
              <a:buChar char=" "/>
            </a:pPr>
            <a:endParaRPr lang="en-US" altLang="en-US" sz="2000" dirty="0"/>
          </a:p>
          <a:p>
            <a:pPr>
              <a:buFontTx/>
              <a:buChar char=" "/>
            </a:pPr>
            <a:endParaRPr lang="en-US" altLang="en-US" sz="2000" dirty="0"/>
          </a:p>
          <a:p>
            <a:pPr>
              <a:buFontTx/>
              <a:buChar char=" "/>
            </a:pPr>
            <a:endParaRPr lang="en-US" altLang="en-US" sz="2000" dirty="0"/>
          </a:p>
          <a:p>
            <a:pPr>
              <a:buFontTx/>
              <a:buChar char=" "/>
            </a:pPr>
            <a:endParaRPr lang="en-US" altLang="en-US" sz="2000" dirty="0"/>
          </a:p>
          <a:p>
            <a:pPr>
              <a:buFontTx/>
              <a:buChar char=" "/>
            </a:pPr>
            <a:endParaRPr lang="en-US" altLang="en-US" sz="2000" dirty="0"/>
          </a:p>
          <a:p>
            <a:pPr>
              <a:buFontTx/>
              <a:buChar char=" "/>
            </a:pPr>
            <a:endParaRPr lang="en-US" altLang="en-US" sz="2000" dirty="0"/>
          </a:p>
        </p:txBody>
      </p:sp>
      <p:pic>
        <p:nvPicPr>
          <p:cNvPr id="6" name="Picture 4" descr="lenna1">
            <a:extLst>
              <a:ext uri="{FF2B5EF4-FFF2-40B4-BE49-F238E27FC236}">
                <a16:creationId xmlns:a16="http://schemas.microsoft.com/office/drawing/2014/main" id="{8615BE83-D1FE-45B4-8C59-9FD4271F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56" y="1387366"/>
            <a:ext cx="2397594" cy="24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enna3">
            <a:extLst>
              <a:ext uri="{FF2B5EF4-FFF2-40B4-BE49-F238E27FC236}">
                <a16:creationId xmlns:a16="http://schemas.microsoft.com/office/drawing/2014/main" id="{502AD32D-E5FC-42A0-A448-21ED223C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70" y="4260330"/>
            <a:ext cx="2373781" cy="242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enna2">
            <a:extLst>
              <a:ext uri="{FF2B5EF4-FFF2-40B4-BE49-F238E27FC236}">
                <a16:creationId xmlns:a16="http://schemas.microsoft.com/office/drawing/2014/main" id="{DB5CC425-5190-4C07-9CED-0537D19D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16" y="1376854"/>
            <a:ext cx="2397594" cy="24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lenna4">
            <a:extLst>
              <a:ext uri="{FF2B5EF4-FFF2-40B4-BE49-F238E27FC236}">
                <a16:creationId xmlns:a16="http://schemas.microsoft.com/office/drawing/2014/main" id="{85611AAD-AAC6-4BEA-AE26-C10FF8982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30" y="4273950"/>
            <a:ext cx="2373780" cy="239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0B1D3A-1B40-4DED-9398-F84941F71C60}"/>
              </a:ext>
            </a:extLst>
          </p:cNvPr>
          <p:cNvSpPr/>
          <p:nvPr/>
        </p:nvSpPr>
        <p:spPr>
          <a:xfrm>
            <a:off x="1613777" y="3886031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          n = 6 (64 x 64)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1F3259-4319-4E91-A4F7-A2F93B4881F9}"/>
              </a:ext>
            </a:extLst>
          </p:cNvPr>
          <p:cNvSpPr/>
          <p:nvPr/>
        </p:nvSpPr>
        <p:spPr>
          <a:xfrm>
            <a:off x="4849026" y="3904618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          n = 5 (32 x 32)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9B7210-AC52-45FB-B81A-DD86A728C43A}"/>
              </a:ext>
            </a:extLst>
          </p:cNvPr>
          <p:cNvSpPr/>
          <p:nvPr/>
        </p:nvSpPr>
        <p:spPr>
          <a:xfrm>
            <a:off x="7754711" y="5280373"/>
            <a:ext cx="3671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Catatan</a:t>
            </a:r>
            <a:r>
              <a:rPr lang="en-US" altLang="en-US" sz="2400" dirty="0">
                <a:solidFill>
                  <a:srgbClr val="FF0000"/>
                </a:solidFill>
              </a:rPr>
              <a:t>: Citra </a:t>
            </a:r>
            <a:r>
              <a:rPr lang="en-US" altLang="en-US" sz="2400" dirty="0" err="1">
                <a:solidFill>
                  <a:srgbClr val="FF0000"/>
                </a:solidFill>
              </a:rPr>
              <a:t>telah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disamakan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ukurannya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untuk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perbandingan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5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CA65-4FB7-4D2C-A4BC-F4F6A162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Kuantisasi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A683B-DFD3-4FC9-AC52-82CD4F4FE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939"/>
            <a:ext cx="10195465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Kuantisasi</a:t>
            </a:r>
            <a:r>
              <a:rPr lang="en-US" sz="2400" dirty="0"/>
              <a:t>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diskritisasi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intensitas</a:t>
            </a:r>
            <a:r>
              <a:rPr lang="en-US" sz="2400" dirty="0"/>
              <a:t> </a:t>
            </a:r>
            <a:r>
              <a:rPr lang="en-US" sz="2400" dirty="0" err="1"/>
              <a:t>cahaya</a:t>
            </a:r>
            <a:r>
              <a:rPr lang="en-US" sz="2400" dirty="0"/>
              <a:t> pada </a:t>
            </a:r>
            <a:r>
              <a:rPr lang="en-US" sz="2400" dirty="0" err="1"/>
              <a:t>koordinat</a:t>
            </a:r>
            <a:r>
              <a:rPr lang="en-US" sz="2400" dirty="0"/>
              <a:t> (x, y).</a:t>
            </a:r>
          </a:p>
          <a:p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kuantisasi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memetakan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kontinu</a:t>
            </a:r>
            <a:r>
              <a:rPr lang="en-US" sz="2400" dirty="0"/>
              <a:t>  </a:t>
            </a:r>
            <a:r>
              <a:rPr lang="en-US" sz="2400" dirty="0" err="1"/>
              <a:t>menjadi</a:t>
            </a:r>
            <a:r>
              <a:rPr lang="en-US" sz="2400" dirty="0"/>
              <a:t>  K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diskrit</a:t>
            </a:r>
            <a:r>
              <a:rPr lang="en-US" sz="2400" dirty="0"/>
              <a:t> (K </a:t>
            </a:r>
            <a:r>
              <a:rPr lang="en-US" sz="2400" dirty="0" err="1"/>
              <a:t>buah</a:t>
            </a:r>
            <a:r>
              <a:rPr lang="en-US" sz="2400" dirty="0"/>
              <a:t> level)</a:t>
            </a:r>
          </a:p>
          <a:p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kuantisasi</a:t>
            </a:r>
            <a:r>
              <a:rPr lang="en-US" sz="2400" dirty="0"/>
              <a:t>: </a:t>
            </a:r>
            <a:r>
              <a:rPr lang="en-US" sz="2400" i="1" dirty="0"/>
              <a:t>uniform mapping</a:t>
            </a:r>
            <a:r>
              <a:rPr lang="en-US" sz="2400" dirty="0"/>
              <a:t>, </a:t>
            </a:r>
            <a:r>
              <a:rPr lang="en-US" sz="2400" i="1" dirty="0"/>
              <a:t>logarithmic mapping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66334-3620-41D1-B8B5-844D4B387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77" y="3844357"/>
            <a:ext cx="3904445" cy="2315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52B38A-0CBC-4C6D-BA7F-3356D804B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577" y="4001294"/>
            <a:ext cx="4680088" cy="25946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DA81C3-CE76-419F-B236-C66D4ED67B7B}"/>
              </a:ext>
            </a:extLst>
          </p:cNvPr>
          <p:cNvSpPr/>
          <p:nvPr/>
        </p:nvSpPr>
        <p:spPr>
          <a:xfrm>
            <a:off x="0" y="631348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 err="1">
                <a:solidFill>
                  <a:srgbClr val="FF0000"/>
                </a:solidFill>
                <a:latin typeface="Arial" panose="020B0604020202020204" pitchFamily="34" charset="0"/>
              </a:rPr>
              <a:t>Sumber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: Antonio, R. C., Paiva, </a:t>
            </a:r>
            <a:r>
              <a:rPr lang="en-US" altLang="en-US" sz="1600" i="1" dirty="0">
                <a:solidFill>
                  <a:srgbClr val="FF0000"/>
                </a:solidFill>
                <a:latin typeface="Arial" panose="020B0604020202020204" pitchFamily="34" charset="0"/>
              </a:rPr>
              <a:t>Image representation, sampling, and quantization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, ECE 6962 – Fall 2010</a:t>
            </a:r>
          </a:p>
        </p:txBody>
      </p:sp>
    </p:spTree>
    <p:extLst>
      <p:ext uri="{BB962C8B-B14F-4D97-AF65-F5344CB8AC3E}">
        <p14:creationId xmlns:p14="http://schemas.microsoft.com/office/powerpoint/2010/main" val="271695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8A11-464D-4D49-A2FF-E07D7C0E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Model Citra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F1968-A2FF-4A0F-9C77-7CEA898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97487" cy="4351338"/>
          </a:xfrm>
        </p:spPr>
        <p:txBody>
          <a:bodyPr/>
          <a:lstStyle/>
          <a:p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matematis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intensitas</a:t>
            </a:r>
            <a:r>
              <a:rPr lang="en-US" sz="2400" dirty="0"/>
              <a:t> </a:t>
            </a:r>
            <a:r>
              <a:rPr lang="en-US" sz="2400" dirty="0" err="1"/>
              <a:t>cahaya</a:t>
            </a:r>
            <a:r>
              <a:rPr lang="en-US" sz="2400" dirty="0"/>
              <a:t> pada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dwimatra</a:t>
            </a:r>
            <a:r>
              <a:rPr lang="en-US" sz="2400" dirty="0"/>
              <a:t> </a:t>
            </a:r>
            <a:r>
              <a:rPr lang="en-US" sz="2400" dirty="0" err="1"/>
              <a:t>disimbolkan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),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	(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)	: </a:t>
            </a:r>
            <a:r>
              <a:rPr lang="en-US" sz="2400" dirty="0" err="1"/>
              <a:t>koordinat</a:t>
            </a:r>
            <a:r>
              <a:rPr lang="en-US" sz="2400" dirty="0"/>
              <a:t> pada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dwimatra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)	: </a:t>
            </a:r>
            <a:r>
              <a:rPr lang="en-US" sz="2400" dirty="0" err="1"/>
              <a:t>intensitas</a:t>
            </a:r>
            <a:r>
              <a:rPr lang="en-US" sz="2400" dirty="0"/>
              <a:t> </a:t>
            </a:r>
            <a:r>
              <a:rPr lang="en-US" sz="2400" dirty="0" err="1"/>
              <a:t>cahaya</a:t>
            </a:r>
            <a:r>
              <a:rPr lang="en-US" sz="2400" dirty="0"/>
              <a:t> (</a:t>
            </a:r>
            <a:r>
              <a:rPr lang="en-US" sz="2400" i="1" dirty="0"/>
              <a:t>brightness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                             pada </a:t>
            </a:r>
            <a:r>
              <a:rPr lang="en-US" sz="2400" dirty="0" err="1"/>
              <a:t>titik</a:t>
            </a:r>
            <a:r>
              <a:rPr lang="en-US" sz="2400" dirty="0"/>
              <a:t> (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D7DB3-5280-4822-9F46-7B2C7A283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91" y="1964635"/>
            <a:ext cx="3460544" cy="34605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EE3704-D0C4-4A88-928D-2522575B408D}"/>
              </a:ext>
            </a:extLst>
          </p:cNvPr>
          <p:cNvCxnSpPr/>
          <p:nvPr/>
        </p:nvCxnSpPr>
        <p:spPr>
          <a:xfrm>
            <a:off x="8288371" y="5864088"/>
            <a:ext cx="201764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09BA0C-F752-484F-87C5-3AF0FEFBDC6A}"/>
              </a:ext>
            </a:extLst>
          </p:cNvPr>
          <p:cNvCxnSpPr>
            <a:cxnSpLocks/>
          </p:cNvCxnSpPr>
          <p:nvPr/>
        </p:nvCxnSpPr>
        <p:spPr>
          <a:xfrm flipV="1">
            <a:off x="7744124" y="4260688"/>
            <a:ext cx="0" cy="14384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7D47A67-069F-4200-B70A-068D51387729}"/>
              </a:ext>
            </a:extLst>
          </p:cNvPr>
          <p:cNvSpPr txBox="1"/>
          <p:nvPr/>
        </p:nvSpPr>
        <p:spPr>
          <a:xfrm>
            <a:off x="10462163" y="569912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952178-29E8-4DAC-8DBC-AE2CC03F710A}"/>
              </a:ext>
            </a:extLst>
          </p:cNvPr>
          <p:cNvSpPr txBox="1"/>
          <p:nvPr/>
        </p:nvSpPr>
        <p:spPr>
          <a:xfrm>
            <a:off x="7597746" y="369765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213A8A-A9E1-4C40-800C-FE1B6F86272C}"/>
              </a:ext>
            </a:extLst>
          </p:cNvPr>
          <p:cNvSpPr txBox="1"/>
          <p:nvPr/>
        </p:nvSpPr>
        <p:spPr>
          <a:xfrm>
            <a:off x="9946637" y="492567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17BDB1-74E7-4BE4-B951-A42F07EF9B2F}"/>
              </a:ext>
            </a:extLst>
          </p:cNvPr>
          <p:cNvSpPr/>
          <p:nvPr/>
        </p:nvSpPr>
        <p:spPr>
          <a:xfrm>
            <a:off x="9946637" y="5110340"/>
            <a:ext cx="45719" cy="71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34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B10CA-DF20-4486-AAD1-ABA501DF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8" y="785188"/>
            <a:ext cx="10772692" cy="576801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Nilai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integer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selang</a:t>
            </a:r>
            <a:r>
              <a:rPr lang="en-US" dirty="0"/>
              <a:t> [0, </a:t>
            </a:r>
            <a:r>
              <a:rPr lang="en-US" i="1" dirty="0"/>
              <a:t>K</a:t>
            </a:r>
            <a:r>
              <a:rPr lang="en-US" dirty="0"/>
              <a:t> – 1].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Selang</a:t>
            </a:r>
            <a:r>
              <a:rPr lang="en-US" dirty="0"/>
              <a:t> [0, </a:t>
            </a:r>
            <a:r>
              <a:rPr lang="en-US" i="1" dirty="0"/>
              <a:t>K</a:t>
            </a:r>
            <a:r>
              <a:rPr lang="en-US" dirty="0"/>
              <a:t> – 1]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(</a:t>
            </a:r>
            <a:r>
              <a:rPr lang="en-US" i="1" dirty="0" err="1"/>
              <a:t>graylevel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Proses </a:t>
            </a:r>
            <a:r>
              <a:rPr lang="en-US" dirty="0" err="1"/>
              <a:t>kuantisasi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[0, </a:t>
            </a:r>
            <a:r>
              <a:rPr lang="en-US" i="1" dirty="0"/>
              <a:t>K </a:t>
            </a:r>
            <a:r>
              <a:rPr lang="en-US" dirty="0"/>
              <a:t>– 1]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0, 1, 2, …, </a:t>
            </a:r>
            <a:r>
              <a:rPr lang="en-US" i="1" dirty="0"/>
              <a:t>K</a:t>
            </a:r>
            <a:r>
              <a:rPr lang="en-US" dirty="0"/>
              <a:t> – 1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perpangkatan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2,</a:t>
            </a:r>
          </a:p>
          <a:p>
            <a:pPr marL="0" indent="0">
              <a:buNone/>
            </a:pPr>
            <a:r>
              <a:rPr lang="en-US" i="1" dirty="0"/>
              <a:t>	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	   K</a:t>
            </a:r>
            <a:r>
              <a:rPr lang="en-US" dirty="0"/>
              <a:t> = 2</a:t>
            </a:r>
            <a:r>
              <a:rPr lang="en-US" i="1" baseline="30000" dirty="0"/>
              <a:t>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K</a:t>
            </a:r>
            <a:r>
              <a:rPr lang="en-US" dirty="0"/>
              <a:t> =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keabuan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m</a:t>
            </a:r>
            <a:r>
              <a:rPr lang="en-US" dirty="0"/>
              <a:t> =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positif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87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927971-3998-48F9-8A8C-C9FB6ECF241F}"/>
              </a:ext>
            </a:extLst>
          </p:cNvPr>
          <p:cNvSpPr/>
          <p:nvPr/>
        </p:nvSpPr>
        <p:spPr>
          <a:xfrm>
            <a:off x="670560" y="1297874"/>
            <a:ext cx="1213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K</a:t>
            </a:r>
            <a:r>
              <a:rPr lang="en-US" sz="3200" dirty="0"/>
              <a:t> = 2</a:t>
            </a:r>
            <a:r>
              <a:rPr lang="en-US" sz="3200" i="1" baseline="30000" dirty="0"/>
              <a:t>m</a:t>
            </a:r>
            <a:endParaRPr lang="en-US" sz="3200" dirty="0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FCB03510-3109-4A1A-BE7E-4B03E624C2A1}"/>
              </a:ext>
            </a:extLst>
          </p:cNvPr>
          <p:cNvGrpSpPr>
            <a:grpSpLocks/>
          </p:cNvGrpSpPr>
          <p:nvPr/>
        </p:nvGrpSpPr>
        <p:grpSpPr bwMode="auto">
          <a:xfrm>
            <a:off x="8509858" y="1507791"/>
            <a:ext cx="3077404" cy="3579123"/>
            <a:chOff x="3888" y="1776"/>
            <a:chExt cx="1632" cy="1842"/>
          </a:xfrm>
        </p:grpSpPr>
        <p:pic>
          <p:nvPicPr>
            <p:cNvPr id="5" name="Picture 4" descr="cast_p3">
              <a:extLst>
                <a:ext uri="{FF2B5EF4-FFF2-40B4-BE49-F238E27FC236}">
                  <a16:creationId xmlns:a16="http://schemas.microsoft.com/office/drawing/2014/main" id="{742442B8-D996-4AEB-AB10-FF2D1F3C5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90"/>
            <a:stretch>
              <a:fillRect/>
            </a:stretch>
          </p:blipFill>
          <p:spPr bwMode="auto">
            <a:xfrm>
              <a:off x="3888" y="1776"/>
              <a:ext cx="1632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4EB04394-EA6C-4AA9-978A-B03299A88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016"/>
              <a:ext cx="212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3C8921E8-4DFE-4A35-A930-715C67B05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168"/>
              <a:ext cx="404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2"/>
                  </a:solidFill>
                </a:rPr>
                <a:t>255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FFB9E81-FA96-4061-9FE5-9F74A4D632B1}"/>
              </a:ext>
            </a:extLst>
          </p:cNvPr>
          <p:cNvSpPr txBox="1"/>
          <p:nvPr/>
        </p:nvSpPr>
        <p:spPr>
          <a:xfrm>
            <a:off x="657155" y="2363436"/>
            <a:ext cx="730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Skala </a:t>
            </a:r>
            <a:r>
              <a:rPr lang="en-US" sz="2000" b="1" dirty="0" err="1"/>
              <a:t>keabuan</a:t>
            </a:r>
            <a:r>
              <a:rPr lang="en-US" sz="2000" b="1" dirty="0"/>
              <a:t>                  </a:t>
            </a:r>
            <a:r>
              <a:rPr lang="en-US" sz="2000" b="1" dirty="0" err="1"/>
              <a:t>Rentang</a:t>
            </a:r>
            <a:r>
              <a:rPr lang="en-US" sz="2000" b="1" dirty="0"/>
              <a:t> </a:t>
            </a:r>
            <a:r>
              <a:rPr lang="en-US" sz="2000" b="1" dirty="0" err="1"/>
              <a:t>nilai</a:t>
            </a:r>
            <a:r>
              <a:rPr lang="en-US" sz="2000" b="1" dirty="0"/>
              <a:t> </a:t>
            </a:r>
            <a:r>
              <a:rPr lang="en-US" sz="2000" b="1" dirty="0" err="1"/>
              <a:t>keabuan</a:t>
            </a:r>
            <a:r>
              <a:rPr lang="en-US" sz="2000" b="1" dirty="0"/>
              <a:t>               Pixel depth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AD12DA-5FA7-493E-B35F-0B5990E66574}"/>
              </a:ext>
            </a:extLst>
          </p:cNvPr>
          <p:cNvCxnSpPr/>
          <p:nvPr/>
        </p:nvCxnSpPr>
        <p:spPr>
          <a:xfrm>
            <a:off x="604738" y="2792431"/>
            <a:ext cx="74066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C37BC45-54F1-4F0C-9F62-D98DD9F9DAC6}"/>
              </a:ext>
            </a:extLst>
          </p:cNvPr>
          <p:cNvSpPr txBox="1"/>
          <p:nvPr/>
        </p:nvSpPr>
        <p:spPr>
          <a:xfrm>
            <a:off x="854789" y="2962098"/>
            <a:ext cx="69268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baseline="30000" dirty="0"/>
              <a:t>1    </a:t>
            </a:r>
            <a:r>
              <a:rPr lang="en-US" sz="2000" dirty="0"/>
              <a:t>(2 </a:t>
            </a:r>
            <a:r>
              <a:rPr lang="en-US" sz="2000" dirty="0" err="1"/>
              <a:t>nilai</a:t>
            </a:r>
            <a:r>
              <a:rPr lang="en-US" sz="2000" dirty="0"/>
              <a:t>)                         0, 1                                                      1 bit</a:t>
            </a:r>
          </a:p>
          <a:p>
            <a:r>
              <a:rPr lang="en-US" sz="2000" dirty="0"/>
              <a:t>2</a:t>
            </a:r>
            <a:r>
              <a:rPr lang="en-US" sz="2000" baseline="30000" dirty="0"/>
              <a:t>2    </a:t>
            </a:r>
            <a:r>
              <a:rPr lang="en-US" sz="2000" dirty="0"/>
              <a:t>(4 </a:t>
            </a:r>
            <a:r>
              <a:rPr lang="en-US" sz="2000" dirty="0" err="1"/>
              <a:t>nilai</a:t>
            </a:r>
            <a:r>
              <a:rPr lang="en-US" sz="2000" dirty="0"/>
              <a:t>)                         0, 1, 2, 3                                             2 bit</a:t>
            </a:r>
          </a:p>
          <a:p>
            <a:r>
              <a:rPr lang="en-US" sz="2000" dirty="0"/>
              <a:t>2</a:t>
            </a:r>
            <a:r>
              <a:rPr lang="en-US" sz="2000" baseline="30000" dirty="0"/>
              <a:t>3    </a:t>
            </a:r>
            <a:r>
              <a:rPr lang="en-US" sz="2000" dirty="0"/>
              <a:t>(8 </a:t>
            </a:r>
            <a:r>
              <a:rPr lang="en-US" sz="2000" dirty="0" err="1"/>
              <a:t>nilai</a:t>
            </a:r>
            <a:r>
              <a:rPr lang="en-US" sz="2000" dirty="0"/>
              <a:t>)                         0, 1, 2, 3, 4, 5, 6, 7                            3 bit</a:t>
            </a:r>
          </a:p>
          <a:p>
            <a:r>
              <a:rPr lang="en-US" sz="2000" dirty="0"/>
              <a:t>2</a:t>
            </a:r>
            <a:r>
              <a:rPr lang="en-US" sz="2000" baseline="30000" dirty="0"/>
              <a:t>4    </a:t>
            </a:r>
            <a:r>
              <a:rPr lang="en-US" sz="2000" dirty="0"/>
              <a:t>(16 </a:t>
            </a:r>
            <a:r>
              <a:rPr lang="en-US" sz="2000" dirty="0" err="1"/>
              <a:t>nilai</a:t>
            </a:r>
            <a:r>
              <a:rPr lang="en-US" sz="2000" dirty="0"/>
              <a:t>)                       0, 1, …, 15                                          4 bit</a:t>
            </a:r>
          </a:p>
          <a:p>
            <a:r>
              <a:rPr lang="en-US" sz="2000" dirty="0"/>
              <a:t>2</a:t>
            </a:r>
            <a:r>
              <a:rPr lang="en-US" sz="2000" baseline="30000" dirty="0"/>
              <a:t>8    </a:t>
            </a:r>
            <a:r>
              <a:rPr lang="en-US" sz="2000" dirty="0"/>
              <a:t>(256 </a:t>
            </a:r>
            <a:r>
              <a:rPr lang="en-US" sz="2000" dirty="0" err="1"/>
              <a:t>nilai</a:t>
            </a:r>
            <a:r>
              <a:rPr lang="en-US" sz="2000" dirty="0"/>
              <a:t>)                     0, 1, …, 255                                       8 bit</a:t>
            </a:r>
          </a:p>
          <a:p>
            <a:endParaRPr lang="en-US" sz="2000" dirty="0"/>
          </a:p>
          <a:p>
            <a:r>
              <a:rPr lang="en-US" sz="2000" dirty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14215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A29F542-7A18-4825-9806-B5E371B395A4}"/>
              </a:ext>
            </a:extLst>
          </p:cNvPr>
          <p:cNvSpPr txBox="1"/>
          <p:nvPr/>
        </p:nvSpPr>
        <p:spPr>
          <a:xfrm>
            <a:off x="8352183" y="6385072"/>
            <a:ext cx="273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= 32 </a:t>
            </a:r>
            <a:r>
              <a:rPr lang="en-US" dirty="0" err="1"/>
              <a:t>graylevel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41F312-5223-4CC3-9EDD-0CD60BE14F81}"/>
              </a:ext>
            </a:extLst>
          </p:cNvPr>
          <p:cNvSpPr txBox="1"/>
          <p:nvPr/>
        </p:nvSpPr>
        <p:spPr>
          <a:xfrm>
            <a:off x="4730849" y="6413556"/>
            <a:ext cx="273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= 16 </a:t>
            </a:r>
            <a:r>
              <a:rPr lang="en-US" dirty="0" err="1"/>
              <a:t>graylevel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FA8221-BD9E-4F3E-835D-EEB90ACF135D}"/>
              </a:ext>
            </a:extLst>
          </p:cNvPr>
          <p:cNvSpPr txBox="1"/>
          <p:nvPr/>
        </p:nvSpPr>
        <p:spPr>
          <a:xfrm>
            <a:off x="8352183" y="3217436"/>
            <a:ext cx="273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= 4 </a:t>
            </a:r>
            <a:r>
              <a:rPr lang="en-US" dirty="0" err="1"/>
              <a:t>graylevel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B2A40-5FBF-414A-8CAB-61BF4BE189D1}"/>
              </a:ext>
            </a:extLst>
          </p:cNvPr>
          <p:cNvSpPr txBox="1"/>
          <p:nvPr/>
        </p:nvSpPr>
        <p:spPr>
          <a:xfrm>
            <a:off x="999916" y="326695"/>
            <a:ext cx="2453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Pemilihan</a:t>
            </a:r>
            <a:r>
              <a:rPr lang="en-US" sz="3600" b="1" dirty="0"/>
              <a:t> </a:t>
            </a:r>
            <a:r>
              <a:rPr lang="en-US" sz="3600" b="1" i="1" dirty="0"/>
              <a:t>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2B7D2C-B9AF-4541-AEB0-EA475D609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29" y="2162457"/>
            <a:ext cx="2533086" cy="25330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8491EE-7469-4EF9-B5ED-D5217937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554" y="573232"/>
            <a:ext cx="2533086" cy="25330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ECF373-A820-4C5E-B311-4927D911B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434" y="569250"/>
            <a:ext cx="2533085" cy="253308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060EB47-EEA4-4AA7-AC4B-0EAF67848F5E}"/>
              </a:ext>
            </a:extLst>
          </p:cNvPr>
          <p:cNvSpPr txBox="1"/>
          <p:nvPr/>
        </p:nvSpPr>
        <p:spPr>
          <a:xfrm>
            <a:off x="4730849" y="3206622"/>
            <a:ext cx="273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= 2 </a:t>
            </a:r>
            <a:r>
              <a:rPr lang="en-US" dirty="0" err="1"/>
              <a:t>graylevel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D6CA242-8B84-4806-92FA-1535D625C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430" y="3851986"/>
            <a:ext cx="2503210" cy="25032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ED71EF0-077D-482E-9A8E-2C4975C28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3434" y="3857066"/>
            <a:ext cx="2528006" cy="25280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0E4F9E9-5574-4C63-8908-790D126C697A}"/>
              </a:ext>
            </a:extLst>
          </p:cNvPr>
          <p:cNvSpPr txBox="1"/>
          <p:nvPr/>
        </p:nvSpPr>
        <p:spPr>
          <a:xfrm>
            <a:off x="1276449" y="4757959"/>
            <a:ext cx="273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image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E26A8B-A724-45D3-82B4-9F601669FEF5}"/>
              </a:ext>
            </a:extLst>
          </p:cNvPr>
          <p:cNvSpPr txBox="1"/>
          <p:nvPr/>
        </p:nvSpPr>
        <p:spPr>
          <a:xfrm>
            <a:off x="6593454" y="9376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: Unknown, </a:t>
            </a:r>
            <a:r>
              <a:rPr lang="en-US" altLang="en-US" sz="1400" i="1" dirty="0">
                <a:solidFill>
                  <a:srgbClr val="FF0000"/>
                </a:solidFill>
                <a:latin typeface="Arial" panose="020B0604020202020204" pitchFamily="34" charset="0"/>
              </a:rPr>
              <a:t>Introduction to Computer Vision, Digitization</a:t>
            </a:r>
          </a:p>
        </p:txBody>
      </p:sp>
    </p:spTree>
    <p:extLst>
      <p:ext uri="{BB962C8B-B14F-4D97-AF65-F5344CB8AC3E}">
        <p14:creationId xmlns:p14="http://schemas.microsoft.com/office/powerpoint/2010/main" val="4015571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85CCE3-D3C6-4702-A749-9CD602438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54" y="2006856"/>
            <a:ext cx="2723738" cy="2168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20E4B4-DAF1-4A7D-9062-095060A63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174" y="210638"/>
            <a:ext cx="2723738" cy="2168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6F87B0-DF01-45DC-B4AB-21F59D29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067" y="3682760"/>
            <a:ext cx="2723738" cy="21689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79922A-3095-4B07-A2B6-5D074635771B}"/>
              </a:ext>
            </a:extLst>
          </p:cNvPr>
          <p:cNvSpPr txBox="1"/>
          <p:nvPr/>
        </p:nvSpPr>
        <p:spPr>
          <a:xfrm>
            <a:off x="6622926" y="2528910"/>
            <a:ext cx="312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= 2 </a:t>
            </a:r>
            <a:r>
              <a:rPr lang="en-US" dirty="0" err="1"/>
              <a:t>graylevel</a:t>
            </a:r>
            <a:r>
              <a:rPr lang="en-US" dirty="0"/>
              <a:t> (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</a:p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E34144-8E9A-4B57-B59D-B3A7DE3CFD38}"/>
              </a:ext>
            </a:extLst>
          </p:cNvPr>
          <p:cNvSpPr txBox="1"/>
          <p:nvPr/>
        </p:nvSpPr>
        <p:spPr>
          <a:xfrm>
            <a:off x="6512174" y="6001031"/>
            <a:ext cx="292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= 4 </a:t>
            </a:r>
            <a:r>
              <a:rPr lang="en-US" dirty="0" err="1"/>
              <a:t>graylevel</a:t>
            </a:r>
            <a:r>
              <a:rPr lang="en-US" dirty="0"/>
              <a:t> (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</a:p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7E28DF-AC6E-413D-BE52-42C577720205}"/>
              </a:ext>
            </a:extLst>
          </p:cNvPr>
          <p:cNvSpPr txBox="1"/>
          <p:nvPr/>
        </p:nvSpPr>
        <p:spPr>
          <a:xfrm>
            <a:off x="1428849" y="4397879"/>
            <a:ext cx="273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image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FC668A-F164-445C-8156-C98A02A270E5}"/>
              </a:ext>
            </a:extLst>
          </p:cNvPr>
          <p:cNvSpPr txBox="1"/>
          <p:nvPr/>
        </p:nvSpPr>
        <p:spPr>
          <a:xfrm>
            <a:off x="416174" y="632517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: Unknown, </a:t>
            </a:r>
            <a:r>
              <a:rPr lang="en-US" altLang="en-US" sz="1400" i="1" dirty="0">
                <a:solidFill>
                  <a:srgbClr val="FF0000"/>
                </a:solidFill>
                <a:latin typeface="Arial" panose="020B0604020202020204" pitchFamily="34" charset="0"/>
              </a:rPr>
              <a:t>Introduction to Computer Vision, Digitization</a:t>
            </a:r>
          </a:p>
        </p:txBody>
      </p:sp>
    </p:spTree>
    <p:extLst>
      <p:ext uri="{BB962C8B-B14F-4D97-AF65-F5344CB8AC3E}">
        <p14:creationId xmlns:p14="http://schemas.microsoft.com/office/powerpoint/2010/main" val="2371732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63B7614-99AA-46D1-8654-CF82D3EBEE85}"/>
              </a:ext>
            </a:extLst>
          </p:cNvPr>
          <p:cNvSpPr txBox="1">
            <a:spLocks noChangeArrowheads="1"/>
          </p:cNvSpPr>
          <p:nvPr/>
        </p:nvSpPr>
        <p:spPr>
          <a:xfrm>
            <a:off x="2019299" y="904462"/>
            <a:ext cx="9122465" cy="4876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500" dirty="0"/>
              <a:t>  </a:t>
            </a:r>
            <a:r>
              <a:rPr lang="en-US" altLang="en-US" sz="1800" dirty="0"/>
              <a:t>256 gray levels (8bits/pixel)     32 gray levels (5 bits/pixel)     16 gray levels (4 bits/pixel)</a:t>
            </a:r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1800" dirty="0"/>
              <a:t>8 gray levels (3 bits/pixel)         4 gray levels (2 bits/pixel)          2 gray levels (1 bit/pixel)</a:t>
            </a:r>
          </a:p>
        </p:txBody>
      </p:sp>
      <p:pic>
        <p:nvPicPr>
          <p:cNvPr id="3" name="Picture 4" descr="lenna1">
            <a:extLst>
              <a:ext uri="{FF2B5EF4-FFF2-40B4-BE49-F238E27FC236}">
                <a16:creationId xmlns:a16="http://schemas.microsoft.com/office/drawing/2014/main" id="{65DB4CA1-C263-476B-8E0F-6FC69EFB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285462"/>
            <a:ext cx="21177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lenna1">
            <a:extLst>
              <a:ext uri="{FF2B5EF4-FFF2-40B4-BE49-F238E27FC236}">
                <a16:creationId xmlns:a16="http://schemas.microsoft.com/office/drawing/2014/main" id="{373ED8C0-00C2-4FEC-BA61-91D83A3C1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285462"/>
            <a:ext cx="21161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enna1">
            <a:extLst>
              <a:ext uri="{FF2B5EF4-FFF2-40B4-BE49-F238E27FC236}">
                <a16:creationId xmlns:a16="http://schemas.microsoft.com/office/drawing/2014/main" id="{C2715554-7ACE-47B2-8A40-E76946E65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839" y="1295400"/>
            <a:ext cx="21161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enna1">
            <a:extLst>
              <a:ext uri="{FF2B5EF4-FFF2-40B4-BE49-F238E27FC236}">
                <a16:creationId xmlns:a16="http://schemas.microsoft.com/office/drawing/2014/main" id="{1B6F4CA5-C5BB-49FC-B693-D21B4CD3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7" y="4260575"/>
            <a:ext cx="22685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enna1">
            <a:extLst>
              <a:ext uri="{FF2B5EF4-FFF2-40B4-BE49-F238E27FC236}">
                <a16:creationId xmlns:a16="http://schemas.microsoft.com/office/drawing/2014/main" id="{017E5AAF-2134-41E3-8E72-8E8D4FC3E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05" y="4260575"/>
            <a:ext cx="22685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lenna1">
            <a:extLst>
              <a:ext uri="{FF2B5EF4-FFF2-40B4-BE49-F238E27FC236}">
                <a16:creationId xmlns:a16="http://schemas.microsoft.com/office/drawing/2014/main" id="{EC5BB080-4345-4C71-A74B-BDF9A1873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839" y="4260575"/>
            <a:ext cx="2266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071302-5E23-4212-A2A2-75F78AEB9611}"/>
              </a:ext>
            </a:extLst>
          </p:cNvPr>
          <p:cNvSpPr/>
          <p:nvPr/>
        </p:nvSpPr>
        <p:spPr>
          <a:xfrm>
            <a:off x="6944139" y="49815"/>
            <a:ext cx="5340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: Dr. George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Bebis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400" i="1" dirty="0">
                <a:solidFill>
                  <a:srgbClr val="FF0000"/>
                </a:solidFill>
              </a:rPr>
              <a:t>Image Formation and Representation</a:t>
            </a:r>
            <a:r>
              <a:rPr lang="en-US" altLang="en-US" sz="1400" dirty="0">
                <a:solidFill>
                  <a:srgbClr val="FF0000"/>
                </a:solidFill>
              </a:rPr>
              <a:t>, </a:t>
            </a:r>
          </a:p>
          <a:p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CS485/685 Computer Vision</a:t>
            </a:r>
          </a:p>
        </p:txBody>
      </p:sp>
    </p:spTree>
    <p:extLst>
      <p:ext uri="{BB962C8B-B14F-4D97-AF65-F5344CB8AC3E}">
        <p14:creationId xmlns:p14="http://schemas.microsoft.com/office/powerpoint/2010/main" val="3702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8D7AC-32ED-453E-A401-577DE144B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242" y="1144863"/>
            <a:ext cx="7329516" cy="40731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6B8864-A564-40C3-8099-872AADA4FA2B}"/>
              </a:ext>
            </a:extLst>
          </p:cNvPr>
          <p:cNvSpPr/>
          <p:nvPr/>
        </p:nvSpPr>
        <p:spPr>
          <a:xfrm>
            <a:off x="2312506" y="5343805"/>
            <a:ext cx="7706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Citra Lena yang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dikuantisasi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ke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dalam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 256 level dan 128 level 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keabuan</a:t>
            </a:r>
            <a:endParaRPr lang="en-US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17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00" y="1331426"/>
            <a:ext cx="4870539" cy="43189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25886" y="1223780"/>
            <a:ext cx="342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127  127  129  124  127  133  131  133  127</a:t>
            </a:r>
          </a:p>
          <a:p>
            <a:r>
              <a:rPr lang="en-US" sz="1400" dirty="0"/>
              <a:t>  130  133  128  128  130  130  127  128  137</a:t>
            </a:r>
          </a:p>
          <a:p>
            <a:r>
              <a:rPr lang="en-US" sz="1400" dirty="0"/>
              <a:t>  128  125  130  129  127  130  127  123  130</a:t>
            </a:r>
          </a:p>
          <a:p>
            <a:r>
              <a:rPr lang="en-US" sz="1400" dirty="0"/>
              <a:t>  129  132  130  128  126  131  129  131  130</a:t>
            </a:r>
          </a:p>
          <a:p>
            <a:r>
              <a:rPr lang="en-US" sz="1400" dirty="0"/>
              <a:t>  124  130  129  127  122  128  131  129  131</a:t>
            </a:r>
          </a:p>
          <a:p>
            <a:r>
              <a:rPr lang="en-US" sz="1400" dirty="0"/>
              <a:t>  123  127  129  128  129  130  127  131  132</a:t>
            </a:r>
          </a:p>
        </p:txBody>
      </p:sp>
      <p:sp>
        <p:nvSpPr>
          <p:cNvPr id="7" name="Rectangle 6"/>
          <p:cNvSpPr/>
          <p:nvPr/>
        </p:nvSpPr>
        <p:spPr>
          <a:xfrm>
            <a:off x="5834743" y="1331426"/>
            <a:ext cx="3243943" cy="1338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3210" y="2112132"/>
            <a:ext cx="338348" cy="2866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461558" y="1331426"/>
            <a:ext cx="2373185" cy="780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61558" y="2398816"/>
            <a:ext cx="2373185" cy="271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64674" y="403254"/>
            <a:ext cx="6837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pixel = 8 bit = 256 </a:t>
            </a:r>
            <a:r>
              <a:rPr lang="en-US" sz="2800" dirty="0" err="1"/>
              <a:t>graylevel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0 </a:t>
            </a:r>
            <a:r>
              <a:rPr lang="en-US" sz="2800" dirty="0" err="1">
                <a:sym typeface="Wingdings" panose="05000000000000000000" pitchFamily="2" charset="2"/>
              </a:rPr>
              <a:t>sampai</a:t>
            </a:r>
            <a:r>
              <a:rPr lang="en-US" sz="2800" dirty="0">
                <a:sym typeface="Wingdings" panose="05000000000000000000" pitchFamily="2" charset="2"/>
              </a:rPr>
              <a:t> 255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8902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mage"/>
          <p:cNvPicPr>
            <a:picLocks noChangeAspect="1" noChangeArrowheads="1"/>
          </p:cNvPicPr>
          <p:nvPr/>
        </p:nvPicPr>
        <p:blipFill>
          <a:blip r:embed="rId2">
            <a:lum bright="-30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82" y="1185554"/>
            <a:ext cx="5588330" cy="505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4674" y="403254"/>
            <a:ext cx="6837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pixel = 8 bit = 256 </a:t>
            </a:r>
            <a:r>
              <a:rPr lang="en-US" sz="2800" dirty="0" err="1"/>
              <a:t>graylevel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0 </a:t>
            </a:r>
            <a:r>
              <a:rPr lang="en-US" sz="2800" dirty="0" err="1">
                <a:sym typeface="Wingdings" panose="05000000000000000000" pitchFamily="2" charset="2"/>
              </a:rPr>
              <a:t>sampai</a:t>
            </a:r>
            <a:r>
              <a:rPr lang="en-US" sz="2800" dirty="0">
                <a:sym typeface="Wingdings" panose="05000000000000000000" pitchFamily="2" charset="2"/>
              </a:rPr>
              <a:t> 255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0136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1C6D-143F-48C9-82E1-A5A2FD06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28" y="233045"/>
            <a:ext cx="10515600" cy="539115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Penurunan</a:t>
            </a:r>
            <a:r>
              <a:rPr lang="en-US" b="1" dirty="0"/>
              <a:t> </a:t>
            </a:r>
            <a:r>
              <a:rPr lang="en-US" b="1" dirty="0" err="1"/>
              <a:t>mutu</a:t>
            </a:r>
            <a:r>
              <a:rPr lang="en-US" b="1" dirty="0"/>
              <a:t> </a:t>
            </a:r>
            <a:r>
              <a:rPr lang="en-US" b="1" dirty="0" err="1"/>
              <a:t>citra</a:t>
            </a:r>
            <a:r>
              <a:rPr lang="en-US" b="1" dirty="0"/>
              <a:t>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kuantisasi</a:t>
            </a:r>
            <a:r>
              <a:rPr lang="en-US" b="1" dirty="0"/>
              <a:t> </a:t>
            </a:r>
            <a:r>
              <a:rPr lang="en-US" b="1" dirty="0" err="1"/>
              <a:t>keabuan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E672EB-0D7D-4327-B4E7-09C7B13F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959" y="1009109"/>
            <a:ext cx="5673549" cy="5483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1C3CB3-5A98-416C-B5C5-567A29504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28" y="1009109"/>
            <a:ext cx="5537972" cy="55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37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AF7CA2-2555-4252-94B2-D7FF007EA862}"/>
              </a:ext>
            </a:extLst>
          </p:cNvPr>
          <p:cNvSpPr/>
          <p:nvPr/>
        </p:nvSpPr>
        <p:spPr>
          <a:xfrm>
            <a:off x="5546035" y="6334780"/>
            <a:ext cx="65697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: Rafael C. Gonzalez, Richard E. Woods, </a:t>
            </a:r>
            <a:r>
              <a:rPr lang="en-US" altLang="en-US" sz="1400" i="1" dirty="0">
                <a:solidFill>
                  <a:srgbClr val="FF0000"/>
                </a:solidFill>
                <a:latin typeface="Arial" panose="020B0604020202020204" pitchFamily="34" charset="0"/>
              </a:rPr>
              <a:t>Digital Image Processing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D2A2B-093D-499F-B28C-AEE41E2D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136" y="757711"/>
            <a:ext cx="8545085" cy="5577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ADA367-6659-49C8-A084-3AD956642217}"/>
              </a:ext>
            </a:extLst>
          </p:cNvPr>
          <p:cNvSpPr txBox="1"/>
          <p:nvPr/>
        </p:nvSpPr>
        <p:spPr>
          <a:xfrm>
            <a:off x="2820833" y="125409"/>
            <a:ext cx="545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Proses </a:t>
            </a:r>
            <a:r>
              <a:rPr lang="en-US" sz="2400" dirty="0" err="1"/>
              <a:t>digitalisasi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keseluruhan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022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758BC-4ACD-4702-A7E6-22C569F09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7462"/>
            <a:ext cx="10515600" cy="56650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Karena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0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berhingga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      0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&lt; </a:t>
            </a:r>
            <a:r>
              <a:rPr lang="en-US" dirty="0">
                <a:sym typeface="Symbol" panose="05050102010706020507" pitchFamily="18" charset="2"/>
              </a:rPr>
              <a:t></a:t>
            </a:r>
          </a:p>
          <a:p>
            <a:endParaRPr lang="en-US" dirty="0"/>
          </a:p>
          <a:p>
            <a:r>
              <a:rPr lang="en-US" dirty="0"/>
              <a:t>Nilai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kali:</a:t>
            </a:r>
          </a:p>
          <a:p>
            <a:pPr marL="0" lvl="0" indent="682625">
              <a:buNone/>
            </a:pPr>
            <a:r>
              <a:rPr lang="en-US" i="1" dirty="0" err="1"/>
              <a:t>i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=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sumbernya</a:t>
            </a:r>
            <a:r>
              <a:rPr lang="en-US" dirty="0"/>
              <a:t> (</a:t>
            </a:r>
            <a:r>
              <a:rPr lang="en-US" i="1" dirty="0"/>
              <a:t>illumination</a:t>
            </a:r>
            <a:r>
              <a:rPr lang="en-US" dirty="0"/>
              <a:t>),</a:t>
            </a:r>
          </a:p>
          <a:p>
            <a:pPr marL="0" lvl="0" indent="682625">
              <a:buNone/>
            </a:pPr>
            <a:r>
              <a:rPr lang="en-US" dirty="0"/>
              <a:t>             </a:t>
            </a:r>
            <a:r>
              <a:rPr lang="en-US" dirty="0" err="1"/>
              <a:t>nilainya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0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berhingga</a:t>
            </a:r>
            <a:r>
              <a:rPr lang="en-US" dirty="0"/>
              <a:t>, dan</a:t>
            </a:r>
          </a:p>
          <a:p>
            <a:pPr marL="0" lvl="0" indent="682625">
              <a:buNone/>
            </a:pP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=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memantulkan</a:t>
            </a:r>
            <a:r>
              <a:rPr lang="en-US" dirty="0"/>
              <a:t> </a:t>
            </a:r>
            <a:r>
              <a:rPr lang="en-US" dirty="0" err="1"/>
              <a:t>cahaya</a:t>
            </a:r>
            <a:endParaRPr lang="en-US" dirty="0"/>
          </a:p>
          <a:p>
            <a:pPr marL="0" lvl="0" indent="682625">
              <a:buNone/>
            </a:pPr>
            <a:r>
              <a:rPr lang="en-US" dirty="0"/>
              <a:t>              (</a:t>
            </a:r>
            <a:r>
              <a:rPr lang="en-US" i="1" dirty="0"/>
              <a:t>reflection</a:t>
            </a:r>
            <a:r>
              <a:rPr lang="en-US" dirty="0"/>
              <a:t>), </a:t>
            </a:r>
            <a:r>
              <a:rPr lang="en-US" dirty="0" err="1"/>
              <a:t>nilainya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0 dan 1.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i="1" dirty="0"/>
              <a:t>     </a:t>
            </a:r>
            <a:r>
              <a:rPr lang="en-US" dirty="0" err="1"/>
              <a:t>Jadi</a:t>
            </a:r>
            <a:r>
              <a:rPr lang="en-US" dirty="0"/>
              <a:t>,  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</a:t>
            </a:r>
            <a:r>
              <a:rPr lang="en-US" i="1" dirty="0"/>
              <a:t> = </a:t>
            </a:r>
            <a:r>
              <a:rPr lang="en-US" i="1" dirty="0" err="1"/>
              <a:t>i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en-US" i="1" dirty="0"/>
              <a:t>  r</a:t>
            </a:r>
            <a:r>
              <a:rPr lang="en-US" dirty="0"/>
              <a:t>(</a:t>
            </a:r>
            <a:r>
              <a:rPr lang="en-US" i="1" dirty="0"/>
              <a:t>x,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 	           0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&lt; </a:t>
            </a:r>
            <a:r>
              <a:rPr lang="en-US" dirty="0">
                <a:sym typeface="Symbol" panose="05050102010706020507" pitchFamily="18" charset="2"/>
              </a:rPr>
              <a:t>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          0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25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635A1AC0-9399-40C4-BEE3-26ED4EC97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4"/>
          <a:stretch>
            <a:fillRect/>
          </a:stretch>
        </p:blipFill>
        <p:spPr bwMode="auto">
          <a:xfrm>
            <a:off x="2125570" y="707628"/>
            <a:ext cx="7221837" cy="423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1446BE-26BB-4971-9F07-CD734E1CD7C5}"/>
              </a:ext>
            </a:extLst>
          </p:cNvPr>
          <p:cNvSpPr txBox="1"/>
          <p:nvPr/>
        </p:nvSpPr>
        <p:spPr>
          <a:xfrm>
            <a:off x="1509872" y="5567680"/>
            <a:ext cx="9172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(a) Citra </a:t>
            </a:r>
            <a:r>
              <a:rPr lang="en-US" sz="2000" dirty="0" err="1"/>
              <a:t>kontinu</a:t>
            </a:r>
            <a:r>
              <a:rPr lang="en-US" sz="2000" dirty="0"/>
              <a:t> </a:t>
            </a:r>
            <a:r>
              <a:rPr lang="en-US" sz="2000" dirty="0" err="1"/>
              <a:t>diproyeksikan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array sensor. (b) Citra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penerokan</a:t>
            </a:r>
            <a:r>
              <a:rPr lang="en-US" sz="2000" dirty="0"/>
              <a:t> dan </a:t>
            </a:r>
            <a:r>
              <a:rPr lang="en-US" sz="2000" dirty="0" err="1"/>
              <a:t>kuantisasi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0CE27-EB59-4302-A1BC-9C6380BCC8B3}"/>
              </a:ext>
            </a:extLst>
          </p:cNvPr>
          <p:cNvSpPr txBox="1"/>
          <p:nvPr/>
        </p:nvSpPr>
        <p:spPr>
          <a:xfrm>
            <a:off x="3728720" y="4856787"/>
            <a:ext cx="38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                                                            (b)</a:t>
            </a:r>
          </a:p>
        </p:txBody>
      </p:sp>
    </p:spTree>
    <p:extLst>
      <p:ext uri="{BB962C8B-B14F-4D97-AF65-F5344CB8AC3E}">
        <p14:creationId xmlns:p14="http://schemas.microsoft.com/office/powerpoint/2010/main" val="3474567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FF2C-E2C7-48F7-B792-F6BD7AA1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Teknik </a:t>
            </a:r>
            <a:r>
              <a:rPr lang="en-US" dirty="0" err="1"/>
              <a:t>Kuantisasi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41B8E-4C9F-412D-87A5-CCA17C299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dirty="0"/>
              <a:t>Uniform mapping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Logarithmic mapping</a:t>
            </a:r>
          </a:p>
        </p:txBody>
      </p:sp>
    </p:spTree>
    <p:extLst>
      <p:ext uri="{BB962C8B-B14F-4D97-AF65-F5344CB8AC3E}">
        <p14:creationId xmlns:p14="http://schemas.microsoft.com/office/powerpoint/2010/main" val="820755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0BE7F-71E7-4DBA-A8E5-86514D4FD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680"/>
            <a:ext cx="10896600" cy="525240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b="1" dirty="0"/>
              <a:t>Uniform Mapping </a:t>
            </a:r>
          </a:p>
          <a:p>
            <a:pPr algn="l"/>
            <a:endParaRPr lang="en-US" sz="1800" b="0" i="0" u="none" strike="noStrike" baseline="0" dirty="0">
              <a:latin typeface="ArialMT"/>
            </a:endParaRPr>
          </a:p>
          <a:p>
            <a:pPr algn="l"/>
            <a:r>
              <a:rPr lang="en-US" sz="2400" b="0" i="1" u="none" strike="noStrike" baseline="0" dirty="0">
                <a:latin typeface="ArialMT"/>
              </a:rPr>
              <a:t>Uniform mapping </a:t>
            </a:r>
            <a:r>
              <a:rPr lang="en-US" sz="2400" b="0" i="0" u="none" strike="noStrike" baseline="0" dirty="0" err="1">
                <a:latin typeface="ArialMT"/>
              </a:rPr>
              <a:t>membagi</a:t>
            </a:r>
            <a:r>
              <a:rPr lang="en-US" sz="2400" b="0" i="0" u="none" strike="noStrike" baseline="0" dirty="0">
                <a:latin typeface="ArialMT"/>
              </a:rPr>
              <a:t> </a:t>
            </a:r>
            <a:r>
              <a:rPr lang="en-US" sz="2400" b="0" i="0" u="none" strike="noStrike" baseline="0" dirty="0" err="1">
                <a:latin typeface="ArialMT"/>
              </a:rPr>
              <a:t>sinyal</a:t>
            </a:r>
            <a:r>
              <a:rPr lang="en-US" sz="2400" b="0" i="0" u="none" strike="noStrike" baseline="0" dirty="0">
                <a:latin typeface="ArialMT"/>
              </a:rPr>
              <a:t> di </a:t>
            </a:r>
            <a:r>
              <a:rPr lang="en-US" sz="2400" b="0" i="0" u="none" strike="noStrike" baseline="0" dirty="0" err="1">
                <a:latin typeface="ArialMT"/>
              </a:rPr>
              <a:t>dalam</a:t>
            </a:r>
            <a:r>
              <a:rPr lang="en-US" sz="2400" b="0" i="0" u="none" strike="noStrike" baseline="0" dirty="0">
                <a:latin typeface="ArialMT"/>
              </a:rPr>
              <a:t> </a:t>
            </a:r>
            <a:r>
              <a:rPr lang="en-US" sz="2400" b="0" i="0" u="none" strike="noStrike" baseline="0" dirty="0" err="1">
                <a:latin typeface="ArialMT"/>
              </a:rPr>
              <a:t>selang</a:t>
            </a:r>
            <a:r>
              <a:rPr lang="en-US" sz="2400" b="0" i="0" u="none" strike="noStrike" baseline="0" dirty="0">
                <a:latin typeface="ArialMT"/>
              </a:rPr>
              <a:t> [0, </a:t>
            </a:r>
            <a:r>
              <a:rPr lang="en-US" sz="2400" b="0" i="1" u="none" strike="noStrike" baseline="0" dirty="0">
                <a:latin typeface="ArialMT"/>
              </a:rPr>
              <a:t>M</a:t>
            </a:r>
            <a:r>
              <a:rPr lang="en-US" sz="2400" b="0" i="0" u="none" strike="noStrike" baseline="0" dirty="0">
                <a:latin typeface="ArialMT"/>
              </a:rPr>
              <a:t>] </a:t>
            </a:r>
            <a:r>
              <a:rPr lang="en-US" sz="2400" b="0" i="0" u="none" strike="noStrike" baseline="0" dirty="0" err="1">
                <a:latin typeface="ArialMT"/>
              </a:rPr>
              <a:t>menjadi</a:t>
            </a:r>
            <a:r>
              <a:rPr lang="en-US" sz="2400" b="0" i="0" u="none" strike="noStrike" baseline="0" dirty="0">
                <a:latin typeface="ArialMT"/>
              </a:rPr>
              <a:t> </a:t>
            </a:r>
            <a:r>
              <a:rPr lang="en-US" sz="2400" b="0" i="1" u="none" strike="noStrike" baseline="0" dirty="0">
                <a:latin typeface="ArialMT"/>
              </a:rPr>
              <a:t>K</a:t>
            </a:r>
            <a:r>
              <a:rPr lang="en-US" sz="2400" b="0" i="0" u="none" strike="noStrike" baseline="0" dirty="0">
                <a:latin typeface="ArialMT"/>
              </a:rPr>
              <a:t> </a:t>
            </a:r>
            <a:r>
              <a:rPr lang="en-US" sz="2400" b="0" i="0" u="none" strike="noStrike" baseline="0" dirty="0" err="1">
                <a:latin typeface="ArialMT"/>
              </a:rPr>
              <a:t>buah</a:t>
            </a:r>
            <a:r>
              <a:rPr lang="en-US" sz="2400" b="0" i="0" u="none" strike="noStrike" baseline="0" dirty="0">
                <a:latin typeface="ArialMT"/>
              </a:rPr>
              <a:t> </a:t>
            </a:r>
            <a:r>
              <a:rPr lang="en-US" sz="2400" dirty="0" err="1">
                <a:latin typeface="ArialMT"/>
              </a:rPr>
              <a:t>upa-selang</a:t>
            </a:r>
            <a:r>
              <a:rPr lang="en-US" sz="2400" dirty="0">
                <a:latin typeface="ArialMT"/>
              </a:rPr>
              <a:t> (</a:t>
            </a:r>
            <a:r>
              <a:rPr lang="en-US" sz="2400" i="1" dirty="0">
                <a:latin typeface="ArialMT"/>
              </a:rPr>
              <a:t>sub-interval</a:t>
            </a:r>
            <a:r>
              <a:rPr lang="en-US" sz="2400" dirty="0">
                <a:latin typeface="ArialMT"/>
              </a:rPr>
              <a:t>) yang </a:t>
            </a:r>
            <a:r>
              <a:rPr lang="en-US" sz="2400" dirty="0" err="1">
                <a:latin typeface="ArialMT"/>
              </a:rPr>
              <a:t>berjarak</a:t>
            </a:r>
            <a:r>
              <a:rPr lang="en-US" sz="2400" dirty="0">
                <a:latin typeface="ArialMT"/>
              </a:rPr>
              <a:t> </a:t>
            </a:r>
            <a:r>
              <a:rPr lang="en-US" sz="2400" dirty="0" err="1">
                <a:latin typeface="ArialMT"/>
              </a:rPr>
              <a:t>sama</a:t>
            </a:r>
            <a:endParaRPr lang="en-US" sz="2400" b="0" i="0" u="none" strike="noStrike" baseline="0" dirty="0">
              <a:latin typeface="ArialMT"/>
            </a:endParaRPr>
          </a:p>
          <a:p>
            <a:pPr algn="l"/>
            <a:r>
              <a:rPr lang="en-US" sz="2400" b="0" i="0" u="none" strike="noStrike" baseline="0" dirty="0" err="1">
                <a:latin typeface="ArialMT"/>
              </a:rPr>
              <a:t>Selanjutnya</a:t>
            </a:r>
            <a:r>
              <a:rPr lang="en-US" sz="2400" b="0" i="0" u="none" strike="noStrike" baseline="0" dirty="0">
                <a:latin typeface="ArialMT"/>
              </a:rPr>
              <a:t>, </a:t>
            </a:r>
            <a:r>
              <a:rPr lang="en-US" sz="2400" b="0" i="0" u="none" strike="noStrike" baseline="0" dirty="0" err="1">
                <a:latin typeface="ArialMT"/>
              </a:rPr>
              <a:t>nilai-nilai</a:t>
            </a:r>
            <a:r>
              <a:rPr lang="en-US" sz="2400" b="0" i="0" u="none" strike="noStrike" baseline="0" dirty="0">
                <a:latin typeface="ArialMT"/>
              </a:rPr>
              <a:t> </a:t>
            </a:r>
            <a:r>
              <a:rPr lang="en-US" sz="2400" b="0" i="1" u="none" strike="noStrike" baseline="0" dirty="0">
                <a:latin typeface="ArialMT"/>
              </a:rPr>
              <a:t>integer</a:t>
            </a:r>
            <a:r>
              <a:rPr lang="en-US" sz="2400" b="0" i="0" u="none" strike="noStrike" baseline="0" dirty="0">
                <a:latin typeface="ArialMT"/>
              </a:rPr>
              <a:t> 0, 1, 2, …, </a:t>
            </a:r>
            <a:r>
              <a:rPr lang="en-US" sz="2400" b="0" i="1" u="none" strike="noStrike" baseline="0" dirty="0">
                <a:latin typeface="ArialMT"/>
              </a:rPr>
              <a:t>K</a:t>
            </a:r>
            <a:r>
              <a:rPr lang="en-US" sz="2400" b="0" i="0" u="none" strike="noStrike" baseline="0" dirty="0">
                <a:latin typeface="ArialMT"/>
              </a:rPr>
              <a:t> – 1 </a:t>
            </a:r>
            <a:r>
              <a:rPr lang="en-US" sz="2400" b="0" i="1" u="none" strike="noStrike" baseline="0" dirty="0">
                <a:latin typeface="ArialMT"/>
              </a:rPr>
              <a:t>di-assign</a:t>
            </a:r>
            <a:r>
              <a:rPr lang="en-US" sz="2400" b="0" i="0" u="none" strike="noStrike" baseline="0" dirty="0">
                <a:latin typeface="ArialMT"/>
              </a:rPr>
              <a:t> </a:t>
            </a:r>
            <a:r>
              <a:rPr lang="en-US" sz="2400" b="0" i="0" u="none" strike="noStrike" baseline="0" dirty="0" err="1">
                <a:latin typeface="ArialMT"/>
              </a:rPr>
              <a:t>ke</a:t>
            </a:r>
            <a:r>
              <a:rPr lang="en-US" sz="2400" b="0" i="0" u="none" strike="noStrike" baseline="0" dirty="0">
                <a:latin typeface="ArialMT"/>
              </a:rPr>
              <a:t> </a:t>
            </a:r>
            <a:r>
              <a:rPr lang="en-US" sz="2400" b="0" i="0" u="none" strike="noStrike" baseline="0" dirty="0" err="1">
                <a:latin typeface="ArialMT"/>
              </a:rPr>
              <a:t>setiap</a:t>
            </a:r>
            <a:r>
              <a:rPr lang="en-US" sz="2400" b="0" i="0" u="none" strike="noStrike" baseline="0" dirty="0">
                <a:latin typeface="ArialMT"/>
              </a:rPr>
              <a:t> </a:t>
            </a:r>
            <a:r>
              <a:rPr lang="en-US" sz="2400" b="0" i="0" u="none" strike="noStrike" baseline="0" dirty="0" err="1">
                <a:latin typeface="ArialMT"/>
              </a:rPr>
              <a:t>upa-selang</a:t>
            </a:r>
            <a:endParaRPr lang="en-US" sz="2400" b="0" i="0" u="none" strike="noStrike" baseline="0" dirty="0">
              <a:latin typeface="ArialMT"/>
            </a:endParaRPr>
          </a:p>
          <a:p>
            <a:pPr algn="l"/>
            <a:r>
              <a:rPr lang="en-US" sz="2400" dirty="0" err="1">
                <a:latin typeface="ArialMT"/>
              </a:rPr>
              <a:t>Semua</a:t>
            </a:r>
            <a:r>
              <a:rPr lang="en-US" sz="2400" dirty="0">
                <a:latin typeface="ArialMT"/>
              </a:rPr>
              <a:t> </a:t>
            </a:r>
            <a:r>
              <a:rPr lang="en-US" sz="2400" dirty="0" err="1">
                <a:latin typeface="ArialMT"/>
              </a:rPr>
              <a:t>nilai</a:t>
            </a:r>
            <a:r>
              <a:rPr lang="en-US" sz="2400" dirty="0">
                <a:latin typeface="ArialMT"/>
              </a:rPr>
              <a:t> </a:t>
            </a:r>
            <a:r>
              <a:rPr lang="en-US" sz="2400" dirty="0" err="1">
                <a:latin typeface="ArialMT"/>
              </a:rPr>
              <a:t>sinyal</a:t>
            </a:r>
            <a:r>
              <a:rPr lang="en-US" sz="2400" dirty="0">
                <a:latin typeface="ArialMT"/>
              </a:rPr>
              <a:t> di </a:t>
            </a:r>
            <a:r>
              <a:rPr lang="en-US" sz="2400" dirty="0" err="1">
                <a:latin typeface="ArialMT"/>
              </a:rPr>
              <a:t>dalam</a:t>
            </a:r>
            <a:r>
              <a:rPr lang="en-US" sz="2400" dirty="0">
                <a:latin typeface="ArialMT"/>
              </a:rPr>
              <a:t> </a:t>
            </a:r>
            <a:r>
              <a:rPr lang="en-US" sz="2400" dirty="0" err="1">
                <a:latin typeface="ArialMT"/>
              </a:rPr>
              <a:t>selang</a:t>
            </a:r>
            <a:r>
              <a:rPr lang="en-US" sz="2400" dirty="0">
                <a:latin typeface="ArialMT"/>
              </a:rPr>
              <a:t> [0, M] </a:t>
            </a:r>
            <a:r>
              <a:rPr lang="en-US" sz="2400" dirty="0" err="1">
                <a:latin typeface="ArialMT"/>
              </a:rPr>
              <a:t>dinyatakan</a:t>
            </a:r>
            <a:r>
              <a:rPr lang="en-US" sz="2400" dirty="0">
                <a:latin typeface="ArialMT"/>
              </a:rPr>
              <a:t> </a:t>
            </a:r>
            <a:r>
              <a:rPr lang="en-US" sz="2400" dirty="0" err="1">
                <a:latin typeface="ArialMT"/>
              </a:rPr>
              <a:t>dalam</a:t>
            </a:r>
            <a:r>
              <a:rPr lang="en-US" sz="2400" dirty="0">
                <a:latin typeface="ArialMT"/>
              </a:rPr>
              <a:t> </a:t>
            </a:r>
            <a:r>
              <a:rPr lang="en-US" sz="2400" dirty="0" err="1">
                <a:latin typeface="ArialMT"/>
              </a:rPr>
              <a:t>nilai</a:t>
            </a:r>
            <a:r>
              <a:rPr lang="en-US" sz="2400" dirty="0">
                <a:latin typeface="ArialMT"/>
              </a:rPr>
              <a:t> </a:t>
            </a:r>
            <a:r>
              <a:rPr lang="en-US" sz="2400" i="1" dirty="0">
                <a:latin typeface="ArialMT"/>
              </a:rPr>
              <a:t>integer</a:t>
            </a:r>
            <a:r>
              <a:rPr lang="en-US" sz="2400" dirty="0">
                <a:latin typeface="ArialMT"/>
              </a:rPr>
              <a:t> yang </a:t>
            </a:r>
            <a:r>
              <a:rPr lang="en-US" sz="2400" dirty="0" err="1">
                <a:latin typeface="ArialMT"/>
              </a:rPr>
              <a:t>diasosiasikan</a:t>
            </a:r>
            <a:r>
              <a:rPr lang="en-US" sz="2400" b="0" i="0" u="none" strike="noStrike" baseline="0" dirty="0">
                <a:latin typeface="ArialMT"/>
              </a:rPr>
              <a:t>.</a:t>
            </a:r>
          </a:p>
          <a:p>
            <a:pPr algn="l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517F8-D5DA-4B24-8E64-98FC02115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094" y="3429000"/>
            <a:ext cx="4229814" cy="2941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0412F-8B4C-44FB-A489-B2D3B748E818}"/>
              </a:ext>
            </a:extLst>
          </p:cNvPr>
          <p:cNvSpPr txBox="1"/>
          <p:nvPr/>
        </p:nvSpPr>
        <p:spPr>
          <a:xfrm>
            <a:off x="172334" y="65502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Sumber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: Unknown, </a:t>
            </a:r>
            <a:r>
              <a:rPr lang="en-US" altLang="en-US" sz="1400" i="1" dirty="0">
                <a:solidFill>
                  <a:srgbClr val="FF0000"/>
                </a:solidFill>
                <a:latin typeface="Arial" panose="020B0604020202020204" pitchFamily="34" charset="0"/>
              </a:rPr>
              <a:t>Introduction to Computer Vision, Digitization</a:t>
            </a:r>
          </a:p>
        </p:txBody>
      </p:sp>
    </p:spTree>
    <p:extLst>
      <p:ext uri="{BB962C8B-B14F-4D97-AF65-F5344CB8AC3E}">
        <p14:creationId xmlns:p14="http://schemas.microsoft.com/office/powerpoint/2010/main" val="3219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D481B-BA2E-4FE4-933D-3956D593A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598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2. Logarithmic mapping </a:t>
            </a:r>
          </a:p>
          <a:p>
            <a:endParaRPr lang="en-US" dirty="0"/>
          </a:p>
          <a:p>
            <a:r>
              <a:rPr lang="en-US" sz="2400" dirty="0" err="1"/>
              <a:t>Sinyal</a:t>
            </a:r>
            <a:r>
              <a:rPr lang="en-US" sz="2400" dirty="0"/>
              <a:t> f(x, y) </a:t>
            </a:r>
            <a:r>
              <a:rPr lang="en-US" sz="2400" dirty="0" err="1"/>
              <a:t>dinyatakan</a:t>
            </a:r>
            <a:r>
              <a:rPr lang="en-US" sz="2400" dirty="0"/>
              <a:t>  </a:t>
            </a:r>
            <a:r>
              <a:rPr lang="en-US" sz="2400" dirty="0" err="1"/>
              <a:t>dalam</a:t>
            </a:r>
            <a:r>
              <a:rPr lang="en-US" sz="2400" dirty="0"/>
              <a:t> log f(</a:t>
            </a:r>
            <a:r>
              <a:rPr lang="en-US" sz="2400" dirty="0" err="1"/>
              <a:t>x,y</a:t>
            </a:r>
            <a:r>
              <a:rPr lang="en-US" sz="2400" dirty="0"/>
              <a:t>) </a:t>
            </a:r>
          </a:p>
          <a:p>
            <a:endParaRPr lang="en-US" sz="2400" dirty="0"/>
          </a:p>
          <a:p>
            <a:r>
              <a:rPr lang="en-US" sz="2400" dirty="0" err="1"/>
              <a:t>Efeknya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Akibatnya</a:t>
            </a:r>
            <a:r>
              <a:rPr lang="en-US" sz="2400" dirty="0"/>
              <a:t>,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bernilai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err="1"/>
              <a:t>ditingkatkan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nilainya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A01C3-0981-49DE-B546-00B16C9BE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186" y="2739920"/>
            <a:ext cx="4081919" cy="30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55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0D6B96-049D-4343-832B-27EB3948F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54" y="2215291"/>
            <a:ext cx="3048386" cy="24274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B29CEC-40DE-4891-AABC-472E7ED4B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399" y="295625"/>
            <a:ext cx="3289035" cy="2803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C5B0B0-F534-4797-AAEA-701E9C8E9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399" y="3764809"/>
            <a:ext cx="3169149" cy="25076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9B06D1-415C-43CE-85C0-8BC76CD54293}"/>
              </a:ext>
            </a:extLst>
          </p:cNvPr>
          <p:cNvSpPr txBox="1"/>
          <p:nvPr/>
        </p:nvSpPr>
        <p:spPr>
          <a:xfrm>
            <a:off x="1489809" y="4797683"/>
            <a:ext cx="273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Original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3F950F-83D0-4F9E-97CC-49C73B81CA66}"/>
              </a:ext>
            </a:extLst>
          </p:cNvPr>
          <p:cNvSpPr txBox="1"/>
          <p:nvPr/>
        </p:nvSpPr>
        <p:spPr>
          <a:xfrm>
            <a:off x="7606129" y="3099400"/>
            <a:ext cx="273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kuantisasi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C151F7-605E-4DB8-BD33-249301625C1B}"/>
              </a:ext>
            </a:extLst>
          </p:cNvPr>
          <p:cNvSpPr txBox="1"/>
          <p:nvPr/>
        </p:nvSpPr>
        <p:spPr>
          <a:xfrm>
            <a:off x="7274246" y="6272507"/>
            <a:ext cx="273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Hasil </a:t>
            </a:r>
            <a:r>
              <a:rPr lang="en-US" dirty="0" err="1"/>
              <a:t>kuantisasi</a:t>
            </a:r>
            <a:r>
              <a:rPr lang="en-US" dirty="0"/>
              <a:t> </a:t>
            </a:r>
            <a:r>
              <a:rPr lang="en-US" dirty="0" err="1"/>
              <a:t>logaritmik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06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31348-9FAB-4E52-9DA7-167208692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93913"/>
            <a:ext cx="10919791" cy="518305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Umumnya</a:t>
            </a:r>
            <a:r>
              <a:rPr lang="en-US" dirty="0"/>
              <a:t> 256 level (8 </a:t>
            </a:r>
            <a:r>
              <a:rPr lang="en-US" i="1" dirty="0"/>
              <a:t>bit/pixel</a:t>
            </a:r>
            <a:r>
              <a:rPr lang="en-US" dirty="0"/>
              <a:t>)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pixel.  </a:t>
            </a:r>
          </a:p>
          <a:p>
            <a:endParaRPr lang="en-US" dirty="0"/>
          </a:p>
          <a:p>
            <a:r>
              <a:rPr lang="en-US" dirty="0"/>
              <a:t>Jika </a:t>
            </a:r>
            <a:r>
              <a:rPr lang="en-US" dirty="0" err="1"/>
              <a:t>citra</a:t>
            </a:r>
            <a:r>
              <a:rPr lang="en-US" dirty="0"/>
              <a:t> digital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dan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kedalamannya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bit,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mereresentasikan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i="1" dirty="0"/>
              <a:t>M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b</a:t>
            </a:r>
            <a:r>
              <a:rPr lang="en-US" dirty="0"/>
              <a:t> bit</a:t>
            </a:r>
          </a:p>
          <a:p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, 256 level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Citra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: –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, and,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blue</a:t>
            </a:r>
            <a:r>
              <a:rPr lang="en-US" dirty="0"/>
              <a:t> –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warna-warna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lihat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4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olor2">
            <a:extLst>
              <a:ext uri="{FF2B5EF4-FFF2-40B4-BE49-F238E27FC236}">
                <a16:creationId xmlns:a16="http://schemas.microsoft.com/office/drawing/2014/main" id="{C1EA1E8A-656A-4A36-8F18-EB1D3A715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7" y="1196009"/>
            <a:ext cx="6937513" cy="485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422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98BA6B-D2E3-4443-8F68-B2C95ABB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804" y="2537790"/>
            <a:ext cx="2693276" cy="179401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4" descr="C:\snavely\work\teaching\09Sp-CS1114\lectures\lec2\test\blue.jpg">
            <a:extLst>
              <a:ext uri="{FF2B5EF4-FFF2-40B4-BE49-F238E27FC236}">
                <a16:creationId xmlns:a16="http://schemas.microsoft.com/office/drawing/2014/main" id="{76B37666-45FF-420D-B6AE-1E5BEEE79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7889" y="2575888"/>
            <a:ext cx="2636087" cy="1755913"/>
          </a:xfrm>
          <a:prstGeom prst="rect">
            <a:avLst/>
          </a:prstGeom>
          <a:noFill/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5" descr="C:\snavely\work\teaching\09Sp-CS1114\lectures\lec2\test\green.jpg">
            <a:extLst>
              <a:ext uri="{FF2B5EF4-FFF2-40B4-BE49-F238E27FC236}">
                <a16:creationId xmlns:a16="http://schemas.microsoft.com/office/drawing/2014/main" id="{469640F2-D8E7-4E18-91F9-7F6EB500D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7502" y="2575889"/>
            <a:ext cx="2633870" cy="1755913"/>
          </a:xfrm>
          <a:prstGeom prst="rect">
            <a:avLst/>
          </a:prstGeom>
          <a:noFill/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6" descr="C:\snavely\work\teaching\09Sp-CS1114\lectures\lec2\test\red.jpg">
            <a:extLst>
              <a:ext uri="{FF2B5EF4-FFF2-40B4-BE49-F238E27FC236}">
                <a16:creationId xmlns:a16="http://schemas.microsoft.com/office/drawing/2014/main" id="{A437FF20-1112-4B96-9628-0DBBEC520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2812" y="2575890"/>
            <a:ext cx="2633870" cy="1755913"/>
          </a:xfrm>
          <a:prstGeom prst="rect">
            <a:avLst/>
          </a:prstGeom>
          <a:noFill/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FD04F3-1805-4808-ACDC-CFC9AB9D8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485" y="3085546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72898-E9C5-4652-ADA4-56BB862A2E46}"/>
              </a:ext>
            </a:extLst>
          </p:cNvPr>
          <p:cNvSpPr txBox="1"/>
          <p:nvPr/>
        </p:nvSpPr>
        <p:spPr>
          <a:xfrm>
            <a:off x="4698294" y="4452731"/>
            <a:ext cx="54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374E8-BD2C-49C1-B528-649FA20A123A}"/>
              </a:ext>
            </a:extLst>
          </p:cNvPr>
          <p:cNvSpPr txBox="1"/>
          <p:nvPr/>
        </p:nvSpPr>
        <p:spPr>
          <a:xfrm>
            <a:off x="7602984" y="4452731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C8B33-0423-4493-8B64-4CC828BC3298}"/>
              </a:ext>
            </a:extLst>
          </p:cNvPr>
          <p:cNvSpPr txBox="1"/>
          <p:nvPr/>
        </p:nvSpPr>
        <p:spPr>
          <a:xfrm>
            <a:off x="10365880" y="4452731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179367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23" y="1479139"/>
            <a:ext cx="5157295" cy="4226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40581" y="132674"/>
            <a:ext cx="40771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148  162  175  182  189  194  195  193  195  195  197</a:t>
            </a:r>
          </a:p>
          <a:p>
            <a:r>
              <a:rPr lang="en-US" sz="1400" dirty="0"/>
              <a:t>  148  164  174  176  185  189  191  191  196  194  195</a:t>
            </a:r>
          </a:p>
          <a:p>
            <a:r>
              <a:rPr lang="en-US" sz="1400" dirty="0"/>
              <a:t>  144  159  167  176  178  185  188  191  196  194  197</a:t>
            </a:r>
          </a:p>
          <a:p>
            <a:r>
              <a:rPr lang="en-US" sz="1400" dirty="0"/>
              <a:t>  128  147  157  168  173  179  182  184  191  191  192</a:t>
            </a:r>
          </a:p>
          <a:p>
            <a:r>
              <a:rPr lang="en-US" sz="1400" dirty="0"/>
              <a:t>  119  134  148  160  164  170  179  176  181  189  185</a:t>
            </a:r>
          </a:p>
          <a:p>
            <a:r>
              <a:rPr lang="en-US" sz="1400" dirty="0"/>
              <a:t>  145  124  142  151  160  168  169  174  180  182  183</a:t>
            </a:r>
          </a:p>
          <a:p>
            <a:r>
              <a:rPr lang="en-US" sz="1400" dirty="0"/>
              <a:t>  172  120  140  153  157  169  171  178  180  182  182</a:t>
            </a:r>
          </a:p>
          <a:p>
            <a:r>
              <a:rPr lang="en-US" sz="1400" dirty="0"/>
              <a:t>  196  120  129  144  152  158  167  170  177  176  178</a:t>
            </a:r>
          </a:p>
          <a:p>
            <a:r>
              <a:rPr lang="en-US" sz="1400" dirty="0"/>
              <a:t>  204  144  116  134  142  149  155  165  165  170  171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5998" y="2364659"/>
            <a:ext cx="3744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42    43   48   50   53   56   56   53   54   54   54</a:t>
            </a:r>
          </a:p>
          <a:p>
            <a:r>
              <a:rPr lang="en-US" sz="1400" dirty="0"/>
              <a:t>    50    49   51   47   53   55   56   55   59   55   54</a:t>
            </a:r>
          </a:p>
          <a:p>
            <a:r>
              <a:rPr lang="en-US" sz="1400" dirty="0"/>
              <a:t>    51    48   47   49   49   51   50   52   54   51   54</a:t>
            </a:r>
          </a:p>
          <a:p>
            <a:r>
              <a:rPr lang="en-US" sz="1400" dirty="0"/>
              <a:t>    53    48   45   49   50   52   50   48   51   50   50</a:t>
            </a:r>
          </a:p>
          <a:p>
            <a:r>
              <a:rPr lang="en-US" sz="1400" dirty="0"/>
              <a:t>    59    43   43   48   47   48   54   47   49   55   50</a:t>
            </a:r>
          </a:p>
          <a:p>
            <a:r>
              <a:rPr lang="en-US" sz="1400" dirty="0"/>
              <a:t>  100    42   41   42   44   46   45   46   50   52   50</a:t>
            </a:r>
          </a:p>
          <a:p>
            <a:r>
              <a:rPr lang="en-US" sz="1400" dirty="0"/>
              <a:t>  142    47   43   42   39   46   44   48   49   51   49</a:t>
            </a:r>
          </a:p>
          <a:p>
            <a:r>
              <a:rPr lang="en-US" sz="1400" dirty="0"/>
              <a:t>  185    65   44   42   42   43   48   46   50   48   49</a:t>
            </a:r>
          </a:p>
          <a:p>
            <a:r>
              <a:rPr lang="en-US" sz="1400" dirty="0"/>
              <a:t>  209  106   44   42   41   42   44   50   48   50   49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68289" y="4596644"/>
            <a:ext cx="38001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   16   24   32   35   37   40   40   37   37   38   36</a:t>
            </a:r>
          </a:p>
          <a:p>
            <a:r>
              <a:rPr lang="en-US" sz="1400" dirty="0"/>
              <a:t>    19   25   31   28   34   37   38   37   40   35   33</a:t>
            </a:r>
          </a:p>
          <a:p>
            <a:r>
              <a:rPr lang="en-US" sz="1400" dirty="0"/>
              <a:t>    17   23   27   33   32   35   33   36   39   35   37</a:t>
            </a:r>
          </a:p>
          <a:p>
            <a:r>
              <a:rPr lang="en-US" sz="1400" dirty="0"/>
              <a:t>    20   19   23   31   33   34   34   32   36   35   35</a:t>
            </a:r>
          </a:p>
          <a:p>
            <a:r>
              <a:rPr lang="en-US" sz="1400" dirty="0"/>
              <a:t>    29   16   24   33   32   34   39   30   31   38   34</a:t>
            </a:r>
          </a:p>
          <a:p>
            <a:r>
              <a:rPr lang="en-US" sz="1400" dirty="0"/>
              <a:t>    71   11   18   24   30   33   30   30   34   36   34</a:t>
            </a:r>
          </a:p>
          <a:p>
            <a:r>
              <a:rPr lang="en-US" sz="1400" dirty="0"/>
              <a:t>  113   14   16   21   24   32   30   32   33   35   33</a:t>
            </a:r>
          </a:p>
          <a:p>
            <a:r>
              <a:rPr lang="en-US" sz="1400" dirty="0"/>
              <a:t>  156   32   13   20   25   28   33   31   35   33   32</a:t>
            </a:r>
          </a:p>
          <a:p>
            <a:r>
              <a:rPr lang="en-US" sz="1400" dirty="0"/>
              <a:t>  177   72     9   16   22   26   30   35   32   33   32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5998" y="132674"/>
            <a:ext cx="4021778" cy="203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5998" y="2364658"/>
            <a:ext cx="3523015" cy="203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3810" y="4596710"/>
            <a:ext cx="3505203" cy="203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28852" y="2364658"/>
            <a:ext cx="261258" cy="2241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990110" y="132674"/>
            <a:ext cx="2105888" cy="2231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90110" y="2565318"/>
            <a:ext cx="2161305" cy="4062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00694" y="1109807"/>
            <a:ext cx="54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82880" y="3036463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7308" y="5050436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3979833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6888" y="629001"/>
            <a:ext cx="821772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function </a:t>
            </a:r>
            <a:r>
              <a:rPr lang="en-US" sz="1400" dirty="0"/>
              <a:t>fig = </a:t>
            </a:r>
            <a:r>
              <a:rPr lang="en-US" sz="1400" dirty="0" err="1"/>
              <a:t>imColorSep</a:t>
            </a:r>
            <a:r>
              <a:rPr lang="en-US" sz="1400" dirty="0"/>
              <a:t>(A)</a:t>
            </a:r>
          </a:p>
          <a:p>
            <a:r>
              <a:rPr lang="en-US" sz="1400" dirty="0">
                <a:solidFill>
                  <a:srgbClr val="228B22"/>
                </a:solidFill>
              </a:rPr>
              <a:t>% IMCOLORSEP Displays the RGB decomposition of a full-color image</a:t>
            </a:r>
            <a:endParaRPr lang="en-US" sz="1400" dirty="0"/>
          </a:p>
          <a:p>
            <a:r>
              <a:rPr lang="en-US" sz="1400" dirty="0">
                <a:solidFill>
                  <a:srgbClr val="228B22"/>
                </a:solidFill>
              </a:rPr>
              <a:t>%</a:t>
            </a:r>
            <a:endParaRPr lang="en-US" sz="1400" dirty="0"/>
          </a:p>
          <a:p>
            <a:r>
              <a:rPr lang="en-US" sz="1400" dirty="0">
                <a:solidFill>
                  <a:srgbClr val="228B22"/>
                </a:solidFill>
              </a:rPr>
              <a:t>% Syntax: fig = </a:t>
            </a:r>
            <a:r>
              <a:rPr lang="en-US" sz="1400" dirty="0" err="1">
                <a:solidFill>
                  <a:srgbClr val="228B22"/>
                </a:solidFill>
              </a:rPr>
              <a:t>imColorSep</a:t>
            </a:r>
            <a:r>
              <a:rPr lang="en-US" sz="1400" dirty="0">
                <a:solidFill>
                  <a:srgbClr val="228B22"/>
                </a:solidFill>
              </a:rPr>
              <a:t>(A);</a:t>
            </a:r>
            <a:endParaRPr lang="en-US" sz="1400" dirty="0"/>
          </a:p>
          <a:p>
            <a:r>
              <a:rPr lang="en-US" sz="1400" dirty="0">
                <a:solidFill>
                  <a:srgbClr val="228B22"/>
                </a:solidFill>
              </a:rPr>
              <a:t>%</a:t>
            </a:r>
            <a:endParaRPr lang="en-US" sz="1400" dirty="0"/>
          </a:p>
          <a:p>
            <a:r>
              <a:rPr lang="en-US" sz="1400" dirty="0">
                <a:solidFill>
                  <a:srgbClr val="228B22"/>
                </a:solidFill>
              </a:rPr>
              <a:t>% Example: A = </a:t>
            </a:r>
            <a:r>
              <a:rPr lang="en-US" sz="1400" dirty="0" err="1">
                <a:solidFill>
                  <a:srgbClr val="228B22"/>
                </a:solidFill>
              </a:rPr>
              <a:t>imread</a:t>
            </a:r>
            <a:r>
              <a:rPr lang="en-US" sz="1400" dirty="0">
                <a:solidFill>
                  <a:srgbClr val="228B22"/>
                </a:solidFill>
              </a:rPr>
              <a:t>('peppers.png');</a:t>
            </a:r>
            <a:endParaRPr lang="en-US" sz="1400" dirty="0"/>
          </a:p>
          <a:p>
            <a:r>
              <a:rPr lang="en-US" sz="1400" dirty="0">
                <a:solidFill>
                  <a:srgbClr val="228B22"/>
                </a:solidFill>
              </a:rPr>
              <a:t>% fig = </a:t>
            </a:r>
            <a:r>
              <a:rPr lang="en-US" sz="1400" dirty="0" err="1">
                <a:solidFill>
                  <a:srgbClr val="228B22"/>
                </a:solidFill>
              </a:rPr>
              <a:t>imColorSep</a:t>
            </a:r>
            <a:r>
              <a:rPr lang="en-US" sz="1400" dirty="0">
                <a:solidFill>
                  <a:srgbClr val="228B22"/>
                </a:solidFill>
              </a:rPr>
              <a:t>(A);</a:t>
            </a:r>
            <a:endParaRPr lang="en-US" sz="1400" dirty="0"/>
          </a:p>
          <a:p>
            <a:r>
              <a:rPr lang="en-US" sz="1400" dirty="0">
                <a:solidFill>
                  <a:srgbClr val="228B22"/>
                </a:solidFill>
              </a:rPr>
              <a:t>%</a:t>
            </a:r>
            <a:endParaRPr lang="en-US" sz="1400" dirty="0"/>
          </a:p>
          <a:p>
            <a:r>
              <a:rPr lang="en-US" sz="1400" dirty="0">
                <a:solidFill>
                  <a:srgbClr val="228B22"/>
                </a:solidFill>
              </a:rPr>
              <a:t>%</a:t>
            </a:r>
            <a:endParaRPr lang="en-US" sz="1400" dirty="0"/>
          </a:p>
          <a:p>
            <a:r>
              <a:rPr lang="en-US" sz="1400" dirty="0">
                <a:solidFill>
                  <a:srgbClr val="228B22"/>
                </a:solidFill>
              </a:rPr>
              <a:t>% Written by: Rick </a:t>
            </a:r>
            <a:r>
              <a:rPr lang="en-US" sz="1400" dirty="0" err="1">
                <a:solidFill>
                  <a:srgbClr val="228B22"/>
                </a:solidFill>
              </a:rPr>
              <a:t>Rosson</a:t>
            </a:r>
            <a:r>
              <a:rPr lang="en-US" sz="1400" dirty="0">
                <a:solidFill>
                  <a:srgbClr val="228B22"/>
                </a:solidFill>
              </a:rPr>
              <a:t>, 2007 December 26</a:t>
            </a:r>
            <a:endParaRPr lang="en-US" sz="1400" dirty="0"/>
          </a:p>
          <a:p>
            <a:r>
              <a:rPr lang="en-US" sz="1400" dirty="0">
                <a:solidFill>
                  <a:srgbClr val="228B22"/>
                </a:solidFill>
              </a:rPr>
              <a:t>%</a:t>
            </a:r>
            <a:endParaRPr lang="en-US" sz="1400" dirty="0"/>
          </a:p>
          <a:p>
            <a:r>
              <a:rPr lang="en-US" sz="1400" dirty="0">
                <a:solidFill>
                  <a:srgbClr val="228B22"/>
                </a:solidFill>
              </a:rPr>
              <a:t>% Revised: Rick </a:t>
            </a:r>
            <a:r>
              <a:rPr lang="en-US" sz="1400" dirty="0" err="1">
                <a:solidFill>
                  <a:srgbClr val="228B22"/>
                </a:solidFill>
              </a:rPr>
              <a:t>Rosson</a:t>
            </a:r>
            <a:r>
              <a:rPr lang="en-US" sz="1400" dirty="0">
                <a:solidFill>
                  <a:srgbClr val="228B22"/>
                </a:solidFill>
              </a:rPr>
              <a:t>, 2008 January 2</a:t>
            </a:r>
            <a:endParaRPr lang="en-US" sz="1400" dirty="0"/>
          </a:p>
          <a:p>
            <a:r>
              <a:rPr lang="en-US" sz="1400" dirty="0">
                <a:solidFill>
                  <a:srgbClr val="228B22"/>
                </a:solidFill>
              </a:rPr>
              <a:t>%</a:t>
            </a:r>
            <a:endParaRPr lang="en-US" sz="1400" dirty="0"/>
          </a:p>
          <a:p>
            <a:r>
              <a:rPr lang="en-US" sz="1400" dirty="0">
                <a:solidFill>
                  <a:srgbClr val="228B22"/>
                </a:solidFill>
              </a:rPr>
              <a:t>% Copyright (c) 2007-08 Richard D. </a:t>
            </a:r>
            <a:r>
              <a:rPr lang="en-US" sz="1400" dirty="0" err="1">
                <a:solidFill>
                  <a:srgbClr val="228B22"/>
                </a:solidFill>
              </a:rPr>
              <a:t>Rosson</a:t>
            </a:r>
            <a:r>
              <a:rPr lang="en-US" sz="1400" dirty="0">
                <a:solidFill>
                  <a:srgbClr val="228B22"/>
                </a:solidFill>
              </a:rPr>
              <a:t>. All rights reserved.</a:t>
            </a:r>
            <a:endParaRPr lang="en-US" sz="1400" dirty="0"/>
          </a:p>
          <a:p>
            <a:r>
              <a:rPr lang="en-US" sz="1400" dirty="0">
                <a:solidFill>
                  <a:srgbClr val="228B22"/>
                </a:solidFill>
              </a:rPr>
              <a:t>%</a:t>
            </a:r>
            <a:endParaRPr lang="en-US" sz="1400" dirty="0"/>
          </a:p>
          <a:p>
            <a:r>
              <a:rPr lang="en-US" sz="1400" dirty="0">
                <a:solidFill>
                  <a:srgbClr val="228B22"/>
                </a:solidFill>
              </a:rPr>
              <a:t>%</a:t>
            </a:r>
            <a:endParaRPr lang="en-US" sz="1400" dirty="0"/>
          </a:p>
          <a:p>
            <a:r>
              <a:rPr lang="en-US" sz="1400" dirty="0">
                <a:solidFill>
                  <a:srgbClr val="228B22"/>
                </a:solidFill>
              </a:rPr>
              <a:t>% Number of gray scale values:</a:t>
            </a:r>
            <a:endParaRPr lang="en-US" sz="1400" dirty="0"/>
          </a:p>
          <a:p>
            <a:r>
              <a:rPr lang="en-US" sz="1400" dirty="0"/>
              <a:t>N = 256;</a:t>
            </a:r>
          </a:p>
          <a:p>
            <a:r>
              <a:rPr lang="en-US" sz="1400" dirty="0">
                <a:solidFill>
                  <a:srgbClr val="228B22"/>
                </a:solidFill>
              </a:rPr>
              <a:t>% Make sure data type of image array is 'uint8':</a:t>
            </a:r>
            <a:endParaRPr lang="en-US" sz="1400" dirty="0"/>
          </a:p>
          <a:p>
            <a:r>
              <a:rPr lang="en-US" sz="1400" dirty="0"/>
              <a:t>A = im2uint8(A);</a:t>
            </a:r>
          </a:p>
          <a:p>
            <a:r>
              <a:rPr lang="en-US" sz="1400" dirty="0">
                <a:solidFill>
                  <a:srgbClr val="228B22"/>
                </a:solidFill>
              </a:rPr>
              <a:t>% Create figure window:</a:t>
            </a:r>
            <a:endParaRPr lang="en-US" sz="1400" dirty="0"/>
          </a:p>
          <a:p>
            <a:r>
              <a:rPr lang="en-US" sz="1400" dirty="0"/>
              <a:t>fig = figure;</a:t>
            </a:r>
          </a:p>
          <a:p>
            <a:r>
              <a:rPr lang="en-US" sz="1400" dirty="0">
                <a:solidFill>
                  <a:srgbClr val="228B22"/>
                </a:solidFill>
              </a:rPr>
              <a:t>% Display full color image:</a:t>
            </a:r>
            <a:endParaRPr lang="en-US" sz="1400" dirty="0"/>
          </a:p>
          <a:p>
            <a:r>
              <a:rPr lang="en-US" sz="1400" dirty="0"/>
              <a:t>subplot(2,2,1);</a:t>
            </a:r>
          </a:p>
          <a:p>
            <a:r>
              <a:rPr lang="en-US" sz="1400" dirty="0" err="1"/>
              <a:t>imshow</a:t>
            </a:r>
            <a:r>
              <a:rPr lang="en-US" sz="1400" dirty="0"/>
              <a:t>(A);</a:t>
            </a:r>
          </a:p>
          <a:p>
            <a:r>
              <a:rPr lang="en-US" sz="1400" dirty="0"/>
              <a:t>title(</a:t>
            </a:r>
            <a:r>
              <a:rPr lang="en-US" sz="1400" dirty="0">
                <a:solidFill>
                  <a:srgbClr val="A020F0"/>
                </a:solidFill>
              </a:rPr>
              <a:t>'Full Color'</a:t>
            </a:r>
            <a:r>
              <a:rPr lang="en-US" sz="1400" dirty="0"/>
              <a:t>);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1662155"/>
            <a:ext cx="54111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8B22"/>
                </a:solidFill>
              </a:rPr>
              <a:t>% Cell array of color names:</a:t>
            </a:r>
            <a:endParaRPr lang="en-US" sz="1400" dirty="0"/>
          </a:p>
          <a:p>
            <a:r>
              <a:rPr lang="en-US" sz="1400" dirty="0" err="1"/>
              <a:t>ColorList</a:t>
            </a:r>
            <a:r>
              <a:rPr lang="en-US" sz="1400" dirty="0"/>
              <a:t> = { </a:t>
            </a:r>
            <a:r>
              <a:rPr lang="en-US" sz="1400" dirty="0">
                <a:solidFill>
                  <a:srgbClr val="A020F0"/>
                </a:solidFill>
              </a:rPr>
              <a:t>'Red' 'Green' 'Blue' </a:t>
            </a:r>
            <a:r>
              <a:rPr lang="en-US" sz="1400" dirty="0"/>
              <a:t>};</a:t>
            </a:r>
          </a:p>
          <a:p>
            <a:endParaRPr lang="en-US" sz="1400" dirty="0">
              <a:solidFill>
                <a:srgbClr val="228B22"/>
              </a:solidFill>
            </a:endParaRPr>
          </a:p>
          <a:p>
            <a:r>
              <a:rPr lang="en-US" sz="1400" dirty="0">
                <a:solidFill>
                  <a:srgbClr val="228B22"/>
                </a:solidFill>
              </a:rPr>
              <a:t>% Gray-scale column vector: % range [ 0 .. 1 ]</a:t>
            </a:r>
            <a:endParaRPr lang="en-US" sz="1400" dirty="0"/>
          </a:p>
          <a:p>
            <a:r>
              <a:rPr lang="en-US" sz="1400" dirty="0"/>
              <a:t>gr = 0:1/(N-1):1; </a:t>
            </a:r>
            <a:r>
              <a:rPr lang="en-US" sz="1400" dirty="0">
                <a:solidFill>
                  <a:srgbClr val="228B22"/>
                </a:solidFill>
              </a:rPr>
              <a:t>% increment 1/(N-1)</a:t>
            </a:r>
            <a:endParaRPr lang="en-US" sz="1400" dirty="0"/>
          </a:p>
          <a:p>
            <a:endParaRPr lang="en-US" sz="1400" dirty="0">
              <a:solidFill>
                <a:srgbClr val="228B22"/>
              </a:solidFill>
            </a:endParaRPr>
          </a:p>
          <a:p>
            <a:r>
              <a:rPr lang="en-US" sz="1400" dirty="0">
                <a:solidFill>
                  <a:srgbClr val="228B22"/>
                </a:solidFill>
              </a:rPr>
              <a:t>% Display each of the three color components:</a:t>
            </a:r>
            <a:endParaRPr lang="en-US" sz="1400" dirty="0"/>
          </a:p>
          <a:p>
            <a:r>
              <a:rPr lang="en-US" sz="1400" dirty="0">
                <a:solidFill>
                  <a:srgbClr val="0000FF"/>
                </a:solidFill>
              </a:rPr>
              <a:t>for </a:t>
            </a:r>
            <a:r>
              <a:rPr lang="en-US" sz="1400" dirty="0"/>
              <a:t>k = 1:3</a:t>
            </a:r>
          </a:p>
          <a:p>
            <a:r>
              <a:rPr lang="en-US" sz="1400" dirty="0">
                <a:solidFill>
                  <a:srgbClr val="228B22"/>
                </a:solidFill>
              </a:rPr>
              <a:t>    % color map:</a:t>
            </a:r>
            <a:endParaRPr lang="en-US" sz="1400" dirty="0"/>
          </a:p>
          <a:p>
            <a:r>
              <a:rPr lang="en-US" sz="1400" dirty="0"/>
              <a:t>   </a:t>
            </a:r>
            <a:r>
              <a:rPr lang="en-US" sz="1400" dirty="0" err="1"/>
              <a:t>cMap</a:t>
            </a:r>
            <a:r>
              <a:rPr lang="en-US" sz="1400" dirty="0"/>
              <a:t> = zeros(N,3);</a:t>
            </a:r>
          </a:p>
          <a:p>
            <a:r>
              <a:rPr lang="en-US" sz="1400" dirty="0"/>
              <a:t>   </a:t>
            </a:r>
            <a:r>
              <a:rPr lang="en-US" sz="1400" dirty="0" err="1"/>
              <a:t>cMap</a:t>
            </a:r>
            <a:r>
              <a:rPr lang="en-US" sz="1400" dirty="0"/>
              <a:t>(:,k) = gr; </a:t>
            </a:r>
          </a:p>
          <a:p>
            <a:endParaRPr lang="en-US" sz="1400" dirty="0">
              <a:solidFill>
                <a:srgbClr val="228B22"/>
              </a:solidFill>
            </a:endParaRPr>
          </a:p>
          <a:p>
            <a:r>
              <a:rPr lang="en-US" sz="1400" dirty="0">
                <a:solidFill>
                  <a:srgbClr val="228B22"/>
                </a:solidFill>
              </a:rPr>
              <a:t>   % Display monochromatic image:</a:t>
            </a:r>
            <a:endParaRPr lang="en-US" sz="1400" dirty="0"/>
          </a:p>
          <a:p>
            <a:r>
              <a:rPr lang="en-US" sz="1400" dirty="0"/>
              <a:t>   subplot(2,2,k+1);</a:t>
            </a:r>
          </a:p>
          <a:p>
            <a:r>
              <a:rPr lang="en-US" sz="1400" dirty="0"/>
              <a:t>   </a:t>
            </a:r>
            <a:r>
              <a:rPr lang="en-US" sz="1400" dirty="0" err="1"/>
              <a:t>imshow</a:t>
            </a:r>
            <a:r>
              <a:rPr lang="en-US" sz="1400" dirty="0"/>
              <a:t>(ind2rgb(A(:,:,k),</a:t>
            </a:r>
            <a:r>
              <a:rPr lang="en-US" sz="1400" dirty="0" err="1"/>
              <a:t>cMap</a:t>
            </a:r>
            <a:r>
              <a:rPr lang="en-US" sz="1400" dirty="0"/>
              <a:t>));</a:t>
            </a:r>
          </a:p>
          <a:p>
            <a:r>
              <a:rPr lang="en-US" sz="1400" dirty="0"/>
              <a:t>   title(</a:t>
            </a:r>
            <a:r>
              <a:rPr lang="en-US" sz="1400" dirty="0" err="1"/>
              <a:t>ColorList</a:t>
            </a:r>
            <a:r>
              <a:rPr lang="en-US" sz="1400" dirty="0"/>
              <a:t>{k});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end</a:t>
            </a:r>
            <a:endParaRPr lang="en-US" sz="1400" dirty="0"/>
          </a:p>
          <a:p>
            <a:r>
              <a:rPr lang="en-US" sz="1400" dirty="0">
                <a:solidFill>
                  <a:srgbClr val="0000FF"/>
                </a:solidFill>
              </a:rPr>
              <a:t>end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434442" y="6322867"/>
            <a:ext cx="9619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https://www.mathworks.com/matlabcentral/fileexchange/18125-rgb-image-decomposition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2015" y="99138"/>
            <a:ext cx="656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Kode</a:t>
            </a:r>
            <a:r>
              <a:rPr lang="en-US" dirty="0"/>
              <a:t> program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dekomposisi</a:t>
            </a:r>
            <a:r>
              <a:rPr lang="en-US" dirty="0"/>
              <a:t> R, G, B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berwarna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9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2CC1C62-1FDD-425C-98FF-17228E5F7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601268"/>
              </p:ext>
            </p:extLst>
          </p:nvPr>
        </p:nvGraphicFramePr>
        <p:xfrm>
          <a:off x="2802101" y="626459"/>
          <a:ext cx="6762313" cy="536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65440" imgH="2113560" progId="">
                  <p:embed/>
                </p:oleObj>
              </mc:Choice>
              <mc:Fallback>
                <p:oleObj r:id="rId2" imgW="2665440" imgH="2113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101" y="626459"/>
                        <a:ext cx="6762313" cy="5360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F389D6-185B-4376-B6E1-B918C3060E6B}"/>
              </a:ext>
            </a:extLst>
          </p:cNvPr>
          <p:cNvSpPr txBox="1"/>
          <p:nvPr/>
        </p:nvSpPr>
        <p:spPr>
          <a:xfrm>
            <a:off x="2417379" y="6231541"/>
            <a:ext cx="6873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Sinyal</a:t>
            </a:r>
            <a:r>
              <a:rPr lang="en-US" sz="2400" dirty="0">
                <a:solidFill>
                  <a:srgbClr val="FF0000"/>
                </a:solidFill>
              </a:rPr>
              <a:t> f(</a:t>
            </a:r>
            <a:r>
              <a:rPr lang="en-US" sz="2400" dirty="0" err="1">
                <a:solidFill>
                  <a:srgbClr val="FF0000"/>
                </a:solidFill>
              </a:rPr>
              <a:t>x,y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ditangkap</a:t>
            </a:r>
            <a:r>
              <a:rPr lang="en-US" sz="2400" dirty="0">
                <a:solidFill>
                  <a:srgbClr val="FF0000"/>
                </a:solidFill>
              </a:rPr>
              <a:t> oleh </a:t>
            </a:r>
            <a:r>
              <a:rPr lang="en-US" sz="2400" dirty="0" err="1">
                <a:solidFill>
                  <a:srgbClr val="FF0000"/>
                </a:solidFill>
              </a:rPr>
              <a:t>mata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atau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kamera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60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490537"/>
            <a:ext cx="710565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90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7" y="413657"/>
            <a:ext cx="10515600" cy="5371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dikenal</a:t>
            </a:r>
            <a:r>
              <a:rPr lang="en-US" sz="2000" dirty="0"/>
              <a:t> 3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citra</a:t>
            </a:r>
            <a:r>
              <a:rPr lang="en-US" sz="2000" dirty="0"/>
              <a:t> digital:</a:t>
            </a:r>
          </a:p>
          <a:p>
            <a:pPr marL="347663" indent="-347663">
              <a:buAutoNum type="arabicPeriod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Citra </a:t>
            </a:r>
            <a:r>
              <a:rPr lang="en-US" sz="2000" dirty="0" err="1">
                <a:solidFill>
                  <a:srgbClr val="FF0000"/>
                </a:solidFill>
              </a:rPr>
              <a:t>biner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(1 </a:t>
            </a:r>
            <a:r>
              <a:rPr lang="en-US" sz="2000" i="1" dirty="0"/>
              <a:t>pixel</a:t>
            </a:r>
            <a:r>
              <a:rPr lang="en-US" sz="2000" dirty="0"/>
              <a:t> = 1 bit)</a:t>
            </a:r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i="1" dirty="0" err="1"/>
              <a:t>Graylevel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0 </a:t>
            </a:r>
            <a:r>
              <a:rPr lang="en-US" sz="2000" dirty="0" err="1"/>
              <a:t>dan</a:t>
            </a:r>
            <a:r>
              <a:rPr lang="en-US" sz="2000" dirty="0"/>
              <a:t> 1 (</a:t>
            </a:r>
            <a:r>
              <a:rPr lang="en-US" sz="2000" dirty="0" err="1"/>
              <a:t>hitam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putih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2.   </a:t>
            </a:r>
            <a:r>
              <a:rPr lang="en-US" sz="2000" dirty="0">
                <a:solidFill>
                  <a:srgbClr val="FF0000"/>
                </a:solidFill>
              </a:rPr>
              <a:t>Citra </a:t>
            </a:r>
            <a:r>
              <a:rPr lang="en-US" sz="2000" i="1" dirty="0">
                <a:solidFill>
                  <a:srgbClr val="FF0000"/>
                </a:solidFill>
              </a:rPr>
              <a:t>grayscale </a:t>
            </a:r>
            <a:r>
              <a:rPr lang="en-US" sz="2000" dirty="0"/>
              <a:t>(1 </a:t>
            </a:r>
            <a:r>
              <a:rPr lang="en-US" sz="2000" i="1" dirty="0"/>
              <a:t>pixel</a:t>
            </a:r>
            <a:r>
              <a:rPr lang="en-US" sz="2000" dirty="0"/>
              <a:t> </a:t>
            </a:r>
            <a:r>
              <a:rPr lang="en-US" sz="2000" dirty="0" err="1"/>
              <a:t>umumnya</a:t>
            </a:r>
            <a:r>
              <a:rPr lang="en-US" sz="2000" dirty="0"/>
              <a:t> 8 bit)	</a:t>
            </a:r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i="1" dirty="0" err="1"/>
              <a:t>Graylevel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0 </a:t>
            </a:r>
            <a:r>
              <a:rPr lang="en-US" sz="2000" dirty="0" err="1"/>
              <a:t>sampai</a:t>
            </a:r>
            <a:r>
              <a:rPr lang="en-US" sz="2000" dirty="0"/>
              <a:t> 255 (</a:t>
            </a:r>
            <a:r>
              <a:rPr lang="en-US" sz="2000" dirty="0" err="1"/>
              <a:t>hitam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putih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3.   </a:t>
            </a:r>
            <a:r>
              <a:rPr lang="en-US" sz="2000" dirty="0">
                <a:solidFill>
                  <a:srgbClr val="FF0000"/>
                </a:solidFill>
              </a:rPr>
              <a:t>Citra </a:t>
            </a:r>
            <a:r>
              <a:rPr lang="en-US" sz="2000" dirty="0" err="1">
                <a:solidFill>
                  <a:srgbClr val="FF0000"/>
                </a:solidFill>
              </a:rPr>
              <a:t>berwarna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(24-bit RGB)</a:t>
            </a:r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kanal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: </a:t>
            </a:r>
            <a:r>
              <a:rPr lang="en-US" sz="2000" i="1" dirty="0"/>
              <a:t>red</a:t>
            </a:r>
            <a:r>
              <a:rPr lang="en-US" sz="2000" dirty="0"/>
              <a:t> (R), </a:t>
            </a:r>
            <a:r>
              <a:rPr lang="en-US" sz="2000" i="1" dirty="0"/>
              <a:t>green</a:t>
            </a:r>
            <a:r>
              <a:rPr lang="en-US" sz="2000" dirty="0"/>
              <a:t> (G), </a:t>
            </a:r>
            <a:r>
              <a:rPr lang="en-US" sz="2000" dirty="0" err="1"/>
              <a:t>dan</a:t>
            </a:r>
            <a:r>
              <a:rPr lang="en-US" sz="2000" dirty="0"/>
              <a:t> b</a:t>
            </a:r>
            <a:r>
              <a:rPr lang="en-US" sz="2000" i="1" dirty="0"/>
              <a:t>lue</a:t>
            </a:r>
            <a:r>
              <a:rPr lang="en-US" sz="2000" dirty="0"/>
              <a:t>(B)</a:t>
            </a:r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i="1" dirty="0" err="1"/>
              <a:t>Graylevel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kanal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</a:t>
            </a:r>
            <a:r>
              <a:rPr lang="en-US" sz="2000" dirty="0" err="1"/>
              <a:t>panjangnya</a:t>
            </a:r>
            <a:r>
              <a:rPr lang="en-US" sz="2000" dirty="0"/>
              <a:t> 8 bit	</a:t>
            </a:r>
          </a:p>
        </p:txBody>
      </p:sp>
      <p:pic>
        <p:nvPicPr>
          <p:cNvPr id="4" name="Picture 5" descr="http://informatika.stei.itb.ac.id/~rinaldi.munir/Koleksi/Citra%20Uji/Lena512warn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45" y="3940628"/>
            <a:ext cx="25003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82" y="3931103"/>
            <a:ext cx="257175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8365671" y="3931103"/>
          <a:ext cx="2500313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250794" imgH="3250794" progId="Photoshop.Image.7">
                  <p:embed/>
                </p:oleObj>
              </mc:Choice>
              <mc:Fallback>
                <p:oleObj name="Image" r:id="rId4" imgW="3250794" imgH="3250794" progId="Photoshop.Image.7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5671" y="3931103"/>
                        <a:ext cx="2500313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3839" y="6440941"/>
            <a:ext cx="28307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i="1" dirty="0">
                <a:latin typeface="Calibri" panose="020F0502020204030204" pitchFamily="34" charset="0"/>
              </a:rPr>
              <a:t>Color image </a:t>
            </a:r>
            <a:r>
              <a:rPr lang="en-US" altLang="en-US" sz="1400" dirty="0">
                <a:latin typeface="Calibri" panose="020F0502020204030204" pitchFamily="34" charset="0"/>
              </a:rPr>
              <a:t>(24-bit RGB)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3999" y="6440941"/>
            <a:ext cx="1872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i="1" dirty="0"/>
              <a:t>Grayscale image </a:t>
            </a:r>
            <a:r>
              <a:rPr lang="en-US" altLang="en-US" sz="1400" dirty="0"/>
              <a:t>(8-bit)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35784" y="6449913"/>
            <a:ext cx="1872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i="1" dirty="0"/>
              <a:t>Binary image </a:t>
            </a:r>
            <a:r>
              <a:rPr lang="en-US" altLang="en-US" sz="1400" dirty="0"/>
              <a:t>(1-bit)</a:t>
            </a:r>
          </a:p>
        </p:txBody>
      </p:sp>
    </p:spTree>
    <p:extLst>
      <p:ext uri="{BB962C8B-B14F-4D97-AF65-F5344CB8AC3E}">
        <p14:creationId xmlns:p14="http://schemas.microsoft.com/office/powerpoint/2010/main" val="2276301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AE5A9-F3BE-455D-89AB-1B9E9B329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Resolusi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989B7-B87E-42A7-9186-C7934181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5335"/>
          </a:xfrm>
        </p:spPr>
        <p:txBody>
          <a:bodyPr>
            <a:normAutofit/>
          </a:bodyPr>
          <a:lstStyle/>
          <a:p>
            <a:r>
              <a:rPr lang="en-US" sz="2400" dirty="0"/>
              <a:t>Citra digital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diskritisasi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kontinu</a:t>
            </a:r>
            <a:r>
              <a:rPr lang="en-US" sz="2400" dirty="0"/>
              <a:t>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penerokan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kuantisasi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intensitas</a:t>
            </a:r>
            <a:r>
              <a:rPr lang="en-US" sz="2400" dirty="0"/>
              <a:t> (</a:t>
            </a:r>
            <a:r>
              <a:rPr lang="en-US" sz="2400" dirty="0" err="1"/>
              <a:t>intensitas</a:t>
            </a:r>
            <a:r>
              <a:rPr lang="en-US" sz="2400" dirty="0"/>
              <a:t>).</a:t>
            </a:r>
          </a:p>
          <a:p>
            <a:r>
              <a:rPr lang="en-US" sz="2400" dirty="0"/>
              <a:t>Oleh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resolusi</a:t>
            </a:r>
            <a:r>
              <a:rPr lang="en-US" sz="2400" dirty="0"/>
              <a:t> valid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, </a:t>
            </a:r>
            <a:r>
              <a:rPr lang="en-US" sz="2400" dirty="0" err="1"/>
              <a:t>meskipun</a:t>
            </a:r>
            <a:r>
              <a:rPr lang="en-US" sz="2400" dirty="0"/>
              <a:t> </a:t>
            </a:r>
            <a:r>
              <a:rPr lang="en-US" sz="2400" dirty="0" err="1"/>
              <a:t>resolusi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diacu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penerokan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Resolusi</a:t>
            </a:r>
            <a:r>
              <a:rPr lang="en-US" sz="2400" dirty="0"/>
              <a:t>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detil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pixel yang </a:t>
            </a:r>
            <a:r>
              <a:rPr lang="en-US" sz="2400" dirty="0" err="1"/>
              <a:t>ditampilkan</a:t>
            </a:r>
            <a:r>
              <a:rPr lang="en-US" sz="2400" dirty="0"/>
              <a:t> pada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inchi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.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resolusi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pixel per </a:t>
            </a:r>
            <a:r>
              <a:rPr lang="en-US" sz="2400" dirty="0" err="1"/>
              <a:t>inchi</a:t>
            </a:r>
            <a:r>
              <a:rPr lang="en-US" sz="2400" dirty="0"/>
              <a:t> (PPI) dan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berkualitas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Resolusi</a:t>
            </a:r>
            <a:r>
              <a:rPr lang="en-US" sz="2400" dirty="0"/>
              <a:t>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(</a:t>
            </a:r>
            <a:r>
              <a:rPr lang="en-US" sz="2400" dirty="0" err="1"/>
              <a:t>lebar</a:t>
            </a:r>
            <a:r>
              <a:rPr lang="en-US" sz="2400" dirty="0"/>
              <a:t> x </a:t>
            </a:r>
            <a:r>
              <a:rPr lang="en-US" sz="2400" dirty="0" err="1"/>
              <a:t>tinggi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, </a:t>
            </a:r>
            <a:r>
              <a:rPr lang="en-US" sz="2400" dirty="0" err="1"/>
              <a:t>citra</a:t>
            </a:r>
            <a:r>
              <a:rPr lang="en-US" sz="2400" dirty="0"/>
              <a:t>  yang </a:t>
            </a:r>
            <a:r>
              <a:rPr lang="en-US" sz="2400" dirty="0" err="1"/>
              <a:t>lebarnya</a:t>
            </a:r>
            <a:r>
              <a:rPr lang="en-US" sz="2400" dirty="0"/>
              <a:t> 2048 pixel dan </a:t>
            </a:r>
            <a:r>
              <a:rPr lang="en-US" sz="2400" dirty="0" err="1"/>
              <a:t>tinggi</a:t>
            </a:r>
            <a:r>
              <a:rPr lang="en-US" sz="2400" dirty="0"/>
              <a:t> 1536 pixel (2048 x 1536) </a:t>
            </a:r>
            <a:r>
              <a:rPr lang="en-US" sz="2400" dirty="0" err="1"/>
              <a:t>mengandung</a:t>
            </a:r>
            <a:r>
              <a:rPr lang="en-US" sz="2400" dirty="0"/>
              <a:t> 3.145.728 pixels (</a:t>
            </a:r>
            <a:r>
              <a:rPr lang="en-US" sz="2400" dirty="0" err="1"/>
              <a:t>atau</a:t>
            </a:r>
            <a:r>
              <a:rPr lang="en-US" sz="2400" dirty="0"/>
              <a:t> 3.1 Megapixel).</a:t>
            </a:r>
          </a:p>
        </p:txBody>
      </p:sp>
    </p:spTree>
    <p:extLst>
      <p:ext uri="{BB962C8B-B14F-4D97-AF65-F5344CB8AC3E}">
        <p14:creationId xmlns:p14="http://schemas.microsoft.com/office/powerpoint/2010/main" val="4125686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24D524-7970-4333-93B7-E968FF625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159" y="369257"/>
            <a:ext cx="4228361" cy="61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10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BEDD-3AF6-4F12-97B3-510C5DAE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5354003"/>
          </a:xfrm>
        </p:spPr>
        <p:txBody>
          <a:bodyPr>
            <a:normAutofit/>
          </a:bodyPr>
          <a:lstStyle/>
          <a:p>
            <a:r>
              <a:rPr lang="en-US" sz="2400" dirty="0" err="1"/>
              <a:t>Resolusi</a:t>
            </a:r>
            <a:r>
              <a:rPr lang="en-US" sz="2400" dirty="0"/>
              <a:t> yang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err="1"/>
              <a:t>seringkali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reduksi</a:t>
            </a:r>
            <a:r>
              <a:rPr lang="en-US" sz="2400" dirty="0"/>
              <a:t> pada proses </a:t>
            </a:r>
            <a:r>
              <a:rPr lang="en-US" sz="2400" dirty="0" err="1"/>
              <a:t>penerokan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reduksi</a:t>
            </a:r>
            <a:r>
              <a:rPr lang="en-US" sz="2400" dirty="0"/>
              <a:t> pada </a:t>
            </a:r>
            <a:r>
              <a:rPr lang="en-US" sz="2400" dirty="0" err="1"/>
              <a:t>resolusi</a:t>
            </a:r>
            <a:r>
              <a:rPr lang="en-US" sz="2400" dirty="0"/>
              <a:t> </a:t>
            </a:r>
            <a:r>
              <a:rPr lang="en-US" sz="2400" dirty="0" err="1"/>
              <a:t>penerokan</a:t>
            </a:r>
            <a:r>
              <a:rPr lang="en-US" sz="2400" dirty="0"/>
              <a:t>: (1)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terokan</a:t>
            </a:r>
            <a:r>
              <a:rPr lang="en-US" sz="2400" dirty="0"/>
              <a:t> (</a:t>
            </a:r>
            <a:r>
              <a:rPr lang="en-US" sz="2400" i="1" dirty="0" err="1"/>
              <a:t>downsampling</a:t>
            </a:r>
            <a:r>
              <a:rPr lang="en-US" sz="2400" dirty="0"/>
              <a:t>), dan (2) </a:t>
            </a:r>
            <a:r>
              <a:rPr lang="en-US" sz="2400" dirty="0" err="1"/>
              <a:t>penipisan</a:t>
            </a:r>
            <a:r>
              <a:rPr lang="en-US" sz="2400" dirty="0"/>
              <a:t> (</a:t>
            </a:r>
            <a:r>
              <a:rPr lang="en-US" sz="2400" i="1" dirty="0"/>
              <a:t>decimation</a:t>
            </a:r>
            <a:r>
              <a:rPr lang="en-US" sz="24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76851-7D7D-4F15-B565-5A5E0B7D7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27" y="2000234"/>
            <a:ext cx="6185105" cy="448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37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B5439-D43D-4909-88A0-E30D0734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1040"/>
            <a:ext cx="10515600" cy="5475923"/>
          </a:xfrm>
        </p:spPr>
        <p:txBody>
          <a:bodyPr>
            <a:normAutofit/>
          </a:bodyPr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resolusi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penerokan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perbaikan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interpolasi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interpolasi</a:t>
            </a:r>
            <a:r>
              <a:rPr lang="en-US" sz="2400" dirty="0"/>
              <a:t> yang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1. </a:t>
            </a:r>
            <a:r>
              <a:rPr lang="en-US" sz="2400" i="1" dirty="0"/>
              <a:t>Nearest neighbor</a:t>
            </a:r>
          </a:p>
          <a:p>
            <a:pPr marL="0" indent="0">
              <a:buNone/>
            </a:pPr>
            <a:r>
              <a:rPr lang="en-US" sz="2400" dirty="0"/>
              <a:t>   2. </a:t>
            </a:r>
            <a:r>
              <a:rPr lang="en-US" sz="2400" i="1" dirty="0"/>
              <a:t>Bilinear interpolation</a:t>
            </a:r>
          </a:p>
          <a:p>
            <a:pPr marL="0" indent="0">
              <a:buNone/>
            </a:pPr>
            <a:r>
              <a:rPr lang="en-US" sz="2400" dirty="0"/>
              <a:t>   3. </a:t>
            </a:r>
            <a:r>
              <a:rPr lang="en-US" sz="2400" i="1" dirty="0"/>
              <a:t>Bicubic interpolation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36E56-FCC0-4EFE-AE7D-79A41EBC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252" y="1353980"/>
            <a:ext cx="4486348" cy="50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048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90ABA8-FA99-2548-7A73-0DE56DF7EFAA}"/>
              </a:ext>
            </a:extLst>
          </p:cNvPr>
          <p:cNvSpPr txBox="1"/>
          <p:nvPr/>
        </p:nvSpPr>
        <p:spPr>
          <a:xfrm>
            <a:off x="721360" y="518160"/>
            <a:ext cx="409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Nearest Neighbor Interpolation</a:t>
            </a:r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988BDE7B-D172-E194-EE7B-DDD974BD9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0" y="2519146"/>
            <a:ext cx="4715754" cy="2479574"/>
          </a:xfrm>
          <a:prstGeom prst="rect">
            <a:avLst/>
          </a:prstGeom>
        </p:spPr>
      </p:pic>
      <p:pic>
        <p:nvPicPr>
          <p:cNvPr id="8" name="Picture 7" descr="A picture containing text, crossword puzzle, electronics&#10;&#10;Description automatically generated">
            <a:extLst>
              <a:ext uri="{FF2B5EF4-FFF2-40B4-BE49-F238E27FC236}">
                <a16:creationId xmlns:a16="http://schemas.microsoft.com/office/drawing/2014/main" id="{86E0664F-4BFD-4103-76B8-F2EC16594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5472"/>
            <a:ext cx="5221966" cy="332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88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3F669C-08FA-41B7-1359-2F87FFDE1FE4}"/>
              </a:ext>
            </a:extLst>
          </p:cNvPr>
          <p:cNvSpPr txBox="1"/>
          <p:nvPr/>
        </p:nvSpPr>
        <p:spPr>
          <a:xfrm>
            <a:off x="721360" y="518160"/>
            <a:ext cx="282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Bilinear Interpolation</a:t>
            </a:r>
          </a:p>
        </p:txBody>
      </p:sp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61021B87-BC73-9D84-D42B-7E5CD6D41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208722"/>
            <a:ext cx="8763000" cy="4867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A4FE9A-E148-0B22-D9D8-73C527867499}"/>
              </a:ext>
            </a:extLst>
          </p:cNvPr>
          <p:cNvSpPr txBox="1"/>
          <p:nvPr/>
        </p:nvSpPr>
        <p:spPr>
          <a:xfrm>
            <a:off x="3546236" y="6271643"/>
            <a:ext cx="386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pixel </a:t>
            </a:r>
            <a:r>
              <a:rPr lang="en-US" dirty="0" err="1"/>
              <a:t>bertetangga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813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ED8AC-C602-CB89-B40F-214CCB1E7D00}"/>
              </a:ext>
            </a:extLst>
          </p:cNvPr>
          <p:cNvSpPr txBox="1"/>
          <p:nvPr/>
        </p:nvSpPr>
        <p:spPr>
          <a:xfrm>
            <a:off x="721360" y="518160"/>
            <a:ext cx="2757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Bicubic Interpolation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F5599B-1093-1F66-4CF3-512D8B9C1C7C}"/>
              </a:ext>
            </a:extLst>
          </p:cNvPr>
          <p:cNvSpPr txBox="1"/>
          <p:nvPr/>
        </p:nvSpPr>
        <p:spPr>
          <a:xfrm>
            <a:off x="3546236" y="6271643"/>
            <a:ext cx="362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Menggunakan</a:t>
            </a:r>
            <a:r>
              <a:rPr lang="en-US" dirty="0"/>
              <a:t> 16 pixel </a:t>
            </a:r>
            <a:r>
              <a:rPr lang="en-US" dirty="0" err="1"/>
              <a:t>bertetangga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39EEC-8241-4799-7C1C-C971A596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1144108"/>
            <a:ext cx="5181600" cy="4870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641376-5197-CFBD-100A-32E6D34A47E9}"/>
              </a:ext>
            </a:extLst>
          </p:cNvPr>
          <p:cNvSpPr txBox="1"/>
          <p:nvPr/>
        </p:nvSpPr>
        <p:spPr>
          <a:xfrm>
            <a:off x="8261639" y="5348313"/>
            <a:ext cx="3930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interpolasi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r>
              <a:rPr lang="en-US" dirty="0"/>
              <a:t> </a:t>
            </a:r>
            <a:r>
              <a:rPr lang="en-US" dirty="0" err="1"/>
              <a:t>tersendiri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796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26D8C-6705-4FE9-95E2-03BF3617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E8BF0-4303-465D-A627-83ACBC68D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Dr. George </a:t>
            </a:r>
            <a:r>
              <a:rPr lang="en-US" altLang="en-US" sz="2400" dirty="0" err="1">
                <a:latin typeface="Arial" panose="020B0604020202020204" pitchFamily="34" charset="0"/>
              </a:rPr>
              <a:t>Bebis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i="1" dirty="0"/>
              <a:t>Image Formation and Representation</a:t>
            </a:r>
            <a:r>
              <a:rPr lang="en-US" altLang="en-US" sz="2400" dirty="0"/>
              <a:t>, </a:t>
            </a:r>
            <a:r>
              <a:rPr lang="en-US" altLang="en-US" sz="2400" dirty="0">
                <a:latin typeface="Arial" panose="020B0604020202020204" pitchFamily="34" charset="0"/>
              </a:rPr>
              <a:t>CS485/685 Computer Vision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Antonio, R. C., Paiva, </a:t>
            </a:r>
            <a:r>
              <a:rPr lang="en-US" altLang="en-US" sz="2400" i="1" dirty="0">
                <a:latin typeface="Arial" panose="020B0604020202020204" pitchFamily="34" charset="0"/>
              </a:rPr>
              <a:t>Image representation, sampling, and quantization</a:t>
            </a:r>
            <a:r>
              <a:rPr lang="en-US" altLang="en-US" sz="2400" dirty="0">
                <a:latin typeface="Arial" panose="020B0604020202020204" pitchFamily="34" charset="0"/>
              </a:rPr>
              <a:t>, ECE 6962 – Fall 2010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>
                <a:latin typeface="Arial" panose="020B0604020202020204" pitchFamily="34" charset="0"/>
              </a:rPr>
              <a:t>Unknown, </a:t>
            </a:r>
            <a:r>
              <a:rPr lang="en-US" altLang="en-US" sz="2400" i="1" dirty="0">
                <a:latin typeface="Arial" panose="020B0604020202020204" pitchFamily="34" charset="0"/>
              </a:rPr>
              <a:t>Introduction to Computer Vision, Digitization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Rafael C. Gonzalez, Richard E. Woods, </a:t>
            </a:r>
            <a:r>
              <a:rPr lang="en-US" altLang="en-US" sz="2400" i="1" dirty="0">
                <a:latin typeface="Arial" panose="020B0604020202020204" pitchFamily="34" charset="0"/>
              </a:rPr>
              <a:t>Digital Image Processing, </a:t>
            </a:r>
            <a:r>
              <a:rPr lang="en-US" altLang="en-US" sz="2400" dirty="0">
                <a:latin typeface="Arial" panose="020B0604020202020204" pitchFamily="34" charset="0"/>
              </a:rPr>
              <a:t>Prentice Hall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:\image_formation.jpg">
            <a:extLst>
              <a:ext uri="{FF2B5EF4-FFF2-40B4-BE49-F238E27FC236}">
                <a16:creationId xmlns:a16="http://schemas.microsoft.com/office/drawing/2014/main" id="{BBC0F2EC-EF74-40B4-A5B3-494592F7C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60" y="2171757"/>
            <a:ext cx="6880440" cy="447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E74C76-9B80-40D6-8DEE-33858ECB3CD6}"/>
              </a:ext>
            </a:extLst>
          </p:cNvPr>
          <p:cNvSpPr/>
          <p:nvPr/>
        </p:nvSpPr>
        <p:spPr>
          <a:xfrm>
            <a:off x="2123661" y="353344"/>
            <a:ext cx="8173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The scene is illuminated by a single source.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The scene reflects radiation towards the camera.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The camera senses it via chemicals on film.</a:t>
            </a:r>
          </a:p>
        </p:txBody>
      </p:sp>
    </p:spTree>
    <p:extLst>
      <p:ext uri="{BB962C8B-B14F-4D97-AF65-F5344CB8AC3E}">
        <p14:creationId xmlns:p14="http://schemas.microsoft.com/office/powerpoint/2010/main" val="59377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30BDF-5A2A-48DF-8847-1A71CC0A3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869"/>
            <a:ext cx="10515600" cy="52940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Nilai </a:t>
            </a:r>
            <a:r>
              <a:rPr lang="en-US" i="1" dirty="0" err="1"/>
              <a:t>i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en-US" dirty="0" err="1"/>
              <a:t>ditentukan</a:t>
            </a:r>
            <a:r>
              <a:rPr lang="en-US" dirty="0"/>
              <a:t> oleh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en-US" dirty="0" err="1"/>
              <a:t>ditentukan</a:t>
            </a:r>
            <a:r>
              <a:rPr lang="en-US" dirty="0"/>
              <a:t> oleh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Nilai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 = 0 </a:t>
            </a:r>
            <a:r>
              <a:rPr lang="en-US" dirty="0" err="1"/>
              <a:t>mengindikasikan</a:t>
            </a:r>
            <a:r>
              <a:rPr lang="en-US" dirty="0"/>
              <a:t> </a:t>
            </a:r>
            <a:r>
              <a:rPr lang="en-US" dirty="0" err="1"/>
              <a:t>penyerapan</a:t>
            </a:r>
            <a:r>
              <a:rPr lang="en-US" dirty="0"/>
              <a:t> total,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 = 1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pemantulan</a:t>
            </a:r>
            <a:r>
              <a:rPr lang="en-US" dirty="0"/>
              <a:t> total. </a:t>
            </a:r>
          </a:p>
          <a:p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pemantulan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), juga nol. </a:t>
            </a:r>
          </a:p>
          <a:p>
            <a:endParaRPr lang="en-US" dirty="0"/>
          </a:p>
          <a:p>
            <a:r>
              <a:rPr lang="en-US" dirty="0" err="1"/>
              <a:t>Sebaliknya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pemantulan</a:t>
            </a:r>
            <a:r>
              <a:rPr lang="en-US" dirty="0"/>
              <a:t> 1,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iluminasi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oleh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3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DA71C-C076-4306-9179-7C0E91E72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6234"/>
            <a:ext cx="10859814" cy="54307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Contoh-contoh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): </a:t>
            </a:r>
          </a:p>
          <a:p>
            <a:pPr lvl="0"/>
            <a:r>
              <a:rPr lang="en-US" dirty="0"/>
              <a:t>pada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cerah</a:t>
            </a:r>
            <a:r>
              <a:rPr lang="en-US" dirty="0"/>
              <a:t>, </a:t>
            </a:r>
            <a:r>
              <a:rPr lang="en-US" dirty="0" err="1"/>
              <a:t>matahari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iluminasi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 </a:t>
            </a:r>
            <a:r>
              <a:rPr lang="en-US" dirty="0"/>
              <a:t>9000 </a:t>
            </a:r>
            <a:r>
              <a:rPr lang="en-US" i="1" dirty="0"/>
              <a:t>foot candles,</a:t>
            </a:r>
            <a:endParaRPr lang="en-US" dirty="0"/>
          </a:p>
          <a:p>
            <a:pPr lvl="0"/>
            <a:r>
              <a:rPr lang="en-US" dirty="0"/>
              <a:t>pada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mendung</a:t>
            </a:r>
            <a:r>
              <a:rPr lang="en-US" dirty="0"/>
              <a:t> (</a:t>
            </a:r>
            <a:r>
              <a:rPr lang="en-US" dirty="0" err="1"/>
              <a:t>berawan</a:t>
            </a:r>
            <a:r>
              <a:rPr lang="en-US" dirty="0"/>
              <a:t>), </a:t>
            </a:r>
            <a:r>
              <a:rPr lang="en-US" dirty="0" err="1"/>
              <a:t>matahari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iluminasi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</a:t>
            </a:r>
            <a:r>
              <a:rPr lang="en-US" dirty="0">
                <a:sym typeface="Symbol" panose="05050102010706020507" pitchFamily="18" charset="2"/>
              </a:rPr>
              <a:t>  </a:t>
            </a:r>
            <a:r>
              <a:rPr lang="en-US" dirty="0"/>
              <a:t> 1000 </a:t>
            </a:r>
            <a:r>
              <a:rPr lang="en-US" i="1" dirty="0"/>
              <a:t>foot candles,</a:t>
            </a:r>
            <a:endParaRPr lang="en-US" dirty="0"/>
          </a:p>
          <a:p>
            <a:pPr lvl="0"/>
            <a:r>
              <a:rPr lang="en-US" dirty="0"/>
              <a:t>pada </a:t>
            </a:r>
            <a:r>
              <a:rPr lang="en-US" dirty="0" err="1"/>
              <a:t>malam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purnama</a:t>
            </a:r>
            <a:r>
              <a:rPr lang="en-US" dirty="0"/>
              <a:t>, </a:t>
            </a:r>
            <a:r>
              <a:rPr lang="en-US" dirty="0" err="1"/>
              <a:t>sinar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iluminasi</a:t>
            </a:r>
            <a:r>
              <a:rPr lang="en-US" dirty="0"/>
              <a:t> </a:t>
            </a:r>
            <a:r>
              <a:rPr lang="en-US" i="1" dirty="0" err="1"/>
              <a:t>i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</a:t>
            </a:r>
            <a:r>
              <a:rPr lang="en-US" dirty="0">
                <a:sym typeface="Symbol" panose="05050102010706020507" pitchFamily="18" charset="2"/>
              </a:rPr>
              <a:t> </a:t>
            </a:r>
            <a:r>
              <a:rPr lang="en-US" dirty="0"/>
              <a:t> 0.01 </a:t>
            </a:r>
            <a:r>
              <a:rPr lang="en-US" i="1" dirty="0"/>
              <a:t>foot candle.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hitam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= 0.01,</a:t>
            </a:r>
          </a:p>
          <a:p>
            <a:pPr lvl="0"/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= 0.8,</a:t>
            </a:r>
          </a:p>
          <a:p>
            <a:pPr lvl="0"/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 err="1"/>
              <a:t>stainlessteel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= 0.65,</a:t>
            </a:r>
          </a:p>
          <a:p>
            <a:pPr lvl="0"/>
            <a:r>
              <a:rPr lang="en-US" dirty="0" err="1"/>
              <a:t>salju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= 0.93.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4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A96CC-CC49-4425-93CA-9E194F14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829"/>
            <a:ext cx="10515600" cy="4957764"/>
          </a:xfrm>
        </p:spPr>
        <p:txBody>
          <a:bodyPr>
            <a:normAutofit/>
          </a:bodyPr>
          <a:lstStyle/>
          <a:p>
            <a:r>
              <a:rPr lang="en-US" sz="2400" dirty="0"/>
              <a:t>Citra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kontinu</a:t>
            </a:r>
            <a:r>
              <a:rPr lang="en-US" sz="2400" dirty="0"/>
              <a:t> </a:t>
            </a:r>
            <a:r>
              <a:rPr lang="en-US" sz="2400" dirty="0" err="1"/>
              <a:t>dwimatra</a:t>
            </a:r>
            <a:r>
              <a:rPr lang="en-US" sz="2400" dirty="0"/>
              <a:t>,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)</a:t>
            </a:r>
          </a:p>
          <a:p>
            <a:r>
              <a:rPr lang="en-US" altLang="en-US" sz="2400" i="1" dirty="0"/>
              <a:t>f</a:t>
            </a:r>
            <a:r>
              <a:rPr lang="en-US" altLang="en-US" sz="2400" dirty="0"/>
              <a:t>(</a:t>
            </a:r>
            <a:r>
              <a:rPr lang="en-US" altLang="en-US" sz="2400" i="1" dirty="0" err="1"/>
              <a:t>x</a:t>
            </a:r>
            <a:r>
              <a:rPr lang="en-US" altLang="en-US" sz="2400" dirty="0" err="1"/>
              <a:t>,</a:t>
            </a:r>
            <a:r>
              <a:rPr lang="en-US" altLang="en-US" sz="2400" i="1" dirty="0" err="1"/>
              <a:t>y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menyatakan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intensitas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cahaya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posisi</a:t>
            </a:r>
            <a:r>
              <a:rPr lang="en-US" altLang="en-US" sz="2400" dirty="0"/>
              <a:t> (</a:t>
            </a:r>
            <a:r>
              <a:rPr lang="en-US" altLang="en-US" sz="2400" i="1" dirty="0" err="1"/>
              <a:t>x,y</a:t>
            </a:r>
            <a:r>
              <a:rPr lang="en-US" altLang="en-US" sz="2400" dirty="0"/>
              <a:t>) </a:t>
            </a:r>
          </a:p>
          <a:p>
            <a:r>
              <a:rPr lang="en-US" sz="2400" dirty="0"/>
              <a:t>Agar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diolah</a:t>
            </a:r>
            <a:r>
              <a:rPr lang="en-US" sz="2400" dirty="0"/>
              <a:t> oleh </a:t>
            </a:r>
            <a:r>
              <a:rPr lang="en-US" sz="2400" dirty="0" err="1"/>
              <a:t>komputer</a:t>
            </a:r>
            <a:r>
              <a:rPr lang="en-US" sz="2400" dirty="0"/>
              <a:t> digital,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di-</a:t>
            </a:r>
            <a:r>
              <a:rPr lang="en-US" sz="2400" dirty="0" err="1"/>
              <a:t>digitalisasi</a:t>
            </a:r>
            <a:r>
              <a:rPr lang="en-US" sz="2400" dirty="0"/>
              <a:t> (</a:t>
            </a:r>
            <a:r>
              <a:rPr lang="en-US" sz="2400" dirty="0" err="1"/>
              <a:t>atau</a:t>
            </a:r>
            <a:r>
              <a:rPr lang="en-US" sz="2400" dirty="0"/>
              <a:t> di-</a:t>
            </a:r>
            <a:r>
              <a:rPr lang="en-US" sz="2400" dirty="0" err="1"/>
              <a:t>digitisasi</a:t>
            </a:r>
            <a:r>
              <a:rPr lang="en-US" sz="2400" dirty="0"/>
              <a:t>)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digital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4BF2A6B9-7409-4F43-A58F-846CE92A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86845" y="3433590"/>
            <a:ext cx="4631635" cy="3297175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7AB9EC-F9A2-4B3C-A7A1-2D20543824B7}"/>
              </a:ext>
            </a:extLst>
          </p:cNvPr>
          <p:cNvSpPr/>
          <p:nvPr/>
        </p:nvSpPr>
        <p:spPr>
          <a:xfrm>
            <a:off x="5875462" y="4339405"/>
            <a:ext cx="522135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altLang="en-US" sz="2400" dirty="0" err="1">
                <a:solidFill>
                  <a:srgbClr val="FF0000"/>
                </a:solidFill>
              </a:rPr>
              <a:t>Sebuah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citra</a:t>
            </a:r>
            <a:r>
              <a:rPr lang="en-US" altLang="en-US" sz="2400" dirty="0">
                <a:solidFill>
                  <a:srgbClr val="FF0000"/>
                </a:solidFill>
              </a:rPr>
              <a:t> digital </a:t>
            </a:r>
            <a:r>
              <a:rPr lang="en-US" altLang="en-US" sz="2400" dirty="0" err="1">
                <a:solidFill>
                  <a:srgbClr val="FF0000"/>
                </a:solidFill>
              </a:rPr>
              <a:t>adalah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versi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diskrit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dari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citra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kontinu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10245-23DB-4B11-A1AA-FFDF336DB57B}"/>
              </a:ext>
            </a:extLst>
          </p:cNvPr>
          <p:cNvSpPr txBox="1"/>
          <p:nvPr/>
        </p:nvSpPr>
        <p:spPr>
          <a:xfrm>
            <a:off x="1464365" y="5667690"/>
            <a:ext cx="346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Citra </a:t>
            </a:r>
            <a:r>
              <a:rPr lang="en-US" dirty="0" err="1">
                <a:solidFill>
                  <a:srgbClr val="FF0000"/>
                </a:solidFill>
              </a:rPr>
              <a:t>kontinu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ECC9C1-AD9E-4EB7-95D8-3F1D1E20E328}"/>
              </a:ext>
            </a:extLst>
          </p:cNvPr>
          <p:cNvSpPr txBox="1"/>
          <p:nvPr/>
        </p:nvSpPr>
        <p:spPr>
          <a:xfrm>
            <a:off x="4170459" y="5668398"/>
            <a:ext cx="346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Citra digital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3EF7FBF-047C-4CA0-9924-6532613E9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b="1" dirty="0" err="1">
                <a:latin typeface="+mn-lt"/>
              </a:rPr>
              <a:t>Digitalisasi</a:t>
            </a:r>
            <a:r>
              <a:rPr lang="en-US" altLang="en-US" b="1" dirty="0">
                <a:latin typeface="+mn-lt"/>
              </a:rPr>
              <a:t> Citra</a:t>
            </a:r>
          </a:p>
        </p:txBody>
      </p:sp>
    </p:spTree>
    <p:extLst>
      <p:ext uri="{BB962C8B-B14F-4D97-AF65-F5344CB8AC3E}">
        <p14:creationId xmlns:p14="http://schemas.microsoft.com/office/powerpoint/2010/main" val="331578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D40F-9CAA-4D52-BDA8-5F68D8087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/>
              <a:t>Akuisisi Citra Menjadi Citra Digital</a:t>
            </a:r>
            <a:endParaRPr lang="en-US" sz="4000" b="1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0AF4633-2689-494D-8812-27A3A19A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5"/>
          <a:stretch>
            <a:fillRect/>
          </a:stretch>
        </p:blipFill>
        <p:spPr bwMode="auto">
          <a:xfrm>
            <a:off x="1359169" y="1952109"/>
            <a:ext cx="8546012" cy="488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owerShot SD200">
            <a:extLst>
              <a:ext uri="{FF2B5EF4-FFF2-40B4-BE49-F238E27FC236}">
                <a16:creationId xmlns:a16="http://schemas.microsoft.com/office/drawing/2014/main" id="{0A425972-C85D-420B-B399-D609B68D4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6" r="6143"/>
          <a:stretch>
            <a:fillRect/>
          </a:stretch>
        </p:blipFill>
        <p:spPr bwMode="auto">
          <a:xfrm>
            <a:off x="9093200" y="213360"/>
            <a:ext cx="2980322" cy="140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003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2791</Words>
  <Application>Microsoft Office PowerPoint</Application>
  <PresentationFormat>Widescreen</PresentationFormat>
  <Paragraphs>355</Paragraphs>
  <Slides>49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ArialMT</vt:lpstr>
      <vt:lpstr>Calibri</vt:lpstr>
      <vt:lpstr>Calibri Light</vt:lpstr>
      <vt:lpstr>Cambria Math</vt:lpstr>
      <vt:lpstr>Times New Roman</vt:lpstr>
      <vt:lpstr>Office Theme</vt:lpstr>
      <vt:lpstr>Image</vt:lpstr>
      <vt:lpstr>03 - Pembentukan Citra dan  Digitalisasi Citra </vt:lpstr>
      <vt:lpstr>Model Citra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Digitalisasi Citra</vt:lpstr>
      <vt:lpstr>PowerPoint Presentation</vt:lpstr>
      <vt:lpstr>Digital cameras</vt:lpstr>
      <vt:lpstr>CCD Cameras</vt:lpstr>
      <vt:lpstr>CMOS Cameras</vt:lpstr>
      <vt:lpstr>PowerPoint Presentation</vt:lpstr>
      <vt:lpstr>PowerPoint Presentation</vt:lpstr>
      <vt:lpstr>PowerPoint Presentation</vt:lpstr>
      <vt:lpstr>Penerokan (sampling)</vt:lpstr>
      <vt:lpstr>PowerPoint Presentation</vt:lpstr>
      <vt:lpstr>PowerPoint Presentation</vt:lpstr>
      <vt:lpstr>Kuantisasi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Penurunan mutu citra karena kuantisasi keabuan</vt:lpstr>
      <vt:lpstr>PowerPoint Presentation</vt:lpstr>
      <vt:lpstr>PowerPoint Presentation</vt:lpstr>
      <vt:lpstr>Beberapa Teknik Kuantisasi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Resolusi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Pembentukan Citra</dc:title>
  <dc:creator>Dr.Ir. Rinaldi Munir, MT</dc:creator>
  <cp:lastModifiedBy>Dr. Ir. Rinaldi, M.T.</cp:lastModifiedBy>
  <cp:revision>37</cp:revision>
  <dcterms:created xsi:type="dcterms:W3CDTF">2019-08-21T03:13:46Z</dcterms:created>
  <dcterms:modified xsi:type="dcterms:W3CDTF">2023-08-25T09:49:37Z</dcterms:modified>
</cp:coreProperties>
</file>