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725" r:id="rId2"/>
    <p:sldId id="417" r:id="rId3"/>
    <p:sldId id="418" r:id="rId4"/>
    <p:sldId id="419" r:id="rId5"/>
    <p:sldId id="420" r:id="rId6"/>
    <p:sldId id="421" r:id="rId7"/>
    <p:sldId id="422" r:id="rId8"/>
    <p:sldId id="423" r:id="rId9"/>
    <p:sldId id="424" r:id="rId10"/>
    <p:sldId id="425" r:id="rId11"/>
    <p:sldId id="426" r:id="rId12"/>
    <p:sldId id="702" r:id="rId13"/>
    <p:sldId id="736" r:id="rId14"/>
    <p:sldId id="738" r:id="rId15"/>
    <p:sldId id="703" r:id="rId16"/>
    <p:sldId id="704" r:id="rId17"/>
    <p:sldId id="705" r:id="rId18"/>
    <p:sldId id="416" r:id="rId19"/>
    <p:sldId id="681" r:id="rId20"/>
    <p:sldId id="718" r:id="rId21"/>
    <p:sldId id="755" r:id="rId22"/>
    <p:sldId id="754" r:id="rId23"/>
    <p:sldId id="337" r:id="rId24"/>
    <p:sldId id="338" r:id="rId25"/>
    <p:sldId id="339" r:id="rId26"/>
    <p:sldId id="340" r:id="rId27"/>
    <p:sldId id="699" r:id="rId28"/>
    <p:sldId id="719" r:id="rId29"/>
    <p:sldId id="721" r:id="rId30"/>
    <p:sldId id="757" r:id="rId31"/>
    <p:sldId id="756" r:id="rId32"/>
    <p:sldId id="341" r:id="rId33"/>
    <p:sldId id="722" r:id="rId34"/>
    <p:sldId id="758" r:id="rId35"/>
    <p:sldId id="342" r:id="rId36"/>
    <p:sldId id="343" r:id="rId37"/>
    <p:sldId id="759" r:id="rId38"/>
    <p:sldId id="344" r:id="rId39"/>
    <p:sldId id="387" r:id="rId40"/>
    <p:sldId id="396" r:id="rId41"/>
    <p:sldId id="397" r:id="rId42"/>
    <p:sldId id="398" r:id="rId43"/>
    <p:sldId id="399" r:id="rId44"/>
    <p:sldId id="739" r:id="rId45"/>
    <p:sldId id="741" r:id="rId46"/>
    <p:sldId id="401" r:id="rId47"/>
    <p:sldId id="404" r:id="rId48"/>
    <p:sldId id="405" r:id="rId49"/>
    <p:sldId id="406" r:id="rId50"/>
    <p:sldId id="407" r:id="rId51"/>
    <p:sldId id="726" r:id="rId52"/>
    <p:sldId id="737" r:id="rId53"/>
    <p:sldId id="724" r:id="rId54"/>
    <p:sldId id="735" r:id="rId55"/>
    <p:sldId id="740" r:id="rId56"/>
    <p:sldId id="742" r:id="rId57"/>
    <p:sldId id="743" r:id="rId58"/>
    <p:sldId id="744" r:id="rId59"/>
    <p:sldId id="745" r:id="rId60"/>
    <p:sldId id="747" r:id="rId61"/>
    <p:sldId id="748" r:id="rId62"/>
    <p:sldId id="749" r:id="rId63"/>
    <p:sldId id="750" r:id="rId64"/>
    <p:sldId id="751" r:id="rId65"/>
    <p:sldId id="752" r:id="rId66"/>
    <p:sldId id="753" r:id="rId67"/>
    <p:sldId id="727" r:id="rId68"/>
    <p:sldId id="728" r:id="rId69"/>
    <p:sldId id="730" r:id="rId70"/>
    <p:sldId id="760" r:id="rId71"/>
    <p:sldId id="731" r:id="rId72"/>
    <p:sldId id="729" r:id="rId73"/>
    <p:sldId id="732" r:id="rId74"/>
    <p:sldId id="733" r:id="rId75"/>
    <p:sldId id="734" r:id="rId76"/>
    <p:sldId id="723"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95E487-0CC7-4389-AD9A-59A9199021F8}"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30945-86DC-4DAB-8023-88136E42F7F4}" type="slidenum">
              <a:rPr lang="en-US" smtClean="0"/>
              <a:t>‹#›</a:t>
            </a:fld>
            <a:endParaRPr lang="en-US"/>
          </a:p>
        </p:txBody>
      </p:sp>
    </p:spTree>
    <p:extLst>
      <p:ext uri="{BB962C8B-B14F-4D97-AF65-F5344CB8AC3E}">
        <p14:creationId xmlns:p14="http://schemas.microsoft.com/office/powerpoint/2010/main" val="2845681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C66B26F-FB0D-4E57-A708-CF1FC6FB1FDC}" type="slidenum">
              <a:rPr lang="en-US"/>
              <a:pPr/>
              <a:t>2</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GB">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B730C35D-6B9F-4AC3-BE50-041C45956DD2}" type="slidenum">
              <a:rPr lang="en-US"/>
              <a:pPr/>
              <a:t>11</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GB">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B0055E49-98B2-4C66-8C6A-35500B832F67}" type="slidenum">
              <a:rPr lang="en-US"/>
              <a:pPr/>
              <a:t>18</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en-IE">
                <a:latin typeface="Arial" pitchFamily="34" charset="0"/>
              </a:rPr>
              <a:t>Give the analogy of the character recognition system.</a:t>
            </a:r>
          </a:p>
          <a:p>
            <a:pPr eaLnBrk="1" hangingPunct="1"/>
            <a:r>
              <a:rPr lang="en-IE">
                <a:latin typeface="Arial" pitchFamily="34" charset="0"/>
              </a:rPr>
              <a:t>Low Level: Cleaning up the image of some text</a:t>
            </a:r>
          </a:p>
          <a:p>
            <a:pPr eaLnBrk="1" hangingPunct="1"/>
            <a:r>
              <a:rPr lang="en-IE">
                <a:latin typeface="Arial" pitchFamily="34" charset="0"/>
              </a:rPr>
              <a:t>Mid level: Segmenting the text from the background and recognising individual characters</a:t>
            </a:r>
          </a:p>
          <a:p>
            <a:pPr eaLnBrk="1" hangingPunct="1"/>
            <a:r>
              <a:rPr lang="en-IE">
                <a:latin typeface="Arial" pitchFamily="34" charset="0"/>
              </a:rPr>
              <a:t>High level: Understanding what the text says</a:t>
            </a:r>
          </a:p>
          <a:p>
            <a:pPr eaLnBrk="1" hangingPunct="1"/>
            <a:endParaRPr lang="en-US">
              <a:latin typeface="Arial" pitchFamily="34" charset="0"/>
            </a:endParaRPr>
          </a:p>
        </p:txBody>
      </p:sp>
    </p:spTree>
    <p:extLst>
      <p:ext uri="{BB962C8B-B14F-4D97-AF65-F5344CB8AC3E}">
        <p14:creationId xmlns:p14="http://schemas.microsoft.com/office/powerpoint/2010/main" val="2618605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C463AF33-F596-41BF-8C4F-44E6B0D8ED72}" type="slidenum">
              <a:rPr lang="en-US"/>
              <a:pPr/>
              <a:t>3</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GB">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4CE5C8A-B0FF-412E-BA79-06DA314171B0}" type="slidenum">
              <a:rPr lang="en-US"/>
              <a:pPr/>
              <a:t>4</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GB">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EE7CE93C-44A9-4F92-A36D-C3660B56B301}" type="slidenum">
              <a:rPr lang="en-US"/>
              <a:pPr/>
              <a:t>5</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GB">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B424B49B-FFA1-43B2-B9F4-A8A19FC9FB09}" type="slidenum">
              <a:rPr lang="en-US"/>
              <a:pPr/>
              <a:t>6</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GB">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17A95EE-710F-4EB4-811E-E343B0F2D5B1}" type="slidenum">
              <a:rPr lang="en-US"/>
              <a:pPr/>
              <a:t>7</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GB">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E915FB3F-2B1C-4FC2-B474-241D803EBFB7}" type="slidenum">
              <a:rPr lang="en-US"/>
              <a:pPr/>
              <a:t>8</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GB">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795E694-B9D5-4154-B54D-210583CA9EEA}" type="slidenum">
              <a:rPr lang="en-US"/>
              <a:pPr/>
              <a:t>9</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GB">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14CCC3F-850A-4239-9CEC-D123ACD7F8C9}" type="slidenum">
              <a:rPr lang="en-US"/>
              <a:pPr/>
              <a:t>10</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GB">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6FF9-426B-40BA-88B3-12B610AC62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11E3DC-BF36-45E4-A526-3CFB35D7F5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D37901-A013-48BE-AD4F-239B8C0C48DD}"/>
              </a:ext>
            </a:extLst>
          </p:cNvPr>
          <p:cNvSpPr>
            <a:spLocks noGrp="1"/>
          </p:cNvSpPr>
          <p:nvPr>
            <p:ph type="dt" sz="half" idx="10"/>
          </p:nvPr>
        </p:nvSpPr>
        <p:spPr/>
        <p:txBody>
          <a:bodyPr/>
          <a:lstStyle/>
          <a:p>
            <a:fld id="{4B0E1CCD-A8F1-43B8-AA3D-869774B5CEEF}" type="datetimeFigureOut">
              <a:rPr lang="en-US" smtClean="0"/>
              <a:t>8/23/2023</a:t>
            </a:fld>
            <a:endParaRPr lang="en-US"/>
          </a:p>
        </p:txBody>
      </p:sp>
      <p:sp>
        <p:nvSpPr>
          <p:cNvPr id="5" name="Footer Placeholder 4">
            <a:extLst>
              <a:ext uri="{FF2B5EF4-FFF2-40B4-BE49-F238E27FC236}">
                <a16:creationId xmlns:a16="http://schemas.microsoft.com/office/drawing/2014/main" id="{8BE337F8-1312-424F-9B0D-6D486FA8E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F43D0-9EF1-4E02-B2D1-6D782CFD1471}"/>
              </a:ext>
            </a:extLst>
          </p:cNvPr>
          <p:cNvSpPr>
            <a:spLocks noGrp="1"/>
          </p:cNvSpPr>
          <p:nvPr>
            <p:ph type="sldNum" sz="quarter" idx="12"/>
          </p:nvPr>
        </p:nvSpPr>
        <p:spPr/>
        <p:txBody>
          <a:bodyPr/>
          <a:lstStyle/>
          <a:p>
            <a:fld id="{50F938FA-C550-4C82-96FE-665EBD422246}" type="slidenum">
              <a:rPr lang="en-US" smtClean="0"/>
              <a:t>‹#›</a:t>
            </a:fld>
            <a:endParaRPr lang="en-US"/>
          </a:p>
        </p:txBody>
      </p:sp>
    </p:spTree>
    <p:extLst>
      <p:ext uri="{BB962C8B-B14F-4D97-AF65-F5344CB8AC3E}">
        <p14:creationId xmlns:p14="http://schemas.microsoft.com/office/powerpoint/2010/main" val="4280160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04C2-E689-434D-BF1A-3FCC5C70BE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124362-0ADF-4A93-B3CD-8FD42F6134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215388-0845-4DD9-BF43-9F063DDF9453}"/>
              </a:ext>
            </a:extLst>
          </p:cNvPr>
          <p:cNvSpPr>
            <a:spLocks noGrp="1"/>
          </p:cNvSpPr>
          <p:nvPr>
            <p:ph type="dt" sz="half" idx="10"/>
          </p:nvPr>
        </p:nvSpPr>
        <p:spPr/>
        <p:txBody>
          <a:bodyPr/>
          <a:lstStyle/>
          <a:p>
            <a:fld id="{4B0E1CCD-A8F1-43B8-AA3D-869774B5CEEF}" type="datetimeFigureOut">
              <a:rPr lang="en-US" smtClean="0"/>
              <a:t>8/23/2023</a:t>
            </a:fld>
            <a:endParaRPr lang="en-US"/>
          </a:p>
        </p:txBody>
      </p:sp>
      <p:sp>
        <p:nvSpPr>
          <p:cNvPr id="5" name="Footer Placeholder 4">
            <a:extLst>
              <a:ext uri="{FF2B5EF4-FFF2-40B4-BE49-F238E27FC236}">
                <a16:creationId xmlns:a16="http://schemas.microsoft.com/office/drawing/2014/main" id="{C1AD2FC2-7B57-41B7-96B9-467CE5A8D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76AE8-E1BB-4861-9585-9E5E63B6AA31}"/>
              </a:ext>
            </a:extLst>
          </p:cNvPr>
          <p:cNvSpPr>
            <a:spLocks noGrp="1"/>
          </p:cNvSpPr>
          <p:nvPr>
            <p:ph type="sldNum" sz="quarter" idx="12"/>
          </p:nvPr>
        </p:nvSpPr>
        <p:spPr/>
        <p:txBody>
          <a:bodyPr/>
          <a:lstStyle/>
          <a:p>
            <a:fld id="{50F938FA-C550-4C82-96FE-665EBD422246}" type="slidenum">
              <a:rPr lang="en-US" smtClean="0"/>
              <a:t>‹#›</a:t>
            </a:fld>
            <a:endParaRPr lang="en-US"/>
          </a:p>
        </p:txBody>
      </p:sp>
    </p:spTree>
    <p:extLst>
      <p:ext uri="{BB962C8B-B14F-4D97-AF65-F5344CB8AC3E}">
        <p14:creationId xmlns:p14="http://schemas.microsoft.com/office/powerpoint/2010/main" val="222450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DB72D6-BC5C-4246-AEE7-F603A8172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C2D612-70A6-4EB4-8FCD-859A06C686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22D51-1E4C-42F6-8FFA-061DFD1DD92D}"/>
              </a:ext>
            </a:extLst>
          </p:cNvPr>
          <p:cNvSpPr>
            <a:spLocks noGrp="1"/>
          </p:cNvSpPr>
          <p:nvPr>
            <p:ph type="dt" sz="half" idx="10"/>
          </p:nvPr>
        </p:nvSpPr>
        <p:spPr/>
        <p:txBody>
          <a:bodyPr/>
          <a:lstStyle/>
          <a:p>
            <a:fld id="{4B0E1CCD-A8F1-43B8-AA3D-869774B5CEEF}" type="datetimeFigureOut">
              <a:rPr lang="en-US" smtClean="0"/>
              <a:t>8/23/2023</a:t>
            </a:fld>
            <a:endParaRPr lang="en-US"/>
          </a:p>
        </p:txBody>
      </p:sp>
      <p:sp>
        <p:nvSpPr>
          <p:cNvPr id="5" name="Footer Placeholder 4">
            <a:extLst>
              <a:ext uri="{FF2B5EF4-FFF2-40B4-BE49-F238E27FC236}">
                <a16:creationId xmlns:a16="http://schemas.microsoft.com/office/drawing/2014/main" id="{57F66E6F-C019-4182-BF69-A07441E00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CCC553-0E19-4788-9B7B-6ADB8E474755}"/>
              </a:ext>
            </a:extLst>
          </p:cNvPr>
          <p:cNvSpPr>
            <a:spLocks noGrp="1"/>
          </p:cNvSpPr>
          <p:nvPr>
            <p:ph type="sldNum" sz="quarter" idx="12"/>
          </p:nvPr>
        </p:nvSpPr>
        <p:spPr/>
        <p:txBody>
          <a:bodyPr/>
          <a:lstStyle/>
          <a:p>
            <a:fld id="{50F938FA-C550-4C82-96FE-665EBD422246}" type="slidenum">
              <a:rPr lang="en-US" smtClean="0"/>
              <a:t>‹#›</a:t>
            </a:fld>
            <a:endParaRPr lang="en-US"/>
          </a:p>
        </p:txBody>
      </p:sp>
    </p:spTree>
    <p:extLst>
      <p:ext uri="{BB962C8B-B14F-4D97-AF65-F5344CB8AC3E}">
        <p14:creationId xmlns:p14="http://schemas.microsoft.com/office/powerpoint/2010/main" val="3716198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30725"/>
          </a:xfrm>
        </p:spPr>
        <p:txBody>
          <a:bodyPr/>
          <a:lstStyle/>
          <a:p>
            <a:endParaRPr lang="en-US"/>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E0F3F053-ACA9-4A80-83E4-9944A4330C01}" type="slidenum">
              <a:rPr lang="en-US" altLang="en-US"/>
              <a:pPr/>
              <a:t>‹#›</a:t>
            </a:fld>
            <a:endParaRPr lang="en-US" altLang="en-US"/>
          </a:p>
        </p:txBody>
      </p:sp>
    </p:spTree>
    <p:extLst>
      <p:ext uri="{BB962C8B-B14F-4D97-AF65-F5344CB8AC3E}">
        <p14:creationId xmlns:p14="http://schemas.microsoft.com/office/powerpoint/2010/main" val="1722407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63A29-7A03-4686-B7A8-6427CC8E68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D30649-189F-476C-83BF-505D6D4E8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410BF2-7919-48E2-8348-30623CEBCBBB}"/>
              </a:ext>
            </a:extLst>
          </p:cNvPr>
          <p:cNvSpPr>
            <a:spLocks noGrp="1"/>
          </p:cNvSpPr>
          <p:nvPr>
            <p:ph type="dt" sz="half" idx="10"/>
          </p:nvPr>
        </p:nvSpPr>
        <p:spPr/>
        <p:txBody>
          <a:bodyPr/>
          <a:lstStyle/>
          <a:p>
            <a:fld id="{4B0E1CCD-A8F1-43B8-AA3D-869774B5CEEF}" type="datetimeFigureOut">
              <a:rPr lang="en-US" smtClean="0"/>
              <a:t>8/23/2023</a:t>
            </a:fld>
            <a:endParaRPr lang="en-US"/>
          </a:p>
        </p:txBody>
      </p:sp>
      <p:sp>
        <p:nvSpPr>
          <p:cNvPr id="5" name="Footer Placeholder 4">
            <a:extLst>
              <a:ext uri="{FF2B5EF4-FFF2-40B4-BE49-F238E27FC236}">
                <a16:creationId xmlns:a16="http://schemas.microsoft.com/office/drawing/2014/main" id="{B1A4880A-BAC6-489F-95BC-02A9FE71C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23082-BC3D-40CE-964B-AA13BEE4708A}"/>
              </a:ext>
            </a:extLst>
          </p:cNvPr>
          <p:cNvSpPr>
            <a:spLocks noGrp="1"/>
          </p:cNvSpPr>
          <p:nvPr>
            <p:ph type="sldNum" sz="quarter" idx="12"/>
          </p:nvPr>
        </p:nvSpPr>
        <p:spPr/>
        <p:txBody>
          <a:bodyPr/>
          <a:lstStyle/>
          <a:p>
            <a:fld id="{50F938FA-C550-4C82-96FE-665EBD422246}" type="slidenum">
              <a:rPr lang="en-US" smtClean="0"/>
              <a:t>‹#›</a:t>
            </a:fld>
            <a:endParaRPr lang="en-US"/>
          </a:p>
        </p:txBody>
      </p:sp>
    </p:spTree>
    <p:extLst>
      <p:ext uri="{BB962C8B-B14F-4D97-AF65-F5344CB8AC3E}">
        <p14:creationId xmlns:p14="http://schemas.microsoft.com/office/powerpoint/2010/main" val="1220124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BFBE-06D6-438C-A4BA-A178DC9538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CF5121-2E76-4BBF-9731-1893C89AD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CAD821-FB6C-4CDC-99FC-2DF90DE6F733}"/>
              </a:ext>
            </a:extLst>
          </p:cNvPr>
          <p:cNvSpPr>
            <a:spLocks noGrp="1"/>
          </p:cNvSpPr>
          <p:nvPr>
            <p:ph type="dt" sz="half" idx="10"/>
          </p:nvPr>
        </p:nvSpPr>
        <p:spPr/>
        <p:txBody>
          <a:bodyPr/>
          <a:lstStyle/>
          <a:p>
            <a:fld id="{4B0E1CCD-A8F1-43B8-AA3D-869774B5CEEF}" type="datetimeFigureOut">
              <a:rPr lang="en-US" smtClean="0"/>
              <a:t>8/23/2023</a:t>
            </a:fld>
            <a:endParaRPr lang="en-US"/>
          </a:p>
        </p:txBody>
      </p:sp>
      <p:sp>
        <p:nvSpPr>
          <p:cNvPr id="5" name="Footer Placeholder 4">
            <a:extLst>
              <a:ext uri="{FF2B5EF4-FFF2-40B4-BE49-F238E27FC236}">
                <a16:creationId xmlns:a16="http://schemas.microsoft.com/office/drawing/2014/main" id="{E308D78D-BF33-4329-9C4F-6D84D7579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A115D-8C7E-448F-A0CA-9343C68AECBC}"/>
              </a:ext>
            </a:extLst>
          </p:cNvPr>
          <p:cNvSpPr>
            <a:spLocks noGrp="1"/>
          </p:cNvSpPr>
          <p:nvPr>
            <p:ph type="sldNum" sz="quarter" idx="12"/>
          </p:nvPr>
        </p:nvSpPr>
        <p:spPr/>
        <p:txBody>
          <a:bodyPr/>
          <a:lstStyle/>
          <a:p>
            <a:fld id="{50F938FA-C550-4C82-96FE-665EBD422246}" type="slidenum">
              <a:rPr lang="en-US" smtClean="0"/>
              <a:t>‹#›</a:t>
            </a:fld>
            <a:endParaRPr lang="en-US"/>
          </a:p>
        </p:txBody>
      </p:sp>
    </p:spTree>
    <p:extLst>
      <p:ext uri="{BB962C8B-B14F-4D97-AF65-F5344CB8AC3E}">
        <p14:creationId xmlns:p14="http://schemas.microsoft.com/office/powerpoint/2010/main" val="4196169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F314-450B-4E20-8EE4-E0243E276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A7CD0-1570-4345-83C2-857D3F3208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89AFE1-11E4-4605-AAF5-B6744347F5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F6CA5F-4661-48A8-AB71-06E3D7B47969}"/>
              </a:ext>
            </a:extLst>
          </p:cNvPr>
          <p:cNvSpPr>
            <a:spLocks noGrp="1"/>
          </p:cNvSpPr>
          <p:nvPr>
            <p:ph type="dt" sz="half" idx="10"/>
          </p:nvPr>
        </p:nvSpPr>
        <p:spPr/>
        <p:txBody>
          <a:bodyPr/>
          <a:lstStyle/>
          <a:p>
            <a:fld id="{4B0E1CCD-A8F1-43B8-AA3D-869774B5CEEF}" type="datetimeFigureOut">
              <a:rPr lang="en-US" smtClean="0"/>
              <a:t>8/23/2023</a:t>
            </a:fld>
            <a:endParaRPr lang="en-US"/>
          </a:p>
        </p:txBody>
      </p:sp>
      <p:sp>
        <p:nvSpPr>
          <p:cNvPr id="6" name="Footer Placeholder 5">
            <a:extLst>
              <a:ext uri="{FF2B5EF4-FFF2-40B4-BE49-F238E27FC236}">
                <a16:creationId xmlns:a16="http://schemas.microsoft.com/office/drawing/2014/main" id="{7D91476F-3787-4CB7-A53B-CA0180432D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39246-2960-4BA2-B62D-95617E3EDD44}"/>
              </a:ext>
            </a:extLst>
          </p:cNvPr>
          <p:cNvSpPr>
            <a:spLocks noGrp="1"/>
          </p:cNvSpPr>
          <p:nvPr>
            <p:ph type="sldNum" sz="quarter" idx="12"/>
          </p:nvPr>
        </p:nvSpPr>
        <p:spPr/>
        <p:txBody>
          <a:bodyPr/>
          <a:lstStyle/>
          <a:p>
            <a:fld id="{50F938FA-C550-4C82-96FE-665EBD422246}" type="slidenum">
              <a:rPr lang="en-US" smtClean="0"/>
              <a:t>‹#›</a:t>
            </a:fld>
            <a:endParaRPr lang="en-US"/>
          </a:p>
        </p:txBody>
      </p:sp>
    </p:spTree>
    <p:extLst>
      <p:ext uri="{BB962C8B-B14F-4D97-AF65-F5344CB8AC3E}">
        <p14:creationId xmlns:p14="http://schemas.microsoft.com/office/powerpoint/2010/main" val="614565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9983-DCAE-4C18-84E7-9F7BF8CDB6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8AB1D4-F973-4CB6-930F-79D41D25B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54B84-BFE5-4844-B2D8-294754A8F2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2E5AB6-2164-43DA-B3A5-6B5FAA4DB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32D5F4-9E26-4A4F-B7A0-50C49372BE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57A425-8294-460D-8F84-E06AF13EFEA5}"/>
              </a:ext>
            </a:extLst>
          </p:cNvPr>
          <p:cNvSpPr>
            <a:spLocks noGrp="1"/>
          </p:cNvSpPr>
          <p:nvPr>
            <p:ph type="dt" sz="half" idx="10"/>
          </p:nvPr>
        </p:nvSpPr>
        <p:spPr/>
        <p:txBody>
          <a:bodyPr/>
          <a:lstStyle/>
          <a:p>
            <a:fld id="{4B0E1CCD-A8F1-43B8-AA3D-869774B5CEEF}" type="datetimeFigureOut">
              <a:rPr lang="en-US" smtClean="0"/>
              <a:t>8/23/2023</a:t>
            </a:fld>
            <a:endParaRPr lang="en-US"/>
          </a:p>
        </p:txBody>
      </p:sp>
      <p:sp>
        <p:nvSpPr>
          <p:cNvPr id="8" name="Footer Placeholder 7">
            <a:extLst>
              <a:ext uri="{FF2B5EF4-FFF2-40B4-BE49-F238E27FC236}">
                <a16:creationId xmlns:a16="http://schemas.microsoft.com/office/drawing/2014/main" id="{CB39BDE7-612F-4325-8DB7-EFB9D4901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0D644F-8BD0-49D6-8C74-9CD12F76B019}"/>
              </a:ext>
            </a:extLst>
          </p:cNvPr>
          <p:cNvSpPr>
            <a:spLocks noGrp="1"/>
          </p:cNvSpPr>
          <p:nvPr>
            <p:ph type="sldNum" sz="quarter" idx="12"/>
          </p:nvPr>
        </p:nvSpPr>
        <p:spPr/>
        <p:txBody>
          <a:bodyPr/>
          <a:lstStyle/>
          <a:p>
            <a:fld id="{50F938FA-C550-4C82-96FE-665EBD422246}" type="slidenum">
              <a:rPr lang="en-US" smtClean="0"/>
              <a:t>‹#›</a:t>
            </a:fld>
            <a:endParaRPr lang="en-US"/>
          </a:p>
        </p:txBody>
      </p:sp>
    </p:spTree>
    <p:extLst>
      <p:ext uri="{BB962C8B-B14F-4D97-AF65-F5344CB8AC3E}">
        <p14:creationId xmlns:p14="http://schemas.microsoft.com/office/powerpoint/2010/main" val="353945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652C7-17B5-4C52-B676-21123F3EED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96C711-2B6E-43A5-A962-A4E38FC0B104}"/>
              </a:ext>
            </a:extLst>
          </p:cNvPr>
          <p:cNvSpPr>
            <a:spLocks noGrp="1"/>
          </p:cNvSpPr>
          <p:nvPr>
            <p:ph type="dt" sz="half" idx="10"/>
          </p:nvPr>
        </p:nvSpPr>
        <p:spPr/>
        <p:txBody>
          <a:bodyPr/>
          <a:lstStyle/>
          <a:p>
            <a:fld id="{4B0E1CCD-A8F1-43B8-AA3D-869774B5CEEF}" type="datetimeFigureOut">
              <a:rPr lang="en-US" smtClean="0"/>
              <a:t>8/23/2023</a:t>
            </a:fld>
            <a:endParaRPr lang="en-US"/>
          </a:p>
        </p:txBody>
      </p:sp>
      <p:sp>
        <p:nvSpPr>
          <p:cNvPr id="4" name="Footer Placeholder 3">
            <a:extLst>
              <a:ext uri="{FF2B5EF4-FFF2-40B4-BE49-F238E27FC236}">
                <a16:creationId xmlns:a16="http://schemas.microsoft.com/office/drawing/2014/main" id="{DC98CDD6-D1DA-4728-9120-D747423352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E565AD-D899-4176-9819-DA4B21600EFB}"/>
              </a:ext>
            </a:extLst>
          </p:cNvPr>
          <p:cNvSpPr>
            <a:spLocks noGrp="1"/>
          </p:cNvSpPr>
          <p:nvPr>
            <p:ph type="sldNum" sz="quarter" idx="12"/>
          </p:nvPr>
        </p:nvSpPr>
        <p:spPr/>
        <p:txBody>
          <a:bodyPr/>
          <a:lstStyle/>
          <a:p>
            <a:fld id="{50F938FA-C550-4C82-96FE-665EBD422246}" type="slidenum">
              <a:rPr lang="en-US" smtClean="0"/>
              <a:t>‹#›</a:t>
            </a:fld>
            <a:endParaRPr lang="en-US"/>
          </a:p>
        </p:txBody>
      </p:sp>
    </p:spTree>
    <p:extLst>
      <p:ext uri="{BB962C8B-B14F-4D97-AF65-F5344CB8AC3E}">
        <p14:creationId xmlns:p14="http://schemas.microsoft.com/office/powerpoint/2010/main" val="249310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679055-F670-4181-B3A6-575BFA3CE4E5}"/>
              </a:ext>
            </a:extLst>
          </p:cNvPr>
          <p:cNvSpPr>
            <a:spLocks noGrp="1"/>
          </p:cNvSpPr>
          <p:nvPr>
            <p:ph type="dt" sz="half" idx="10"/>
          </p:nvPr>
        </p:nvSpPr>
        <p:spPr/>
        <p:txBody>
          <a:bodyPr/>
          <a:lstStyle/>
          <a:p>
            <a:fld id="{4B0E1CCD-A8F1-43B8-AA3D-869774B5CEEF}" type="datetimeFigureOut">
              <a:rPr lang="en-US" smtClean="0"/>
              <a:t>8/23/2023</a:t>
            </a:fld>
            <a:endParaRPr lang="en-US"/>
          </a:p>
        </p:txBody>
      </p:sp>
      <p:sp>
        <p:nvSpPr>
          <p:cNvPr id="3" name="Footer Placeholder 2">
            <a:extLst>
              <a:ext uri="{FF2B5EF4-FFF2-40B4-BE49-F238E27FC236}">
                <a16:creationId xmlns:a16="http://schemas.microsoft.com/office/drawing/2014/main" id="{656E14BE-9258-4BE7-9676-401481251E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AA4A6E-CB74-4177-B6B0-D69A0F77A39C}"/>
              </a:ext>
            </a:extLst>
          </p:cNvPr>
          <p:cNvSpPr>
            <a:spLocks noGrp="1"/>
          </p:cNvSpPr>
          <p:nvPr>
            <p:ph type="sldNum" sz="quarter" idx="12"/>
          </p:nvPr>
        </p:nvSpPr>
        <p:spPr/>
        <p:txBody>
          <a:bodyPr/>
          <a:lstStyle/>
          <a:p>
            <a:fld id="{50F938FA-C550-4C82-96FE-665EBD422246}" type="slidenum">
              <a:rPr lang="en-US" smtClean="0"/>
              <a:t>‹#›</a:t>
            </a:fld>
            <a:endParaRPr lang="en-US"/>
          </a:p>
        </p:txBody>
      </p:sp>
    </p:spTree>
    <p:extLst>
      <p:ext uri="{BB962C8B-B14F-4D97-AF65-F5344CB8AC3E}">
        <p14:creationId xmlns:p14="http://schemas.microsoft.com/office/powerpoint/2010/main" val="3890786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0A32-C141-4C34-8039-7AB4A7C041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D149FC-099D-4F35-92F6-56A0301EDD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DD3021-FA72-445F-AEF9-81E282716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F69B51-311E-4DC4-9FC2-FE470A76499C}"/>
              </a:ext>
            </a:extLst>
          </p:cNvPr>
          <p:cNvSpPr>
            <a:spLocks noGrp="1"/>
          </p:cNvSpPr>
          <p:nvPr>
            <p:ph type="dt" sz="half" idx="10"/>
          </p:nvPr>
        </p:nvSpPr>
        <p:spPr/>
        <p:txBody>
          <a:bodyPr/>
          <a:lstStyle/>
          <a:p>
            <a:fld id="{4B0E1CCD-A8F1-43B8-AA3D-869774B5CEEF}" type="datetimeFigureOut">
              <a:rPr lang="en-US" smtClean="0"/>
              <a:t>8/23/2023</a:t>
            </a:fld>
            <a:endParaRPr lang="en-US"/>
          </a:p>
        </p:txBody>
      </p:sp>
      <p:sp>
        <p:nvSpPr>
          <p:cNvPr id="6" name="Footer Placeholder 5">
            <a:extLst>
              <a:ext uri="{FF2B5EF4-FFF2-40B4-BE49-F238E27FC236}">
                <a16:creationId xmlns:a16="http://schemas.microsoft.com/office/drawing/2014/main" id="{BCB8C668-C96C-437C-ACAC-094A8F8945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F0AAA3-C619-4D82-BA9B-0A68A23B5C96}"/>
              </a:ext>
            </a:extLst>
          </p:cNvPr>
          <p:cNvSpPr>
            <a:spLocks noGrp="1"/>
          </p:cNvSpPr>
          <p:nvPr>
            <p:ph type="sldNum" sz="quarter" idx="12"/>
          </p:nvPr>
        </p:nvSpPr>
        <p:spPr/>
        <p:txBody>
          <a:bodyPr/>
          <a:lstStyle/>
          <a:p>
            <a:fld id="{50F938FA-C550-4C82-96FE-665EBD422246}" type="slidenum">
              <a:rPr lang="en-US" smtClean="0"/>
              <a:t>‹#›</a:t>
            </a:fld>
            <a:endParaRPr lang="en-US"/>
          </a:p>
        </p:txBody>
      </p:sp>
    </p:spTree>
    <p:extLst>
      <p:ext uri="{BB962C8B-B14F-4D97-AF65-F5344CB8AC3E}">
        <p14:creationId xmlns:p14="http://schemas.microsoft.com/office/powerpoint/2010/main" val="2063252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ADB0-1C27-4B58-9309-12CF5513CB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CBC11B-5245-4332-9887-DBCECA0BA9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8AB2D5-CFC8-47E3-8162-F6915961E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782AF-EA89-4F1F-B5AD-411F54BC1EDE}"/>
              </a:ext>
            </a:extLst>
          </p:cNvPr>
          <p:cNvSpPr>
            <a:spLocks noGrp="1"/>
          </p:cNvSpPr>
          <p:nvPr>
            <p:ph type="dt" sz="half" idx="10"/>
          </p:nvPr>
        </p:nvSpPr>
        <p:spPr/>
        <p:txBody>
          <a:bodyPr/>
          <a:lstStyle/>
          <a:p>
            <a:fld id="{4B0E1CCD-A8F1-43B8-AA3D-869774B5CEEF}" type="datetimeFigureOut">
              <a:rPr lang="en-US" smtClean="0"/>
              <a:t>8/23/2023</a:t>
            </a:fld>
            <a:endParaRPr lang="en-US"/>
          </a:p>
        </p:txBody>
      </p:sp>
      <p:sp>
        <p:nvSpPr>
          <p:cNvPr id="6" name="Footer Placeholder 5">
            <a:extLst>
              <a:ext uri="{FF2B5EF4-FFF2-40B4-BE49-F238E27FC236}">
                <a16:creationId xmlns:a16="http://schemas.microsoft.com/office/drawing/2014/main" id="{9DAC7A52-E6B8-4D5F-8BE1-342D51291B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ED36B-F48E-4AC6-9567-11CB135A9CA7}"/>
              </a:ext>
            </a:extLst>
          </p:cNvPr>
          <p:cNvSpPr>
            <a:spLocks noGrp="1"/>
          </p:cNvSpPr>
          <p:nvPr>
            <p:ph type="sldNum" sz="quarter" idx="12"/>
          </p:nvPr>
        </p:nvSpPr>
        <p:spPr/>
        <p:txBody>
          <a:bodyPr/>
          <a:lstStyle/>
          <a:p>
            <a:fld id="{50F938FA-C550-4C82-96FE-665EBD422246}" type="slidenum">
              <a:rPr lang="en-US" smtClean="0"/>
              <a:t>‹#›</a:t>
            </a:fld>
            <a:endParaRPr lang="en-US"/>
          </a:p>
        </p:txBody>
      </p:sp>
    </p:spTree>
    <p:extLst>
      <p:ext uri="{BB962C8B-B14F-4D97-AF65-F5344CB8AC3E}">
        <p14:creationId xmlns:p14="http://schemas.microsoft.com/office/powerpoint/2010/main" val="3632849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0A8D76-3362-4B44-8339-7F9FD5BAF9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DEC2AC-2086-4C1A-B2E6-F1151CC5C8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A08C6-A718-45FE-8EA3-9ACE37FED0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0E1CCD-A8F1-43B8-AA3D-869774B5CEEF}" type="datetimeFigureOut">
              <a:rPr lang="en-US" smtClean="0"/>
              <a:t>8/23/2023</a:t>
            </a:fld>
            <a:endParaRPr lang="en-US"/>
          </a:p>
        </p:txBody>
      </p:sp>
      <p:sp>
        <p:nvSpPr>
          <p:cNvPr id="5" name="Footer Placeholder 4">
            <a:extLst>
              <a:ext uri="{FF2B5EF4-FFF2-40B4-BE49-F238E27FC236}">
                <a16:creationId xmlns:a16="http://schemas.microsoft.com/office/drawing/2014/main" id="{489DD625-0550-4EDD-A1D0-E012DE0F3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5EFB92-5153-491F-9E46-9F4BD7364F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938FA-C550-4C82-96FE-665EBD422246}" type="slidenum">
              <a:rPr lang="en-US" smtClean="0"/>
              <a:t>‹#›</a:t>
            </a:fld>
            <a:endParaRPr lang="en-US"/>
          </a:p>
        </p:txBody>
      </p:sp>
    </p:spTree>
    <p:extLst>
      <p:ext uri="{BB962C8B-B14F-4D97-AF65-F5344CB8AC3E}">
        <p14:creationId xmlns:p14="http://schemas.microsoft.com/office/powerpoint/2010/main" val="2205195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towardsdatascience.com/what-even-is-computer-vision-531e4f07d7d0" TargetMode="External"/><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towardsdatascience.com/everything-you-ever-wanted-to-know-about-computer-vision-heres-a-look-why-it-s-so-awesome-e8a58dfb641e" TargetMode="External"/><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web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Toky\Courses\IP\Lectures\01_Intro\Demos\hopping.mpeg" TargetMode="External"/><Relationship Id="rId1" Type="http://schemas.openxmlformats.org/officeDocument/2006/relationships/video" Target="file:///C:\Users\Toky\Courses\IP\Lectures\01_Intro\Demos\umbrella.mpeg"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newatlas.com/video-inpainting-software-hd/26632/"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hyperlink" Target="https://www.researchgate.net/figure/Comparision-of-common-demosaicing-methods-applied-to-an-image-of-a-brick-house-and-blue_fig2_220494111"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hyperlink" Target="https://oceanservice.noaa.gov/facts/remotesensing.html" TargetMode="External"/><Relationship Id="rId4" Type="http://schemas.openxmlformats.org/officeDocument/2006/relationships/hyperlink" Target="https://www.usgs.gov/faqs/what-remote-sensing-and-what-it-used"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dgl.salemstate.edu/geography/profs/young/Imaging%20Earth/Glacier-webpage/home_Page301.htm" TargetMode="External"/><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2.xml"/><Relationship Id="rId1" Type="http://schemas.openxmlformats.org/officeDocument/2006/relationships/video" Target="file:///F:\Docs\Summer%20Camp\Lecture%201\any.mov"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MPU2HistivI&amp;t=34s" TargetMode="External"/><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www.sciencedirect.com/science/article/pii/S266591072030061X" TargetMode="Externa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informatika.stei.itb.ac.id/~rinaldi.munir/Koleksi/Citra%20Uji/CitraUji.htm"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jpg"/><Relationship Id="rId5" Type="http://schemas.openxmlformats.org/officeDocument/2006/relationships/image" Target="../media/image91.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0.xml.rels><?xml version="1.0" encoding="UTF-8" standalone="yes"?>
<Relationships xmlns="http://schemas.openxmlformats.org/package/2006/relationships"><Relationship Id="rId3" Type="http://schemas.openxmlformats.org/officeDocument/2006/relationships/hyperlink" Target="https://www.cs.cmu.edu/afs/cs/project/cil/ftp/html/v-images.html" TargetMode="External"/><Relationship Id="rId2" Type="http://schemas.openxmlformats.org/officeDocument/2006/relationships/hyperlink" Target="https://sipi.usc.edu/database/" TargetMode="External"/><Relationship Id="rId1" Type="http://schemas.openxmlformats.org/officeDocument/2006/relationships/slideLayout" Target="../slideLayouts/slideLayout2.xml"/><Relationship Id="rId4" Type="http://schemas.openxmlformats.org/officeDocument/2006/relationships/hyperlink" Target="https://testimages.org/"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en.wikipedia.org/wiki/HP_2100" TargetMode="External"/><Relationship Id="rId2" Type="http://schemas.openxmlformats.org/officeDocument/2006/relationships/hyperlink" Target="https://en.wikipedia.org/wiki/University_of_Southern_California"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2.xml"/><Relationship Id="rId5" Type="http://schemas.openxmlformats.org/officeDocument/2006/relationships/hyperlink" Target="http://www.ee.cityu.edu.hk/~lmpo/lenna/Lenna97.html" TargetMode="External"/><Relationship Id="rId4" Type="http://schemas.openxmlformats.org/officeDocument/2006/relationships/image" Target="../media/image98.jpg"/></Relationships>
</file>

<file path=ppt/slides/_rels/slide75.xml.rels><?xml version="1.0" encoding="UTF-8" standalone="yes"?>
<Relationships xmlns="http://schemas.openxmlformats.org/package/2006/relationships"><Relationship Id="rId3" Type="http://schemas.openxmlformats.org/officeDocument/2006/relationships/hyperlink" Target="https://www.wired.com/story/finding-lena-the-patron-saint-of-jpegs/" TargetMode="External"/><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48C48-39F5-46DF-82D1-A8DEEC74D663}"/>
              </a:ext>
            </a:extLst>
          </p:cNvPr>
          <p:cNvSpPr>
            <a:spLocks noGrp="1"/>
          </p:cNvSpPr>
          <p:nvPr>
            <p:ph type="ctrTitle"/>
          </p:nvPr>
        </p:nvSpPr>
        <p:spPr>
          <a:xfrm>
            <a:off x="1524000" y="114121"/>
            <a:ext cx="9144000" cy="1907719"/>
          </a:xfrm>
        </p:spPr>
        <p:txBody>
          <a:bodyPr>
            <a:normAutofit/>
          </a:bodyPr>
          <a:lstStyle/>
          <a:p>
            <a:r>
              <a:rPr lang="en-US" b="1" dirty="0" err="1"/>
              <a:t>Pengantar</a:t>
            </a:r>
            <a:r>
              <a:rPr lang="en-US" b="1" dirty="0"/>
              <a:t> </a:t>
            </a:r>
            <a:r>
              <a:rPr lang="en-US" b="1" dirty="0" err="1"/>
              <a:t>Interpretasi</a:t>
            </a:r>
            <a:r>
              <a:rPr lang="en-US" b="1" dirty="0"/>
              <a:t> dan </a:t>
            </a:r>
            <a:r>
              <a:rPr lang="en-US" b="1" dirty="0" err="1"/>
              <a:t>Pengolahan</a:t>
            </a:r>
            <a:r>
              <a:rPr lang="en-US" b="1" dirty="0"/>
              <a:t> Citra </a:t>
            </a:r>
            <a:r>
              <a:rPr lang="en-US" sz="2800" b="1" dirty="0"/>
              <a:t>(Bagian 2 – Update 2022)</a:t>
            </a:r>
          </a:p>
        </p:txBody>
      </p:sp>
      <p:sp>
        <p:nvSpPr>
          <p:cNvPr id="3" name="Subtitle 2">
            <a:extLst>
              <a:ext uri="{FF2B5EF4-FFF2-40B4-BE49-F238E27FC236}">
                <a16:creationId xmlns:a16="http://schemas.microsoft.com/office/drawing/2014/main" id="{798532B5-440C-4CF9-BA6E-65D0274F1550}"/>
              </a:ext>
            </a:extLst>
          </p:cNvPr>
          <p:cNvSpPr>
            <a:spLocks noGrp="1"/>
          </p:cNvSpPr>
          <p:nvPr>
            <p:ph type="subTitle" idx="1"/>
          </p:nvPr>
        </p:nvSpPr>
        <p:spPr>
          <a:xfrm>
            <a:off x="1422400" y="2249764"/>
            <a:ext cx="9144000" cy="1655762"/>
          </a:xfrm>
        </p:spPr>
        <p:txBody>
          <a:bodyPr>
            <a:normAutofit fontScale="92500" lnSpcReduction="10000"/>
          </a:bodyPr>
          <a:lstStyle/>
          <a:p>
            <a:r>
              <a:rPr lang="en-US" sz="3600" dirty="0"/>
              <a:t>IF4073 </a:t>
            </a:r>
            <a:r>
              <a:rPr lang="en-US" sz="3600" dirty="0" err="1"/>
              <a:t>Interpretasi</a:t>
            </a:r>
            <a:r>
              <a:rPr lang="en-US" sz="3600" dirty="0"/>
              <a:t> dan </a:t>
            </a:r>
            <a:r>
              <a:rPr lang="en-US" sz="3600" dirty="0" err="1"/>
              <a:t>Pengolahan</a:t>
            </a:r>
            <a:r>
              <a:rPr lang="en-US" sz="3600" dirty="0"/>
              <a:t> Citra</a:t>
            </a:r>
          </a:p>
          <a:p>
            <a:endParaRPr lang="en-US" sz="3600" dirty="0"/>
          </a:p>
          <a:p>
            <a:r>
              <a:rPr lang="en-US" sz="3600" dirty="0"/>
              <a:t>Oleh: Rinaldi Munir</a:t>
            </a:r>
          </a:p>
        </p:txBody>
      </p:sp>
      <p:sp>
        <p:nvSpPr>
          <p:cNvPr id="4" name="TextBox 3">
            <a:extLst>
              <a:ext uri="{FF2B5EF4-FFF2-40B4-BE49-F238E27FC236}">
                <a16:creationId xmlns:a16="http://schemas.microsoft.com/office/drawing/2014/main" id="{B8EF0E72-0D77-457B-A795-B4D2AF854200}"/>
              </a:ext>
            </a:extLst>
          </p:cNvPr>
          <p:cNvSpPr txBox="1"/>
          <p:nvPr/>
        </p:nvSpPr>
        <p:spPr>
          <a:xfrm>
            <a:off x="4167715" y="5543550"/>
            <a:ext cx="3856569" cy="1200329"/>
          </a:xfrm>
          <a:prstGeom prst="rect">
            <a:avLst/>
          </a:prstGeom>
          <a:noFill/>
        </p:spPr>
        <p:txBody>
          <a:bodyPr wrap="none" rtlCol="0">
            <a:spAutoFit/>
          </a:bodyPr>
          <a:lstStyle/>
          <a:p>
            <a:pPr algn="ctr"/>
            <a:r>
              <a:rPr lang="en-US" dirty="0"/>
              <a:t>Program </a:t>
            </a:r>
            <a:r>
              <a:rPr lang="en-US" dirty="0" err="1"/>
              <a:t>Studi</a:t>
            </a:r>
            <a:r>
              <a:rPr lang="en-US" dirty="0"/>
              <a:t> Teknik </a:t>
            </a:r>
            <a:r>
              <a:rPr lang="en-US" dirty="0" err="1"/>
              <a:t>Informatika</a:t>
            </a:r>
            <a:endParaRPr lang="en-US" dirty="0"/>
          </a:p>
          <a:p>
            <a:pPr algn="ctr"/>
            <a:r>
              <a:rPr lang="en-US" dirty="0" err="1"/>
              <a:t>Sekolah</a:t>
            </a:r>
            <a:r>
              <a:rPr lang="en-US" dirty="0"/>
              <a:t> Teknik </a:t>
            </a:r>
            <a:r>
              <a:rPr lang="en-US" dirty="0" err="1"/>
              <a:t>Elektro</a:t>
            </a:r>
            <a:r>
              <a:rPr lang="en-US" dirty="0"/>
              <a:t> dan </a:t>
            </a:r>
            <a:r>
              <a:rPr lang="en-US" dirty="0" err="1"/>
              <a:t>Informatika</a:t>
            </a:r>
            <a:r>
              <a:rPr lang="en-US" dirty="0"/>
              <a:t> </a:t>
            </a:r>
          </a:p>
          <a:p>
            <a:pPr algn="ctr"/>
            <a:r>
              <a:rPr lang="en-US" dirty="0" err="1"/>
              <a:t>Institut</a:t>
            </a:r>
            <a:r>
              <a:rPr lang="en-US" dirty="0"/>
              <a:t> </a:t>
            </a:r>
            <a:r>
              <a:rPr lang="en-US" dirty="0" err="1"/>
              <a:t>Teknologi</a:t>
            </a:r>
            <a:r>
              <a:rPr lang="en-US" dirty="0"/>
              <a:t> Bandung</a:t>
            </a:r>
          </a:p>
          <a:p>
            <a:pPr algn="ctr"/>
            <a:r>
              <a:rPr lang="en-US" dirty="0"/>
              <a:t>2022</a:t>
            </a:r>
          </a:p>
        </p:txBody>
      </p:sp>
      <p:pic>
        <p:nvPicPr>
          <p:cNvPr id="5" name="Picture 2" descr="Download Logo ITB - Direktorat Sistem dan Teknologi Informasi Institut  Teknologi Bandung">
            <a:extLst>
              <a:ext uri="{FF2B5EF4-FFF2-40B4-BE49-F238E27FC236}">
                <a16:creationId xmlns:a16="http://schemas.microsoft.com/office/drawing/2014/main" id="{59C18032-4CF0-4476-8C34-5768F9376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414" y="3905526"/>
            <a:ext cx="1487170" cy="148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718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IE" sz="3600"/>
              <a:t>Key Stages in Digital Image Processing:</a:t>
            </a:r>
            <a:br>
              <a:rPr lang="en-IE" sz="3600"/>
            </a:br>
            <a:r>
              <a:rPr lang="en-IE" sz="3600"/>
              <a:t>Image Compression</a:t>
            </a:r>
            <a:endParaRPr lang="en-US" sz="3600"/>
          </a:p>
        </p:txBody>
      </p:sp>
      <p:sp>
        <p:nvSpPr>
          <p:cNvPr id="81923" name="Rectangle 3"/>
          <p:cNvSpPr>
            <a:spLocks noGrp="1" noChangeArrowheads="1"/>
          </p:cNvSpPr>
          <p:nvPr>
            <p:ph type="body" idx="1"/>
          </p:nvPr>
        </p:nvSpPr>
        <p:spPr/>
        <p:txBody>
          <a:bodyPr/>
          <a:lstStyle/>
          <a:p>
            <a:pPr marL="0" indent="0"/>
            <a:endParaRPr lang="en-GB"/>
          </a:p>
        </p:txBody>
      </p:sp>
      <p:sp>
        <p:nvSpPr>
          <p:cNvPr id="81924" name="Rectangle 4"/>
          <p:cNvSpPr>
            <a:spLocks noChangeArrowheads="1"/>
          </p:cNvSpPr>
          <p:nvPr/>
        </p:nvSpPr>
        <p:spPr bwMode="auto">
          <a:xfrm>
            <a:off x="2074863"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Acquisition</a:t>
            </a:r>
            <a:endParaRPr lang="en-US"/>
          </a:p>
        </p:txBody>
      </p:sp>
      <p:sp>
        <p:nvSpPr>
          <p:cNvPr id="81925" name="Rectangle 5"/>
          <p:cNvSpPr>
            <a:spLocks noChangeArrowheads="1"/>
          </p:cNvSpPr>
          <p:nvPr/>
        </p:nvSpPr>
        <p:spPr bwMode="auto">
          <a:xfrm>
            <a:off x="4056063"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Restoration</a:t>
            </a:r>
            <a:endParaRPr lang="en-US"/>
          </a:p>
        </p:txBody>
      </p:sp>
      <p:sp>
        <p:nvSpPr>
          <p:cNvPr id="81926" name="Rectangle 6"/>
          <p:cNvSpPr>
            <a:spLocks noChangeArrowheads="1"/>
          </p:cNvSpPr>
          <p:nvPr/>
        </p:nvSpPr>
        <p:spPr bwMode="auto">
          <a:xfrm>
            <a:off x="6434138"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Morphological Processing</a:t>
            </a:r>
            <a:endParaRPr lang="en-US"/>
          </a:p>
        </p:txBody>
      </p:sp>
      <p:sp>
        <p:nvSpPr>
          <p:cNvPr id="81927" name="Rectangle 7"/>
          <p:cNvSpPr>
            <a:spLocks noChangeArrowheads="1"/>
          </p:cNvSpPr>
          <p:nvPr/>
        </p:nvSpPr>
        <p:spPr bwMode="auto">
          <a:xfrm>
            <a:off x="8401050"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Segmentation</a:t>
            </a:r>
            <a:endParaRPr lang="en-US"/>
          </a:p>
        </p:txBody>
      </p:sp>
      <p:sp>
        <p:nvSpPr>
          <p:cNvPr id="81928" name="Rectangle 8"/>
          <p:cNvSpPr>
            <a:spLocks noChangeArrowheads="1"/>
          </p:cNvSpPr>
          <p:nvPr/>
        </p:nvSpPr>
        <p:spPr bwMode="auto">
          <a:xfrm>
            <a:off x="8401050" y="514032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Representation &amp; Description</a:t>
            </a:r>
            <a:endParaRPr lang="en-US" sz="1700"/>
          </a:p>
        </p:txBody>
      </p:sp>
      <p:sp>
        <p:nvSpPr>
          <p:cNvPr id="81929" name="Rectangle 9"/>
          <p:cNvSpPr>
            <a:spLocks noChangeArrowheads="1"/>
          </p:cNvSpPr>
          <p:nvPr/>
        </p:nvSpPr>
        <p:spPr bwMode="auto">
          <a:xfrm>
            <a:off x="2074863"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Enhancement</a:t>
            </a:r>
            <a:endParaRPr lang="en-US"/>
          </a:p>
        </p:txBody>
      </p:sp>
      <p:sp>
        <p:nvSpPr>
          <p:cNvPr id="81930" name="Rectangle 10"/>
          <p:cNvSpPr>
            <a:spLocks noChangeArrowheads="1"/>
          </p:cNvSpPr>
          <p:nvPr/>
        </p:nvSpPr>
        <p:spPr bwMode="auto">
          <a:xfrm>
            <a:off x="8401050"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Object Recognition</a:t>
            </a:r>
            <a:endParaRPr lang="en-US" sz="1700"/>
          </a:p>
        </p:txBody>
      </p:sp>
      <p:sp>
        <p:nvSpPr>
          <p:cNvPr id="81931" name="Text Box 11"/>
          <p:cNvSpPr txBox="1">
            <a:spLocks noChangeArrowheads="1"/>
          </p:cNvSpPr>
          <p:nvPr/>
        </p:nvSpPr>
        <p:spPr bwMode="auto">
          <a:xfrm>
            <a:off x="1979614" y="5372100"/>
            <a:ext cx="1763111" cy="369332"/>
          </a:xfrm>
          <a:prstGeom prst="rect">
            <a:avLst/>
          </a:prstGeom>
          <a:noFill/>
          <a:ln w="12700">
            <a:noFill/>
            <a:miter lim="800000"/>
            <a:headEnd/>
            <a:tailEnd/>
          </a:ln>
        </p:spPr>
        <p:txBody>
          <a:bodyPr wrap="none">
            <a:spAutoFit/>
          </a:bodyPr>
          <a:lstStyle/>
          <a:p>
            <a:r>
              <a:rPr lang="en-IE"/>
              <a:t>Problem Domain</a:t>
            </a:r>
            <a:endParaRPr lang="en-US"/>
          </a:p>
        </p:txBody>
      </p:sp>
      <p:cxnSp>
        <p:nvCxnSpPr>
          <p:cNvPr id="81932" name="AutoShape 12"/>
          <p:cNvCxnSpPr>
            <a:cxnSpLocks noChangeShapeType="1"/>
            <a:stCxn id="81931" idx="0"/>
            <a:endCxn id="81924" idx="2"/>
          </p:cNvCxnSpPr>
          <p:nvPr/>
        </p:nvCxnSpPr>
        <p:spPr bwMode="auto">
          <a:xfrm flipV="1">
            <a:off x="2861170" y="4846638"/>
            <a:ext cx="61419" cy="525462"/>
          </a:xfrm>
          <a:prstGeom prst="straightConnector1">
            <a:avLst/>
          </a:prstGeom>
          <a:noFill/>
          <a:ln w="12700">
            <a:solidFill>
              <a:schemeClr val="tx1"/>
            </a:solidFill>
            <a:round/>
            <a:headEnd/>
            <a:tailEnd type="triangle" w="med" len="med"/>
          </a:ln>
        </p:spPr>
      </p:cxnSp>
      <p:cxnSp>
        <p:nvCxnSpPr>
          <p:cNvPr id="81933" name="AutoShape 13"/>
          <p:cNvCxnSpPr>
            <a:cxnSpLocks noChangeShapeType="1"/>
            <a:stCxn id="81924" idx="0"/>
            <a:endCxn id="81929" idx="2"/>
          </p:cNvCxnSpPr>
          <p:nvPr/>
        </p:nvCxnSpPr>
        <p:spPr bwMode="auto">
          <a:xfrm rot="-5400000">
            <a:off x="2775745" y="3869532"/>
            <a:ext cx="293687" cy="0"/>
          </a:xfrm>
          <a:prstGeom prst="straightConnector1">
            <a:avLst/>
          </a:prstGeom>
          <a:noFill/>
          <a:ln w="12700">
            <a:solidFill>
              <a:schemeClr val="tx1"/>
            </a:solidFill>
            <a:round/>
            <a:headEnd/>
            <a:tailEnd type="triangle" w="med" len="med"/>
          </a:ln>
        </p:spPr>
      </p:cxnSp>
      <p:cxnSp>
        <p:nvCxnSpPr>
          <p:cNvPr id="81934" name="AutoShape 14"/>
          <p:cNvCxnSpPr>
            <a:cxnSpLocks noChangeShapeType="1"/>
            <a:stCxn id="81930" idx="2"/>
            <a:endCxn id="81928" idx="0"/>
          </p:cNvCxnSpPr>
          <p:nvPr/>
        </p:nvCxnSpPr>
        <p:spPr bwMode="auto">
          <a:xfrm rot="5400000">
            <a:off x="9101932" y="4993482"/>
            <a:ext cx="293687" cy="0"/>
          </a:xfrm>
          <a:prstGeom prst="straightConnector1">
            <a:avLst/>
          </a:prstGeom>
          <a:noFill/>
          <a:ln w="12700">
            <a:solidFill>
              <a:schemeClr val="tx1"/>
            </a:solidFill>
            <a:round/>
            <a:headEnd/>
            <a:tailEnd type="triangle" w="med" len="med"/>
          </a:ln>
        </p:spPr>
      </p:cxnSp>
      <p:cxnSp>
        <p:nvCxnSpPr>
          <p:cNvPr id="81935" name="AutoShape 15"/>
          <p:cNvCxnSpPr>
            <a:cxnSpLocks noChangeShapeType="1"/>
            <a:stCxn id="81927" idx="2"/>
            <a:endCxn id="81930" idx="0"/>
          </p:cNvCxnSpPr>
          <p:nvPr/>
        </p:nvCxnSpPr>
        <p:spPr bwMode="auto">
          <a:xfrm rot="5400000">
            <a:off x="9101932" y="3869532"/>
            <a:ext cx="293687" cy="0"/>
          </a:xfrm>
          <a:prstGeom prst="straightConnector1">
            <a:avLst/>
          </a:prstGeom>
          <a:noFill/>
          <a:ln w="12700">
            <a:solidFill>
              <a:schemeClr val="tx1"/>
            </a:solidFill>
            <a:round/>
            <a:headEnd/>
            <a:tailEnd type="triangle" w="med" len="med"/>
          </a:ln>
        </p:spPr>
      </p:cxnSp>
      <p:cxnSp>
        <p:nvCxnSpPr>
          <p:cNvPr id="81936" name="AutoShape 16"/>
          <p:cNvCxnSpPr>
            <a:cxnSpLocks noChangeShapeType="1"/>
            <a:stCxn id="81926" idx="3"/>
            <a:endCxn id="81927" idx="0"/>
          </p:cNvCxnSpPr>
          <p:nvPr/>
        </p:nvCxnSpPr>
        <p:spPr bwMode="auto">
          <a:xfrm>
            <a:off x="8129589" y="2095501"/>
            <a:ext cx="1119187" cy="796925"/>
          </a:xfrm>
          <a:prstGeom prst="bentConnector2">
            <a:avLst/>
          </a:prstGeom>
          <a:noFill/>
          <a:ln w="12700">
            <a:solidFill>
              <a:schemeClr val="tx1"/>
            </a:solidFill>
            <a:miter lim="800000"/>
            <a:headEnd/>
            <a:tailEnd type="triangle" w="med" len="med"/>
          </a:ln>
        </p:spPr>
      </p:cxnSp>
      <p:cxnSp>
        <p:nvCxnSpPr>
          <p:cNvPr id="81937" name="AutoShape 17"/>
          <p:cNvCxnSpPr>
            <a:cxnSpLocks noChangeShapeType="1"/>
            <a:stCxn id="81925" idx="3"/>
            <a:endCxn id="81926" idx="1"/>
          </p:cNvCxnSpPr>
          <p:nvPr/>
        </p:nvCxnSpPr>
        <p:spPr bwMode="auto">
          <a:xfrm>
            <a:off x="5751514" y="2095500"/>
            <a:ext cx="682625" cy="0"/>
          </a:xfrm>
          <a:prstGeom prst="straightConnector1">
            <a:avLst/>
          </a:prstGeom>
          <a:noFill/>
          <a:ln w="12700">
            <a:solidFill>
              <a:schemeClr val="tx1"/>
            </a:solidFill>
            <a:round/>
            <a:headEnd/>
            <a:tailEnd type="triangle" w="med" len="med"/>
          </a:ln>
        </p:spPr>
      </p:cxnSp>
      <p:cxnSp>
        <p:nvCxnSpPr>
          <p:cNvPr id="81938" name="AutoShape 18"/>
          <p:cNvCxnSpPr>
            <a:cxnSpLocks noChangeShapeType="1"/>
            <a:stCxn id="81929" idx="0"/>
            <a:endCxn id="81925" idx="1"/>
          </p:cNvCxnSpPr>
          <p:nvPr/>
        </p:nvCxnSpPr>
        <p:spPr bwMode="auto">
          <a:xfrm rot="-5400000">
            <a:off x="3090864" y="1927226"/>
            <a:ext cx="796925" cy="1133475"/>
          </a:xfrm>
          <a:prstGeom prst="bentConnector2">
            <a:avLst/>
          </a:prstGeom>
          <a:noFill/>
          <a:ln w="12700">
            <a:solidFill>
              <a:schemeClr val="tx1"/>
            </a:solidFill>
            <a:miter lim="800000"/>
            <a:headEnd/>
            <a:tailEnd type="triangle" w="med" len="med"/>
          </a:ln>
        </p:spPr>
      </p:cxnSp>
      <p:sp>
        <p:nvSpPr>
          <p:cNvPr id="81939" name="Rectangle 19"/>
          <p:cNvSpPr>
            <a:spLocks noChangeArrowheads="1"/>
          </p:cNvSpPr>
          <p:nvPr/>
        </p:nvSpPr>
        <p:spPr bwMode="auto">
          <a:xfrm>
            <a:off x="4089400"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Colour Image Processing</a:t>
            </a:r>
            <a:endParaRPr lang="en-US"/>
          </a:p>
        </p:txBody>
      </p:sp>
      <p:sp>
        <p:nvSpPr>
          <p:cNvPr id="81940" name="Rectangle 20"/>
          <p:cNvSpPr>
            <a:spLocks noChangeArrowheads="1"/>
          </p:cNvSpPr>
          <p:nvPr/>
        </p:nvSpPr>
        <p:spPr bwMode="auto">
          <a:xfrm>
            <a:off x="6332538" y="5792788"/>
            <a:ext cx="1695450" cy="830262"/>
          </a:xfrm>
          <a:prstGeom prst="rect">
            <a:avLst/>
          </a:prstGeom>
          <a:solidFill>
            <a:schemeClr val="accent1"/>
          </a:solidFill>
          <a:ln w="38100">
            <a:solidFill>
              <a:schemeClr val="tx1"/>
            </a:solidFill>
            <a:prstDash val="dash"/>
            <a:miter lim="800000"/>
            <a:headEnd/>
            <a:tailEnd/>
          </a:ln>
        </p:spPr>
        <p:txBody>
          <a:bodyPr anchor="ctr"/>
          <a:lstStyle/>
          <a:p>
            <a:pPr algn="ctr"/>
            <a:r>
              <a:rPr lang="en-IE"/>
              <a:t>Image Compression</a:t>
            </a:r>
            <a:endParaRPr lang="en-US"/>
          </a:p>
        </p:txBody>
      </p:sp>
      <p:pic>
        <p:nvPicPr>
          <p:cNvPr id="81941" name="Picture 21"/>
          <p:cNvPicPr>
            <a:picLocks noChangeAspect="1" noChangeArrowheads="1"/>
          </p:cNvPicPr>
          <p:nvPr/>
        </p:nvPicPr>
        <p:blipFill>
          <a:blip r:embed="rId3" cstate="print"/>
          <a:srcRect/>
          <a:stretch>
            <a:fillRect/>
          </a:stretch>
        </p:blipFill>
        <p:spPr bwMode="auto">
          <a:xfrm>
            <a:off x="4519613" y="2628901"/>
            <a:ext cx="3130550" cy="2963863"/>
          </a:xfrm>
          <a:prstGeom prst="rect">
            <a:avLst/>
          </a:prstGeom>
          <a:noFill/>
          <a:ln w="12700">
            <a:noFill/>
            <a:miter lim="800000"/>
            <a:headEnd/>
            <a:tailEnd/>
          </a:ln>
        </p:spPr>
      </p:pic>
      <p:sp>
        <p:nvSpPr>
          <p:cNvPr id="22" name="Rectangle 21">
            <a:extLst>
              <a:ext uri="{FF2B5EF4-FFF2-40B4-BE49-F238E27FC236}">
                <a16:creationId xmlns:a16="http://schemas.microsoft.com/office/drawing/2014/main" id="{BD95CCE0-FDD1-40EC-96D5-2761A01C92F3}"/>
              </a:ext>
            </a:extLst>
          </p:cNvPr>
          <p:cNvSpPr/>
          <p:nvPr/>
        </p:nvSpPr>
        <p:spPr>
          <a:xfrm>
            <a:off x="6662618" y="1093272"/>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IE" sz="3600"/>
              <a:t>Key Stages in Digital Image Processing:</a:t>
            </a:r>
            <a:br>
              <a:rPr lang="en-IE" sz="3600"/>
            </a:br>
            <a:r>
              <a:rPr lang="en-IE" sz="3600"/>
              <a:t>Colour Image Processing</a:t>
            </a:r>
            <a:endParaRPr lang="en-US" sz="3600"/>
          </a:p>
        </p:txBody>
      </p:sp>
      <p:sp>
        <p:nvSpPr>
          <p:cNvPr id="83971" name="Rectangle 3"/>
          <p:cNvSpPr>
            <a:spLocks noGrp="1" noChangeArrowheads="1"/>
          </p:cNvSpPr>
          <p:nvPr>
            <p:ph type="body" idx="1"/>
          </p:nvPr>
        </p:nvSpPr>
        <p:spPr/>
        <p:txBody>
          <a:bodyPr/>
          <a:lstStyle/>
          <a:p>
            <a:pPr marL="0" indent="0"/>
            <a:endParaRPr lang="en-GB"/>
          </a:p>
        </p:txBody>
      </p:sp>
      <p:sp>
        <p:nvSpPr>
          <p:cNvPr id="83972" name="Rectangle 4"/>
          <p:cNvSpPr>
            <a:spLocks noChangeArrowheads="1"/>
          </p:cNvSpPr>
          <p:nvPr/>
        </p:nvSpPr>
        <p:spPr bwMode="auto">
          <a:xfrm>
            <a:off x="2074863"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Acquisition</a:t>
            </a:r>
            <a:endParaRPr lang="en-US"/>
          </a:p>
        </p:txBody>
      </p:sp>
      <p:sp>
        <p:nvSpPr>
          <p:cNvPr id="83973" name="Rectangle 5"/>
          <p:cNvSpPr>
            <a:spLocks noChangeArrowheads="1"/>
          </p:cNvSpPr>
          <p:nvPr/>
        </p:nvSpPr>
        <p:spPr bwMode="auto">
          <a:xfrm>
            <a:off x="4056063"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Restoration</a:t>
            </a:r>
            <a:endParaRPr lang="en-US"/>
          </a:p>
        </p:txBody>
      </p:sp>
      <p:sp>
        <p:nvSpPr>
          <p:cNvPr id="83974" name="Rectangle 6"/>
          <p:cNvSpPr>
            <a:spLocks noChangeArrowheads="1"/>
          </p:cNvSpPr>
          <p:nvPr/>
        </p:nvSpPr>
        <p:spPr bwMode="auto">
          <a:xfrm>
            <a:off x="6434138"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Morphological Processing</a:t>
            </a:r>
            <a:endParaRPr lang="en-US"/>
          </a:p>
        </p:txBody>
      </p:sp>
      <p:sp>
        <p:nvSpPr>
          <p:cNvPr id="83975" name="Rectangle 7"/>
          <p:cNvSpPr>
            <a:spLocks noChangeArrowheads="1"/>
          </p:cNvSpPr>
          <p:nvPr/>
        </p:nvSpPr>
        <p:spPr bwMode="auto">
          <a:xfrm>
            <a:off x="8401050"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Segmentation</a:t>
            </a:r>
            <a:endParaRPr lang="en-US"/>
          </a:p>
        </p:txBody>
      </p:sp>
      <p:sp>
        <p:nvSpPr>
          <p:cNvPr id="83976" name="Rectangle 8"/>
          <p:cNvSpPr>
            <a:spLocks noChangeArrowheads="1"/>
          </p:cNvSpPr>
          <p:nvPr/>
        </p:nvSpPr>
        <p:spPr bwMode="auto">
          <a:xfrm>
            <a:off x="8401050" y="514032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Representation &amp; Description</a:t>
            </a:r>
            <a:endParaRPr lang="en-US" sz="1700"/>
          </a:p>
        </p:txBody>
      </p:sp>
      <p:sp>
        <p:nvSpPr>
          <p:cNvPr id="83977" name="Rectangle 9"/>
          <p:cNvSpPr>
            <a:spLocks noChangeArrowheads="1"/>
          </p:cNvSpPr>
          <p:nvPr/>
        </p:nvSpPr>
        <p:spPr bwMode="auto">
          <a:xfrm>
            <a:off x="2074863"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Enhancement</a:t>
            </a:r>
            <a:endParaRPr lang="en-US"/>
          </a:p>
        </p:txBody>
      </p:sp>
      <p:sp>
        <p:nvSpPr>
          <p:cNvPr id="83978" name="Rectangle 10"/>
          <p:cNvSpPr>
            <a:spLocks noChangeArrowheads="1"/>
          </p:cNvSpPr>
          <p:nvPr/>
        </p:nvSpPr>
        <p:spPr bwMode="auto">
          <a:xfrm>
            <a:off x="8401050"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Object Recognition</a:t>
            </a:r>
            <a:endParaRPr lang="en-US" sz="1700"/>
          </a:p>
        </p:txBody>
      </p:sp>
      <p:sp>
        <p:nvSpPr>
          <p:cNvPr id="83979" name="Text Box 11"/>
          <p:cNvSpPr txBox="1">
            <a:spLocks noChangeArrowheads="1"/>
          </p:cNvSpPr>
          <p:nvPr/>
        </p:nvSpPr>
        <p:spPr bwMode="auto">
          <a:xfrm>
            <a:off x="1979614" y="5372100"/>
            <a:ext cx="1763111" cy="369332"/>
          </a:xfrm>
          <a:prstGeom prst="rect">
            <a:avLst/>
          </a:prstGeom>
          <a:noFill/>
          <a:ln w="12700">
            <a:noFill/>
            <a:miter lim="800000"/>
            <a:headEnd/>
            <a:tailEnd/>
          </a:ln>
        </p:spPr>
        <p:txBody>
          <a:bodyPr wrap="none">
            <a:spAutoFit/>
          </a:bodyPr>
          <a:lstStyle/>
          <a:p>
            <a:r>
              <a:rPr lang="en-IE"/>
              <a:t>Problem Domain</a:t>
            </a:r>
            <a:endParaRPr lang="en-US"/>
          </a:p>
        </p:txBody>
      </p:sp>
      <p:cxnSp>
        <p:nvCxnSpPr>
          <p:cNvPr id="83980" name="AutoShape 12"/>
          <p:cNvCxnSpPr>
            <a:cxnSpLocks noChangeShapeType="1"/>
            <a:stCxn id="83979" idx="0"/>
            <a:endCxn id="83972" idx="2"/>
          </p:cNvCxnSpPr>
          <p:nvPr/>
        </p:nvCxnSpPr>
        <p:spPr bwMode="auto">
          <a:xfrm flipV="1">
            <a:off x="2861170" y="4846638"/>
            <a:ext cx="61419" cy="525462"/>
          </a:xfrm>
          <a:prstGeom prst="straightConnector1">
            <a:avLst/>
          </a:prstGeom>
          <a:noFill/>
          <a:ln w="12700">
            <a:solidFill>
              <a:schemeClr val="tx1"/>
            </a:solidFill>
            <a:round/>
            <a:headEnd/>
            <a:tailEnd type="triangle" w="med" len="med"/>
          </a:ln>
        </p:spPr>
      </p:cxnSp>
      <p:cxnSp>
        <p:nvCxnSpPr>
          <p:cNvPr id="83981" name="AutoShape 13"/>
          <p:cNvCxnSpPr>
            <a:cxnSpLocks noChangeShapeType="1"/>
            <a:stCxn id="83972" idx="0"/>
            <a:endCxn id="83977" idx="2"/>
          </p:cNvCxnSpPr>
          <p:nvPr/>
        </p:nvCxnSpPr>
        <p:spPr bwMode="auto">
          <a:xfrm rot="-5400000">
            <a:off x="2775745" y="3869532"/>
            <a:ext cx="293687" cy="0"/>
          </a:xfrm>
          <a:prstGeom prst="straightConnector1">
            <a:avLst/>
          </a:prstGeom>
          <a:noFill/>
          <a:ln w="12700">
            <a:solidFill>
              <a:schemeClr val="tx1"/>
            </a:solidFill>
            <a:round/>
            <a:headEnd/>
            <a:tailEnd type="triangle" w="med" len="med"/>
          </a:ln>
        </p:spPr>
      </p:cxnSp>
      <p:cxnSp>
        <p:nvCxnSpPr>
          <p:cNvPr id="83982" name="AutoShape 14"/>
          <p:cNvCxnSpPr>
            <a:cxnSpLocks noChangeShapeType="1"/>
            <a:stCxn id="83978" idx="2"/>
            <a:endCxn id="83976" idx="0"/>
          </p:cNvCxnSpPr>
          <p:nvPr/>
        </p:nvCxnSpPr>
        <p:spPr bwMode="auto">
          <a:xfrm rot="5400000">
            <a:off x="9101932" y="4993482"/>
            <a:ext cx="293687" cy="0"/>
          </a:xfrm>
          <a:prstGeom prst="straightConnector1">
            <a:avLst/>
          </a:prstGeom>
          <a:noFill/>
          <a:ln w="12700">
            <a:solidFill>
              <a:schemeClr val="tx1"/>
            </a:solidFill>
            <a:round/>
            <a:headEnd/>
            <a:tailEnd type="triangle" w="med" len="med"/>
          </a:ln>
        </p:spPr>
      </p:cxnSp>
      <p:cxnSp>
        <p:nvCxnSpPr>
          <p:cNvPr id="83983" name="AutoShape 15"/>
          <p:cNvCxnSpPr>
            <a:cxnSpLocks noChangeShapeType="1"/>
            <a:stCxn id="83975" idx="2"/>
            <a:endCxn id="83978" idx="0"/>
          </p:cNvCxnSpPr>
          <p:nvPr/>
        </p:nvCxnSpPr>
        <p:spPr bwMode="auto">
          <a:xfrm rot="5400000">
            <a:off x="9101932" y="3869532"/>
            <a:ext cx="293687" cy="0"/>
          </a:xfrm>
          <a:prstGeom prst="straightConnector1">
            <a:avLst/>
          </a:prstGeom>
          <a:noFill/>
          <a:ln w="12700">
            <a:solidFill>
              <a:schemeClr val="tx1"/>
            </a:solidFill>
            <a:round/>
            <a:headEnd/>
            <a:tailEnd type="triangle" w="med" len="med"/>
          </a:ln>
        </p:spPr>
      </p:cxnSp>
      <p:cxnSp>
        <p:nvCxnSpPr>
          <p:cNvPr id="83984" name="AutoShape 16"/>
          <p:cNvCxnSpPr>
            <a:cxnSpLocks noChangeShapeType="1"/>
            <a:stCxn id="83974" idx="3"/>
            <a:endCxn id="83975" idx="0"/>
          </p:cNvCxnSpPr>
          <p:nvPr/>
        </p:nvCxnSpPr>
        <p:spPr bwMode="auto">
          <a:xfrm>
            <a:off x="8129589" y="2095501"/>
            <a:ext cx="1119187" cy="796925"/>
          </a:xfrm>
          <a:prstGeom prst="bentConnector2">
            <a:avLst/>
          </a:prstGeom>
          <a:noFill/>
          <a:ln w="12700">
            <a:solidFill>
              <a:schemeClr val="tx1"/>
            </a:solidFill>
            <a:miter lim="800000"/>
            <a:headEnd/>
            <a:tailEnd type="triangle" w="med" len="med"/>
          </a:ln>
        </p:spPr>
      </p:cxnSp>
      <p:cxnSp>
        <p:nvCxnSpPr>
          <p:cNvPr id="83985" name="AutoShape 17"/>
          <p:cNvCxnSpPr>
            <a:cxnSpLocks noChangeShapeType="1"/>
            <a:stCxn id="83973" idx="3"/>
            <a:endCxn id="83974" idx="1"/>
          </p:cNvCxnSpPr>
          <p:nvPr/>
        </p:nvCxnSpPr>
        <p:spPr bwMode="auto">
          <a:xfrm>
            <a:off x="5751514" y="2095500"/>
            <a:ext cx="682625" cy="0"/>
          </a:xfrm>
          <a:prstGeom prst="straightConnector1">
            <a:avLst/>
          </a:prstGeom>
          <a:noFill/>
          <a:ln w="12700">
            <a:solidFill>
              <a:schemeClr val="tx1"/>
            </a:solidFill>
            <a:round/>
            <a:headEnd/>
            <a:tailEnd type="triangle" w="med" len="med"/>
          </a:ln>
        </p:spPr>
      </p:cxnSp>
      <p:cxnSp>
        <p:nvCxnSpPr>
          <p:cNvPr id="83986" name="AutoShape 18"/>
          <p:cNvCxnSpPr>
            <a:cxnSpLocks noChangeShapeType="1"/>
            <a:stCxn id="83977" idx="0"/>
            <a:endCxn id="83973" idx="1"/>
          </p:cNvCxnSpPr>
          <p:nvPr/>
        </p:nvCxnSpPr>
        <p:spPr bwMode="auto">
          <a:xfrm rot="-5400000">
            <a:off x="3090864" y="1927226"/>
            <a:ext cx="796925" cy="1133475"/>
          </a:xfrm>
          <a:prstGeom prst="bentConnector2">
            <a:avLst/>
          </a:prstGeom>
          <a:noFill/>
          <a:ln w="12700">
            <a:solidFill>
              <a:schemeClr val="tx1"/>
            </a:solidFill>
            <a:miter lim="800000"/>
            <a:headEnd/>
            <a:tailEnd type="triangle" w="med" len="med"/>
          </a:ln>
        </p:spPr>
      </p:cxnSp>
      <p:sp>
        <p:nvSpPr>
          <p:cNvPr id="83987" name="Rectangle 19"/>
          <p:cNvSpPr>
            <a:spLocks noChangeArrowheads="1"/>
          </p:cNvSpPr>
          <p:nvPr/>
        </p:nvSpPr>
        <p:spPr bwMode="auto">
          <a:xfrm>
            <a:off x="4089400" y="5792788"/>
            <a:ext cx="1695450" cy="830262"/>
          </a:xfrm>
          <a:prstGeom prst="rect">
            <a:avLst/>
          </a:prstGeom>
          <a:solidFill>
            <a:schemeClr val="accent1"/>
          </a:solidFill>
          <a:ln w="38100">
            <a:solidFill>
              <a:schemeClr val="tx1"/>
            </a:solidFill>
            <a:prstDash val="dash"/>
            <a:miter lim="800000"/>
            <a:headEnd/>
            <a:tailEnd/>
          </a:ln>
        </p:spPr>
        <p:txBody>
          <a:bodyPr anchor="ctr"/>
          <a:lstStyle/>
          <a:p>
            <a:pPr algn="ctr"/>
            <a:r>
              <a:rPr lang="en-IE"/>
              <a:t>Colour Image Processing</a:t>
            </a:r>
            <a:endParaRPr lang="en-US"/>
          </a:p>
        </p:txBody>
      </p:sp>
      <p:sp>
        <p:nvSpPr>
          <p:cNvPr id="83988" name="Rectangle 20"/>
          <p:cNvSpPr>
            <a:spLocks noChangeArrowheads="1"/>
          </p:cNvSpPr>
          <p:nvPr/>
        </p:nvSpPr>
        <p:spPr bwMode="auto">
          <a:xfrm>
            <a:off x="6332538"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Image Compression</a:t>
            </a:r>
            <a:endParaRPr lang="en-US"/>
          </a:p>
        </p:txBody>
      </p:sp>
      <p:pic>
        <p:nvPicPr>
          <p:cNvPr id="83989" name="Picture 22"/>
          <p:cNvPicPr>
            <a:picLocks noChangeAspect="1" noChangeArrowheads="1"/>
          </p:cNvPicPr>
          <p:nvPr/>
        </p:nvPicPr>
        <p:blipFill>
          <a:blip r:embed="rId3" cstate="print"/>
          <a:srcRect b="26692"/>
          <a:stretch>
            <a:fillRect/>
          </a:stretch>
        </p:blipFill>
        <p:spPr bwMode="auto">
          <a:xfrm>
            <a:off x="3840164" y="2801938"/>
            <a:ext cx="4491037" cy="2152650"/>
          </a:xfrm>
          <a:prstGeom prst="rect">
            <a:avLst/>
          </a:prstGeom>
          <a:noFill/>
          <a:ln w="9525">
            <a:noFill/>
            <a:miter lim="800000"/>
            <a:headEnd/>
            <a:tailEnd/>
          </a:ln>
        </p:spPr>
      </p:pic>
      <p:sp>
        <p:nvSpPr>
          <p:cNvPr id="22" name="Rectangle 21">
            <a:extLst>
              <a:ext uri="{FF2B5EF4-FFF2-40B4-BE49-F238E27FC236}">
                <a16:creationId xmlns:a16="http://schemas.microsoft.com/office/drawing/2014/main" id="{2EA7A122-5F8A-4E26-838E-9C04F316EA10}"/>
              </a:ext>
            </a:extLst>
          </p:cNvPr>
          <p:cNvSpPr/>
          <p:nvPr/>
        </p:nvSpPr>
        <p:spPr>
          <a:xfrm>
            <a:off x="6662618" y="1087992"/>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57372-3944-4FD0-BED5-8F7933A9C6F9}"/>
              </a:ext>
            </a:extLst>
          </p:cNvPr>
          <p:cNvSpPr>
            <a:spLocks noGrp="1"/>
          </p:cNvSpPr>
          <p:nvPr>
            <p:ph type="title"/>
          </p:nvPr>
        </p:nvSpPr>
        <p:spPr/>
        <p:txBody>
          <a:bodyPr/>
          <a:lstStyle/>
          <a:p>
            <a:r>
              <a:rPr lang="en-US" b="1" dirty="0"/>
              <a:t>Computer Vision</a:t>
            </a:r>
          </a:p>
        </p:txBody>
      </p:sp>
      <p:sp>
        <p:nvSpPr>
          <p:cNvPr id="3" name="Content Placeholder 2">
            <a:extLst>
              <a:ext uri="{FF2B5EF4-FFF2-40B4-BE49-F238E27FC236}">
                <a16:creationId xmlns:a16="http://schemas.microsoft.com/office/drawing/2014/main" id="{F0B3E568-1CF6-4C6D-AE80-6B557FD9B9BF}"/>
              </a:ext>
            </a:extLst>
          </p:cNvPr>
          <p:cNvSpPr>
            <a:spLocks noGrp="1"/>
          </p:cNvSpPr>
          <p:nvPr>
            <p:ph idx="1"/>
          </p:nvPr>
        </p:nvSpPr>
        <p:spPr/>
        <p:txBody>
          <a:bodyPr>
            <a:normAutofit lnSpcReduction="10000"/>
          </a:bodyPr>
          <a:lstStyle/>
          <a:p>
            <a:r>
              <a:rPr lang="en-US" i="1" dirty="0"/>
              <a:t>Computer vision</a:t>
            </a:r>
            <a:r>
              <a:rPr lang="en-US" dirty="0"/>
              <a:t> </a:t>
            </a:r>
            <a:r>
              <a:rPr lang="en-US" dirty="0" err="1"/>
              <a:t>merupakan</a:t>
            </a:r>
            <a:r>
              <a:rPr lang="en-US" dirty="0"/>
              <a:t> proses </a:t>
            </a:r>
            <a:r>
              <a:rPr lang="en-US" dirty="0" err="1"/>
              <a:t>otomatis</a:t>
            </a:r>
            <a:r>
              <a:rPr lang="en-US" dirty="0"/>
              <a:t> yang </a:t>
            </a:r>
            <a:r>
              <a:rPr lang="en-US" dirty="0" err="1"/>
              <a:t>mengintegrasikan</a:t>
            </a:r>
            <a:r>
              <a:rPr lang="en-US" dirty="0"/>
              <a:t> </a:t>
            </a:r>
            <a:r>
              <a:rPr lang="en-US" dirty="0" err="1"/>
              <a:t>sejumlah</a:t>
            </a:r>
            <a:r>
              <a:rPr lang="en-US" dirty="0"/>
              <a:t> </a:t>
            </a:r>
            <a:r>
              <a:rPr lang="en-US" dirty="0" err="1"/>
              <a:t>besar</a:t>
            </a:r>
            <a:r>
              <a:rPr lang="en-US" dirty="0"/>
              <a:t> proses </a:t>
            </a:r>
            <a:r>
              <a:rPr lang="en-US" dirty="0" err="1"/>
              <a:t>untuk</a:t>
            </a:r>
            <a:r>
              <a:rPr lang="en-US" dirty="0"/>
              <a:t> </a:t>
            </a:r>
            <a:r>
              <a:rPr lang="en-US" dirty="0" err="1"/>
              <a:t>persepsi</a:t>
            </a:r>
            <a:r>
              <a:rPr lang="en-US" dirty="0"/>
              <a:t> visual, </a:t>
            </a:r>
            <a:r>
              <a:rPr lang="en-US" dirty="0" err="1"/>
              <a:t>seperti</a:t>
            </a:r>
            <a:r>
              <a:rPr lang="en-US" dirty="0"/>
              <a:t> </a:t>
            </a:r>
            <a:r>
              <a:rPr lang="en-US" dirty="0" err="1"/>
              <a:t>akuisisi</a:t>
            </a:r>
            <a:r>
              <a:rPr lang="en-US" dirty="0"/>
              <a:t> </a:t>
            </a:r>
            <a:r>
              <a:rPr lang="en-US" dirty="0" err="1"/>
              <a:t>citra</a:t>
            </a:r>
            <a:r>
              <a:rPr lang="en-US" dirty="0"/>
              <a:t>, </a:t>
            </a:r>
            <a:r>
              <a:rPr lang="en-US" dirty="0" err="1"/>
              <a:t>pengolahan</a:t>
            </a:r>
            <a:r>
              <a:rPr lang="en-US" dirty="0"/>
              <a:t> </a:t>
            </a:r>
            <a:r>
              <a:rPr lang="en-US" dirty="0" err="1"/>
              <a:t>citra</a:t>
            </a:r>
            <a:r>
              <a:rPr lang="en-US" dirty="0"/>
              <a:t>, </a:t>
            </a:r>
            <a:r>
              <a:rPr lang="en-US" dirty="0" err="1"/>
              <a:t>klasifikasi</a:t>
            </a:r>
            <a:r>
              <a:rPr lang="en-US" dirty="0"/>
              <a:t>, </a:t>
            </a:r>
            <a:r>
              <a:rPr lang="en-US" dirty="0" err="1"/>
              <a:t>pengenalan</a:t>
            </a:r>
            <a:r>
              <a:rPr lang="en-US" dirty="0"/>
              <a:t> (</a:t>
            </a:r>
            <a:r>
              <a:rPr lang="en-US" i="1" dirty="0"/>
              <a:t>recognition</a:t>
            </a:r>
            <a:r>
              <a:rPr lang="en-US" dirty="0"/>
              <a:t>), dan  </a:t>
            </a:r>
            <a:r>
              <a:rPr lang="en-US" dirty="0" err="1"/>
              <a:t>membuat</a:t>
            </a:r>
            <a:r>
              <a:rPr lang="en-US" dirty="0"/>
              <a:t> </a:t>
            </a:r>
            <a:r>
              <a:rPr lang="en-US" dirty="0" err="1"/>
              <a:t>keputusan</a:t>
            </a:r>
            <a:r>
              <a:rPr lang="en-US" dirty="0"/>
              <a:t>.</a:t>
            </a:r>
          </a:p>
          <a:p>
            <a:endParaRPr lang="en-US" dirty="0"/>
          </a:p>
          <a:p>
            <a:r>
              <a:rPr lang="en-US" i="1" dirty="0"/>
              <a:t>Computer vision</a:t>
            </a:r>
            <a:r>
              <a:rPr lang="en-US" dirty="0"/>
              <a:t> </a:t>
            </a:r>
            <a:r>
              <a:rPr lang="en-US" dirty="0" err="1"/>
              <a:t>terdiri</a:t>
            </a:r>
            <a:r>
              <a:rPr lang="en-US" dirty="0"/>
              <a:t> </a:t>
            </a:r>
            <a:r>
              <a:rPr lang="en-US" dirty="0" err="1"/>
              <a:t>dari</a:t>
            </a:r>
            <a:r>
              <a:rPr lang="en-US" dirty="0"/>
              <a:t> </a:t>
            </a:r>
            <a:r>
              <a:rPr lang="en-US" dirty="0" err="1"/>
              <a:t>teknik-teknik</a:t>
            </a:r>
            <a:r>
              <a:rPr lang="en-US" dirty="0"/>
              <a:t> </a:t>
            </a:r>
            <a:r>
              <a:rPr lang="en-US" dirty="0" err="1"/>
              <a:t>untuk</a:t>
            </a:r>
            <a:r>
              <a:rPr lang="en-US" dirty="0"/>
              <a:t> </a:t>
            </a:r>
            <a:r>
              <a:rPr lang="en-US" dirty="0" err="1"/>
              <a:t>mengestimasi</a:t>
            </a:r>
            <a:r>
              <a:rPr lang="en-US" dirty="0"/>
              <a:t> </a:t>
            </a:r>
            <a:r>
              <a:rPr lang="en-US" dirty="0" err="1"/>
              <a:t>ciri-ciri</a:t>
            </a:r>
            <a:r>
              <a:rPr lang="en-US" dirty="0"/>
              <a:t> </a:t>
            </a:r>
            <a:r>
              <a:rPr lang="en-US" dirty="0" err="1"/>
              <a:t>objek</a:t>
            </a:r>
            <a:r>
              <a:rPr lang="en-US" dirty="0"/>
              <a:t> di </a:t>
            </a:r>
            <a:r>
              <a:rPr lang="en-US" dirty="0" err="1"/>
              <a:t>dalam</a:t>
            </a:r>
            <a:r>
              <a:rPr lang="en-US" dirty="0"/>
              <a:t> </a:t>
            </a:r>
            <a:r>
              <a:rPr lang="en-US" dirty="0" err="1"/>
              <a:t>citra</a:t>
            </a:r>
            <a:r>
              <a:rPr lang="en-US" dirty="0"/>
              <a:t>, </a:t>
            </a:r>
            <a:r>
              <a:rPr lang="en-US" dirty="0" err="1"/>
              <a:t>pengukuran</a:t>
            </a:r>
            <a:r>
              <a:rPr lang="en-US" dirty="0"/>
              <a:t> </a:t>
            </a:r>
            <a:r>
              <a:rPr lang="en-US" dirty="0" err="1"/>
              <a:t>ciri</a:t>
            </a:r>
            <a:r>
              <a:rPr lang="en-US" dirty="0"/>
              <a:t> yang </a:t>
            </a:r>
            <a:r>
              <a:rPr lang="en-US" dirty="0" err="1"/>
              <a:t>berkaitan</a:t>
            </a:r>
            <a:r>
              <a:rPr lang="en-US" dirty="0"/>
              <a:t> </a:t>
            </a:r>
            <a:r>
              <a:rPr lang="en-US" dirty="0" err="1"/>
              <a:t>dengan</a:t>
            </a:r>
            <a:r>
              <a:rPr lang="en-US" dirty="0"/>
              <a:t> </a:t>
            </a:r>
            <a:r>
              <a:rPr lang="en-US" dirty="0" err="1"/>
              <a:t>geometri</a:t>
            </a:r>
            <a:r>
              <a:rPr lang="en-US" dirty="0"/>
              <a:t> </a:t>
            </a:r>
            <a:r>
              <a:rPr lang="en-US" dirty="0" err="1"/>
              <a:t>objek</a:t>
            </a:r>
            <a:r>
              <a:rPr lang="en-US" dirty="0"/>
              <a:t>, dan </a:t>
            </a:r>
            <a:r>
              <a:rPr lang="en-US" dirty="0" err="1"/>
              <a:t>menginterpretasi</a:t>
            </a:r>
            <a:r>
              <a:rPr lang="en-US" dirty="0"/>
              <a:t> </a:t>
            </a:r>
            <a:r>
              <a:rPr lang="en-US" dirty="0" err="1"/>
              <a:t>informasi</a:t>
            </a:r>
            <a:r>
              <a:rPr lang="en-US" dirty="0"/>
              <a:t> </a:t>
            </a:r>
            <a:r>
              <a:rPr lang="en-US" dirty="0" err="1"/>
              <a:t>geometri</a:t>
            </a:r>
            <a:r>
              <a:rPr lang="en-US" dirty="0"/>
              <a:t> </a:t>
            </a:r>
            <a:r>
              <a:rPr lang="en-US" dirty="0" err="1"/>
              <a:t>tersebut</a:t>
            </a:r>
            <a:r>
              <a:rPr lang="en-US" dirty="0"/>
              <a:t>.</a:t>
            </a:r>
          </a:p>
          <a:p>
            <a:endParaRPr lang="en-US" dirty="0"/>
          </a:p>
          <a:p>
            <a:r>
              <a:rPr lang="en-US" i="1" dirty="0"/>
              <a:t>Vision</a:t>
            </a:r>
            <a:r>
              <a:rPr lang="en-US" dirty="0"/>
              <a:t> = </a:t>
            </a:r>
            <a:r>
              <a:rPr lang="en-US" i="1" dirty="0"/>
              <a:t>Geometry</a:t>
            </a:r>
            <a:r>
              <a:rPr lang="en-US" dirty="0"/>
              <a:t> + </a:t>
            </a:r>
            <a:r>
              <a:rPr lang="en-US" i="1" dirty="0"/>
              <a:t>Measurement</a:t>
            </a:r>
            <a:r>
              <a:rPr lang="en-US" dirty="0"/>
              <a:t> + </a:t>
            </a:r>
            <a:r>
              <a:rPr lang="en-US" i="1" dirty="0"/>
              <a:t>Interpretation</a:t>
            </a:r>
            <a:endParaRPr lang="en-US" dirty="0"/>
          </a:p>
        </p:txBody>
      </p:sp>
    </p:spTree>
    <p:extLst>
      <p:ext uri="{BB962C8B-B14F-4D97-AF65-F5344CB8AC3E}">
        <p14:creationId xmlns:p14="http://schemas.microsoft.com/office/powerpoint/2010/main" val="2830046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the middle of a busy street&#10;&#10;Description automatically generated with medium confidence">
            <a:extLst>
              <a:ext uri="{FF2B5EF4-FFF2-40B4-BE49-F238E27FC236}">
                <a16:creationId xmlns:a16="http://schemas.microsoft.com/office/drawing/2014/main" id="{2010BDB4-0E9E-9262-0779-0FF1B7709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709" y="1247457"/>
            <a:ext cx="8392283" cy="4716463"/>
          </a:xfrm>
          <a:prstGeom prst="rect">
            <a:avLst/>
          </a:prstGeom>
        </p:spPr>
      </p:pic>
      <p:sp>
        <p:nvSpPr>
          <p:cNvPr id="5" name="TextBox 4">
            <a:extLst>
              <a:ext uri="{FF2B5EF4-FFF2-40B4-BE49-F238E27FC236}">
                <a16:creationId xmlns:a16="http://schemas.microsoft.com/office/drawing/2014/main" id="{6FA7443B-CD15-3444-AF66-22C44E5AAE43}"/>
              </a:ext>
            </a:extLst>
          </p:cNvPr>
          <p:cNvSpPr txBox="1"/>
          <p:nvPr/>
        </p:nvSpPr>
        <p:spPr>
          <a:xfrm>
            <a:off x="1605280" y="206494"/>
            <a:ext cx="6096000" cy="769441"/>
          </a:xfrm>
          <a:prstGeom prst="rect">
            <a:avLst/>
          </a:prstGeom>
          <a:noFill/>
        </p:spPr>
        <p:txBody>
          <a:bodyPr wrap="square">
            <a:spAutoFit/>
          </a:bodyPr>
          <a:lstStyle/>
          <a:p>
            <a:r>
              <a:rPr lang="en-US" sz="4400" dirty="0"/>
              <a:t>Computer Vision</a:t>
            </a:r>
          </a:p>
        </p:txBody>
      </p:sp>
      <p:sp>
        <p:nvSpPr>
          <p:cNvPr id="6" name="TextBox 5">
            <a:extLst>
              <a:ext uri="{FF2B5EF4-FFF2-40B4-BE49-F238E27FC236}">
                <a16:creationId xmlns:a16="http://schemas.microsoft.com/office/drawing/2014/main" id="{B20DA9C3-19C0-826C-D975-19F0D2D60C09}"/>
              </a:ext>
            </a:extLst>
          </p:cNvPr>
          <p:cNvSpPr txBox="1"/>
          <p:nvPr/>
        </p:nvSpPr>
        <p:spPr>
          <a:xfrm>
            <a:off x="1442720" y="6235442"/>
            <a:ext cx="8411149" cy="369332"/>
          </a:xfrm>
          <a:prstGeom prst="rect">
            <a:avLst/>
          </a:prstGeom>
          <a:noFill/>
        </p:spPr>
        <p:txBody>
          <a:bodyPr wrap="none" rtlCol="0">
            <a:spAutoFit/>
          </a:bodyPr>
          <a:lstStyle/>
          <a:p>
            <a:r>
              <a:rPr lang="en-US" dirty="0" err="1"/>
              <a:t>Sumber</a:t>
            </a:r>
            <a:r>
              <a:rPr lang="en-US" dirty="0"/>
              <a:t>: </a:t>
            </a:r>
            <a:r>
              <a:rPr lang="en-US" dirty="0">
                <a:hlinkClick r:id="rId3"/>
              </a:rPr>
              <a:t>https://towardsdatascience.com/what-even-is-computer-vision-531e4f07d7d0</a:t>
            </a:r>
            <a:r>
              <a:rPr lang="en-US" dirty="0"/>
              <a:t> </a:t>
            </a:r>
          </a:p>
        </p:txBody>
      </p:sp>
    </p:spTree>
    <p:extLst>
      <p:ext uri="{BB962C8B-B14F-4D97-AF65-F5344CB8AC3E}">
        <p14:creationId xmlns:p14="http://schemas.microsoft.com/office/powerpoint/2010/main" val="1507213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road, outdoor, street&#10;&#10;Description automatically generated">
            <a:extLst>
              <a:ext uri="{FF2B5EF4-FFF2-40B4-BE49-F238E27FC236}">
                <a16:creationId xmlns:a16="http://schemas.microsoft.com/office/drawing/2014/main" id="{CAD55F33-3A42-A56C-FBC9-B587B30A6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910" y="745648"/>
            <a:ext cx="8681536" cy="4879023"/>
          </a:xfrm>
          <a:prstGeom prst="rect">
            <a:avLst/>
          </a:prstGeom>
        </p:spPr>
      </p:pic>
      <p:sp>
        <p:nvSpPr>
          <p:cNvPr id="4" name="TextBox 3">
            <a:extLst>
              <a:ext uri="{FF2B5EF4-FFF2-40B4-BE49-F238E27FC236}">
                <a16:creationId xmlns:a16="http://schemas.microsoft.com/office/drawing/2014/main" id="{B1A5EB88-9D2F-0765-0F4D-DA6D95E75AE9}"/>
              </a:ext>
            </a:extLst>
          </p:cNvPr>
          <p:cNvSpPr txBox="1"/>
          <p:nvPr/>
        </p:nvSpPr>
        <p:spPr>
          <a:xfrm>
            <a:off x="1209040" y="5789186"/>
            <a:ext cx="10271760" cy="646331"/>
          </a:xfrm>
          <a:prstGeom prst="rect">
            <a:avLst/>
          </a:prstGeom>
          <a:noFill/>
        </p:spPr>
        <p:txBody>
          <a:bodyPr wrap="square">
            <a:spAutoFit/>
          </a:bodyPr>
          <a:lstStyle/>
          <a:p>
            <a:r>
              <a:rPr lang="en-US" dirty="0" err="1"/>
              <a:t>Sumber</a:t>
            </a:r>
            <a:r>
              <a:rPr lang="en-US" dirty="0"/>
              <a:t>:  </a:t>
            </a:r>
            <a:r>
              <a:rPr lang="en-US" dirty="0">
                <a:hlinkClick r:id="rId3"/>
              </a:rPr>
              <a:t>https://towardsdatascience.com/everything-you-ever-wanted-to-know-about-computer-vision-heres-a-look-why-it-s-so-awesome-e8a58dfb641e</a:t>
            </a:r>
            <a:r>
              <a:rPr lang="en-US" dirty="0"/>
              <a:t> </a:t>
            </a:r>
          </a:p>
        </p:txBody>
      </p:sp>
    </p:spTree>
    <p:extLst>
      <p:ext uri="{BB962C8B-B14F-4D97-AF65-F5344CB8AC3E}">
        <p14:creationId xmlns:p14="http://schemas.microsoft.com/office/powerpoint/2010/main" val="3341364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C42904-C120-454F-8038-A5D37AB9D9A6}"/>
              </a:ext>
            </a:extLst>
          </p:cNvPr>
          <p:cNvSpPr>
            <a:spLocks noGrp="1"/>
          </p:cNvSpPr>
          <p:nvPr>
            <p:ph idx="1"/>
          </p:nvPr>
        </p:nvSpPr>
        <p:spPr>
          <a:xfrm>
            <a:off x="838200" y="1043609"/>
            <a:ext cx="10515600" cy="5133354"/>
          </a:xfrm>
        </p:spPr>
        <p:txBody>
          <a:bodyPr/>
          <a:lstStyle/>
          <a:p>
            <a:r>
              <a:rPr lang="en-US" dirty="0"/>
              <a:t>Pada </a:t>
            </a:r>
            <a:r>
              <a:rPr lang="en-US" dirty="0" err="1"/>
              <a:t>hakikatnya</a:t>
            </a:r>
            <a:r>
              <a:rPr lang="en-US" dirty="0"/>
              <a:t>, </a:t>
            </a:r>
            <a:r>
              <a:rPr lang="en-US" i="1" dirty="0"/>
              <a:t>computer vision</a:t>
            </a:r>
            <a:r>
              <a:rPr lang="en-US" dirty="0"/>
              <a:t> </a:t>
            </a:r>
            <a:r>
              <a:rPr lang="en-US" dirty="0" err="1"/>
              <a:t>mencoba</a:t>
            </a:r>
            <a:r>
              <a:rPr lang="en-US" dirty="0"/>
              <a:t> </a:t>
            </a:r>
            <a:r>
              <a:rPr lang="en-US" dirty="0" err="1"/>
              <a:t>meniru</a:t>
            </a:r>
            <a:r>
              <a:rPr lang="en-US" dirty="0"/>
              <a:t> </a:t>
            </a:r>
            <a:r>
              <a:rPr lang="en-US" dirty="0" err="1"/>
              <a:t>cara</a:t>
            </a:r>
            <a:r>
              <a:rPr lang="en-US" dirty="0"/>
              <a:t> </a:t>
            </a:r>
            <a:r>
              <a:rPr lang="en-US" dirty="0" err="1"/>
              <a:t>kerja</a:t>
            </a:r>
            <a:r>
              <a:rPr lang="en-US" dirty="0"/>
              <a:t> </a:t>
            </a:r>
            <a:r>
              <a:rPr lang="en-US" dirty="0" err="1"/>
              <a:t>sistem</a:t>
            </a:r>
            <a:r>
              <a:rPr lang="en-US" dirty="0"/>
              <a:t> visual </a:t>
            </a:r>
            <a:r>
              <a:rPr lang="en-US" dirty="0" err="1"/>
              <a:t>manusia</a:t>
            </a:r>
            <a:r>
              <a:rPr lang="en-US" dirty="0"/>
              <a:t> (</a:t>
            </a:r>
            <a:r>
              <a:rPr lang="en-US" i="1" dirty="0"/>
              <a:t>human vision</a:t>
            </a:r>
            <a:r>
              <a:rPr lang="en-US" dirty="0"/>
              <a:t>). </a:t>
            </a:r>
          </a:p>
          <a:p>
            <a:endParaRPr lang="en-US" i="1" dirty="0"/>
          </a:p>
          <a:p>
            <a:r>
              <a:rPr lang="en-US" i="1" dirty="0"/>
              <a:t>Human vision</a:t>
            </a:r>
            <a:r>
              <a:rPr lang="en-US" dirty="0"/>
              <a:t> </a:t>
            </a:r>
            <a:r>
              <a:rPr lang="en-US" dirty="0" err="1"/>
              <a:t>sesungguhnya</a:t>
            </a:r>
            <a:r>
              <a:rPr lang="en-US" dirty="0"/>
              <a:t> </a:t>
            </a:r>
            <a:r>
              <a:rPr lang="en-US" dirty="0" err="1"/>
              <a:t>sangat</a:t>
            </a:r>
            <a:r>
              <a:rPr lang="en-US" dirty="0"/>
              <a:t> </a:t>
            </a:r>
            <a:r>
              <a:rPr lang="en-US" dirty="0" err="1"/>
              <a:t>kompleks</a:t>
            </a:r>
            <a:r>
              <a:rPr lang="en-US" dirty="0"/>
              <a:t>. </a:t>
            </a:r>
            <a:r>
              <a:rPr lang="en-US" dirty="0" err="1"/>
              <a:t>Manusia</a:t>
            </a:r>
            <a:r>
              <a:rPr lang="en-US" dirty="0"/>
              <a:t> </a:t>
            </a:r>
            <a:r>
              <a:rPr lang="en-US" dirty="0" err="1"/>
              <a:t>melihat</a:t>
            </a:r>
            <a:r>
              <a:rPr lang="en-US" dirty="0"/>
              <a:t> </a:t>
            </a:r>
            <a:r>
              <a:rPr lang="en-US" dirty="0" err="1"/>
              <a:t>objek</a:t>
            </a:r>
            <a:r>
              <a:rPr lang="en-US" dirty="0"/>
              <a:t> </a:t>
            </a:r>
            <a:r>
              <a:rPr lang="en-US" dirty="0" err="1"/>
              <a:t>dengan</a:t>
            </a:r>
            <a:r>
              <a:rPr lang="en-US" dirty="0"/>
              <a:t> </a:t>
            </a:r>
            <a:r>
              <a:rPr lang="en-US" dirty="0" err="1"/>
              <a:t>indera</a:t>
            </a:r>
            <a:r>
              <a:rPr lang="en-US" dirty="0"/>
              <a:t> </a:t>
            </a:r>
            <a:r>
              <a:rPr lang="en-US" dirty="0" err="1"/>
              <a:t>penglihatan</a:t>
            </a:r>
            <a:r>
              <a:rPr lang="en-US" dirty="0"/>
              <a:t> (</a:t>
            </a:r>
            <a:r>
              <a:rPr lang="en-US" dirty="0" err="1"/>
              <a:t>mata</a:t>
            </a:r>
            <a:r>
              <a:rPr lang="en-US" dirty="0"/>
              <a:t>), </a:t>
            </a:r>
            <a:r>
              <a:rPr lang="en-US" dirty="0" err="1"/>
              <a:t>lalu</a:t>
            </a:r>
            <a:r>
              <a:rPr lang="en-US" dirty="0"/>
              <a:t> </a:t>
            </a:r>
            <a:r>
              <a:rPr lang="en-US" dirty="0" err="1"/>
              <a:t>citra</a:t>
            </a:r>
            <a:r>
              <a:rPr lang="en-US" dirty="0"/>
              <a:t> </a:t>
            </a:r>
            <a:r>
              <a:rPr lang="en-US" dirty="0" err="1"/>
              <a:t>objek</a:t>
            </a:r>
            <a:r>
              <a:rPr lang="en-US" dirty="0"/>
              <a:t> </a:t>
            </a:r>
            <a:r>
              <a:rPr lang="en-US" dirty="0" err="1"/>
              <a:t>diteruskan</a:t>
            </a:r>
            <a:r>
              <a:rPr lang="en-US" dirty="0"/>
              <a:t> </a:t>
            </a:r>
            <a:r>
              <a:rPr lang="en-US" dirty="0" err="1"/>
              <a:t>ke</a:t>
            </a:r>
            <a:r>
              <a:rPr lang="en-US" dirty="0"/>
              <a:t> </a:t>
            </a:r>
            <a:r>
              <a:rPr lang="en-US" dirty="0" err="1"/>
              <a:t>otak</a:t>
            </a:r>
            <a:r>
              <a:rPr lang="en-US" dirty="0"/>
              <a:t> </a:t>
            </a:r>
            <a:r>
              <a:rPr lang="en-US" dirty="0" err="1"/>
              <a:t>untuk</a:t>
            </a:r>
            <a:r>
              <a:rPr lang="en-US" dirty="0"/>
              <a:t> </a:t>
            </a:r>
            <a:r>
              <a:rPr lang="en-US" dirty="0" err="1"/>
              <a:t>diinterpretasi</a:t>
            </a:r>
            <a:r>
              <a:rPr lang="en-US" dirty="0"/>
              <a:t> </a:t>
            </a:r>
            <a:r>
              <a:rPr lang="en-US" dirty="0" err="1"/>
              <a:t>sehingga</a:t>
            </a:r>
            <a:r>
              <a:rPr lang="en-US" dirty="0"/>
              <a:t> </a:t>
            </a:r>
            <a:r>
              <a:rPr lang="en-US" dirty="0" err="1"/>
              <a:t>manusia</a:t>
            </a:r>
            <a:r>
              <a:rPr lang="en-US" dirty="0"/>
              <a:t> </a:t>
            </a:r>
            <a:r>
              <a:rPr lang="en-US" dirty="0" err="1"/>
              <a:t>mengerti</a:t>
            </a:r>
            <a:r>
              <a:rPr lang="en-US" dirty="0"/>
              <a:t> </a:t>
            </a:r>
            <a:r>
              <a:rPr lang="en-US" dirty="0" err="1"/>
              <a:t>objek</a:t>
            </a:r>
            <a:r>
              <a:rPr lang="en-US" dirty="0"/>
              <a:t> </a:t>
            </a:r>
            <a:r>
              <a:rPr lang="en-US" dirty="0" err="1"/>
              <a:t>apa</a:t>
            </a:r>
            <a:r>
              <a:rPr lang="en-US" dirty="0"/>
              <a:t> yang </a:t>
            </a:r>
            <a:r>
              <a:rPr lang="en-US" dirty="0" err="1"/>
              <a:t>tampak</a:t>
            </a:r>
            <a:r>
              <a:rPr lang="en-US" dirty="0"/>
              <a:t> </a:t>
            </a:r>
            <a:r>
              <a:rPr lang="en-US" dirty="0" err="1"/>
              <a:t>dalam</a:t>
            </a:r>
            <a:r>
              <a:rPr lang="en-US" dirty="0"/>
              <a:t> </a:t>
            </a:r>
            <a:r>
              <a:rPr lang="en-US" dirty="0" err="1"/>
              <a:t>pandangan</a:t>
            </a:r>
            <a:r>
              <a:rPr lang="en-US" dirty="0"/>
              <a:t> </a:t>
            </a:r>
            <a:r>
              <a:rPr lang="en-US" dirty="0" err="1"/>
              <a:t>matanya</a:t>
            </a:r>
            <a:r>
              <a:rPr lang="en-US" dirty="0"/>
              <a:t>. </a:t>
            </a:r>
          </a:p>
          <a:p>
            <a:endParaRPr lang="en-US" dirty="0"/>
          </a:p>
          <a:p>
            <a:r>
              <a:rPr lang="en-US" dirty="0"/>
              <a:t>Hasil </a:t>
            </a:r>
            <a:r>
              <a:rPr lang="en-US" dirty="0" err="1"/>
              <a:t>interpretasi</a:t>
            </a:r>
            <a:r>
              <a:rPr lang="en-US" dirty="0"/>
              <a:t> </a:t>
            </a:r>
            <a:r>
              <a:rPr lang="en-US" dirty="0" err="1"/>
              <a:t>ini</a:t>
            </a:r>
            <a:r>
              <a:rPr lang="en-US" dirty="0"/>
              <a:t> </a:t>
            </a:r>
            <a:r>
              <a:rPr lang="en-US" dirty="0" err="1"/>
              <a:t>mungkin</a:t>
            </a:r>
            <a:r>
              <a:rPr lang="en-US" dirty="0"/>
              <a:t> </a:t>
            </a:r>
            <a:r>
              <a:rPr lang="en-US" dirty="0" err="1"/>
              <a:t>digunakan</a:t>
            </a:r>
            <a:r>
              <a:rPr lang="en-US" dirty="0"/>
              <a:t> </a:t>
            </a:r>
            <a:r>
              <a:rPr lang="en-US" dirty="0" err="1"/>
              <a:t>untuk</a:t>
            </a:r>
            <a:r>
              <a:rPr lang="en-US" dirty="0"/>
              <a:t>  </a:t>
            </a:r>
            <a:r>
              <a:rPr lang="en-US" dirty="0" err="1"/>
              <a:t>pengambilan</a:t>
            </a:r>
            <a:r>
              <a:rPr lang="en-US" dirty="0"/>
              <a:t> </a:t>
            </a:r>
            <a:r>
              <a:rPr lang="en-US" dirty="0" err="1"/>
              <a:t>keputusan</a:t>
            </a:r>
            <a:r>
              <a:rPr lang="en-US" dirty="0"/>
              <a:t> (</a:t>
            </a:r>
            <a:r>
              <a:rPr lang="en-US" dirty="0" err="1"/>
              <a:t>misalnya</a:t>
            </a:r>
            <a:r>
              <a:rPr lang="en-US" dirty="0"/>
              <a:t> </a:t>
            </a:r>
            <a:r>
              <a:rPr lang="en-US" dirty="0" err="1"/>
              <a:t>menghindar</a:t>
            </a:r>
            <a:r>
              <a:rPr lang="en-US" dirty="0"/>
              <a:t> </a:t>
            </a:r>
            <a:r>
              <a:rPr lang="en-US" dirty="0" err="1"/>
              <a:t>kalau</a:t>
            </a:r>
            <a:r>
              <a:rPr lang="en-US" dirty="0"/>
              <a:t> </a:t>
            </a:r>
            <a:r>
              <a:rPr lang="en-US" dirty="0" err="1"/>
              <a:t>melihat</a:t>
            </a:r>
            <a:r>
              <a:rPr lang="en-US" dirty="0"/>
              <a:t> </a:t>
            </a:r>
            <a:r>
              <a:rPr lang="en-US" dirty="0" err="1"/>
              <a:t>mobil</a:t>
            </a:r>
            <a:r>
              <a:rPr lang="en-US" dirty="0"/>
              <a:t> </a:t>
            </a:r>
            <a:r>
              <a:rPr lang="en-US" dirty="0" err="1"/>
              <a:t>melaju</a:t>
            </a:r>
            <a:r>
              <a:rPr lang="en-US" dirty="0"/>
              <a:t> di </a:t>
            </a:r>
            <a:r>
              <a:rPr lang="en-US" dirty="0" err="1"/>
              <a:t>depan</a:t>
            </a:r>
            <a:r>
              <a:rPr lang="en-US" dirty="0"/>
              <a:t>).</a:t>
            </a:r>
          </a:p>
          <a:p>
            <a:endParaRPr lang="en-US" dirty="0"/>
          </a:p>
        </p:txBody>
      </p:sp>
    </p:spTree>
    <p:extLst>
      <p:ext uri="{BB962C8B-B14F-4D97-AF65-F5344CB8AC3E}">
        <p14:creationId xmlns:p14="http://schemas.microsoft.com/office/powerpoint/2010/main" val="2513668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19B6F8-4855-4A33-8877-D899040A537B}"/>
              </a:ext>
            </a:extLst>
          </p:cNvPr>
          <p:cNvSpPr>
            <a:spLocks noGrp="1"/>
          </p:cNvSpPr>
          <p:nvPr>
            <p:ph idx="1"/>
          </p:nvPr>
        </p:nvSpPr>
        <p:spPr>
          <a:xfrm>
            <a:off x="838200" y="983974"/>
            <a:ext cx="10515600" cy="5192989"/>
          </a:xfrm>
        </p:spPr>
        <p:txBody>
          <a:bodyPr/>
          <a:lstStyle/>
          <a:p>
            <a:r>
              <a:rPr lang="en-US" dirty="0"/>
              <a:t>Proses-proses di </a:t>
            </a:r>
            <a:r>
              <a:rPr lang="en-US" dirty="0" err="1"/>
              <a:t>dalam</a:t>
            </a:r>
            <a:r>
              <a:rPr lang="en-US" dirty="0"/>
              <a:t> </a:t>
            </a:r>
            <a:r>
              <a:rPr lang="en-US" i="1" dirty="0"/>
              <a:t>computer vision</a:t>
            </a:r>
            <a:r>
              <a:rPr lang="en-US" dirty="0"/>
              <a:t> </a:t>
            </a:r>
            <a:r>
              <a:rPr lang="en-US" dirty="0" err="1"/>
              <a:t>dapat</a:t>
            </a:r>
            <a:r>
              <a:rPr lang="en-US" dirty="0"/>
              <a:t> </a:t>
            </a:r>
            <a:r>
              <a:rPr lang="en-US" dirty="0" err="1"/>
              <a:t>dibagi</a:t>
            </a:r>
            <a:r>
              <a:rPr lang="en-US" dirty="0"/>
              <a:t> </a:t>
            </a:r>
            <a:r>
              <a:rPr lang="en-US" dirty="0" err="1"/>
              <a:t>menjadi</a:t>
            </a:r>
            <a:r>
              <a:rPr lang="en-US" dirty="0"/>
              <a:t> </a:t>
            </a:r>
            <a:r>
              <a:rPr lang="en-US" dirty="0" err="1"/>
              <a:t>tiga</a:t>
            </a:r>
            <a:r>
              <a:rPr lang="en-US" dirty="0"/>
              <a:t> </a:t>
            </a:r>
            <a:r>
              <a:rPr lang="en-US" dirty="0" err="1"/>
              <a:t>aktivitas</a:t>
            </a:r>
            <a:r>
              <a:rPr lang="en-US" dirty="0"/>
              <a:t>:</a:t>
            </a:r>
          </a:p>
          <a:p>
            <a:pPr marL="854075" lvl="0" indent="-565150">
              <a:buFont typeface="+mj-lt"/>
              <a:buAutoNum type="arabicPeriod"/>
            </a:pPr>
            <a:r>
              <a:rPr lang="en-US" dirty="0" err="1"/>
              <a:t>Memperoleh</a:t>
            </a:r>
            <a:r>
              <a:rPr lang="en-US" dirty="0"/>
              <a:t> </a:t>
            </a:r>
            <a:r>
              <a:rPr lang="en-US" dirty="0" err="1"/>
              <a:t>atau</a:t>
            </a:r>
            <a:r>
              <a:rPr lang="en-US" dirty="0"/>
              <a:t> </a:t>
            </a:r>
            <a:r>
              <a:rPr lang="en-US" dirty="0" err="1"/>
              <a:t>mengakuisisi</a:t>
            </a:r>
            <a:r>
              <a:rPr lang="en-US" dirty="0"/>
              <a:t> </a:t>
            </a:r>
            <a:r>
              <a:rPr lang="en-US" dirty="0" err="1"/>
              <a:t>citra</a:t>
            </a:r>
            <a:r>
              <a:rPr lang="en-US" dirty="0"/>
              <a:t> digital.</a:t>
            </a:r>
          </a:p>
          <a:p>
            <a:pPr marL="854075" lvl="0" indent="-565150">
              <a:buFont typeface="+mj-lt"/>
              <a:buAutoNum type="arabicPeriod"/>
            </a:pPr>
            <a:r>
              <a:rPr lang="en-US" dirty="0" err="1"/>
              <a:t>Melakukan</a:t>
            </a:r>
            <a:r>
              <a:rPr lang="en-US" dirty="0"/>
              <a:t> </a:t>
            </a:r>
            <a:r>
              <a:rPr lang="en-US" dirty="0" err="1"/>
              <a:t>teknik</a:t>
            </a:r>
            <a:r>
              <a:rPr lang="en-US" dirty="0"/>
              <a:t> </a:t>
            </a:r>
            <a:r>
              <a:rPr lang="en-US" dirty="0" err="1"/>
              <a:t>komputasi</a:t>
            </a:r>
            <a:r>
              <a:rPr lang="en-US" dirty="0"/>
              <a:t> </a:t>
            </a:r>
            <a:r>
              <a:rPr lang="en-US" dirty="0" err="1"/>
              <a:t>untuk</a:t>
            </a:r>
            <a:r>
              <a:rPr lang="en-US" dirty="0"/>
              <a:t> </a:t>
            </a:r>
            <a:r>
              <a:rPr lang="en-US" dirty="0" err="1"/>
              <a:t>memperoses</a:t>
            </a:r>
            <a:r>
              <a:rPr lang="en-US" dirty="0"/>
              <a:t> </a:t>
            </a:r>
            <a:r>
              <a:rPr lang="en-US" dirty="0" err="1"/>
              <a:t>atau</a:t>
            </a:r>
            <a:r>
              <a:rPr lang="en-US" dirty="0"/>
              <a:t> </a:t>
            </a:r>
            <a:r>
              <a:rPr lang="en-US" dirty="0" err="1"/>
              <a:t>memodifikasi</a:t>
            </a:r>
            <a:r>
              <a:rPr lang="en-US" dirty="0"/>
              <a:t> data </a:t>
            </a:r>
            <a:r>
              <a:rPr lang="en-US" dirty="0" err="1"/>
              <a:t>citra</a:t>
            </a:r>
            <a:r>
              <a:rPr lang="en-US" dirty="0"/>
              <a:t> (</a:t>
            </a:r>
            <a:r>
              <a:rPr lang="en-US" dirty="0" err="1"/>
              <a:t>operasi-operasi</a:t>
            </a:r>
            <a:r>
              <a:rPr lang="en-US" dirty="0"/>
              <a:t> </a:t>
            </a:r>
            <a:r>
              <a:rPr lang="en-US" dirty="0" err="1"/>
              <a:t>pengolahan</a:t>
            </a:r>
            <a:r>
              <a:rPr lang="en-US" dirty="0"/>
              <a:t> </a:t>
            </a:r>
            <a:r>
              <a:rPr lang="en-US" dirty="0" err="1"/>
              <a:t>citra</a:t>
            </a:r>
            <a:r>
              <a:rPr lang="en-US" dirty="0"/>
              <a:t>).</a:t>
            </a:r>
          </a:p>
          <a:p>
            <a:pPr marL="854075" lvl="0" indent="-565150">
              <a:buFont typeface="+mj-lt"/>
              <a:buAutoNum type="arabicPeriod"/>
            </a:pPr>
            <a:r>
              <a:rPr lang="en-US" dirty="0" err="1"/>
              <a:t>Menganalisis</a:t>
            </a:r>
            <a:r>
              <a:rPr lang="en-US" dirty="0"/>
              <a:t> dan </a:t>
            </a:r>
            <a:r>
              <a:rPr lang="en-US" dirty="0" err="1"/>
              <a:t>menginterpretasi</a:t>
            </a:r>
            <a:r>
              <a:rPr lang="en-US" dirty="0"/>
              <a:t> </a:t>
            </a:r>
            <a:r>
              <a:rPr lang="en-US" dirty="0" err="1"/>
              <a:t>citra</a:t>
            </a:r>
            <a:r>
              <a:rPr lang="en-US" dirty="0"/>
              <a:t> dan </a:t>
            </a:r>
            <a:r>
              <a:rPr lang="en-US" dirty="0" err="1"/>
              <a:t>menggunakan</a:t>
            </a:r>
            <a:r>
              <a:rPr lang="en-US" dirty="0"/>
              <a:t> </a:t>
            </a:r>
            <a:r>
              <a:rPr lang="en-US" dirty="0" err="1"/>
              <a:t>hasil</a:t>
            </a:r>
            <a:r>
              <a:rPr lang="en-US" dirty="0"/>
              <a:t> </a:t>
            </a:r>
            <a:r>
              <a:rPr lang="en-US" dirty="0" err="1"/>
              <a:t>pemrosesan</a:t>
            </a:r>
            <a:r>
              <a:rPr lang="en-US" dirty="0"/>
              <a:t> </a:t>
            </a:r>
            <a:r>
              <a:rPr lang="en-US" dirty="0" err="1"/>
              <a:t>untuk</a:t>
            </a:r>
            <a:r>
              <a:rPr lang="en-US" dirty="0"/>
              <a:t> </a:t>
            </a:r>
            <a:r>
              <a:rPr lang="en-US" dirty="0" err="1"/>
              <a:t>tujuan</a:t>
            </a:r>
            <a:r>
              <a:rPr lang="en-US" dirty="0"/>
              <a:t> </a:t>
            </a:r>
            <a:r>
              <a:rPr lang="en-US" dirty="0" err="1"/>
              <a:t>tertentu</a:t>
            </a:r>
            <a:r>
              <a:rPr lang="en-US" dirty="0"/>
              <a:t>, </a:t>
            </a:r>
            <a:r>
              <a:rPr lang="en-US" dirty="0" err="1"/>
              <a:t>misalnya</a:t>
            </a:r>
            <a:r>
              <a:rPr lang="en-US" dirty="0"/>
              <a:t> </a:t>
            </a:r>
            <a:r>
              <a:rPr lang="en-US" dirty="0" err="1"/>
              <a:t>memandu</a:t>
            </a:r>
            <a:r>
              <a:rPr lang="en-US" dirty="0"/>
              <a:t> robot, </a:t>
            </a:r>
            <a:r>
              <a:rPr lang="en-US" dirty="0" err="1"/>
              <a:t>mengontrol</a:t>
            </a:r>
            <a:r>
              <a:rPr lang="en-US" dirty="0"/>
              <a:t> </a:t>
            </a:r>
            <a:r>
              <a:rPr lang="en-US" dirty="0" err="1"/>
              <a:t>peralatan</a:t>
            </a:r>
            <a:r>
              <a:rPr lang="en-US" dirty="0"/>
              <a:t>, </a:t>
            </a:r>
            <a:r>
              <a:rPr lang="en-US" dirty="0" err="1"/>
              <a:t>memantau</a:t>
            </a:r>
            <a:r>
              <a:rPr lang="en-US" dirty="0"/>
              <a:t> proses </a:t>
            </a:r>
            <a:r>
              <a:rPr lang="en-US" dirty="0" err="1"/>
              <a:t>manufaktur</a:t>
            </a:r>
            <a:r>
              <a:rPr lang="en-US" dirty="0"/>
              <a:t>, dan lain-lain.</a:t>
            </a:r>
          </a:p>
          <a:p>
            <a:pPr marL="0" indent="0">
              <a:buNone/>
            </a:pPr>
            <a:r>
              <a:rPr lang="en-US" dirty="0"/>
              <a:t> </a:t>
            </a:r>
          </a:p>
          <a:p>
            <a:endParaRPr lang="en-US" dirty="0"/>
          </a:p>
        </p:txBody>
      </p:sp>
    </p:spTree>
    <p:extLst>
      <p:ext uri="{BB962C8B-B14F-4D97-AF65-F5344CB8AC3E}">
        <p14:creationId xmlns:p14="http://schemas.microsoft.com/office/powerpoint/2010/main" val="2501522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F04AC5-5C59-4BB1-96E4-C7BDBDF7ADC6}"/>
              </a:ext>
            </a:extLst>
          </p:cNvPr>
          <p:cNvSpPr>
            <a:spLocks noGrp="1"/>
          </p:cNvSpPr>
          <p:nvPr>
            <p:ph idx="1"/>
          </p:nvPr>
        </p:nvSpPr>
        <p:spPr>
          <a:xfrm>
            <a:off x="838200" y="934278"/>
            <a:ext cx="10515600" cy="5242685"/>
          </a:xfrm>
        </p:spPr>
        <p:txBody>
          <a:bodyPr/>
          <a:lstStyle/>
          <a:p>
            <a:r>
              <a:rPr lang="en-US" dirty="0"/>
              <a:t>Proses-proses di </a:t>
            </a:r>
            <a:r>
              <a:rPr lang="en-US" dirty="0" err="1"/>
              <a:t>dalam</a:t>
            </a:r>
            <a:r>
              <a:rPr lang="en-US" dirty="0"/>
              <a:t> </a:t>
            </a:r>
            <a:r>
              <a:rPr lang="en-US" i="1" dirty="0"/>
              <a:t>computer vision</a:t>
            </a:r>
            <a:r>
              <a:rPr lang="en-US" dirty="0"/>
              <a:t> </a:t>
            </a:r>
            <a:r>
              <a:rPr lang="en-US" dirty="0" err="1"/>
              <a:t>dalam</a:t>
            </a:r>
            <a:r>
              <a:rPr lang="en-US" dirty="0"/>
              <a:t> </a:t>
            </a:r>
            <a:r>
              <a:rPr lang="en-US" dirty="0" err="1"/>
              <a:t>hirarkhi</a:t>
            </a:r>
            <a:r>
              <a:rPr lang="en-US" dirty="0"/>
              <a:t> </a:t>
            </a:r>
            <a:r>
              <a:rPr lang="en-US" dirty="0" err="1"/>
              <a:t>sebagai</a:t>
            </a:r>
            <a:r>
              <a:rPr lang="en-US" dirty="0"/>
              <a:t> </a:t>
            </a:r>
            <a:r>
              <a:rPr lang="en-US" dirty="0" err="1"/>
              <a:t>berikut</a:t>
            </a:r>
            <a:r>
              <a:rPr lang="en-US" dirty="0"/>
              <a:t> :</a:t>
            </a:r>
          </a:p>
          <a:p>
            <a:endParaRPr lang="en-US" dirty="0"/>
          </a:p>
        </p:txBody>
      </p:sp>
      <p:pic>
        <p:nvPicPr>
          <p:cNvPr id="4" name="Picture 3">
            <a:extLst>
              <a:ext uri="{FF2B5EF4-FFF2-40B4-BE49-F238E27FC236}">
                <a16:creationId xmlns:a16="http://schemas.microsoft.com/office/drawing/2014/main" id="{428A44D9-B52F-480D-8BD8-673913998322}"/>
              </a:ext>
            </a:extLst>
          </p:cNvPr>
          <p:cNvPicPr>
            <a:picLocks noChangeAspect="1"/>
          </p:cNvPicPr>
          <p:nvPr/>
        </p:nvPicPr>
        <p:blipFill>
          <a:blip r:embed="rId2"/>
          <a:stretch>
            <a:fillRect/>
          </a:stretch>
        </p:blipFill>
        <p:spPr>
          <a:xfrm>
            <a:off x="2264115" y="2020335"/>
            <a:ext cx="7663769" cy="4410282"/>
          </a:xfrm>
          <a:prstGeom prst="rect">
            <a:avLst/>
          </a:prstGeom>
        </p:spPr>
      </p:pic>
    </p:spTree>
    <p:extLst>
      <p:ext uri="{BB962C8B-B14F-4D97-AF65-F5344CB8AC3E}">
        <p14:creationId xmlns:p14="http://schemas.microsoft.com/office/powerpoint/2010/main" val="1720809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4"/>
          <p:cNvSpPr>
            <a:spLocks noChangeArrowheads="1"/>
          </p:cNvSpPr>
          <p:nvPr/>
        </p:nvSpPr>
        <p:spPr bwMode="auto">
          <a:xfrm>
            <a:off x="1695451" y="4032251"/>
            <a:ext cx="8786813" cy="885825"/>
          </a:xfrm>
          <a:prstGeom prst="rightArrow">
            <a:avLst>
              <a:gd name="adj1" fmla="val 53046"/>
              <a:gd name="adj2" fmla="val 82937"/>
            </a:avLst>
          </a:prstGeom>
          <a:solidFill>
            <a:schemeClr val="accent1"/>
          </a:solidFill>
          <a:ln w="12700">
            <a:solidFill>
              <a:schemeClr val="tx1"/>
            </a:solidFill>
            <a:miter lim="800000"/>
            <a:headEnd/>
            <a:tailEnd/>
          </a:ln>
        </p:spPr>
        <p:txBody>
          <a:bodyPr wrap="none" anchor="ctr"/>
          <a:lstStyle/>
          <a:p>
            <a:endParaRPr lang="en-GB"/>
          </a:p>
        </p:txBody>
      </p:sp>
      <p:sp>
        <p:nvSpPr>
          <p:cNvPr id="32771" name="Rectangle 2"/>
          <p:cNvSpPr>
            <a:spLocks noGrp="1" noChangeArrowheads="1"/>
          </p:cNvSpPr>
          <p:nvPr>
            <p:ph type="title"/>
          </p:nvPr>
        </p:nvSpPr>
        <p:spPr/>
        <p:txBody>
          <a:bodyPr/>
          <a:lstStyle/>
          <a:p>
            <a:pPr eaLnBrk="1" hangingPunct="1"/>
            <a:r>
              <a:rPr lang="en-IE" b="1" dirty="0"/>
              <a:t>Image Processing </a:t>
            </a:r>
            <a:r>
              <a:rPr lang="en-IE" b="1" dirty="0">
                <a:sym typeface="Wingdings" panose="05000000000000000000" pitchFamily="2" charset="2"/>
              </a:rPr>
              <a:t> Computer Vision</a:t>
            </a:r>
            <a:endParaRPr lang="en-US" b="1" dirty="0"/>
          </a:p>
        </p:txBody>
      </p:sp>
      <p:sp>
        <p:nvSpPr>
          <p:cNvPr id="32772" name="Rectangle 3"/>
          <p:cNvSpPr>
            <a:spLocks noGrp="1" noChangeArrowheads="1"/>
          </p:cNvSpPr>
          <p:nvPr>
            <p:ph type="body" idx="1"/>
          </p:nvPr>
        </p:nvSpPr>
        <p:spPr>
          <a:xfrm>
            <a:off x="838200" y="1835785"/>
            <a:ext cx="10515600" cy="4351338"/>
          </a:xfrm>
        </p:spPr>
        <p:txBody>
          <a:bodyPr/>
          <a:lstStyle/>
          <a:p>
            <a:pPr marL="0" indent="0"/>
            <a:r>
              <a:rPr lang="en-IE" dirty="0"/>
              <a:t> </a:t>
            </a:r>
            <a:r>
              <a:rPr lang="en-IE" dirty="0" err="1"/>
              <a:t>Rangkaian</a:t>
            </a:r>
            <a:r>
              <a:rPr lang="en-IE" dirty="0"/>
              <a:t> </a:t>
            </a:r>
            <a:r>
              <a:rPr lang="en-IE" dirty="0" err="1"/>
              <a:t>kesatuan</a:t>
            </a:r>
            <a:r>
              <a:rPr lang="en-IE" dirty="0"/>
              <a:t> </a:t>
            </a:r>
            <a:r>
              <a:rPr lang="en-IE" dirty="0" err="1"/>
              <a:t>dari</a:t>
            </a:r>
            <a:r>
              <a:rPr lang="en-IE" dirty="0"/>
              <a:t> </a:t>
            </a:r>
            <a:r>
              <a:rPr lang="en-IE" i="1" dirty="0"/>
              <a:t>image processing </a:t>
            </a:r>
            <a:r>
              <a:rPr lang="en-IE" dirty="0" err="1"/>
              <a:t>ke</a:t>
            </a:r>
            <a:r>
              <a:rPr lang="en-IE" dirty="0"/>
              <a:t> </a:t>
            </a:r>
            <a:r>
              <a:rPr lang="en-IE" i="1" dirty="0"/>
              <a:t>computer vision </a:t>
            </a:r>
            <a:r>
              <a:rPr lang="en-IE" dirty="0" err="1"/>
              <a:t>dapat</a:t>
            </a:r>
            <a:r>
              <a:rPr lang="en-IE" dirty="0"/>
              <a:t> </a:t>
            </a:r>
            <a:r>
              <a:rPr lang="en-IE" dirty="0" err="1"/>
              <a:t>dipecah</a:t>
            </a:r>
            <a:r>
              <a:rPr lang="en-IE" dirty="0"/>
              <a:t> </a:t>
            </a:r>
            <a:r>
              <a:rPr lang="en-IE" dirty="0" err="1"/>
              <a:t>menjadi</a:t>
            </a:r>
            <a:r>
              <a:rPr lang="en-IE" dirty="0"/>
              <a:t> </a:t>
            </a:r>
            <a:r>
              <a:rPr lang="en-IE" i="1" dirty="0"/>
              <a:t>low</a:t>
            </a:r>
            <a:r>
              <a:rPr lang="en-IE" dirty="0"/>
              <a:t>-, </a:t>
            </a:r>
            <a:r>
              <a:rPr lang="en-IE" i="1" dirty="0"/>
              <a:t>mid-</a:t>
            </a:r>
            <a:r>
              <a:rPr lang="en-IE" dirty="0"/>
              <a:t> dan </a:t>
            </a:r>
            <a:r>
              <a:rPr lang="en-IE" i="1" dirty="0"/>
              <a:t>high-level processes</a:t>
            </a:r>
            <a:endParaRPr lang="en-US" i="1" dirty="0"/>
          </a:p>
        </p:txBody>
      </p:sp>
      <p:grpSp>
        <p:nvGrpSpPr>
          <p:cNvPr id="2" name="Group 12"/>
          <p:cNvGrpSpPr>
            <a:grpSpLocks/>
          </p:cNvGrpSpPr>
          <p:nvPr/>
        </p:nvGrpSpPr>
        <p:grpSpPr bwMode="auto">
          <a:xfrm>
            <a:off x="1995489" y="3203575"/>
            <a:ext cx="2587625" cy="2495550"/>
            <a:chOff x="252" y="1413"/>
            <a:chExt cx="1476" cy="1572"/>
          </a:xfrm>
        </p:grpSpPr>
        <p:sp>
          <p:nvSpPr>
            <p:cNvPr id="32782" name="Text Box 4"/>
            <p:cNvSpPr txBox="1">
              <a:spLocks noChangeArrowheads="1"/>
            </p:cNvSpPr>
            <p:nvPr/>
          </p:nvSpPr>
          <p:spPr bwMode="auto">
            <a:xfrm>
              <a:off x="252" y="1413"/>
              <a:ext cx="1476" cy="239"/>
            </a:xfrm>
            <a:prstGeom prst="rect">
              <a:avLst/>
            </a:prstGeom>
            <a:solidFill>
              <a:schemeClr val="bg1">
                <a:alpha val="70195"/>
              </a:schemeClr>
            </a:solidFill>
            <a:ln w="12700">
              <a:solidFill>
                <a:schemeClr val="tx1"/>
              </a:solidFill>
              <a:miter lim="800000"/>
              <a:headEnd/>
              <a:tailEnd/>
            </a:ln>
          </p:spPr>
          <p:txBody>
            <a:bodyPr>
              <a:spAutoFit/>
            </a:bodyPr>
            <a:lstStyle/>
            <a:p>
              <a:pPr>
                <a:spcBef>
                  <a:spcPct val="50000"/>
                </a:spcBef>
              </a:pPr>
              <a:r>
                <a:rPr lang="en-IE" b="1"/>
                <a:t>Low Level Process</a:t>
              </a:r>
              <a:endParaRPr lang="en-US" b="1"/>
            </a:p>
          </p:txBody>
        </p:sp>
        <p:sp>
          <p:nvSpPr>
            <p:cNvPr id="32783" name="Text Box 7"/>
            <p:cNvSpPr txBox="1">
              <a:spLocks noChangeArrowheads="1"/>
            </p:cNvSpPr>
            <p:nvPr/>
          </p:nvSpPr>
          <p:spPr bwMode="auto">
            <a:xfrm>
              <a:off x="252" y="1648"/>
              <a:ext cx="1476" cy="1337"/>
            </a:xfrm>
            <a:prstGeom prst="rect">
              <a:avLst/>
            </a:prstGeom>
            <a:solidFill>
              <a:schemeClr val="bg1">
                <a:alpha val="70195"/>
              </a:schemeClr>
            </a:solidFill>
            <a:ln w="12700">
              <a:solidFill>
                <a:schemeClr val="tx1"/>
              </a:solidFill>
              <a:miter lim="800000"/>
              <a:headEnd/>
              <a:tailEnd/>
            </a:ln>
          </p:spPr>
          <p:txBody>
            <a:bodyPr/>
            <a:lstStyle/>
            <a:p>
              <a:pPr>
                <a:spcBef>
                  <a:spcPct val="50000"/>
                </a:spcBef>
              </a:pPr>
              <a:r>
                <a:rPr lang="en-IE" b="1"/>
                <a:t>Input:</a:t>
              </a:r>
              <a:r>
                <a:rPr lang="en-IE"/>
                <a:t> Image</a:t>
              </a:r>
              <a:br>
                <a:rPr lang="en-IE"/>
              </a:br>
              <a:r>
                <a:rPr lang="en-IE" b="1"/>
                <a:t>Output:</a:t>
              </a:r>
              <a:r>
                <a:rPr lang="en-IE"/>
                <a:t> Image</a:t>
              </a:r>
            </a:p>
            <a:p>
              <a:pPr>
                <a:spcBef>
                  <a:spcPct val="50000"/>
                </a:spcBef>
              </a:pPr>
              <a:r>
                <a:rPr lang="en-IE" b="1"/>
                <a:t>Examples:</a:t>
              </a:r>
              <a:r>
                <a:rPr lang="en-IE"/>
                <a:t> Noise removal, image sharpening</a:t>
              </a:r>
              <a:endParaRPr lang="en-US"/>
            </a:p>
          </p:txBody>
        </p:sp>
      </p:grpSp>
      <p:grpSp>
        <p:nvGrpSpPr>
          <p:cNvPr id="3" name="Group 11"/>
          <p:cNvGrpSpPr>
            <a:grpSpLocks/>
          </p:cNvGrpSpPr>
          <p:nvPr/>
        </p:nvGrpSpPr>
        <p:grpSpPr bwMode="auto">
          <a:xfrm>
            <a:off x="4803776" y="3203575"/>
            <a:ext cx="2673984" cy="2495550"/>
            <a:chOff x="2142" y="1360"/>
            <a:chExt cx="1476" cy="1572"/>
          </a:xfrm>
        </p:grpSpPr>
        <p:sp>
          <p:nvSpPr>
            <p:cNvPr id="32780" name="Text Box 5"/>
            <p:cNvSpPr txBox="1">
              <a:spLocks noChangeArrowheads="1"/>
            </p:cNvSpPr>
            <p:nvPr/>
          </p:nvSpPr>
          <p:spPr bwMode="auto">
            <a:xfrm>
              <a:off x="2142" y="1360"/>
              <a:ext cx="1476" cy="239"/>
            </a:xfrm>
            <a:prstGeom prst="rect">
              <a:avLst/>
            </a:prstGeom>
            <a:solidFill>
              <a:schemeClr val="bg1">
                <a:alpha val="70195"/>
              </a:schemeClr>
            </a:solidFill>
            <a:ln w="12700">
              <a:solidFill>
                <a:schemeClr val="tx1"/>
              </a:solidFill>
              <a:miter lim="800000"/>
              <a:headEnd/>
              <a:tailEnd/>
            </a:ln>
          </p:spPr>
          <p:txBody>
            <a:bodyPr>
              <a:spAutoFit/>
            </a:bodyPr>
            <a:lstStyle/>
            <a:p>
              <a:pPr>
                <a:spcBef>
                  <a:spcPct val="50000"/>
                </a:spcBef>
              </a:pPr>
              <a:r>
                <a:rPr lang="en-IE" b="1"/>
                <a:t>Mid Level Process</a:t>
              </a:r>
              <a:endParaRPr lang="en-US" b="1"/>
            </a:p>
          </p:txBody>
        </p:sp>
        <p:sp>
          <p:nvSpPr>
            <p:cNvPr id="32781" name="Text Box 9"/>
            <p:cNvSpPr txBox="1">
              <a:spLocks noChangeArrowheads="1"/>
            </p:cNvSpPr>
            <p:nvPr/>
          </p:nvSpPr>
          <p:spPr bwMode="auto">
            <a:xfrm>
              <a:off x="2142" y="1595"/>
              <a:ext cx="1476" cy="1337"/>
            </a:xfrm>
            <a:prstGeom prst="rect">
              <a:avLst/>
            </a:prstGeom>
            <a:solidFill>
              <a:schemeClr val="bg1">
                <a:alpha val="70195"/>
              </a:schemeClr>
            </a:solidFill>
            <a:ln w="12700">
              <a:solidFill>
                <a:schemeClr val="tx1"/>
              </a:solidFill>
              <a:miter lim="800000"/>
              <a:headEnd/>
              <a:tailEnd/>
            </a:ln>
          </p:spPr>
          <p:txBody>
            <a:bodyPr/>
            <a:lstStyle/>
            <a:p>
              <a:pPr>
                <a:spcBef>
                  <a:spcPct val="50000"/>
                </a:spcBef>
              </a:pPr>
              <a:r>
                <a:rPr lang="en-IE" b="1" dirty="0"/>
                <a:t>Input:</a:t>
              </a:r>
              <a:r>
                <a:rPr lang="en-IE" dirty="0"/>
                <a:t> Image </a:t>
              </a:r>
              <a:br>
                <a:rPr lang="en-IE" dirty="0"/>
              </a:br>
              <a:r>
                <a:rPr lang="en-IE" b="1" dirty="0"/>
                <a:t>Output:</a:t>
              </a:r>
              <a:r>
                <a:rPr lang="en-IE" dirty="0"/>
                <a:t> Attributes</a:t>
              </a:r>
            </a:p>
            <a:p>
              <a:pPr>
                <a:spcBef>
                  <a:spcPct val="50000"/>
                </a:spcBef>
              </a:pPr>
              <a:r>
                <a:rPr lang="en-IE" b="1" dirty="0"/>
                <a:t>Examples:</a:t>
              </a:r>
              <a:r>
                <a:rPr lang="en-IE" dirty="0"/>
                <a:t> Object detection and recognition, segmentation</a:t>
              </a:r>
              <a:endParaRPr lang="en-US" dirty="0"/>
            </a:p>
          </p:txBody>
        </p:sp>
      </p:grpSp>
      <p:grpSp>
        <p:nvGrpSpPr>
          <p:cNvPr id="4" name="Group 13"/>
          <p:cNvGrpSpPr>
            <a:grpSpLocks/>
          </p:cNvGrpSpPr>
          <p:nvPr/>
        </p:nvGrpSpPr>
        <p:grpSpPr bwMode="auto">
          <a:xfrm>
            <a:off x="7613650" y="3203575"/>
            <a:ext cx="2586038" cy="2495550"/>
            <a:chOff x="3719" y="1352"/>
            <a:chExt cx="1476" cy="1572"/>
          </a:xfrm>
        </p:grpSpPr>
        <p:sp>
          <p:nvSpPr>
            <p:cNvPr id="32778" name="Text Box 6"/>
            <p:cNvSpPr txBox="1">
              <a:spLocks noChangeArrowheads="1"/>
            </p:cNvSpPr>
            <p:nvPr/>
          </p:nvSpPr>
          <p:spPr bwMode="auto">
            <a:xfrm>
              <a:off x="3719" y="1352"/>
              <a:ext cx="1476" cy="239"/>
            </a:xfrm>
            <a:prstGeom prst="rect">
              <a:avLst/>
            </a:prstGeom>
            <a:solidFill>
              <a:schemeClr val="bg1">
                <a:alpha val="70195"/>
              </a:schemeClr>
            </a:solidFill>
            <a:ln w="12700">
              <a:solidFill>
                <a:schemeClr val="tx1"/>
              </a:solidFill>
              <a:miter lim="800000"/>
              <a:headEnd/>
              <a:tailEnd/>
            </a:ln>
          </p:spPr>
          <p:txBody>
            <a:bodyPr>
              <a:spAutoFit/>
            </a:bodyPr>
            <a:lstStyle/>
            <a:p>
              <a:pPr>
                <a:spcBef>
                  <a:spcPct val="50000"/>
                </a:spcBef>
              </a:pPr>
              <a:r>
                <a:rPr lang="en-IE" b="1"/>
                <a:t>High Level Process</a:t>
              </a:r>
              <a:endParaRPr lang="en-US" b="1"/>
            </a:p>
          </p:txBody>
        </p:sp>
        <p:sp>
          <p:nvSpPr>
            <p:cNvPr id="32779" name="Text Box 10"/>
            <p:cNvSpPr txBox="1">
              <a:spLocks noChangeArrowheads="1"/>
            </p:cNvSpPr>
            <p:nvPr/>
          </p:nvSpPr>
          <p:spPr bwMode="auto">
            <a:xfrm>
              <a:off x="3719" y="1587"/>
              <a:ext cx="1476" cy="1337"/>
            </a:xfrm>
            <a:prstGeom prst="rect">
              <a:avLst/>
            </a:prstGeom>
            <a:solidFill>
              <a:schemeClr val="bg1">
                <a:alpha val="70195"/>
              </a:schemeClr>
            </a:solidFill>
            <a:ln w="12700">
              <a:solidFill>
                <a:schemeClr val="tx1"/>
              </a:solidFill>
              <a:miter lim="800000"/>
              <a:headEnd/>
              <a:tailEnd/>
            </a:ln>
          </p:spPr>
          <p:txBody>
            <a:bodyPr/>
            <a:lstStyle/>
            <a:p>
              <a:pPr>
                <a:spcBef>
                  <a:spcPct val="50000"/>
                </a:spcBef>
              </a:pPr>
              <a:r>
                <a:rPr lang="en-IE" b="1" dirty="0"/>
                <a:t>Input: </a:t>
              </a:r>
              <a:r>
                <a:rPr lang="en-IE" dirty="0"/>
                <a:t>Attributes </a:t>
              </a:r>
            </a:p>
            <a:p>
              <a:r>
                <a:rPr lang="en-IE" b="1" dirty="0"/>
                <a:t>Output:</a:t>
              </a:r>
              <a:r>
                <a:rPr lang="en-IE" dirty="0"/>
                <a:t> Understanding</a:t>
              </a:r>
            </a:p>
            <a:p>
              <a:pPr>
                <a:spcBef>
                  <a:spcPct val="50000"/>
                </a:spcBef>
              </a:pPr>
              <a:r>
                <a:rPr lang="en-IE" b="1" dirty="0"/>
                <a:t>Examples: </a:t>
              </a:r>
              <a:r>
                <a:rPr lang="en-IE" dirty="0"/>
                <a:t>scene understanding, autonomous navigation</a:t>
              </a:r>
              <a:endParaRPr lang="en-US" dirty="0"/>
            </a:p>
          </p:txBody>
        </p:sp>
      </p:grpSp>
      <p:sp>
        <p:nvSpPr>
          <p:cNvPr id="32776" name="Line 15"/>
          <p:cNvSpPr>
            <a:spLocks noChangeShapeType="1"/>
          </p:cNvSpPr>
          <p:nvPr/>
        </p:nvSpPr>
        <p:spPr bwMode="auto">
          <a:xfrm>
            <a:off x="7496175" y="2860675"/>
            <a:ext cx="0" cy="3086100"/>
          </a:xfrm>
          <a:prstGeom prst="line">
            <a:avLst/>
          </a:prstGeom>
          <a:noFill/>
          <a:ln w="38100">
            <a:solidFill>
              <a:schemeClr val="tx1"/>
            </a:solidFill>
            <a:prstDash val="dash"/>
            <a:round/>
            <a:headEnd/>
            <a:tailEnd/>
          </a:ln>
        </p:spPr>
        <p:txBody>
          <a:bodyPr wrap="none"/>
          <a:lstStyle/>
          <a:p>
            <a:endParaRPr lang="en-US"/>
          </a:p>
        </p:txBody>
      </p:sp>
      <p:sp>
        <p:nvSpPr>
          <p:cNvPr id="32777" name="Text Box 16"/>
          <p:cNvSpPr txBox="1">
            <a:spLocks noChangeArrowheads="1"/>
          </p:cNvSpPr>
          <p:nvPr/>
        </p:nvSpPr>
        <p:spPr bwMode="auto">
          <a:xfrm>
            <a:off x="6132513" y="5964238"/>
            <a:ext cx="2686050" cy="641350"/>
          </a:xfrm>
          <a:prstGeom prst="rect">
            <a:avLst/>
          </a:prstGeom>
          <a:noFill/>
          <a:ln w="12700">
            <a:noFill/>
            <a:miter lim="800000"/>
            <a:headEnd/>
            <a:tailEnd/>
          </a:ln>
        </p:spPr>
        <p:txBody>
          <a:bodyPr>
            <a:spAutoFit/>
          </a:bodyPr>
          <a:lstStyle/>
          <a:p>
            <a:pPr algn="ctr"/>
            <a:r>
              <a:rPr lang="en-IE" dirty="0" err="1"/>
              <a:t>Kuliah</a:t>
            </a:r>
            <a:r>
              <a:rPr lang="en-IE" dirty="0"/>
              <a:t> IF4073 </a:t>
            </a:r>
            <a:r>
              <a:rPr lang="en-IE" dirty="0" err="1"/>
              <a:t>sampai</a:t>
            </a:r>
            <a:r>
              <a:rPr lang="en-IE" dirty="0"/>
              <a:t> di </a:t>
            </a:r>
            <a:r>
              <a:rPr lang="en-IE" dirty="0" err="1"/>
              <a:t>sini</a:t>
            </a:r>
            <a:r>
              <a:rPr lang="en-IE" dirty="0"/>
              <a:t> </a:t>
            </a:r>
            <a:r>
              <a:rPr lang="en-IE" dirty="0" err="1"/>
              <a:t>saja</a:t>
            </a:r>
            <a:r>
              <a:rPr lang="en-IE" dirty="0"/>
              <a:t> </a:t>
            </a:r>
            <a:endParaRPr lang="en-US" dirty="0"/>
          </a:p>
        </p:txBody>
      </p:sp>
      <p:sp>
        <p:nvSpPr>
          <p:cNvPr id="16" name="Rectangle 15">
            <a:extLst>
              <a:ext uri="{FF2B5EF4-FFF2-40B4-BE49-F238E27FC236}">
                <a16:creationId xmlns:a16="http://schemas.microsoft.com/office/drawing/2014/main" id="{52463F9B-3A89-46F9-85C7-9A307C90F64E}"/>
              </a:ext>
            </a:extLst>
          </p:cNvPr>
          <p:cNvSpPr/>
          <p:nvPr/>
        </p:nvSpPr>
        <p:spPr>
          <a:xfrm>
            <a:off x="571541" y="6420922"/>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extLst>
      <p:ext uri="{BB962C8B-B14F-4D97-AF65-F5344CB8AC3E}">
        <p14:creationId xmlns:p14="http://schemas.microsoft.com/office/powerpoint/2010/main" val="4214641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5446" y="336755"/>
            <a:ext cx="8229600" cy="685800"/>
          </a:xfrm>
        </p:spPr>
        <p:txBody>
          <a:bodyPr>
            <a:normAutofit fontScale="90000"/>
          </a:bodyPr>
          <a:lstStyle/>
          <a:p>
            <a:r>
              <a:rPr lang="en-US" dirty="0"/>
              <a:t>Image Processing </a:t>
            </a:r>
            <a:r>
              <a:rPr lang="en-US" dirty="0" err="1"/>
              <a:t>v.s</a:t>
            </a:r>
            <a:r>
              <a:rPr lang="en-US" dirty="0"/>
              <a:t>. Computer Vision</a:t>
            </a:r>
          </a:p>
        </p:txBody>
      </p:sp>
      <p:sp>
        <p:nvSpPr>
          <p:cNvPr id="4" name="Slide Number Placeholder 3"/>
          <p:cNvSpPr>
            <a:spLocks noGrp="1"/>
          </p:cNvSpPr>
          <p:nvPr>
            <p:ph type="sldNum" sz="quarter" idx="10"/>
          </p:nvPr>
        </p:nvSpPr>
        <p:spPr/>
        <p:txBody>
          <a:bodyPr/>
          <a:lstStyle/>
          <a:p>
            <a:fld id="{42DF876C-ED57-47CE-A10D-5276AD31AB21}" type="slidenum">
              <a:rPr lang="he-IL" smtClean="0"/>
              <a:pPr/>
              <a:t>19</a:t>
            </a:fld>
            <a:endParaRPr lang="en-US"/>
          </a:p>
        </p:txBody>
      </p:sp>
      <p:sp>
        <p:nvSpPr>
          <p:cNvPr id="5" name="Rectangle 3"/>
          <p:cNvSpPr>
            <a:spLocks noChangeArrowheads="1"/>
          </p:cNvSpPr>
          <p:nvPr/>
        </p:nvSpPr>
        <p:spPr bwMode="auto">
          <a:xfrm>
            <a:off x="3130720" y="1996325"/>
            <a:ext cx="2020298" cy="397545"/>
          </a:xfrm>
          <a:prstGeom prst="rect">
            <a:avLst/>
          </a:prstGeom>
          <a:noFill/>
          <a:ln w="12700">
            <a:noFill/>
            <a:miter lim="800000"/>
            <a:headEnd/>
            <a:tailEnd/>
          </a:ln>
          <a:effectLst/>
        </p:spPr>
        <p:txBody>
          <a:bodyPr wrap="none" lIns="90488" tIns="44450" rIns="90488" bIns="44450">
            <a:spAutoFit/>
          </a:bodyPr>
          <a:lstStyle/>
          <a:p>
            <a:pPr algn="l"/>
            <a:r>
              <a:rPr lang="en-US" sz="2000" b="1" dirty="0">
                <a:solidFill>
                  <a:srgbClr val="C00000"/>
                </a:solidFill>
              </a:rPr>
              <a:t>Image Processing</a:t>
            </a:r>
          </a:p>
        </p:txBody>
      </p:sp>
      <p:sp>
        <p:nvSpPr>
          <p:cNvPr id="6" name="Rectangle 4"/>
          <p:cNvSpPr>
            <a:spLocks noChangeArrowheads="1"/>
          </p:cNvSpPr>
          <p:nvPr/>
        </p:nvSpPr>
        <p:spPr bwMode="auto">
          <a:xfrm>
            <a:off x="3171995" y="5139575"/>
            <a:ext cx="1960538" cy="397545"/>
          </a:xfrm>
          <a:prstGeom prst="rect">
            <a:avLst/>
          </a:prstGeom>
          <a:noFill/>
          <a:ln w="12700">
            <a:noFill/>
            <a:miter lim="800000"/>
            <a:headEnd/>
            <a:tailEnd/>
          </a:ln>
          <a:effectLst/>
        </p:spPr>
        <p:txBody>
          <a:bodyPr wrap="none" lIns="90488" tIns="44450" rIns="90488" bIns="44450">
            <a:spAutoFit/>
          </a:bodyPr>
          <a:lstStyle/>
          <a:p>
            <a:pPr algn="l"/>
            <a:r>
              <a:rPr lang="en-US" sz="2000" b="1">
                <a:solidFill>
                  <a:srgbClr val="C00000"/>
                </a:solidFill>
              </a:rPr>
              <a:t>Computer Vision</a:t>
            </a:r>
          </a:p>
        </p:txBody>
      </p:sp>
      <p:sp>
        <p:nvSpPr>
          <p:cNvPr id="7" name="Rectangle 5"/>
          <p:cNvSpPr>
            <a:spLocks noChangeArrowheads="1"/>
          </p:cNvSpPr>
          <p:nvPr/>
        </p:nvSpPr>
        <p:spPr bwMode="auto">
          <a:xfrm>
            <a:off x="4895514" y="1100617"/>
            <a:ext cx="1432957" cy="459100"/>
          </a:xfrm>
          <a:prstGeom prst="rect">
            <a:avLst/>
          </a:prstGeom>
          <a:noFill/>
          <a:ln w="12700">
            <a:noFill/>
            <a:miter lim="800000"/>
            <a:headEnd/>
            <a:tailEnd/>
          </a:ln>
          <a:effectLst/>
        </p:spPr>
        <p:txBody>
          <a:bodyPr wrap="none" lIns="90488" tIns="44450" rIns="90488" bIns="44450">
            <a:spAutoFit/>
          </a:bodyPr>
          <a:lstStyle/>
          <a:p>
            <a:pPr algn="l"/>
            <a:r>
              <a:rPr lang="en-US" sz="2400" b="1" dirty="0"/>
              <a:t>Low Level</a:t>
            </a:r>
          </a:p>
        </p:txBody>
      </p:sp>
      <p:sp>
        <p:nvSpPr>
          <p:cNvPr id="8" name="Rectangle 6"/>
          <p:cNvSpPr>
            <a:spLocks noChangeArrowheads="1"/>
          </p:cNvSpPr>
          <p:nvPr/>
        </p:nvSpPr>
        <p:spPr bwMode="auto">
          <a:xfrm>
            <a:off x="4976061" y="6002150"/>
            <a:ext cx="1489640" cy="459100"/>
          </a:xfrm>
          <a:prstGeom prst="rect">
            <a:avLst/>
          </a:prstGeom>
          <a:noFill/>
          <a:ln w="12700">
            <a:noFill/>
            <a:miter lim="800000"/>
            <a:headEnd/>
            <a:tailEnd/>
          </a:ln>
          <a:effectLst/>
        </p:spPr>
        <p:txBody>
          <a:bodyPr wrap="none" lIns="90488" tIns="44450" rIns="90488" bIns="44450">
            <a:spAutoFit/>
          </a:bodyPr>
          <a:lstStyle/>
          <a:p>
            <a:pPr algn="l"/>
            <a:r>
              <a:rPr lang="en-US" sz="2400" b="1" dirty="0"/>
              <a:t>High Level</a:t>
            </a:r>
          </a:p>
        </p:txBody>
      </p:sp>
      <p:sp>
        <p:nvSpPr>
          <p:cNvPr id="9" name="Text Box 8"/>
          <p:cNvSpPr txBox="1">
            <a:spLocks noChangeArrowheads="1"/>
          </p:cNvSpPr>
          <p:nvPr/>
        </p:nvSpPr>
        <p:spPr bwMode="auto">
          <a:xfrm>
            <a:off x="5902393" y="1996119"/>
            <a:ext cx="3573414" cy="3785652"/>
          </a:xfrm>
          <a:prstGeom prst="rect">
            <a:avLst/>
          </a:prstGeom>
          <a:noFill/>
          <a:ln w="12700">
            <a:noFill/>
            <a:miter lim="800000"/>
            <a:headEnd/>
            <a:tailEnd/>
          </a:ln>
          <a:effectLst/>
        </p:spPr>
        <p:txBody>
          <a:bodyPr wrap="square">
            <a:spAutoFit/>
          </a:bodyPr>
          <a:lstStyle/>
          <a:p>
            <a:pPr algn="l"/>
            <a:r>
              <a:rPr lang="en-US" sz="2000" b="1" dirty="0">
                <a:solidFill>
                  <a:srgbClr val="2004AA"/>
                </a:solidFill>
              </a:rPr>
              <a:t>Acquisition, representation,</a:t>
            </a:r>
          </a:p>
          <a:p>
            <a:pPr algn="l"/>
            <a:r>
              <a:rPr lang="en-US" sz="2000" b="1" dirty="0">
                <a:solidFill>
                  <a:srgbClr val="2004AA"/>
                </a:solidFill>
              </a:rPr>
              <a:t>compression, transmission</a:t>
            </a:r>
          </a:p>
          <a:p>
            <a:pPr algn="l"/>
            <a:endParaRPr lang="en-US" sz="2000" b="1" dirty="0">
              <a:solidFill>
                <a:srgbClr val="2004AA"/>
              </a:solidFill>
            </a:endParaRPr>
          </a:p>
          <a:p>
            <a:pPr algn="l"/>
            <a:r>
              <a:rPr lang="en-US" sz="2000" b="1" dirty="0">
                <a:solidFill>
                  <a:srgbClr val="2004AA"/>
                </a:solidFill>
              </a:rPr>
              <a:t>image enhancement</a:t>
            </a:r>
          </a:p>
          <a:p>
            <a:pPr algn="l"/>
            <a:endParaRPr lang="en-US" sz="2000" b="1" dirty="0">
              <a:solidFill>
                <a:srgbClr val="2004AA"/>
              </a:solidFill>
            </a:endParaRPr>
          </a:p>
          <a:p>
            <a:pPr algn="l"/>
            <a:r>
              <a:rPr lang="en-US" sz="2000" b="1" dirty="0">
                <a:solidFill>
                  <a:srgbClr val="2004AA"/>
                </a:solidFill>
              </a:rPr>
              <a:t>edge/feature extraction</a:t>
            </a:r>
          </a:p>
          <a:p>
            <a:pPr algn="l"/>
            <a:endParaRPr lang="en-US" sz="2000" b="1" dirty="0">
              <a:solidFill>
                <a:srgbClr val="2004AA"/>
              </a:solidFill>
            </a:endParaRPr>
          </a:p>
          <a:p>
            <a:pPr algn="l"/>
            <a:r>
              <a:rPr lang="en-US" sz="2000" b="1" dirty="0">
                <a:solidFill>
                  <a:srgbClr val="2004AA"/>
                </a:solidFill>
              </a:rPr>
              <a:t>Pattern matching</a:t>
            </a:r>
          </a:p>
          <a:p>
            <a:pPr algn="l"/>
            <a:br>
              <a:rPr lang="en-US" sz="2000" b="1" dirty="0">
                <a:solidFill>
                  <a:srgbClr val="2004AA"/>
                </a:solidFill>
              </a:rPr>
            </a:br>
            <a:r>
              <a:rPr lang="en-US" sz="2000" b="1" dirty="0">
                <a:solidFill>
                  <a:srgbClr val="2004AA"/>
                </a:solidFill>
              </a:rPr>
              <a:t>image "understanding“</a:t>
            </a:r>
          </a:p>
          <a:p>
            <a:pPr algn="l"/>
            <a:r>
              <a:rPr lang="en-US" sz="2000" b="1" dirty="0">
                <a:solidFill>
                  <a:srgbClr val="2004AA"/>
                </a:solidFill>
              </a:rPr>
              <a:t>(Recognition, 3D)</a:t>
            </a:r>
          </a:p>
          <a:p>
            <a:pPr algn="l"/>
            <a:endParaRPr lang="en-US" sz="2000" b="1" dirty="0">
              <a:solidFill>
                <a:srgbClr val="2004AA"/>
              </a:solidFill>
            </a:endParaRPr>
          </a:p>
        </p:txBody>
      </p:sp>
      <p:sp>
        <p:nvSpPr>
          <p:cNvPr id="10" name="Line 2"/>
          <p:cNvSpPr>
            <a:spLocks noChangeShapeType="1"/>
          </p:cNvSpPr>
          <p:nvPr/>
        </p:nvSpPr>
        <p:spPr bwMode="auto">
          <a:xfrm>
            <a:off x="5742039" y="1563336"/>
            <a:ext cx="8056" cy="4360572"/>
          </a:xfrm>
          <a:prstGeom prst="line">
            <a:avLst/>
          </a:prstGeom>
          <a:ln>
            <a:headEnd type="triangle" w="med" len="med"/>
            <a:tailEnd type="triangle" w="med" len="med"/>
          </a:ln>
        </p:spPr>
        <p:style>
          <a:lnRef idx="3">
            <a:schemeClr val="accent4"/>
          </a:lnRef>
          <a:fillRef idx="0">
            <a:schemeClr val="accent4"/>
          </a:fillRef>
          <a:effectRef idx="2">
            <a:schemeClr val="accent4"/>
          </a:effectRef>
          <a:fontRef idx="minor">
            <a:schemeClr val="tx1"/>
          </a:fontRef>
        </p:style>
        <p:txBody>
          <a:bodyPr wrap="none" anchor="ctr"/>
          <a:lstStyle/>
          <a:p>
            <a:endParaRPr lang="en-US"/>
          </a:p>
        </p:txBody>
      </p:sp>
      <p:sp>
        <p:nvSpPr>
          <p:cNvPr id="11" name="Rectangle 10">
            <a:extLst>
              <a:ext uri="{FF2B5EF4-FFF2-40B4-BE49-F238E27FC236}">
                <a16:creationId xmlns:a16="http://schemas.microsoft.com/office/drawing/2014/main" id="{CDC83381-C73A-453C-9FB6-4917B43821FC}"/>
              </a:ext>
            </a:extLst>
          </p:cNvPr>
          <p:cNvSpPr/>
          <p:nvPr/>
        </p:nvSpPr>
        <p:spPr>
          <a:xfrm>
            <a:off x="6694046" y="6386003"/>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extLst>
      <p:ext uri="{BB962C8B-B14F-4D97-AF65-F5344CB8AC3E}">
        <p14:creationId xmlns:p14="http://schemas.microsoft.com/office/powerpoint/2010/main" val="1787384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IE" sz="3600" dirty="0"/>
              <a:t>Key Stages in Digital Image Processing</a:t>
            </a:r>
            <a:endParaRPr lang="en-US" sz="3600" dirty="0"/>
          </a:p>
        </p:txBody>
      </p:sp>
      <p:sp>
        <p:nvSpPr>
          <p:cNvPr id="65540" name="Rectangle 19"/>
          <p:cNvSpPr>
            <a:spLocks noChangeArrowheads="1"/>
          </p:cNvSpPr>
          <p:nvPr/>
        </p:nvSpPr>
        <p:spPr bwMode="auto">
          <a:xfrm>
            <a:off x="2074863"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Acquisition</a:t>
            </a:r>
            <a:endParaRPr lang="en-US"/>
          </a:p>
        </p:txBody>
      </p:sp>
      <p:sp>
        <p:nvSpPr>
          <p:cNvPr id="65541" name="Rectangle 20"/>
          <p:cNvSpPr>
            <a:spLocks noChangeArrowheads="1"/>
          </p:cNvSpPr>
          <p:nvPr/>
        </p:nvSpPr>
        <p:spPr bwMode="auto">
          <a:xfrm>
            <a:off x="4056063"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Restoration</a:t>
            </a:r>
            <a:endParaRPr lang="en-US"/>
          </a:p>
        </p:txBody>
      </p:sp>
      <p:sp>
        <p:nvSpPr>
          <p:cNvPr id="65542" name="Rectangle 21"/>
          <p:cNvSpPr>
            <a:spLocks noChangeArrowheads="1"/>
          </p:cNvSpPr>
          <p:nvPr/>
        </p:nvSpPr>
        <p:spPr bwMode="auto">
          <a:xfrm>
            <a:off x="6434138"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Morphological Processing</a:t>
            </a:r>
            <a:endParaRPr lang="en-US"/>
          </a:p>
        </p:txBody>
      </p:sp>
      <p:sp>
        <p:nvSpPr>
          <p:cNvPr id="65543" name="Rectangle 22"/>
          <p:cNvSpPr>
            <a:spLocks noChangeArrowheads="1"/>
          </p:cNvSpPr>
          <p:nvPr/>
        </p:nvSpPr>
        <p:spPr bwMode="auto">
          <a:xfrm>
            <a:off x="8401050"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Segmentation</a:t>
            </a:r>
            <a:endParaRPr lang="en-US"/>
          </a:p>
        </p:txBody>
      </p:sp>
      <p:sp>
        <p:nvSpPr>
          <p:cNvPr id="65544" name="Rectangle 23"/>
          <p:cNvSpPr>
            <a:spLocks noChangeArrowheads="1"/>
          </p:cNvSpPr>
          <p:nvPr/>
        </p:nvSpPr>
        <p:spPr bwMode="auto">
          <a:xfrm>
            <a:off x="8401050" y="514032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Representation &amp; Description</a:t>
            </a:r>
            <a:endParaRPr lang="en-US" sz="1700"/>
          </a:p>
        </p:txBody>
      </p:sp>
      <p:sp>
        <p:nvSpPr>
          <p:cNvPr id="65545" name="Rectangle 24"/>
          <p:cNvSpPr>
            <a:spLocks noChangeArrowheads="1"/>
          </p:cNvSpPr>
          <p:nvPr/>
        </p:nvSpPr>
        <p:spPr bwMode="auto">
          <a:xfrm>
            <a:off x="2074863"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Enhancement</a:t>
            </a:r>
            <a:endParaRPr lang="en-US"/>
          </a:p>
        </p:txBody>
      </p:sp>
      <p:sp>
        <p:nvSpPr>
          <p:cNvPr id="65546" name="Rectangle 25"/>
          <p:cNvSpPr>
            <a:spLocks noChangeArrowheads="1"/>
          </p:cNvSpPr>
          <p:nvPr/>
        </p:nvSpPr>
        <p:spPr bwMode="auto">
          <a:xfrm>
            <a:off x="8401050"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Object Recognition</a:t>
            </a:r>
            <a:endParaRPr lang="en-US" sz="1700"/>
          </a:p>
        </p:txBody>
      </p:sp>
      <p:sp>
        <p:nvSpPr>
          <p:cNvPr id="65547" name="Text Box 26"/>
          <p:cNvSpPr txBox="1">
            <a:spLocks noChangeArrowheads="1"/>
          </p:cNvSpPr>
          <p:nvPr/>
        </p:nvSpPr>
        <p:spPr bwMode="auto">
          <a:xfrm>
            <a:off x="1979614" y="5372100"/>
            <a:ext cx="1763111" cy="369332"/>
          </a:xfrm>
          <a:prstGeom prst="rect">
            <a:avLst/>
          </a:prstGeom>
          <a:noFill/>
          <a:ln w="12700">
            <a:noFill/>
            <a:miter lim="800000"/>
            <a:headEnd/>
            <a:tailEnd/>
          </a:ln>
        </p:spPr>
        <p:txBody>
          <a:bodyPr wrap="none">
            <a:spAutoFit/>
          </a:bodyPr>
          <a:lstStyle/>
          <a:p>
            <a:r>
              <a:rPr lang="en-IE"/>
              <a:t>Problem Domain</a:t>
            </a:r>
            <a:endParaRPr lang="en-US"/>
          </a:p>
        </p:txBody>
      </p:sp>
      <p:cxnSp>
        <p:nvCxnSpPr>
          <p:cNvPr id="65548" name="AutoShape 27"/>
          <p:cNvCxnSpPr>
            <a:cxnSpLocks noChangeShapeType="1"/>
            <a:stCxn id="65547" idx="0"/>
            <a:endCxn id="65540" idx="2"/>
          </p:cNvCxnSpPr>
          <p:nvPr/>
        </p:nvCxnSpPr>
        <p:spPr bwMode="auto">
          <a:xfrm flipV="1">
            <a:off x="2861170" y="4846638"/>
            <a:ext cx="61419" cy="525462"/>
          </a:xfrm>
          <a:prstGeom prst="straightConnector1">
            <a:avLst/>
          </a:prstGeom>
          <a:noFill/>
          <a:ln w="12700">
            <a:solidFill>
              <a:schemeClr val="tx1"/>
            </a:solidFill>
            <a:round/>
            <a:headEnd/>
            <a:tailEnd type="triangle" w="med" len="med"/>
          </a:ln>
        </p:spPr>
      </p:cxnSp>
      <p:cxnSp>
        <p:nvCxnSpPr>
          <p:cNvPr id="65549" name="AutoShape 28"/>
          <p:cNvCxnSpPr>
            <a:cxnSpLocks noChangeShapeType="1"/>
            <a:stCxn id="65540" idx="0"/>
            <a:endCxn id="65545" idx="2"/>
          </p:cNvCxnSpPr>
          <p:nvPr/>
        </p:nvCxnSpPr>
        <p:spPr bwMode="auto">
          <a:xfrm rot="-5400000">
            <a:off x="2775745" y="3869532"/>
            <a:ext cx="293687" cy="0"/>
          </a:xfrm>
          <a:prstGeom prst="straightConnector1">
            <a:avLst/>
          </a:prstGeom>
          <a:noFill/>
          <a:ln w="12700">
            <a:solidFill>
              <a:schemeClr val="tx1"/>
            </a:solidFill>
            <a:round/>
            <a:headEnd/>
            <a:tailEnd type="triangle" w="med" len="med"/>
          </a:ln>
        </p:spPr>
      </p:cxnSp>
      <p:cxnSp>
        <p:nvCxnSpPr>
          <p:cNvPr id="65550" name="AutoShape 29"/>
          <p:cNvCxnSpPr>
            <a:cxnSpLocks noChangeShapeType="1"/>
            <a:stCxn id="65546" idx="2"/>
            <a:endCxn id="65544" idx="0"/>
          </p:cNvCxnSpPr>
          <p:nvPr/>
        </p:nvCxnSpPr>
        <p:spPr bwMode="auto">
          <a:xfrm rot="5400000">
            <a:off x="9101932" y="4993482"/>
            <a:ext cx="293687" cy="0"/>
          </a:xfrm>
          <a:prstGeom prst="straightConnector1">
            <a:avLst/>
          </a:prstGeom>
          <a:noFill/>
          <a:ln w="12700">
            <a:solidFill>
              <a:schemeClr val="tx1"/>
            </a:solidFill>
            <a:round/>
            <a:headEnd/>
            <a:tailEnd type="triangle" w="med" len="med"/>
          </a:ln>
        </p:spPr>
      </p:cxnSp>
      <p:cxnSp>
        <p:nvCxnSpPr>
          <p:cNvPr id="65551" name="AutoShape 30"/>
          <p:cNvCxnSpPr>
            <a:cxnSpLocks noChangeShapeType="1"/>
            <a:stCxn id="65543" idx="2"/>
            <a:endCxn id="65546" idx="0"/>
          </p:cNvCxnSpPr>
          <p:nvPr/>
        </p:nvCxnSpPr>
        <p:spPr bwMode="auto">
          <a:xfrm rot="5400000">
            <a:off x="9101932" y="3869532"/>
            <a:ext cx="293687" cy="0"/>
          </a:xfrm>
          <a:prstGeom prst="straightConnector1">
            <a:avLst/>
          </a:prstGeom>
          <a:noFill/>
          <a:ln w="12700">
            <a:solidFill>
              <a:schemeClr val="tx1"/>
            </a:solidFill>
            <a:round/>
            <a:headEnd/>
            <a:tailEnd type="triangle" w="med" len="med"/>
          </a:ln>
        </p:spPr>
      </p:cxnSp>
      <p:cxnSp>
        <p:nvCxnSpPr>
          <p:cNvPr id="65552" name="AutoShape 31"/>
          <p:cNvCxnSpPr>
            <a:cxnSpLocks noChangeShapeType="1"/>
            <a:stCxn id="65542" idx="3"/>
            <a:endCxn id="65543" idx="0"/>
          </p:cNvCxnSpPr>
          <p:nvPr/>
        </p:nvCxnSpPr>
        <p:spPr bwMode="auto">
          <a:xfrm>
            <a:off x="8129589" y="2095501"/>
            <a:ext cx="1119187" cy="796925"/>
          </a:xfrm>
          <a:prstGeom prst="bentConnector2">
            <a:avLst/>
          </a:prstGeom>
          <a:noFill/>
          <a:ln w="12700">
            <a:solidFill>
              <a:schemeClr val="tx1"/>
            </a:solidFill>
            <a:miter lim="800000"/>
            <a:headEnd/>
            <a:tailEnd type="triangle" w="med" len="med"/>
          </a:ln>
        </p:spPr>
      </p:cxnSp>
      <p:cxnSp>
        <p:nvCxnSpPr>
          <p:cNvPr id="65553" name="AutoShape 32"/>
          <p:cNvCxnSpPr>
            <a:cxnSpLocks noChangeShapeType="1"/>
            <a:stCxn id="65541" idx="3"/>
            <a:endCxn id="65542" idx="1"/>
          </p:cNvCxnSpPr>
          <p:nvPr/>
        </p:nvCxnSpPr>
        <p:spPr bwMode="auto">
          <a:xfrm>
            <a:off x="5751514" y="2095500"/>
            <a:ext cx="682625" cy="0"/>
          </a:xfrm>
          <a:prstGeom prst="straightConnector1">
            <a:avLst/>
          </a:prstGeom>
          <a:noFill/>
          <a:ln w="12700">
            <a:solidFill>
              <a:schemeClr val="tx1"/>
            </a:solidFill>
            <a:round/>
            <a:headEnd/>
            <a:tailEnd type="triangle" w="med" len="med"/>
          </a:ln>
        </p:spPr>
      </p:cxnSp>
      <p:cxnSp>
        <p:nvCxnSpPr>
          <p:cNvPr id="65554" name="AutoShape 33"/>
          <p:cNvCxnSpPr>
            <a:cxnSpLocks noChangeShapeType="1"/>
            <a:stCxn id="65545" idx="0"/>
            <a:endCxn id="65541" idx="1"/>
          </p:cNvCxnSpPr>
          <p:nvPr/>
        </p:nvCxnSpPr>
        <p:spPr bwMode="auto">
          <a:xfrm rot="-5400000">
            <a:off x="3090864" y="1927226"/>
            <a:ext cx="796925" cy="1133475"/>
          </a:xfrm>
          <a:prstGeom prst="bentConnector2">
            <a:avLst/>
          </a:prstGeom>
          <a:noFill/>
          <a:ln w="12700">
            <a:solidFill>
              <a:schemeClr val="tx1"/>
            </a:solidFill>
            <a:miter lim="800000"/>
            <a:headEnd/>
            <a:tailEnd type="triangle" w="med" len="med"/>
          </a:ln>
        </p:spPr>
      </p:cxnSp>
      <p:sp>
        <p:nvSpPr>
          <p:cNvPr id="65555" name="Rectangle 35"/>
          <p:cNvSpPr>
            <a:spLocks noChangeArrowheads="1"/>
          </p:cNvSpPr>
          <p:nvPr/>
        </p:nvSpPr>
        <p:spPr bwMode="auto">
          <a:xfrm>
            <a:off x="4089400"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dirty="0"/>
              <a:t>Colour Image Processing</a:t>
            </a:r>
            <a:endParaRPr lang="en-US" dirty="0"/>
          </a:p>
        </p:txBody>
      </p:sp>
      <p:sp>
        <p:nvSpPr>
          <p:cNvPr id="65556" name="Rectangle 36"/>
          <p:cNvSpPr>
            <a:spLocks noChangeArrowheads="1"/>
          </p:cNvSpPr>
          <p:nvPr/>
        </p:nvSpPr>
        <p:spPr bwMode="auto">
          <a:xfrm>
            <a:off x="6332538"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Image Compression</a:t>
            </a:r>
            <a:endParaRPr lang="en-US"/>
          </a:p>
        </p:txBody>
      </p:sp>
      <p:sp>
        <p:nvSpPr>
          <p:cNvPr id="21" name="Rectangle 20">
            <a:extLst>
              <a:ext uri="{FF2B5EF4-FFF2-40B4-BE49-F238E27FC236}">
                <a16:creationId xmlns:a16="http://schemas.microsoft.com/office/drawing/2014/main" id="{6F52D5C1-AA87-49AE-A77D-4AEC7B6B7F60}"/>
              </a:ext>
            </a:extLst>
          </p:cNvPr>
          <p:cNvSpPr/>
          <p:nvPr/>
        </p:nvSpPr>
        <p:spPr>
          <a:xfrm>
            <a:off x="6833193" y="180458"/>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asil gambar untuk plate number recognition">
            <a:extLst>
              <a:ext uri="{FF2B5EF4-FFF2-40B4-BE49-F238E27FC236}">
                <a16:creationId xmlns:a16="http://schemas.microsoft.com/office/drawing/2014/main" id="{492545B1-ED63-4195-92A1-C710D0408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092" y="848414"/>
            <a:ext cx="5315308" cy="5084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818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C67750-9CA5-56A0-E0B4-BEF3B3163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5" y="840574"/>
            <a:ext cx="11416145" cy="4811090"/>
          </a:xfrm>
          <a:prstGeom prst="rect">
            <a:avLst/>
          </a:prstGeom>
        </p:spPr>
      </p:pic>
    </p:spTree>
    <p:extLst>
      <p:ext uri="{BB962C8B-B14F-4D97-AF65-F5344CB8AC3E}">
        <p14:creationId xmlns:p14="http://schemas.microsoft.com/office/powerpoint/2010/main" val="2238692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A18492-2B36-E7C0-27CA-A33FBAABA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80" y="1626177"/>
            <a:ext cx="11315339" cy="3267792"/>
          </a:xfrm>
          <a:prstGeom prst="rect">
            <a:avLst/>
          </a:prstGeom>
        </p:spPr>
      </p:pic>
    </p:spTree>
    <p:extLst>
      <p:ext uri="{BB962C8B-B14F-4D97-AF65-F5344CB8AC3E}">
        <p14:creationId xmlns:p14="http://schemas.microsoft.com/office/powerpoint/2010/main" val="4135803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F8EF785C-7AAA-40A7-A227-290C0E91BA06}"/>
              </a:ext>
            </a:extLst>
          </p:cNvPr>
          <p:cNvSpPr>
            <a:spLocks noGrp="1"/>
          </p:cNvSpPr>
          <p:nvPr>
            <p:ph type="sldNum" sz="quarter" idx="12"/>
          </p:nvPr>
        </p:nvSpPr>
        <p:spPr/>
        <p:txBody>
          <a:bodyPr/>
          <a:lstStyle/>
          <a:p>
            <a:fld id="{B288E209-3C7E-4F0D-81CE-BCB7E78BD466}" type="slidenum">
              <a:rPr lang="en-US" altLang="en-US"/>
              <a:pPr/>
              <a:t>23</a:t>
            </a:fld>
            <a:endParaRPr lang="en-US" altLang="en-US"/>
          </a:p>
        </p:txBody>
      </p:sp>
      <p:sp>
        <p:nvSpPr>
          <p:cNvPr id="228354" name="Rectangle 2">
            <a:extLst>
              <a:ext uri="{FF2B5EF4-FFF2-40B4-BE49-F238E27FC236}">
                <a16:creationId xmlns:a16="http://schemas.microsoft.com/office/drawing/2014/main" id="{F482B472-F26B-437A-9571-2DB1258C01C8}"/>
              </a:ext>
            </a:extLst>
          </p:cNvPr>
          <p:cNvSpPr>
            <a:spLocks noGrp="1" noChangeArrowheads="1"/>
          </p:cNvSpPr>
          <p:nvPr>
            <p:ph type="title"/>
          </p:nvPr>
        </p:nvSpPr>
        <p:spPr>
          <a:xfrm>
            <a:off x="838199" y="365125"/>
            <a:ext cx="11148391" cy="1325563"/>
          </a:xfrm>
        </p:spPr>
        <p:txBody>
          <a:body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228355" name="Rectangle 3">
            <a:extLst>
              <a:ext uri="{FF2B5EF4-FFF2-40B4-BE49-F238E27FC236}">
                <a16:creationId xmlns:a16="http://schemas.microsoft.com/office/drawing/2014/main" id="{595E016D-1CE2-41EE-8415-BB458C398F1D}"/>
              </a:ext>
            </a:extLst>
          </p:cNvPr>
          <p:cNvSpPr>
            <a:spLocks noGrp="1" noChangeArrowheads="1"/>
          </p:cNvSpPr>
          <p:nvPr>
            <p:ph type="body" idx="1"/>
          </p:nvPr>
        </p:nvSpPr>
        <p:spPr/>
        <p:txBody>
          <a:bodyPr/>
          <a:lstStyle/>
          <a:p>
            <a:r>
              <a:rPr lang="en-US" altLang="en-US" i="1" dirty="0"/>
              <a:t>Image editing …</a:t>
            </a:r>
          </a:p>
        </p:txBody>
      </p:sp>
      <p:pic>
        <p:nvPicPr>
          <p:cNvPr id="228356" name="Picture 4">
            <a:extLst>
              <a:ext uri="{FF2B5EF4-FFF2-40B4-BE49-F238E27FC236}">
                <a16:creationId xmlns:a16="http://schemas.microsoft.com/office/drawing/2014/main" id="{E810378D-F000-4F3F-B741-34D8EB57B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8" y="2636838"/>
            <a:ext cx="23812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8357" name="Picture 5">
            <a:extLst>
              <a:ext uri="{FF2B5EF4-FFF2-40B4-BE49-F238E27FC236}">
                <a16:creationId xmlns:a16="http://schemas.microsoft.com/office/drawing/2014/main" id="{8B078BE4-DBFA-4431-A599-6CB110BC6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164" y="2636838"/>
            <a:ext cx="244792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358" name="Text Box 6">
            <a:extLst>
              <a:ext uri="{FF2B5EF4-FFF2-40B4-BE49-F238E27FC236}">
                <a16:creationId xmlns:a16="http://schemas.microsoft.com/office/drawing/2014/main" id="{F3B661A3-2EE5-4380-8B28-E5F14A8CDE89}"/>
              </a:ext>
            </a:extLst>
          </p:cNvPr>
          <p:cNvSpPr txBox="1">
            <a:spLocks noChangeArrowheads="1"/>
          </p:cNvSpPr>
          <p:nvPr/>
        </p:nvSpPr>
        <p:spPr bwMode="auto">
          <a:xfrm>
            <a:off x="2547939" y="2579688"/>
            <a:ext cx="12570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1. </a:t>
            </a:r>
            <a:r>
              <a:rPr lang="en-US" altLang="en-US" i="1" dirty="0"/>
              <a:t>Cropping</a:t>
            </a:r>
          </a:p>
        </p:txBody>
      </p:sp>
      <p:pic>
        <p:nvPicPr>
          <p:cNvPr id="228359" name="Picture 7">
            <a:extLst>
              <a:ext uri="{FF2B5EF4-FFF2-40B4-BE49-F238E27FC236}">
                <a16:creationId xmlns:a16="http://schemas.microsoft.com/office/drawing/2014/main" id="{8120DA33-745F-4BF8-9A3B-F1A5EE3D6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9" y="4581526"/>
            <a:ext cx="2376487" cy="178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8360" name="Picture 8">
            <a:extLst>
              <a:ext uri="{FF2B5EF4-FFF2-40B4-BE49-F238E27FC236}">
                <a16:creationId xmlns:a16="http://schemas.microsoft.com/office/drawing/2014/main" id="{73875B69-BF51-4CD7-BC4C-60E626EE3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164" y="4581525"/>
            <a:ext cx="244792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8361" name="Text Box 9">
            <a:extLst>
              <a:ext uri="{FF2B5EF4-FFF2-40B4-BE49-F238E27FC236}">
                <a16:creationId xmlns:a16="http://schemas.microsoft.com/office/drawing/2014/main" id="{A5C6198B-D535-48C7-8748-4067C4BE43B5}"/>
              </a:ext>
            </a:extLst>
          </p:cNvPr>
          <p:cNvSpPr txBox="1">
            <a:spLocks noChangeArrowheads="1"/>
          </p:cNvSpPr>
          <p:nvPr/>
        </p:nvSpPr>
        <p:spPr bwMode="auto">
          <a:xfrm>
            <a:off x="2547938" y="4524375"/>
            <a:ext cx="142943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2. Removal </a:t>
            </a:r>
          </a:p>
          <a:p>
            <a:r>
              <a:rPr lang="en-US" altLang="en-US"/>
              <a:t>of unwanted </a:t>
            </a:r>
          </a:p>
          <a:p>
            <a:r>
              <a:rPr lang="en-US" altLang="en-US"/>
              <a:t>element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40D4CCD7-DEA7-412A-806F-2B9850AA2A21}"/>
              </a:ext>
            </a:extLst>
          </p:cNvPr>
          <p:cNvSpPr>
            <a:spLocks noGrp="1"/>
          </p:cNvSpPr>
          <p:nvPr>
            <p:ph type="sldNum" sz="quarter" idx="12"/>
          </p:nvPr>
        </p:nvSpPr>
        <p:spPr/>
        <p:txBody>
          <a:bodyPr/>
          <a:lstStyle/>
          <a:p>
            <a:fld id="{1F7E31A2-6447-446F-A967-9B226092AECE}" type="slidenum">
              <a:rPr lang="en-US" altLang="en-US"/>
              <a:pPr/>
              <a:t>24</a:t>
            </a:fld>
            <a:endParaRPr lang="en-US" altLang="en-US"/>
          </a:p>
        </p:txBody>
      </p:sp>
      <p:sp>
        <p:nvSpPr>
          <p:cNvPr id="229378" name="Rectangle 2">
            <a:extLst>
              <a:ext uri="{FF2B5EF4-FFF2-40B4-BE49-F238E27FC236}">
                <a16:creationId xmlns:a16="http://schemas.microsoft.com/office/drawing/2014/main" id="{76AFB062-FD04-4BDD-A94F-E8A2CBD46395}"/>
              </a:ext>
            </a:extLst>
          </p:cNvPr>
          <p:cNvSpPr>
            <a:spLocks noGrp="1" noChangeArrowheads="1"/>
          </p:cNvSpPr>
          <p:nvPr>
            <p:ph type="title"/>
          </p:nvPr>
        </p:nvSpPr>
        <p:spPr>
          <a:xfrm>
            <a:off x="838199" y="365125"/>
            <a:ext cx="11078818" cy="1325563"/>
          </a:xfrm>
        </p:spPr>
        <p:txBody>
          <a:body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229379" name="Rectangle 3">
            <a:extLst>
              <a:ext uri="{FF2B5EF4-FFF2-40B4-BE49-F238E27FC236}">
                <a16:creationId xmlns:a16="http://schemas.microsoft.com/office/drawing/2014/main" id="{82B9049C-9FDE-4EC4-A58C-301868C951F3}"/>
              </a:ext>
            </a:extLst>
          </p:cNvPr>
          <p:cNvSpPr>
            <a:spLocks noGrp="1" noChangeArrowheads="1"/>
          </p:cNvSpPr>
          <p:nvPr>
            <p:ph type="body" idx="1"/>
          </p:nvPr>
        </p:nvSpPr>
        <p:spPr/>
        <p:txBody>
          <a:bodyPr/>
          <a:lstStyle/>
          <a:p>
            <a:r>
              <a:rPr lang="en-US" altLang="en-US" i="1" dirty="0"/>
              <a:t>Image editing …</a:t>
            </a:r>
          </a:p>
        </p:txBody>
      </p:sp>
      <p:pic>
        <p:nvPicPr>
          <p:cNvPr id="229380" name="Picture 4">
            <a:extLst>
              <a:ext uri="{FF2B5EF4-FFF2-40B4-BE49-F238E27FC236}">
                <a16:creationId xmlns:a16="http://schemas.microsoft.com/office/drawing/2014/main" id="{FA061D32-C409-41AD-8270-36821CDBC1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2852738"/>
            <a:ext cx="8135937"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381" name="Text Box 5">
            <a:extLst>
              <a:ext uri="{FF2B5EF4-FFF2-40B4-BE49-F238E27FC236}">
                <a16:creationId xmlns:a16="http://schemas.microsoft.com/office/drawing/2014/main" id="{18AE2DD1-17AB-44F2-A495-11089E47E7D9}"/>
              </a:ext>
            </a:extLst>
          </p:cNvPr>
          <p:cNvSpPr txBox="1">
            <a:spLocks noChangeArrowheads="1"/>
          </p:cNvSpPr>
          <p:nvPr/>
        </p:nvSpPr>
        <p:spPr bwMode="auto">
          <a:xfrm>
            <a:off x="2259014" y="2363788"/>
            <a:ext cx="25272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3. </a:t>
            </a:r>
            <a:r>
              <a:rPr lang="en-US" altLang="en-US" b="1"/>
              <a:t>Selective color change</a:t>
            </a:r>
            <a:endParaRPr lang="en-US" altLang="en-US"/>
          </a:p>
        </p:txBody>
      </p:sp>
      <p:pic>
        <p:nvPicPr>
          <p:cNvPr id="229382" name="Picture 6">
            <a:extLst>
              <a:ext uri="{FF2B5EF4-FFF2-40B4-BE49-F238E27FC236}">
                <a16:creationId xmlns:a16="http://schemas.microsoft.com/office/drawing/2014/main" id="{E7FB298F-A972-4A2E-BB32-86F72F5CA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4652964"/>
            <a:ext cx="2736850"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383" name="Text Box 7">
            <a:extLst>
              <a:ext uri="{FF2B5EF4-FFF2-40B4-BE49-F238E27FC236}">
                <a16:creationId xmlns:a16="http://schemas.microsoft.com/office/drawing/2014/main" id="{C73EA0C4-585F-4126-80A4-D67D3DC3F707}"/>
              </a:ext>
            </a:extLst>
          </p:cNvPr>
          <p:cNvSpPr txBox="1">
            <a:spLocks noChangeArrowheads="1"/>
          </p:cNvSpPr>
          <p:nvPr/>
        </p:nvSpPr>
        <p:spPr bwMode="auto">
          <a:xfrm>
            <a:off x="2424113" y="4724400"/>
            <a:ext cx="25383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4. </a:t>
            </a:r>
            <a:r>
              <a:rPr lang="en-US" altLang="en-US" b="1" dirty="0"/>
              <a:t>Perspective correction</a:t>
            </a:r>
          </a:p>
          <a:p>
            <a:r>
              <a:rPr lang="en-US" altLang="en-US" b="1" dirty="0"/>
              <a:t> and distortion</a:t>
            </a:r>
          </a:p>
          <a:p>
            <a:endParaRPr lang="en-US"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F81012E-AD0A-454B-A92A-BB3C019F7274}"/>
              </a:ext>
            </a:extLst>
          </p:cNvPr>
          <p:cNvSpPr>
            <a:spLocks noGrp="1"/>
          </p:cNvSpPr>
          <p:nvPr>
            <p:ph type="sldNum" sz="quarter" idx="12"/>
          </p:nvPr>
        </p:nvSpPr>
        <p:spPr/>
        <p:txBody>
          <a:bodyPr/>
          <a:lstStyle/>
          <a:p>
            <a:fld id="{B60CD732-0D62-4F04-8808-3415963A6CF7}" type="slidenum">
              <a:rPr lang="en-US" altLang="en-US"/>
              <a:pPr/>
              <a:t>25</a:t>
            </a:fld>
            <a:endParaRPr lang="en-US" altLang="en-US"/>
          </a:p>
        </p:txBody>
      </p:sp>
      <p:sp>
        <p:nvSpPr>
          <p:cNvPr id="230403" name="Rectangle 3">
            <a:extLst>
              <a:ext uri="{FF2B5EF4-FFF2-40B4-BE49-F238E27FC236}">
                <a16:creationId xmlns:a16="http://schemas.microsoft.com/office/drawing/2014/main" id="{C7E7CA39-2FEB-429F-9F6E-8BE6057A85EB}"/>
              </a:ext>
            </a:extLst>
          </p:cNvPr>
          <p:cNvSpPr>
            <a:spLocks noGrp="1" noChangeArrowheads="1"/>
          </p:cNvSpPr>
          <p:nvPr>
            <p:ph type="body" idx="1"/>
          </p:nvPr>
        </p:nvSpPr>
        <p:spPr/>
        <p:txBody>
          <a:bodyPr/>
          <a:lstStyle/>
          <a:p>
            <a:r>
              <a:rPr lang="en-US" altLang="en-US" i="1"/>
              <a:t>Image editing …</a:t>
            </a:r>
          </a:p>
        </p:txBody>
      </p:sp>
      <p:pic>
        <p:nvPicPr>
          <p:cNvPr id="230404" name="Picture 4">
            <a:extLst>
              <a:ext uri="{FF2B5EF4-FFF2-40B4-BE49-F238E27FC236}">
                <a16:creationId xmlns:a16="http://schemas.microsoft.com/office/drawing/2014/main" id="{77E2B55F-331E-4180-8F9C-FFDA69639D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2708275"/>
            <a:ext cx="23812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5" name="Picture 5">
            <a:extLst>
              <a:ext uri="{FF2B5EF4-FFF2-40B4-BE49-F238E27FC236}">
                <a16:creationId xmlns:a16="http://schemas.microsoft.com/office/drawing/2014/main" id="{A6BB04DB-EE5F-4486-9995-7A12CF72B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2708275"/>
            <a:ext cx="23812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0406" name="Picture 6">
            <a:extLst>
              <a:ext uri="{FF2B5EF4-FFF2-40B4-BE49-F238E27FC236}">
                <a16:creationId xmlns:a16="http://schemas.microsoft.com/office/drawing/2014/main" id="{AF7F14BA-0C37-4B7E-9CA9-46219DB017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2038" y="4652963"/>
            <a:ext cx="23812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0407" name="Text Box 7">
            <a:extLst>
              <a:ext uri="{FF2B5EF4-FFF2-40B4-BE49-F238E27FC236}">
                <a16:creationId xmlns:a16="http://schemas.microsoft.com/office/drawing/2014/main" id="{07FB80CE-D5AA-417D-A05F-CF03B7F9BCFC}"/>
              </a:ext>
            </a:extLst>
          </p:cNvPr>
          <p:cNvSpPr txBox="1">
            <a:spLocks noChangeArrowheads="1"/>
          </p:cNvSpPr>
          <p:nvPr/>
        </p:nvSpPr>
        <p:spPr bwMode="auto">
          <a:xfrm>
            <a:off x="2640013" y="2276476"/>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230408" name="Text Box 8">
            <a:extLst>
              <a:ext uri="{FF2B5EF4-FFF2-40B4-BE49-F238E27FC236}">
                <a16:creationId xmlns:a16="http://schemas.microsoft.com/office/drawing/2014/main" id="{F8CDA169-ECB3-4366-8A87-4B34BD55CC79}"/>
              </a:ext>
            </a:extLst>
          </p:cNvPr>
          <p:cNvSpPr txBox="1">
            <a:spLocks noChangeArrowheads="1"/>
          </p:cNvSpPr>
          <p:nvPr/>
        </p:nvSpPr>
        <p:spPr bwMode="auto">
          <a:xfrm>
            <a:off x="2619376" y="2219325"/>
            <a:ext cx="34928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5. </a:t>
            </a:r>
            <a:r>
              <a:rPr lang="en-US" altLang="en-US" b="1"/>
              <a:t>Selecting and merging of images</a:t>
            </a:r>
            <a:endParaRPr lang="en-US" altLang="en-US"/>
          </a:p>
        </p:txBody>
      </p:sp>
      <p:sp>
        <p:nvSpPr>
          <p:cNvPr id="12" name="Rectangle 2">
            <a:extLst>
              <a:ext uri="{FF2B5EF4-FFF2-40B4-BE49-F238E27FC236}">
                <a16:creationId xmlns:a16="http://schemas.microsoft.com/office/drawing/2014/main" id="{F59FC0ED-9C72-4FDB-83AA-AD217FFDACC4}"/>
              </a:ext>
            </a:extLst>
          </p:cNvPr>
          <p:cNvSpPr>
            <a:spLocks noGrp="1" noChangeArrowheads="1"/>
          </p:cNvSpPr>
          <p:nvPr>
            <p:ph type="title"/>
          </p:nvPr>
        </p:nvSpPr>
        <p:spPr>
          <a:xfrm>
            <a:off x="838199" y="365125"/>
            <a:ext cx="11078818" cy="1325563"/>
          </a:xfrm>
        </p:spPr>
        <p:txBody>
          <a:body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E5BD22-E18D-4D17-83FD-6A2FDDB3B8F7}"/>
              </a:ext>
            </a:extLst>
          </p:cNvPr>
          <p:cNvSpPr>
            <a:spLocks noGrp="1"/>
          </p:cNvSpPr>
          <p:nvPr>
            <p:ph type="sldNum" sz="quarter" idx="12"/>
          </p:nvPr>
        </p:nvSpPr>
        <p:spPr/>
        <p:txBody>
          <a:bodyPr/>
          <a:lstStyle/>
          <a:p>
            <a:fld id="{BFE3BA6B-6E88-494F-B5A9-9CDAE65BF814}" type="slidenum">
              <a:rPr lang="en-US" altLang="en-US"/>
              <a:pPr/>
              <a:t>26</a:t>
            </a:fld>
            <a:endParaRPr lang="en-US" altLang="en-US"/>
          </a:p>
        </p:txBody>
      </p:sp>
      <p:sp>
        <p:nvSpPr>
          <p:cNvPr id="231427" name="Rectangle 3">
            <a:extLst>
              <a:ext uri="{FF2B5EF4-FFF2-40B4-BE49-F238E27FC236}">
                <a16:creationId xmlns:a16="http://schemas.microsoft.com/office/drawing/2014/main" id="{2510D763-3E71-4732-BF1D-CB8979B18F1A}"/>
              </a:ext>
            </a:extLst>
          </p:cNvPr>
          <p:cNvSpPr>
            <a:spLocks noGrp="1" noChangeArrowheads="1"/>
          </p:cNvSpPr>
          <p:nvPr>
            <p:ph type="body" idx="1"/>
          </p:nvPr>
        </p:nvSpPr>
        <p:spPr/>
        <p:txBody>
          <a:bodyPr/>
          <a:lstStyle/>
          <a:p>
            <a:r>
              <a:rPr lang="en-US" altLang="en-US" i="1"/>
              <a:t>Image editing</a:t>
            </a:r>
          </a:p>
        </p:txBody>
      </p:sp>
      <p:pic>
        <p:nvPicPr>
          <p:cNvPr id="231428" name="Picture 4">
            <a:extLst>
              <a:ext uri="{FF2B5EF4-FFF2-40B4-BE49-F238E27FC236}">
                <a16:creationId xmlns:a16="http://schemas.microsoft.com/office/drawing/2014/main" id="{342FF85D-F27B-43EA-9B98-BF3F798E9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1" y="2492376"/>
            <a:ext cx="2811463" cy="374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1429" name="Text Box 5">
            <a:extLst>
              <a:ext uri="{FF2B5EF4-FFF2-40B4-BE49-F238E27FC236}">
                <a16:creationId xmlns:a16="http://schemas.microsoft.com/office/drawing/2014/main" id="{E3C05268-E87F-4336-A721-106F680B0CEE}"/>
              </a:ext>
            </a:extLst>
          </p:cNvPr>
          <p:cNvSpPr txBox="1">
            <a:spLocks noChangeArrowheads="1"/>
          </p:cNvSpPr>
          <p:nvPr/>
        </p:nvSpPr>
        <p:spPr bwMode="auto">
          <a:xfrm>
            <a:off x="2547938" y="2579688"/>
            <a:ext cx="17487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6. Special effects</a:t>
            </a:r>
          </a:p>
        </p:txBody>
      </p:sp>
      <p:sp>
        <p:nvSpPr>
          <p:cNvPr id="9" name="Rectangle 2">
            <a:extLst>
              <a:ext uri="{FF2B5EF4-FFF2-40B4-BE49-F238E27FC236}">
                <a16:creationId xmlns:a16="http://schemas.microsoft.com/office/drawing/2014/main" id="{35264474-ACBC-47A7-A6D7-B68DAD127AA1}"/>
              </a:ext>
            </a:extLst>
          </p:cNvPr>
          <p:cNvSpPr>
            <a:spLocks noGrp="1" noChangeArrowheads="1"/>
          </p:cNvSpPr>
          <p:nvPr>
            <p:ph type="title"/>
          </p:nvPr>
        </p:nvSpPr>
        <p:spPr>
          <a:xfrm>
            <a:off x="838199" y="365125"/>
            <a:ext cx="11078818" cy="1325563"/>
          </a:xfrm>
        </p:spPr>
        <p:txBody>
          <a:body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0426" y="5213349"/>
            <a:ext cx="10515600" cy="1325563"/>
          </a:xfrm>
        </p:spPr>
        <p:txBody>
          <a:bodyPr/>
          <a:lstStyle/>
          <a:p>
            <a:r>
              <a:rPr lang="en-US" dirty="0"/>
              <a:t>Image </a:t>
            </a:r>
            <a:r>
              <a:rPr lang="en-US" dirty="0" err="1"/>
              <a:t>Inpainting</a:t>
            </a:r>
            <a:r>
              <a:rPr lang="en-US" dirty="0"/>
              <a:t> 1</a:t>
            </a:r>
          </a:p>
        </p:txBody>
      </p:sp>
      <p:sp>
        <p:nvSpPr>
          <p:cNvPr id="4" name="Slide Number Placeholder 3"/>
          <p:cNvSpPr>
            <a:spLocks noGrp="1"/>
          </p:cNvSpPr>
          <p:nvPr>
            <p:ph type="sldNum" sz="quarter" idx="10"/>
          </p:nvPr>
        </p:nvSpPr>
        <p:spPr/>
        <p:txBody>
          <a:bodyPr/>
          <a:lstStyle/>
          <a:p>
            <a:fld id="{42DF876C-ED57-47CE-A10D-5276AD31AB21}" type="slidenum">
              <a:rPr lang="he-IL" smtClean="0"/>
              <a:pPr/>
              <a:t>27</a:t>
            </a:fld>
            <a:endParaRPr lang="en-US"/>
          </a:p>
        </p:txBody>
      </p:sp>
      <p:pic>
        <p:nvPicPr>
          <p:cNvPr id="8" name="Picture 5" descr="3ch_original"/>
          <p:cNvPicPr>
            <a:picLocks noChangeAspect="1" noChangeArrowheads="1"/>
          </p:cNvPicPr>
          <p:nvPr/>
        </p:nvPicPr>
        <p:blipFill>
          <a:blip r:embed="rId2"/>
          <a:srcRect/>
          <a:stretch>
            <a:fillRect/>
          </a:stretch>
        </p:blipFill>
        <p:spPr bwMode="auto">
          <a:xfrm>
            <a:off x="1945257" y="1747938"/>
            <a:ext cx="4082505" cy="3423218"/>
          </a:xfrm>
          <a:prstGeom prst="rect">
            <a:avLst/>
          </a:prstGeom>
          <a:noFill/>
        </p:spPr>
      </p:pic>
      <p:pic>
        <p:nvPicPr>
          <p:cNvPr id="9" name="Picture 6" descr="3ch_restaurada"/>
          <p:cNvPicPr>
            <a:picLocks noChangeAspect="1" noChangeArrowheads="1"/>
          </p:cNvPicPr>
          <p:nvPr/>
        </p:nvPicPr>
        <p:blipFill>
          <a:blip r:embed="rId3"/>
          <a:srcRect/>
          <a:stretch>
            <a:fillRect/>
          </a:stretch>
        </p:blipFill>
        <p:spPr bwMode="auto">
          <a:xfrm>
            <a:off x="6104649" y="1775470"/>
            <a:ext cx="4099327" cy="3437324"/>
          </a:xfrm>
          <a:prstGeom prst="rect">
            <a:avLst/>
          </a:prstGeom>
          <a:noFill/>
        </p:spPr>
      </p:pic>
      <p:sp>
        <p:nvSpPr>
          <p:cNvPr id="6" name="Rectangle 2">
            <a:extLst>
              <a:ext uri="{FF2B5EF4-FFF2-40B4-BE49-F238E27FC236}">
                <a16:creationId xmlns:a16="http://schemas.microsoft.com/office/drawing/2014/main" id="{94669CD1-37BF-4B06-88DC-90185FDB855E}"/>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3" name="Rectangle 2">
            <a:extLst>
              <a:ext uri="{FF2B5EF4-FFF2-40B4-BE49-F238E27FC236}">
                <a16:creationId xmlns:a16="http://schemas.microsoft.com/office/drawing/2014/main" id="{32A94992-BE94-455C-A0D0-2C74F21D8CD2}"/>
              </a:ext>
            </a:extLst>
          </p:cNvPr>
          <p:cNvSpPr/>
          <p:nvPr/>
        </p:nvSpPr>
        <p:spPr>
          <a:xfrm>
            <a:off x="6187150" y="6308209"/>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extLst>
      <p:ext uri="{BB962C8B-B14F-4D97-AF65-F5344CB8AC3E}">
        <p14:creationId xmlns:p14="http://schemas.microsoft.com/office/powerpoint/2010/main" val="29264047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9923" y="2766218"/>
            <a:ext cx="2743200" cy="1325563"/>
          </a:xfrm>
        </p:spPr>
        <p:txBody>
          <a:bodyPr>
            <a:normAutofit/>
          </a:bodyPr>
          <a:lstStyle/>
          <a:p>
            <a:r>
              <a:rPr lang="en-US" sz="2400" dirty="0"/>
              <a:t>Image </a:t>
            </a:r>
            <a:r>
              <a:rPr lang="en-US" sz="2400" dirty="0" err="1"/>
              <a:t>Inpainting</a:t>
            </a:r>
            <a:r>
              <a:rPr lang="en-US" sz="2400" dirty="0"/>
              <a:t> 2</a:t>
            </a:r>
          </a:p>
        </p:txBody>
      </p:sp>
      <p:sp>
        <p:nvSpPr>
          <p:cNvPr id="4" name="Slide Number Placeholder 3"/>
          <p:cNvSpPr>
            <a:spLocks noGrp="1"/>
          </p:cNvSpPr>
          <p:nvPr>
            <p:ph type="sldNum" sz="quarter" idx="10"/>
          </p:nvPr>
        </p:nvSpPr>
        <p:spPr/>
        <p:txBody>
          <a:bodyPr/>
          <a:lstStyle/>
          <a:p>
            <a:fld id="{42DF876C-ED57-47CE-A10D-5276AD31AB21}" type="slidenum">
              <a:rPr lang="he-IL" smtClean="0"/>
              <a:pPr/>
              <a:t>28</a:t>
            </a:fld>
            <a:endParaRPr lang="en-US"/>
          </a:p>
        </p:txBody>
      </p:sp>
      <p:pic>
        <p:nvPicPr>
          <p:cNvPr id="5" name="Picture 11" descr="Venera_10"/>
          <p:cNvPicPr>
            <a:picLocks noChangeAspect="1" noChangeArrowheads="1"/>
          </p:cNvPicPr>
          <p:nvPr/>
        </p:nvPicPr>
        <p:blipFill>
          <a:blip r:embed="rId2"/>
          <a:srcRect/>
          <a:stretch>
            <a:fillRect/>
          </a:stretch>
        </p:blipFill>
        <p:spPr bwMode="auto">
          <a:xfrm>
            <a:off x="2862476" y="1171007"/>
            <a:ext cx="6154689" cy="4615645"/>
          </a:xfrm>
          <a:prstGeom prst="rect">
            <a:avLst/>
          </a:prstGeom>
          <a:noFill/>
        </p:spPr>
      </p:pic>
      <p:sp>
        <p:nvSpPr>
          <p:cNvPr id="6" name="Text Box 10"/>
          <p:cNvSpPr txBox="1">
            <a:spLocks noChangeArrowheads="1"/>
          </p:cNvSpPr>
          <p:nvPr/>
        </p:nvSpPr>
        <p:spPr bwMode="auto">
          <a:xfrm>
            <a:off x="2465436" y="5920143"/>
            <a:ext cx="6694487" cy="396875"/>
          </a:xfrm>
          <a:prstGeom prst="rect">
            <a:avLst/>
          </a:prstGeom>
          <a:noFill/>
          <a:ln w="9525">
            <a:noFill/>
            <a:miter lim="800000"/>
            <a:headEnd/>
            <a:tailEnd/>
          </a:ln>
          <a:effectLst/>
        </p:spPr>
        <p:txBody>
          <a:bodyPr wrap="none">
            <a:spAutoFit/>
          </a:bodyPr>
          <a:lstStyle/>
          <a:p>
            <a:pPr algn="l"/>
            <a:r>
              <a:rPr lang="en-US" sz="2000" dirty="0">
                <a:latin typeface="Times New Roman (Hebrew)" pitchFamily="26" charset="0"/>
              </a:rPr>
              <a:t>Images of Venus taken by the Russian </a:t>
            </a:r>
            <a:r>
              <a:rPr lang="en-US" sz="2000" dirty="0" err="1">
                <a:latin typeface="Times New Roman (Hebrew)" pitchFamily="26" charset="0"/>
              </a:rPr>
              <a:t>lander</a:t>
            </a:r>
            <a:r>
              <a:rPr lang="en-US" sz="2000" dirty="0">
                <a:latin typeface="Times New Roman (Hebrew)" pitchFamily="26" charset="0"/>
              </a:rPr>
              <a:t> Ventra-10 in 1975</a:t>
            </a:r>
          </a:p>
        </p:txBody>
      </p:sp>
      <p:sp>
        <p:nvSpPr>
          <p:cNvPr id="7" name="Rectangle 2">
            <a:extLst>
              <a:ext uri="{FF2B5EF4-FFF2-40B4-BE49-F238E27FC236}">
                <a16:creationId xmlns:a16="http://schemas.microsoft.com/office/drawing/2014/main" id="{4074C634-9B03-4C12-9A0F-D0B22E88A977}"/>
              </a:ext>
            </a:extLst>
          </p:cNvPr>
          <p:cNvSpPr txBox="1">
            <a:spLocks noChangeArrowheads="1"/>
          </p:cNvSpPr>
          <p:nvPr/>
        </p:nvSpPr>
        <p:spPr>
          <a:xfrm>
            <a:off x="556591" y="0"/>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3" name="Rectangle 2">
            <a:extLst>
              <a:ext uri="{FF2B5EF4-FFF2-40B4-BE49-F238E27FC236}">
                <a16:creationId xmlns:a16="http://schemas.microsoft.com/office/drawing/2014/main" id="{B8EE87B8-73AE-4082-9A0F-2B672777A94B}"/>
              </a:ext>
            </a:extLst>
          </p:cNvPr>
          <p:cNvSpPr/>
          <p:nvPr/>
        </p:nvSpPr>
        <p:spPr>
          <a:xfrm>
            <a:off x="3672548" y="3244334"/>
            <a:ext cx="4846904" cy="369332"/>
          </a:xfrm>
          <a:prstGeom prst="rect">
            <a:avLst/>
          </a:prstGeom>
        </p:spPr>
        <p:txBody>
          <a:bodyPr wrap="none">
            <a:spAutoFit/>
          </a:bodyPr>
          <a:lstStyle/>
          <a:p>
            <a:pPr marL="514350" indent="-514350">
              <a:buFont typeface="+mj-lt"/>
              <a:buAutoNum type="arabicPeriod"/>
            </a:pPr>
            <a:r>
              <a:rPr lang="en-US" dirty="0" err="1"/>
              <a:t>Yacov</a:t>
            </a:r>
            <a:r>
              <a:rPr lang="en-US" dirty="0"/>
              <a:t> Hel-Or, </a:t>
            </a:r>
            <a:r>
              <a:rPr lang="en-US" i="1" dirty="0"/>
              <a:t>Image Processing</a:t>
            </a:r>
            <a:r>
              <a:rPr lang="en-US" dirty="0"/>
              <a:t>, Spring 2010</a:t>
            </a:r>
          </a:p>
        </p:txBody>
      </p:sp>
      <p:sp>
        <p:nvSpPr>
          <p:cNvPr id="8" name="Rectangle 7">
            <a:extLst>
              <a:ext uri="{FF2B5EF4-FFF2-40B4-BE49-F238E27FC236}">
                <a16:creationId xmlns:a16="http://schemas.microsoft.com/office/drawing/2014/main" id="{8867A2FF-E5A6-4454-B291-964B9AF6FD85}"/>
              </a:ext>
            </a:extLst>
          </p:cNvPr>
          <p:cNvSpPr/>
          <p:nvPr/>
        </p:nvSpPr>
        <p:spPr>
          <a:xfrm>
            <a:off x="6187150" y="6308209"/>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extLst>
      <p:ext uri="{BB962C8B-B14F-4D97-AF65-F5344CB8AC3E}">
        <p14:creationId xmlns:p14="http://schemas.microsoft.com/office/powerpoint/2010/main" val="1851190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63089"/>
            <a:ext cx="10515600" cy="1325563"/>
          </a:xfrm>
        </p:spPr>
        <p:txBody>
          <a:bodyPr/>
          <a:lstStyle/>
          <a:p>
            <a:r>
              <a:rPr lang="en-US" dirty="0"/>
              <a:t> Video </a:t>
            </a:r>
            <a:r>
              <a:rPr lang="en-US" dirty="0" err="1"/>
              <a:t>Inpainting</a:t>
            </a:r>
            <a:endParaRPr lang="en-US" dirty="0"/>
          </a:p>
        </p:txBody>
      </p:sp>
      <p:sp>
        <p:nvSpPr>
          <p:cNvPr id="4" name="Slide Number Placeholder 3"/>
          <p:cNvSpPr>
            <a:spLocks noGrp="1"/>
          </p:cNvSpPr>
          <p:nvPr>
            <p:ph type="sldNum" sz="quarter" idx="10"/>
          </p:nvPr>
        </p:nvSpPr>
        <p:spPr/>
        <p:txBody>
          <a:bodyPr/>
          <a:lstStyle/>
          <a:p>
            <a:fld id="{42DF876C-ED57-47CE-A10D-5276AD31AB21}" type="slidenum">
              <a:rPr lang="he-IL" smtClean="0"/>
              <a:pPr/>
              <a:t>29</a:t>
            </a:fld>
            <a:endParaRPr lang="en-US"/>
          </a:p>
        </p:txBody>
      </p:sp>
      <p:pic>
        <p:nvPicPr>
          <p:cNvPr id="8" name="umbrella.mpeg">
            <a:hlinkClick r:id="" action="ppaction://media"/>
          </p:cNvPr>
          <p:cNvPicPr>
            <a:picLocks noRot="1" noChangeAspect="1"/>
          </p:cNvPicPr>
          <p:nvPr>
            <a:videoFile r:link="rId1"/>
          </p:nvPr>
        </p:nvPicPr>
        <p:blipFill>
          <a:blip r:embed="rId4"/>
          <a:stretch>
            <a:fillRect/>
          </a:stretch>
        </p:blipFill>
        <p:spPr>
          <a:xfrm>
            <a:off x="2221172" y="1179395"/>
            <a:ext cx="4700174" cy="2764808"/>
          </a:xfrm>
          <a:prstGeom prst="rect">
            <a:avLst/>
          </a:prstGeom>
        </p:spPr>
      </p:pic>
      <p:pic>
        <p:nvPicPr>
          <p:cNvPr id="9" name="hopping.mpeg">
            <a:hlinkClick r:id="" action="ppaction://media"/>
          </p:cNvPr>
          <p:cNvPicPr>
            <a:picLocks noRot="1" noChangeAspect="1"/>
          </p:cNvPicPr>
          <p:nvPr>
            <a:videoFile r:link="rId2"/>
          </p:nvPr>
        </p:nvPicPr>
        <p:blipFill>
          <a:blip r:embed="rId5"/>
          <a:stretch>
            <a:fillRect/>
          </a:stretch>
        </p:blipFill>
        <p:spPr>
          <a:xfrm>
            <a:off x="6273422" y="3915769"/>
            <a:ext cx="3630305" cy="2420204"/>
          </a:xfrm>
          <a:prstGeom prst="rect">
            <a:avLst/>
          </a:prstGeom>
        </p:spPr>
      </p:pic>
      <p:sp>
        <p:nvSpPr>
          <p:cNvPr id="10" name="Text Box 3"/>
          <p:cNvSpPr txBox="1">
            <a:spLocks noChangeArrowheads="1"/>
          </p:cNvSpPr>
          <p:nvPr/>
        </p:nvSpPr>
        <p:spPr bwMode="auto">
          <a:xfrm>
            <a:off x="1918435" y="6107988"/>
            <a:ext cx="3714094" cy="338554"/>
          </a:xfrm>
          <a:prstGeom prst="rect">
            <a:avLst/>
          </a:prstGeom>
          <a:noFill/>
          <a:ln w="28575">
            <a:noFill/>
            <a:miter lim="800000"/>
            <a:headEnd/>
            <a:tailEnd/>
          </a:ln>
          <a:effectLst/>
        </p:spPr>
        <p:txBody>
          <a:bodyPr wrap="none">
            <a:spAutoFit/>
          </a:bodyPr>
          <a:lstStyle/>
          <a:p>
            <a:r>
              <a:rPr lang="en-US" sz="1600" dirty="0"/>
              <a:t>Y. Wexler, E. </a:t>
            </a:r>
            <a:r>
              <a:rPr lang="en-US" sz="1600" dirty="0" err="1"/>
              <a:t>Shechtman</a:t>
            </a:r>
            <a:r>
              <a:rPr lang="en-US" sz="1600" dirty="0"/>
              <a:t> and M. </a:t>
            </a:r>
            <a:r>
              <a:rPr lang="en-US" sz="1600" dirty="0" err="1"/>
              <a:t>Irani</a:t>
            </a:r>
            <a:r>
              <a:rPr lang="en-US" sz="1600" dirty="0"/>
              <a:t> 2004 </a:t>
            </a:r>
          </a:p>
        </p:txBody>
      </p:sp>
      <p:sp>
        <p:nvSpPr>
          <p:cNvPr id="7" name="Rectangle 2">
            <a:extLst>
              <a:ext uri="{FF2B5EF4-FFF2-40B4-BE49-F238E27FC236}">
                <a16:creationId xmlns:a16="http://schemas.microsoft.com/office/drawing/2014/main" id="{9AC4F056-2BC8-4BFF-A124-18B23BAF4CF1}"/>
              </a:ext>
            </a:extLst>
          </p:cNvPr>
          <p:cNvSpPr txBox="1">
            <a:spLocks noChangeArrowheads="1"/>
          </p:cNvSpPr>
          <p:nvPr/>
        </p:nvSpPr>
        <p:spPr>
          <a:xfrm>
            <a:off x="556591" y="0"/>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11" name="Rectangle 10">
            <a:extLst>
              <a:ext uri="{FF2B5EF4-FFF2-40B4-BE49-F238E27FC236}">
                <a16:creationId xmlns:a16="http://schemas.microsoft.com/office/drawing/2014/main" id="{94DE1DE2-E147-453B-ABE0-175A6A1506BD}"/>
              </a:ext>
            </a:extLst>
          </p:cNvPr>
          <p:cNvSpPr/>
          <p:nvPr/>
        </p:nvSpPr>
        <p:spPr>
          <a:xfrm>
            <a:off x="6273422" y="6439653"/>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extLst>
      <p:ext uri="{BB962C8B-B14F-4D97-AF65-F5344CB8AC3E}">
        <p14:creationId xmlns:p14="http://schemas.microsoft.com/office/powerpoint/2010/main" val="1419175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video>
              <p:cMediaNode>
                <p:cTn id="13"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IE" sz="3600"/>
              <a:t>Key Stages in Digital Image Processing:</a:t>
            </a:r>
            <a:br>
              <a:rPr lang="en-IE" sz="3600"/>
            </a:br>
            <a:r>
              <a:rPr lang="en-IE" sz="3600"/>
              <a:t>Image Aquisition</a:t>
            </a:r>
            <a:endParaRPr lang="en-US" sz="3600"/>
          </a:p>
        </p:txBody>
      </p:sp>
      <p:sp>
        <p:nvSpPr>
          <p:cNvPr id="67587" name="Rectangle 3"/>
          <p:cNvSpPr>
            <a:spLocks noGrp="1" noChangeArrowheads="1"/>
          </p:cNvSpPr>
          <p:nvPr>
            <p:ph type="body" idx="1"/>
          </p:nvPr>
        </p:nvSpPr>
        <p:spPr/>
        <p:txBody>
          <a:bodyPr/>
          <a:lstStyle/>
          <a:p>
            <a:pPr marL="0" indent="0"/>
            <a:endParaRPr lang="en-GB"/>
          </a:p>
        </p:txBody>
      </p:sp>
      <p:sp>
        <p:nvSpPr>
          <p:cNvPr id="67588" name="Rectangle 4"/>
          <p:cNvSpPr>
            <a:spLocks noChangeArrowheads="1"/>
          </p:cNvSpPr>
          <p:nvPr/>
        </p:nvSpPr>
        <p:spPr bwMode="auto">
          <a:xfrm>
            <a:off x="2074863" y="4016376"/>
            <a:ext cx="1695450" cy="830263"/>
          </a:xfrm>
          <a:prstGeom prst="rect">
            <a:avLst/>
          </a:prstGeom>
          <a:solidFill>
            <a:schemeClr val="accent1"/>
          </a:solidFill>
          <a:ln w="38100">
            <a:solidFill>
              <a:schemeClr val="tx1"/>
            </a:solidFill>
            <a:miter lim="800000"/>
            <a:headEnd/>
            <a:tailEnd/>
          </a:ln>
        </p:spPr>
        <p:txBody>
          <a:bodyPr anchor="ctr"/>
          <a:lstStyle/>
          <a:p>
            <a:pPr algn="ctr"/>
            <a:r>
              <a:rPr lang="en-IE"/>
              <a:t>Image Acquisition</a:t>
            </a:r>
            <a:endParaRPr lang="en-US"/>
          </a:p>
        </p:txBody>
      </p:sp>
      <p:sp>
        <p:nvSpPr>
          <p:cNvPr id="67589" name="Rectangle 5"/>
          <p:cNvSpPr>
            <a:spLocks noChangeArrowheads="1"/>
          </p:cNvSpPr>
          <p:nvPr/>
        </p:nvSpPr>
        <p:spPr bwMode="auto">
          <a:xfrm>
            <a:off x="4056063"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Restoration</a:t>
            </a:r>
            <a:endParaRPr lang="en-US"/>
          </a:p>
        </p:txBody>
      </p:sp>
      <p:sp>
        <p:nvSpPr>
          <p:cNvPr id="67590" name="Rectangle 6"/>
          <p:cNvSpPr>
            <a:spLocks noChangeArrowheads="1"/>
          </p:cNvSpPr>
          <p:nvPr/>
        </p:nvSpPr>
        <p:spPr bwMode="auto">
          <a:xfrm>
            <a:off x="6434138"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Morphological Processing</a:t>
            </a:r>
            <a:endParaRPr lang="en-US"/>
          </a:p>
        </p:txBody>
      </p:sp>
      <p:sp>
        <p:nvSpPr>
          <p:cNvPr id="67591" name="Rectangle 7"/>
          <p:cNvSpPr>
            <a:spLocks noChangeArrowheads="1"/>
          </p:cNvSpPr>
          <p:nvPr/>
        </p:nvSpPr>
        <p:spPr bwMode="auto">
          <a:xfrm>
            <a:off x="8401050"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Segmentation</a:t>
            </a:r>
            <a:endParaRPr lang="en-US"/>
          </a:p>
        </p:txBody>
      </p:sp>
      <p:sp>
        <p:nvSpPr>
          <p:cNvPr id="67592" name="Rectangle 8"/>
          <p:cNvSpPr>
            <a:spLocks noChangeArrowheads="1"/>
          </p:cNvSpPr>
          <p:nvPr/>
        </p:nvSpPr>
        <p:spPr bwMode="auto">
          <a:xfrm>
            <a:off x="8401050" y="514032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Representation &amp; Description</a:t>
            </a:r>
            <a:endParaRPr lang="en-US" sz="1700"/>
          </a:p>
        </p:txBody>
      </p:sp>
      <p:sp>
        <p:nvSpPr>
          <p:cNvPr id="67593" name="Rectangle 9"/>
          <p:cNvSpPr>
            <a:spLocks noChangeArrowheads="1"/>
          </p:cNvSpPr>
          <p:nvPr/>
        </p:nvSpPr>
        <p:spPr bwMode="auto">
          <a:xfrm>
            <a:off x="2074863"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Enhancement</a:t>
            </a:r>
            <a:endParaRPr lang="en-US"/>
          </a:p>
        </p:txBody>
      </p:sp>
      <p:sp>
        <p:nvSpPr>
          <p:cNvPr id="67594" name="Rectangle 10"/>
          <p:cNvSpPr>
            <a:spLocks noChangeArrowheads="1"/>
          </p:cNvSpPr>
          <p:nvPr/>
        </p:nvSpPr>
        <p:spPr bwMode="auto">
          <a:xfrm>
            <a:off x="8401050"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Object Recognition</a:t>
            </a:r>
            <a:endParaRPr lang="en-US" sz="1700"/>
          </a:p>
        </p:txBody>
      </p:sp>
      <p:sp>
        <p:nvSpPr>
          <p:cNvPr id="67595" name="Text Box 11"/>
          <p:cNvSpPr txBox="1">
            <a:spLocks noChangeArrowheads="1"/>
          </p:cNvSpPr>
          <p:nvPr/>
        </p:nvSpPr>
        <p:spPr bwMode="auto">
          <a:xfrm>
            <a:off x="1979614" y="5372100"/>
            <a:ext cx="1763111" cy="369332"/>
          </a:xfrm>
          <a:prstGeom prst="rect">
            <a:avLst/>
          </a:prstGeom>
          <a:noFill/>
          <a:ln w="12700">
            <a:noFill/>
            <a:miter lim="800000"/>
            <a:headEnd/>
            <a:tailEnd/>
          </a:ln>
        </p:spPr>
        <p:txBody>
          <a:bodyPr wrap="none">
            <a:spAutoFit/>
          </a:bodyPr>
          <a:lstStyle/>
          <a:p>
            <a:r>
              <a:rPr lang="en-IE"/>
              <a:t>Problem Domain</a:t>
            </a:r>
            <a:endParaRPr lang="en-US"/>
          </a:p>
        </p:txBody>
      </p:sp>
      <p:cxnSp>
        <p:nvCxnSpPr>
          <p:cNvPr id="67596" name="AutoShape 12"/>
          <p:cNvCxnSpPr>
            <a:cxnSpLocks noChangeShapeType="1"/>
            <a:stCxn id="67595" idx="0"/>
            <a:endCxn id="67588" idx="2"/>
          </p:cNvCxnSpPr>
          <p:nvPr/>
        </p:nvCxnSpPr>
        <p:spPr bwMode="auto">
          <a:xfrm flipV="1">
            <a:off x="2861170" y="4846638"/>
            <a:ext cx="61419" cy="525462"/>
          </a:xfrm>
          <a:prstGeom prst="straightConnector1">
            <a:avLst/>
          </a:prstGeom>
          <a:noFill/>
          <a:ln w="12700">
            <a:solidFill>
              <a:schemeClr val="tx1"/>
            </a:solidFill>
            <a:round/>
            <a:headEnd/>
            <a:tailEnd type="triangle" w="med" len="med"/>
          </a:ln>
        </p:spPr>
      </p:cxnSp>
      <p:cxnSp>
        <p:nvCxnSpPr>
          <p:cNvPr id="67597" name="AutoShape 13"/>
          <p:cNvCxnSpPr>
            <a:cxnSpLocks noChangeShapeType="1"/>
            <a:stCxn id="67588" idx="0"/>
            <a:endCxn id="67593" idx="2"/>
          </p:cNvCxnSpPr>
          <p:nvPr/>
        </p:nvCxnSpPr>
        <p:spPr bwMode="auto">
          <a:xfrm rot="-5400000">
            <a:off x="2785270" y="3860007"/>
            <a:ext cx="274637" cy="0"/>
          </a:xfrm>
          <a:prstGeom prst="straightConnector1">
            <a:avLst/>
          </a:prstGeom>
          <a:noFill/>
          <a:ln w="12700">
            <a:solidFill>
              <a:schemeClr val="tx1"/>
            </a:solidFill>
            <a:round/>
            <a:headEnd/>
            <a:tailEnd type="triangle" w="med" len="med"/>
          </a:ln>
        </p:spPr>
      </p:cxnSp>
      <p:cxnSp>
        <p:nvCxnSpPr>
          <p:cNvPr id="67598" name="AutoShape 14"/>
          <p:cNvCxnSpPr>
            <a:cxnSpLocks noChangeShapeType="1"/>
            <a:stCxn id="67594" idx="2"/>
            <a:endCxn id="67592" idx="0"/>
          </p:cNvCxnSpPr>
          <p:nvPr/>
        </p:nvCxnSpPr>
        <p:spPr bwMode="auto">
          <a:xfrm rot="5400000">
            <a:off x="9101932" y="4993482"/>
            <a:ext cx="293687" cy="0"/>
          </a:xfrm>
          <a:prstGeom prst="straightConnector1">
            <a:avLst/>
          </a:prstGeom>
          <a:noFill/>
          <a:ln w="12700">
            <a:solidFill>
              <a:schemeClr val="tx1"/>
            </a:solidFill>
            <a:round/>
            <a:headEnd/>
            <a:tailEnd type="triangle" w="med" len="med"/>
          </a:ln>
        </p:spPr>
      </p:cxnSp>
      <p:cxnSp>
        <p:nvCxnSpPr>
          <p:cNvPr id="67599" name="AutoShape 15"/>
          <p:cNvCxnSpPr>
            <a:cxnSpLocks noChangeShapeType="1"/>
            <a:stCxn id="67591" idx="2"/>
            <a:endCxn id="67594" idx="0"/>
          </p:cNvCxnSpPr>
          <p:nvPr/>
        </p:nvCxnSpPr>
        <p:spPr bwMode="auto">
          <a:xfrm rot="5400000">
            <a:off x="9101932" y="3869532"/>
            <a:ext cx="293687" cy="0"/>
          </a:xfrm>
          <a:prstGeom prst="straightConnector1">
            <a:avLst/>
          </a:prstGeom>
          <a:noFill/>
          <a:ln w="12700">
            <a:solidFill>
              <a:schemeClr val="tx1"/>
            </a:solidFill>
            <a:round/>
            <a:headEnd/>
            <a:tailEnd type="triangle" w="med" len="med"/>
          </a:ln>
        </p:spPr>
      </p:cxnSp>
      <p:cxnSp>
        <p:nvCxnSpPr>
          <p:cNvPr id="67600" name="AutoShape 16"/>
          <p:cNvCxnSpPr>
            <a:cxnSpLocks noChangeShapeType="1"/>
            <a:stCxn id="67590" idx="3"/>
            <a:endCxn id="67591" idx="0"/>
          </p:cNvCxnSpPr>
          <p:nvPr/>
        </p:nvCxnSpPr>
        <p:spPr bwMode="auto">
          <a:xfrm>
            <a:off x="8129589" y="2095501"/>
            <a:ext cx="1119187" cy="796925"/>
          </a:xfrm>
          <a:prstGeom prst="bentConnector2">
            <a:avLst/>
          </a:prstGeom>
          <a:noFill/>
          <a:ln w="12700">
            <a:solidFill>
              <a:schemeClr val="tx1"/>
            </a:solidFill>
            <a:miter lim="800000"/>
            <a:headEnd/>
            <a:tailEnd type="triangle" w="med" len="med"/>
          </a:ln>
        </p:spPr>
      </p:cxnSp>
      <p:cxnSp>
        <p:nvCxnSpPr>
          <p:cNvPr id="67601" name="AutoShape 17"/>
          <p:cNvCxnSpPr>
            <a:cxnSpLocks noChangeShapeType="1"/>
            <a:stCxn id="67589" idx="3"/>
            <a:endCxn id="67590" idx="1"/>
          </p:cNvCxnSpPr>
          <p:nvPr/>
        </p:nvCxnSpPr>
        <p:spPr bwMode="auto">
          <a:xfrm>
            <a:off x="5751514" y="2095500"/>
            <a:ext cx="682625" cy="0"/>
          </a:xfrm>
          <a:prstGeom prst="straightConnector1">
            <a:avLst/>
          </a:prstGeom>
          <a:noFill/>
          <a:ln w="12700">
            <a:solidFill>
              <a:schemeClr val="tx1"/>
            </a:solidFill>
            <a:round/>
            <a:headEnd/>
            <a:tailEnd type="triangle" w="med" len="med"/>
          </a:ln>
        </p:spPr>
      </p:cxnSp>
      <p:cxnSp>
        <p:nvCxnSpPr>
          <p:cNvPr id="67602" name="AutoShape 18"/>
          <p:cNvCxnSpPr>
            <a:cxnSpLocks noChangeShapeType="1"/>
            <a:stCxn id="67593" idx="0"/>
            <a:endCxn id="67589" idx="1"/>
          </p:cNvCxnSpPr>
          <p:nvPr/>
        </p:nvCxnSpPr>
        <p:spPr bwMode="auto">
          <a:xfrm rot="-5400000">
            <a:off x="3090864" y="1927226"/>
            <a:ext cx="796925" cy="1133475"/>
          </a:xfrm>
          <a:prstGeom prst="bentConnector2">
            <a:avLst/>
          </a:prstGeom>
          <a:noFill/>
          <a:ln w="12700">
            <a:solidFill>
              <a:schemeClr val="tx1"/>
            </a:solidFill>
            <a:miter lim="800000"/>
            <a:headEnd/>
            <a:tailEnd type="triangle" w="med" len="med"/>
          </a:ln>
        </p:spPr>
      </p:cxnSp>
      <p:pic>
        <p:nvPicPr>
          <p:cNvPr id="67603" name="Picture 19"/>
          <p:cNvPicPr>
            <a:picLocks noChangeAspect="1" noChangeArrowheads="1"/>
          </p:cNvPicPr>
          <p:nvPr/>
        </p:nvPicPr>
        <p:blipFill>
          <a:blip r:embed="rId3" cstate="print"/>
          <a:srcRect b="19398"/>
          <a:stretch>
            <a:fillRect/>
          </a:stretch>
        </p:blipFill>
        <p:spPr bwMode="auto">
          <a:xfrm>
            <a:off x="4076701" y="2894013"/>
            <a:ext cx="4043363" cy="2271712"/>
          </a:xfrm>
          <a:prstGeom prst="rect">
            <a:avLst/>
          </a:prstGeom>
          <a:noFill/>
          <a:ln w="9525">
            <a:noFill/>
            <a:miter lim="800000"/>
            <a:headEnd/>
            <a:tailEnd/>
          </a:ln>
        </p:spPr>
      </p:pic>
      <p:sp>
        <p:nvSpPr>
          <p:cNvPr id="67604" name="Rectangle 20"/>
          <p:cNvSpPr>
            <a:spLocks noChangeArrowheads="1"/>
          </p:cNvSpPr>
          <p:nvPr/>
        </p:nvSpPr>
        <p:spPr bwMode="auto">
          <a:xfrm>
            <a:off x="4089400"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Colour Image Processing</a:t>
            </a:r>
            <a:endParaRPr lang="en-US"/>
          </a:p>
        </p:txBody>
      </p:sp>
      <p:sp>
        <p:nvSpPr>
          <p:cNvPr id="67605" name="Rectangle 21"/>
          <p:cNvSpPr>
            <a:spLocks noChangeArrowheads="1"/>
          </p:cNvSpPr>
          <p:nvPr/>
        </p:nvSpPr>
        <p:spPr bwMode="auto">
          <a:xfrm>
            <a:off x="6332538"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Image Compression</a:t>
            </a:r>
            <a:endParaRPr lang="en-US"/>
          </a:p>
        </p:txBody>
      </p:sp>
      <p:grpSp>
        <p:nvGrpSpPr>
          <p:cNvPr id="2" name="Group 22"/>
          <p:cNvGrpSpPr>
            <a:grpSpLocks/>
          </p:cNvGrpSpPr>
          <p:nvPr/>
        </p:nvGrpSpPr>
        <p:grpSpPr bwMode="auto">
          <a:xfrm>
            <a:off x="1520825" y="1631951"/>
            <a:ext cx="260350" cy="5229225"/>
            <a:chOff x="-2" y="1034"/>
            <a:chExt cx="164" cy="3294"/>
          </a:xfrm>
        </p:grpSpPr>
        <p:pic>
          <p:nvPicPr>
            <p:cNvPr id="67607" name="Picture 23" descr="book"/>
            <p:cNvPicPr>
              <a:picLocks noChangeAspect="1" noChangeArrowheads="1"/>
            </p:cNvPicPr>
            <p:nvPr/>
          </p:nvPicPr>
          <p:blipFill>
            <a:blip r:embed="rId4" cstate="print"/>
            <a:srcRect/>
            <a:stretch>
              <a:fillRect/>
            </a:stretch>
          </p:blipFill>
          <p:spPr bwMode="auto">
            <a:xfrm rot="-5400000">
              <a:off x="17" y="4184"/>
              <a:ext cx="125" cy="164"/>
            </a:xfrm>
            <a:prstGeom prst="rect">
              <a:avLst/>
            </a:prstGeom>
            <a:noFill/>
            <a:ln w="9525">
              <a:noFill/>
              <a:miter lim="800000"/>
              <a:headEnd/>
              <a:tailEnd/>
            </a:ln>
          </p:spPr>
        </p:pic>
        <p:sp>
          <p:nvSpPr>
            <p:cNvPr id="67608" name="Rectangle 24"/>
            <p:cNvSpPr>
              <a:spLocks noChangeArrowheads="1"/>
            </p:cNvSpPr>
            <p:nvPr/>
          </p:nvSpPr>
          <p:spPr bwMode="auto">
            <a:xfrm rot="-5400000">
              <a:off x="-1508" y="2540"/>
              <a:ext cx="3172" cy="159"/>
            </a:xfrm>
            <a:prstGeom prst="rect">
              <a:avLst/>
            </a:prstGeom>
            <a:solidFill>
              <a:schemeClr val="accent2"/>
            </a:solidFill>
            <a:ln w="12700">
              <a:solidFill>
                <a:schemeClr val="tx1"/>
              </a:solidFill>
              <a:miter lim="800000"/>
              <a:headEnd/>
              <a:tailEnd/>
            </a:ln>
          </p:spPr>
          <p:txBody>
            <a:bodyPr wrap="none" anchor="ctr"/>
            <a:lstStyle/>
            <a:p>
              <a:pPr algn="r"/>
              <a:r>
                <a:rPr lang="en-IE" sz="1200">
                  <a:solidFill>
                    <a:schemeClr val="bg1"/>
                  </a:solidFill>
                </a:rPr>
                <a:t>Images taken from Gonzalez &amp; Woods, Digital Image Processing (2002)</a:t>
              </a:r>
              <a:endParaRPr lang="en-US" sz="1200">
                <a:solidFill>
                  <a:schemeClr val="bg1"/>
                </a:solidFill>
              </a:endParaRPr>
            </a:p>
          </p:txBody>
        </p:sp>
      </p:grpSp>
      <p:sp>
        <p:nvSpPr>
          <p:cNvPr id="25" name="Rectangle 24">
            <a:extLst>
              <a:ext uri="{FF2B5EF4-FFF2-40B4-BE49-F238E27FC236}">
                <a16:creationId xmlns:a16="http://schemas.microsoft.com/office/drawing/2014/main" id="{1680A2FA-75D2-4A88-A246-E1C64B4A842B}"/>
              </a:ext>
            </a:extLst>
          </p:cNvPr>
          <p:cNvSpPr/>
          <p:nvPr/>
        </p:nvSpPr>
        <p:spPr>
          <a:xfrm>
            <a:off x="6662618" y="1048823"/>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DE9DB4-9472-109F-2992-2FF0701125C7}"/>
              </a:ext>
            </a:extLst>
          </p:cNvPr>
          <p:cNvSpPr txBox="1">
            <a:spLocks/>
          </p:cNvSpPr>
          <p:nvPr/>
        </p:nvSpPr>
        <p:spPr>
          <a:xfrm>
            <a:off x="904007" y="519545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 Video Inpainting</a:t>
            </a:r>
          </a:p>
        </p:txBody>
      </p:sp>
      <p:pic>
        <p:nvPicPr>
          <p:cNvPr id="6" name="Picture 5">
            <a:extLst>
              <a:ext uri="{FF2B5EF4-FFF2-40B4-BE49-F238E27FC236}">
                <a16:creationId xmlns:a16="http://schemas.microsoft.com/office/drawing/2014/main" id="{B49840F2-6A58-66A0-8183-0F989424E493}"/>
              </a:ext>
            </a:extLst>
          </p:cNvPr>
          <p:cNvPicPr>
            <a:picLocks noChangeAspect="1"/>
          </p:cNvPicPr>
          <p:nvPr/>
        </p:nvPicPr>
        <p:blipFill>
          <a:blip r:embed="rId2"/>
          <a:stretch>
            <a:fillRect/>
          </a:stretch>
        </p:blipFill>
        <p:spPr>
          <a:xfrm>
            <a:off x="1964353" y="1112693"/>
            <a:ext cx="8263293" cy="3944215"/>
          </a:xfrm>
          <a:prstGeom prst="rect">
            <a:avLst/>
          </a:prstGeom>
        </p:spPr>
      </p:pic>
    </p:spTree>
    <p:extLst>
      <p:ext uri="{BB962C8B-B14F-4D97-AF65-F5344CB8AC3E}">
        <p14:creationId xmlns:p14="http://schemas.microsoft.com/office/powerpoint/2010/main" val="28732249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F0AF89-0BDE-E1B5-6118-89A05EBB3175}"/>
              </a:ext>
            </a:extLst>
          </p:cNvPr>
          <p:cNvPicPr>
            <a:picLocks noChangeAspect="1"/>
          </p:cNvPicPr>
          <p:nvPr/>
        </p:nvPicPr>
        <p:blipFill>
          <a:blip r:embed="rId2"/>
          <a:stretch>
            <a:fillRect/>
          </a:stretch>
        </p:blipFill>
        <p:spPr>
          <a:xfrm>
            <a:off x="1910194" y="196272"/>
            <a:ext cx="8371611" cy="5581074"/>
          </a:xfrm>
          <a:prstGeom prst="rect">
            <a:avLst/>
          </a:prstGeom>
        </p:spPr>
      </p:pic>
      <p:sp>
        <p:nvSpPr>
          <p:cNvPr id="6" name="TextBox 5">
            <a:extLst>
              <a:ext uri="{FF2B5EF4-FFF2-40B4-BE49-F238E27FC236}">
                <a16:creationId xmlns:a16="http://schemas.microsoft.com/office/drawing/2014/main" id="{EFEEC9C1-68F5-C557-3BA2-FB0A916BA767}"/>
              </a:ext>
            </a:extLst>
          </p:cNvPr>
          <p:cNvSpPr txBox="1"/>
          <p:nvPr/>
        </p:nvSpPr>
        <p:spPr>
          <a:xfrm>
            <a:off x="2466109" y="6181498"/>
            <a:ext cx="6096000" cy="369332"/>
          </a:xfrm>
          <a:prstGeom prst="rect">
            <a:avLst/>
          </a:prstGeom>
          <a:noFill/>
        </p:spPr>
        <p:txBody>
          <a:bodyPr wrap="square">
            <a:spAutoFit/>
          </a:bodyPr>
          <a:lstStyle/>
          <a:p>
            <a:r>
              <a:rPr lang="en-US" dirty="0">
                <a:hlinkClick r:id="rId3"/>
              </a:rPr>
              <a:t>https://newatlas.com/video-inpainting-software-hd/26632/</a:t>
            </a:r>
            <a:r>
              <a:rPr lang="en-US" dirty="0"/>
              <a:t> </a:t>
            </a:r>
          </a:p>
        </p:txBody>
      </p:sp>
    </p:spTree>
    <p:extLst>
      <p:ext uri="{BB962C8B-B14F-4D97-AF65-F5344CB8AC3E}">
        <p14:creationId xmlns:p14="http://schemas.microsoft.com/office/powerpoint/2010/main" val="39892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BD3AEE7-91F2-4F27-A731-D50A44924AE3}"/>
              </a:ext>
            </a:extLst>
          </p:cNvPr>
          <p:cNvSpPr>
            <a:spLocks noGrp="1"/>
          </p:cNvSpPr>
          <p:nvPr>
            <p:ph type="sldNum" sz="quarter" idx="12"/>
          </p:nvPr>
        </p:nvSpPr>
        <p:spPr/>
        <p:txBody>
          <a:bodyPr/>
          <a:lstStyle/>
          <a:p>
            <a:fld id="{5762BEC8-3E69-49EB-8D97-8A9CE0FE2229}" type="slidenum">
              <a:rPr lang="en-US" altLang="en-US"/>
              <a:pPr/>
              <a:t>32</a:t>
            </a:fld>
            <a:endParaRPr lang="en-US" altLang="en-US"/>
          </a:p>
        </p:txBody>
      </p:sp>
      <p:sp>
        <p:nvSpPr>
          <p:cNvPr id="232451" name="Rectangle 3">
            <a:extLst>
              <a:ext uri="{FF2B5EF4-FFF2-40B4-BE49-F238E27FC236}">
                <a16:creationId xmlns:a16="http://schemas.microsoft.com/office/drawing/2014/main" id="{66BC2D06-89F5-4031-BA98-993091D04601}"/>
              </a:ext>
            </a:extLst>
          </p:cNvPr>
          <p:cNvSpPr>
            <a:spLocks noGrp="1" noChangeArrowheads="1"/>
          </p:cNvSpPr>
          <p:nvPr>
            <p:ph type="body" idx="1"/>
          </p:nvPr>
        </p:nvSpPr>
        <p:spPr/>
        <p:txBody>
          <a:bodyPr/>
          <a:lstStyle/>
          <a:p>
            <a:r>
              <a:rPr lang="en-US" altLang="en-US" i="1" dirty="0" err="1"/>
              <a:t>Robotika</a:t>
            </a:r>
            <a:endParaRPr lang="en-US" altLang="en-US" i="1" dirty="0"/>
          </a:p>
        </p:txBody>
      </p:sp>
      <p:pic>
        <p:nvPicPr>
          <p:cNvPr id="232452" name="Picture 4">
            <a:extLst>
              <a:ext uri="{FF2B5EF4-FFF2-40B4-BE49-F238E27FC236}">
                <a16:creationId xmlns:a16="http://schemas.microsoft.com/office/drawing/2014/main" id="{1B469341-DF9E-42A5-8D85-A560EEB77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785" y="2008259"/>
            <a:ext cx="5210429" cy="4168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a:extLst>
              <a:ext uri="{FF2B5EF4-FFF2-40B4-BE49-F238E27FC236}">
                <a16:creationId xmlns:a16="http://schemas.microsoft.com/office/drawing/2014/main" id="{ABE1B566-27E9-45C4-B799-2AE11EE34682}"/>
              </a:ext>
            </a:extLst>
          </p:cNvPr>
          <p:cNvSpPr>
            <a:spLocks noGrp="1" noChangeArrowheads="1"/>
          </p:cNvSpPr>
          <p:nvPr>
            <p:ph type="title"/>
          </p:nvPr>
        </p:nvSpPr>
        <p:spPr>
          <a:xfrm>
            <a:off x="838199" y="365125"/>
            <a:ext cx="11078818" cy="1325563"/>
          </a:xfrm>
        </p:spPr>
        <p:txBody>
          <a:body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4426" y="5233718"/>
            <a:ext cx="10515600" cy="1325563"/>
          </a:xfrm>
        </p:spPr>
        <p:txBody>
          <a:bodyPr/>
          <a:lstStyle/>
          <a:p>
            <a:r>
              <a:rPr lang="en-US" dirty="0"/>
              <a:t>Image </a:t>
            </a:r>
            <a:r>
              <a:rPr lang="en-US" dirty="0" err="1"/>
              <a:t>Demosaicing</a:t>
            </a:r>
            <a:endParaRPr lang="en-US" dirty="0"/>
          </a:p>
        </p:txBody>
      </p:sp>
      <p:sp>
        <p:nvSpPr>
          <p:cNvPr id="4" name="Slide Number Placeholder 3"/>
          <p:cNvSpPr>
            <a:spLocks noGrp="1"/>
          </p:cNvSpPr>
          <p:nvPr>
            <p:ph type="sldNum" sz="quarter" idx="10"/>
          </p:nvPr>
        </p:nvSpPr>
        <p:spPr/>
        <p:txBody>
          <a:bodyPr/>
          <a:lstStyle/>
          <a:p>
            <a:fld id="{42DF876C-ED57-47CE-A10D-5276AD31AB21}" type="slidenum">
              <a:rPr lang="he-IL" smtClean="0"/>
              <a:pPr/>
              <a:t>33</a:t>
            </a:fld>
            <a:endParaRPr lang="en-US"/>
          </a:p>
        </p:txBody>
      </p:sp>
      <p:pic>
        <p:nvPicPr>
          <p:cNvPr id="5" name="Picture 2" descr="raw"/>
          <p:cNvPicPr>
            <a:picLocks noChangeAspect="1" noChangeArrowheads="1"/>
          </p:cNvPicPr>
          <p:nvPr/>
        </p:nvPicPr>
        <p:blipFill>
          <a:blip r:embed="rId2"/>
          <a:srcRect/>
          <a:stretch>
            <a:fillRect/>
          </a:stretch>
        </p:blipFill>
        <p:spPr bwMode="auto">
          <a:xfrm>
            <a:off x="2041313" y="1680500"/>
            <a:ext cx="5300706" cy="3355524"/>
          </a:xfrm>
          <a:prstGeom prst="rect">
            <a:avLst/>
          </a:prstGeom>
          <a:noFill/>
        </p:spPr>
      </p:pic>
      <p:pic>
        <p:nvPicPr>
          <p:cNvPr id="6" name="Picture 4" descr="cam_demosaic"/>
          <p:cNvPicPr>
            <a:picLocks noChangeAspect="1" noChangeArrowheads="1"/>
          </p:cNvPicPr>
          <p:nvPr/>
        </p:nvPicPr>
        <p:blipFill>
          <a:blip r:embed="rId3"/>
          <a:srcRect/>
          <a:stretch>
            <a:fillRect/>
          </a:stretch>
        </p:blipFill>
        <p:spPr bwMode="auto">
          <a:xfrm>
            <a:off x="7640852" y="2547655"/>
            <a:ext cx="2713251" cy="2028519"/>
          </a:xfrm>
          <a:prstGeom prst="rect">
            <a:avLst/>
          </a:prstGeom>
          <a:noFill/>
        </p:spPr>
      </p:pic>
      <p:pic>
        <p:nvPicPr>
          <p:cNvPr id="7" name="Picture 5" descr="sharpim"/>
          <p:cNvPicPr>
            <a:picLocks noChangeAspect="1" noChangeArrowheads="1"/>
          </p:cNvPicPr>
          <p:nvPr/>
        </p:nvPicPr>
        <p:blipFill>
          <a:blip r:embed="rId4"/>
          <a:srcRect/>
          <a:stretch>
            <a:fillRect/>
          </a:stretch>
        </p:blipFill>
        <p:spPr bwMode="auto">
          <a:xfrm>
            <a:off x="2041313" y="1680500"/>
            <a:ext cx="5300706" cy="3355524"/>
          </a:xfrm>
          <a:prstGeom prst="rect">
            <a:avLst/>
          </a:prstGeom>
          <a:noFill/>
        </p:spPr>
      </p:pic>
      <p:sp>
        <p:nvSpPr>
          <p:cNvPr id="8" name="Rectangle 2">
            <a:extLst>
              <a:ext uri="{FF2B5EF4-FFF2-40B4-BE49-F238E27FC236}">
                <a16:creationId xmlns:a16="http://schemas.microsoft.com/office/drawing/2014/main" id="{3D882830-1537-46E5-8DE5-500D663C6BB1}"/>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t>Aplikasi Pengolahan Citra (dan </a:t>
            </a:r>
            <a:r>
              <a:rPr lang="en-US" altLang="en-US" i="1"/>
              <a:t>Computer Vision</a:t>
            </a:r>
            <a:r>
              <a:rPr lang="en-US" altLang="en-US"/>
              <a:t>)</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A558A6-0F25-60F8-79F0-D656199D2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274" y="38397"/>
            <a:ext cx="8096250" cy="5857875"/>
          </a:xfrm>
          <a:prstGeom prst="rect">
            <a:avLst/>
          </a:prstGeom>
        </p:spPr>
      </p:pic>
      <p:sp>
        <p:nvSpPr>
          <p:cNvPr id="5" name="TextBox 4">
            <a:extLst>
              <a:ext uri="{FF2B5EF4-FFF2-40B4-BE49-F238E27FC236}">
                <a16:creationId xmlns:a16="http://schemas.microsoft.com/office/drawing/2014/main" id="{71E2C2F6-D8FB-ED35-C767-FAA5F289A72F}"/>
              </a:ext>
            </a:extLst>
          </p:cNvPr>
          <p:cNvSpPr txBox="1"/>
          <p:nvPr/>
        </p:nvSpPr>
        <p:spPr>
          <a:xfrm>
            <a:off x="928254" y="6061822"/>
            <a:ext cx="10335491" cy="646331"/>
          </a:xfrm>
          <a:prstGeom prst="rect">
            <a:avLst/>
          </a:prstGeom>
          <a:noFill/>
        </p:spPr>
        <p:txBody>
          <a:bodyPr wrap="square">
            <a:spAutoFit/>
          </a:bodyPr>
          <a:lstStyle/>
          <a:p>
            <a:r>
              <a:rPr lang="en-US" dirty="0">
                <a:hlinkClick r:id="rId3"/>
              </a:rPr>
              <a:t>https://www.researchgate.net/figure/Comparision-of-common-demosaicing-methods-applied-to-an-image-of-a-brick-house-and-blue_fig2_220494111</a:t>
            </a:r>
            <a:r>
              <a:rPr lang="en-US" dirty="0"/>
              <a:t> </a:t>
            </a:r>
          </a:p>
        </p:txBody>
      </p:sp>
    </p:spTree>
    <p:extLst>
      <p:ext uri="{BB962C8B-B14F-4D97-AF65-F5344CB8AC3E}">
        <p14:creationId xmlns:p14="http://schemas.microsoft.com/office/powerpoint/2010/main" val="1480037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23E27B05-48ED-43BC-8BD4-BA447CEF7360}"/>
              </a:ext>
            </a:extLst>
          </p:cNvPr>
          <p:cNvSpPr>
            <a:spLocks noGrp="1"/>
          </p:cNvSpPr>
          <p:nvPr>
            <p:ph type="sldNum" sz="quarter" idx="12"/>
          </p:nvPr>
        </p:nvSpPr>
        <p:spPr/>
        <p:txBody>
          <a:bodyPr/>
          <a:lstStyle/>
          <a:p>
            <a:fld id="{69FD141C-A17F-40A7-B051-8E2C37C155E4}" type="slidenum">
              <a:rPr lang="en-US" altLang="en-US"/>
              <a:pPr/>
              <a:t>35</a:t>
            </a:fld>
            <a:endParaRPr lang="en-US" altLang="en-US"/>
          </a:p>
        </p:txBody>
      </p:sp>
      <p:sp>
        <p:nvSpPr>
          <p:cNvPr id="233475" name="Rectangle 3">
            <a:extLst>
              <a:ext uri="{FF2B5EF4-FFF2-40B4-BE49-F238E27FC236}">
                <a16:creationId xmlns:a16="http://schemas.microsoft.com/office/drawing/2014/main" id="{6E903487-4580-4A0F-86E5-DD4E147DBF37}"/>
              </a:ext>
            </a:extLst>
          </p:cNvPr>
          <p:cNvSpPr>
            <a:spLocks noGrp="1" noChangeArrowheads="1"/>
          </p:cNvSpPr>
          <p:nvPr>
            <p:ph type="body" idx="1"/>
          </p:nvPr>
        </p:nvSpPr>
        <p:spPr/>
        <p:txBody>
          <a:bodyPr/>
          <a:lstStyle/>
          <a:p>
            <a:r>
              <a:rPr lang="en-US" altLang="en-US"/>
              <a:t>Medis</a:t>
            </a:r>
          </a:p>
        </p:txBody>
      </p:sp>
      <p:pic>
        <p:nvPicPr>
          <p:cNvPr id="233476" name="Picture 4">
            <a:extLst>
              <a:ext uri="{FF2B5EF4-FFF2-40B4-BE49-F238E27FC236}">
                <a16:creationId xmlns:a16="http://schemas.microsoft.com/office/drawing/2014/main" id="{32309389-7219-4F2B-BC97-F05E1C61D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2276476"/>
            <a:ext cx="2735263" cy="367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477" name="Text Box 5">
            <a:extLst>
              <a:ext uri="{FF2B5EF4-FFF2-40B4-BE49-F238E27FC236}">
                <a16:creationId xmlns:a16="http://schemas.microsoft.com/office/drawing/2014/main" id="{71A6B2CE-7AC2-464E-B3CE-5E63E55F852C}"/>
              </a:ext>
            </a:extLst>
          </p:cNvPr>
          <p:cNvSpPr txBox="1">
            <a:spLocks noChangeArrowheads="1"/>
          </p:cNvSpPr>
          <p:nvPr/>
        </p:nvSpPr>
        <p:spPr bwMode="auto">
          <a:xfrm>
            <a:off x="2849437" y="6021389"/>
            <a:ext cx="267201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b="1"/>
              <a:t>Magnetic resonance imaging </a:t>
            </a:r>
          </a:p>
          <a:p>
            <a:pPr algn="ctr"/>
            <a:r>
              <a:rPr lang="en-US" altLang="en-US" sz="1600" b="1"/>
              <a:t>(MRI) of brain</a:t>
            </a:r>
          </a:p>
          <a:p>
            <a:pPr algn="ctr"/>
            <a:endParaRPr lang="en-US" altLang="en-US" sz="1600"/>
          </a:p>
        </p:txBody>
      </p:sp>
      <p:pic>
        <p:nvPicPr>
          <p:cNvPr id="233478" name="Picture 6">
            <a:extLst>
              <a:ext uri="{FF2B5EF4-FFF2-40B4-BE49-F238E27FC236}">
                <a16:creationId xmlns:a16="http://schemas.microsoft.com/office/drawing/2014/main" id="{51444BE0-1218-413D-94DC-0358BE2A2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5" y="1916114"/>
            <a:ext cx="2592388" cy="190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3479" name="Text Box 7">
            <a:extLst>
              <a:ext uri="{FF2B5EF4-FFF2-40B4-BE49-F238E27FC236}">
                <a16:creationId xmlns:a16="http://schemas.microsoft.com/office/drawing/2014/main" id="{51DFFB56-ECE2-4B46-9697-244CD1A3CC2F}"/>
              </a:ext>
            </a:extLst>
          </p:cNvPr>
          <p:cNvSpPr txBox="1">
            <a:spLocks noChangeArrowheads="1"/>
          </p:cNvSpPr>
          <p:nvPr/>
        </p:nvSpPr>
        <p:spPr bwMode="auto">
          <a:xfrm>
            <a:off x="6288087" y="3850483"/>
            <a:ext cx="46450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t>Normal (left) versus cancerous (right) </a:t>
            </a:r>
          </a:p>
          <a:p>
            <a:r>
              <a:rPr lang="en-US" altLang="en-US" dirty="0"/>
              <a:t>mammography image. </a:t>
            </a:r>
          </a:p>
        </p:txBody>
      </p:sp>
      <p:pic>
        <p:nvPicPr>
          <p:cNvPr id="233480" name="Picture 8">
            <a:extLst>
              <a:ext uri="{FF2B5EF4-FFF2-40B4-BE49-F238E27FC236}">
                <a16:creationId xmlns:a16="http://schemas.microsoft.com/office/drawing/2014/main" id="{4515FE38-CB24-44F3-A5D6-05AC5568A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960" y="4525965"/>
            <a:ext cx="14287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a:extLst>
              <a:ext uri="{FF2B5EF4-FFF2-40B4-BE49-F238E27FC236}">
                <a16:creationId xmlns:a16="http://schemas.microsoft.com/office/drawing/2014/main" id="{3629CCEC-58A0-40FD-9D3B-8A8CEC3C1667}"/>
              </a:ext>
            </a:extLst>
          </p:cNvPr>
          <p:cNvSpPr>
            <a:spLocks noGrp="1" noChangeArrowheads="1"/>
          </p:cNvSpPr>
          <p:nvPr>
            <p:ph type="title"/>
          </p:nvPr>
        </p:nvSpPr>
        <p:spPr>
          <a:xfrm>
            <a:off x="838199" y="365125"/>
            <a:ext cx="11078818" cy="1325563"/>
          </a:xfrm>
        </p:spPr>
        <p:txBody>
          <a:body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BA07978-57ED-4462-8134-B08E96D03C5B}"/>
              </a:ext>
            </a:extLst>
          </p:cNvPr>
          <p:cNvSpPr>
            <a:spLocks noGrp="1"/>
          </p:cNvSpPr>
          <p:nvPr>
            <p:ph type="sldNum" sz="quarter" idx="12"/>
          </p:nvPr>
        </p:nvSpPr>
        <p:spPr/>
        <p:txBody>
          <a:bodyPr/>
          <a:lstStyle/>
          <a:p>
            <a:fld id="{F8B5C7B2-2C1D-4CC4-A41D-07054CC5DF2B}" type="slidenum">
              <a:rPr lang="en-US" altLang="en-US"/>
              <a:pPr/>
              <a:t>36</a:t>
            </a:fld>
            <a:endParaRPr lang="en-US" altLang="en-US"/>
          </a:p>
        </p:txBody>
      </p:sp>
      <p:sp>
        <p:nvSpPr>
          <p:cNvPr id="234499" name="Rectangle 3">
            <a:extLst>
              <a:ext uri="{FF2B5EF4-FFF2-40B4-BE49-F238E27FC236}">
                <a16:creationId xmlns:a16="http://schemas.microsoft.com/office/drawing/2014/main" id="{B1BB48D2-61B8-4F1C-8922-A2BFBBBA6692}"/>
              </a:ext>
            </a:extLst>
          </p:cNvPr>
          <p:cNvSpPr>
            <a:spLocks noGrp="1" noChangeArrowheads="1"/>
          </p:cNvSpPr>
          <p:nvPr>
            <p:ph type="body" idx="1"/>
          </p:nvPr>
        </p:nvSpPr>
        <p:spPr/>
        <p:txBody>
          <a:bodyPr/>
          <a:lstStyle/>
          <a:p>
            <a:r>
              <a:rPr lang="en-US" altLang="en-US" i="1"/>
              <a:t>Remote sensing</a:t>
            </a:r>
          </a:p>
        </p:txBody>
      </p:sp>
      <p:pic>
        <p:nvPicPr>
          <p:cNvPr id="234500" name="Picture 4" descr="Localb3">
            <a:extLst>
              <a:ext uri="{FF2B5EF4-FFF2-40B4-BE49-F238E27FC236}">
                <a16:creationId xmlns:a16="http://schemas.microsoft.com/office/drawing/2014/main" id="{92367F99-4360-4A69-B6BD-BA134C348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 y="2620962"/>
            <a:ext cx="3424237" cy="37353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4FFB182A-8AEE-41EE-A0CF-3482DABAB6B1}"/>
              </a:ext>
            </a:extLst>
          </p:cNvPr>
          <p:cNvSpPr>
            <a:spLocks noGrp="1" noChangeArrowheads="1"/>
          </p:cNvSpPr>
          <p:nvPr>
            <p:ph type="title"/>
          </p:nvPr>
        </p:nvSpPr>
        <p:spPr>
          <a:xfrm>
            <a:off x="838199" y="365125"/>
            <a:ext cx="11078818" cy="1325563"/>
          </a:xfrm>
        </p:spPr>
        <p:txBody>
          <a:body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pic>
        <p:nvPicPr>
          <p:cNvPr id="3" name="Picture 2">
            <a:extLst>
              <a:ext uri="{FF2B5EF4-FFF2-40B4-BE49-F238E27FC236}">
                <a16:creationId xmlns:a16="http://schemas.microsoft.com/office/drawing/2014/main" id="{48CFA557-DB0F-F699-B2DD-5DA02F622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534" y="3824937"/>
            <a:ext cx="6491266" cy="2531413"/>
          </a:xfrm>
          <a:prstGeom prst="rect">
            <a:avLst/>
          </a:prstGeom>
        </p:spPr>
      </p:pic>
      <p:sp>
        <p:nvSpPr>
          <p:cNvPr id="6" name="TextBox 5">
            <a:extLst>
              <a:ext uri="{FF2B5EF4-FFF2-40B4-BE49-F238E27FC236}">
                <a16:creationId xmlns:a16="http://schemas.microsoft.com/office/drawing/2014/main" id="{77F31EEB-57B8-89CE-DCC9-F6EFAA3640D7}"/>
              </a:ext>
            </a:extLst>
          </p:cNvPr>
          <p:cNvSpPr txBox="1"/>
          <p:nvPr/>
        </p:nvSpPr>
        <p:spPr>
          <a:xfrm>
            <a:off x="4881566" y="1775546"/>
            <a:ext cx="6096000" cy="1477328"/>
          </a:xfrm>
          <a:prstGeom prst="rect">
            <a:avLst/>
          </a:prstGeom>
          <a:noFill/>
        </p:spPr>
        <p:txBody>
          <a:bodyPr wrap="square">
            <a:spAutoFit/>
          </a:bodyPr>
          <a:lstStyle/>
          <a:p>
            <a:r>
              <a:rPr lang="en-US" dirty="0"/>
              <a:t>Remote sensing is </a:t>
            </a:r>
            <a:r>
              <a:rPr lang="en-US" b="1" dirty="0"/>
              <a:t>the process of detecting and monitoring the physical characteristics of an area by measuring its reflected and emitted radiation at a distance</a:t>
            </a:r>
            <a:r>
              <a:rPr lang="en-US" dirty="0"/>
              <a:t> (typically from satellite or aircraft). Special cameras collect remotely sensed images, which help researchers "sense" things about the Earth.</a:t>
            </a:r>
          </a:p>
        </p:txBody>
      </p:sp>
      <p:sp>
        <p:nvSpPr>
          <p:cNvPr id="9" name="TextBox 8">
            <a:extLst>
              <a:ext uri="{FF2B5EF4-FFF2-40B4-BE49-F238E27FC236}">
                <a16:creationId xmlns:a16="http://schemas.microsoft.com/office/drawing/2014/main" id="{3C4BEB10-D61F-EB58-3E95-59EA86CEE99A}"/>
              </a:ext>
            </a:extLst>
          </p:cNvPr>
          <p:cNvSpPr txBox="1"/>
          <p:nvPr/>
        </p:nvSpPr>
        <p:spPr>
          <a:xfrm>
            <a:off x="4881566" y="3178606"/>
            <a:ext cx="6096000" cy="646331"/>
          </a:xfrm>
          <a:prstGeom prst="rect">
            <a:avLst/>
          </a:prstGeom>
          <a:noFill/>
        </p:spPr>
        <p:txBody>
          <a:bodyPr wrap="square">
            <a:spAutoFit/>
          </a:bodyPr>
          <a:lstStyle/>
          <a:p>
            <a:r>
              <a:rPr lang="en-US" dirty="0">
                <a:hlinkClick r:id="rId4"/>
              </a:rPr>
              <a:t>https://www.usgs.gov/faqs/what-remote-sensing-and-what-it-used</a:t>
            </a:r>
            <a:r>
              <a:rPr lang="en-US" dirty="0"/>
              <a:t> </a:t>
            </a:r>
          </a:p>
        </p:txBody>
      </p:sp>
      <p:sp>
        <p:nvSpPr>
          <p:cNvPr id="11" name="TextBox 10">
            <a:extLst>
              <a:ext uri="{FF2B5EF4-FFF2-40B4-BE49-F238E27FC236}">
                <a16:creationId xmlns:a16="http://schemas.microsoft.com/office/drawing/2014/main" id="{E21AE21D-F374-BCC8-0A4B-E1515D4DF38B}"/>
              </a:ext>
            </a:extLst>
          </p:cNvPr>
          <p:cNvSpPr txBox="1"/>
          <p:nvPr/>
        </p:nvSpPr>
        <p:spPr>
          <a:xfrm>
            <a:off x="4881566" y="6485724"/>
            <a:ext cx="6096000" cy="369332"/>
          </a:xfrm>
          <a:prstGeom prst="rect">
            <a:avLst/>
          </a:prstGeom>
          <a:noFill/>
        </p:spPr>
        <p:txBody>
          <a:bodyPr wrap="square">
            <a:spAutoFit/>
          </a:bodyPr>
          <a:lstStyle/>
          <a:p>
            <a:r>
              <a:rPr lang="en-US" dirty="0">
                <a:hlinkClick r:id="rId5"/>
              </a:rPr>
              <a:t>https://oceanservice.noaa.gov/facts/remotesensing.html</a:t>
            </a:r>
            <a:r>
              <a:rPr lang="en-US" dirty="0"/>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B9701-3670-8F54-61D0-D36B65FC1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224" y="241155"/>
            <a:ext cx="8833551" cy="5466918"/>
          </a:xfrm>
          <a:prstGeom prst="rect">
            <a:avLst/>
          </a:prstGeom>
        </p:spPr>
      </p:pic>
      <p:sp>
        <p:nvSpPr>
          <p:cNvPr id="5" name="TextBox 4">
            <a:extLst>
              <a:ext uri="{FF2B5EF4-FFF2-40B4-BE49-F238E27FC236}">
                <a16:creationId xmlns:a16="http://schemas.microsoft.com/office/drawing/2014/main" id="{9B6F9F99-8602-3C92-9EAB-789D43C0D167}"/>
              </a:ext>
            </a:extLst>
          </p:cNvPr>
          <p:cNvSpPr txBox="1"/>
          <p:nvPr/>
        </p:nvSpPr>
        <p:spPr>
          <a:xfrm>
            <a:off x="1194314" y="6007964"/>
            <a:ext cx="10401940" cy="369332"/>
          </a:xfrm>
          <a:prstGeom prst="rect">
            <a:avLst/>
          </a:prstGeom>
          <a:noFill/>
        </p:spPr>
        <p:txBody>
          <a:bodyPr wrap="square">
            <a:spAutoFit/>
          </a:bodyPr>
          <a:lstStyle/>
          <a:p>
            <a:r>
              <a:rPr lang="en-US" dirty="0">
                <a:hlinkClick r:id="rId3"/>
              </a:rPr>
              <a:t>http://dgl.salemstate.edu/geography/profs/young/Imaging%20Earth/Glacier-webpage/home_Page301.htm</a:t>
            </a:r>
            <a:r>
              <a:rPr lang="en-US" dirty="0"/>
              <a:t> </a:t>
            </a:r>
          </a:p>
        </p:txBody>
      </p:sp>
    </p:spTree>
    <p:extLst>
      <p:ext uri="{BB962C8B-B14F-4D97-AF65-F5344CB8AC3E}">
        <p14:creationId xmlns:p14="http://schemas.microsoft.com/office/powerpoint/2010/main" val="1398121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7695AE-EF6F-40FE-921A-70A7F4C61C08}"/>
              </a:ext>
            </a:extLst>
          </p:cNvPr>
          <p:cNvSpPr>
            <a:spLocks noGrp="1"/>
          </p:cNvSpPr>
          <p:nvPr>
            <p:ph type="sldNum" sz="quarter" idx="12"/>
          </p:nvPr>
        </p:nvSpPr>
        <p:spPr/>
        <p:txBody>
          <a:bodyPr/>
          <a:lstStyle/>
          <a:p>
            <a:fld id="{8E1B42D8-D4FA-440E-9351-EDFF56DD9EF8}" type="slidenum">
              <a:rPr lang="en-US" altLang="en-US"/>
              <a:pPr/>
              <a:t>38</a:t>
            </a:fld>
            <a:endParaRPr lang="en-US" altLang="en-US"/>
          </a:p>
        </p:txBody>
      </p:sp>
      <p:sp>
        <p:nvSpPr>
          <p:cNvPr id="235523" name="Rectangle 3">
            <a:extLst>
              <a:ext uri="{FF2B5EF4-FFF2-40B4-BE49-F238E27FC236}">
                <a16:creationId xmlns:a16="http://schemas.microsoft.com/office/drawing/2014/main" id="{5FB61EC3-F9FE-43EC-8F20-6F61B9CE6EB1}"/>
              </a:ext>
            </a:extLst>
          </p:cNvPr>
          <p:cNvSpPr>
            <a:spLocks noGrp="1" noChangeArrowheads="1"/>
          </p:cNvSpPr>
          <p:nvPr>
            <p:ph type="body" idx="1"/>
          </p:nvPr>
        </p:nvSpPr>
        <p:spPr/>
        <p:txBody>
          <a:bodyPr/>
          <a:lstStyle/>
          <a:p>
            <a:r>
              <a:rPr lang="en-US" altLang="en-US" i="1"/>
              <a:t>Face detection</a:t>
            </a:r>
          </a:p>
        </p:txBody>
      </p:sp>
      <p:pic>
        <p:nvPicPr>
          <p:cNvPr id="235524" name="Picture 4">
            <a:extLst>
              <a:ext uri="{FF2B5EF4-FFF2-40B4-BE49-F238E27FC236}">
                <a16:creationId xmlns:a16="http://schemas.microsoft.com/office/drawing/2014/main" id="{8C71710F-552D-45BD-B07B-16BEA77127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4" y="4797425"/>
            <a:ext cx="5761037"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25" name="Picture 5">
            <a:extLst>
              <a:ext uri="{FF2B5EF4-FFF2-40B4-BE49-F238E27FC236}">
                <a16:creationId xmlns:a16="http://schemas.microsoft.com/office/drawing/2014/main" id="{7D2977AB-57B2-4E15-A5AC-CD430DDB4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4" y="2349501"/>
            <a:ext cx="3457575"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a:extLst>
              <a:ext uri="{FF2B5EF4-FFF2-40B4-BE49-F238E27FC236}">
                <a16:creationId xmlns:a16="http://schemas.microsoft.com/office/drawing/2014/main" id="{C9537EAE-165F-47F0-BD5F-383AF79ED992}"/>
              </a:ext>
            </a:extLst>
          </p:cNvPr>
          <p:cNvSpPr>
            <a:spLocks noGrp="1" noChangeArrowheads="1"/>
          </p:cNvSpPr>
          <p:nvPr>
            <p:ph type="title"/>
          </p:nvPr>
        </p:nvSpPr>
        <p:spPr>
          <a:xfrm>
            <a:off x="838199" y="365125"/>
            <a:ext cx="11078818" cy="1325563"/>
          </a:xfrm>
        </p:spPr>
        <p:txBody>
          <a:body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753139" y="5784057"/>
            <a:ext cx="3624469" cy="1325563"/>
          </a:xfrm>
        </p:spPr>
        <p:txBody>
          <a:bodyPr/>
          <a:lstStyle/>
          <a:p>
            <a:r>
              <a:rPr lang="en-US" dirty="0"/>
              <a:t>Biometrics</a:t>
            </a:r>
          </a:p>
        </p:txBody>
      </p:sp>
      <p:pic>
        <p:nvPicPr>
          <p:cNvPr id="76804" name="Picture 4" descr="biom"/>
          <p:cNvPicPr>
            <a:picLocks noChangeAspect="1" noChangeArrowheads="1"/>
          </p:cNvPicPr>
          <p:nvPr/>
        </p:nvPicPr>
        <p:blipFill>
          <a:blip r:embed="rId2" cstate="print"/>
          <a:srcRect/>
          <a:stretch>
            <a:fillRect/>
          </a:stretch>
        </p:blipFill>
        <p:spPr bwMode="auto">
          <a:xfrm>
            <a:off x="2743200" y="2133601"/>
            <a:ext cx="6934200" cy="3870325"/>
          </a:xfrm>
          <a:prstGeom prst="rect">
            <a:avLst/>
          </a:prstGeom>
          <a:noFill/>
        </p:spPr>
      </p:pic>
      <p:sp>
        <p:nvSpPr>
          <p:cNvPr id="5" name="Rectangle 2">
            <a:extLst>
              <a:ext uri="{FF2B5EF4-FFF2-40B4-BE49-F238E27FC236}">
                <a16:creationId xmlns:a16="http://schemas.microsoft.com/office/drawing/2014/main" id="{6ACB1671-54CF-4AA2-9C3A-1C62FCBD9142}"/>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6" name="Rectangle 5">
            <a:extLst>
              <a:ext uri="{FF2B5EF4-FFF2-40B4-BE49-F238E27FC236}">
                <a16:creationId xmlns:a16="http://schemas.microsoft.com/office/drawing/2014/main" id="{0C80FA88-9085-4EC8-80C5-837DA2D6F64A}"/>
              </a:ext>
            </a:extLst>
          </p:cNvPr>
          <p:cNvSpPr/>
          <p:nvPr/>
        </p:nvSpPr>
        <p:spPr>
          <a:xfrm>
            <a:off x="6642652" y="6123672"/>
            <a:ext cx="5274365" cy="646331"/>
          </a:xfrm>
          <a:prstGeom prst="rect">
            <a:avLst/>
          </a:prstGeom>
        </p:spPr>
        <p:txBody>
          <a:bodyPr wrap="square">
            <a:spAutoFit/>
          </a:bodyPr>
          <a:lstStyle/>
          <a:p>
            <a:r>
              <a:rPr lang="en-US" dirty="0" err="1">
                <a:solidFill>
                  <a:srgbClr val="FF0000"/>
                </a:solidFill>
              </a:rPr>
              <a:t>Sumber</a:t>
            </a:r>
            <a:r>
              <a:rPr lang="en-US" dirty="0">
                <a:solidFill>
                  <a:srgbClr val="FF0000"/>
                </a:solidFill>
              </a:rPr>
              <a:t>: Dr. Sanjeev Kumar, </a:t>
            </a:r>
            <a:r>
              <a:rPr lang="en-US" i="1" dirty="0">
                <a:solidFill>
                  <a:srgbClr val="FF0000"/>
                </a:solidFill>
                <a:latin typeface="Cambria" pitchFamily="18" charset="0"/>
              </a:rPr>
              <a:t>Mathematical Imaging Techniques</a:t>
            </a:r>
            <a:r>
              <a:rPr lang="en-US" dirty="0">
                <a:solidFill>
                  <a:srgbClr val="FF0000"/>
                </a:solidFill>
                <a:latin typeface="Cambria" pitchFamily="18" charset="0"/>
              </a:rPr>
              <a:t>, </a:t>
            </a:r>
            <a:r>
              <a:rPr lang="en-US" dirty="0">
                <a:solidFill>
                  <a:srgbClr val="FF0000"/>
                </a:solidFill>
              </a:rPr>
              <a:t>Department of Mathematics, IIT Roorkee</a:t>
            </a:r>
            <a:endParaRPr lang="en-US" i="1"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8"/>
          <p:cNvSpPr>
            <a:spLocks noChangeArrowheads="1"/>
          </p:cNvSpPr>
          <p:nvPr/>
        </p:nvSpPr>
        <p:spPr bwMode="auto">
          <a:xfrm>
            <a:off x="5895975" y="3608389"/>
            <a:ext cx="400050" cy="414337"/>
          </a:xfrm>
          <a:prstGeom prst="rightArrow">
            <a:avLst>
              <a:gd name="adj1" fmla="val 50000"/>
              <a:gd name="adj2" fmla="val 25000"/>
            </a:avLst>
          </a:prstGeom>
          <a:solidFill>
            <a:schemeClr val="accent1"/>
          </a:solidFill>
          <a:ln w="12700">
            <a:solidFill>
              <a:schemeClr val="tx1"/>
            </a:solidFill>
            <a:miter lim="800000"/>
            <a:headEnd/>
            <a:tailEnd/>
          </a:ln>
        </p:spPr>
        <p:txBody>
          <a:bodyPr wrap="none" anchor="ctr"/>
          <a:lstStyle/>
          <a:p>
            <a:endParaRPr lang="en-GB"/>
          </a:p>
        </p:txBody>
      </p:sp>
      <p:sp>
        <p:nvSpPr>
          <p:cNvPr id="69635" name="Rectangle 2"/>
          <p:cNvSpPr>
            <a:spLocks noGrp="1" noChangeArrowheads="1"/>
          </p:cNvSpPr>
          <p:nvPr>
            <p:ph type="title"/>
          </p:nvPr>
        </p:nvSpPr>
        <p:spPr/>
        <p:txBody>
          <a:bodyPr/>
          <a:lstStyle/>
          <a:p>
            <a:pPr eaLnBrk="1" hangingPunct="1"/>
            <a:r>
              <a:rPr lang="en-IE" sz="3600"/>
              <a:t>Key Stages in Digital Image Processing:</a:t>
            </a:r>
            <a:br>
              <a:rPr lang="en-IE" sz="3600"/>
            </a:br>
            <a:r>
              <a:rPr lang="en-IE" sz="3600"/>
              <a:t>Image Enhancement</a:t>
            </a:r>
            <a:endParaRPr lang="en-US" sz="3600"/>
          </a:p>
        </p:txBody>
      </p:sp>
      <p:sp>
        <p:nvSpPr>
          <p:cNvPr id="69636" name="Rectangle 3"/>
          <p:cNvSpPr>
            <a:spLocks noGrp="1" noChangeArrowheads="1"/>
          </p:cNvSpPr>
          <p:nvPr>
            <p:ph type="body" idx="1"/>
          </p:nvPr>
        </p:nvSpPr>
        <p:spPr/>
        <p:txBody>
          <a:bodyPr/>
          <a:lstStyle/>
          <a:p>
            <a:pPr marL="0" indent="0"/>
            <a:endParaRPr lang="en-GB"/>
          </a:p>
        </p:txBody>
      </p:sp>
      <p:sp>
        <p:nvSpPr>
          <p:cNvPr id="69637" name="Rectangle 4"/>
          <p:cNvSpPr>
            <a:spLocks noChangeArrowheads="1"/>
          </p:cNvSpPr>
          <p:nvPr/>
        </p:nvSpPr>
        <p:spPr bwMode="auto">
          <a:xfrm>
            <a:off x="2074863"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Acquisition</a:t>
            </a:r>
            <a:endParaRPr lang="en-US"/>
          </a:p>
        </p:txBody>
      </p:sp>
      <p:sp>
        <p:nvSpPr>
          <p:cNvPr id="69638" name="Rectangle 5"/>
          <p:cNvSpPr>
            <a:spLocks noChangeArrowheads="1"/>
          </p:cNvSpPr>
          <p:nvPr/>
        </p:nvSpPr>
        <p:spPr bwMode="auto">
          <a:xfrm>
            <a:off x="4056063"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Restoration</a:t>
            </a:r>
            <a:endParaRPr lang="en-US"/>
          </a:p>
        </p:txBody>
      </p:sp>
      <p:sp>
        <p:nvSpPr>
          <p:cNvPr id="69639" name="Rectangle 6"/>
          <p:cNvSpPr>
            <a:spLocks noChangeArrowheads="1"/>
          </p:cNvSpPr>
          <p:nvPr/>
        </p:nvSpPr>
        <p:spPr bwMode="auto">
          <a:xfrm>
            <a:off x="6434138"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Morphological Processing</a:t>
            </a:r>
            <a:endParaRPr lang="en-US"/>
          </a:p>
        </p:txBody>
      </p:sp>
      <p:sp>
        <p:nvSpPr>
          <p:cNvPr id="69640" name="Rectangle 7"/>
          <p:cNvSpPr>
            <a:spLocks noChangeArrowheads="1"/>
          </p:cNvSpPr>
          <p:nvPr/>
        </p:nvSpPr>
        <p:spPr bwMode="auto">
          <a:xfrm>
            <a:off x="8401050"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Segmentation</a:t>
            </a:r>
            <a:endParaRPr lang="en-US"/>
          </a:p>
        </p:txBody>
      </p:sp>
      <p:sp>
        <p:nvSpPr>
          <p:cNvPr id="69641" name="Rectangle 8"/>
          <p:cNvSpPr>
            <a:spLocks noChangeArrowheads="1"/>
          </p:cNvSpPr>
          <p:nvPr/>
        </p:nvSpPr>
        <p:spPr bwMode="auto">
          <a:xfrm>
            <a:off x="8401050" y="514032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Representation &amp; Description</a:t>
            </a:r>
            <a:endParaRPr lang="en-US" sz="1700"/>
          </a:p>
        </p:txBody>
      </p:sp>
      <p:sp>
        <p:nvSpPr>
          <p:cNvPr id="69642" name="Rectangle 9"/>
          <p:cNvSpPr>
            <a:spLocks noChangeArrowheads="1"/>
          </p:cNvSpPr>
          <p:nvPr/>
        </p:nvSpPr>
        <p:spPr bwMode="auto">
          <a:xfrm>
            <a:off x="2074863" y="2892426"/>
            <a:ext cx="1695450" cy="830263"/>
          </a:xfrm>
          <a:prstGeom prst="rect">
            <a:avLst/>
          </a:prstGeom>
          <a:solidFill>
            <a:schemeClr val="accent1"/>
          </a:solidFill>
          <a:ln w="38100">
            <a:solidFill>
              <a:schemeClr val="tx1"/>
            </a:solidFill>
            <a:miter lim="800000"/>
            <a:headEnd/>
            <a:tailEnd/>
          </a:ln>
        </p:spPr>
        <p:txBody>
          <a:bodyPr anchor="ctr"/>
          <a:lstStyle/>
          <a:p>
            <a:pPr algn="ctr"/>
            <a:r>
              <a:rPr lang="en-IE"/>
              <a:t>Image Enhancement</a:t>
            </a:r>
            <a:endParaRPr lang="en-US"/>
          </a:p>
        </p:txBody>
      </p:sp>
      <p:sp>
        <p:nvSpPr>
          <p:cNvPr id="69643" name="Rectangle 10"/>
          <p:cNvSpPr>
            <a:spLocks noChangeArrowheads="1"/>
          </p:cNvSpPr>
          <p:nvPr/>
        </p:nvSpPr>
        <p:spPr bwMode="auto">
          <a:xfrm>
            <a:off x="8401050"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Object Recognition</a:t>
            </a:r>
            <a:endParaRPr lang="en-US" sz="1700"/>
          </a:p>
        </p:txBody>
      </p:sp>
      <p:sp>
        <p:nvSpPr>
          <p:cNvPr id="69644" name="Text Box 11"/>
          <p:cNvSpPr txBox="1">
            <a:spLocks noChangeArrowheads="1"/>
          </p:cNvSpPr>
          <p:nvPr/>
        </p:nvSpPr>
        <p:spPr bwMode="auto">
          <a:xfrm>
            <a:off x="1979614" y="5372100"/>
            <a:ext cx="1763111" cy="369332"/>
          </a:xfrm>
          <a:prstGeom prst="rect">
            <a:avLst/>
          </a:prstGeom>
          <a:noFill/>
          <a:ln w="12700">
            <a:noFill/>
            <a:miter lim="800000"/>
            <a:headEnd/>
            <a:tailEnd/>
          </a:ln>
        </p:spPr>
        <p:txBody>
          <a:bodyPr wrap="none">
            <a:spAutoFit/>
          </a:bodyPr>
          <a:lstStyle/>
          <a:p>
            <a:r>
              <a:rPr lang="en-IE"/>
              <a:t>Problem Domain</a:t>
            </a:r>
            <a:endParaRPr lang="en-US"/>
          </a:p>
        </p:txBody>
      </p:sp>
      <p:cxnSp>
        <p:nvCxnSpPr>
          <p:cNvPr id="69645" name="AutoShape 12"/>
          <p:cNvCxnSpPr>
            <a:cxnSpLocks noChangeShapeType="1"/>
            <a:stCxn id="69644" idx="0"/>
            <a:endCxn id="69637" idx="2"/>
          </p:cNvCxnSpPr>
          <p:nvPr/>
        </p:nvCxnSpPr>
        <p:spPr bwMode="auto">
          <a:xfrm flipV="1">
            <a:off x="2861170" y="4846638"/>
            <a:ext cx="61419" cy="525462"/>
          </a:xfrm>
          <a:prstGeom prst="straightConnector1">
            <a:avLst/>
          </a:prstGeom>
          <a:noFill/>
          <a:ln w="12700">
            <a:solidFill>
              <a:schemeClr val="tx1"/>
            </a:solidFill>
            <a:round/>
            <a:headEnd/>
            <a:tailEnd type="triangle" w="med" len="med"/>
          </a:ln>
        </p:spPr>
      </p:cxnSp>
      <p:cxnSp>
        <p:nvCxnSpPr>
          <p:cNvPr id="69646" name="AutoShape 13"/>
          <p:cNvCxnSpPr>
            <a:cxnSpLocks noChangeShapeType="1"/>
            <a:stCxn id="69637" idx="0"/>
            <a:endCxn id="69642" idx="2"/>
          </p:cNvCxnSpPr>
          <p:nvPr/>
        </p:nvCxnSpPr>
        <p:spPr bwMode="auto">
          <a:xfrm rot="-5400000">
            <a:off x="2785270" y="3879057"/>
            <a:ext cx="274637" cy="0"/>
          </a:xfrm>
          <a:prstGeom prst="straightConnector1">
            <a:avLst/>
          </a:prstGeom>
          <a:noFill/>
          <a:ln w="12700">
            <a:solidFill>
              <a:schemeClr val="tx1"/>
            </a:solidFill>
            <a:round/>
            <a:headEnd/>
            <a:tailEnd type="triangle" w="med" len="med"/>
          </a:ln>
        </p:spPr>
      </p:cxnSp>
      <p:cxnSp>
        <p:nvCxnSpPr>
          <p:cNvPr id="69647" name="AutoShape 14"/>
          <p:cNvCxnSpPr>
            <a:cxnSpLocks noChangeShapeType="1"/>
            <a:stCxn id="69643" idx="2"/>
            <a:endCxn id="69641" idx="0"/>
          </p:cNvCxnSpPr>
          <p:nvPr/>
        </p:nvCxnSpPr>
        <p:spPr bwMode="auto">
          <a:xfrm rot="5400000">
            <a:off x="9101932" y="4993482"/>
            <a:ext cx="293687" cy="0"/>
          </a:xfrm>
          <a:prstGeom prst="straightConnector1">
            <a:avLst/>
          </a:prstGeom>
          <a:noFill/>
          <a:ln w="12700">
            <a:solidFill>
              <a:schemeClr val="tx1"/>
            </a:solidFill>
            <a:round/>
            <a:headEnd/>
            <a:tailEnd type="triangle" w="med" len="med"/>
          </a:ln>
        </p:spPr>
      </p:cxnSp>
      <p:cxnSp>
        <p:nvCxnSpPr>
          <p:cNvPr id="69648" name="AutoShape 15"/>
          <p:cNvCxnSpPr>
            <a:cxnSpLocks noChangeShapeType="1"/>
            <a:stCxn id="69640" idx="2"/>
            <a:endCxn id="69643" idx="0"/>
          </p:cNvCxnSpPr>
          <p:nvPr/>
        </p:nvCxnSpPr>
        <p:spPr bwMode="auto">
          <a:xfrm rot="5400000">
            <a:off x="9101932" y="3869532"/>
            <a:ext cx="293687" cy="0"/>
          </a:xfrm>
          <a:prstGeom prst="straightConnector1">
            <a:avLst/>
          </a:prstGeom>
          <a:noFill/>
          <a:ln w="12700">
            <a:solidFill>
              <a:schemeClr val="tx1"/>
            </a:solidFill>
            <a:round/>
            <a:headEnd/>
            <a:tailEnd type="triangle" w="med" len="med"/>
          </a:ln>
        </p:spPr>
      </p:cxnSp>
      <p:cxnSp>
        <p:nvCxnSpPr>
          <p:cNvPr id="69649" name="AutoShape 16"/>
          <p:cNvCxnSpPr>
            <a:cxnSpLocks noChangeShapeType="1"/>
            <a:stCxn id="69639" idx="3"/>
            <a:endCxn id="69640" idx="0"/>
          </p:cNvCxnSpPr>
          <p:nvPr/>
        </p:nvCxnSpPr>
        <p:spPr bwMode="auto">
          <a:xfrm>
            <a:off x="8129589" y="2095501"/>
            <a:ext cx="1119187" cy="796925"/>
          </a:xfrm>
          <a:prstGeom prst="bentConnector2">
            <a:avLst/>
          </a:prstGeom>
          <a:noFill/>
          <a:ln w="12700">
            <a:solidFill>
              <a:schemeClr val="tx1"/>
            </a:solidFill>
            <a:miter lim="800000"/>
            <a:headEnd/>
            <a:tailEnd type="triangle" w="med" len="med"/>
          </a:ln>
        </p:spPr>
      </p:cxnSp>
      <p:cxnSp>
        <p:nvCxnSpPr>
          <p:cNvPr id="69650" name="AutoShape 17"/>
          <p:cNvCxnSpPr>
            <a:cxnSpLocks noChangeShapeType="1"/>
            <a:stCxn id="69638" idx="3"/>
            <a:endCxn id="69639" idx="1"/>
          </p:cNvCxnSpPr>
          <p:nvPr/>
        </p:nvCxnSpPr>
        <p:spPr bwMode="auto">
          <a:xfrm>
            <a:off x="5751514" y="2095500"/>
            <a:ext cx="682625" cy="0"/>
          </a:xfrm>
          <a:prstGeom prst="straightConnector1">
            <a:avLst/>
          </a:prstGeom>
          <a:noFill/>
          <a:ln w="12700">
            <a:solidFill>
              <a:schemeClr val="tx1"/>
            </a:solidFill>
            <a:round/>
            <a:headEnd/>
            <a:tailEnd type="triangle" w="med" len="med"/>
          </a:ln>
        </p:spPr>
      </p:cxnSp>
      <p:cxnSp>
        <p:nvCxnSpPr>
          <p:cNvPr id="69651" name="AutoShape 18"/>
          <p:cNvCxnSpPr>
            <a:cxnSpLocks noChangeShapeType="1"/>
            <a:stCxn id="69642" idx="0"/>
            <a:endCxn id="69638" idx="1"/>
          </p:cNvCxnSpPr>
          <p:nvPr/>
        </p:nvCxnSpPr>
        <p:spPr bwMode="auto">
          <a:xfrm rot="-5400000">
            <a:off x="3100389" y="1917701"/>
            <a:ext cx="777875" cy="1133475"/>
          </a:xfrm>
          <a:prstGeom prst="bentConnector2">
            <a:avLst/>
          </a:prstGeom>
          <a:noFill/>
          <a:ln w="12700">
            <a:solidFill>
              <a:schemeClr val="tx1"/>
            </a:solidFill>
            <a:miter lim="800000"/>
            <a:headEnd/>
            <a:tailEnd type="triangle" w="med" len="med"/>
          </a:ln>
        </p:spPr>
      </p:cxnSp>
      <p:sp>
        <p:nvSpPr>
          <p:cNvPr id="69652" name="Rectangle 20"/>
          <p:cNvSpPr>
            <a:spLocks noChangeArrowheads="1"/>
          </p:cNvSpPr>
          <p:nvPr/>
        </p:nvSpPr>
        <p:spPr bwMode="auto">
          <a:xfrm>
            <a:off x="4089400"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Colour Image Processing</a:t>
            </a:r>
            <a:endParaRPr lang="en-US"/>
          </a:p>
        </p:txBody>
      </p:sp>
      <p:sp>
        <p:nvSpPr>
          <p:cNvPr id="69653" name="Rectangle 21"/>
          <p:cNvSpPr>
            <a:spLocks noChangeArrowheads="1"/>
          </p:cNvSpPr>
          <p:nvPr/>
        </p:nvSpPr>
        <p:spPr bwMode="auto">
          <a:xfrm>
            <a:off x="6332538"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Image Compression</a:t>
            </a:r>
            <a:endParaRPr lang="en-US"/>
          </a:p>
        </p:txBody>
      </p:sp>
      <p:pic>
        <p:nvPicPr>
          <p:cNvPr id="69654" name="Picture 24"/>
          <p:cNvPicPr>
            <a:picLocks noChangeAspect="1" noChangeArrowheads="1"/>
          </p:cNvPicPr>
          <p:nvPr/>
        </p:nvPicPr>
        <p:blipFill>
          <a:blip r:embed="rId3" cstate="print"/>
          <a:srcRect l="40881" t="1314" r="19798" b="50453"/>
          <a:stretch>
            <a:fillRect/>
          </a:stretch>
        </p:blipFill>
        <p:spPr bwMode="auto">
          <a:xfrm>
            <a:off x="3921125" y="2860676"/>
            <a:ext cx="2001838" cy="1978025"/>
          </a:xfrm>
          <a:prstGeom prst="rect">
            <a:avLst/>
          </a:prstGeom>
          <a:noFill/>
          <a:ln w="9525">
            <a:solidFill>
              <a:schemeClr val="tx1"/>
            </a:solidFill>
            <a:miter lim="800000"/>
            <a:headEnd/>
            <a:tailEnd/>
          </a:ln>
        </p:spPr>
      </p:pic>
      <p:pic>
        <p:nvPicPr>
          <p:cNvPr id="69655" name="Picture 27"/>
          <p:cNvPicPr>
            <a:picLocks noChangeAspect="1" noChangeArrowheads="1"/>
          </p:cNvPicPr>
          <p:nvPr/>
        </p:nvPicPr>
        <p:blipFill>
          <a:blip r:embed="rId3" cstate="print"/>
          <a:srcRect l="1335" t="50766" r="59975"/>
          <a:stretch>
            <a:fillRect/>
          </a:stretch>
        </p:blipFill>
        <p:spPr bwMode="auto">
          <a:xfrm>
            <a:off x="6292850" y="2889251"/>
            <a:ext cx="1968500" cy="2017713"/>
          </a:xfrm>
          <a:prstGeom prst="rect">
            <a:avLst/>
          </a:prstGeom>
          <a:noFill/>
          <a:ln w="9525">
            <a:solidFill>
              <a:schemeClr val="tx1"/>
            </a:solidFill>
            <a:miter lim="800000"/>
            <a:headEnd/>
            <a:tailEnd/>
          </a:ln>
        </p:spPr>
      </p:pic>
      <p:grpSp>
        <p:nvGrpSpPr>
          <p:cNvPr id="2" name="Group 29"/>
          <p:cNvGrpSpPr>
            <a:grpSpLocks/>
          </p:cNvGrpSpPr>
          <p:nvPr/>
        </p:nvGrpSpPr>
        <p:grpSpPr bwMode="auto">
          <a:xfrm>
            <a:off x="1520825" y="1631951"/>
            <a:ext cx="260350" cy="5229225"/>
            <a:chOff x="-2" y="1034"/>
            <a:chExt cx="164" cy="3294"/>
          </a:xfrm>
        </p:grpSpPr>
        <p:pic>
          <p:nvPicPr>
            <p:cNvPr id="69657" name="Picture 30" descr="book"/>
            <p:cNvPicPr>
              <a:picLocks noChangeAspect="1" noChangeArrowheads="1"/>
            </p:cNvPicPr>
            <p:nvPr/>
          </p:nvPicPr>
          <p:blipFill>
            <a:blip r:embed="rId4" cstate="print"/>
            <a:srcRect/>
            <a:stretch>
              <a:fillRect/>
            </a:stretch>
          </p:blipFill>
          <p:spPr bwMode="auto">
            <a:xfrm rot="-5400000">
              <a:off x="17" y="4184"/>
              <a:ext cx="125" cy="164"/>
            </a:xfrm>
            <a:prstGeom prst="rect">
              <a:avLst/>
            </a:prstGeom>
            <a:noFill/>
            <a:ln w="9525">
              <a:noFill/>
              <a:miter lim="800000"/>
              <a:headEnd/>
              <a:tailEnd/>
            </a:ln>
          </p:spPr>
        </p:pic>
        <p:sp>
          <p:nvSpPr>
            <p:cNvPr id="69658" name="Rectangle 31"/>
            <p:cNvSpPr>
              <a:spLocks noChangeArrowheads="1"/>
            </p:cNvSpPr>
            <p:nvPr/>
          </p:nvSpPr>
          <p:spPr bwMode="auto">
            <a:xfrm rot="-5400000">
              <a:off x="-1508" y="2540"/>
              <a:ext cx="3172" cy="159"/>
            </a:xfrm>
            <a:prstGeom prst="rect">
              <a:avLst/>
            </a:prstGeom>
            <a:solidFill>
              <a:schemeClr val="accent2"/>
            </a:solidFill>
            <a:ln w="12700">
              <a:solidFill>
                <a:schemeClr val="tx1"/>
              </a:solidFill>
              <a:miter lim="800000"/>
              <a:headEnd/>
              <a:tailEnd/>
            </a:ln>
          </p:spPr>
          <p:txBody>
            <a:bodyPr wrap="none" anchor="ctr"/>
            <a:lstStyle/>
            <a:p>
              <a:pPr algn="r"/>
              <a:r>
                <a:rPr lang="en-IE" sz="1200">
                  <a:solidFill>
                    <a:schemeClr val="bg1"/>
                  </a:solidFill>
                </a:rPr>
                <a:t>Images taken from Gonzalez &amp; Woods, Digital Image Processing (2002)</a:t>
              </a:r>
              <a:endParaRPr lang="en-US" sz="1200">
                <a:solidFill>
                  <a:schemeClr val="bg1"/>
                </a:solidFill>
              </a:endParaRPr>
            </a:p>
          </p:txBody>
        </p:sp>
      </p:grpSp>
      <p:sp>
        <p:nvSpPr>
          <p:cNvPr id="27" name="Rectangle 26">
            <a:extLst>
              <a:ext uri="{FF2B5EF4-FFF2-40B4-BE49-F238E27FC236}">
                <a16:creationId xmlns:a16="http://schemas.microsoft.com/office/drawing/2014/main" id="{3E340280-CAE0-4734-A4C3-3931EDF73232}"/>
              </a:ext>
            </a:extLst>
          </p:cNvPr>
          <p:cNvSpPr/>
          <p:nvPr/>
        </p:nvSpPr>
        <p:spPr>
          <a:xfrm>
            <a:off x="6872949" y="1124784"/>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5486400" y="2018505"/>
            <a:ext cx="6241773" cy="1325563"/>
          </a:xfrm>
        </p:spPr>
        <p:txBody>
          <a:bodyPr/>
          <a:lstStyle/>
          <a:p>
            <a:r>
              <a:rPr lang="en-US" dirty="0"/>
              <a:t>Autonomous Vehicles</a:t>
            </a:r>
          </a:p>
        </p:txBody>
      </p:sp>
      <p:sp>
        <p:nvSpPr>
          <p:cNvPr id="86019" name="Rectangle 3"/>
          <p:cNvSpPr>
            <a:spLocks noGrp="1" noChangeArrowheads="1"/>
          </p:cNvSpPr>
          <p:nvPr>
            <p:ph type="body" idx="1"/>
          </p:nvPr>
        </p:nvSpPr>
        <p:spPr/>
        <p:txBody>
          <a:bodyPr/>
          <a:lstStyle/>
          <a:p>
            <a:r>
              <a:rPr lang="en-US" dirty="0"/>
              <a:t>Land, Underwater, Space</a:t>
            </a:r>
          </a:p>
        </p:txBody>
      </p:sp>
      <p:pic>
        <p:nvPicPr>
          <p:cNvPr id="86020" name="Picture 4" descr="pioslant"/>
          <p:cNvPicPr>
            <a:picLocks noChangeAspect="1" noChangeArrowheads="1"/>
          </p:cNvPicPr>
          <p:nvPr/>
        </p:nvPicPr>
        <p:blipFill>
          <a:blip r:embed="rId2" cstate="print"/>
          <a:srcRect/>
          <a:stretch>
            <a:fillRect/>
          </a:stretch>
        </p:blipFill>
        <p:spPr bwMode="auto">
          <a:xfrm>
            <a:off x="1905000" y="3048000"/>
            <a:ext cx="3581400" cy="2605088"/>
          </a:xfrm>
          <a:prstGeom prst="rect">
            <a:avLst/>
          </a:prstGeom>
          <a:noFill/>
        </p:spPr>
      </p:pic>
      <p:pic>
        <p:nvPicPr>
          <p:cNvPr id="86022" name="Picture 6" descr="P1050223"/>
          <p:cNvPicPr>
            <a:picLocks noChangeAspect="1" noChangeArrowheads="1"/>
          </p:cNvPicPr>
          <p:nvPr/>
        </p:nvPicPr>
        <p:blipFill>
          <a:blip r:embed="rId3" cstate="print"/>
          <a:srcRect/>
          <a:stretch>
            <a:fillRect/>
          </a:stretch>
        </p:blipFill>
        <p:spPr bwMode="auto">
          <a:xfrm>
            <a:off x="6477000" y="3200400"/>
            <a:ext cx="3276600" cy="2457450"/>
          </a:xfrm>
          <a:prstGeom prst="rect">
            <a:avLst/>
          </a:prstGeom>
          <a:noFill/>
        </p:spPr>
      </p:pic>
      <p:sp>
        <p:nvSpPr>
          <p:cNvPr id="6" name="Rectangle 2">
            <a:extLst>
              <a:ext uri="{FF2B5EF4-FFF2-40B4-BE49-F238E27FC236}">
                <a16:creationId xmlns:a16="http://schemas.microsoft.com/office/drawing/2014/main" id="{F00410C9-F76E-497B-8DC9-F3E547BBDD87}"/>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7" name="Rectangle 6">
            <a:extLst>
              <a:ext uri="{FF2B5EF4-FFF2-40B4-BE49-F238E27FC236}">
                <a16:creationId xmlns:a16="http://schemas.microsoft.com/office/drawing/2014/main" id="{3716AED1-6710-4EE9-8DA3-4D46E7EEC6FA}"/>
              </a:ext>
            </a:extLst>
          </p:cNvPr>
          <p:cNvSpPr/>
          <p:nvPr/>
        </p:nvSpPr>
        <p:spPr>
          <a:xfrm>
            <a:off x="6642652" y="5997159"/>
            <a:ext cx="5274365" cy="646331"/>
          </a:xfrm>
          <a:prstGeom prst="rect">
            <a:avLst/>
          </a:prstGeom>
        </p:spPr>
        <p:txBody>
          <a:bodyPr wrap="square">
            <a:spAutoFit/>
          </a:bodyPr>
          <a:lstStyle/>
          <a:p>
            <a:r>
              <a:rPr lang="en-US" dirty="0" err="1">
                <a:solidFill>
                  <a:srgbClr val="FF0000"/>
                </a:solidFill>
              </a:rPr>
              <a:t>Sumber</a:t>
            </a:r>
            <a:r>
              <a:rPr lang="en-US" dirty="0">
                <a:solidFill>
                  <a:srgbClr val="FF0000"/>
                </a:solidFill>
              </a:rPr>
              <a:t>: Dr. Sanjeev Kumar, </a:t>
            </a:r>
            <a:r>
              <a:rPr lang="en-US" i="1" dirty="0">
                <a:solidFill>
                  <a:srgbClr val="FF0000"/>
                </a:solidFill>
                <a:latin typeface="Cambria" pitchFamily="18" charset="0"/>
              </a:rPr>
              <a:t>Mathematical Imaging Techniques</a:t>
            </a:r>
            <a:r>
              <a:rPr lang="en-US" dirty="0">
                <a:solidFill>
                  <a:srgbClr val="FF0000"/>
                </a:solidFill>
                <a:latin typeface="Cambria" pitchFamily="18" charset="0"/>
              </a:rPr>
              <a:t>, </a:t>
            </a:r>
            <a:r>
              <a:rPr lang="en-US" dirty="0">
                <a:solidFill>
                  <a:srgbClr val="FF0000"/>
                </a:solidFill>
              </a:rPr>
              <a:t>Department of Mathematics, IIT Roorkee</a:t>
            </a:r>
            <a:endParaRPr lang="en-US" i="1" dirty="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81061" y="5451157"/>
            <a:ext cx="4548809" cy="1325563"/>
          </a:xfrm>
        </p:spPr>
        <p:txBody>
          <a:bodyPr/>
          <a:lstStyle/>
          <a:p>
            <a:r>
              <a:rPr lang="en-US" dirty="0"/>
              <a:t>Traffic Monitoring</a:t>
            </a:r>
          </a:p>
        </p:txBody>
      </p:sp>
      <p:pic>
        <p:nvPicPr>
          <p:cNvPr id="87044" name="Picture 4" descr="traffic"/>
          <p:cNvPicPr>
            <a:picLocks noChangeAspect="1" noChangeArrowheads="1"/>
          </p:cNvPicPr>
          <p:nvPr/>
        </p:nvPicPr>
        <p:blipFill>
          <a:blip r:embed="rId2" cstate="print"/>
          <a:srcRect/>
          <a:stretch>
            <a:fillRect/>
          </a:stretch>
        </p:blipFill>
        <p:spPr bwMode="auto">
          <a:xfrm>
            <a:off x="481061" y="1690688"/>
            <a:ext cx="4865307" cy="3605848"/>
          </a:xfrm>
          <a:prstGeom prst="rect">
            <a:avLst/>
          </a:prstGeom>
          <a:noFill/>
        </p:spPr>
      </p:pic>
      <p:pic>
        <p:nvPicPr>
          <p:cNvPr id="87045" name="Picture 5" descr="traffic01"/>
          <p:cNvPicPr>
            <a:picLocks noChangeAspect="1" noChangeArrowheads="1"/>
          </p:cNvPicPr>
          <p:nvPr/>
        </p:nvPicPr>
        <p:blipFill>
          <a:blip r:embed="rId3" cstate="print"/>
          <a:srcRect/>
          <a:stretch>
            <a:fillRect/>
          </a:stretch>
        </p:blipFill>
        <p:spPr bwMode="auto">
          <a:xfrm>
            <a:off x="5703506" y="1690688"/>
            <a:ext cx="4406435" cy="3605848"/>
          </a:xfrm>
          <a:prstGeom prst="rect">
            <a:avLst/>
          </a:prstGeom>
          <a:noFill/>
        </p:spPr>
      </p:pic>
      <p:sp>
        <p:nvSpPr>
          <p:cNvPr id="6" name="Rectangle 2">
            <a:extLst>
              <a:ext uri="{FF2B5EF4-FFF2-40B4-BE49-F238E27FC236}">
                <a16:creationId xmlns:a16="http://schemas.microsoft.com/office/drawing/2014/main" id="{667E4D8E-1459-4F1F-B98C-494368EFAD05}"/>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7" name="Rectangle 6">
            <a:extLst>
              <a:ext uri="{FF2B5EF4-FFF2-40B4-BE49-F238E27FC236}">
                <a16:creationId xmlns:a16="http://schemas.microsoft.com/office/drawing/2014/main" id="{3F7437FE-E1CA-4918-90DC-2FB8A51F2B95}"/>
              </a:ext>
            </a:extLst>
          </p:cNvPr>
          <p:cNvSpPr/>
          <p:nvPr/>
        </p:nvSpPr>
        <p:spPr>
          <a:xfrm>
            <a:off x="6324600" y="5983069"/>
            <a:ext cx="5274365" cy="646331"/>
          </a:xfrm>
          <a:prstGeom prst="rect">
            <a:avLst/>
          </a:prstGeom>
        </p:spPr>
        <p:txBody>
          <a:bodyPr wrap="square">
            <a:spAutoFit/>
          </a:bodyPr>
          <a:lstStyle/>
          <a:p>
            <a:r>
              <a:rPr lang="en-US" dirty="0" err="1">
                <a:solidFill>
                  <a:srgbClr val="FF0000"/>
                </a:solidFill>
              </a:rPr>
              <a:t>Sumber</a:t>
            </a:r>
            <a:r>
              <a:rPr lang="en-US" dirty="0">
                <a:solidFill>
                  <a:srgbClr val="FF0000"/>
                </a:solidFill>
              </a:rPr>
              <a:t>: Dr. Sanjeev Kumar, </a:t>
            </a:r>
            <a:r>
              <a:rPr lang="en-US" i="1" dirty="0">
                <a:solidFill>
                  <a:srgbClr val="FF0000"/>
                </a:solidFill>
                <a:latin typeface="Cambria" pitchFamily="18" charset="0"/>
              </a:rPr>
              <a:t>Mathematical Imaging Techniques</a:t>
            </a:r>
            <a:r>
              <a:rPr lang="en-US" dirty="0">
                <a:solidFill>
                  <a:srgbClr val="FF0000"/>
                </a:solidFill>
                <a:latin typeface="Cambria" pitchFamily="18" charset="0"/>
              </a:rPr>
              <a:t>, </a:t>
            </a:r>
            <a:r>
              <a:rPr lang="en-US" dirty="0">
                <a:solidFill>
                  <a:srgbClr val="FF0000"/>
                </a:solidFill>
              </a:rPr>
              <a:t>Department of Mathematics, IIT Roorkee</a:t>
            </a:r>
            <a:endParaRPr lang="en-US" i="1" dirty="0">
              <a:solidFill>
                <a:srgbClr val="FF0000"/>
              </a:solidFill>
            </a:endParaRPr>
          </a:p>
        </p:txBody>
      </p:sp>
      <p:sp>
        <p:nvSpPr>
          <p:cNvPr id="2" name="TextBox 1">
            <a:extLst>
              <a:ext uri="{FF2B5EF4-FFF2-40B4-BE49-F238E27FC236}">
                <a16:creationId xmlns:a16="http://schemas.microsoft.com/office/drawing/2014/main" id="{D2776E92-7EFE-12BF-5F89-4DE582C81405}"/>
              </a:ext>
            </a:extLst>
          </p:cNvPr>
          <p:cNvSpPr txBox="1"/>
          <p:nvPr/>
        </p:nvSpPr>
        <p:spPr>
          <a:xfrm>
            <a:off x="10109941" y="2767280"/>
            <a:ext cx="1854803" cy="1323439"/>
          </a:xfrm>
          <a:prstGeom prst="rect">
            <a:avLst/>
          </a:prstGeom>
          <a:noFill/>
        </p:spPr>
        <p:txBody>
          <a:bodyPr wrap="none" rtlCol="0">
            <a:spAutoFit/>
          </a:bodyPr>
          <a:lstStyle/>
          <a:p>
            <a:r>
              <a:rPr lang="en-US" sz="2000" dirty="0" err="1"/>
              <a:t>Kemacetan</a:t>
            </a:r>
            <a:r>
              <a:rPr lang="en-US" sz="2000" dirty="0"/>
              <a:t>:</a:t>
            </a:r>
          </a:p>
          <a:p>
            <a:pPr marL="285750" indent="-285750">
              <a:buFontTx/>
              <a:buChar char="-"/>
            </a:pPr>
            <a:r>
              <a:rPr lang="en-US" sz="2000" dirty="0" err="1"/>
              <a:t>Lancar</a:t>
            </a:r>
            <a:endParaRPr lang="en-US" sz="2000" dirty="0"/>
          </a:p>
          <a:p>
            <a:pPr marL="285750" indent="-285750">
              <a:buFontTx/>
              <a:buChar char="-"/>
            </a:pPr>
            <a:r>
              <a:rPr lang="en-US" sz="2000" dirty="0" err="1"/>
              <a:t>Macet</a:t>
            </a:r>
            <a:r>
              <a:rPr lang="en-US" sz="2000" dirty="0"/>
              <a:t> </a:t>
            </a:r>
            <a:r>
              <a:rPr lang="en-US" sz="2000" dirty="0" err="1"/>
              <a:t>parah</a:t>
            </a:r>
            <a:r>
              <a:rPr lang="en-US" sz="2000" dirty="0"/>
              <a:t> </a:t>
            </a:r>
          </a:p>
          <a:p>
            <a:pPr marL="285750" indent="-285750">
              <a:buFontTx/>
              <a:buChar char="-"/>
            </a:pPr>
            <a:r>
              <a:rPr lang="en-US" sz="2000" dirty="0" err="1"/>
              <a:t>Macet</a:t>
            </a:r>
            <a:r>
              <a:rPr lang="en-US" sz="2000" dirty="0"/>
              <a:t> </a:t>
            </a:r>
            <a:r>
              <a:rPr lang="en-US" sz="2000" dirty="0" err="1"/>
              <a:t>ringan</a:t>
            </a:r>
            <a:endParaRPr lang="en-US" sz="2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111084" y="5656495"/>
            <a:ext cx="5650396" cy="890243"/>
          </a:xfrm>
        </p:spPr>
        <p:txBody>
          <a:bodyPr/>
          <a:lstStyle/>
          <a:p>
            <a:r>
              <a:rPr lang="en-US" dirty="0"/>
              <a:t>Face Detection</a:t>
            </a:r>
          </a:p>
        </p:txBody>
      </p:sp>
      <p:pic>
        <p:nvPicPr>
          <p:cNvPr id="88068" name="Picture 4" descr="faced"/>
          <p:cNvPicPr>
            <a:picLocks noChangeAspect="1" noChangeArrowheads="1"/>
          </p:cNvPicPr>
          <p:nvPr/>
        </p:nvPicPr>
        <p:blipFill>
          <a:blip r:embed="rId2" cstate="print"/>
          <a:srcRect/>
          <a:stretch>
            <a:fillRect/>
          </a:stretch>
        </p:blipFill>
        <p:spPr bwMode="auto">
          <a:xfrm>
            <a:off x="1092974" y="1231278"/>
            <a:ext cx="4449307" cy="4449307"/>
          </a:xfrm>
          <a:prstGeom prst="rect">
            <a:avLst/>
          </a:prstGeom>
          <a:noFill/>
        </p:spPr>
      </p:pic>
      <p:pic>
        <p:nvPicPr>
          <p:cNvPr id="88069" name="Picture 5" descr="face_detection_1"/>
          <p:cNvPicPr>
            <a:picLocks noChangeAspect="1" noChangeArrowheads="1"/>
          </p:cNvPicPr>
          <p:nvPr/>
        </p:nvPicPr>
        <p:blipFill>
          <a:blip r:embed="rId3" cstate="print"/>
          <a:srcRect/>
          <a:stretch>
            <a:fillRect/>
          </a:stretch>
        </p:blipFill>
        <p:spPr bwMode="auto">
          <a:xfrm>
            <a:off x="6761480" y="1690688"/>
            <a:ext cx="3643312" cy="3643312"/>
          </a:xfrm>
          <a:prstGeom prst="rect">
            <a:avLst/>
          </a:prstGeom>
          <a:noFill/>
        </p:spPr>
      </p:pic>
      <p:sp>
        <p:nvSpPr>
          <p:cNvPr id="6" name="Rectangle 2">
            <a:extLst>
              <a:ext uri="{FF2B5EF4-FFF2-40B4-BE49-F238E27FC236}">
                <a16:creationId xmlns:a16="http://schemas.microsoft.com/office/drawing/2014/main" id="{1B3A5796-8541-47C5-BC7E-1B4FC24D51B2}"/>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7" name="Rectangle 6">
            <a:extLst>
              <a:ext uri="{FF2B5EF4-FFF2-40B4-BE49-F238E27FC236}">
                <a16:creationId xmlns:a16="http://schemas.microsoft.com/office/drawing/2014/main" id="{13B21C45-189B-4E3B-B3F2-404380ABCE69}"/>
              </a:ext>
            </a:extLst>
          </p:cNvPr>
          <p:cNvSpPr/>
          <p:nvPr/>
        </p:nvSpPr>
        <p:spPr>
          <a:xfrm>
            <a:off x="6377608" y="6152034"/>
            <a:ext cx="5274365" cy="646331"/>
          </a:xfrm>
          <a:prstGeom prst="rect">
            <a:avLst/>
          </a:prstGeom>
        </p:spPr>
        <p:txBody>
          <a:bodyPr wrap="square">
            <a:spAutoFit/>
          </a:bodyPr>
          <a:lstStyle/>
          <a:p>
            <a:r>
              <a:rPr lang="en-US" dirty="0" err="1">
                <a:solidFill>
                  <a:srgbClr val="FF0000"/>
                </a:solidFill>
              </a:rPr>
              <a:t>Sumber</a:t>
            </a:r>
            <a:r>
              <a:rPr lang="en-US" dirty="0">
                <a:solidFill>
                  <a:srgbClr val="FF0000"/>
                </a:solidFill>
              </a:rPr>
              <a:t>: Dr. Sanjeev Kumar, </a:t>
            </a:r>
            <a:r>
              <a:rPr lang="en-US" i="1" dirty="0">
                <a:solidFill>
                  <a:srgbClr val="FF0000"/>
                </a:solidFill>
                <a:latin typeface="Cambria" pitchFamily="18" charset="0"/>
              </a:rPr>
              <a:t>Mathematical Imaging Techniques</a:t>
            </a:r>
            <a:r>
              <a:rPr lang="en-US" dirty="0">
                <a:solidFill>
                  <a:srgbClr val="FF0000"/>
                </a:solidFill>
                <a:latin typeface="Cambria" pitchFamily="18" charset="0"/>
              </a:rPr>
              <a:t>, </a:t>
            </a:r>
            <a:r>
              <a:rPr lang="en-US" dirty="0">
                <a:solidFill>
                  <a:srgbClr val="FF0000"/>
                </a:solidFill>
              </a:rPr>
              <a:t>Department of Mathematics, IIT Roorkee</a:t>
            </a:r>
            <a:endParaRPr lang="en-US" i="1" dirty="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667000" y="5732255"/>
            <a:ext cx="5989983" cy="1325563"/>
          </a:xfrm>
        </p:spPr>
        <p:txBody>
          <a:bodyPr/>
          <a:lstStyle/>
          <a:p>
            <a:r>
              <a:rPr lang="en-US" dirty="0"/>
              <a:t>Face Recognition</a:t>
            </a:r>
          </a:p>
        </p:txBody>
      </p:sp>
      <p:pic>
        <p:nvPicPr>
          <p:cNvPr id="89092" name="Picture 4" descr="TS"/>
          <p:cNvPicPr>
            <a:picLocks noChangeAspect="1" noChangeArrowheads="1"/>
          </p:cNvPicPr>
          <p:nvPr/>
        </p:nvPicPr>
        <p:blipFill>
          <a:blip r:embed="rId2" cstate="print"/>
          <a:srcRect/>
          <a:stretch>
            <a:fillRect/>
          </a:stretch>
        </p:blipFill>
        <p:spPr bwMode="auto">
          <a:xfrm>
            <a:off x="2667000" y="1981200"/>
            <a:ext cx="7086600" cy="4184650"/>
          </a:xfrm>
          <a:prstGeom prst="rect">
            <a:avLst/>
          </a:prstGeom>
          <a:noFill/>
        </p:spPr>
      </p:pic>
      <p:sp>
        <p:nvSpPr>
          <p:cNvPr id="5" name="Rectangle 2">
            <a:extLst>
              <a:ext uri="{FF2B5EF4-FFF2-40B4-BE49-F238E27FC236}">
                <a16:creationId xmlns:a16="http://schemas.microsoft.com/office/drawing/2014/main" id="{63FFA776-3F35-4E22-8EC7-72592CEFCAC7}"/>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6" name="Rectangle 5">
            <a:extLst>
              <a:ext uri="{FF2B5EF4-FFF2-40B4-BE49-F238E27FC236}">
                <a16:creationId xmlns:a16="http://schemas.microsoft.com/office/drawing/2014/main" id="{3DD4F5EA-BFB3-40F6-8B80-39209A14B9E9}"/>
              </a:ext>
            </a:extLst>
          </p:cNvPr>
          <p:cNvSpPr/>
          <p:nvPr/>
        </p:nvSpPr>
        <p:spPr>
          <a:xfrm>
            <a:off x="6887817" y="6211669"/>
            <a:ext cx="5274365" cy="646331"/>
          </a:xfrm>
          <a:prstGeom prst="rect">
            <a:avLst/>
          </a:prstGeom>
        </p:spPr>
        <p:txBody>
          <a:bodyPr wrap="square">
            <a:spAutoFit/>
          </a:bodyPr>
          <a:lstStyle/>
          <a:p>
            <a:r>
              <a:rPr lang="en-US" dirty="0" err="1">
                <a:solidFill>
                  <a:srgbClr val="FF0000"/>
                </a:solidFill>
              </a:rPr>
              <a:t>Sumber</a:t>
            </a:r>
            <a:r>
              <a:rPr lang="en-US" dirty="0">
                <a:solidFill>
                  <a:srgbClr val="FF0000"/>
                </a:solidFill>
              </a:rPr>
              <a:t>: Dr. Sanjeev Kumar, </a:t>
            </a:r>
            <a:r>
              <a:rPr lang="en-US" i="1" dirty="0">
                <a:solidFill>
                  <a:srgbClr val="FF0000"/>
                </a:solidFill>
                <a:latin typeface="Cambria" pitchFamily="18" charset="0"/>
              </a:rPr>
              <a:t>Mathematical Imaging Techniques</a:t>
            </a:r>
            <a:r>
              <a:rPr lang="en-US" dirty="0">
                <a:solidFill>
                  <a:srgbClr val="FF0000"/>
                </a:solidFill>
                <a:latin typeface="Cambria" pitchFamily="18" charset="0"/>
              </a:rPr>
              <a:t>, </a:t>
            </a:r>
            <a:r>
              <a:rPr lang="en-US" dirty="0">
                <a:solidFill>
                  <a:srgbClr val="FF0000"/>
                </a:solidFill>
              </a:rPr>
              <a:t>Department of Mathematics, IIT Roorkee</a:t>
            </a:r>
            <a:endParaRPr lang="en-US" i="1" dirty="0">
              <a:solidFill>
                <a:srgbClr val="FF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82169FE-2D29-BD67-3E76-FEA67C7232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199" y="1953720"/>
            <a:ext cx="10237010" cy="3514415"/>
          </a:xfrm>
          <a:prstGeom prst="rect">
            <a:avLst/>
          </a:prstGeom>
        </p:spPr>
      </p:pic>
      <p:sp>
        <p:nvSpPr>
          <p:cNvPr id="6" name="Rectangle 2">
            <a:extLst>
              <a:ext uri="{FF2B5EF4-FFF2-40B4-BE49-F238E27FC236}">
                <a16:creationId xmlns:a16="http://schemas.microsoft.com/office/drawing/2014/main" id="{49DED17B-2ECB-2412-06B0-C2C7F6CF0773}"/>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7" name="TextBox 6">
            <a:extLst>
              <a:ext uri="{FF2B5EF4-FFF2-40B4-BE49-F238E27FC236}">
                <a16:creationId xmlns:a16="http://schemas.microsoft.com/office/drawing/2014/main" id="{5E66CD6C-CBA4-57D6-E6D2-B3700E8A921E}"/>
              </a:ext>
            </a:extLst>
          </p:cNvPr>
          <p:cNvSpPr txBox="1"/>
          <p:nvPr/>
        </p:nvSpPr>
        <p:spPr>
          <a:xfrm>
            <a:off x="838199" y="5731167"/>
            <a:ext cx="2454198" cy="523220"/>
          </a:xfrm>
          <a:prstGeom prst="rect">
            <a:avLst/>
          </a:prstGeom>
          <a:noFill/>
        </p:spPr>
        <p:txBody>
          <a:bodyPr wrap="none" rtlCol="0">
            <a:spAutoFit/>
          </a:bodyPr>
          <a:lstStyle/>
          <a:p>
            <a:r>
              <a:rPr lang="en-US" sz="2800" dirty="0"/>
              <a:t>Crack detection</a:t>
            </a:r>
          </a:p>
        </p:txBody>
      </p:sp>
    </p:spTree>
    <p:extLst>
      <p:ext uri="{BB962C8B-B14F-4D97-AF65-F5344CB8AC3E}">
        <p14:creationId xmlns:p14="http://schemas.microsoft.com/office/powerpoint/2010/main" val="1046289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F5E90-5877-9DBF-65F2-4EAF2FA59CD0}"/>
              </a:ext>
            </a:extLst>
          </p:cNvPr>
          <p:cNvPicPr>
            <a:picLocks noChangeAspect="1"/>
          </p:cNvPicPr>
          <p:nvPr/>
        </p:nvPicPr>
        <p:blipFill>
          <a:blip r:embed="rId2"/>
          <a:stretch>
            <a:fillRect/>
          </a:stretch>
        </p:blipFill>
        <p:spPr>
          <a:xfrm>
            <a:off x="1828800" y="509587"/>
            <a:ext cx="8534400" cy="5838825"/>
          </a:xfrm>
          <a:prstGeom prst="rect">
            <a:avLst/>
          </a:prstGeom>
        </p:spPr>
      </p:pic>
    </p:spTree>
    <p:extLst>
      <p:ext uri="{BB962C8B-B14F-4D97-AF65-F5344CB8AC3E}">
        <p14:creationId xmlns:p14="http://schemas.microsoft.com/office/powerpoint/2010/main" val="1966392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997226" y="6010309"/>
            <a:ext cx="7043530" cy="965132"/>
          </a:xfrm>
        </p:spPr>
        <p:txBody>
          <a:bodyPr/>
          <a:lstStyle/>
          <a:p>
            <a:r>
              <a:rPr lang="en-US" dirty="0"/>
              <a:t>Facial Expression Recognition</a:t>
            </a:r>
          </a:p>
        </p:txBody>
      </p:sp>
      <p:pic>
        <p:nvPicPr>
          <p:cNvPr id="91140" name="Picture 4" descr="facial_express"/>
          <p:cNvPicPr>
            <a:picLocks noChangeAspect="1" noChangeArrowheads="1"/>
          </p:cNvPicPr>
          <p:nvPr/>
        </p:nvPicPr>
        <p:blipFill>
          <a:blip r:embed="rId2" cstate="print"/>
          <a:srcRect/>
          <a:stretch>
            <a:fillRect/>
          </a:stretch>
        </p:blipFill>
        <p:spPr bwMode="auto">
          <a:xfrm>
            <a:off x="1146313" y="1690688"/>
            <a:ext cx="6400800" cy="4437063"/>
          </a:xfrm>
          <a:prstGeom prst="rect">
            <a:avLst/>
          </a:prstGeom>
          <a:noFill/>
        </p:spPr>
      </p:pic>
      <p:sp>
        <p:nvSpPr>
          <p:cNvPr id="5" name="Rectangle 2">
            <a:extLst>
              <a:ext uri="{FF2B5EF4-FFF2-40B4-BE49-F238E27FC236}">
                <a16:creationId xmlns:a16="http://schemas.microsoft.com/office/drawing/2014/main" id="{329ED9D9-0B2C-4A0A-A6C3-A2F3BF666517}"/>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6" name="Rectangle 5">
            <a:extLst>
              <a:ext uri="{FF2B5EF4-FFF2-40B4-BE49-F238E27FC236}">
                <a16:creationId xmlns:a16="http://schemas.microsoft.com/office/drawing/2014/main" id="{CD5EB1A9-36B6-4EEF-8885-DA31F05D3F45}"/>
              </a:ext>
            </a:extLst>
          </p:cNvPr>
          <p:cNvSpPr/>
          <p:nvPr/>
        </p:nvSpPr>
        <p:spPr>
          <a:xfrm>
            <a:off x="8040756" y="5748699"/>
            <a:ext cx="4499113" cy="523220"/>
          </a:xfrm>
          <a:prstGeom prst="rect">
            <a:avLst/>
          </a:prstGeom>
        </p:spPr>
        <p:txBody>
          <a:bodyPr wrap="square">
            <a:spAutoFit/>
          </a:bodyPr>
          <a:lstStyle/>
          <a:p>
            <a:r>
              <a:rPr lang="en-US" sz="1400" dirty="0" err="1">
                <a:solidFill>
                  <a:srgbClr val="FF0000"/>
                </a:solidFill>
              </a:rPr>
              <a:t>Sumber</a:t>
            </a:r>
            <a:r>
              <a:rPr lang="en-US" sz="1400" dirty="0">
                <a:solidFill>
                  <a:srgbClr val="FF0000"/>
                </a:solidFill>
              </a:rPr>
              <a:t>: Dr. Sanjeev Kumar, </a:t>
            </a:r>
            <a:r>
              <a:rPr lang="en-US" sz="1400" i="1" dirty="0">
                <a:solidFill>
                  <a:srgbClr val="FF0000"/>
                </a:solidFill>
                <a:latin typeface="Cambria" pitchFamily="18" charset="0"/>
              </a:rPr>
              <a:t>Mathematical Imaging Techniques</a:t>
            </a:r>
            <a:r>
              <a:rPr lang="en-US" sz="1400" dirty="0">
                <a:solidFill>
                  <a:srgbClr val="FF0000"/>
                </a:solidFill>
                <a:latin typeface="Cambria" pitchFamily="18" charset="0"/>
              </a:rPr>
              <a:t>, </a:t>
            </a:r>
            <a:r>
              <a:rPr lang="en-US" sz="1400" dirty="0">
                <a:solidFill>
                  <a:srgbClr val="FF0000"/>
                </a:solidFill>
              </a:rPr>
              <a:t>Department of Mathematics, IIT Roorkee</a:t>
            </a:r>
            <a:endParaRPr lang="en-US" sz="1400" i="1" dirty="0">
              <a:solidFill>
                <a:srgbClr val="FF0000"/>
              </a:solidFill>
            </a:endParaRPr>
          </a:p>
        </p:txBody>
      </p:sp>
      <p:sp>
        <p:nvSpPr>
          <p:cNvPr id="3" name="TextBox 2">
            <a:extLst>
              <a:ext uri="{FF2B5EF4-FFF2-40B4-BE49-F238E27FC236}">
                <a16:creationId xmlns:a16="http://schemas.microsoft.com/office/drawing/2014/main" id="{A647FEA5-4360-377C-EC39-781B13D98FD9}"/>
              </a:ext>
            </a:extLst>
          </p:cNvPr>
          <p:cNvSpPr txBox="1"/>
          <p:nvPr/>
        </p:nvSpPr>
        <p:spPr>
          <a:xfrm>
            <a:off x="8184717" y="2150370"/>
            <a:ext cx="1547347" cy="2308324"/>
          </a:xfrm>
          <a:prstGeom prst="rect">
            <a:avLst/>
          </a:prstGeom>
          <a:noFill/>
        </p:spPr>
        <p:txBody>
          <a:bodyPr wrap="none" rtlCol="0">
            <a:spAutoFit/>
          </a:bodyPr>
          <a:lstStyle/>
          <a:p>
            <a:r>
              <a:rPr lang="en-US" sz="2400" dirty="0" err="1"/>
              <a:t>Ekspresi</a:t>
            </a:r>
            <a:r>
              <a:rPr lang="en-US" sz="2400" dirty="0"/>
              <a:t>:</a:t>
            </a:r>
          </a:p>
          <a:p>
            <a:pPr marL="285750" indent="-285750">
              <a:buFontTx/>
              <a:buChar char="-"/>
            </a:pPr>
            <a:r>
              <a:rPr lang="en-US" sz="2400" dirty="0" err="1"/>
              <a:t>Sedih</a:t>
            </a:r>
            <a:endParaRPr lang="en-US" sz="2400" dirty="0"/>
          </a:p>
          <a:p>
            <a:pPr marL="285750" indent="-285750">
              <a:buFontTx/>
              <a:buChar char="-"/>
            </a:pPr>
            <a:r>
              <a:rPr lang="en-US" sz="2400" dirty="0" err="1"/>
              <a:t>Gembira</a:t>
            </a:r>
            <a:endParaRPr lang="en-US" sz="2400" dirty="0"/>
          </a:p>
          <a:p>
            <a:pPr marL="285750" indent="-285750">
              <a:buFontTx/>
              <a:buChar char="-"/>
            </a:pPr>
            <a:r>
              <a:rPr lang="en-US" sz="2400" dirty="0"/>
              <a:t>Marah</a:t>
            </a:r>
          </a:p>
          <a:p>
            <a:pPr marL="285750" indent="-285750">
              <a:buFontTx/>
              <a:buChar char="-"/>
            </a:pPr>
            <a:r>
              <a:rPr lang="en-US" sz="2400" dirty="0" err="1"/>
              <a:t>Kaget</a:t>
            </a:r>
            <a:endParaRPr lang="en-US" sz="2400" dirty="0"/>
          </a:p>
          <a:p>
            <a:pPr marL="285750" indent="-285750">
              <a:buFontTx/>
              <a:buChar char="-"/>
            </a:pPr>
            <a:r>
              <a:rPr lang="en-US" sz="2400" dirty="0" err="1"/>
              <a:t>Netral</a:t>
            </a:r>
            <a:endParaRPr lang="en-US"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2050774" y="5718175"/>
            <a:ext cx="6377609" cy="1139825"/>
          </a:xfrm>
        </p:spPr>
        <p:txBody>
          <a:bodyPr/>
          <a:lstStyle/>
          <a:p>
            <a:r>
              <a:rPr lang="en-US" dirty="0"/>
              <a:t>Hand Gesture Recognition</a:t>
            </a:r>
          </a:p>
        </p:txBody>
      </p:sp>
      <p:sp>
        <p:nvSpPr>
          <p:cNvPr id="94211" name="Rectangle 3"/>
          <p:cNvSpPr>
            <a:spLocks noGrp="1" noChangeArrowheads="1"/>
          </p:cNvSpPr>
          <p:nvPr>
            <p:ph type="body" sz="half" idx="1"/>
          </p:nvPr>
        </p:nvSpPr>
        <p:spPr>
          <a:xfrm>
            <a:off x="1981200" y="1600200"/>
            <a:ext cx="7848600" cy="1143000"/>
          </a:xfrm>
        </p:spPr>
        <p:txBody>
          <a:bodyPr/>
          <a:lstStyle/>
          <a:p>
            <a:r>
              <a:rPr lang="en-US" sz="2600" dirty="0"/>
              <a:t>Smart Human-Computer User Interfaces</a:t>
            </a:r>
          </a:p>
          <a:p>
            <a:r>
              <a:rPr lang="en-US" sz="2600" dirty="0"/>
              <a:t>Sign Language Recognition</a:t>
            </a:r>
          </a:p>
        </p:txBody>
      </p:sp>
      <p:pic>
        <p:nvPicPr>
          <p:cNvPr id="94213" name="any.mov">
            <a:hlinkClick r:id="" action="ppaction://media"/>
          </p:cNvPr>
          <p:cNvPicPr>
            <a:picLocks noGrp="1" noRot="1" noChangeAspect="1" noChangeArrowheads="1"/>
          </p:cNvPicPr>
          <p:nvPr>
            <p:ph sz="half" idx="2"/>
            <a:videoFile r:link="rId1"/>
          </p:nvPr>
        </p:nvPicPr>
        <p:blipFill>
          <a:blip r:embed="rId3" cstate="print"/>
          <a:srcRect/>
          <a:stretch>
            <a:fillRect/>
          </a:stretch>
        </p:blipFill>
        <p:spPr>
          <a:xfrm>
            <a:off x="3084444" y="2874065"/>
            <a:ext cx="3733800" cy="2800350"/>
          </a:xfrm>
          <a:ln/>
        </p:spPr>
      </p:pic>
      <p:sp>
        <p:nvSpPr>
          <p:cNvPr id="5" name="Rectangle 2">
            <a:extLst>
              <a:ext uri="{FF2B5EF4-FFF2-40B4-BE49-F238E27FC236}">
                <a16:creationId xmlns:a16="http://schemas.microsoft.com/office/drawing/2014/main" id="{C5C42FCC-B4C5-4218-A2CF-F461D63094D0}"/>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6" name="Rectangle 5">
            <a:extLst>
              <a:ext uri="{FF2B5EF4-FFF2-40B4-BE49-F238E27FC236}">
                <a16:creationId xmlns:a16="http://schemas.microsoft.com/office/drawing/2014/main" id="{932404A8-ADFA-483B-A906-28CD3A739F51}"/>
              </a:ext>
            </a:extLst>
          </p:cNvPr>
          <p:cNvSpPr/>
          <p:nvPr/>
        </p:nvSpPr>
        <p:spPr>
          <a:xfrm>
            <a:off x="7089913" y="4746677"/>
            <a:ext cx="5274365" cy="646331"/>
          </a:xfrm>
          <a:prstGeom prst="rect">
            <a:avLst/>
          </a:prstGeom>
        </p:spPr>
        <p:txBody>
          <a:bodyPr wrap="square">
            <a:spAutoFit/>
          </a:bodyPr>
          <a:lstStyle/>
          <a:p>
            <a:r>
              <a:rPr lang="en-US" dirty="0" err="1">
                <a:solidFill>
                  <a:srgbClr val="FF0000"/>
                </a:solidFill>
              </a:rPr>
              <a:t>Sumber</a:t>
            </a:r>
            <a:r>
              <a:rPr lang="en-US" dirty="0">
                <a:solidFill>
                  <a:srgbClr val="FF0000"/>
                </a:solidFill>
              </a:rPr>
              <a:t>: Dr. Sanjeev Kumar, </a:t>
            </a:r>
            <a:r>
              <a:rPr lang="en-US" i="1" dirty="0">
                <a:solidFill>
                  <a:srgbClr val="FF0000"/>
                </a:solidFill>
                <a:latin typeface="Cambria" pitchFamily="18" charset="0"/>
              </a:rPr>
              <a:t>Mathematical Imaging Techniques</a:t>
            </a:r>
            <a:r>
              <a:rPr lang="en-US" dirty="0">
                <a:solidFill>
                  <a:srgbClr val="FF0000"/>
                </a:solidFill>
                <a:latin typeface="Cambria" pitchFamily="18" charset="0"/>
              </a:rPr>
              <a:t>, </a:t>
            </a:r>
            <a:r>
              <a:rPr lang="en-US" dirty="0">
                <a:solidFill>
                  <a:srgbClr val="FF0000"/>
                </a:solidFill>
              </a:rPr>
              <a:t>Department of Mathematics, IIT Roorkee</a:t>
            </a:r>
            <a:endParaRPr lang="en-US" i="1" dirty="0">
              <a:solidFill>
                <a:srgbClr val="FF00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42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4213"/>
                                        </p:tgtEl>
                                      </p:cBhvr>
                                    </p:cmd>
                                  </p:childTnLst>
                                </p:cTn>
                              </p:par>
                            </p:childTnLst>
                          </p:cTn>
                        </p:par>
                      </p:childTnLst>
                    </p:cTn>
                  </p:par>
                </p:childTnLst>
              </p:cTn>
              <p:nextCondLst>
                <p:cond evt="onClick" delay="0">
                  <p:tgtEl>
                    <p:spTgt spid="94213"/>
                  </p:tgtEl>
                </p:cond>
              </p:nextCondLst>
            </p:seq>
            <p:video>
              <p:cMediaNode>
                <p:cTn id="7" fill="hold" display="0">
                  <p:stCondLst>
                    <p:cond delay="indefinite"/>
                  </p:stCondLst>
                  <p:endCondLst>
                    <p:cond evt="onNext" delay="0">
                      <p:tgtEl>
                        <p:sldTgt/>
                      </p:tgtEl>
                    </p:cond>
                    <p:cond evt="onPrev" delay="0">
                      <p:tgtEl>
                        <p:sldTgt/>
                      </p:tgtEl>
                    </p:cond>
                  </p:endCondLst>
                </p:cTn>
                <p:tgtEl>
                  <p:spTgt spid="9421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1131073" y="5561980"/>
            <a:ext cx="7083287" cy="509519"/>
          </a:xfrm>
        </p:spPr>
        <p:txBody>
          <a:bodyPr>
            <a:normAutofit fontScale="90000"/>
          </a:bodyPr>
          <a:lstStyle/>
          <a:p>
            <a:r>
              <a:rPr lang="en-US" dirty="0"/>
              <a:t>Human Activity Recognition</a:t>
            </a:r>
          </a:p>
        </p:txBody>
      </p:sp>
      <p:pic>
        <p:nvPicPr>
          <p:cNvPr id="95236" name="Picture 4" descr="Motif_BagExchange"/>
          <p:cNvPicPr>
            <a:picLocks noChangeAspect="1" noChangeArrowheads="1"/>
          </p:cNvPicPr>
          <p:nvPr/>
        </p:nvPicPr>
        <p:blipFill>
          <a:blip r:embed="rId2" cstate="print"/>
          <a:srcRect/>
          <a:stretch>
            <a:fillRect/>
          </a:stretch>
        </p:blipFill>
        <p:spPr bwMode="auto">
          <a:xfrm>
            <a:off x="1026159" y="1819901"/>
            <a:ext cx="9868175" cy="3742079"/>
          </a:xfrm>
          <a:prstGeom prst="rect">
            <a:avLst/>
          </a:prstGeom>
          <a:noFill/>
        </p:spPr>
      </p:pic>
      <p:sp>
        <p:nvSpPr>
          <p:cNvPr id="5" name="Rectangle 2">
            <a:extLst>
              <a:ext uri="{FF2B5EF4-FFF2-40B4-BE49-F238E27FC236}">
                <a16:creationId xmlns:a16="http://schemas.microsoft.com/office/drawing/2014/main" id="{37E22AE6-FDE5-4414-8F71-6873B4FD5638}"/>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6" name="Rectangle 5">
            <a:extLst>
              <a:ext uri="{FF2B5EF4-FFF2-40B4-BE49-F238E27FC236}">
                <a16:creationId xmlns:a16="http://schemas.microsoft.com/office/drawing/2014/main" id="{8B05C085-E301-469F-8D81-D438B7F5A5AF}"/>
              </a:ext>
            </a:extLst>
          </p:cNvPr>
          <p:cNvSpPr/>
          <p:nvPr/>
        </p:nvSpPr>
        <p:spPr>
          <a:xfrm>
            <a:off x="6377608" y="6169709"/>
            <a:ext cx="5274365" cy="646331"/>
          </a:xfrm>
          <a:prstGeom prst="rect">
            <a:avLst/>
          </a:prstGeom>
        </p:spPr>
        <p:txBody>
          <a:bodyPr wrap="square">
            <a:spAutoFit/>
          </a:bodyPr>
          <a:lstStyle/>
          <a:p>
            <a:r>
              <a:rPr lang="en-US" dirty="0" err="1">
                <a:solidFill>
                  <a:srgbClr val="FF0000"/>
                </a:solidFill>
              </a:rPr>
              <a:t>Sumber</a:t>
            </a:r>
            <a:r>
              <a:rPr lang="en-US" dirty="0">
                <a:solidFill>
                  <a:srgbClr val="FF0000"/>
                </a:solidFill>
              </a:rPr>
              <a:t>: Dr. Sanjeev Kumar, </a:t>
            </a:r>
            <a:r>
              <a:rPr lang="en-US" i="1" dirty="0">
                <a:solidFill>
                  <a:srgbClr val="FF0000"/>
                </a:solidFill>
                <a:latin typeface="Cambria" pitchFamily="18" charset="0"/>
              </a:rPr>
              <a:t>Mathematical Imaging Techniques</a:t>
            </a:r>
            <a:r>
              <a:rPr lang="en-US" dirty="0">
                <a:solidFill>
                  <a:srgbClr val="FF0000"/>
                </a:solidFill>
                <a:latin typeface="Cambria" pitchFamily="18" charset="0"/>
              </a:rPr>
              <a:t>, </a:t>
            </a:r>
            <a:r>
              <a:rPr lang="en-US" dirty="0">
                <a:solidFill>
                  <a:srgbClr val="FF0000"/>
                </a:solidFill>
              </a:rPr>
              <a:t>Department of Mathematics, IIT Roorkee</a:t>
            </a:r>
            <a:endParaRPr lang="en-US" i="1" dirty="0">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205948" y="5840809"/>
            <a:ext cx="5284305" cy="972345"/>
          </a:xfrm>
        </p:spPr>
        <p:txBody>
          <a:bodyPr/>
          <a:lstStyle/>
          <a:p>
            <a:r>
              <a:rPr lang="en-US" dirty="0"/>
              <a:t>Medical Applications</a:t>
            </a:r>
          </a:p>
        </p:txBody>
      </p:sp>
      <p:sp>
        <p:nvSpPr>
          <p:cNvPr id="96259" name="Rectangle 3"/>
          <p:cNvSpPr>
            <a:spLocks noGrp="1" noChangeArrowheads="1"/>
          </p:cNvSpPr>
          <p:nvPr>
            <p:ph type="body" idx="1"/>
          </p:nvPr>
        </p:nvSpPr>
        <p:spPr>
          <a:xfrm>
            <a:off x="838199" y="1784985"/>
            <a:ext cx="10515600" cy="4351338"/>
          </a:xfrm>
        </p:spPr>
        <p:txBody>
          <a:bodyPr/>
          <a:lstStyle/>
          <a:p>
            <a:pPr marL="0" indent="0">
              <a:buNone/>
            </a:pPr>
            <a:r>
              <a:rPr lang="en-US" sz="2100" dirty="0"/>
              <a:t>                                  skin cancer			           breast cancer</a:t>
            </a:r>
          </a:p>
        </p:txBody>
      </p:sp>
      <p:pic>
        <p:nvPicPr>
          <p:cNvPr id="96260" name="Picture 4" descr="cancer"/>
          <p:cNvPicPr>
            <a:picLocks noChangeAspect="1" noChangeArrowheads="1"/>
          </p:cNvPicPr>
          <p:nvPr/>
        </p:nvPicPr>
        <p:blipFill>
          <a:blip r:embed="rId2" cstate="print"/>
          <a:srcRect/>
          <a:stretch>
            <a:fillRect/>
          </a:stretch>
        </p:blipFill>
        <p:spPr bwMode="auto">
          <a:xfrm>
            <a:off x="1798638" y="2284254"/>
            <a:ext cx="3332162" cy="3644498"/>
          </a:xfrm>
          <a:prstGeom prst="rect">
            <a:avLst/>
          </a:prstGeom>
          <a:noFill/>
        </p:spPr>
      </p:pic>
      <p:pic>
        <p:nvPicPr>
          <p:cNvPr id="96261" name="Picture 5" descr="mam"/>
          <p:cNvPicPr>
            <a:picLocks noChangeAspect="1" noChangeArrowheads="1"/>
          </p:cNvPicPr>
          <p:nvPr/>
        </p:nvPicPr>
        <p:blipFill>
          <a:blip r:embed="rId3" cstate="print"/>
          <a:srcRect/>
          <a:stretch>
            <a:fillRect/>
          </a:stretch>
        </p:blipFill>
        <p:spPr bwMode="auto">
          <a:xfrm>
            <a:off x="6858002" y="2284254"/>
            <a:ext cx="2501900" cy="4038600"/>
          </a:xfrm>
          <a:prstGeom prst="rect">
            <a:avLst/>
          </a:prstGeom>
          <a:noFill/>
        </p:spPr>
      </p:pic>
      <p:sp>
        <p:nvSpPr>
          <p:cNvPr id="6" name="Rectangle 2">
            <a:extLst>
              <a:ext uri="{FF2B5EF4-FFF2-40B4-BE49-F238E27FC236}">
                <a16:creationId xmlns:a16="http://schemas.microsoft.com/office/drawing/2014/main" id="{07DF82E4-EADE-4B9C-8F47-0C382AF7AEF6}"/>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7" name="Rectangle 6">
            <a:extLst>
              <a:ext uri="{FF2B5EF4-FFF2-40B4-BE49-F238E27FC236}">
                <a16:creationId xmlns:a16="http://schemas.microsoft.com/office/drawing/2014/main" id="{067ACEB2-1C21-48A3-9784-C5957660542D}"/>
              </a:ext>
            </a:extLst>
          </p:cNvPr>
          <p:cNvSpPr/>
          <p:nvPr/>
        </p:nvSpPr>
        <p:spPr>
          <a:xfrm>
            <a:off x="7090464" y="6423566"/>
            <a:ext cx="5274365" cy="523220"/>
          </a:xfrm>
          <a:prstGeom prst="rect">
            <a:avLst/>
          </a:prstGeom>
        </p:spPr>
        <p:txBody>
          <a:bodyPr wrap="square">
            <a:spAutoFit/>
          </a:bodyPr>
          <a:lstStyle/>
          <a:p>
            <a:r>
              <a:rPr lang="en-US" sz="1400" dirty="0" err="1">
                <a:solidFill>
                  <a:srgbClr val="FF0000"/>
                </a:solidFill>
              </a:rPr>
              <a:t>Sumber</a:t>
            </a:r>
            <a:r>
              <a:rPr lang="en-US" sz="1400" dirty="0">
                <a:solidFill>
                  <a:srgbClr val="FF0000"/>
                </a:solidFill>
              </a:rPr>
              <a:t>: Dr. Sanjeev Kumar, </a:t>
            </a:r>
            <a:r>
              <a:rPr lang="en-US" sz="1400" i="1" dirty="0">
                <a:solidFill>
                  <a:srgbClr val="FF0000"/>
                </a:solidFill>
                <a:latin typeface="Cambria" pitchFamily="18" charset="0"/>
              </a:rPr>
              <a:t>Mathematical Imaging Techniques</a:t>
            </a:r>
            <a:r>
              <a:rPr lang="en-US" sz="1400" dirty="0">
                <a:solidFill>
                  <a:srgbClr val="FF0000"/>
                </a:solidFill>
                <a:latin typeface="Cambria" pitchFamily="18" charset="0"/>
              </a:rPr>
              <a:t>, </a:t>
            </a:r>
            <a:r>
              <a:rPr lang="en-US" sz="1400" dirty="0">
                <a:solidFill>
                  <a:srgbClr val="FF0000"/>
                </a:solidFill>
              </a:rPr>
              <a:t>Department of Mathematics, IIT Roorkee</a:t>
            </a:r>
            <a:endParaRPr lang="en-US" sz="1400" i="1"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IE" sz="3600"/>
              <a:t>Key Stages in Digital Image Processing:</a:t>
            </a:r>
            <a:br>
              <a:rPr lang="en-IE" sz="3600"/>
            </a:br>
            <a:r>
              <a:rPr lang="en-IE" sz="3600"/>
              <a:t>Image Restoration</a:t>
            </a:r>
            <a:endParaRPr lang="en-US" sz="3600"/>
          </a:p>
        </p:txBody>
      </p:sp>
      <p:sp>
        <p:nvSpPr>
          <p:cNvPr id="71683" name="Rectangle 3"/>
          <p:cNvSpPr>
            <a:spLocks noGrp="1" noChangeArrowheads="1"/>
          </p:cNvSpPr>
          <p:nvPr>
            <p:ph type="body" idx="1"/>
          </p:nvPr>
        </p:nvSpPr>
        <p:spPr/>
        <p:txBody>
          <a:bodyPr/>
          <a:lstStyle/>
          <a:p>
            <a:pPr marL="0" indent="0"/>
            <a:endParaRPr lang="en-GB"/>
          </a:p>
        </p:txBody>
      </p:sp>
      <p:sp>
        <p:nvSpPr>
          <p:cNvPr id="71684" name="Rectangle 4"/>
          <p:cNvSpPr>
            <a:spLocks noChangeArrowheads="1"/>
          </p:cNvSpPr>
          <p:nvPr/>
        </p:nvSpPr>
        <p:spPr bwMode="auto">
          <a:xfrm>
            <a:off x="2074863"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Acquisition</a:t>
            </a:r>
            <a:endParaRPr lang="en-US"/>
          </a:p>
        </p:txBody>
      </p:sp>
      <p:sp>
        <p:nvSpPr>
          <p:cNvPr id="71685" name="Rectangle 5"/>
          <p:cNvSpPr>
            <a:spLocks noChangeArrowheads="1"/>
          </p:cNvSpPr>
          <p:nvPr/>
        </p:nvSpPr>
        <p:spPr bwMode="auto">
          <a:xfrm>
            <a:off x="4056063" y="1679576"/>
            <a:ext cx="1695450" cy="830263"/>
          </a:xfrm>
          <a:prstGeom prst="rect">
            <a:avLst/>
          </a:prstGeom>
          <a:solidFill>
            <a:schemeClr val="accent1"/>
          </a:solidFill>
          <a:ln w="38100">
            <a:solidFill>
              <a:schemeClr val="tx1"/>
            </a:solidFill>
            <a:miter lim="800000"/>
            <a:headEnd/>
            <a:tailEnd/>
          </a:ln>
        </p:spPr>
        <p:txBody>
          <a:bodyPr anchor="ctr"/>
          <a:lstStyle/>
          <a:p>
            <a:pPr algn="ctr"/>
            <a:r>
              <a:rPr lang="en-IE"/>
              <a:t>Image Restoration</a:t>
            </a:r>
            <a:endParaRPr lang="en-US"/>
          </a:p>
        </p:txBody>
      </p:sp>
      <p:sp>
        <p:nvSpPr>
          <p:cNvPr id="71686" name="Rectangle 6"/>
          <p:cNvSpPr>
            <a:spLocks noChangeArrowheads="1"/>
          </p:cNvSpPr>
          <p:nvPr/>
        </p:nvSpPr>
        <p:spPr bwMode="auto">
          <a:xfrm>
            <a:off x="6434138"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Morphological Processing</a:t>
            </a:r>
            <a:endParaRPr lang="en-US"/>
          </a:p>
        </p:txBody>
      </p:sp>
      <p:sp>
        <p:nvSpPr>
          <p:cNvPr id="71687" name="Rectangle 7"/>
          <p:cNvSpPr>
            <a:spLocks noChangeArrowheads="1"/>
          </p:cNvSpPr>
          <p:nvPr/>
        </p:nvSpPr>
        <p:spPr bwMode="auto">
          <a:xfrm>
            <a:off x="8401050"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Segmentation</a:t>
            </a:r>
            <a:endParaRPr lang="en-US"/>
          </a:p>
        </p:txBody>
      </p:sp>
      <p:sp>
        <p:nvSpPr>
          <p:cNvPr id="71688" name="Rectangle 8"/>
          <p:cNvSpPr>
            <a:spLocks noChangeArrowheads="1"/>
          </p:cNvSpPr>
          <p:nvPr/>
        </p:nvSpPr>
        <p:spPr bwMode="auto">
          <a:xfrm>
            <a:off x="8401050" y="514032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Representation &amp; Description</a:t>
            </a:r>
            <a:endParaRPr lang="en-US" sz="1700"/>
          </a:p>
        </p:txBody>
      </p:sp>
      <p:sp>
        <p:nvSpPr>
          <p:cNvPr id="71689" name="Rectangle 9"/>
          <p:cNvSpPr>
            <a:spLocks noChangeArrowheads="1"/>
          </p:cNvSpPr>
          <p:nvPr/>
        </p:nvSpPr>
        <p:spPr bwMode="auto">
          <a:xfrm>
            <a:off x="2074863"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Enhancement</a:t>
            </a:r>
            <a:endParaRPr lang="en-US"/>
          </a:p>
        </p:txBody>
      </p:sp>
      <p:sp>
        <p:nvSpPr>
          <p:cNvPr id="71690" name="Rectangle 10"/>
          <p:cNvSpPr>
            <a:spLocks noChangeArrowheads="1"/>
          </p:cNvSpPr>
          <p:nvPr/>
        </p:nvSpPr>
        <p:spPr bwMode="auto">
          <a:xfrm>
            <a:off x="8401050"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Object Recognition</a:t>
            </a:r>
            <a:endParaRPr lang="en-US" sz="1700"/>
          </a:p>
        </p:txBody>
      </p:sp>
      <p:sp>
        <p:nvSpPr>
          <p:cNvPr id="71691" name="Text Box 11"/>
          <p:cNvSpPr txBox="1">
            <a:spLocks noChangeArrowheads="1"/>
          </p:cNvSpPr>
          <p:nvPr/>
        </p:nvSpPr>
        <p:spPr bwMode="auto">
          <a:xfrm>
            <a:off x="1979614" y="5372100"/>
            <a:ext cx="1763111" cy="369332"/>
          </a:xfrm>
          <a:prstGeom prst="rect">
            <a:avLst/>
          </a:prstGeom>
          <a:noFill/>
          <a:ln w="12700">
            <a:noFill/>
            <a:miter lim="800000"/>
            <a:headEnd/>
            <a:tailEnd/>
          </a:ln>
        </p:spPr>
        <p:txBody>
          <a:bodyPr wrap="none">
            <a:spAutoFit/>
          </a:bodyPr>
          <a:lstStyle/>
          <a:p>
            <a:r>
              <a:rPr lang="en-IE"/>
              <a:t>Problem Domain</a:t>
            </a:r>
            <a:endParaRPr lang="en-US"/>
          </a:p>
        </p:txBody>
      </p:sp>
      <p:cxnSp>
        <p:nvCxnSpPr>
          <p:cNvPr id="71692" name="AutoShape 12"/>
          <p:cNvCxnSpPr>
            <a:cxnSpLocks noChangeShapeType="1"/>
            <a:stCxn id="71691" idx="0"/>
            <a:endCxn id="71684" idx="2"/>
          </p:cNvCxnSpPr>
          <p:nvPr/>
        </p:nvCxnSpPr>
        <p:spPr bwMode="auto">
          <a:xfrm flipV="1">
            <a:off x="2861170" y="4846638"/>
            <a:ext cx="61419" cy="525462"/>
          </a:xfrm>
          <a:prstGeom prst="straightConnector1">
            <a:avLst/>
          </a:prstGeom>
          <a:noFill/>
          <a:ln w="12700">
            <a:solidFill>
              <a:schemeClr val="tx1"/>
            </a:solidFill>
            <a:round/>
            <a:headEnd/>
            <a:tailEnd type="triangle" w="med" len="med"/>
          </a:ln>
        </p:spPr>
      </p:cxnSp>
      <p:cxnSp>
        <p:nvCxnSpPr>
          <p:cNvPr id="71693" name="AutoShape 13"/>
          <p:cNvCxnSpPr>
            <a:cxnSpLocks noChangeShapeType="1"/>
            <a:stCxn id="71684" idx="0"/>
            <a:endCxn id="71689" idx="2"/>
          </p:cNvCxnSpPr>
          <p:nvPr/>
        </p:nvCxnSpPr>
        <p:spPr bwMode="auto">
          <a:xfrm rot="-5400000">
            <a:off x="2775745" y="3869532"/>
            <a:ext cx="293687" cy="0"/>
          </a:xfrm>
          <a:prstGeom prst="straightConnector1">
            <a:avLst/>
          </a:prstGeom>
          <a:noFill/>
          <a:ln w="12700">
            <a:solidFill>
              <a:schemeClr val="tx1"/>
            </a:solidFill>
            <a:round/>
            <a:headEnd/>
            <a:tailEnd type="triangle" w="med" len="med"/>
          </a:ln>
        </p:spPr>
      </p:cxnSp>
      <p:cxnSp>
        <p:nvCxnSpPr>
          <p:cNvPr id="71694" name="AutoShape 14"/>
          <p:cNvCxnSpPr>
            <a:cxnSpLocks noChangeShapeType="1"/>
            <a:stCxn id="71690" idx="2"/>
            <a:endCxn id="71688" idx="0"/>
          </p:cNvCxnSpPr>
          <p:nvPr/>
        </p:nvCxnSpPr>
        <p:spPr bwMode="auto">
          <a:xfrm rot="5400000">
            <a:off x="9101932" y="4993482"/>
            <a:ext cx="293687" cy="0"/>
          </a:xfrm>
          <a:prstGeom prst="straightConnector1">
            <a:avLst/>
          </a:prstGeom>
          <a:noFill/>
          <a:ln w="12700">
            <a:solidFill>
              <a:schemeClr val="tx1"/>
            </a:solidFill>
            <a:round/>
            <a:headEnd/>
            <a:tailEnd type="triangle" w="med" len="med"/>
          </a:ln>
        </p:spPr>
      </p:cxnSp>
      <p:cxnSp>
        <p:nvCxnSpPr>
          <p:cNvPr id="71695" name="AutoShape 15"/>
          <p:cNvCxnSpPr>
            <a:cxnSpLocks noChangeShapeType="1"/>
            <a:stCxn id="71687" idx="2"/>
            <a:endCxn id="71690" idx="0"/>
          </p:cNvCxnSpPr>
          <p:nvPr/>
        </p:nvCxnSpPr>
        <p:spPr bwMode="auto">
          <a:xfrm rot="5400000">
            <a:off x="9101932" y="3869532"/>
            <a:ext cx="293687" cy="0"/>
          </a:xfrm>
          <a:prstGeom prst="straightConnector1">
            <a:avLst/>
          </a:prstGeom>
          <a:noFill/>
          <a:ln w="12700">
            <a:solidFill>
              <a:schemeClr val="tx1"/>
            </a:solidFill>
            <a:round/>
            <a:headEnd/>
            <a:tailEnd type="triangle" w="med" len="med"/>
          </a:ln>
        </p:spPr>
      </p:cxnSp>
      <p:cxnSp>
        <p:nvCxnSpPr>
          <p:cNvPr id="71696" name="AutoShape 16"/>
          <p:cNvCxnSpPr>
            <a:cxnSpLocks noChangeShapeType="1"/>
            <a:stCxn id="71686" idx="3"/>
            <a:endCxn id="71687" idx="0"/>
          </p:cNvCxnSpPr>
          <p:nvPr/>
        </p:nvCxnSpPr>
        <p:spPr bwMode="auto">
          <a:xfrm>
            <a:off x="8129589" y="2095501"/>
            <a:ext cx="1119187" cy="796925"/>
          </a:xfrm>
          <a:prstGeom prst="bentConnector2">
            <a:avLst/>
          </a:prstGeom>
          <a:noFill/>
          <a:ln w="12700">
            <a:solidFill>
              <a:schemeClr val="tx1"/>
            </a:solidFill>
            <a:miter lim="800000"/>
            <a:headEnd/>
            <a:tailEnd type="triangle" w="med" len="med"/>
          </a:ln>
        </p:spPr>
      </p:cxnSp>
      <p:cxnSp>
        <p:nvCxnSpPr>
          <p:cNvPr id="71697" name="AutoShape 17"/>
          <p:cNvCxnSpPr>
            <a:cxnSpLocks noChangeShapeType="1"/>
            <a:stCxn id="71685" idx="3"/>
            <a:endCxn id="71686" idx="1"/>
          </p:cNvCxnSpPr>
          <p:nvPr/>
        </p:nvCxnSpPr>
        <p:spPr bwMode="auto">
          <a:xfrm>
            <a:off x="5770564" y="2095500"/>
            <a:ext cx="663575" cy="0"/>
          </a:xfrm>
          <a:prstGeom prst="straightConnector1">
            <a:avLst/>
          </a:prstGeom>
          <a:noFill/>
          <a:ln w="12700">
            <a:solidFill>
              <a:schemeClr val="tx1"/>
            </a:solidFill>
            <a:round/>
            <a:headEnd/>
            <a:tailEnd type="triangle" w="med" len="med"/>
          </a:ln>
        </p:spPr>
      </p:cxnSp>
      <p:cxnSp>
        <p:nvCxnSpPr>
          <p:cNvPr id="71698" name="AutoShape 18"/>
          <p:cNvCxnSpPr>
            <a:cxnSpLocks noChangeShapeType="1"/>
            <a:stCxn id="71689" idx="0"/>
            <a:endCxn id="71685" idx="1"/>
          </p:cNvCxnSpPr>
          <p:nvPr/>
        </p:nvCxnSpPr>
        <p:spPr bwMode="auto">
          <a:xfrm rot="-5400000">
            <a:off x="3081339" y="1936751"/>
            <a:ext cx="796925" cy="1114425"/>
          </a:xfrm>
          <a:prstGeom prst="bentConnector2">
            <a:avLst/>
          </a:prstGeom>
          <a:noFill/>
          <a:ln w="12700">
            <a:solidFill>
              <a:schemeClr val="tx1"/>
            </a:solidFill>
            <a:miter lim="800000"/>
            <a:headEnd/>
            <a:tailEnd type="triangle" w="med" len="med"/>
          </a:ln>
        </p:spPr>
      </p:cxnSp>
      <p:sp>
        <p:nvSpPr>
          <p:cNvPr id="71699" name="Rectangle 19"/>
          <p:cNvSpPr>
            <a:spLocks noChangeArrowheads="1"/>
          </p:cNvSpPr>
          <p:nvPr/>
        </p:nvSpPr>
        <p:spPr bwMode="auto">
          <a:xfrm>
            <a:off x="4089400"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Colour Image Processing</a:t>
            </a:r>
            <a:endParaRPr lang="en-US"/>
          </a:p>
        </p:txBody>
      </p:sp>
      <p:sp>
        <p:nvSpPr>
          <p:cNvPr id="71700" name="Rectangle 20"/>
          <p:cNvSpPr>
            <a:spLocks noChangeArrowheads="1"/>
          </p:cNvSpPr>
          <p:nvPr/>
        </p:nvSpPr>
        <p:spPr bwMode="auto">
          <a:xfrm>
            <a:off x="6332538"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Image Compression</a:t>
            </a:r>
            <a:endParaRPr lang="en-US"/>
          </a:p>
        </p:txBody>
      </p:sp>
      <p:pic>
        <p:nvPicPr>
          <p:cNvPr id="71701" name="Picture 24"/>
          <p:cNvPicPr>
            <a:picLocks noChangeAspect="1" noChangeArrowheads="1"/>
          </p:cNvPicPr>
          <p:nvPr/>
        </p:nvPicPr>
        <p:blipFill>
          <a:blip r:embed="rId3" cstate="print"/>
          <a:srcRect l="39732" t="50377" r="21088"/>
          <a:stretch>
            <a:fillRect/>
          </a:stretch>
        </p:blipFill>
        <p:spPr bwMode="auto">
          <a:xfrm>
            <a:off x="5845175" y="3765550"/>
            <a:ext cx="2427288" cy="1849438"/>
          </a:xfrm>
          <a:prstGeom prst="rect">
            <a:avLst/>
          </a:prstGeom>
          <a:noFill/>
          <a:ln w="9525">
            <a:solidFill>
              <a:schemeClr val="tx1"/>
            </a:solidFill>
            <a:miter lim="800000"/>
            <a:headEnd/>
            <a:tailEnd/>
          </a:ln>
        </p:spPr>
      </p:pic>
      <p:pic>
        <p:nvPicPr>
          <p:cNvPr id="71702" name="Picture 23"/>
          <p:cNvPicPr>
            <a:picLocks noChangeAspect="1" noChangeArrowheads="1"/>
          </p:cNvPicPr>
          <p:nvPr/>
        </p:nvPicPr>
        <p:blipFill>
          <a:blip r:embed="rId3" cstate="print"/>
          <a:srcRect r="60266" b="50418"/>
          <a:stretch>
            <a:fillRect/>
          </a:stretch>
        </p:blipFill>
        <p:spPr bwMode="auto">
          <a:xfrm>
            <a:off x="3887788" y="2674938"/>
            <a:ext cx="2462212" cy="1847850"/>
          </a:xfrm>
          <a:prstGeom prst="rect">
            <a:avLst/>
          </a:prstGeom>
          <a:noFill/>
          <a:ln w="9525">
            <a:solidFill>
              <a:schemeClr val="tx1"/>
            </a:solidFill>
            <a:miter lim="800000"/>
            <a:headEnd/>
            <a:tailEnd/>
          </a:ln>
        </p:spPr>
      </p:pic>
      <p:grpSp>
        <p:nvGrpSpPr>
          <p:cNvPr id="2" name="Group 25"/>
          <p:cNvGrpSpPr>
            <a:grpSpLocks/>
          </p:cNvGrpSpPr>
          <p:nvPr/>
        </p:nvGrpSpPr>
        <p:grpSpPr bwMode="auto">
          <a:xfrm>
            <a:off x="1520825" y="1631951"/>
            <a:ext cx="260350" cy="5229225"/>
            <a:chOff x="-2" y="1034"/>
            <a:chExt cx="164" cy="3294"/>
          </a:xfrm>
        </p:grpSpPr>
        <p:pic>
          <p:nvPicPr>
            <p:cNvPr id="71704" name="Picture 26" descr="book"/>
            <p:cNvPicPr>
              <a:picLocks noChangeAspect="1" noChangeArrowheads="1"/>
            </p:cNvPicPr>
            <p:nvPr/>
          </p:nvPicPr>
          <p:blipFill>
            <a:blip r:embed="rId4" cstate="print"/>
            <a:srcRect/>
            <a:stretch>
              <a:fillRect/>
            </a:stretch>
          </p:blipFill>
          <p:spPr bwMode="auto">
            <a:xfrm rot="-5400000">
              <a:off x="17" y="4184"/>
              <a:ext cx="125" cy="164"/>
            </a:xfrm>
            <a:prstGeom prst="rect">
              <a:avLst/>
            </a:prstGeom>
            <a:noFill/>
            <a:ln w="9525">
              <a:noFill/>
              <a:miter lim="800000"/>
              <a:headEnd/>
              <a:tailEnd/>
            </a:ln>
          </p:spPr>
        </p:pic>
        <p:sp>
          <p:nvSpPr>
            <p:cNvPr id="71705" name="Rectangle 27"/>
            <p:cNvSpPr>
              <a:spLocks noChangeArrowheads="1"/>
            </p:cNvSpPr>
            <p:nvPr/>
          </p:nvSpPr>
          <p:spPr bwMode="auto">
            <a:xfrm rot="-5400000">
              <a:off x="-1508" y="2540"/>
              <a:ext cx="3172" cy="159"/>
            </a:xfrm>
            <a:prstGeom prst="rect">
              <a:avLst/>
            </a:prstGeom>
            <a:solidFill>
              <a:schemeClr val="accent2"/>
            </a:solidFill>
            <a:ln w="12700">
              <a:solidFill>
                <a:schemeClr val="tx1"/>
              </a:solidFill>
              <a:miter lim="800000"/>
              <a:headEnd/>
              <a:tailEnd/>
            </a:ln>
          </p:spPr>
          <p:txBody>
            <a:bodyPr wrap="none" anchor="ctr"/>
            <a:lstStyle/>
            <a:p>
              <a:pPr algn="r"/>
              <a:r>
                <a:rPr lang="en-IE" sz="1200">
                  <a:solidFill>
                    <a:schemeClr val="bg1"/>
                  </a:solidFill>
                </a:rPr>
                <a:t>Images taken from Gonzalez &amp; Woods, Digital Image Processing (2002)</a:t>
              </a:r>
              <a:endParaRPr lang="en-US" sz="1200">
                <a:solidFill>
                  <a:schemeClr val="bg1"/>
                </a:solidFill>
              </a:endParaRPr>
            </a:p>
          </p:txBody>
        </p:sp>
      </p:grpSp>
      <p:sp>
        <p:nvSpPr>
          <p:cNvPr id="26" name="Rectangle 25">
            <a:extLst>
              <a:ext uri="{FF2B5EF4-FFF2-40B4-BE49-F238E27FC236}">
                <a16:creationId xmlns:a16="http://schemas.microsoft.com/office/drawing/2014/main" id="{FC656110-A3EB-4843-84AF-882EB538E97C}"/>
              </a:ext>
            </a:extLst>
          </p:cNvPr>
          <p:cNvSpPr/>
          <p:nvPr/>
        </p:nvSpPr>
        <p:spPr>
          <a:xfrm>
            <a:off x="6955808" y="990640"/>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566530" y="4688647"/>
            <a:ext cx="10515600" cy="1325563"/>
          </a:xfrm>
          <a:noFill/>
          <a:ln/>
        </p:spPr>
        <p:txBody>
          <a:bodyPr vert="horz" lIns="92075" tIns="46038" rIns="92075" bIns="46038" rtlCol="0" anchor="ctr">
            <a:normAutofit/>
          </a:bodyPr>
          <a:lstStyle/>
          <a:p>
            <a:r>
              <a:rPr lang="en-US" sz="4000" dirty="0"/>
              <a:t>Image Morphing</a:t>
            </a:r>
          </a:p>
        </p:txBody>
      </p:sp>
      <p:pic>
        <p:nvPicPr>
          <p:cNvPr id="98308" name="Picture 4" descr="morph1"/>
          <p:cNvPicPr>
            <a:picLocks noChangeAspect="1" noChangeArrowheads="1"/>
          </p:cNvPicPr>
          <p:nvPr/>
        </p:nvPicPr>
        <p:blipFill>
          <a:blip r:embed="rId2" cstate="print">
            <a:lum bright="-6000"/>
          </a:blip>
          <a:srcRect/>
          <a:stretch>
            <a:fillRect/>
          </a:stretch>
        </p:blipFill>
        <p:spPr bwMode="auto">
          <a:xfrm>
            <a:off x="4419600" y="3962401"/>
            <a:ext cx="3505200" cy="2447925"/>
          </a:xfrm>
          <a:prstGeom prst="rect">
            <a:avLst/>
          </a:prstGeom>
          <a:noFill/>
        </p:spPr>
      </p:pic>
      <p:pic>
        <p:nvPicPr>
          <p:cNvPr id="98309" name="Picture 5" descr="morph2"/>
          <p:cNvPicPr>
            <a:picLocks noChangeAspect="1" noChangeArrowheads="1"/>
          </p:cNvPicPr>
          <p:nvPr/>
        </p:nvPicPr>
        <p:blipFill>
          <a:blip r:embed="rId3" cstate="print"/>
          <a:srcRect/>
          <a:stretch>
            <a:fillRect/>
          </a:stretch>
        </p:blipFill>
        <p:spPr bwMode="auto">
          <a:xfrm>
            <a:off x="3581400" y="1960881"/>
            <a:ext cx="5081588" cy="1789113"/>
          </a:xfrm>
          <a:prstGeom prst="rect">
            <a:avLst/>
          </a:prstGeom>
          <a:noFill/>
        </p:spPr>
      </p:pic>
      <p:sp>
        <p:nvSpPr>
          <p:cNvPr id="6" name="Rectangle 5">
            <a:extLst>
              <a:ext uri="{FF2B5EF4-FFF2-40B4-BE49-F238E27FC236}">
                <a16:creationId xmlns:a16="http://schemas.microsoft.com/office/drawing/2014/main" id="{479A5BC9-0187-4D14-8501-039FD8E88379}"/>
              </a:ext>
            </a:extLst>
          </p:cNvPr>
          <p:cNvSpPr/>
          <p:nvPr/>
        </p:nvSpPr>
        <p:spPr>
          <a:xfrm>
            <a:off x="7278757" y="6370206"/>
            <a:ext cx="4913243" cy="523220"/>
          </a:xfrm>
          <a:prstGeom prst="rect">
            <a:avLst/>
          </a:prstGeom>
        </p:spPr>
        <p:txBody>
          <a:bodyPr wrap="square">
            <a:spAutoFit/>
          </a:bodyPr>
          <a:lstStyle/>
          <a:p>
            <a:r>
              <a:rPr lang="en-US" sz="1400" dirty="0" err="1">
                <a:solidFill>
                  <a:srgbClr val="FF0000"/>
                </a:solidFill>
              </a:rPr>
              <a:t>Sumber</a:t>
            </a:r>
            <a:r>
              <a:rPr lang="en-US" sz="1400" dirty="0">
                <a:solidFill>
                  <a:srgbClr val="FF0000"/>
                </a:solidFill>
              </a:rPr>
              <a:t>: Dr. Sanjeev Kumar, </a:t>
            </a:r>
            <a:r>
              <a:rPr lang="en-US" sz="1400" i="1" dirty="0">
                <a:solidFill>
                  <a:srgbClr val="FF0000"/>
                </a:solidFill>
                <a:latin typeface="Cambria" pitchFamily="18" charset="0"/>
              </a:rPr>
              <a:t>Mathematical Imaging Techniques</a:t>
            </a:r>
            <a:r>
              <a:rPr lang="en-US" sz="1400" dirty="0">
                <a:solidFill>
                  <a:srgbClr val="FF0000"/>
                </a:solidFill>
                <a:latin typeface="Cambria" pitchFamily="18" charset="0"/>
              </a:rPr>
              <a:t>, </a:t>
            </a:r>
            <a:r>
              <a:rPr lang="en-US" sz="1400" dirty="0">
                <a:solidFill>
                  <a:srgbClr val="FF0000"/>
                </a:solidFill>
              </a:rPr>
              <a:t>Department of Mathematics, IIT Roorkee</a:t>
            </a:r>
            <a:endParaRPr lang="en-US" sz="1400" i="1" dirty="0">
              <a:solidFill>
                <a:srgbClr val="FF0000"/>
              </a:solidFill>
            </a:endParaRPr>
          </a:p>
        </p:txBody>
      </p:sp>
      <p:sp>
        <p:nvSpPr>
          <p:cNvPr id="7" name="Rectangle 2">
            <a:extLst>
              <a:ext uri="{FF2B5EF4-FFF2-40B4-BE49-F238E27FC236}">
                <a16:creationId xmlns:a16="http://schemas.microsoft.com/office/drawing/2014/main" id="{41B90778-8C6A-4737-984C-0952FD68DA19}"/>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0FDC266-6473-42D6-A922-E55F58F778F1}"/>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pic>
        <p:nvPicPr>
          <p:cNvPr id="4" name="Picture 3">
            <a:extLst>
              <a:ext uri="{FF2B5EF4-FFF2-40B4-BE49-F238E27FC236}">
                <a16:creationId xmlns:a16="http://schemas.microsoft.com/office/drawing/2014/main" id="{B8C90FC0-CF1F-4452-8F81-7A5F9A3D2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060" y="1870778"/>
            <a:ext cx="7569890" cy="4987222"/>
          </a:xfrm>
          <a:prstGeom prst="rect">
            <a:avLst/>
          </a:prstGeom>
        </p:spPr>
      </p:pic>
      <p:sp>
        <p:nvSpPr>
          <p:cNvPr id="5" name="Rectangle 4">
            <a:extLst>
              <a:ext uri="{FF2B5EF4-FFF2-40B4-BE49-F238E27FC236}">
                <a16:creationId xmlns:a16="http://schemas.microsoft.com/office/drawing/2014/main" id="{18673217-CC4F-4C9C-A9DE-B9E19D44DD73}"/>
              </a:ext>
            </a:extLst>
          </p:cNvPr>
          <p:cNvSpPr/>
          <p:nvPr/>
        </p:nvSpPr>
        <p:spPr>
          <a:xfrm>
            <a:off x="980661" y="1319068"/>
            <a:ext cx="10638182" cy="646331"/>
          </a:xfrm>
          <a:prstGeom prst="rect">
            <a:avLst/>
          </a:prstGeom>
        </p:spPr>
        <p:txBody>
          <a:bodyPr wrap="square">
            <a:spAutoFit/>
          </a:bodyPr>
          <a:lstStyle/>
          <a:p>
            <a:r>
              <a:rPr lang="en-US" dirty="0">
                <a:solidFill>
                  <a:srgbClr val="FF0000"/>
                </a:solidFill>
              </a:rPr>
              <a:t>An image retrieval system is a computer system for browsing, searching and retrieving images from a large database of digital images</a:t>
            </a:r>
          </a:p>
        </p:txBody>
      </p:sp>
      <p:sp>
        <p:nvSpPr>
          <p:cNvPr id="6" name="Rectangle 5">
            <a:extLst>
              <a:ext uri="{FF2B5EF4-FFF2-40B4-BE49-F238E27FC236}">
                <a16:creationId xmlns:a16="http://schemas.microsoft.com/office/drawing/2014/main" id="{A1F17EE0-4AEE-490C-BBE8-1ECE6FD71AD3}"/>
              </a:ext>
            </a:extLst>
          </p:cNvPr>
          <p:cNvSpPr/>
          <p:nvPr/>
        </p:nvSpPr>
        <p:spPr>
          <a:xfrm>
            <a:off x="3157330" y="6583289"/>
            <a:ext cx="10240617" cy="369332"/>
          </a:xfrm>
          <a:prstGeom prst="rect">
            <a:avLst/>
          </a:prstGeom>
        </p:spPr>
        <p:txBody>
          <a:bodyPr wrap="square">
            <a:spAutoFit/>
          </a:bodyPr>
          <a:lstStyle/>
          <a:p>
            <a:r>
              <a:rPr lang="en-US" dirty="0" err="1">
                <a:solidFill>
                  <a:srgbClr val="FF0000"/>
                </a:solidFill>
              </a:rPr>
              <a:t>Sumber</a:t>
            </a:r>
            <a:r>
              <a:rPr lang="en-US" dirty="0">
                <a:solidFill>
                  <a:srgbClr val="FF0000"/>
                </a:solidFill>
              </a:rPr>
              <a:t>: https://www.analyticsvidhya.com/blog/2017/11/information-retrieval-using-kdtree/</a:t>
            </a:r>
          </a:p>
        </p:txBody>
      </p:sp>
    </p:spTree>
    <p:extLst>
      <p:ext uri="{BB962C8B-B14F-4D97-AF65-F5344CB8AC3E}">
        <p14:creationId xmlns:p14="http://schemas.microsoft.com/office/powerpoint/2010/main" val="657372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0FDC266-6473-42D6-A922-E55F58F778F1}"/>
              </a:ext>
            </a:extLst>
          </p:cNvPr>
          <p:cNvSpPr txBox="1">
            <a:spLocks noChangeArrowheads="1"/>
          </p:cNvSpPr>
          <p:nvPr/>
        </p:nvSpPr>
        <p:spPr>
          <a:xfrm>
            <a:off x="838199" y="365126"/>
            <a:ext cx="11078818" cy="11329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pic>
        <p:nvPicPr>
          <p:cNvPr id="7" name="Picture 6">
            <a:extLst>
              <a:ext uri="{FF2B5EF4-FFF2-40B4-BE49-F238E27FC236}">
                <a16:creationId xmlns:a16="http://schemas.microsoft.com/office/drawing/2014/main" id="{48AEAC28-8072-4779-F38A-753A7B3FBC2C}"/>
              </a:ext>
            </a:extLst>
          </p:cNvPr>
          <p:cNvPicPr>
            <a:picLocks noChangeAspect="1"/>
          </p:cNvPicPr>
          <p:nvPr/>
        </p:nvPicPr>
        <p:blipFill>
          <a:blip r:embed="rId2"/>
          <a:stretch>
            <a:fillRect/>
          </a:stretch>
        </p:blipFill>
        <p:spPr>
          <a:xfrm>
            <a:off x="1244598" y="1389957"/>
            <a:ext cx="8188007" cy="4632582"/>
          </a:xfrm>
          <a:prstGeom prst="rect">
            <a:avLst/>
          </a:prstGeom>
        </p:spPr>
      </p:pic>
      <p:sp>
        <p:nvSpPr>
          <p:cNvPr id="8" name="Rectangle 2">
            <a:extLst>
              <a:ext uri="{FF2B5EF4-FFF2-40B4-BE49-F238E27FC236}">
                <a16:creationId xmlns:a16="http://schemas.microsoft.com/office/drawing/2014/main" id="{0FAC98D2-419A-6DAB-C2DA-A581C571C354}"/>
              </a:ext>
            </a:extLst>
          </p:cNvPr>
          <p:cNvSpPr txBox="1">
            <a:spLocks noChangeArrowheads="1"/>
          </p:cNvSpPr>
          <p:nvPr/>
        </p:nvSpPr>
        <p:spPr>
          <a:xfrm>
            <a:off x="1119808" y="6067345"/>
            <a:ext cx="10515600" cy="5988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dirty="0"/>
              <a:t>Object Detection</a:t>
            </a:r>
          </a:p>
        </p:txBody>
      </p:sp>
      <p:sp>
        <p:nvSpPr>
          <p:cNvPr id="9" name="TextBox 8">
            <a:extLst>
              <a:ext uri="{FF2B5EF4-FFF2-40B4-BE49-F238E27FC236}">
                <a16:creationId xmlns:a16="http://schemas.microsoft.com/office/drawing/2014/main" id="{E5EEBC96-7BC2-08C8-6C80-7EEDE7D369DA}"/>
              </a:ext>
            </a:extLst>
          </p:cNvPr>
          <p:cNvSpPr txBox="1"/>
          <p:nvPr/>
        </p:nvSpPr>
        <p:spPr>
          <a:xfrm>
            <a:off x="4826000" y="6366748"/>
            <a:ext cx="7257949" cy="369332"/>
          </a:xfrm>
          <a:prstGeom prst="rect">
            <a:avLst/>
          </a:prstGeom>
          <a:noFill/>
        </p:spPr>
        <p:txBody>
          <a:bodyPr wrap="none" rtlCol="0">
            <a:spAutoFit/>
          </a:bodyPr>
          <a:lstStyle/>
          <a:p>
            <a:r>
              <a:rPr lang="en-US" dirty="0"/>
              <a:t>Video di </a:t>
            </a:r>
            <a:r>
              <a:rPr lang="en-US" dirty="0" err="1"/>
              <a:t>Youtube</a:t>
            </a:r>
            <a:r>
              <a:rPr lang="en-US" dirty="0"/>
              <a:t>: </a:t>
            </a:r>
            <a:r>
              <a:rPr lang="en-US" dirty="0">
                <a:hlinkClick r:id="rId3"/>
              </a:rPr>
              <a:t>https://www.youtube.com/watch?v=MPU2HistivI&amp;t=34s</a:t>
            </a:r>
            <a:r>
              <a:rPr lang="en-US" dirty="0"/>
              <a:t>  </a:t>
            </a:r>
          </a:p>
        </p:txBody>
      </p:sp>
    </p:spTree>
    <p:extLst>
      <p:ext uri="{BB962C8B-B14F-4D97-AF65-F5344CB8AC3E}">
        <p14:creationId xmlns:p14="http://schemas.microsoft.com/office/powerpoint/2010/main" val="1214567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2029C8-E129-4FAA-AF26-2DB59ED04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062" y="1685302"/>
            <a:ext cx="8206408" cy="4616105"/>
          </a:xfrm>
          <a:prstGeom prst="rect">
            <a:avLst/>
          </a:prstGeom>
        </p:spPr>
      </p:pic>
      <p:sp>
        <p:nvSpPr>
          <p:cNvPr id="4" name="Rectangle 2">
            <a:extLst>
              <a:ext uri="{FF2B5EF4-FFF2-40B4-BE49-F238E27FC236}">
                <a16:creationId xmlns:a16="http://schemas.microsoft.com/office/drawing/2014/main" id="{ED496EA4-CC56-4C69-AED6-0DB4AA5B6E50}"/>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sp>
        <p:nvSpPr>
          <p:cNvPr id="5" name="TextBox 4">
            <a:extLst>
              <a:ext uri="{FF2B5EF4-FFF2-40B4-BE49-F238E27FC236}">
                <a16:creationId xmlns:a16="http://schemas.microsoft.com/office/drawing/2014/main" id="{BF6831C9-BE1F-4331-9858-4C406F7FBF55}"/>
              </a:ext>
            </a:extLst>
          </p:cNvPr>
          <p:cNvSpPr txBox="1"/>
          <p:nvPr/>
        </p:nvSpPr>
        <p:spPr>
          <a:xfrm>
            <a:off x="4611756" y="6334780"/>
            <a:ext cx="2492029" cy="523220"/>
          </a:xfrm>
          <a:prstGeom prst="rect">
            <a:avLst/>
          </a:prstGeom>
          <a:noFill/>
        </p:spPr>
        <p:txBody>
          <a:bodyPr wrap="none" rtlCol="0">
            <a:spAutoFit/>
          </a:bodyPr>
          <a:lstStyle/>
          <a:p>
            <a:r>
              <a:rPr lang="en-US" sz="2800" dirty="0"/>
              <a:t>Human tracking</a:t>
            </a:r>
          </a:p>
        </p:txBody>
      </p:sp>
    </p:spTree>
    <p:extLst>
      <p:ext uri="{BB962C8B-B14F-4D97-AF65-F5344CB8AC3E}">
        <p14:creationId xmlns:p14="http://schemas.microsoft.com/office/powerpoint/2010/main" val="29977897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45158" y="5477013"/>
            <a:ext cx="10515600" cy="845157"/>
          </a:xfrm>
        </p:spPr>
        <p:txBody>
          <a:bodyPr/>
          <a:lstStyle/>
          <a:p>
            <a:r>
              <a:rPr lang="en-US" sz="3800" dirty="0"/>
              <a:t>Scene understanding</a:t>
            </a:r>
          </a:p>
        </p:txBody>
      </p:sp>
      <p:sp>
        <p:nvSpPr>
          <p:cNvPr id="5" name="Rectangle 2">
            <a:extLst>
              <a:ext uri="{FF2B5EF4-FFF2-40B4-BE49-F238E27FC236}">
                <a16:creationId xmlns:a16="http://schemas.microsoft.com/office/drawing/2014/main" id="{AADAFA55-4EB1-4E22-9F55-6E8DC8819CBD}"/>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pic>
        <p:nvPicPr>
          <p:cNvPr id="4" name="Picture 3">
            <a:extLst>
              <a:ext uri="{FF2B5EF4-FFF2-40B4-BE49-F238E27FC236}">
                <a16:creationId xmlns:a16="http://schemas.microsoft.com/office/drawing/2014/main" id="{875C4157-51F4-36BE-64BE-2F94A4471181}"/>
              </a:ext>
            </a:extLst>
          </p:cNvPr>
          <p:cNvPicPr>
            <a:picLocks noChangeAspect="1"/>
          </p:cNvPicPr>
          <p:nvPr/>
        </p:nvPicPr>
        <p:blipFill>
          <a:blip r:embed="rId2"/>
          <a:stretch>
            <a:fillRect/>
          </a:stretch>
        </p:blipFill>
        <p:spPr>
          <a:xfrm>
            <a:off x="645158" y="1899285"/>
            <a:ext cx="5105401" cy="3348672"/>
          </a:xfrm>
          <a:prstGeom prst="rect">
            <a:avLst/>
          </a:prstGeom>
        </p:spPr>
      </p:pic>
      <p:pic>
        <p:nvPicPr>
          <p:cNvPr id="7" name="Picture 6">
            <a:extLst>
              <a:ext uri="{FF2B5EF4-FFF2-40B4-BE49-F238E27FC236}">
                <a16:creationId xmlns:a16="http://schemas.microsoft.com/office/drawing/2014/main" id="{82BA5134-6F7F-9FCB-F7AA-53BA1948063B}"/>
              </a:ext>
            </a:extLst>
          </p:cNvPr>
          <p:cNvPicPr>
            <a:picLocks noChangeAspect="1"/>
          </p:cNvPicPr>
          <p:nvPr/>
        </p:nvPicPr>
        <p:blipFill>
          <a:blip r:embed="rId3"/>
          <a:stretch>
            <a:fillRect/>
          </a:stretch>
        </p:blipFill>
        <p:spPr>
          <a:xfrm>
            <a:off x="6010392" y="1955165"/>
            <a:ext cx="5906625" cy="3348672"/>
          </a:xfrm>
          <a:prstGeom prst="rect">
            <a:avLst/>
          </a:prstGeom>
        </p:spPr>
      </p:pic>
    </p:spTree>
    <p:extLst>
      <p:ext uri="{BB962C8B-B14F-4D97-AF65-F5344CB8AC3E}">
        <p14:creationId xmlns:p14="http://schemas.microsoft.com/office/powerpoint/2010/main" val="2463656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BF5F4-9C6D-8FA2-7717-B899238500C0}"/>
              </a:ext>
            </a:extLst>
          </p:cNvPr>
          <p:cNvPicPr>
            <a:picLocks noChangeAspect="1"/>
          </p:cNvPicPr>
          <p:nvPr/>
        </p:nvPicPr>
        <p:blipFill>
          <a:blip r:embed="rId2"/>
          <a:stretch>
            <a:fillRect/>
          </a:stretch>
        </p:blipFill>
        <p:spPr>
          <a:xfrm>
            <a:off x="671772" y="1433615"/>
            <a:ext cx="11520228" cy="3990769"/>
          </a:xfrm>
          <a:prstGeom prst="rect">
            <a:avLst/>
          </a:prstGeom>
        </p:spPr>
      </p:pic>
      <p:sp>
        <p:nvSpPr>
          <p:cNvPr id="4" name="Rectangle 2">
            <a:extLst>
              <a:ext uri="{FF2B5EF4-FFF2-40B4-BE49-F238E27FC236}">
                <a16:creationId xmlns:a16="http://schemas.microsoft.com/office/drawing/2014/main" id="{BA726206-F7B7-14AA-D77D-5693E9525376}"/>
              </a:ext>
            </a:extLst>
          </p:cNvPr>
          <p:cNvSpPr txBox="1">
            <a:spLocks noChangeArrowheads="1"/>
          </p:cNvSpPr>
          <p:nvPr/>
        </p:nvSpPr>
        <p:spPr>
          <a:xfrm>
            <a:off x="671772" y="5619253"/>
            <a:ext cx="10515600" cy="8451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a:t>Scene understanding</a:t>
            </a:r>
            <a:endParaRPr lang="en-US" sz="3800" dirty="0"/>
          </a:p>
        </p:txBody>
      </p:sp>
    </p:spTree>
    <p:extLst>
      <p:ext uri="{BB962C8B-B14F-4D97-AF65-F5344CB8AC3E}">
        <p14:creationId xmlns:p14="http://schemas.microsoft.com/office/powerpoint/2010/main" val="519443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C9071EA-3B85-96EF-BC12-263C64F62FAE}"/>
              </a:ext>
            </a:extLst>
          </p:cNvPr>
          <p:cNvSpPr txBox="1">
            <a:spLocks noChangeArrowheads="1"/>
          </p:cNvSpPr>
          <p:nvPr/>
        </p:nvSpPr>
        <p:spPr>
          <a:xfrm>
            <a:off x="838199" y="365125"/>
            <a:ext cx="110788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err="1"/>
              <a:t>Aplikasi</a:t>
            </a:r>
            <a:r>
              <a:rPr lang="en-US" altLang="en-US" dirty="0"/>
              <a:t> </a:t>
            </a:r>
            <a:r>
              <a:rPr lang="en-US" altLang="en-US" dirty="0" err="1"/>
              <a:t>Pengolahan</a:t>
            </a:r>
            <a:r>
              <a:rPr lang="en-US" altLang="en-US" dirty="0"/>
              <a:t> Citra (dan </a:t>
            </a:r>
            <a:r>
              <a:rPr lang="en-US" altLang="en-US" i="1" dirty="0"/>
              <a:t>Computer Vision</a:t>
            </a:r>
            <a:r>
              <a:rPr lang="en-US" altLang="en-US" dirty="0"/>
              <a:t>)</a:t>
            </a:r>
          </a:p>
        </p:txBody>
      </p:sp>
      <p:pic>
        <p:nvPicPr>
          <p:cNvPr id="4" name="Picture 3">
            <a:extLst>
              <a:ext uri="{FF2B5EF4-FFF2-40B4-BE49-F238E27FC236}">
                <a16:creationId xmlns:a16="http://schemas.microsoft.com/office/drawing/2014/main" id="{CD554610-E11A-3A7B-3441-FA5C430EC4D1}"/>
              </a:ext>
            </a:extLst>
          </p:cNvPr>
          <p:cNvPicPr>
            <a:picLocks noChangeAspect="1"/>
          </p:cNvPicPr>
          <p:nvPr/>
        </p:nvPicPr>
        <p:blipFill>
          <a:blip r:embed="rId2"/>
          <a:stretch>
            <a:fillRect/>
          </a:stretch>
        </p:blipFill>
        <p:spPr>
          <a:xfrm>
            <a:off x="986865" y="1558608"/>
            <a:ext cx="8687614" cy="4324032"/>
          </a:xfrm>
          <a:prstGeom prst="rect">
            <a:avLst/>
          </a:prstGeom>
        </p:spPr>
      </p:pic>
      <p:sp>
        <p:nvSpPr>
          <p:cNvPr id="5" name="TextBox 4">
            <a:extLst>
              <a:ext uri="{FF2B5EF4-FFF2-40B4-BE49-F238E27FC236}">
                <a16:creationId xmlns:a16="http://schemas.microsoft.com/office/drawing/2014/main" id="{66A45447-C01D-2C22-B3C7-A5D9DC2065DB}"/>
              </a:ext>
            </a:extLst>
          </p:cNvPr>
          <p:cNvSpPr txBox="1"/>
          <p:nvPr/>
        </p:nvSpPr>
        <p:spPr>
          <a:xfrm flipH="1">
            <a:off x="1017751" y="5882640"/>
            <a:ext cx="4312921" cy="523220"/>
          </a:xfrm>
          <a:prstGeom prst="rect">
            <a:avLst/>
          </a:prstGeom>
          <a:noFill/>
        </p:spPr>
        <p:txBody>
          <a:bodyPr wrap="square" rtlCol="0">
            <a:spAutoFit/>
          </a:bodyPr>
          <a:lstStyle/>
          <a:p>
            <a:r>
              <a:rPr lang="en-US" sz="2800" dirty="0"/>
              <a:t>Image forgery detection</a:t>
            </a:r>
          </a:p>
        </p:txBody>
      </p:sp>
      <p:sp>
        <p:nvSpPr>
          <p:cNvPr id="6" name="TextBox 5">
            <a:extLst>
              <a:ext uri="{FF2B5EF4-FFF2-40B4-BE49-F238E27FC236}">
                <a16:creationId xmlns:a16="http://schemas.microsoft.com/office/drawing/2014/main" id="{C759A8A0-8C5E-A168-F9F0-AE05C58663A1}"/>
              </a:ext>
            </a:extLst>
          </p:cNvPr>
          <p:cNvSpPr txBox="1"/>
          <p:nvPr/>
        </p:nvSpPr>
        <p:spPr>
          <a:xfrm>
            <a:off x="4240541" y="6405860"/>
            <a:ext cx="8139408" cy="369332"/>
          </a:xfrm>
          <a:prstGeom prst="rect">
            <a:avLst/>
          </a:prstGeom>
          <a:noFill/>
        </p:spPr>
        <p:txBody>
          <a:bodyPr wrap="none" rtlCol="0">
            <a:spAutoFit/>
          </a:bodyPr>
          <a:lstStyle/>
          <a:p>
            <a:r>
              <a:rPr lang="en-US" dirty="0" err="1"/>
              <a:t>Sumber</a:t>
            </a:r>
            <a:r>
              <a:rPr lang="en-US" dirty="0"/>
              <a:t>: </a:t>
            </a:r>
            <a:r>
              <a:rPr lang="en-US" dirty="0">
                <a:hlinkClick r:id="rId3"/>
              </a:rPr>
              <a:t>https://www.sciencedirect.com/science/article/pii/S266591072030061X</a:t>
            </a:r>
            <a:r>
              <a:rPr lang="en-US" dirty="0"/>
              <a:t>      </a:t>
            </a:r>
          </a:p>
        </p:txBody>
      </p:sp>
    </p:spTree>
    <p:extLst>
      <p:ext uri="{BB962C8B-B14F-4D97-AF65-F5344CB8AC3E}">
        <p14:creationId xmlns:p14="http://schemas.microsoft.com/office/powerpoint/2010/main" val="1057333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ewspaper, screenshot&#10;&#10;Description automatically generated">
            <a:extLst>
              <a:ext uri="{FF2B5EF4-FFF2-40B4-BE49-F238E27FC236}">
                <a16:creationId xmlns:a16="http://schemas.microsoft.com/office/drawing/2014/main" id="{CE1265AC-6745-70E9-B9B7-5A980A5A3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185" y="112712"/>
            <a:ext cx="6114416" cy="6074013"/>
          </a:xfrm>
          <a:prstGeom prst="rect">
            <a:avLst/>
          </a:prstGeom>
        </p:spPr>
      </p:pic>
      <p:sp>
        <p:nvSpPr>
          <p:cNvPr id="4" name="TextBox 3">
            <a:extLst>
              <a:ext uri="{FF2B5EF4-FFF2-40B4-BE49-F238E27FC236}">
                <a16:creationId xmlns:a16="http://schemas.microsoft.com/office/drawing/2014/main" id="{A6056E93-2E50-7661-473B-494BE2653607}"/>
              </a:ext>
            </a:extLst>
          </p:cNvPr>
          <p:cNvSpPr txBox="1"/>
          <p:nvPr/>
        </p:nvSpPr>
        <p:spPr>
          <a:xfrm flipH="1">
            <a:off x="2006599" y="6222068"/>
            <a:ext cx="4312921" cy="523220"/>
          </a:xfrm>
          <a:prstGeom prst="rect">
            <a:avLst/>
          </a:prstGeom>
          <a:noFill/>
        </p:spPr>
        <p:txBody>
          <a:bodyPr wrap="square" rtlCol="0">
            <a:spAutoFit/>
          </a:bodyPr>
          <a:lstStyle/>
          <a:p>
            <a:r>
              <a:rPr lang="en-US" sz="2800" dirty="0"/>
              <a:t>Image forgery detection</a:t>
            </a:r>
          </a:p>
        </p:txBody>
      </p:sp>
    </p:spTree>
    <p:extLst>
      <p:ext uri="{BB962C8B-B14F-4D97-AF65-F5344CB8AC3E}">
        <p14:creationId xmlns:p14="http://schemas.microsoft.com/office/powerpoint/2010/main" val="3934451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BDB32-9504-3FB8-B65A-16FF172826A1}"/>
              </a:ext>
            </a:extLst>
          </p:cNvPr>
          <p:cNvSpPr>
            <a:spLocks noGrp="1"/>
          </p:cNvSpPr>
          <p:nvPr>
            <p:ph type="title"/>
          </p:nvPr>
        </p:nvSpPr>
        <p:spPr/>
        <p:txBody>
          <a:bodyPr/>
          <a:lstStyle/>
          <a:p>
            <a:r>
              <a:rPr lang="en-US" dirty="0" err="1"/>
              <a:t>Beberapa</a:t>
            </a:r>
            <a:r>
              <a:rPr lang="en-US" dirty="0"/>
              <a:t> TA/</a:t>
            </a:r>
            <a:r>
              <a:rPr lang="en-US" dirty="0" err="1"/>
              <a:t>Tesis</a:t>
            </a:r>
            <a:r>
              <a:rPr lang="en-US" dirty="0"/>
              <a:t> </a:t>
            </a:r>
            <a:r>
              <a:rPr lang="en-US" dirty="0" err="1"/>
              <a:t>tentang</a:t>
            </a:r>
            <a:r>
              <a:rPr lang="en-US" dirty="0"/>
              <a:t> Image Processing dan Computer Vision</a:t>
            </a:r>
          </a:p>
        </p:txBody>
      </p:sp>
      <p:sp>
        <p:nvSpPr>
          <p:cNvPr id="3" name="Content Placeholder 2">
            <a:extLst>
              <a:ext uri="{FF2B5EF4-FFF2-40B4-BE49-F238E27FC236}">
                <a16:creationId xmlns:a16="http://schemas.microsoft.com/office/drawing/2014/main" id="{B01A7CDD-42FB-8121-200A-490DA43D29E2}"/>
              </a:ext>
            </a:extLst>
          </p:cNvPr>
          <p:cNvSpPr>
            <a:spLocks noGrp="1"/>
          </p:cNvSpPr>
          <p:nvPr>
            <p:ph idx="1"/>
          </p:nvPr>
        </p:nvSpPr>
        <p:spPr/>
        <p:txBody>
          <a:bodyPr/>
          <a:lstStyle/>
          <a:p>
            <a:pPr marL="514350" indent="-514350">
              <a:buFont typeface="+mj-lt"/>
              <a:buAutoNum type="arabicPeriod"/>
            </a:pPr>
            <a:r>
              <a:rPr lang="en-US" sz="2400" dirty="0"/>
              <a:t>Ahmad </a:t>
            </a:r>
            <a:r>
              <a:rPr lang="en-US" sz="2400" dirty="0" err="1"/>
              <a:t>Faishol</a:t>
            </a:r>
            <a:r>
              <a:rPr lang="en-US" sz="2400" dirty="0"/>
              <a:t> Huda (13516094): </a:t>
            </a:r>
            <a:r>
              <a:rPr lang="en-US" sz="2400" dirty="0" err="1">
                <a:solidFill>
                  <a:srgbClr val="FF0000"/>
                </a:solidFill>
              </a:rPr>
              <a:t>Pengembangan</a:t>
            </a:r>
            <a:r>
              <a:rPr lang="en-US" sz="2400" dirty="0">
                <a:solidFill>
                  <a:srgbClr val="FF0000"/>
                </a:solidFill>
              </a:rPr>
              <a:t> </a:t>
            </a:r>
            <a:r>
              <a:rPr lang="en-US" sz="2400" dirty="0" err="1">
                <a:solidFill>
                  <a:srgbClr val="FF0000"/>
                </a:solidFill>
              </a:rPr>
              <a:t>Sistem</a:t>
            </a:r>
            <a:r>
              <a:rPr lang="en-US" sz="2400" dirty="0">
                <a:solidFill>
                  <a:srgbClr val="FF0000"/>
                </a:solidFill>
              </a:rPr>
              <a:t> </a:t>
            </a:r>
            <a:r>
              <a:rPr lang="en-US" sz="2400" dirty="0" err="1">
                <a:solidFill>
                  <a:srgbClr val="FF0000"/>
                </a:solidFill>
              </a:rPr>
              <a:t>Pencarian</a:t>
            </a:r>
            <a:r>
              <a:rPr lang="en-US" sz="2400" dirty="0">
                <a:solidFill>
                  <a:srgbClr val="FF0000"/>
                </a:solidFill>
              </a:rPr>
              <a:t> Gambar </a:t>
            </a:r>
            <a:r>
              <a:rPr lang="en-US" sz="2400" dirty="0" err="1">
                <a:solidFill>
                  <a:srgbClr val="FF0000"/>
                </a:solidFill>
              </a:rPr>
              <a:t>Produk</a:t>
            </a:r>
            <a:r>
              <a:rPr lang="en-US" sz="2400" dirty="0">
                <a:solidFill>
                  <a:srgbClr val="FF0000"/>
                </a:solidFill>
              </a:rPr>
              <a:t> E-commerce </a:t>
            </a:r>
            <a:r>
              <a:rPr lang="en-US" sz="2400" dirty="0" err="1">
                <a:solidFill>
                  <a:srgbClr val="FF0000"/>
                </a:solidFill>
              </a:rPr>
              <a:t>Dengan</a:t>
            </a:r>
            <a:r>
              <a:rPr lang="en-US" sz="2400" dirty="0">
                <a:solidFill>
                  <a:srgbClr val="FF0000"/>
                </a:solidFill>
              </a:rPr>
              <a:t> Convolutional Neural Network</a:t>
            </a:r>
          </a:p>
          <a:p>
            <a:pPr marL="514350" indent="-514350">
              <a:buFont typeface="+mj-lt"/>
              <a:buAutoNum type="arabicPeriod"/>
            </a:pPr>
            <a:endParaRPr lang="en-US" dirty="0"/>
          </a:p>
          <a:p>
            <a:pPr marL="514350" indent="-514350">
              <a:buFont typeface="+mj-lt"/>
              <a:buAutoNum type="arabicPeriod"/>
            </a:pPr>
            <a:endParaRPr lang="en-US" dirty="0"/>
          </a:p>
        </p:txBody>
      </p:sp>
      <p:pic>
        <p:nvPicPr>
          <p:cNvPr id="4" name="Picture 3">
            <a:extLst>
              <a:ext uri="{FF2B5EF4-FFF2-40B4-BE49-F238E27FC236}">
                <a16:creationId xmlns:a16="http://schemas.microsoft.com/office/drawing/2014/main" id="{FDE036BE-2E94-8E41-91C5-95E297DB6E9A}"/>
              </a:ext>
            </a:extLst>
          </p:cNvPr>
          <p:cNvPicPr>
            <a:picLocks noChangeAspect="1"/>
          </p:cNvPicPr>
          <p:nvPr/>
        </p:nvPicPr>
        <p:blipFill>
          <a:blip r:embed="rId2"/>
          <a:stretch>
            <a:fillRect/>
          </a:stretch>
        </p:blipFill>
        <p:spPr>
          <a:xfrm>
            <a:off x="671830" y="2618474"/>
            <a:ext cx="4458970" cy="3874401"/>
          </a:xfrm>
          <a:prstGeom prst="rect">
            <a:avLst/>
          </a:prstGeom>
        </p:spPr>
      </p:pic>
      <p:pic>
        <p:nvPicPr>
          <p:cNvPr id="5" name="Picture 4">
            <a:extLst>
              <a:ext uri="{FF2B5EF4-FFF2-40B4-BE49-F238E27FC236}">
                <a16:creationId xmlns:a16="http://schemas.microsoft.com/office/drawing/2014/main" id="{BB451084-8AA3-C2D8-68BF-B65E4928A931}"/>
              </a:ext>
            </a:extLst>
          </p:cNvPr>
          <p:cNvPicPr>
            <a:picLocks noChangeAspect="1"/>
          </p:cNvPicPr>
          <p:nvPr/>
        </p:nvPicPr>
        <p:blipFill>
          <a:blip r:embed="rId3"/>
          <a:stretch>
            <a:fillRect/>
          </a:stretch>
        </p:blipFill>
        <p:spPr>
          <a:xfrm>
            <a:off x="6496367" y="2638977"/>
            <a:ext cx="4586211" cy="3853898"/>
          </a:xfrm>
          <a:prstGeom prst="rect">
            <a:avLst/>
          </a:prstGeom>
        </p:spPr>
      </p:pic>
    </p:spTree>
    <p:extLst>
      <p:ext uri="{BB962C8B-B14F-4D97-AF65-F5344CB8AC3E}">
        <p14:creationId xmlns:p14="http://schemas.microsoft.com/office/powerpoint/2010/main" val="60338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350251-5808-90D7-AFD1-F3E3AF4F8D0A}"/>
              </a:ext>
            </a:extLst>
          </p:cNvPr>
          <p:cNvSpPr>
            <a:spLocks noGrp="1"/>
          </p:cNvSpPr>
          <p:nvPr>
            <p:ph idx="1"/>
          </p:nvPr>
        </p:nvSpPr>
        <p:spPr>
          <a:xfrm>
            <a:off x="838200" y="508000"/>
            <a:ext cx="10515600" cy="5668963"/>
          </a:xfrm>
        </p:spPr>
        <p:txBody>
          <a:bodyPr/>
          <a:lstStyle/>
          <a:p>
            <a:pPr marL="514350" indent="-514350">
              <a:buFont typeface="+mj-lt"/>
              <a:buAutoNum type="arabicPeriod" startAt="2"/>
            </a:pPr>
            <a:r>
              <a:rPr lang="pl-PL" dirty="0"/>
              <a:t>Hagai Raja Sinulingga</a:t>
            </a:r>
            <a:r>
              <a:rPr lang="en-US" dirty="0"/>
              <a:t> (</a:t>
            </a:r>
            <a:r>
              <a:rPr lang="pl-PL" dirty="0"/>
              <a:t>13516136</a:t>
            </a:r>
            <a:r>
              <a:rPr lang="en-US" dirty="0"/>
              <a:t>): </a:t>
            </a:r>
            <a:r>
              <a:rPr lang="en-US" dirty="0" err="1">
                <a:solidFill>
                  <a:srgbClr val="FF0000"/>
                </a:solidFill>
              </a:rPr>
              <a:t>Sistem</a:t>
            </a:r>
            <a:r>
              <a:rPr lang="en-US" dirty="0">
                <a:solidFill>
                  <a:srgbClr val="FF0000"/>
                </a:solidFill>
              </a:rPr>
              <a:t> </a:t>
            </a:r>
            <a:r>
              <a:rPr lang="en-US" dirty="0" err="1">
                <a:solidFill>
                  <a:srgbClr val="FF0000"/>
                </a:solidFill>
              </a:rPr>
              <a:t>Pengenalan</a:t>
            </a:r>
            <a:r>
              <a:rPr lang="en-US" dirty="0">
                <a:solidFill>
                  <a:srgbClr val="FF0000"/>
                </a:solidFill>
              </a:rPr>
              <a:t> Jalan Raya Pada </a:t>
            </a:r>
            <a:r>
              <a:rPr lang="en-US" dirty="0" err="1">
                <a:solidFill>
                  <a:srgbClr val="FF0000"/>
                </a:solidFill>
              </a:rPr>
              <a:t>Sistem</a:t>
            </a:r>
            <a:r>
              <a:rPr lang="en-US" dirty="0">
                <a:solidFill>
                  <a:srgbClr val="FF0000"/>
                </a:solidFill>
              </a:rPr>
              <a:t> Autonomous Vehicle (Av) </a:t>
            </a:r>
            <a:r>
              <a:rPr lang="en-US" dirty="0" err="1">
                <a:solidFill>
                  <a:srgbClr val="FF0000"/>
                </a:solidFill>
              </a:rPr>
              <a:t>Dengan</a:t>
            </a:r>
            <a:r>
              <a:rPr lang="en-US" dirty="0">
                <a:solidFill>
                  <a:srgbClr val="FF0000"/>
                </a:solidFill>
              </a:rPr>
              <a:t> </a:t>
            </a:r>
            <a:r>
              <a:rPr lang="en-US" dirty="0" err="1">
                <a:solidFill>
                  <a:srgbClr val="FF0000"/>
                </a:solidFill>
              </a:rPr>
              <a:t>Metode</a:t>
            </a:r>
            <a:r>
              <a:rPr lang="en-US" dirty="0">
                <a:solidFill>
                  <a:srgbClr val="FF0000"/>
                </a:solidFill>
              </a:rPr>
              <a:t> </a:t>
            </a:r>
            <a:r>
              <a:rPr lang="en-US" dirty="0" err="1">
                <a:solidFill>
                  <a:srgbClr val="FF0000"/>
                </a:solidFill>
              </a:rPr>
              <a:t>Heuristik</a:t>
            </a:r>
            <a:r>
              <a:rPr lang="en-US" dirty="0">
                <a:solidFill>
                  <a:srgbClr val="FF0000"/>
                </a:solidFill>
              </a:rPr>
              <a:t> Dan </a:t>
            </a:r>
            <a:r>
              <a:rPr lang="en-US" dirty="0" err="1">
                <a:solidFill>
                  <a:srgbClr val="FF0000"/>
                </a:solidFill>
              </a:rPr>
              <a:t>Pembelajaran</a:t>
            </a:r>
            <a:r>
              <a:rPr lang="en-US" dirty="0">
                <a:solidFill>
                  <a:srgbClr val="FF0000"/>
                </a:solidFill>
              </a:rPr>
              <a:t> </a:t>
            </a:r>
            <a:r>
              <a:rPr lang="en-US" dirty="0" err="1">
                <a:solidFill>
                  <a:srgbClr val="FF0000"/>
                </a:solidFill>
              </a:rPr>
              <a:t>Mesin</a:t>
            </a:r>
            <a:endParaRPr lang="pl-PL" dirty="0">
              <a:solidFill>
                <a:srgbClr val="FF0000"/>
              </a:solidFill>
            </a:endParaRPr>
          </a:p>
        </p:txBody>
      </p:sp>
      <p:pic>
        <p:nvPicPr>
          <p:cNvPr id="5" name="Picture 4">
            <a:extLst>
              <a:ext uri="{FF2B5EF4-FFF2-40B4-BE49-F238E27FC236}">
                <a16:creationId xmlns:a16="http://schemas.microsoft.com/office/drawing/2014/main" id="{7F85188B-8092-5B74-71B0-1760AAEE3AA2}"/>
              </a:ext>
            </a:extLst>
          </p:cNvPr>
          <p:cNvPicPr>
            <a:picLocks noChangeAspect="1"/>
          </p:cNvPicPr>
          <p:nvPr/>
        </p:nvPicPr>
        <p:blipFill>
          <a:blip r:embed="rId2"/>
          <a:stretch>
            <a:fillRect/>
          </a:stretch>
        </p:blipFill>
        <p:spPr>
          <a:xfrm>
            <a:off x="1398270" y="1878012"/>
            <a:ext cx="7200900" cy="5133975"/>
          </a:xfrm>
          <a:prstGeom prst="rect">
            <a:avLst/>
          </a:prstGeom>
        </p:spPr>
      </p:pic>
    </p:spTree>
    <p:extLst>
      <p:ext uri="{BB962C8B-B14F-4D97-AF65-F5344CB8AC3E}">
        <p14:creationId xmlns:p14="http://schemas.microsoft.com/office/powerpoint/2010/main" val="3342724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838200" y="375064"/>
            <a:ext cx="10515600" cy="1325563"/>
          </a:xfrm>
        </p:spPr>
        <p:txBody>
          <a:bodyPr/>
          <a:lstStyle/>
          <a:p>
            <a:pPr eaLnBrk="1" hangingPunct="1"/>
            <a:r>
              <a:rPr lang="en-IE" sz="3600"/>
              <a:t>Key Stages in Digital Image Processing:</a:t>
            </a:r>
            <a:br>
              <a:rPr lang="en-IE" sz="3600"/>
            </a:br>
            <a:r>
              <a:rPr lang="en-IE" sz="3600"/>
              <a:t>Morphological Processing</a:t>
            </a:r>
            <a:endParaRPr lang="en-US" sz="3600"/>
          </a:p>
        </p:txBody>
      </p:sp>
      <p:sp>
        <p:nvSpPr>
          <p:cNvPr id="73731" name="Rectangle 3"/>
          <p:cNvSpPr>
            <a:spLocks noGrp="1" noChangeArrowheads="1"/>
          </p:cNvSpPr>
          <p:nvPr>
            <p:ph type="body" idx="1"/>
          </p:nvPr>
        </p:nvSpPr>
        <p:spPr/>
        <p:txBody>
          <a:bodyPr/>
          <a:lstStyle/>
          <a:p>
            <a:pPr marL="0" indent="0"/>
            <a:endParaRPr lang="en-GB"/>
          </a:p>
        </p:txBody>
      </p:sp>
      <p:sp>
        <p:nvSpPr>
          <p:cNvPr id="73732" name="Rectangle 4"/>
          <p:cNvSpPr>
            <a:spLocks noChangeArrowheads="1"/>
          </p:cNvSpPr>
          <p:nvPr/>
        </p:nvSpPr>
        <p:spPr bwMode="auto">
          <a:xfrm>
            <a:off x="2074863"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Acquisition</a:t>
            </a:r>
            <a:endParaRPr lang="en-US"/>
          </a:p>
        </p:txBody>
      </p:sp>
      <p:sp>
        <p:nvSpPr>
          <p:cNvPr id="73733" name="Rectangle 5"/>
          <p:cNvSpPr>
            <a:spLocks noChangeArrowheads="1"/>
          </p:cNvSpPr>
          <p:nvPr/>
        </p:nvSpPr>
        <p:spPr bwMode="auto">
          <a:xfrm>
            <a:off x="4056063"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Restoration</a:t>
            </a:r>
            <a:endParaRPr lang="en-US"/>
          </a:p>
        </p:txBody>
      </p:sp>
      <p:sp>
        <p:nvSpPr>
          <p:cNvPr id="73734" name="Rectangle 6"/>
          <p:cNvSpPr>
            <a:spLocks noChangeArrowheads="1"/>
          </p:cNvSpPr>
          <p:nvPr/>
        </p:nvSpPr>
        <p:spPr bwMode="auto">
          <a:xfrm>
            <a:off x="6434138" y="1679576"/>
            <a:ext cx="1695450" cy="830263"/>
          </a:xfrm>
          <a:prstGeom prst="rect">
            <a:avLst/>
          </a:prstGeom>
          <a:solidFill>
            <a:schemeClr val="accent1"/>
          </a:solidFill>
          <a:ln w="38100">
            <a:solidFill>
              <a:schemeClr val="tx1"/>
            </a:solidFill>
            <a:miter lim="800000"/>
            <a:headEnd/>
            <a:tailEnd/>
          </a:ln>
        </p:spPr>
        <p:txBody>
          <a:bodyPr anchor="ctr"/>
          <a:lstStyle/>
          <a:p>
            <a:pPr algn="ctr"/>
            <a:r>
              <a:rPr lang="en-IE"/>
              <a:t>Morphological Processing</a:t>
            </a:r>
            <a:endParaRPr lang="en-US"/>
          </a:p>
        </p:txBody>
      </p:sp>
      <p:sp>
        <p:nvSpPr>
          <p:cNvPr id="73735" name="Rectangle 7"/>
          <p:cNvSpPr>
            <a:spLocks noChangeArrowheads="1"/>
          </p:cNvSpPr>
          <p:nvPr/>
        </p:nvSpPr>
        <p:spPr bwMode="auto">
          <a:xfrm>
            <a:off x="8401050"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Segmentation</a:t>
            </a:r>
            <a:endParaRPr lang="en-US"/>
          </a:p>
        </p:txBody>
      </p:sp>
      <p:sp>
        <p:nvSpPr>
          <p:cNvPr id="73736" name="Rectangle 8"/>
          <p:cNvSpPr>
            <a:spLocks noChangeArrowheads="1"/>
          </p:cNvSpPr>
          <p:nvPr/>
        </p:nvSpPr>
        <p:spPr bwMode="auto">
          <a:xfrm>
            <a:off x="8401050" y="514032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Representation &amp; Description</a:t>
            </a:r>
            <a:endParaRPr lang="en-US" sz="1700"/>
          </a:p>
        </p:txBody>
      </p:sp>
      <p:sp>
        <p:nvSpPr>
          <p:cNvPr id="73737" name="Rectangle 9"/>
          <p:cNvSpPr>
            <a:spLocks noChangeArrowheads="1"/>
          </p:cNvSpPr>
          <p:nvPr/>
        </p:nvSpPr>
        <p:spPr bwMode="auto">
          <a:xfrm>
            <a:off x="2074863"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Enhancement</a:t>
            </a:r>
            <a:endParaRPr lang="en-US"/>
          </a:p>
        </p:txBody>
      </p:sp>
      <p:sp>
        <p:nvSpPr>
          <p:cNvPr id="73738" name="Rectangle 10"/>
          <p:cNvSpPr>
            <a:spLocks noChangeArrowheads="1"/>
          </p:cNvSpPr>
          <p:nvPr/>
        </p:nvSpPr>
        <p:spPr bwMode="auto">
          <a:xfrm>
            <a:off x="8401050"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Object Recognition</a:t>
            </a:r>
            <a:endParaRPr lang="en-US" sz="1700"/>
          </a:p>
        </p:txBody>
      </p:sp>
      <p:sp>
        <p:nvSpPr>
          <p:cNvPr id="73739" name="Text Box 11"/>
          <p:cNvSpPr txBox="1">
            <a:spLocks noChangeArrowheads="1"/>
          </p:cNvSpPr>
          <p:nvPr/>
        </p:nvSpPr>
        <p:spPr bwMode="auto">
          <a:xfrm>
            <a:off x="1979614" y="5372100"/>
            <a:ext cx="1763111" cy="369332"/>
          </a:xfrm>
          <a:prstGeom prst="rect">
            <a:avLst/>
          </a:prstGeom>
          <a:noFill/>
          <a:ln w="12700">
            <a:noFill/>
            <a:miter lim="800000"/>
            <a:headEnd/>
            <a:tailEnd/>
          </a:ln>
        </p:spPr>
        <p:txBody>
          <a:bodyPr wrap="none">
            <a:spAutoFit/>
          </a:bodyPr>
          <a:lstStyle/>
          <a:p>
            <a:r>
              <a:rPr lang="en-IE"/>
              <a:t>Problem Domain</a:t>
            </a:r>
            <a:endParaRPr lang="en-US"/>
          </a:p>
        </p:txBody>
      </p:sp>
      <p:cxnSp>
        <p:nvCxnSpPr>
          <p:cNvPr id="73740" name="AutoShape 12"/>
          <p:cNvCxnSpPr>
            <a:cxnSpLocks noChangeShapeType="1"/>
            <a:stCxn id="73739" idx="0"/>
            <a:endCxn id="73732" idx="2"/>
          </p:cNvCxnSpPr>
          <p:nvPr/>
        </p:nvCxnSpPr>
        <p:spPr bwMode="auto">
          <a:xfrm flipV="1">
            <a:off x="2861170" y="4846638"/>
            <a:ext cx="61419" cy="525462"/>
          </a:xfrm>
          <a:prstGeom prst="straightConnector1">
            <a:avLst/>
          </a:prstGeom>
          <a:noFill/>
          <a:ln w="12700">
            <a:solidFill>
              <a:schemeClr val="tx1"/>
            </a:solidFill>
            <a:round/>
            <a:headEnd/>
            <a:tailEnd type="triangle" w="med" len="med"/>
          </a:ln>
        </p:spPr>
      </p:cxnSp>
      <p:cxnSp>
        <p:nvCxnSpPr>
          <p:cNvPr id="73741" name="AutoShape 13"/>
          <p:cNvCxnSpPr>
            <a:cxnSpLocks noChangeShapeType="1"/>
            <a:stCxn id="73732" idx="0"/>
            <a:endCxn id="73737" idx="2"/>
          </p:cNvCxnSpPr>
          <p:nvPr/>
        </p:nvCxnSpPr>
        <p:spPr bwMode="auto">
          <a:xfrm rot="-5400000">
            <a:off x="2775745" y="3869532"/>
            <a:ext cx="293687" cy="0"/>
          </a:xfrm>
          <a:prstGeom prst="straightConnector1">
            <a:avLst/>
          </a:prstGeom>
          <a:noFill/>
          <a:ln w="12700">
            <a:solidFill>
              <a:schemeClr val="tx1"/>
            </a:solidFill>
            <a:round/>
            <a:headEnd/>
            <a:tailEnd type="triangle" w="med" len="med"/>
          </a:ln>
        </p:spPr>
      </p:cxnSp>
      <p:cxnSp>
        <p:nvCxnSpPr>
          <p:cNvPr id="73742" name="AutoShape 14"/>
          <p:cNvCxnSpPr>
            <a:cxnSpLocks noChangeShapeType="1"/>
            <a:stCxn id="73738" idx="2"/>
            <a:endCxn id="73736" idx="0"/>
          </p:cNvCxnSpPr>
          <p:nvPr/>
        </p:nvCxnSpPr>
        <p:spPr bwMode="auto">
          <a:xfrm rot="5400000">
            <a:off x="9101932" y="4993482"/>
            <a:ext cx="293687" cy="0"/>
          </a:xfrm>
          <a:prstGeom prst="straightConnector1">
            <a:avLst/>
          </a:prstGeom>
          <a:noFill/>
          <a:ln w="12700">
            <a:solidFill>
              <a:schemeClr val="tx1"/>
            </a:solidFill>
            <a:round/>
            <a:headEnd/>
            <a:tailEnd type="triangle" w="med" len="med"/>
          </a:ln>
        </p:spPr>
      </p:cxnSp>
      <p:cxnSp>
        <p:nvCxnSpPr>
          <p:cNvPr id="73743" name="AutoShape 15"/>
          <p:cNvCxnSpPr>
            <a:cxnSpLocks noChangeShapeType="1"/>
            <a:stCxn id="73735" idx="2"/>
            <a:endCxn id="73738" idx="0"/>
          </p:cNvCxnSpPr>
          <p:nvPr/>
        </p:nvCxnSpPr>
        <p:spPr bwMode="auto">
          <a:xfrm rot="5400000">
            <a:off x="9101932" y="3869532"/>
            <a:ext cx="293687" cy="0"/>
          </a:xfrm>
          <a:prstGeom prst="straightConnector1">
            <a:avLst/>
          </a:prstGeom>
          <a:noFill/>
          <a:ln w="12700">
            <a:solidFill>
              <a:schemeClr val="tx1"/>
            </a:solidFill>
            <a:round/>
            <a:headEnd/>
            <a:tailEnd type="triangle" w="med" len="med"/>
          </a:ln>
        </p:spPr>
      </p:cxnSp>
      <p:cxnSp>
        <p:nvCxnSpPr>
          <p:cNvPr id="73744" name="AutoShape 16"/>
          <p:cNvCxnSpPr>
            <a:cxnSpLocks noChangeShapeType="1"/>
            <a:stCxn id="73734" idx="3"/>
            <a:endCxn id="73735" idx="0"/>
          </p:cNvCxnSpPr>
          <p:nvPr/>
        </p:nvCxnSpPr>
        <p:spPr bwMode="auto">
          <a:xfrm>
            <a:off x="8148639" y="2095501"/>
            <a:ext cx="1100137" cy="796925"/>
          </a:xfrm>
          <a:prstGeom prst="bentConnector2">
            <a:avLst/>
          </a:prstGeom>
          <a:noFill/>
          <a:ln w="12700">
            <a:solidFill>
              <a:schemeClr val="tx1"/>
            </a:solidFill>
            <a:miter lim="800000"/>
            <a:headEnd/>
            <a:tailEnd type="triangle" w="med" len="med"/>
          </a:ln>
        </p:spPr>
      </p:cxnSp>
      <p:cxnSp>
        <p:nvCxnSpPr>
          <p:cNvPr id="73745" name="AutoShape 17"/>
          <p:cNvCxnSpPr>
            <a:cxnSpLocks noChangeShapeType="1"/>
            <a:stCxn id="73733" idx="3"/>
            <a:endCxn id="73734" idx="1"/>
          </p:cNvCxnSpPr>
          <p:nvPr/>
        </p:nvCxnSpPr>
        <p:spPr bwMode="auto">
          <a:xfrm>
            <a:off x="5751514" y="2095500"/>
            <a:ext cx="663575" cy="0"/>
          </a:xfrm>
          <a:prstGeom prst="straightConnector1">
            <a:avLst/>
          </a:prstGeom>
          <a:noFill/>
          <a:ln w="12700">
            <a:solidFill>
              <a:schemeClr val="tx1"/>
            </a:solidFill>
            <a:round/>
            <a:headEnd/>
            <a:tailEnd type="triangle" w="med" len="med"/>
          </a:ln>
        </p:spPr>
      </p:cxnSp>
      <p:cxnSp>
        <p:nvCxnSpPr>
          <p:cNvPr id="73746" name="AutoShape 18"/>
          <p:cNvCxnSpPr>
            <a:cxnSpLocks noChangeShapeType="1"/>
            <a:stCxn id="73737" idx="0"/>
            <a:endCxn id="73733" idx="1"/>
          </p:cNvCxnSpPr>
          <p:nvPr/>
        </p:nvCxnSpPr>
        <p:spPr bwMode="auto">
          <a:xfrm rot="-5400000">
            <a:off x="3090864" y="1927226"/>
            <a:ext cx="796925" cy="1133475"/>
          </a:xfrm>
          <a:prstGeom prst="bentConnector2">
            <a:avLst/>
          </a:prstGeom>
          <a:noFill/>
          <a:ln w="12700">
            <a:solidFill>
              <a:schemeClr val="tx1"/>
            </a:solidFill>
            <a:miter lim="800000"/>
            <a:headEnd/>
            <a:tailEnd type="triangle" w="med" len="med"/>
          </a:ln>
        </p:spPr>
      </p:cxnSp>
      <p:sp>
        <p:nvSpPr>
          <p:cNvPr id="73747" name="Rectangle 19"/>
          <p:cNvSpPr>
            <a:spLocks noChangeArrowheads="1"/>
          </p:cNvSpPr>
          <p:nvPr/>
        </p:nvSpPr>
        <p:spPr bwMode="auto">
          <a:xfrm>
            <a:off x="4089400"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Colour Image Processing</a:t>
            </a:r>
            <a:endParaRPr lang="en-US"/>
          </a:p>
        </p:txBody>
      </p:sp>
      <p:sp>
        <p:nvSpPr>
          <p:cNvPr id="73748" name="Rectangle 20"/>
          <p:cNvSpPr>
            <a:spLocks noChangeArrowheads="1"/>
          </p:cNvSpPr>
          <p:nvPr/>
        </p:nvSpPr>
        <p:spPr bwMode="auto">
          <a:xfrm>
            <a:off x="6332538"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Image Compression</a:t>
            </a:r>
            <a:endParaRPr lang="en-US"/>
          </a:p>
        </p:txBody>
      </p:sp>
      <p:pic>
        <p:nvPicPr>
          <p:cNvPr id="73749" name="Picture 21"/>
          <p:cNvPicPr>
            <a:picLocks noChangeAspect="1" noChangeArrowheads="1"/>
          </p:cNvPicPr>
          <p:nvPr/>
        </p:nvPicPr>
        <p:blipFill>
          <a:blip r:embed="rId3" cstate="print"/>
          <a:srcRect r="19370"/>
          <a:stretch>
            <a:fillRect/>
          </a:stretch>
        </p:blipFill>
        <p:spPr bwMode="auto">
          <a:xfrm>
            <a:off x="4351338" y="2563814"/>
            <a:ext cx="3460750" cy="3163887"/>
          </a:xfrm>
          <a:prstGeom prst="rect">
            <a:avLst/>
          </a:prstGeom>
          <a:noFill/>
          <a:ln w="9525">
            <a:noFill/>
            <a:miter lim="800000"/>
            <a:headEnd/>
            <a:tailEnd/>
          </a:ln>
        </p:spPr>
      </p:pic>
      <p:grpSp>
        <p:nvGrpSpPr>
          <p:cNvPr id="2" name="Group 22"/>
          <p:cNvGrpSpPr>
            <a:grpSpLocks/>
          </p:cNvGrpSpPr>
          <p:nvPr/>
        </p:nvGrpSpPr>
        <p:grpSpPr bwMode="auto">
          <a:xfrm>
            <a:off x="1520825" y="1631951"/>
            <a:ext cx="260350" cy="5229225"/>
            <a:chOff x="-2" y="1034"/>
            <a:chExt cx="164" cy="3294"/>
          </a:xfrm>
        </p:grpSpPr>
        <p:pic>
          <p:nvPicPr>
            <p:cNvPr id="73751" name="Picture 23" descr="book"/>
            <p:cNvPicPr>
              <a:picLocks noChangeAspect="1" noChangeArrowheads="1"/>
            </p:cNvPicPr>
            <p:nvPr/>
          </p:nvPicPr>
          <p:blipFill>
            <a:blip r:embed="rId4" cstate="print"/>
            <a:srcRect/>
            <a:stretch>
              <a:fillRect/>
            </a:stretch>
          </p:blipFill>
          <p:spPr bwMode="auto">
            <a:xfrm rot="-5400000">
              <a:off x="17" y="4184"/>
              <a:ext cx="125" cy="164"/>
            </a:xfrm>
            <a:prstGeom prst="rect">
              <a:avLst/>
            </a:prstGeom>
            <a:noFill/>
            <a:ln w="9525">
              <a:noFill/>
              <a:miter lim="800000"/>
              <a:headEnd/>
              <a:tailEnd/>
            </a:ln>
          </p:spPr>
        </p:pic>
        <p:sp>
          <p:nvSpPr>
            <p:cNvPr id="73752" name="Rectangle 24"/>
            <p:cNvSpPr>
              <a:spLocks noChangeArrowheads="1"/>
            </p:cNvSpPr>
            <p:nvPr/>
          </p:nvSpPr>
          <p:spPr bwMode="auto">
            <a:xfrm rot="-5400000">
              <a:off x="-1508" y="2540"/>
              <a:ext cx="3172" cy="159"/>
            </a:xfrm>
            <a:prstGeom prst="rect">
              <a:avLst/>
            </a:prstGeom>
            <a:solidFill>
              <a:schemeClr val="accent2"/>
            </a:solidFill>
            <a:ln w="12700">
              <a:solidFill>
                <a:schemeClr val="tx1"/>
              </a:solidFill>
              <a:miter lim="800000"/>
              <a:headEnd/>
              <a:tailEnd/>
            </a:ln>
          </p:spPr>
          <p:txBody>
            <a:bodyPr wrap="none" anchor="ctr"/>
            <a:lstStyle/>
            <a:p>
              <a:pPr algn="r"/>
              <a:r>
                <a:rPr lang="en-IE" sz="1200">
                  <a:solidFill>
                    <a:schemeClr val="bg1"/>
                  </a:solidFill>
                </a:rPr>
                <a:t>Images taken from Gonzalez &amp; Woods, Digital Image Processing (2002)</a:t>
              </a:r>
              <a:endParaRPr lang="en-US" sz="1200">
                <a:solidFill>
                  <a:schemeClr val="bg1"/>
                </a:solidFill>
              </a:endParaRPr>
            </a:p>
          </p:txBody>
        </p:sp>
      </p:grpSp>
      <p:sp>
        <p:nvSpPr>
          <p:cNvPr id="25" name="Rectangle 24">
            <a:extLst>
              <a:ext uri="{FF2B5EF4-FFF2-40B4-BE49-F238E27FC236}">
                <a16:creationId xmlns:a16="http://schemas.microsoft.com/office/drawing/2014/main" id="{B3DD3B96-04E3-4CE6-B9C3-D2EAABA9BEF8}"/>
              </a:ext>
            </a:extLst>
          </p:cNvPr>
          <p:cNvSpPr/>
          <p:nvPr/>
        </p:nvSpPr>
        <p:spPr>
          <a:xfrm>
            <a:off x="6584715" y="1066286"/>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DF0168-F097-8901-1566-7144C567C5C6}"/>
              </a:ext>
            </a:extLst>
          </p:cNvPr>
          <p:cNvSpPr>
            <a:spLocks noGrp="1"/>
          </p:cNvSpPr>
          <p:nvPr>
            <p:ph idx="1"/>
          </p:nvPr>
        </p:nvSpPr>
        <p:spPr>
          <a:xfrm>
            <a:off x="838200" y="579120"/>
            <a:ext cx="10515600" cy="5597843"/>
          </a:xfrm>
        </p:spPr>
        <p:txBody>
          <a:bodyPr/>
          <a:lstStyle/>
          <a:p>
            <a:pPr marL="514350" indent="-514350">
              <a:buFont typeface="+mj-lt"/>
              <a:buAutoNum type="arabicPeriod" startAt="3"/>
            </a:pPr>
            <a:r>
              <a:rPr lang="pl-PL" dirty="0"/>
              <a:t>Renjira Naufhal Dhiaegana</a:t>
            </a:r>
            <a:r>
              <a:rPr lang="en-US" dirty="0"/>
              <a:t> (</a:t>
            </a:r>
            <a:r>
              <a:rPr lang="pl-PL" dirty="0"/>
              <a:t>13516014</a:t>
            </a:r>
            <a:r>
              <a:rPr lang="en-US" dirty="0"/>
              <a:t>): </a:t>
            </a:r>
            <a:r>
              <a:rPr lang="en-US" dirty="0" err="1">
                <a:solidFill>
                  <a:srgbClr val="FF0000"/>
                </a:solidFill>
              </a:rPr>
              <a:t>Penerapan</a:t>
            </a:r>
            <a:r>
              <a:rPr lang="en-US" dirty="0">
                <a:solidFill>
                  <a:srgbClr val="FF0000"/>
                </a:solidFill>
              </a:rPr>
              <a:t> Convolutional Neural Network </a:t>
            </a:r>
            <a:r>
              <a:rPr lang="en-US" dirty="0" err="1">
                <a:solidFill>
                  <a:srgbClr val="FF0000"/>
                </a:solidFill>
              </a:rPr>
              <a:t>Untuk</a:t>
            </a:r>
            <a:r>
              <a:rPr lang="en-US" dirty="0">
                <a:solidFill>
                  <a:srgbClr val="FF0000"/>
                </a:solidFill>
              </a:rPr>
              <a:t> </a:t>
            </a:r>
            <a:r>
              <a:rPr lang="en-US" dirty="0" err="1">
                <a:solidFill>
                  <a:srgbClr val="FF0000"/>
                </a:solidFill>
              </a:rPr>
              <a:t>Deteksi</a:t>
            </a:r>
            <a:r>
              <a:rPr lang="en-US" dirty="0">
                <a:solidFill>
                  <a:srgbClr val="FF0000"/>
                </a:solidFill>
              </a:rPr>
              <a:t> Pedestrian Pada </a:t>
            </a:r>
            <a:r>
              <a:rPr lang="en-US" dirty="0" err="1">
                <a:solidFill>
                  <a:srgbClr val="FF0000"/>
                </a:solidFill>
              </a:rPr>
              <a:t>Sistem</a:t>
            </a:r>
            <a:r>
              <a:rPr lang="en-US" dirty="0">
                <a:solidFill>
                  <a:srgbClr val="FF0000"/>
                </a:solidFill>
              </a:rPr>
              <a:t> Autonomous Vehicle </a:t>
            </a:r>
          </a:p>
        </p:txBody>
      </p:sp>
      <p:pic>
        <p:nvPicPr>
          <p:cNvPr id="5" name="Picture 4">
            <a:extLst>
              <a:ext uri="{FF2B5EF4-FFF2-40B4-BE49-F238E27FC236}">
                <a16:creationId xmlns:a16="http://schemas.microsoft.com/office/drawing/2014/main" id="{35443C63-FF6E-D73A-29E9-1AAB2BDCD6E9}"/>
              </a:ext>
            </a:extLst>
          </p:cNvPr>
          <p:cNvPicPr>
            <a:picLocks noChangeAspect="1"/>
          </p:cNvPicPr>
          <p:nvPr/>
        </p:nvPicPr>
        <p:blipFill>
          <a:blip r:embed="rId2"/>
          <a:stretch>
            <a:fillRect/>
          </a:stretch>
        </p:blipFill>
        <p:spPr>
          <a:xfrm>
            <a:off x="1399857" y="1835874"/>
            <a:ext cx="9392285" cy="4782095"/>
          </a:xfrm>
          <a:prstGeom prst="rect">
            <a:avLst/>
          </a:prstGeom>
        </p:spPr>
      </p:pic>
    </p:spTree>
    <p:extLst>
      <p:ext uri="{BB962C8B-B14F-4D97-AF65-F5344CB8AC3E}">
        <p14:creationId xmlns:p14="http://schemas.microsoft.com/office/powerpoint/2010/main" val="2495319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FBA403-4DF8-CB60-7262-615CC4D6AA11}"/>
              </a:ext>
            </a:extLst>
          </p:cNvPr>
          <p:cNvSpPr>
            <a:spLocks noGrp="1"/>
          </p:cNvSpPr>
          <p:nvPr>
            <p:ph idx="1"/>
          </p:nvPr>
        </p:nvSpPr>
        <p:spPr>
          <a:xfrm>
            <a:off x="838200" y="589280"/>
            <a:ext cx="10515600" cy="5587683"/>
          </a:xfrm>
        </p:spPr>
        <p:txBody>
          <a:bodyPr/>
          <a:lstStyle/>
          <a:p>
            <a:pPr marL="514350" indent="-514350">
              <a:buFont typeface="+mj-lt"/>
              <a:buAutoNum type="arabicPeriod" startAt="4"/>
            </a:pPr>
            <a:r>
              <a:rPr lang="en-US" dirty="0"/>
              <a:t>Trian Annas </a:t>
            </a:r>
            <a:r>
              <a:rPr lang="en-US" dirty="0" err="1"/>
              <a:t>Thoriq</a:t>
            </a:r>
            <a:r>
              <a:rPr lang="en-US" dirty="0"/>
              <a:t> </a:t>
            </a:r>
            <a:r>
              <a:rPr lang="en-US" dirty="0" err="1"/>
              <a:t>Sumarjadi</a:t>
            </a:r>
            <a:r>
              <a:rPr lang="en-US" dirty="0"/>
              <a:t> (13516148): </a:t>
            </a:r>
            <a:r>
              <a:rPr lang="en-US" dirty="0">
                <a:solidFill>
                  <a:srgbClr val="FF0000"/>
                </a:solidFill>
              </a:rPr>
              <a:t>Pembangunan Model Clustering </a:t>
            </a:r>
            <a:r>
              <a:rPr lang="en-US" dirty="0" err="1">
                <a:solidFill>
                  <a:srgbClr val="FF0000"/>
                </a:solidFill>
              </a:rPr>
              <a:t>Untuk</a:t>
            </a:r>
            <a:r>
              <a:rPr lang="en-US" dirty="0">
                <a:solidFill>
                  <a:srgbClr val="FF0000"/>
                </a:solidFill>
              </a:rPr>
              <a:t> </a:t>
            </a:r>
            <a:r>
              <a:rPr lang="en-US" dirty="0" err="1">
                <a:solidFill>
                  <a:srgbClr val="FF0000"/>
                </a:solidFill>
              </a:rPr>
              <a:t>Pengelompokan</a:t>
            </a:r>
            <a:r>
              <a:rPr lang="en-US" dirty="0">
                <a:solidFill>
                  <a:srgbClr val="FF0000"/>
                </a:solidFill>
              </a:rPr>
              <a:t> Citra Near Duplicate</a:t>
            </a:r>
          </a:p>
        </p:txBody>
      </p:sp>
      <p:pic>
        <p:nvPicPr>
          <p:cNvPr id="5" name="Picture 4">
            <a:extLst>
              <a:ext uri="{FF2B5EF4-FFF2-40B4-BE49-F238E27FC236}">
                <a16:creationId xmlns:a16="http://schemas.microsoft.com/office/drawing/2014/main" id="{3AABB79B-494F-06E4-B171-525C0F4869BA}"/>
              </a:ext>
            </a:extLst>
          </p:cNvPr>
          <p:cNvPicPr>
            <a:picLocks noChangeAspect="1"/>
          </p:cNvPicPr>
          <p:nvPr/>
        </p:nvPicPr>
        <p:blipFill>
          <a:blip r:embed="rId2"/>
          <a:stretch>
            <a:fillRect/>
          </a:stretch>
        </p:blipFill>
        <p:spPr>
          <a:xfrm>
            <a:off x="1361987" y="1683087"/>
            <a:ext cx="9468025" cy="4585633"/>
          </a:xfrm>
          <a:prstGeom prst="rect">
            <a:avLst/>
          </a:prstGeom>
        </p:spPr>
      </p:pic>
    </p:spTree>
    <p:extLst>
      <p:ext uri="{BB962C8B-B14F-4D97-AF65-F5344CB8AC3E}">
        <p14:creationId xmlns:p14="http://schemas.microsoft.com/office/powerpoint/2010/main" val="41106827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51921C-CB90-E4D7-4766-B7181999CB8A}"/>
              </a:ext>
            </a:extLst>
          </p:cNvPr>
          <p:cNvSpPr>
            <a:spLocks noGrp="1"/>
          </p:cNvSpPr>
          <p:nvPr>
            <p:ph idx="1"/>
          </p:nvPr>
        </p:nvSpPr>
        <p:spPr>
          <a:xfrm>
            <a:off x="838200" y="386080"/>
            <a:ext cx="10515600" cy="5790883"/>
          </a:xfrm>
        </p:spPr>
        <p:txBody>
          <a:bodyPr/>
          <a:lstStyle/>
          <a:p>
            <a:pPr marL="0" indent="0">
              <a:buNone/>
            </a:pPr>
            <a:r>
              <a:rPr lang="en-US" dirty="0"/>
              <a:t>5. Abel Stanley (13517068): </a:t>
            </a:r>
            <a:r>
              <a:rPr lang="en-US" dirty="0" err="1">
                <a:solidFill>
                  <a:srgbClr val="FF0000"/>
                </a:solidFill>
              </a:rPr>
              <a:t>Pengembangan</a:t>
            </a:r>
            <a:r>
              <a:rPr lang="en-US" dirty="0">
                <a:solidFill>
                  <a:srgbClr val="FF0000"/>
                </a:solidFill>
              </a:rPr>
              <a:t> </a:t>
            </a:r>
            <a:r>
              <a:rPr lang="en-US" dirty="0" err="1">
                <a:solidFill>
                  <a:srgbClr val="FF0000"/>
                </a:solidFill>
              </a:rPr>
              <a:t>Sistem</a:t>
            </a:r>
            <a:r>
              <a:rPr lang="en-US" dirty="0">
                <a:solidFill>
                  <a:srgbClr val="FF0000"/>
                </a:solidFill>
              </a:rPr>
              <a:t> </a:t>
            </a:r>
            <a:r>
              <a:rPr lang="en-US" dirty="0" err="1">
                <a:solidFill>
                  <a:srgbClr val="FF0000"/>
                </a:solidFill>
              </a:rPr>
              <a:t>Penghitung</a:t>
            </a:r>
            <a:r>
              <a:rPr lang="en-US" dirty="0">
                <a:solidFill>
                  <a:srgbClr val="FF0000"/>
                </a:solidFill>
              </a:rPr>
              <a:t> Volume </a:t>
            </a:r>
            <a:r>
              <a:rPr lang="en-US" dirty="0" err="1">
                <a:solidFill>
                  <a:srgbClr val="FF0000"/>
                </a:solidFill>
              </a:rPr>
              <a:t>Kendaraan</a:t>
            </a:r>
            <a:r>
              <a:rPr lang="en-US" dirty="0">
                <a:solidFill>
                  <a:srgbClr val="FF0000"/>
                </a:solidFill>
              </a:rPr>
              <a:t> Lalu Lintas Pada Video </a:t>
            </a:r>
            <a:r>
              <a:rPr lang="en-US" dirty="0" err="1">
                <a:solidFill>
                  <a:srgbClr val="FF0000"/>
                </a:solidFill>
              </a:rPr>
              <a:t>Cctv</a:t>
            </a:r>
            <a:r>
              <a:rPr lang="en-US" dirty="0">
                <a:solidFill>
                  <a:srgbClr val="FF0000"/>
                </a:solidFill>
              </a:rPr>
              <a:t> </a:t>
            </a:r>
            <a:r>
              <a:rPr lang="en-US" dirty="0" err="1">
                <a:solidFill>
                  <a:srgbClr val="FF0000"/>
                </a:solidFill>
              </a:rPr>
              <a:t>Dengan</a:t>
            </a:r>
            <a:r>
              <a:rPr lang="en-US" dirty="0">
                <a:solidFill>
                  <a:srgbClr val="FF0000"/>
                </a:solidFill>
              </a:rPr>
              <a:t> </a:t>
            </a:r>
            <a:r>
              <a:rPr lang="en-US" dirty="0" err="1">
                <a:solidFill>
                  <a:srgbClr val="FF0000"/>
                </a:solidFill>
              </a:rPr>
              <a:t>Algoritma</a:t>
            </a:r>
            <a:r>
              <a:rPr lang="en-US" dirty="0">
                <a:solidFill>
                  <a:srgbClr val="FF0000"/>
                </a:solidFill>
              </a:rPr>
              <a:t> YOLO dan </a:t>
            </a:r>
            <a:r>
              <a:rPr lang="en-US" dirty="0" err="1">
                <a:solidFill>
                  <a:srgbClr val="FF0000"/>
                </a:solidFill>
              </a:rPr>
              <a:t>Segmentasi</a:t>
            </a:r>
            <a:r>
              <a:rPr lang="en-US" dirty="0">
                <a:solidFill>
                  <a:srgbClr val="FF0000"/>
                </a:solidFill>
              </a:rPr>
              <a:t> </a:t>
            </a:r>
            <a:r>
              <a:rPr lang="en-US" dirty="0" err="1">
                <a:solidFill>
                  <a:srgbClr val="FF0000"/>
                </a:solidFill>
              </a:rPr>
              <a:t>Semantik</a:t>
            </a:r>
            <a:r>
              <a:rPr lang="en-US" dirty="0">
                <a:solidFill>
                  <a:srgbClr val="FF0000"/>
                </a:solidFill>
              </a:rPr>
              <a:t> </a:t>
            </a:r>
            <a:r>
              <a:rPr lang="en-US" dirty="0" err="1">
                <a:solidFill>
                  <a:srgbClr val="FF0000"/>
                </a:solidFill>
              </a:rPr>
              <a:t>Berbasis</a:t>
            </a:r>
            <a:r>
              <a:rPr lang="en-US" dirty="0">
                <a:solidFill>
                  <a:srgbClr val="FF0000"/>
                </a:solidFill>
              </a:rPr>
              <a:t> Model </a:t>
            </a:r>
            <a:r>
              <a:rPr lang="en-US" dirty="0" err="1">
                <a:solidFill>
                  <a:srgbClr val="FF0000"/>
                </a:solidFill>
              </a:rPr>
              <a:t>Warna</a:t>
            </a:r>
            <a:r>
              <a:rPr lang="en-US" dirty="0">
                <a:solidFill>
                  <a:srgbClr val="FF0000"/>
                </a:solidFill>
              </a:rPr>
              <a:t> </a:t>
            </a:r>
            <a:r>
              <a:rPr lang="en-US" dirty="0" err="1">
                <a:solidFill>
                  <a:srgbClr val="FF0000"/>
                </a:solidFill>
              </a:rPr>
              <a:t>Hsv</a:t>
            </a:r>
            <a:r>
              <a:rPr lang="en-US" dirty="0">
                <a:solidFill>
                  <a:srgbClr val="FF0000"/>
                </a:solidFill>
              </a:rPr>
              <a:t> Jalan </a:t>
            </a:r>
          </a:p>
          <a:p>
            <a:pPr marL="0" indent="0">
              <a:buNone/>
            </a:pPr>
            <a:endParaRPr lang="en-US" dirty="0"/>
          </a:p>
        </p:txBody>
      </p:sp>
      <p:pic>
        <p:nvPicPr>
          <p:cNvPr id="4" name="Picture 3">
            <a:extLst>
              <a:ext uri="{FF2B5EF4-FFF2-40B4-BE49-F238E27FC236}">
                <a16:creationId xmlns:a16="http://schemas.microsoft.com/office/drawing/2014/main" id="{73ED2D3C-4723-1CEC-3208-45953D22E7A7}"/>
              </a:ext>
            </a:extLst>
          </p:cNvPr>
          <p:cNvPicPr>
            <a:picLocks noChangeAspect="1"/>
          </p:cNvPicPr>
          <p:nvPr/>
        </p:nvPicPr>
        <p:blipFill>
          <a:blip r:embed="rId2"/>
          <a:stretch>
            <a:fillRect/>
          </a:stretch>
        </p:blipFill>
        <p:spPr>
          <a:xfrm>
            <a:off x="1699259" y="1777047"/>
            <a:ext cx="7856437" cy="4562793"/>
          </a:xfrm>
          <a:prstGeom prst="rect">
            <a:avLst/>
          </a:prstGeom>
        </p:spPr>
      </p:pic>
    </p:spTree>
    <p:extLst>
      <p:ext uri="{BB962C8B-B14F-4D97-AF65-F5344CB8AC3E}">
        <p14:creationId xmlns:p14="http://schemas.microsoft.com/office/powerpoint/2010/main" val="41136847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3FBCF9-E84F-CC7A-3621-EEF741D922A9}"/>
              </a:ext>
            </a:extLst>
          </p:cNvPr>
          <p:cNvSpPr>
            <a:spLocks noGrp="1"/>
          </p:cNvSpPr>
          <p:nvPr>
            <p:ph idx="1"/>
          </p:nvPr>
        </p:nvSpPr>
        <p:spPr>
          <a:xfrm>
            <a:off x="838200" y="650240"/>
            <a:ext cx="10515600" cy="5526723"/>
          </a:xfrm>
        </p:spPr>
        <p:txBody>
          <a:bodyPr/>
          <a:lstStyle/>
          <a:p>
            <a:pPr marL="0" indent="0">
              <a:buNone/>
            </a:pPr>
            <a:r>
              <a:rPr lang="en-US" dirty="0"/>
              <a:t>6. Asif </a:t>
            </a:r>
            <a:r>
              <a:rPr lang="en-US" dirty="0" err="1"/>
              <a:t>Hummam</a:t>
            </a:r>
            <a:r>
              <a:rPr lang="en-US" dirty="0"/>
              <a:t> </a:t>
            </a:r>
            <a:r>
              <a:rPr lang="en-US" dirty="0" err="1"/>
              <a:t>Rais</a:t>
            </a:r>
            <a:r>
              <a:rPr lang="en-US" dirty="0"/>
              <a:t>  (13517099): </a:t>
            </a:r>
            <a:r>
              <a:rPr lang="en-US" dirty="0" err="1">
                <a:solidFill>
                  <a:srgbClr val="FF0000"/>
                </a:solidFill>
              </a:rPr>
              <a:t>Inferensi</a:t>
            </a:r>
            <a:r>
              <a:rPr lang="en-US" dirty="0">
                <a:solidFill>
                  <a:srgbClr val="FF0000"/>
                </a:solidFill>
              </a:rPr>
              <a:t> </a:t>
            </a:r>
            <a:r>
              <a:rPr lang="en-US" dirty="0" err="1">
                <a:solidFill>
                  <a:srgbClr val="FF0000"/>
                </a:solidFill>
              </a:rPr>
              <a:t>Kecepatan</a:t>
            </a:r>
            <a:r>
              <a:rPr lang="en-US" dirty="0">
                <a:solidFill>
                  <a:srgbClr val="FF0000"/>
                </a:solidFill>
              </a:rPr>
              <a:t> </a:t>
            </a:r>
            <a:r>
              <a:rPr lang="en-US" dirty="0" err="1">
                <a:solidFill>
                  <a:srgbClr val="FF0000"/>
                </a:solidFill>
              </a:rPr>
              <a:t>Kendaraan</a:t>
            </a:r>
            <a:r>
              <a:rPr lang="en-US" dirty="0">
                <a:solidFill>
                  <a:srgbClr val="FF0000"/>
                </a:solidFill>
              </a:rPr>
              <a:t> </a:t>
            </a:r>
            <a:r>
              <a:rPr lang="en-US" dirty="0" err="1">
                <a:solidFill>
                  <a:srgbClr val="FF0000"/>
                </a:solidFill>
              </a:rPr>
              <a:t>Menggunakan</a:t>
            </a:r>
            <a:r>
              <a:rPr lang="en-US" dirty="0">
                <a:solidFill>
                  <a:srgbClr val="FF0000"/>
                </a:solidFill>
              </a:rPr>
              <a:t> Yolo, Filter Kalman, Dan </a:t>
            </a:r>
            <a:r>
              <a:rPr lang="en-US" dirty="0" err="1">
                <a:solidFill>
                  <a:srgbClr val="FF0000"/>
                </a:solidFill>
              </a:rPr>
              <a:t>Pensampelan</a:t>
            </a:r>
            <a:r>
              <a:rPr lang="en-US" dirty="0">
                <a:solidFill>
                  <a:srgbClr val="FF0000"/>
                </a:solidFill>
              </a:rPr>
              <a:t> </a:t>
            </a:r>
            <a:r>
              <a:rPr lang="en-US" dirty="0" err="1">
                <a:solidFill>
                  <a:srgbClr val="FF0000"/>
                </a:solidFill>
              </a:rPr>
              <a:t>Bingkai</a:t>
            </a:r>
            <a:endParaRPr lang="en-US" dirty="0">
              <a:solidFill>
                <a:srgbClr val="FF0000"/>
              </a:solidFill>
            </a:endParaRPr>
          </a:p>
        </p:txBody>
      </p:sp>
      <p:pic>
        <p:nvPicPr>
          <p:cNvPr id="5" name="Picture 4">
            <a:extLst>
              <a:ext uri="{FF2B5EF4-FFF2-40B4-BE49-F238E27FC236}">
                <a16:creationId xmlns:a16="http://schemas.microsoft.com/office/drawing/2014/main" id="{75BD7610-EB72-B173-13CE-259EBA868A82}"/>
              </a:ext>
            </a:extLst>
          </p:cNvPr>
          <p:cNvPicPr>
            <a:picLocks noChangeAspect="1"/>
          </p:cNvPicPr>
          <p:nvPr/>
        </p:nvPicPr>
        <p:blipFill>
          <a:blip r:embed="rId2"/>
          <a:stretch>
            <a:fillRect/>
          </a:stretch>
        </p:blipFill>
        <p:spPr>
          <a:xfrm>
            <a:off x="1146151" y="1709066"/>
            <a:ext cx="8866506" cy="4630774"/>
          </a:xfrm>
          <a:prstGeom prst="rect">
            <a:avLst/>
          </a:prstGeom>
        </p:spPr>
      </p:pic>
    </p:spTree>
    <p:extLst>
      <p:ext uri="{BB962C8B-B14F-4D97-AF65-F5344CB8AC3E}">
        <p14:creationId xmlns:p14="http://schemas.microsoft.com/office/powerpoint/2010/main" val="2977167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E1F74D-CF72-F3E4-9769-C5DE2C2376D2}"/>
              </a:ext>
            </a:extLst>
          </p:cNvPr>
          <p:cNvSpPr>
            <a:spLocks noGrp="1"/>
          </p:cNvSpPr>
          <p:nvPr>
            <p:ph idx="1"/>
          </p:nvPr>
        </p:nvSpPr>
        <p:spPr>
          <a:xfrm>
            <a:off x="838200" y="487680"/>
            <a:ext cx="10515600" cy="5689283"/>
          </a:xfrm>
        </p:spPr>
        <p:txBody>
          <a:bodyPr/>
          <a:lstStyle/>
          <a:p>
            <a:pPr marL="0" indent="0">
              <a:buNone/>
            </a:pPr>
            <a:r>
              <a:rPr lang="en-US" dirty="0"/>
              <a:t>7. Michelle Theresia (13518050):  </a:t>
            </a:r>
            <a:r>
              <a:rPr lang="en-US" dirty="0" err="1">
                <a:solidFill>
                  <a:srgbClr val="FF0000"/>
                </a:solidFill>
              </a:rPr>
              <a:t>Pendeteksian</a:t>
            </a:r>
            <a:r>
              <a:rPr lang="en-US" dirty="0">
                <a:solidFill>
                  <a:srgbClr val="FF0000"/>
                </a:solidFill>
              </a:rPr>
              <a:t> Image Forgery </a:t>
            </a:r>
            <a:r>
              <a:rPr lang="en-US" dirty="0" err="1">
                <a:solidFill>
                  <a:srgbClr val="FF0000"/>
                </a:solidFill>
              </a:rPr>
              <a:t>Kelas</a:t>
            </a:r>
            <a:r>
              <a:rPr lang="en-US" dirty="0">
                <a:solidFill>
                  <a:srgbClr val="FF0000"/>
                </a:solidFill>
              </a:rPr>
              <a:t> Spliced Image Pada </a:t>
            </a:r>
            <a:r>
              <a:rPr lang="en-US" dirty="0" err="1">
                <a:solidFill>
                  <a:srgbClr val="FF0000"/>
                </a:solidFill>
              </a:rPr>
              <a:t>Aplikasi</a:t>
            </a:r>
            <a:r>
              <a:rPr lang="en-US" dirty="0">
                <a:solidFill>
                  <a:srgbClr val="FF0000"/>
                </a:solidFill>
              </a:rPr>
              <a:t> </a:t>
            </a:r>
            <a:r>
              <a:rPr lang="en-US" dirty="0" err="1">
                <a:solidFill>
                  <a:srgbClr val="FF0000"/>
                </a:solidFill>
              </a:rPr>
              <a:t>Pesan</a:t>
            </a:r>
            <a:r>
              <a:rPr lang="en-US" dirty="0">
                <a:solidFill>
                  <a:srgbClr val="FF0000"/>
                </a:solidFill>
              </a:rPr>
              <a:t> </a:t>
            </a:r>
            <a:r>
              <a:rPr lang="en-US" dirty="0" err="1">
                <a:solidFill>
                  <a:srgbClr val="FF0000"/>
                </a:solidFill>
              </a:rPr>
              <a:t>Instan</a:t>
            </a:r>
            <a:endParaRPr lang="en-US" dirty="0">
              <a:solidFill>
                <a:srgbClr val="FF0000"/>
              </a:solidFill>
            </a:endParaRPr>
          </a:p>
        </p:txBody>
      </p:sp>
      <p:pic>
        <p:nvPicPr>
          <p:cNvPr id="5" name="Picture 4">
            <a:extLst>
              <a:ext uri="{FF2B5EF4-FFF2-40B4-BE49-F238E27FC236}">
                <a16:creationId xmlns:a16="http://schemas.microsoft.com/office/drawing/2014/main" id="{70D514D5-9446-DA5D-FE8A-FCD4C11D253F}"/>
              </a:ext>
            </a:extLst>
          </p:cNvPr>
          <p:cNvPicPr>
            <a:picLocks noChangeAspect="1"/>
          </p:cNvPicPr>
          <p:nvPr/>
        </p:nvPicPr>
        <p:blipFill>
          <a:blip r:embed="rId2"/>
          <a:stretch>
            <a:fillRect/>
          </a:stretch>
        </p:blipFill>
        <p:spPr>
          <a:xfrm>
            <a:off x="177799" y="1772860"/>
            <a:ext cx="5658605" cy="4404103"/>
          </a:xfrm>
          <a:prstGeom prst="rect">
            <a:avLst/>
          </a:prstGeom>
        </p:spPr>
      </p:pic>
      <p:pic>
        <p:nvPicPr>
          <p:cNvPr id="7" name="Picture 6">
            <a:extLst>
              <a:ext uri="{FF2B5EF4-FFF2-40B4-BE49-F238E27FC236}">
                <a16:creationId xmlns:a16="http://schemas.microsoft.com/office/drawing/2014/main" id="{8924D26B-B869-FA09-B282-9B45F54DCE34}"/>
              </a:ext>
            </a:extLst>
          </p:cNvPr>
          <p:cNvPicPr>
            <a:picLocks noChangeAspect="1"/>
          </p:cNvPicPr>
          <p:nvPr/>
        </p:nvPicPr>
        <p:blipFill>
          <a:blip r:embed="rId3"/>
          <a:stretch>
            <a:fillRect/>
          </a:stretch>
        </p:blipFill>
        <p:spPr>
          <a:xfrm>
            <a:off x="6355598" y="1868807"/>
            <a:ext cx="5496046" cy="4308156"/>
          </a:xfrm>
          <a:prstGeom prst="rect">
            <a:avLst/>
          </a:prstGeom>
        </p:spPr>
      </p:pic>
    </p:spTree>
    <p:extLst>
      <p:ext uri="{BB962C8B-B14F-4D97-AF65-F5344CB8AC3E}">
        <p14:creationId xmlns:p14="http://schemas.microsoft.com/office/powerpoint/2010/main" val="266244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D81B45-7820-D1B1-DC9D-E343A41FFC02}"/>
              </a:ext>
            </a:extLst>
          </p:cNvPr>
          <p:cNvSpPr>
            <a:spLocks noGrp="1"/>
          </p:cNvSpPr>
          <p:nvPr>
            <p:ph idx="1"/>
          </p:nvPr>
        </p:nvSpPr>
        <p:spPr>
          <a:xfrm>
            <a:off x="838200" y="426720"/>
            <a:ext cx="10515600" cy="5750243"/>
          </a:xfrm>
        </p:spPr>
        <p:txBody>
          <a:bodyPr/>
          <a:lstStyle/>
          <a:p>
            <a:pPr marL="0" indent="0">
              <a:buNone/>
            </a:pPr>
            <a:r>
              <a:rPr lang="en-US" dirty="0"/>
              <a:t>8. </a:t>
            </a:r>
            <a:r>
              <a:rPr lang="en-US" dirty="0" err="1"/>
              <a:t>Fauzan</a:t>
            </a:r>
            <a:r>
              <a:rPr lang="en-US" dirty="0"/>
              <a:t> Firdaus (23520011): </a:t>
            </a:r>
            <a:r>
              <a:rPr lang="en-US" dirty="0" err="1">
                <a:solidFill>
                  <a:srgbClr val="FF0000"/>
                </a:solidFill>
              </a:rPr>
              <a:t>Pengenalan</a:t>
            </a:r>
            <a:r>
              <a:rPr lang="en-US" dirty="0">
                <a:solidFill>
                  <a:srgbClr val="FF0000"/>
                </a:solidFill>
              </a:rPr>
              <a:t> </a:t>
            </a:r>
            <a:r>
              <a:rPr lang="en-US" dirty="0" err="1">
                <a:solidFill>
                  <a:srgbClr val="FF0000"/>
                </a:solidFill>
              </a:rPr>
              <a:t>Wajah</a:t>
            </a:r>
            <a:r>
              <a:rPr lang="en-US" dirty="0">
                <a:solidFill>
                  <a:srgbClr val="FF0000"/>
                </a:solidFill>
              </a:rPr>
              <a:t> </a:t>
            </a:r>
            <a:r>
              <a:rPr lang="en-US" dirty="0" err="1">
                <a:solidFill>
                  <a:srgbClr val="FF0000"/>
                </a:solidFill>
              </a:rPr>
              <a:t>Bermasker</a:t>
            </a:r>
            <a:r>
              <a:rPr lang="en-US" dirty="0">
                <a:solidFill>
                  <a:srgbClr val="FF0000"/>
                </a:solidFill>
              </a:rPr>
              <a:t> </a:t>
            </a:r>
            <a:r>
              <a:rPr lang="en-US" dirty="0" err="1">
                <a:solidFill>
                  <a:srgbClr val="FF0000"/>
                </a:solidFill>
              </a:rPr>
              <a:t>Menggunakan</a:t>
            </a:r>
            <a:r>
              <a:rPr lang="en-US" dirty="0">
                <a:solidFill>
                  <a:srgbClr val="FF0000"/>
                </a:solidFill>
              </a:rPr>
              <a:t> Deep Learning</a:t>
            </a:r>
          </a:p>
        </p:txBody>
      </p:sp>
      <p:pic>
        <p:nvPicPr>
          <p:cNvPr id="5" name="Picture 4">
            <a:extLst>
              <a:ext uri="{FF2B5EF4-FFF2-40B4-BE49-F238E27FC236}">
                <a16:creationId xmlns:a16="http://schemas.microsoft.com/office/drawing/2014/main" id="{1735D9C7-78AB-9B03-6C2B-E2EAF0FFB5C4}"/>
              </a:ext>
            </a:extLst>
          </p:cNvPr>
          <p:cNvPicPr>
            <a:picLocks noChangeAspect="1"/>
          </p:cNvPicPr>
          <p:nvPr/>
        </p:nvPicPr>
        <p:blipFill>
          <a:blip r:embed="rId2"/>
          <a:stretch>
            <a:fillRect/>
          </a:stretch>
        </p:blipFill>
        <p:spPr>
          <a:xfrm>
            <a:off x="838200" y="2093572"/>
            <a:ext cx="5066486" cy="3809388"/>
          </a:xfrm>
          <a:prstGeom prst="rect">
            <a:avLst/>
          </a:prstGeom>
        </p:spPr>
      </p:pic>
      <p:pic>
        <p:nvPicPr>
          <p:cNvPr id="7" name="Picture 6">
            <a:extLst>
              <a:ext uri="{FF2B5EF4-FFF2-40B4-BE49-F238E27FC236}">
                <a16:creationId xmlns:a16="http://schemas.microsoft.com/office/drawing/2014/main" id="{768B12DA-FD99-B24E-7CCC-E16014E6B4E6}"/>
              </a:ext>
            </a:extLst>
          </p:cNvPr>
          <p:cNvPicPr>
            <a:picLocks noChangeAspect="1"/>
          </p:cNvPicPr>
          <p:nvPr/>
        </p:nvPicPr>
        <p:blipFill>
          <a:blip r:embed="rId3"/>
          <a:stretch>
            <a:fillRect/>
          </a:stretch>
        </p:blipFill>
        <p:spPr>
          <a:xfrm>
            <a:off x="6534937" y="2093572"/>
            <a:ext cx="5142674" cy="3809388"/>
          </a:xfrm>
          <a:prstGeom prst="rect">
            <a:avLst/>
          </a:prstGeom>
        </p:spPr>
      </p:pic>
    </p:spTree>
    <p:extLst>
      <p:ext uri="{BB962C8B-B14F-4D97-AF65-F5344CB8AC3E}">
        <p14:creationId xmlns:p14="http://schemas.microsoft.com/office/powerpoint/2010/main" val="3702195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2E85C6-A5AD-641E-FD71-0C2F5080B2F2}"/>
              </a:ext>
            </a:extLst>
          </p:cNvPr>
          <p:cNvSpPr>
            <a:spLocks noGrp="1"/>
          </p:cNvSpPr>
          <p:nvPr>
            <p:ph idx="1"/>
          </p:nvPr>
        </p:nvSpPr>
        <p:spPr>
          <a:xfrm>
            <a:off x="838200" y="619760"/>
            <a:ext cx="10515600" cy="5557203"/>
          </a:xfrm>
        </p:spPr>
        <p:txBody>
          <a:bodyPr/>
          <a:lstStyle/>
          <a:p>
            <a:pPr marL="0" indent="0">
              <a:buNone/>
            </a:pPr>
            <a:r>
              <a:rPr lang="en-US" dirty="0"/>
              <a:t>9. Nadya </a:t>
            </a:r>
            <a:r>
              <a:rPr lang="en-US" dirty="0" err="1"/>
              <a:t>Aditama</a:t>
            </a:r>
            <a:r>
              <a:rPr lang="en-US" dirty="0"/>
              <a:t> (23520039): </a:t>
            </a:r>
            <a:r>
              <a:rPr lang="en-US" dirty="0" err="1">
                <a:solidFill>
                  <a:srgbClr val="FF0000"/>
                </a:solidFill>
              </a:rPr>
              <a:t>Estimasi</a:t>
            </a:r>
            <a:r>
              <a:rPr lang="en-US" dirty="0">
                <a:solidFill>
                  <a:srgbClr val="FF0000"/>
                </a:solidFill>
              </a:rPr>
              <a:t> </a:t>
            </a:r>
            <a:r>
              <a:rPr lang="en-US" dirty="0" err="1">
                <a:solidFill>
                  <a:srgbClr val="FF0000"/>
                </a:solidFill>
              </a:rPr>
              <a:t>Kalori</a:t>
            </a:r>
            <a:r>
              <a:rPr lang="en-US" dirty="0">
                <a:solidFill>
                  <a:srgbClr val="FF0000"/>
                </a:solidFill>
              </a:rPr>
              <a:t> Pada </a:t>
            </a:r>
            <a:r>
              <a:rPr lang="en-US" dirty="0" err="1">
                <a:solidFill>
                  <a:srgbClr val="FF0000"/>
                </a:solidFill>
              </a:rPr>
              <a:t>Jajanan</a:t>
            </a:r>
            <a:r>
              <a:rPr lang="en-US" dirty="0">
                <a:solidFill>
                  <a:srgbClr val="FF0000"/>
                </a:solidFill>
              </a:rPr>
              <a:t> Pasar Di Indonesia </a:t>
            </a:r>
            <a:r>
              <a:rPr lang="en-US" dirty="0" err="1">
                <a:solidFill>
                  <a:srgbClr val="FF0000"/>
                </a:solidFill>
              </a:rPr>
              <a:t>Menggunakan</a:t>
            </a:r>
            <a:r>
              <a:rPr lang="en-US" dirty="0">
                <a:solidFill>
                  <a:srgbClr val="FF0000"/>
                </a:solidFill>
              </a:rPr>
              <a:t> Mask R-</a:t>
            </a:r>
            <a:r>
              <a:rPr lang="en-US" dirty="0" err="1">
                <a:solidFill>
                  <a:srgbClr val="FF0000"/>
                </a:solidFill>
              </a:rPr>
              <a:t>cnn</a:t>
            </a:r>
            <a:r>
              <a:rPr lang="en-US" dirty="0">
                <a:solidFill>
                  <a:srgbClr val="FF0000"/>
                </a:solidFill>
              </a:rPr>
              <a:t> Dan </a:t>
            </a:r>
            <a:r>
              <a:rPr lang="en-US" dirty="0" err="1">
                <a:solidFill>
                  <a:srgbClr val="FF0000"/>
                </a:solidFill>
              </a:rPr>
              <a:t>Regresi</a:t>
            </a:r>
            <a:r>
              <a:rPr lang="en-US" dirty="0">
                <a:solidFill>
                  <a:srgbClr val="FF0000"/>
                </a:solidFill>
              </a:rPr>
              <a:t> Linear </a:t>
            </a:r>
            <a:r>
              <a:rPr lang="en-US" dirty="0" err="1">
                <a:solidFill>
                  <a:srgbClr val="FF0000"/>
                </a:solidFill>
              </a:rPr>
              <a:t>Berganda</a:t>
            </a:r>
            <a:endParaRPr lang="en-US" dirty="0">
              <a:solidFill>
                <a:srgbClr val="FF0000"/>
              </a:solidFill>
            </a:endParaRPr>
          </a:p>
        </p:txBody>
      </p:sp>
      <p:pic>
        <p:nvPicPr>
          <p:cNvPr id="5" name="Picture 4">
            <a:extLst>
              <a:ext uri="{FF2B5EF4-FFF2-40B4-BE49-F238E27FC236}">
                <a16:creationId xmlns:a16="http://schemas.microsoft.com/office/drawing/2014/main" id="{D1032B7B-E9B9-758C-16B2-5FA0D9A91FCD}"/>
              </a:ext>
            </a:extLst>
          </p:cNvPr>
          <p:cNvPicPr>
            <a:picLocks noChangeAspect="1"/>
          </p:cNvPicPr>
          <p:nvPr/>
        </p:nvPicPr>
        <p:blipFill>
          <a:blip r:embed="rId2"/>
          <a:stretch>
            <a:fillRect/>
          </a:stretch>
        </p:blipFill>
        <p:spPr>
          <a:xfrm>
            <a:off x="2239765" y="1532687"/>
            <a:ext cx="6222655" cy="5253394"/>
          </a:xfrm>
          <a:prstGeom prst="rect">
            <a:avLst/>
          </a:prstGeom>
        </p:spPr>
      </p:pic>
    </p:spTree>
    <p:extLst>
      <p:ext uri="{BB962C8B-B14F-4D97-AF65-F5344CB8AC3E}">
        <p14:creationId xmlns:p14="http://schemas.microsoft.com/office/powerpoint/2010/main" val="1227226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9CA0-210D-49EE-A3E7-225120C7ABEB}"/>
              </a:ext>
            </a:extLst>
          </p:cNvPr>
          <p:cNvSpPr>
            <a:spLocks noGrp="1"/>
          </p:cNvSpPr>
          <p:nvPr>
            <p:ph type="title"/>
          </p:nvPr>
        </p:nvSpPr>
        <p:spPr/>
        <p:txBody>
          <a:bodyPr/>
          <a:lstStyle/>
          <a:p>
            <a:r>
              <a:rPr lang="en-US" dirty="0"/>
              <a:t>Citra Uji Standard</a:t>
            </a:r>
          </a:p>
        </p:txBody>
      </p:sp>
      <p:sp>
        <p:nvSpPr>
          <p:cNvPr id="3" name="Content Placeholder 2">
            <a:extLst>
              <a:ext uri="{FF2B5EF4-FFF2-40B4-BE49-F238E27FC236}">
                <a16:creationId xmlns:a16="http://schemas.microsoft.com/office/drawing/2014/main" id="{0775034C-91B2-4A87-883E-6E5ED0EF6F8E}"/>
              </a:ext>
            </a:extLst>
          </p:cNvPr>
          <p:cNvSpPr>
            <a:spLocks noGrp="1"/>
          </p:cNvSpPr>
          <p:nvPr>
            <p:ph idx="1"/>
          </p:nvPr>
        </p:nvSpPr>
        <p:spPr>
          <a:xfrm>
            <a:off x="838199" y="1825625"/>
            <a:ext cx="10949609" cy="4793836"/>
          </a:xfrm>
        </p:spPr>
        <p:txBody>
          <a:bodyPr>
            <a:normAutofit fontScale="85000" lnSpcReduction="20000"/>
          </a:bodyPr>
          <a:lstStyle/>
          <a:p>
            <a:r>
              <a:rPr lang="en-US" dirty="0" err="1"/>
              <a:t>Terdapat</a:t>
            </a:r>
            <a:r>
              <a:rPr lang="en-US" dirty="0"/>
              <a:t> </a:t>
            </a:r>
            <a:r>
              <a:rPr lang="en-US" dirty="0" err="1"/>
              <a:t>sejumlah</a:t>
            </a:r>
            <a:r>
              <a:rPr lang="en-US" dirty="0"/>
              <a:t> </a:t>
            </a:r>
            <a:r>
              <a:rPr lang="en-US" dirty="0" err="1"/>
              <a:t>citra</a:t>
            </a:r>
            <a:r>
              <a:rPr lang="en-US" dirty="0"/>
              <a:t> yang </a:t>
            </a:r>
            <a:r>
              <a:rPr lang="en-US" dirty="0" err="1"/>
              <a:t>sering</a:t>
            </a:r>
            <a:r>
              <a:rPr lang="en-US" dirty="0"/>
              <a:t> </a:t>
            </a:r>
            <a:r>
              <a:rPr lang="en-US" dirty="0" err="1"/>
              <a:t>dipakai</a:t>
            </a:r>
            <a:r>
              <a:rPr lang="en-US" dirty="0"/>
              <a:t> </a:t>
            </a:r>
            <a:r>
              <a:rPr lang="en-US" dirty="0" err="1"/>
              <a:t>sebagai</a:t>
            </a:r>
            <a:r>
              <a:rPr lang="en-US" dirty="0"/>
              <a:t> </a:t>
            </a:r>
            <a:r>
              <a:rPr lang="en-US" dirty="0" err="1"/>
              <a:t>citra</a:t>
            </a:r>
            <a:r>
              <a:rPr lang="en-US" dirty="0"/>
              <a:t> uji  di </a:t>
            </a:r>
            <a:r>
              <a:rPr lang="en-US" dirty="0" err="1"/>
              <a:t>dalam</a:t>
            </a:r>
            <a:r>
              <a:rPr lang="en-US" dirty="0"/>
              <a:t> </a:t>
            </a:r>
            <a:r>
              <a:rPr lang="en-US" dirty="0" err="1"/>
              <a:t>pengolahan</a:t>
            </a:r>
            <a:r>
              <a:rPr lang="en-US" dirty="0"/>
              <a:t> </a:t>
            </a:r>
            <a:r>
              <a:rPr lang="en-US" dirty="0" err="1"/>
              <a:t>citra</a:t>
            </a:r>
            <a:r>
              <a:rPr lang="en-US" dirty="0"/>
              <a:t> </a:t>
            </a:r>
            <a:r>
              <a:rPr lang="en-US" dirty="0" err="1"/>
              <a:t>atau</a:t>
            </a:r>
            <a:r>
              <a:rPr lang="en-US" dirty="0"/>
              <a:t> </a:t>
            </a:r>
            <a:r>
              <a:rPr lang="en-US" i="1" dirty="0"/>
              <a:t>computer vision</a:t>
            </a:r>
            <a:r>
              <a:rPr lang="en-US" dirty="0"/>
              <a:t>.</a:t>
            </a:r>
          </a:p>
          <a:p>
            <a:endParaRPr lang="en-US" dirty="0"/>
          </a:p>
          <a:p>
            <a:r>
              <a:rPr lang="en-US" dirty="0"/>
              <a:t>Citra-</a:t>
            </a:r>
            <a:r>
              <a:rPr lang="en-US" dirty="0" err="1"/>
              <a:t>citra</a:t>
            </a:r>
            <a:r>
              <a:rPr lang="en-US" dirty="0"/>
              <a:t> </a:t>
            </a:r>
            <a:r>
              <a:rPr lang="en-US" dirty="0" err="1"/>
              <a:t>tersebut</a:t>
            </a:r>
            <a:r>
              <a:rPr lang="en-US" dirty="0"/>
              <a:t> </a:t>
            </a:r>
            <a:r>
              <a:rPr lang="en-US" dirty="0" err="1"/>
              <a:t>sering</a:t>
            </a:r>
            <a:r>
              <a:rPr lang="en-US" dirty="0"/>
              <a:t> </a:t>
            </a:r>
            <a:r>
              <a:rPr lang="en-US" dirty="0" err="1"/>
              <a:t>disebut</a:t>
            </a:r>
            <a:r>
              <a:rPr lang="en-US" dirty="0"/>
              <a:t> </a:t>
            </a:r>
            <a:r>
              <a:rPr lang="en-US" dirty="0" err="1"/>
              <a:t>sebagai</a:t>
            </a:r>
            <a:r>
              <a:rPr lang="en-US" dirty="0"/>
              <a:t> </a:t>
            </a:r>
            <a:r>
              <a:rPr lang="en-US" i="1" dirty="0"/>
              <a:t>standard test image</a:t>
            </a:r>
            <a:r>
              <a:rPr lang="en-US" dirty="0"/>
              <a:t>, </a:t>
            </a:r>
            <a:r>
              <a:rPr lang="en-US" dirty="0" err="1"/>
              <a:t>baik</a:t>
            </a:r>
            <a:r>
              <a:rPr lang="en-US" dirty="0"/>
              <a:t> </a:t>
            </a:r>
            <a:r>
              <a:rPr lang="en-US" dirty="0" err="1"/>
              <a:t>citra</a:t>
            </a:r>
            <a:r>
              <a:rPr lang="en-US" dirty="0"/>
              <a:t> </a:t>
            </a:r>
            <a:r>
              <a:rPr lang="en-US" i="1" dirty="0"/>
              <a:t>grayscale</a:t>
            </a:r>
            <a:r>
              <a:rPr lang="en-US" dirty="0"/>
              <a:t> </a:t>
            </a:r>
            <a:r>
              <a:rPr lang="en-US" dirty="0" err="1"/>
              <a:t>maupun</a:t>
            </a:r>
            <a:r>
              <a:rPr lang="en-US" dirty="0"/>
              <a:t> </a:t>
            </a:r>
            <a:r>
              <a:rPr lang="en-US" dirty="0" err="1"/>
              <a:t>citra</a:t>
            </a:r>
            <a:r>
              <a:rPr lang="en-US" dirty="0"/>
              <a:t> </a:t>
            </a:r>
            <a:r>
              <a:rPr lang="en-US" dirty="0" err="1"/>
              <a:t>berwarna</a:t>
            </a:r>
            <a:r>
              <a:rPr lang="en-US" dirty="0"/>
              <a:t>.</a:t>
            </a:r>
          </a:p>
          <a:p>
            <a:endParaRPr lang="en-US" i="1" dirty="0"/>
          </a:p>
          <a:p>
            <a:r>
              <a:rPr lang="en-US" dirty="0" err="1"/>
              <a:t>Umumnya</a:t>
            </a:r>
            <a:r>
              <a:rPr lang="en-US" dirty="0"/>
              <a:t> </a:t>
            </a:r>
            <a:r>
              <a:rPr lang="en-US" dirty="0" err="1"/>
              <a:t>citra</a:t>
            </a:r>
            <a:r>
              <a:rPr lang="en-US" dirty="0"/>
              <a:t> uji </a:t>
            </a:r>
            <a:r>
              <a:rPr lang="en-US" dirty="0" err="1"/>
              <a:t>berukuran</a:t>
            </a:r>
            <a:r>
              <a:rPr lang="en-US" dirty="0"/>
              <a:t> </a:t>
            </a:r>
            <a:r>
              <a:rPr lang="en-US" dirty="0" err="1"/>
              <a:t>persegi</a:t>
            </a:r>
            <a:r>
              <a:rPr lang="en-US" dirty="0"/>
              <a:t> (N x N) </a:t>
            </a:r>
            <a:r>
              <a:rPr lang="en-US" dirty="0" err="1"/>
              <a:t>untuk</a:t>
            </a:r>
            <a:r>
              <a:rPr lang="en-US" dirty="0"/>
              <a:t> </a:t>
            </a:r>
            <a:r>
              <a:rPr lang="en-US" dirty="0" err="1"/>
              <a:t>memudahkan</a:t>
            </a:r>
            <a:r>
              <a:rPr lang="en-US" dirty="0"/>
              <a:t> </a:t>
            </a:r>
            <a:r>
              <a:rPr lang="en-US" dirty="0" err="1"/>
              <a:t>beberapa</a:t>
            </a:r>
            <a:r>
              <a:rPr lang="en-US" dirty="0"/>
              <a:t> </a:t>
            </a:r>
            <a:r>
              <a:rPr lang="en-US" dirty="0" err="1"/>
              <a:t>operasi</a:t>
            </a:r>
            <a:r>
              <a:rPr lang="en-US" dirty="0"/>
              <a:t> </a:t>
            </a:r>
            <a:r>
              <a:rPr lang="en-US" dirty="0" err="1"/>
              <a:t>pengolahan</a:t>
            </a:r>
            <a:r>
              <a:rPr lang="en-US" dirty="0"/>
              <a:t> </a:t>
            </a:r>
            <a:r>
              <a:rPr lang="en-US" dirty="0" err="1"/>
              <a:t>citra</a:t>
            </a:r>
            <a:r>
              <a:rPr lang="en-US" dirty="0"/>
              <a:t> yang </a:t>
            </a:r>
            <a:r>
              <a:rPr lang="en-US" dirty="0" err="1"/>
              <a:t>mengasumsikan</a:t>
            </a:r>
            <a:r>
              <a:rPr lang="en-US" dirty="0"/>
              <a:t> </a:t>
            </a:r>
            <a:r>
              <a:rPr lang="en-US" dirty="0" err="1"/>
              <a:t>citra</a:t>
            </a:r>
            <a:r>
              <a:rPr lang="en-US" dirty="0"/>
              <a:t> </a:t>
            </a:r>
            <a:r>
              <a:rPr lang="en-US" dirty="0" err="1"/>
              <a:t>masukan</a:t>
            </a:r>
            <a:r>
              <a:rPr lang="en-US" dirty="0"/>
              <a:t> </a:t>
            </a:r>
            <a:r>
              <a:rPr lang="en-US" dirty="0" err="1"/>
              <a:t>sebagai</a:t>
            </a:r>
            <a:r>
              <a:rPr lang="en-US" dirty="0"/>
              <a:t> </a:t>
            </a:r>
            <a:r>
              <a:rPr lang="en-US" dirty="0" err="1"/>
              <a:t>citra</a:t>
            </a:r>
            <a:r>
              <a:rPr lang="en-US" dirty="0"/>
              <a:t> </a:t>
            </a:r>
            <a:r>
              <a:rPr lang="en-US" dirty="0" err="1"/>
              <a:t>persegi</a:t>
            </a:r>
            <a:r>
              <a:rPr lang="en-US" dirty="0"/>
              <a:t>. </a:t>
            </a:r>
          </a:p>
          <a:p>
            <a:endParaRPr lang="en-US" dirty="0"/>
          </a:p>
          <a:p>
            <a:r>
              <a:rPr lang="en-US" dirty="0" err="1"/>
              <a:t>Empat</a:t>
            </a:r>
            <a:r>
              <a:rPr lang="en-US" dirty="0"/>
              <a:t> </a:t>
            </a:r>
            <a:r>
              <a:rPr lang="en-US" dirty="0" err="1"/>
              <a:t>citra</a:t>
            </a:r>
            <a:r>
              <a:rPr lang="en-US" dirty="0"/>
              <a:t> uji standard yang popular dan </a:t>
            </a:r>
            <a:r>
              <a:rPr lang="en-US" dirty="0" err="1"/>
              <a:t>digunakan</a:t>
            </a:r>
            <a:r>
              <a:rPr lang="en-US" dirty="0"/>
              <a:t> </a:t>
            </a:r>
            <a:r>
              <a:rPr lang="en-US" dirty="0" err="1"/>
              <a:t>secara</a:t>
            </a:r>
            <a:r>
              <a:rPr lang="en-US" dirty="0"/>
              <a:t> </a:t>
            </a:r>
            <a:r>
              <a:rPr lang="en-US" dirty="0" err="1"/>
              <a:t>luas</a:t>
            </a:r>
            <a:r>
              <a:rPr lang="en-US" dirty="0"/>
              <a:t> </a:t>
            </a:r>
            <a:r>
              <a:rPr lang="en-US" dirty="0" err="1"/>
              <a:t>adalah</a:t>
            </a:r>
            <a:r>
              <a:rPr lang="en-US" dirty="0"/>
              <a:t> </a:t>
            </a:r>
            <a:r>
              <a:rPr lang="en-US" dirty="0" err="1"/>
              <a:t>citra</a:t>
            </a:r>
            <a:r>
              <a:rPr lang="en-US" dirty="0"/>
              <a:t> </a:t>
            </a:r>
            <a:r>
              <a:rPr lang="en-US" i="1" dirty="0"/>
              <a:t>Lena</a:t>
            </a:r>
            <a:r>
              <a:rPr lang="en-US" dirty="0"/>
              <a:t>, </a:t>
            </a:r>
            <a:r>
              <a:rPr lang="en-US" i="1" dirty="0"/>
              <a:t>mandrill</a:t>
            </a:r>
            <a:r>
              <a:rPr lang="en-US" dirty="0"/>
              <a:t>, </a:t>
            </a:r>
            <a:r>
              <a:rPr lang="en-US" i="1" dirty="0"/>
              <a:t>camera</a:t>
            </a:r>
            <a:r>
              <a:rPr lang="en-US" dirty="0"/>
              <a:t>, dan </a:t>
            </a:r>
            <a:r>
              <a:rPr lang="en-US" i="1" dirty="0"/>
              <a:t>pepper</a:t>
            </a:r>
            <a:r>
              <a:rPr lang="en-US" dirty="0"/>
              <a:t>.</a:t>
            </a:r>
          </a:p>
          <a:p>
            <a:endParaRPr lang="en-US" dirty="0"/>
          </a:p>
          <a:p>
            <a:r>
              <a:rPr lang="en-US" dirty="0" err="1"/>
              <a:t>Koleksi</a:t>
            </a:r>
            <a:r>
              <a:rPr lang="en-US" dirty="0"/>
              <a:t> </a:t>
            </a:r>
            <a:r>
              <a:rPr lang="en-US" dirty="0" err="1"/>
              <a:t>citra</a:t>
            </a:r>
            <a:r>
              <a:rPr lang="en-US" dirty="0"/>
              <a:t> uji </a:t>
            </a:r>
            <a:r>
              <a:rPr lang="en-US" dirty="0" err="1"/>
              <a:t>dapat</a:t>
            </a:r>
            <a:r>
              <a:rPr lang="en-US" dirty="0"/>
              <a:t> </a:t>
            </a:r>
            <a:r>
              <a:rPr lang="en-US" dirty="0" err="1"/>
              <a:t>dilihat</a:t>
            </a:r>
            <a:r>
              <a:rPr lang="en-US" dirty="0"/>
              <a:t> di </a:t>
            </a:r>
            <a:r>
              <a:rPr lang="en-US" dirty="0" err="1"/>
              <a:t>laman</a:t>
            </a:r>
            <a:r>
              <a:rPr lang="en-US" dirty="0"/>
              <a:t> situs web </a:t>
            </a:r>
            <a:r>
              <a:rPr lang="en-US" dirty="0" err="1"/>
              <a:t>saya</a:t>
            </a:r>
            <a:r>
              <a:rPr lang="en-US" dirty="0"/>
              <a:t>: </a:t>
            </a:r>
            <a:r>
              <a:rPr lang="en-US" dirty="0">
                <a:hlinkClick r:id="rId2"/>
              </a:rPr>
              <a:t>http://informatika.stei.itb.ac.id/~rinaldi.munir/Koleksi/Citra%20Uji/CitraUji.htm</a:t>
            </a:r>
            <a:r>
              <a:rPr lang="en-US" dirty="0"/>
              <a:t> </a:t>
            </a:r>
          </a:p>
        </p:txBody>
      </p:sp>
    </p:spTree>
    <p:extLst>
      <p:ext uri="{BB962C8B-B14F-4D97-AF65-F5344CB8AC3E}">
        <p14:creationId xmlns:p14="http://schemas.microsoft.com/office/powerpoint/2010/main" val="14134782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6535BD-7B94-4E03-A6AB-4E83AE24879C}"/>
              </a:ext>
            </a:extLst>
          </p:cNvPr>
          <p:cNvPicPr>
            <a:picLocks noChangeAspect="1"/>
          </p:cNvPicPr>
          <p:nvPr/>
        </p:nvPicPr>
        <p:blipFill>
          <a:blip r:embed="rId2"/>
          <a:stretch>
            <a:fillRect/>
          </a:stretch>
        </p:blipFill>
        <p:spPr>
          <a:xfrm>
            <a:off x="429168" y="178904"/>
            <a:ext cx="5865219" cy="6679096"/>
          </a:xfrm>
          <a:prstGeom prst="rect">
            <a:avLst/>
          </a:prstGeom>
        </p:spPr>
      </p:pic>
      <p:pic>
        <p:nvPicPr>
          <p:cNvPr id="3" name="Picture 2">
            <a:extLst>
              <a:ext uri="{FF2B5EF4-FFF2-40B4-BE49-F238E27FC236}">
                <a16:creationId xmlns:a16="http://schemas.microsoft.com/office/drawing/2014/main" id="{F06630F2-5110-4B08-985B-7752EB361291}"/>
              </a:ext>
            </a:extLst>
          </p:cNvPr>
          <p:cNvPicPr>
            <a:picLocks noChangeAspect="1"/>
          </p:cNvPicPr>
          <p:nvPr/>
        </p:nvPicPr>
        <p:blipFill>
          <a:blip r:embed="rId3"/>
          <a:stretch>
            <a:fillRect/>
          </a:stretch>
        </p:blipFill>
        <p:spPr>
          <a:xfrm>
            <a:off x="6565893" y="149369"/>
            <a:ext cx="5196939" cy="6738165"/>
          </a:xfrm>
          <a:prstGeom prst="rect">
            <a:avLst/>
          </a:prstGeom>
        </p:spPr>
      </p:pic>
    </p:spTree>
    <p:extLst>
      <p:ext uri="{BB962C8B-B14F-4D97-AF65-F5344CB8AC3E}">
        <p14:creationId xmlns:p14="http://schemas.microsoft.com/office/powerpoint/2010/main" val="6599867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65648-86FD-460A-BC63-D2E1D162B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378" y="221975"/>
            <a:ext cx="2928729" cy="2928729"/>
          </a:xfrm>
          <a:prstGeom prst="rect">
            <a:avLst/>
          </a:prstGeom>
        </p:spPr>
      </p:pic>
      <p:pic>
        <p:nvPicPr>
          <p:cNvPr id="5" name="Picture 4">
            <a:extLst>
              <a:ext uri="{FF2B5EF4-FFF2-40B4-BE49-F238E27FC236}">
                <a16:creationId xmlns:a16="http://schemas.microsoft.com/office/drawing/2014/main" id="{70360D96-F182-4242-9EF6-C02049BB0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530" y="221974"/>
            <a:ext cx="2928730" cy="2928730"/>
          </a:xfrm>
          <a:prstGeom prst="rect">
            <a:avLst/>
          </a:prstGeom>
        </p:spPr>
      </p:pic>
      <p:pic>
        <p:nvPicPr>
          <p:cNvPr id="7" name="Picture 6">
            <a:extLst>
              <a:ext uri="{FF2B5EF4-FFF2-40B4-BE49-F238E27FC236}">
                <a16:creationId xmlns:a16="http://schemas.microsoft.com/office/drawing/2014/main" id="{84E61EF4-7339-4544-AD17-DCB44AA23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0632" y="2232945"/>
            <a:ext cx="2304571" cy="2304571"/>
          </a:xfrm>
          <a:prstGeom prst="rect">
            <a:avLst/>
          </a:prstGeom>
        </p:spPr>
      </p:pic>
      <p:pic>
        <p:nvPicPr>
          <p:cNvPr id="9" name="Picture 8">
            <a:extLst>
              <a:ext uri="{FF2B5EF4-FFF2-40B4-BE49-F238E27FC236}">
                <a16:creationId xmlns:a16="http://schemas.microsoft.com/office/drawing/2014/main" id="{D7703880-F38D-4153-B5EC-DAEE201A38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1530" y="3385231"/>
            <a:ext cx="2928729" cy="2928729"/>
          </a:xfrm>
          <a:prstGeom prst="rect">
            <a:avLst/>
          </a:prstGeom>
        </p:spPr>
      </p:pic>
      <p:pic>
        <p:nvPicPr>
          <p:cNvPr id="11" name="Picture 10">
            <a:extLst>
              <a:ext uri="{FF2B5EF4-FFF2-40B4-BE49-F238E27FC236}">
                <a16:creationId xmlns:a16="http://schemas.microsoft.com/office/drawing/2014/main" id="{48F7A2E3-0914-4063-BE47-0C19B2D75C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7378" y="3369367"/>
            <a:ext cx="2928729" cy="2928729"/>
          </a:xfrm>
          <a:prstGeom prst="rect">
            <a:avLst/>
          </a:prstGeom>
        </p:spPr>
      </p:pic>
      <p:sp>
        <p:nvSpPr>
          <p:cNvPr id="12" name="TextBox 11">
            <a:extLst>
              <a:ext uri="{FF2B5EF4-FFF2-40B4-BE49-F238E27FC236}">
                <a16:creationId xmlns:a16="http://schemas.microsoft.com/office/drawing/2014/main" id="{62C7FE81-6CEC-4318-B93A-18C0334F7A11}"/>
              </a:ext>
            </a:extLst>
          </p:cNvPr>
          <p:cNvSpPr txBox="1"/>
          <p:nvPr/>
        </p:nvSpPr>
        <p:spPr>
          <a:xfrm>
            <a:off x="2852530" y="6451359"/>
            <a:ext cx="5035674" cy="369332"/>
          </a:xfrm>
          <a:prstGeom prst="rect">
            <a:avLst/>
          </a:prstGeom>
          <a:noFill/>
        </p:spPr>
        <p:txBody>
          <a:bodyPr wrap="none" rtlCol="0">
            <a:spAutoFit/>
          </a:bodyPr>
          <a:lstStyle/>
          <a:p>
            <a:r>
              <a:rPr lang="en-US" dirty="0" err="1"/>
              <a:t>Empat</a:t>
            </a:r>
            <a:r>
              <a:rPr lang="en-US" dirty="0"/>
              <a:t> </a:t>
            </a:r>
            <a:r>
              <a:rPr lang="en-US" dirty="0" err="1"/>
              <a:t>citra</a:t>
            </a:r>
            <a:r>
              <a:rPr lang="en-US" dirty="0"/>
              <a:t> popular </a:t>
            </a:r>
            <a:r>
              <a:rPr lang="en-US" dirty="0" err="1"/>
              <a:t>dalam</a:t>
            </a:r>
            <a:r>
              <a:rPr lang="en-US" dirty="0"/>
              <a:t> </a:t>
            </a:r>
            <a:r>
              <a:rPr lang="en-US" dirty="0" err="1"/>
              <a:t>bidang</a:t>
            </a:r>
            <a:r>
              <a:rPr lang="en-US" dirty="0"/>
              <a:t> </a:t>
            </a:r>
            <a:r>
              <a:rPr lang="en-US" i="1" dirty="0"/>
              <a:t>image processing</a:t>
            </a:r>
          </a:p>
        </p:txBody>
      </p:sp>
      <p:sp>
        <p:nvSpPr>
          <p:cNvPr id="13" name="TextBox 12">
            <a:extLst>
              <a:ext uri="{FF2B5EF4-FFF2-40B4-BE49-F238E27FC236}">
                <a16:creationId xmlns:a16="http://schemas.microsoft.com/office/drawing/2014/main" id="{51DF7604-595F-4CFE-97AE-4E79A12F733D}"/>
              </a:ext>
            </a:extLst>
          </p:cNvPr>
          <p:cNvSpPr txBox="1"/>
          <p:nvPr/>
        </p:nvSpPr>
        <p:spPr>
          <a:xfrm>
            <a:off x="9750287" y="1686339"/>
            <a:ext cx="1688604" cy="369332"/>
          </a:xfrm>
          <a:prstGeom prst="rect">
            <a:avLst/>
          </a:prstGeom>
          <a:noFill/>
        </p:spPr>
        <p:txBody>
          <a:bodyPr wrap="none" rtlCol="0">
            <a:spAutoFit/>
          </a:bodyPr>
          <a:lstStyle/>
          <a:p>
            <a:r>
              <a:rPr lang="en-US" dirty="0"/>
              <a:t>Citra uji </a:t>
            </a:r>
            <a:r>
              <a:rPr lang="en-US" dirty="0" err="1"/>
              <a:t>lainnya</a:t>
            </a:r>
            <a:r>
              <a:rPr lang="en-US" dirty="0"/>
              <a:t>:</a:t>
            </a:r>
          </a:p>
        </p:txBody>
      </p:sp>
    </p:spTree>
    <p:extLst>
      <p:ext uri="{BB962C8B-B14F-4D97-AF65-F5344CB8AC3E}">
        <p14:creationId xmlns:p14="http://schemas.microsoft.com/office/powerpoint/2010/main" val="418056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IE" sz="3600"/>
              <a:t>Key Stages in Digital Image Processing:</a:t>
            </a:r>
            <a:br>
              <a:rPr lang="en-IE" sz="3600"/>
            </a:br>
            <a:r>
              <a:rPr lang="en-IE" sz="3600"/>
              <a:t>Segmentation</a:t>
            </a:r>
            <a:endParaRPr lang="en-US" sz="3600"/>
          </a:p>
        </p:txBody>
      </p:sp>
      <p:sp>
        <p:nvSpPr>
          <p:cNvPr id="75779" name="Rectangle 3"/>
          <p:cNvSpPr>
            <a:spLocks noGrp="1" noChangeArrowheads="1"/>
          </p:cNvSpPr>
          <p:nvPr>
            <p:ph type="body" idx="1"/>
          </p:nvPr>
        </p:nvSpPr>
        <p:spPr/>
        <p:txBody>
          <a:bodyPr/>
          <a:lstStyle/>
          <a:p>
            <a:pPr marL="0" indent="0"/>
            <a:endParaRPr lang="en-GB"/>
          </a:p>
        </p:txBody>
      </p:sp>
      <p:sp>
        <p:nvSpPr>
          <p:cNvPr id="75780" name="Rectangle 4"/>
          <p:cNvSpPr>
            <a:spLocks noChangeArrowheads="1"/>
          </p:cNvSpPr>
          <p:nvPr/>
        </p:nvSpPr>
        <p:spPr bwMode="auto">
          <a:xfrm>
            <a:off x="2074863"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Acquisition</a:t>
            </a:r>
            <a:endParaRPr lang="en-US"/>
          </a:p>
        </p:txBody>
      </p:sp>
      <p:sp>
        <p:nvSpPr>
          <p:cNvPr id="75781" name="Rectangle 5"/>
          <p:cNvSpPr>
            <a:spLocks noChangeArrowheads="1"/>
          </p:cNvSpPr>
          <p:nvPr/>
        </p:nvSpPr>
        <p:spPr bwMode="auto">
          <a:xfrm>
            <a:off x="4056063"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Restoration</a:t>
            </a:r>
            <a:endParaRPr lang="en-US"/>
          </a:p>
        </p:txBody>
      </p:sp>
      <p:sp>
        <p:nvSpPr>
          <p:cNvPr id="75782" name="Rectangle 6"/>
          <p:cNvSpPr>
            <a:spLocks noChangeArrowheads="1"/>
          </p:cNvSpPr>
          <p:nvPr/>
        </p:nvSpPr>
        <p:spPr bwMode="auto">
          <a:xfrm>
            <a:off x="6434138"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Morphological Processing</a:t>
            </a:r>
            <a:endParaRPr lang="en-US"/>
          </a:p>
        </p:txBody>
      </p:sp>
      <p:sp>
        <p:nvSpPr>
          <p:cNvPr id="75783" name="Rectangle 7"/>
          <p:cNvSpPr>
            <a:spLocks noChangeArrowheads="1"/>
          </p:cNvSpPr>
          <p:nvPr/>
        </p:nvSpPr>
        <p:spPr bwMode="auto">
          <a:xfrm>
            <a:off x="8401050" y="2892426"/>
            <a:ext cx="1695450" cy="830263"/>
          </a:xfrm>
          <a:prstGeom prst="rect">
            <a:avLst/>
          </a:prstGeom>
          <a:solidFill>
            <a:schemeClr val="accent1"/>
          </a:solidFill>
          <a:ln w="38100">
            <a:solidFill>
              <a:schemeClr val="tx1"/>
            </a:solidFill>
            <a:miter lim="800000"/>
            <a:headEnd/>
            <a:tailEnd/>
          </a:ln>
        </p:spPr>
        <p:txBody>
          <a:bodyPr anchor="ctr"/>
          <a:lstStyle/>
          <a:p>
            <a:pPr algn="ctr"/>
            <a:r>
              <a:rPr lang="en-IE"/>
              <a:t>Segmentation</a:t>
            </a:r>
            <a:endParaRPr lang="en-US"/>
          </a:p>
        </p:txBody>
      </p:sp>
      <p:sp>
        <p:nvSpPr>
          <p:cNvPr id="75784" name="Rectangle 8"/>
          <p:cNvSpPr>
            <a:spLocks noChangeArrowheads="1"/>
          </p:cNvSpPr>
          <p:nvPr/>
        </p:nvSpPr>
        <p:spPr bwMode="auto">
          <a:xfrm>
            <a:off x="8401050" y="514032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Representation &amp; Description</a:t>
            </a:r>
            <a:endParaRPr lang="en-US" sz="1700"/>
          </a:p>
        </p:txBody>
      </p:sp>
      <p:sp>
        <p:nvSpPr>
          <p:cNvPr id="75785" name="Rectangle 9"/>
          <p:cNvSpPr>
            <a:spLocks noChangeArrowheads="1"/>
          </p:cNvSpPr>
          <p:nvPr/>
        </p:nvSpPr>
        <p:spPr bwMode="auto">
          <a:xfrm>
            <a:off x="2074863"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Enhancement</a:t>
            </a:r>
            <a:endParaRPr lang="en-US"/>
          </a:p>
        </p:txBody>
      </p:sp>
      <p:sp>
        <p:nvSpPr>
          <p:cNvPr id="75786" name="Rectangle 10"/>
          <p:cNvSpPr>
            <a:spLocks noChangeArrowheads="1"/>
          </p:cNvSpPr>
          <p:nvPr/>
        </p:nvSpPr>
        <p:spPr bwMode="auto">
          <a:xfrm>
            <a:off x="8401050"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Object Recognition</a:t>
            </a:r>
            <a:endParaRPr lang="en-US" sz="1700"/>
          </a:p>
        </p:txBody>
      </p:sp>
      <p:sp>
        <p:nvSpPr>
          <p:cNvPr id="75787" name="Text Box 11"/>
          <p:cNvSpPr txBox="1">
            <a:spLocks noChangeArrowheads="1"/>
          </p:cNvSpPr>
          <p:nvPr/>
        </p:nvSpPr>
        <p:spPr bwMode="auto">
          <a:xfrm>
            <a:off x="1979614" y="5372100"/>
            <a:ext cx="1763111" cy="369332"/>
          </a:xfrm>
          <a:prstGeom prst="rect">
            <a:avLst/>
          </a:prstGeom>
          <a:noFill/>
          <a:ln w="12700">
            <a:noFill/>
            <a:miter lim="800000"/>
            <a:headEnd/>
            <a:tailEnd/>
          </a:ln>
        </p:spPr>
        <p:txBody>
          <a:bodyPr wrap="none">
            <a:spAutoFit/>
          </a:bodyPr>
          <a:lstStyle/>
          <a:p>
            <a:r>
              <a:rPr lang="en-IE"/>
              <a:t>Problem Domain</a:t>
            </a:r>
            <a:endParaRPr lang="en-US"/>
          </a:p>
        </p:txBody>
      </p:sp>
      <p:cxnSp>
        <p:nvCxnSpPr>
          <p:cNvPr id="75788" name="AutoShape 12"/>
          <p:cNvCxnSpPr>
            <a:cxnSpLocks noChangeShapeType="1"/>
            <a:stCxn id="75787" idx="0"/>
            <a:endCxn id="75780" idx="2"/>
          </p:cNvCxnSpPr>
          <p:nvPr/>
        </p:nvCxnSpPr>
        <p:spPr bwMode="auto">
          <a:xfrm flipV="1">
            <a:off x="2861170" y="4846638"/>
            <a:ext cx="61419" cy="525462"/>
          </a:xfrm>
          <a:prstGeom prst="straightConnector1">
            <a:avLst/>
          </a:prstGeom>
          <a:noFill/>
          <a:ln w="12700">
            <a:solidFill>
              <a:schemeClr val="tx1"/>
            </a:solidFill>
            <a:round/>
            <a:headEnd/>
            <a:tailEnd type="triangle" w="med" len="med"/>
          </a:ln>
        </p:spPr>
      </p:cxnSp>
      <p:cxnSp>
        <p:nvCxnSpPr>
          <p:cNvPr id="75789" name="AutoShape 13"/>
          <p:cNvCxnSpPr>
            <a:cxnSpLocks noChangeShapeType="1"/>
            <a:stCxn id="75780" idx="0"/>
            <a:endCxn id="75785" idx="2"/>
          </p:cNvCxnSpPr>
          <p:nvPr/>
        </p:nvCxnSpPr>
        <p:spPr bwMode="auto">
          <a:xfrm rot="-5400000">
            <a:off x="2775745" y="3869532"/>
            <a:ext cx="293687" cy="0"/>
          </a:xfrm>
          <a:prstGeom prst="straightConnector1">
            <a:avLst/>
          </a:prstGeom>
          <a:noFill/>
          <a:ln w="12700">
            <a:solidFill>
              <a:schemeClr val="tx1"/>
            </a:solidFill>
            <a:round/>
            <a:headEnd/>
            <a:tailEnd type="triangle" w="med" len="med"/>
          </a:ln>
        </p:spPr>
      </p:cxnSp>
      <p:cxnSp>
        <p:nvCxnSpPr>
          <p:cNvPr id="75790" name="AutoShape 14"/>
          <p:cNvCxnSpPr>
            <a:cxnSpLocks noChangeShapeType="1"/>
            <a:stCxn id="75786" idx="2"/>
            <a:endCxn id="75784" idx="0"/>
          </p:cNvCxnSpPr>
          <p:nvPr/>
        </p:nvCxnSpPr>
        <p:spPr bwMode="auto">
          <a:xfrm rot="5400000">
            <a:off x="9101932" y="4993482"/>
            <a:ext cx="293687" cy="0"/>
          </a:xfrm>
          <a:prstGeom prst="straightConnector1">
            <a:avLst/>
          </a:prstGeom>
          <a:noFill/>
          <a:ln w="12700">
            <a:solidFill>
              <a:schemeClr val="tx1"/>
            </a:solidFill>
            <a:round/>
            <a:headEnd/>
            <a:tailEnd type="triangle" w="med" len="med"/>
          </a:ln>
        </p:spPr>
      </p:cxnSp>
      <p:cxnSp>
        <p:nvCxnSpPr>
          <p:cNvPr id="75791" name="AutoShape 15"/>
          <p:cNvCxnSpPr>
            <a:cxnSpLocks noChangeShapeType="1"/>
            <a:stCxn id="75783" idx="2"/>
            <a:endCxn id="75786" idx="0"/>
          </p:cNvCxnSpPr>
          <p:nvPr/>
        </p:nvCxnSpPr>
        <p:spPr bwMode="auto">
          <a:xfrm rot="5400000">
            <a:off x="9111457" y="3879057"/>
            <a:ext cx="274637" cy="0"/>
          </a:xfrm>
          <a:prstGeom prst="straightConnector1">
            <a:avLst/>
          </a:prstGeom>
          <a:noFill/>
          <a:ln w="12700">
            <a:solidFill>
              <a:schemeClr val="tx1"/>
            </a:solidFill>
            <a:round/>
            <a:headEnd/>
            <a:tailEnd type="triangle" w="med" len="med"/>
          </a:ln>
        </p:spPr>
      </p:cxnSp>
      <p:cxnSp>
        <p:nvCxnSpPr>
          <p:cNvPr id="75792" name="AutoShape 16"/>
          <p:cNvCxnSpPr>
            <a:cxnSpLocks noChangeShapeType="1"/>
            <a:stCxn id="75782" idx="3"/>
            <a:endCxn id="75783" idx="0"/>
          </p:cNvCxnSpPr>
          <p:nvPr/>
        </p:nvCxnSpPr>
        <p:spPr bwMode="auto">
          <a:xfrm>
            <a:off x="8129589" y="2095501"/>
            <a:ext cx="1119187" cy="777875"/>
          </a:xfrm>
          <a:prstGeom prst="bentConnector2">
            <a:avLst/>
          </a:prstGeom>
          <a:noFill/>
          <a:ln w="12700">
            <a:solidFill>
              <a:schemeClr val="tx1"/>
            </a:solidFill>
            <a:miter lim="800000"/>
            <a:headEnd/>
            <a:tailEnd type="triangle" w="med" len="med"/>
          </a:ln>
        </p:spPr>
      </p:cxnSp>
      <p:cxnSp>
        <p:nvCxnSpPr>
          <p:cNvPr id="75793" name="AutoShape 17"/>
          <p:cNvCxnSpPr>
            <a:cxnSpLocks noChangeShapeType="1"/>
            <a:stCxn id="75781" idx="3"/>
            <a:endCxn id="75782" idx="1"/>
          </p:cNvCxnSpPr>
          <p:nvPr/>
        </p:nvCxnSpPr>
        <p:spPr bwMode="auto">
          <a:xfrm>
            <a:off x="5751514" y="2095500"/>
            <a:ext cx="682625" cy="0"/>
          </a:xfrm>
          <a:prstGeom prst="straightConnector1">
            <a:avLst/>
          </a:prstGeom>
          <a:noFill/>
          <a:ln w="12700">
            <a:solidFill>
              <a:schemeClr val="tx1"/>
            </a:solidFill>
            <a:round/>
            <a:headEnd/>
            <a:tailEnd type="triangle" w="med" len="med"/>
          </a:ln>
        </p:spPr>
      </p:cxnSp>
      <p:cxnSp>
        <p:nvCxnSpPr>
          <p:cNvPr id="75794" name="AutoShape 18"/>
          <p:cNvCxnSpPr>
            <a:cxnSpLocks noChangeShapeType="1"/>
            <a:stCxn id="75785" idx="0"/>
            <a:endCxn id="75781" idx="1"/>
          </p:cNvCxnSpPr>
          <p:nvPr/>
        </p:nvCxnSpPr>
        <p:spPr bwMode="auto">
          <a:xfrm rot="-5400000">
            <a:off x="3090864" y="1927226"/>
            <a:ext cx="796925" cy="1133475"/>
          </a:xfrm>
          <a:prstGeom prst="bentConnector2">
            <a:avLst/>
          </a:prstGeom>
          <a:noFill/>
          <a:ln w="12700">
            <a:solidFill>
              <a:schemeClr val="tx1"/>
            </a:solidFill>
            <a:miter lim="800000"/>
            <a:headEnd/>
            <a:tailEnd type="triangle" w="med" len="med"/>
          </a:ln>
        </p:spPr>
      </p:cxnSp>
      <p:sp>
        <p:nvSpPr>
          <p:cNvPr id="75795" name="Rectangle 19"/>
          <p:cNvSpPr>
            <a:spLocks noChangeArrowheads="1"/>
          </p:cNvSpPr>
          <p:nvPr/>
        </p:nvSpPr>
        <p:spPr bwMode="auto">
          <a:xfrm>
            <a:off x="4089400"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Colour Image Processing</a:t>
            </a:r>
            <a:endParaRPr lang="en-US"/>
          </a:p>
        </p:txBody>
      </p:sp>
      <p:sp>
        <p:nvSpPr>
          <p:cNvPr id="75796" name="Rectangle 20"/>
          <p:cNvSpPr>
            <a:spLocks noChangeArrowheads="1"/>
          </p:cNvSpPr>
          <p:nvPr/>
        </p:nvSpPr>
        <p:spPr bwMode="auto">
          <a:xfrm>
            <a:off x="6332538"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Image Compression</a:t>
            </a:r>
            <a:endParaRPr lang="en-US"/>
          </a:p>
        </p:txBody>
      </p:sp>
      <p:pic>
        <p:nvPicPr>
          <p:cNvPr id="75797" name="Picture 21"/>
          <p:cNvPicPr>
            <a:picLocks noChangeAspect="1" noChangeArrowheads="1"/>
          </p:cNvPicPr>
          <p:nvPr/>
        </p:nvPicPr>
        <p:blipFill>
          <a:blip r:embed="rId3" cstate="print">
            <a:lum contrast="12000"/>
          </a:blip>
          <a:srcRect r="21220"/>
          <a:stretch>
            <a:fillRect/>
          </a:stretch>
        </p:blipFill>
        <p:spPr bwMode="auto">
          <a:xfrm>
            <a:off x="4405314" y="2559051"/>
            <a:ext cx="3349625" cy="3063875"/>
          </a:xfrm>
          <a:prstGeom prst="rect">
            <a:avLst/>
          </a:prstGeom>
          <a:noFill/>
          <a:ln w="9525">
            <a:noFill/>
            <a:miter lim="800000"/>
            <a:headEnd/>
            <a:tailEnd/>
          </a:ln>
        </p:spPr>
      </p:pic>
      <p:pic>
        <p:nvPicPr>
          <p:cNvPr id="75798" name="Picture 22"/>
          <p:cNvPicPr>
            <a:picLocks noChangeAspect="1" noChangeArrowheads="1"/>
          </p:cNvPicPr>
          <p:nvPr/>
        </p:nvPicPr>
        <p:blipFill>
          <a:blip r:embed="rId3" cstate="print">
            <a:lum bright="-24000" contrast="60000"/>
          </a:blip>
          <a:srcRect t="52643" r="59154"/>
          <a:stretch>
            <a:fillRect/>
          </a:stretch>
        </p:blipFill>
        <p:spPr bwMode="auto">
          <a:xfrm>
            <a:off x="4368801" y="4183064"/>
            <a:ext cx="1736725" cy="1450975"/>
          </a:xfrm>
          <a:prstGeom prst="rect">
            <a:avLst/>
          </a:prstGeom>
          <a:noFill/>
          <a:ln w="9525">
            <a:noFill/>
            <a:miter lim="800000"/>
            <a:headEnd/>
            <a:tailEnd/>
          </a:ln>
        </p:spPr>
      </p:pic>
      <p:grpSp>
        <p:nvGrpSpPr>
          <p:cNvPr id="2" name="Group 23"/>
          <p:cNvGrpSpPr>
            <a:grpSpLocks/>
          </p:cNvGrpSpPr>
          <p:nvPr/>
        </p:nvGrpSpPr>
        <p:grpSpPr bwMode="auto">
          <a:xfrm>
            <a:off x="1520825" y="1631951"/>
            <a:ext cx="260350" cy="5229225"/>
            <a:chOff x="-2" y="1034"/>
            <a:chExt cx="164" cy="3294"/>
          </a:xfrm>
        </p:grpSpPr>
        <p:pic>
          <p:nvPicPr>
            <p:cNvPr id="75800" name="Picture 24" descr="book"/>
            <p:cNvPicPr>
              <a:picLocks noChangeAspect="1" noChangeArrowheads="1"/>
            </p:cNvPicPr>
            <p:nvPr/>
          </p:nvPicPr>
          <p:blipFill>
            <a:blip r:embed="rId4" cstate="print"/>
            <a:srcRect/>
            <a:stretch>
              <a:fillRect/>
            </a:stretch>
          </p:blipFill>
          <p:spPr bwMode="auto">
            <a:xfrm rot="-5400000">
              <a:off x="17" y="4184"/>
              <a:ext cx="125" cy="164"/>
            </a:xfrm>
            <a:prstGeom prst="rect">
              <a:avLst/>
            </a:prstGeom>
            <a:noFill/>
            <a:ln w="9525">
              <a:noFill/>
              <a:miter lim="800000"/>
              <a:headEnd/>
              <a:tailEnd/>
            </a:ln>
          </p:spPr>
        </p:pic>
        <p:sp>
          <p:nvSpPr>
            <p:cNvPr id="75801" name="Rectangle 25"/>
            <p:cNvSpPr>
              <a:spLocks noChangeArrowheads="1"/>
            </p:cNvSpPr>
            <p:nvPr/>
          </p:nvSpPr>
          <p:spPr bwMode="auto">
            <a:xfrm rot="-5400000">
              <a:off x="-1508" y="2540"/>
              <a:ext cx="3172" cy="159"/>
            </a:xfrm>
            <a:prstGeom prst="rect">
              <a:avLst/>
            </a:prstGeom>
            <a:solidFill>
              <a:schemeClr val="accent2"/>
            </a:solidFill>
            <a:ln w="12700">
              <a:solidFill>
                <a:schemeClr val="tx1"/>
              </a:solidFill>
              <a:miter lim="800000"/>
              <a:headEnd/>
              <a:tailEnd/>
            </a:ln>
          </p:spPr>
          <p:txBody>
            <a:bodyPr wrap="none" anchor="ctr"/>
            <a:lstStyle/>
            <a:p>
              <a:pPr algn="r"/>
              <a:r>
                <a:rPr lang="en-IE" sz="1200">
                  <a:solidFill>
                    <a:schemeClr val="bg1"/>
                  </a:solidFill>
                </a:rPr>
                <a:t>Images taken from Gonzalez &amp; Woods, Digital Image Processing (2002)</a:t>
              </a:r>
              <a:endParaRPr lang="en-US" sz="1200">
                <a:solidFill>
                  <a:schemeClr val="bg1"/>
                </a:solidFill>
              </a:endParaRPr>
            </a:p>
          </p:txBody>
        </p:sp>
      </p:grpSp>
      <p:sp>
        <p:nvSpPr>
          <p:cNvPr id="26" name="Rectangle 25">
            <a:extLst>
              <a:ext uri="{FF2B5EF4-FFF2-40B4-BE49-F238E27FC236}">
                <a16:creationId xmlns:a16="http://schemas.microsoft.com/office/drawing/2014/main" id="{468E9B30-91AD-4AAB-9599-3CD2FEEA375B}"/>
              </a:ext>
            </a:extLst>
          </p:cNvPr>
          <p:cNvSpPr/>
          <p:nvPr/>
        </p:nvSpPr>
        <p:spPr>
          <a:xfrm>
            <a:off x="6863011" y="1066286"/>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A3CE4B-6B58-8A23-1577-71C256B13EC2}"/>
              </a:ext>
            </a:extLst>
          </p:cNvPr>
          <p:cNvSpPr>
            <a:spLocks noGrp="1"/>
          </p:cNvSpPr>
          <p:nvPr>
            <p:ph idx="1"/>
          </p:nvPr>
        </p:nvSpPr>
        <p:spPr>
          <a:xfrm>
            <a:off x="838200" y="623455"/>
            <a:ext cx="10515600" cy="5553508"/>
          </a:xfrm>
        </p:spPr>
        <p:txBody>
          <a:bodyPr/>
          <a:lstStyle/>
          <a:p>
            <a:pPr marL="0" indent="0">
              <a:buNone/>
            </a:pPr>
            <a:r>
              <a:rPr lang="en-US" dirty="0" err="1"/>
              <a:t>Koleksi</a:t>
            </a:r>
            <a:r>
              <a:rPr lang="en-US" dirty="0"/>
              <a:t> </a:t>
            </a:r>
            <a:r>
              <a:rPr lang="en-US" dirty="0" err="1"/>
              <a:t>standar</a:t>
            </a:r>
            <a:r>
              <a:rPr lang="en-US" dirty="0"/>
              <a:t> </a:t>
            </a:r>
            <a:r>
              <a:rPr lang="en-US" dirty="0" err="1"/>
              <a:t>citra</a:t>
            </a:r>
            <a:r>
              <a:rPr lang="en-US" dirty="0"/>
              <a:t> uji </a:t>
            </a:r>
            <a:r>
              <a:rPr lang="en-US" dirty="0" err="1"/>
              <a:t>lainnya</a:t>
            </a:r>
            <a:r>
              <a:rPr lang="en-US" dirty="0"/>
              <a:t>:</a:t>
            </a:r>
          </a:p>
          <a:p>
            <a:pPr marL="514350" indent="-514350">
              <a:buAutoNum type="arabicPeriod"/>
            </a:pPr>
            <a:r>
              <a:rPr lang="en-US" dirty="0"/>
              <a:t>The USC-SIPI Image Database</a:t>
            </a:r>
          </a:p>
          <a:p>
            <a:pPr marL="0" indent="0">
              <a:buNone/>
            </a:pPr>
            <a:r>
              <a:rPr lang="en-US" dirty="0"/>
              <a:t>       </a:t>
            </a:r>
            <a:r>
              <a:rPr lang="en-US" dirty="0">
                <a:hlinkClick r:id="rId2"/>
              </a:rPr>
              <a:t>https://sipi.usc.edu/database/</a:t>
            </a:r>
            <a:r>
              <a:rPr lang="en-US" dirty="0"/>
              <a:t> </a:t>
            </a:r>
          </a:p>
          <a:p>
            <a:pPr marL="0" indent="0">
              <a:buNone/>
            </a:pPr>
            <a:endParaRPr lang="en-US" dirty="0"/>
          </a:p>
          <a:p>
            <a:pPr marL="0" indent="0">
              <a:buNone/>
            </a:pPr>
            <a:r>
              <a:rPr lang="en-US" dirty="0"/>
              <a:t>2. Computer vision test images </a:t>
            </a:r>
          </a:p>
          <a:p>
            <a:pPr marL="0" indent="0">
              <a:buNone/>
            </a:pPr>
            <a:r>
              <a:rPr lang="en-US" dirty="0"/>
              <a:t>     </a:t>
            </a:r>
            <a:r>
              <a:rPr lang="en-US" dirty="0">
                <a:hlinkClick r:id="rId3"/>
              </a:rPr>
              <a:t>https://www.cs.cmu.edu/afs/cs/project/cil/ftp/html/v-images.html</a:t>
            </a:r>
            <a:r>
              <a:rPr lang="en-US" dirty="0"/>
              <a:t>  </a:t>
            </a:r>
          </a:p>
          <a:p>
            <a:pPr marL="0" indent="0">
              <a:buNone/>
            </a:pPr>
            <a:endParaRPr lang="en-US" dirty="0"/>
          </a:p>
          <a:p>
            <a:pPr marL="0" indent="0">
              <a:buNone/>
            </a:pPr>
            <a:r>
              <a:rPr lang="en-US" dirty="0"/>
              <a:t>3.  TESTIMAGES</a:t>
            </a:r>
          </a:p>
          <a:p>
            <a:pPr marL="0" indent="0">
              <a:buNone/>
            </a:pPr>
            <a:r>
              <a:rPr lang="en-US" dirty="0"/>
              <a:t>     </a:t>
            </a:r>
            <a:r>
              <a:rPr lang="en-US" dirty="0">
                <a:hlinkClick r:id="rId4"/>
              </a:rPr>
              <a:t>https://testimages.org/</a:t>
            </a:r>
            <a:r>
              <a:rPr lang="en-US" dirty="0"/>
              <a:t> </a:t>
            </a:r>
          </a:p>
          <a:p>
            <a:pPr marL="514350" indent="-514350">
              <a:buAutoNum type="arabicPeriod"/>
            </a:pPr>
            <a:endParaRPr lang="en-US" dirty="0"/>
          </a:p>
        </p:txBody>
      </p:sp>
    </p:spTree>
    <p:extLst>
      <p:ext uri="{BB962C8B-B14F-4D97-AF65-F5344CB8AC3E}">
        <p14:creationId xmlns:p14="http://schemas.microsoft.com/office/powerpoint/2010/main" val="13627593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762D7-C3DB-4DE9-80A0-DA4E072F6F52}"/>
              </a:ext>
            </a:extLst>
          </p:cNvPr>
          <p:cNvSpPr>
            <a:spLocks noGrp="1"/>
          </p:cNvSpPr>
          <p:nvPr>
            <p:ph type="title"/>
          </p:nvPr>
        </p:nvSpPr>
        <p:spPr/>
        <p:txBody>
          <a:bodyPr/>
          <a:lstStyle/>
          <a:p>
            <a:r>
              <a:rPr lang="en-US" dirty="0"/>
              <a:t>Sejarah Citra Lena</a:t>
            </a:r>
          </a:p>
        </p:txBody>
      </p:sp>
      <p:sp>
        <p:nvSpPr>
          <p:cNvPr id="3" name="Content Placeholder 2">
            <a:extLst>
              <a:ext uri="{FF2B5EF4-FFF2-40B4-BE49-F238E27FC236}">
                <a16:creationId xmlns:a16="http://schemas.microsoft.com/office/drawing/2014/main" id="{8610BAFE-C923-4402-B7E2-2A34D297262C}"/>
              </a:ext>
            </a:extLst>
          </p:cNvPr>
          <p:cNvSpPr>
            <a:spLocks noGrp="1"/>
          </p:cNvSpPr>
          <p:nvPr>
            <p:ph idx="1"/>
          </p:nvPr>
        </p:nvSpPr>
        <p:spPr>
          <a:xfrm>
            <a:off x="838200" y="1825625"/>
            <a:ext cx="10515600" cy="4535418"/>
          </a:xfrm>
        </p:spPr>
        <p:txBody>
          <a:bodyPr>
            <a:normAutofit fontScale="92500" lnSpcReduction="10000"/>
          </a:bodyPr>
          <a:lstStyle/>
          <a:p>
            <a:r>
              <a:rPr lang="en-US" b="1" dirty="0"/>
              <a:t>Lenna</a:t>
            </a:r>
            <a:r>
              <a:rPr lang="en-US" dirty="0"/>
              <a:t> </a:t>
            </a:r>
            <a:r>
              <a:rPr lang="en-US" dirty="0" err="1"/>
              <a:t>atau</a:t>
            </a:r>
            <a:r>
              <a:rPr lang="en-US" dirty="0"/>
              <a:t> </a:t>
            </a:r>
            <a:r>
              <a:rPr lang="en-US" b="1" dirty="0"/>
              <a:t>Lena</a:t>
            </a:r>
            <a:r>
              <a:rPr lang="en-US" dirty="0"/>
              <a:t> </a:t>
            </a:r>
            <a:r>
              <a:rPr lang="en-US" dirty="0" err="1"/>
              <a:t>adalah</a:t>
            </a:r>
            <a:r>
              <a:rPr lang="en-US" dirty="0"/>
              <a:t> </a:t>
            </a:r>
            <a:r>
              <a:rPr lang="en-US" dirty="0" err="1"/>
              <a:t>nama</a:t>
            </a:r>
            <a:r>
              <a:rPr lang="en-US" dirty="0"/>
              <a:t> </a:t>
            </a:r>
            <a:r>
              <a:rPr lang="en-US" dirty="0" err="1"/>
              <a:t>citra</a:t>
            </a:r>
            <a:r>
              <a:rPr lang="en-US" dirty="0"/>
              <a:t> uji standard yang </a:t>
            </a:r>
            <a:r>
              <a:rPr lang="en-US" dirty="0" err="1"/>
              <a:t>digunakan</a:t>
            </a:r>
            <a:r>
              <a:rPr lang="en-US" dirty="0"/>
              <a:t> </a:t>
            </a:r>
            <a:r>
              <a:rPr lang="en-US" dirty="0" err="1"/>
              <a:t>secara</a:t>
            </a:r>
            <a:r>
              <a:rPr lang="en-US" dirty="0"/>
              <a:t> </a:t>
            </a:r>
            <a:r>
              <a:rPr lang="en-US" dirty="0" err="1"/>
              <a:t>luas</a:t>
            </a:r>
            <a:r>
              <a:rPr lang="en-US" dirty="0"/>
              <a:t> di </a:t>
            </a:r>
            <a:r>
              <a:rPr lang="en-US" dirty="0" err="1"/>
              <a:t>dalam</a:t>
            </a:r>
            <a:r>
              <a:rPr lang="en-US" dirty="0"/>
              <a:t> </a:t>
            </a:r>
            <a:r>
              <a:rPr lang="en-US" dirty="0" err="1"/>
              <a:t>bidang</a:t>
            </a:r>
            <a:r>
              <a:rPr lang="en-US" dirty="0"/>
              <a:t> </a:t>
            </a:r>
            <a:r>
              <a:rPr lang="en-US" dirty="0" err="1"/>
              <a:t>pengolahan</a:t>
            </a:r>
            <a:r>
              <a:rPr lang="en-US" dirty="0"/>
              <a:t> </a:t>
            </a:r>
            <a:r>
              <a:rPr lang="en-US" dirty="0" err="1"/>
              <a:t>citra</a:t>
            </a:r>
            <a:r>
              <a:rPr lang="en-US" dirty="0"/>
              <a:t> </a:t>
            </a:r>
            <a:r>
              <a:rPr lang="en-US" dirty="0" err="1"/>
              <a:t>sejak</a:t>
            </a:r>
            <a:r>
              <a:rPr lang="en-US" dirty="0"/>
              <a:t> </a:t>
            </a:r>
            <a:r>
              <a:rPr lang="en-US" dirty="0" err="1"/>
              <a:t>tahun</a:t>
            </a:r>
            <a:r>
              <a:rPr lang="en-US" dirty="0"/>
              <a:t> 1973.</a:t>
            </a:r>
          </a:p>
          <a:p>
            <a:r>
              <a:rPr lang="en-US" dirty="0"/>
              <a:t>Lena </a:t>
            </a:r>
            <a:r>
              <a:rPr lang="en-US" dirty="0" err="1"/>
              <a:t>adalah</a:t>
            </a:r>
            <a:r>
              <a:rPr lang="en-US" dirty="0"/>
              <a:t> </a:t>
            </a:r>
            <a:r>
              <a:rPr lang="en-US" dirty="0" err="1"/>
              <a:t>citra</a:t>
            </a:r>
            <a:r>
              <a:rPr lang="en-US" dirty="0"/>
              <a:t> </a:t>
            </a:r>
            <a:r>
              <a:rPr lang="en-US" dirty="0" err="1"/>
              <a:t>seorang</a:t>
            </a:r>
            <a:r>
              <a:rPr lang="en-US" dirty="0"/>
              <a:t> model </a:t>
            </a:r>
            <a:r>
              <a:rPr lang="en-US" dirty="0" err="1"/>
              <a:t>Swedia</a:t>
            </a:r>
            <a:r>
              <a:rPr lang="en-US" dirty="0"/>
              <a:t> </a:t>
            </a:r>
            <a:r>
              <a:rPr lang="en-US" dirty="0" err="1"/>
              <a:t>bernama</a:t>
            </a:r>
            <a:r>
              <a:rPr lang="en-US" dirty="0"/>
              <a:t> Lena </a:t>
            </a:r>
            <a:r>
              <a:rPr lang="en-US" dirty="0" err="1"/>
              <a:t>Söderberg</a:t>
            </a:r>
            <a:r>
              <a:rPr lang="en-US" dirty="0"/>
              <a:t>, yang </a:t>
            </a:r>
            <a:r>
              <a:rPr lang="en-US" dirty="0" err="1"/>
              <a:t>dipotong</a:t>
            </a:r>
            <a:r>
              <a:rPr lang="en-US" dirty="0"/>
              <a:t> </a:t>
            </a:r>
            <a:r>
              <a:rPr lang="en-US" dirty="0" err="1"/>
              <a:t>dari</a:t>
            </a:r>
            <a:r>
              <a:rPr lang="en-US" dirty="0"/>
              <a:t> </a:t>
            </a:r>
            <a:r>
              <a:rPr lang="en-US" dirty="0" err="1"/>
              <a:t>majalah</a:t>
            </a:r>
            <a:r>
              <a:rPr lang="en-US" dirty="0"/>
              <a:t> </a:t>
            </a:r>
            <a:r>
              <a:rPr lang="en-US" i="1" dirty="0"/>
              <a:t>Playboy</a:t>
            </a:r>
            <a:r>
              <a:rPr lang="en-US" dirty="0"/>
              <a:t>.</a:t>
            </a:r>
          </a:p>
          <a:p>
            <a:r>
              <a:rPr lang="en-US" dirty="0" err="1"/>
              <a:t>Foto</a:t>
            </a:r>
            <a:r>
              <a:rPr lang="en-US" dirty="0"/>
              <a:t> Lena </a:t>
            </a:r>
            <a:r>
              <a:rPr lang="en-US" dirty="0" err="1"/>
              <a:t>dari</a:t>
            </a:r>
            <a:r>
              <a:rPr lang="en-US" dirty="0"/>
              <a:t> </a:t>
            </a:r>
            <a:r>
              <a:rPr lang="en-US" dirty="0" err="1"/>
              <a:t>majalah</a:t>
            </a:r>
            <a:r>
              <a:rPr lang="en-US" dirty="0"/>
              <a:t> </a:t>
            </a:r>
            <a:r>
              <a:rPr lang="en-US" dirty="0" err="1"/>
              <a:t>tersebut</a:t>
            </a:r>
            <a:r>
              <a:rPr lang="en-US" dirty="0"/>
              <a:t> </a:t>
            </a:r>
            <a:r>
              <a:rPr lang="en-US" dirty="0" err="1"/>
              <a:t>dipindai</a:t>
            </a:r>
            <a:r>
              <a:rPr lang="en-US" dirty="0"/>
              <a:t> oleh Alexander Sawchuk, </a:t>
            </a:r>
            <a:r>
              <a:rPr lang="en-US" dirty="0" err="1"/>
              <a:t>dia</a:t>
            </a:r>
            <a:r>
              <a:rPr lang="en-US" dirty="0"/>
              <a:t> </a:t>
            </a:r>
            <a:r>
              <a:rPr lang="en-US" dirty="0" err="1"/>
              <a:t>memerlukan</a:t>
            </a:r>
            <a:r>
              <a:rPr lang="en-US" dirty="0"/>
              <a:t> </a:t>
            </a:r>
            <a:r>
              <a:rPr lang="en-US" dirty="0" err="1"/>
              <a:t>foto</a:t>
            </a:r>
            <a:r>
              <a:rPr lang="en-US" dirty="0"/>
              <a:t> </a:t>
            </a:r>
            <a:r>
              <a:rPr lang="en-US" dirty="0" err="1"/>
              <a:t>wajah</a:t>
            </a:r>
            <a:r>
              <a:rPr lang="en-US" dirty="0"/>
              <a:t> </a:t>
            </a:r>
            <a:r>
              <a:rPr lang="en-US" dirty="0" err="1"/>
              <a:t>untuk</a:t>
            </a:r>
            <a:r>
              <a:rPr lang="en-US" dirty="0"/>
              <a:t> </a:t>
            </a:r>
            <a:r>
              <a:rPr lang="en-US" dirty="0" err="1"/>
              <a:t>ditampilkan</a:t>
            </a:r>
            <a:r>
              <a:rPr lang="en-US" dirty="0"/>
              <a:t> di </a:t>
            </a:r>
            <a:r>
              <a:rPr lang="en-US" dirty="0" err="1"/>
              <a:t>dalam</a:t>
            </a:r>
            <a:r>
              <a:rPr lang="en-US" dirty="0"/>
              <a:t> </a:t>
            </a:r>
            <a:r>
              <a:rPr lang="en-US" dirty="0" err="1"/>
              <a:t>sebuah</a:t>
            </a:r>
            <a:r>
              <a:rPr lang="en-US" dirty="0"/>
              <a:t> </a:t>
            </a:r>
            <a:r>
              <a:rPr lang="en-US" dirty="0" err="1"/>
              <a:t>artikel</a:t>
            </a:r>
            <a:r>
              <a:rPr lang="en-US" dirty="0"/>
              <a:t> </a:t>
            </a:r>
            <a:r>
              <a:rPr lang="en-US" dirty="0" err="1"/>
              <a:t>ilmiahnya</a:t>
            </a:r>
            <a:r>
              <a:rPr lang="en-US" dirty="0"/>
              <a:t> di </a:t>
            </a:r>
            <a:r>
              <a:rPr lang="en-US" dirty="0" err="1"/>
              <a:t>sebuah</a:t>
            </a:r>
            <a:r>
              <a:rPr lang="en-US" dirty="0"/>
              <a:t> </a:t>
            </a:r>
            <a:r>
              <a:rPr lang="en-US" dirty="0" err="1"/>
              <a:t>konferensi</a:t>
            </a:r>
            <a:r>
              <a:rPr lang="en-US" dirty="0"/>
              <a:t> IEEE. </a:t>
            </a:r>
          </a:p>
          <a:p>
            <a:r>
              <a:rPr lang="en-US" dirty="0" err="1"/>
              <a:t>Alasan</a:t>
            </a:r>
            <a:r>
              <a:rPr lang="en-US" dirty="0"/>
              <a:t> </a:t>
            </a:r>
            <a:r>
              <a:rPr lang="en-US" dirty="0" err="1"/>
              <a:t>penggunaan</a:t>
            </a:r>
            <a:r>
              <a:rPr lang="en-US" dirty="0"/>
              <a:t> </a:t>
            </a:r>
            <a:r>
              <a:rPr lang="en-US" dirty="0" err="1"/>
              <a:t>citra</a:t>
            </a:r>
            <a:r>
              <a:rPr lang="en-US" dirty="0"/>
              <a:t> Lena </a:t>
            </a:r>
            <a:r>
              <a:rPr lang="en-US" dirty="0" err="1"/>
              <a:t>sebagai</a:t>
            </a:r>
            <a:r>
              <a:rPr lang="en-US" dirty="0"/>
              <a:t> </a:t>
            </a:r>
            <a:r>
              <a:rPr lang="en-US" dirty="0" err="1"/>
              <a:t>citra</a:t>
            </a:r>
            <a:r>
              <a:rPr lang="en-US" dirty="0"/>
              <a:t> uji </a:t>
            </a:r>
            <a:r>
              <a:rPr lang="en-US" dirty="0" err="1"/>
              <a:t>adalah</a:t>
            </a:r>
            <a:r>
              <a:rPr lang="en-US" dirty="0"/>
              <a:t> </a:t>
            </a:r>
            <a:r>
              <a:rPr lang="en-US" dirty="0" err="1"/>
              <a:t>karena</a:t>
            </a:r>
            <a:r>
              <a:rPr lang="en-US" dirty="0"/>
              <a:t> </a:t>
            </a:r>
            <a:r>
              <a:rPr lang="en-US" dirty="0" err="1"/>
              <a:t>citra</a:t>
            </a:r>
            <a:r>
              <a:rPr lang="en-US" dirty="0"/>
              <a:t> </a:t>
            </a:r>
            <a:r>
              <a:rPr lang="en-US" dirty="0" err="1"/>
              <a:t>ini</a:t>
            </a:r>
            <a:r>
              <a:rPr lang="en-US" dirty="0"/>
              <a:t> </a:t>
            </a:r>
            <a:r>
              <a:rPr lang="en-US" dirty="0" err="1"/>
              <a:t>memiliki</a:t>
            </a:r>
            <a:r>
              <a:rPr lang="en-US" dirty="0"/>
              <a:t> </a:t>
            </a:r>
            <a:r>
              <a:rPr lang="en-US" dirty="0" err="1"/>
              <a:t>detil</a:t>
            </a:r>
            <a:r>
              <a:rPr lang="en-US" dirty="0"/>
              <a:t> yang </a:t>
            </a:r>
            <a:r>
              <a:rPr lang="en-US" dirty="0" err="1"/>
              <a:t>bagus</a:t>
            </a:r>
            <a:r>
              <a:rPr lang="en-US" dirty="0"/>
              <a:t>, </a:t>
            </a:r>
            <a:r>
              <a:rPr lang="en-US" dirty="0" err="1"/>
              <a:t>tekstur</a:t>
            </a:r>
            <a:r>
              <a:rPr lang="en-US" dirty="0"/>
              <a:t>, dan </a:t>
            </a:r>
            <a:r>
              <a:rPr lang="en-US" dirty="0" err="1"/>
              <a:t>bayangan</a:t>
            </a:r>
            <a:r>
              <a:rPr lang="en-US" dirty="0"/>
              <a:t>, </a:t>
            </a:r>
            <a:r>
              <a:rPr lang="en-US" dirty="0" err="1"/>
              <a:t>tetapi</a:t>
            </a:r>
            <a:r>
              <a:rPr lang="en-US" dirty="0"/>
              <a:t> yang paling </a:t>
            </a:r>
            <a:r>
              <a:rPr lang="en-US" dirty="0" err="1"/>
              <a:t>penting</a:t>
            </a:r>
            <a:r>
              <a:rPr lang="en-US" dirty="0"/>
              <a:t> </a:t>
            </a:r>
            <a:r>
              <a:rPr lang="en-US" dirty="0" err="1"/>
              <a:t>adalah</a:t>
            </a:r>
            <a:r>
              <a:rPr lang="en-US" dirty="0"/>
              <a:t> </a:t>
            </a:r>
            <a:r>
              <a:rPr lang="en-US" dirty="0" err="1"/>
              <a:t>nilai-nilai</a:t>
            </a:r>
            <a:r>
              <a:rPr lang="en-US" dirty="0"/>
              <a:t> </a:t>
            </a:r>
            <a:r>
              <a:rPr lang="en-US" i="1" dirty="0"/>
              <a:t>pixel</a:t>
            </a:r>
            <a:r>
              <a:rPr lang="en-US" dirty="0"/>
              <a:t>-</a:t>
            </a:r>
            <a:r>
              <a:rPr lang="en-US" dirty="0" err="1"/>
              <a:t>nya</a:t>
            </a:r>
            <a:r>
              <a:rPr lang="en-US" dirty="0"/>
              <a:t> </a:t>
            </a:r>
            <a:r>
              <a:rPr lang="en-US" dirty="0" err="1"/>
              <a:t>tersebar</a:t>
            </a:r>
            <a:r>
              <a:rPr lang="en-US" dirty="0"/>
              <a:t> </a:t>
            </a:r>
            <a:r>
              <a:rPr lang="en-US" dirty="0" err="1"/>
              <a:t>secara</a:t>
            </a:r>
            <a:r>
              <a:rPr lang="en-US" dirty="0"/>
              <a:t> </a:t>
            </a:r>
            <a:r>
              <a:rPr lang="en-US" dirty="0" err="1"/>
              <a:t>merata</a:t>
            </a:r>
            <a:r>
              <a:rPr lang="en-US" dirty="0"/>
              <a:t> (histogram).</a:t>
            </a:r>
          </a:p>
          <a:p>
            <a:r>
              <a:rPr lang="en-US" dirty="0" err="1"/>
              <a:t>Tidak</a:t>
            </a:r>
            <a:r>
              <a:rPr lang="en-US" dirty="0"/>
              <a:t> </a:t>
            </a:r>
            <a:r>
              <a:rPr lang="en-US" dirty="0" err="1"/>
              <a:t>dipungkiri</a:t>
            </a:r>
            <a:r>
              <a:rPr lang="en-US" dirty="0"/>
              <a:t> juga </a:t>
            </a:r>
            <a:r>
              <a:rPr lang="en-US" dirty="0" err="1"/>
              <a:t>alasan</a:t>
            </a:r>
            <a:r>
              <a:rPr lang="en-US" dirty="0"/>
              <a:t> </a:t>
            </a:r>
            <a:r>
              <a:rPr lang="en-US" dirty="0" err="1"/>
              <a:t>karena</a:t>
            </a:r>
            <a:r>
              <a:rPr lang="en-US" dirty="0"/>
              <a:t> </a:t>
            </a:r>
            <a:r>
              <a:rPr lang="en-US" dirty="0" err="1"/>
              <a:t>ia</a:t>
            </a:r>
            <a:r>
              <a:rPr lang="en-US" dirty="0"/>
              <a:t> </a:t>
            </a:r>
            <a:r>
              <a:rPr lang="en-US" dirty="0" err="1"/>
              <a:t>seorang</a:t>
            </a:r>
            <a:r>
              <a:rPr lang="en-US" dirty="0"/>
              <a:t> </a:t>
            </a:r>
            <a:r>
              <a:rPr lang="en-US" dirty="0" err="1"/>
              <a:t>wanita</a:t>
            </a:r>
            <a:r>
              <a:rPr lang="en-US" dirty="0"/>
              <a:t> </a:t>
            </a:r>
            <a:r>
              <a:rPr lang="en-US" dirty="0" err="1"/>
              <a:t>cantik</a:t>
            </a:r>
            <a:r>
              <a:rPr lang="en-US" dirty="0"/>
              <a:t>, </a:t>
            </a:r>
            <a:r>
              <a:rPr lang="en-US" dirty="0" err="1"/>
              <a:t>seorang</a:t>
            </a:r>
            <a:r>
              <a:rPr lang="en-US" dirty="0"/>
              <a:t> model, dan </a:t>
            </a:r>
            <a:r>
              <a:rPr lang="en-US" dirty="0" err="1"/>
              <a:t>seorang</a:t>
            </a:r>
            <a:r>
              <a:rPr lang="en-US" dirty="0"/>
              <a:t> </a:t>
            </a:r>
            <a:r>
              <a:rPr lang="en-US" dirty="0" err="1"/>
              <a:t>artis</a:t>
            </a:r>
            <a:r>
              <a:rPr lang="en-US" dirty="0"/>
              <a:t>.</a:t>
            </a:r>
          </a:p>
        </p:txBody>
      </p:sp>
      <p:pic>
        <p:nvPicPr>
          <p:cNvPr id="23554" name="Picture 2" descr="Hasil gambar untuk Lenna now">
            <a:extLst>
              <a:ext uri="{FF2B5EF4-FFF2-40B4-BE49-F238E27FC236}">
                <a16:creationId xmlns:a16="http://schemas.microsoft.com/office/drawing/2014/main" id="{161B3776-9F79-4891-AF1B-24AD288E1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8743" y="0"/>
            <a:ext cx="1883257" cy="1883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1304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ena256">
            <a:extLst>
              <a:ext uri="{FF2B5EF4-FFF2-40B4-BE49-F238E27FC236}">
                <a16:creationId xmlns:a16="http://schemas.microsoft.com/office/drawing/2014/main" id="{D44E4EC0-44C0-4F7D-AF1D-D80C510A4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868" y="1235068"/>
            <a:ext cx="3738628" cy="373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a:extLst>
              <a:ext uri="{FF2B5EF4-FFF2-40B4-BE49-F238E27FC236}">
                <a16:creationId xmlns:a16="http://schemas.microsoft.com/office/drawing/2014/main" id="{D46D8CD1-5C46-4B3A-A8B6-53C6066AA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171" y="1235068"/>
            <a:ext cx="4625961" cy="3738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507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3E71AA-6E5F-48B2-9A52-53325255CA96}"/>
              </a:ext>
            </a:extLst>
          </p:cNvPr>
          <p:cNvSpPr>
            <a:spLocks noGrp="1"/>
          </p:cNvSpPr>
          <p:nvPr>
            <p:ph idx="1"/>
          </p:nvPr>
        </p:nvSpPr>
        <p:spPr>
          <a:xfrm>
            <a:off x="838200" y="964096"/>
            <a:ext cx="10515600" cy="5212867"/>
          </a:xfrm>
        </p:spPr>
        <p:txBody>
          <a:bodyPr/>
          <a:lstStyle/>
          <a:p>
            <a:r>
              <a:rPr lang="en-US" dirty="0"/>
              <a:t>Sejarah </a:t>
            </a:r>
            <a:r>
              <a:rPr lang="en-US" dirty="0" err="1"/>
              <a:t>pertama</a:t>
            </a:r>
            <a:r>
              <a:rPr lang="en-US" dirty="0"/>
              <a:t> kali </a:t>
            </a:r>
            <a:r>
              <a:rPr lang="en-US" dirty="0" err="1"/>
              <a:t>citra</a:t>
            </a:r>
            <a:r>
              <a:rPr lang="en-US" dirty="0"/>
              <a:t> Lenna </a:t>
            </a:r>
            <a:r>
              <a:rPr lang="en-US" dirty="0" err="1"/>
              <a:t>dipakai</a:t>
            </a:r>
            <a:r>
              <a:rPr lang="en-US" dirty="0"/>
              <a:t> </a:t>
            </a:r>
            <a:r>
              <a:rPr lang="en-US" dirty="0" err="1"/>
              <a:t>sebagai</a:t>
            </a:r>
            <a:r>
              <a:rPr lang="en-US" dirty="0"/>
              <a:t> </a:t>
            </a:r>
            <a:r>
              <a:rPr lang="en-US" dirty="0" err="1"/>
              <a:t>citra</a:t>
            </a:r>
            <a:r>
              <a:rPr lang="en-US" dirty="0"/>
              <a:t> uji </a:t>
            </a:r>
            <a:r>
              <a:rPr lang="en-US" dirty="0" err="1"/>
              <a:t>ditulis</a:t>
            </a:r>
            <a:r>
              <a:rPr lang="en-US" dirty="0"/>
              <a:t> </a:t>
            </a:r>
            <a:r>
              <a:rPr lang="en-US" dirty="0" err="1"/>
              <a:t>sebagai</a:t>
            </a:r>
            <a:r>
              <a:rPr lang="en-US" dirty="0"/>
              <a:t> </a:t>
            </a:r>
            <a:r>
              <a:rPr lang="en-US" dirty="0" err="1"/>
              <a:t>berikut</a:t>
            </a:r>
            <a:r>
              <a:rPr lang="en-US" dirty="0"/>
              <a:t>: </a:t>
            </a:r>
          </a:p>
        </p:txBody>
      </p:sp>
      <p:sp>
        <p:nvSpPr>
          <p:cNvPr id="4" name="Rectangle 1">
            <a:extLst>
              <a:ext uri="{FF2B5EF4-FFF2-40B4-BE49-F238E27FC236}">
                <a16:creationId xmlns:a16="http://schemas.microsoft.com/office/drawing/2014/main" id="{EEA172AC-02DA-4EB3-B0D3-92687E60CA98}"/>
              </a:ext>
            </a:extLst>
          </p:cNvPr>
          <p:cNvSpPr>
            <a:spLocks noChangeArrowheads="1"/>
          </p:cNvSpPr>
          <p:nvPr/>
        </p:nvSpPr>
        <p:spPr bwMode="auto">
          <a:xfrm>
            <a:off x="1611053" y="1923586"/>
            <a:ext cx="9742747"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Alexander Sawchuk estimates that it was in June or July of 1973 when he, then an assistant professor of electrical engineering at the </a:t>
            </a:r>
            <a:r>
              <a:rPr kumimoji="0" lang="en-US" altLang="en-US" sz="1800" b="0" i="0" u="none" strike="noStrike" cap="none" normalizeH="0" baseline="0" dirty="0">
                <a:ln>
                  <a:noFill/>
                </a:ln>
                <a:solidFill>
                  <a:schemeClr val="tx1"/>
                </a:solidFill>
                <a:effectLst/>
                <a:latin typeface="Arial" panose="020B0604020202020204" pitchFamily="34" charset="0"/>
                <a:hlinkClick r:id="rId2" tooltip="University of Southern California"/>
              </a:rPr>
              <a:t>University of Southern California</a:t>
            </a:r>
            <a:r>
              <a:rPr kumimoji="0" lang="en-US" altLang="en-US" sz="1800" b="0" i="0" u="none" strike="noStrike" cap="none" normalizeH="0" baseline="0" dirty="0">
                <a:ln>
                  <a:noFill/>
                </a:ln>
                <a:solidFill>
                  <a:schemeClr val="tx1"/>
                </a:solidFill>
                <a:effectLst/>
                <a:latin typeface="Arial" panose="020B0604020202020204" pitchFamily="34" charset="0"/>
              </a:rPr>
              <a:t> Signal and Image Processing Institute (SIPI), along with a graduate student and the SIPI lab manager, was hurriedly searching the lab for a good image to scan for a colleague's conference paper. They got tired of their stock of usual test images, dull stuff dating back to television standards work in the early 1960s. They wanted something glossy to ensure good output dynamic range, and they wanted a human face. Just then, somebody happened to walk in with a recent issue of </a:t>
            </a:r>
            <a:r>
              <a:rPr kumimoji="0" lang="en-US" altLang="en-US" sz="1800" b="0" i="1" u="none" strike="noStrike" cap="none" normalizeH="0" baseline="0" dirty="0">
                <a:ln>
                  <a:noFill/>
                </a:ln>
                <a:solidFill>
                  <a:schemeClr val="tx1"/>
                </a:solidFill>
                <a:effectLst/>
                <a:latin typeface="Arial" panose="020B0604020202020204" pitchFamily="34" charset="0"/>
              </a:rPr>
              <a:t>Playboy</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The engineers tore away the top third of the centerfold so they could wrap it around the drum of their </a:t>
            </a:r>
            <a:r>
              <a:rPr kumimoji="0" lang="en-US" altLang="en-US" sz="1800" b="0" i="0" u="none" strike="noStrike" cap="none" normalizeH="0" baseline="0" dirty="0" err="1">
                <a:ln>
                  <a:noFill/>
                </a:ln>
                <a:solidFill>
                  <a:schemeClr val="tx1"/>
                </a:solidFill>
                <a:effectLst/>
                <a:latin typeface="Arial" panose="020B0604020202020204" pitchFamily="34" charset="0"/>
              </a:rPr>
              <a:t>Muirhead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wirephoto</a:t>
            </a:r>
            <a:r>
              <a:rPr kumimoji="0" lang="en-US" altLang="en-US" sz="1800" b="0" i="0" u="none" strike="noStrike" cap="none" normalizeH="0" baseline="0" dirty="0">
                <a:ln>
                  <a:noFill/>
                </a:ln>
                <a:solidFill>
                  <a:schemeClr val="tx1"/>
                </a:solidFill>
                <a:effectLst/>
                <a:latin typeface="Arial" panose="020B0604020202020204" pitchFamily="34" charset="0"/>
              </a:rPr>
              <a:t> scanner, which they had outfitted with analog-to-digital converters (one each for the red, green, and blue channels) and a </a:t>
            </a:r>
            <a:r>
              <a:rPr kumimoji="0" lang="en-US" altLang="en-US" sz="1800" b="0" i="0" u="none" strike="noStrike" cap="none" normalizeH="0" baseline="0" dirty="0">
                <a:ln>
                  <a:noFill/>
                </a:ln>
                <a:solidFill>
                  <a:schemeClr val="tx1"/>
                </a:solidFill>
                <a:effectLst/>
                <a:latin typeface="Arial" panose="020B0604020202020204" pitchFamily="34" charset="0"/>
                <a:hlinkClick r:id="rId3" tooltip="HP 2100"/>
              </a:rPr>
              <a:t>Hewlett Packard 2100</a:t>
            </a:r>
            <a:r>
              <a:rPr kumimoji="0" lang="en-US" altLang="en-US" sz="1800" b="0" i="0" u="none" strike="noStrike" cap="none" normalizeH="0" baseline="0" dirty="0">
                <a:ln>
                  <a:noFill/>
                </a:ln>
                <a:solidFill>
                  <a:schemeClr val="tx1"/>
                </a:solidFill>
                <a:effectLst/>
                <a:latin typeface="Arial" panose="020B0604020202020204" pitchFamily="34" charset="0"/>
              </a:rPr>
              <a:t> minicomputer. The </a:t>
            </a:r>
            <a:r>
              <a:rPr kumimoji="0" lang="en-US" altLang="en-US" sz="1800" b="0" i="0" u="none" strike="noStrike" cap="none" normalizeH="0" baseline="0" dirty="0" err="1">
                <a:ln>
                  <a:noFill/>
                </a:ln>
                <a:solidFill>
                  <a:schemeClr val="tx1"/>
                </a:solidFill>
                <a:effectLst/>
                <a:latin typeface="Arial" panose="020B0604020202020204" pitchFamily="34" charset="0"/>
              </a:rPr>
              <a:t>Muirhead</a:t>
            </a:r>
            <a:r>
              <a:rPr kumimoji="0" lang="en-US" altLang="en-US" sz="1800" b="0" i="0" u="none" strike="noStrike" cap="none" normalizeH="0" baseline="0" dirty="0">
                <a:ln>
                  <a:noFill/>
                </a:ln>
                <a:solidFill>
                  <a:schemeClr val="tx1"/>
                </a:solidFill>
                <a:effectLst/>
                <a:latin typeface="Arial" panose="020B0604020202020204" pitchFamily="34" charset="0"/>
              </a:rPr>
              <a:t> had a fixed resolution of 100 lines per inch and the engineers wanted a 512×512 image, so they limited the scan to the top 5.12 inches of the picture, effectively cropping it at the subject's shoulders. </a:t>
            </a:r>
          </a:p>
        </p:txBody>
      </p:sp>
      <p:sp>
        <p:nvSpPr>
          <p:cNvPr id="5" name="TextBox 4">
            <a:extLst>
              <a:ext uri="{FF2B5EF4-FFF2-40B4-BE49-F238E27FC236}">
                <a16:creationId xmlns:a16="http://schemas.microsoft.com/office/drawing/2014/main" id="{CDAE799B-EF30-4F19-9EF8-64BE49201A1F}"/>
              </a:ext>
            </a:extLst>
          </p:cNvPr>
          <p:cNvSpPr txBox="1"/>
          <p:nvPr/>
        </p:nvSpPr>
        <p:spPr>
          <a:xfrm>
            <a:off x="8659096" y="6176963"/>
            <a:ext cx="1967205" cy="369332"/>
          </a:xfrm>
          <a:prstGeom prst="rect">
            <a:avLst/>
          </a:prstGeom>
          <a:noFill/>
        </p:spPr>
        <p:txBody>
          <a:bodyPr wrap="none" rtlCol="0">
            <a:spAutoFit/>
          </a:bodyPr>
          <a:lstStyle/>
          <a:p>
            <a:r>
              <a:rPr lang="en-US" dirty="0" err="1"/>
              <a:t>Sumber</a:t>
            </a:r>
            <a:r>
              <a:rPr lang="en-US" dirty="0"/>
              <a:t>: Wikipedia</a:t>
            </a:r>
          </a:p>
        </p:txBody>
      </p:sp>
    </p:spTree>
    <p:extLst>
      <p:ext uri="{BB962C8B-B14F-4D97-AF65-F5344CB8AC3E}">
        <p14:creationId xmlns:p14="http://schemas.microsoft.com/office/powerpoint/2010/main" val="3505407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503289-E6DF-4FAF-AF09-DBB72DF1A0F0}"/>
              </a:ext>
            </a:extLst>
          </p:cNvPr>
          <p:cNvSpPr>
            <a:spLocks noGrp="1"/>
          </p:cNvSpPr>
          <p:nvPr>
            <p:ph idx="1"/>
          </p:nvPr>
        </p:nvSpPr>
        <p:spPr>
          <a:xfrm>
            <a:off x="838200" y="546652"/>
            <a:ext cx="10515600" cy="5630311"/>
          </a:xfrm>
        </p:spPr>
        <p:txBody>
          <a:bodyPr/>
          <a:lstStyle/>
          <a:p>
            <a:pPr marL="0" indent="0">
              <a:buNone/>
            </a:pPr>
            <a:r>
              <a:rPr lang="en-US" dirty="0"/>
              <a:t>Lena </a:t>
            </a:r>
            <a:r>
              <a:rPr lang="en-US" dirty="0" err="1"/>
              <a:t>Söderberg</a:t>
            </a:r>
            <a:r>
              <a:rPr lang="en-US" dirty="0"/>
              <a:t>  </a:t>
            </a:r>
            <a:r>
              <a:rPr lang="en-US" dirty="0" err="1"/>
              <a:t>tahun</a:t>
            </a:r>
            <a:r>
              <a:rPr lang="en-US" dirty="0"/>
              <a:t> 1997:</a:t>
            </a:r>
          </a:p>
        </p:txBody>
      </p:sp>
      <p:pic>
        <p:nvPicPr>
          <p:cNvPr id="7" name="Picture 6">
            <a:extLst>
              <a:ext uri="{FF2B5EF4-FFF2-40B4-BE49-F238E27FC236}">
                <a16:creationId xmlns:a16="http://schemas.microsoft.com/office/drawing/2014/main" id="{FE81A9EF-903B-4F44-BB31-8FCC0E2BA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92" y="1082061"/>
            <a:ext cx="3318144" cy="2672949"/>
          </a:xfrm>
          <a:prstGeom prst="rect">
            <a:avLst/>
          </a:prstGeom>
        </p:spPr>
      </p:pic>
      <p:pic>
        <p:nvPicPr>
          <p:cNvPr id="10" name="Picture 9">
            <a:extLst>
              <a:ext uri="{FF2B5EF4-FFF2-40B4-BE49-F238E27FC236}">
                <a16:creationId xmlns:a16="http://schemas.microsoft.com/office/drawing/2014/main" id="{CF902BB3-2A44-4284-BE7A-C3B605B72300}"/>
              </a:ext>
            </a:extLst>
          </p:cNvPr>
          <p:cNvPicPr>
            <a:picLocks noChangeAspect="1"/>
          </p:cNvPicPr>
          <p:nvPr/>
        </p:nvPicPr>
        <p:blipFill>
          <a:blip r:embed="rId3"/>
          <a:stretch>
            <a:fillRect/>
          </a:stretch>
        </p:blipFill>
        <p:spPr>
          <a:xfrm>
            <a:off x="928516" y="3946409"/>
            <a:ext cx="2716496" cy="2672504"/>
          </a:xfrm>
          <a:prstGeom prst="rect">
            <a:avLst/>
          </a:prstGeom>
        </p:spPr>
      </p:pic>
      <p:pic>
        <p:nvPicPr>
          <p:cNvPr id="12" name="Picture 11">
            <a:extLst>
              <a:ext uri="{FF2B5EF4-FFF2-40B4-BE49-F238E27FC236}">
                <a16:creationId xmlns:a16="http://schemas.microsoft.com/office/drawing/2014/main" id="{AD77BA5A-F69B-4220-ABFD-6BFACD447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4848" y="1050809"/>
            <a:ext cx="4724400" cy="5791200"/>
          </a:xfrm>
          <a:prstGeom prst="rect">
            <a:avLst/>
          </a:prstGeom>
        </p:spPr>
      </p:pic>
      <p:sp>
        <p:nvSpPr>
          <p:cNvPr id="13" name="Rectangle 12">
            <a:extLst>
              <a:ext uri="{FF2B5EF4-FFF2-40B4-BE49-F238E27FC236}">
                <a16:creationId xmlns:a16="http://schemas.microsoft.com/office/drawing/2014/main" id="{46266810-D9FD-4ED2-B8A3-13C1836D44D7}"/>
              </a:ext>
            </a:extLst>
          </p:cNvPr>
          <p:cNvSpPr/>
          <p:nvPr/>
        </p:nvSpPr>
        <p:spPr>
          <a:xfrm>
            <a:off x="9428260" y="2207055"/>
            <a:ext cx="2608026" cy="3693319"/>
          </a:xfrm>
          <a:prstGeom prst="rect">
            <a:avLst/>
          </a:prstGeom>
        </p:spPr>
        <p:txBody>
          <a:bodyPr wrap="square">
            <a:spAutoFit/>
          </a:bodyPr>
          <a:lstStyle/>
          <a:p>
            <a:r>
              <a:rPr lang="en-US" dirty="0"/>
              <a:t>Currently, Lenna lives near Stockholm and works for a government agency supervising handicapped employees archiving data using, appropriately, computers and scanners.</a:t>
            </a:r>
          </a:p>
          <a:p>
            <a:endParaRPr lang="en-US" dirty="0"/>
          </a:p>
          <a:p>
            <a:r>
              <a:rPr lang="en-US" dirty="0" err="1"/>
              <a:t>Sumber</a:t>
            </a:r>
            <a:r>
              <a:rPr lang="en-US" dirty="0"/>
              <a:t>: </a:t>
            </a:r>
            <a:r>
              <a:rPr lang="en-US" dirty="0">
                <a:hlinkClick r:id="rId5"/>
              </a:rPr>
              <a:t>http://www.ee.cityu.edu.hk/~lmpo/lenna/Lenna97.html</a:t>
            </a:r>
            <a:r>
              <a:rPr lang="en-US" dirty="0"/>
              <a:t> </a:t>
            </a:r>
          </a:p>
        </p:txBody>
      </p:sp>
    </p:spTree>
    <p:extLst>
      <p:ext uri="{BB962C8B-B14F-4D97-AF65-F5344CB8AC3E}">
        <p14:creationId xmlns:p14="http://schemas.microsoft.com/office/powerpoint/2010/main" val="14246515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BDC817-EE8B-486D-90BE-9183F448F66D}"/>
              </a:ext>
            </a:extLst>
          </p:cNvPr>
          <p:cNvSpPr>
            <a:spLocks noGrp="1"/>
          </p:cNvSpPr>
          <p:nvPr>
            <p:ph idx="1"/>
          </p:nvPr>
        </p:nvSpPr>
        <p:spPr>
          <a:xfrm>
            <a:off x="838200" y="815009"/>
            <a:ext cx="10515600" cy="5361954"/>
          </a:xfrm>
        </p:spPr>
        <p:txBody>
          <a:bodyPr/>
          <a:lstStyle/>
          <a:p>
            <a:pPr marL="0" indent="0">
              <a:buNone/>
            </a:pPr>
            <a:r>
              <a:rPr lang="en-US" dirty="0"/>
              <a:t>Lena </a:t>
            </a:r>
            <a:r>
              <a:rPr lang="en-US" dirty="0" err="1"/>
              <a:t>saat</a:t>
            </a:r>
            <a:r>
              <a:rPr lang="en-US" dirty="0"/>
              <a:t> </a:t>
            </a:r>
            <a:r>
              <a:rPr lang="en-US" dirty="0" err="1"/>
              <a:t>ini</a:t>
            </a:r>
            <a:r>
              <a:rPr lang="en-US" dirty="0"/>
              <a:t>:</a:t>
            </a:r>
          </a:p>
        </p:txBody>
      </p:sp>
      <p:pic>
        <p:nvPicPr>
          <p:cNvPr id="5" name="Picture 4">
            <a:extLst>
              <a:ext uri="{FF2B5EF4-FFF2-40B4-BE49-F238E27FC236}">
                <a16:creationId xmlns:a16="http://schemas.microsoft.com/office/drawing/2014/main" id="{B74A4B3C-BAF2-47C6-9325-C6A551A10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104" y="1570382"/>
            <a:ext cx="3160643" cy="4740965"/>
          </a:xfrm>
          <a:prstGeom prst="rect">
            <a:avLst/>
          </a:prstGeom>
        </p:spPr>
      </p:pic>
      <p:sp>
        <p:nvSpPr>
          <p:cNvPr id="6" name="Rectangle 5">
            <a:extLst>
              <a:ext uri="{FF2B5EF4-FFF2-40B4-BE49-F238E27FC236}">
                <a16:creationId xmlns:a16="http://schemas.microsoft.com/office/drawing/2014/main" id="{1BC59615-746D-40FB-95D1-42388D7D3F80}"/>
              </a:ext>
            </a:extLst>
          </p:cNvPr>
          <p:cNvSpPr/>
          <p:nvPr/>
        </p:nvSpPr>
        <p:spPr>
          <a:xfrm>
            <a:off x="4787347" y="1747708"/>
            <a:ext cx="6096000" cy="3785652"/>
          </a:xfrm>
          <a:prstGeom prst="rect">
            <a:avLst/>
          </a:prstGeom>
        </p:spPr>
        <p:txBody>
          <a:bodyPr>
            <a:spAutoFit/>
          </a:bodyPr>
          <a:lstStyle/>
          <a:p>
            <a:r>
              <a:rPr lang="en-US" sz="2400" dirty="0"/>
              <a:t>I discovered that the last time she’d appeared in public was in 2015, as a “special guest” at an image processing industry conference in Quebec City.</a:t>
            </a:r>
          </a:p>
          <a:p>
            <a:endParaRPr lang="en-US" sz="2400" dirty="0"/>
          </a:p>
          <a:p>
            <a:r>
              <a:rPr lang="en-US" sz="2400" dirty="0"/>
              <a:t>“I’m just surprised that it never ends,” </a:t>
            </a:r>
            <a:r>
              <a:rPr lang="en-US" sz="2400" dirty="0" err="1"/>
              <a:t>Forsen</a:t>
            </a:r>
            <a:r>
              <a:rPr lang="en-US" sz="2400" dirty="0"/>
              <a:t> says about her unusual fame.</a:t>
            </a:r>
          </a:p>
          <a:p>
            <a:endParaRPr lang="en-US" sz="2400" dirty="0"/>
          </a:p>
          <a:p>
            <a:r>
              <a:rPr lang="en-US" sz="2400" dirty="0" err="1"/>
              <a:t>Sumber</a:t>
            </a:r>
            <a:r>
              <a:rPr lang="en-US" sz="2400" dirty="0"/>
              <a:t>: </a:t>
            </a:r>
            <a:r>
              <a:rPr lang="en-US" sz="2400" dirty="0">
                <a:hlinkClick r:id="rId3"/>
              </a:rPr>
              <a:t>https://www.wired.com/story/finding-lena-the-patron-saint-of-jpegs/</a:t>
            </a:r>
            <a:r>
              <a:rPr lang="en-US" sz="2400" dirty="0"/>
              <a:t> </a:t>
            </a:r>
          </a:p>
        </p:txBody>
      </p:sp>
    </p:spTree>
    <p:extLst>
      <p:ext uri="{BB962C8B-B14F-4D97-AF65-F5344CB8AC3E}">
        <p14:creationId xmlns:p14="http://schemas.microsoft.com/office/powerpoint/2010/main" val="33616044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3B662-2FBE-454A-BDFD-2E8C9E3C7758}"/>
              </a:ext>
            </a:extLst>
          </p:cNvPr>
          <p:cNvSpPr>
            <a:spLocks noGrp="1"/>
          </p:cNvSpPr>
          <p:nvPr>
            <p:ph type="title"/>
          </p:nvPr>
        </p:nvSpPr>
        <p:spPr/>
        <p:txBody>
          <a:bodyPr/>
          <a:lstStyle/>
          <a:p>
            <a:r>
              <a:rPr lang="en-US" dirty="0" err="1"/>
              <a:t>Sumber</a:t>
            </a:r>
            <a:r>
              <a:rPr lang="en-US" dirty="0"/>
              <a:t> </a:t>
            </a:r>
            <a:r>
              <a:rPr lang="en-US" dirty="0" err="1"/>
              <a:t>bahan</a:t>
            </a:r>
            <a:r>
              <a:rPr lang="en-US" dirty="0"/>
              <a:t> ajar </a:t>
            </a:r>
            <a:r>
              <a:rPr lang="en-US" dirty="0" err="1"/>
              <a:t>ini</a:t>
            </a:r>
            <a:endParaRPr lang="en-US" dirty="0"/>
          </a:p>
        </p:txBody>
      </p:sp>
      <p:sp>
        <p:nvSpPr>
          <p:cNvPr id="3" name="Content Placeholder 2">
            <a:extLst>
              <a:ext uri="{FF2B5EF4-FFF2-40B4-BE49-F238E27FC236}">
                <a16:creationId xmlns:a16="http://schemas.microsoft.com/office/drawing/2014/main" id="{B80E74BB-B1A4-4AB0-BD14-CB6C3DA6CEF4}"/>
              </a:ext>
            </a:extLst>
          </p:cNvPr>
          <p:cNvSpPr>
            <a:spLocks noGrp="1"/>
          </p:cNvSpPr>
          <p:nvPr>
            <p:ph idx="1"/>
          </p:nvPr>
        </p:nvSpPr>
        <p:spPr/>
        <p:txBody>
          <a:bodyPr/>
          <a:lstStyle/>
          <a:p>
            <a:pPr marL="514350" indent="-514350">
              <a:buFont typeface="+mj-lt"/>
              <a:buAutoNum type="arabicPeriod"/>
            </a:pPr>
            <a:r>
              <a:rPr lang="en-US" dirty="0" err="1"/>
              <a:t>Yacov</a:t>
            </a:r>
            <a:r>
              <a:rPr lang="en-US" dirty="0"/>
              <a:t> Hel-Or, </a:t>
            </a:r>
            <a:r>
              <a:rPr lang="en-US" i="1" dirty="0"/>
              <a:t>Image Processing</a:t>
            </a:r>
            <a:r>
              <a:rPr lang="en-US" dirty="0"/>
              <a:t>, Spring 2010</a:t>
            </a:r>
          </a:p>
          <a:p>
            <a:pPr marL="514350" indent="-514350">
              <a:buFont typeface="+mj-lt"/>
              <a:buAutoNum type="arabicPeriod"/>
            </a:pPr>
            <a:r>
              <a:rPr lang="en-US" dirty="0"/>
              <a:t>Dr. Sanjeev Kumar, </a:t>
            </a:r>
            <a:r>
              <a:rPr lang="en-US" i="1" dirty="0">
                <a:latin typeface="Cambria" pitchFamily="18" charset="0"/>
              </a:rPr>
              <a:t>Mathematical Imaging Techniques</a:t>
            </a:r>
            <a:r>
              <a:rPr lang="en-US" dirty="0">
                <a:latin typeface="Cambria" pitchFamily="18" charset="0"/>
              </a:rPr>
              <a:t>, </a:t>
            </a:r>
            <a:r>
              <a:rPr lang="en-US" dirty="0"/>
              <a:t>Department of Mathematics, IIT Roorkee</a:t>
            </a:r>
            <a:endParaRPr lang="en-US" i="1" dirty="0"/>
          </a:p>
          <a:p>
            <a:pPr marL="514350" indent="-514350">
              <a:buFont typeface="+mj-lt"/>
              <a:buAutoNum type="arabicPeriod"/>
            </a:pPr>
            <a:endParaRPr lang="en-US" dirty="0"/>
          </a:p>
        </p:txBody>
      </p:sp>
    </p:spTree>
    <p:extLst>
      <p:ext uri="{BB962C8B-B14F-4D97-AF65-F5344CB8AC3E}">
        <p14:creationId xmlns:p14="http://schemas.microsoft.com/office/powerpoint/2010/main" val="458025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IE" sz="3600"/>
              <a:t>Key Stages in Digital Image Processing:</a:t>
            </a:r>
            <a:br>
              <a:rPr lang="en-IE" sz="3600"/>
            </a:br>
            <a:r>
              <a:rPr lang="en-IE" sz="3600"/>
              <a:t>Object Recognition</a:t>
            </a:r>
            <a:endParaRPr lang="en-US" sz="3600"/>
          </a:p>
        </p:txBody>
      </p:sp>
      <p:sp>
        <p:nvSpPr>
          <p:cNvPr id="77827" name="Rectangle 3"/>
          <p:cNvSpPr>
            <a:spLocks noGrp="1" noChangeArrowheads="1"/>
          </p:cNvSpPr>
          <p:nvPr>
            <p:ph type="body" idx="1"/>
          </p:nvPr>
        </p:nvSpPr>
        <p:spPr/>
        <p:txBody>
          <a:bodyPr/>
          <a:lstStyle/>
          <a:p>
            <a:pPr marL="0" indent="0"/>
            <a:endParaRPr lang="en-GB"/>
          </a:p>
        </p:txBody>
      </p:sp>
      <p:sp>
        <p:nvSpPr>
          <p:cNvPr id="77828" name="Rectangle 4"/>
          <p:cNvSpPr>
            <a:spLocks noChangeArrowheads="1"/>
          </p:cNvSpPr>
          <p:nvPr/>
        </p:nvSpPr>
        <p:spPr bwMode="auto">
          <a:xfrm>
            <a:off x="2074863"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Acquisition</a:t>
            </a:r>
            <a:endParaRPr lang="en-US"/>
          </a:p>
        </p:txBody>
      </p:sp>
      <p:sp>
        <p:nvSpPr>
          <p:cNvPr id="77829" name="Rectangle 5"/>
          <p:cNvSpPr>
            <a:spLocks noChangeArrowheads="1"/>
          </p:cNvSpPr>
          <p:nvPr/>
        </p:nvSpPr>
        <p:spPr bwMode="auto">
          <a:xfrm>
            <a:off x="4056063"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Restoration</a:t>
            </a:r>
            <a:endParaRPr lang="en-US"/>
          </a:p>
        </p:txBody>
      </p:sp>
      <p:sp>
        <p:nvSpPr>
          <p:cNvPr id="77830" name="Rectangle 6"/>
          <p:cNvSpPr>
            <a:spLocks noChangeArrowheads="1"/>
          </p:cNvSpPr>
          <p:nvPr/>
        </p:nvSpPr>
        <p:spPr bwMode="auto">
          <a:xfrm>
            <a:off x="6434138"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Morphological Processing</a:t>
            </a:r>
            <a:endParaRPr lang="en-US"/>
          </a:p>
        </p:txBody>
      </p:sp>
      <p:sp>
        <p:nvSpPr>
          <p:cNvPr id="77831" name="Rectangle 7"/>
          <p:cNvSpPr>
            <a:spLocks noChangeArrowheads="1"/>
          </p:cNvSpPr>
          <p:nvPr/>
        </p:nvSpPr>
        <p:spPr bwMode="auto">
          <a:xfrm>
            <a:off x="8401050"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Segmentation</a:t>
            </a:r>
            <a:endParaRPr lang="en-US"/>
          </a:p>
        </p:txBody>
      </p:sp>
      <p:sp>
        <p:nvSpPr>
          <p:cNvPr id="77832" name="Rectangle 8"/>
          <p:cNvSpPr>
            <a:spLocks noChangeArrowheads="1"/>
          </p:cNvSpPr>
          <p:nvPr/>
        </p:nvSpPr>
        <p:spPr bwMode="auto">
          <a:xfrm>
            <a:off x="8401050" y="514032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Representation &amp; Description</a:t>
            </a:r>
            <a:endParaRPr lang="en-US" sz="1700"/>
          </a:p>
        </p:txBody>
      </p:sp>
      <p:sp>
        <p:nvSpPr>
          <p:cNvPr id="77833" name="Rectangle 9"/>
          <p:cNvSpPr>
            <a:spLocks noChangeArrowheads="1"/>
          </p:cNvSpPr>
          <p:nvPr/>
        </p:nvSpPr>
        <p:spPr bwMode="auto">
          <a:xfrm>
            <a:off x="2074863"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Enhancement</a:t>
            </a:r>
            <a:endParaRPr lang="en-US"/>
          </a:p>
        </p:txBody>
      </p:sp>
      <p:sp>
        <p:nvSpPr>
          <p:cNvPr id="77834" name="Rectangle 10"/>
          <p:cNvSpPr>
            <a:spLocks noChangeArrowheads="1"/>
          </p:cNvSpPr>
          <p:nvPr/>
        </p:nvSpPr>
        <p:spPr bwMode="auto">
          <a:xfrm>
            <a:off x="8401050" y="4016376"/>
            <a:ext cx="1695450" cy="830263"/>
          </a:xfrm>
          <a:prstGeom prst="rect">
            <a:avLst/>
          </a:prstGeom>
          <a:solidFill>
            <a:schemeClr val="accent1"/>
          </a:solidFill>
          <a:ln w="38100">
            <a:solidFill>
              <a:schemeClr val="tx1"/>
            </a:solidFill>
            <a:miter lim="800000"/>
            <a:headEnd/>
            <a:tailEnd/>
          </a:ln>
        </p:spPr>
        <p:txBody>
          <a:bodyPr anchor="ctr"/>
          <a:lstStyle/>
          <a:p>
            <a:pPr algn="ctr"/>
            <a:r>
              <a:rPr lang="en-IE" sz="1700"/>
              <a:t>Object Recognition</a:t>
            </a:r>
            <a:endParaRPr lang="en-US" sz="1700"/>
          </a:p>
        </p:txBody>
      </p:sp>
      <p:sp>
        <p:nvSpPr>
          <p:cNvPr id="77835" name="Text Box 11"/>
          <p:cNvSpPr txBox="1">
            <a:spLocks noChangeArrowheads="1"/>
          </p:cNvSpPr>
          <p:nvPr/>
        </p:nvSpPr>
        <p:spPr bwMode="auto">
          <a:xfrm>
            <a:off x="1979614" y="5372100"/>
            <a:ext cx="1763111" cy="369332"/>
          </a:xfrm>
          <a:prstGeom prst="rect">
            <a:avLst/>
          </a:prstGeom>
          <a:noFill/>
          <a:ln w="12700">
            <a:noFill/>
            <a:miter lim="800000"/>
            <a:headEnd/>
            <a:tailEnd/>
          </a:ln>
        </p:spPr>
        <p:txBody>
          <a:bodyPr wrap="none">
            <a:spAutoFit/>
          </a:bodyPr>
          <a:lstStyle/>
          <a:p>
            <a:r>
              <a:rPr lang="en-IE"/>
              <a:t>Problem Domain</a:t>
            </a:r>
            <a:endParaRPr lang="en-US"/>
          </a:p>
        </p:txBody>
      </p:sp>
      <p:cxnSp>
        <p:nvCxnSpPr>
          <p:cNvPr id="77836" name="AutoShape 12"/>
          <p:cNvCxnSpPr>
            <a:cxnSpLocks noChangeShapeType="1"/>
            <a:stCxn id="77835" idx="0"/>
            <a:endCxn id="77828" idx="2"/>
          </p:cNvCxnSpPr>
          <p:nvPr/>
        </p:nvCxnSpPr>
        <p:spPr bwMode="auto">
          <a:xfrm flipV="1">
            <a:off x="2861170" y="4846638"/>
            <a:ext cx="61419" cy="525462"/>
          </a:xfrm>
          <a:prstGeom prst="straightConnector1">
            <a:avLst/>
          </a:prstGeom>
          <a:noFill/>
          <a:ln w="12700">
            <a:solidFill>
              <a:schemeClr val="tx1"/>
            </a:solidFill>
            <a:round/>
            <a:headEnd/>
            <a:tailEnd type="triangle" w="med" len="med"/>
          </a:ln>
        </p:spPr>
      </p:cxnSp>
      <p:cxnSp>
        <p:nvCxnSpPr>
          <p:cNvPr id="77837" name="AutoShape 13"/>
          <p:cNvCxnSpPr>
            <a:cxnSpLocks noChangeShapeType="1"/>
            <a:stCxn id="77828" idx="0"/>
            <a:endCxn id="77833" idx="2"/>
          </p:cNvCxnSpPr>
          <p:nvPr/>
        </p:nvCxnSpPr>
        <p:spPr bwMode="auto">
          <a:xfrm rot="-5400000">
            <a:off x="2775745" y="3869532"/>
            <a:ext cx="293687" cy="0"/>
          </a:xfrm>
          <a:prstGeom prst="straightConnector1">
            <a:avLst/>
          </a:prstGeom>
          <a:noFill/>
          <a:ln w="12700">
            <a:solidFill>
              <a:schemeClr val="tx1"/>
            </a:solidFill>
            <a:round/>
            <a:headEnd/>
            <a:tailEnd type="triangle" w="med" len="med"/>
          </a:ln>
        </p:spPr>
      </p:cxnSp>
      <p:cxnSp>
        <p:nvCxnSpPr>
          <p:cNvPr id="77838" name="AutoShape 14"/>
          <p:cNvCxnSpPr>
            <a:cxnSpLocks noChangeShapeType="1"/>
            <a:stCxn id="77834" idx="2"/>
            <a:endCxn id="77832" idx="0"/>
          </p:cNvCxnSpPr>
          <p:nvPr/>
        </p:nvCxnSpPr>
        <p:spPr bwMode="auto">
          <a:xfrm rot="5400000">
            <a:off x="9111457" y="5003007"/>
            <a:ext cx="274637" cy="0"/>
          </a:xfrm>
          <a:prstGeom prst="straightConnector1">
            <a:avLst/>
          </a:prstGeom>
          <a:noFill/>
          <a:ln w="12700">
            <a:solidFill>
              <a:schemeClr val="tx1"/>
            </a:solidFill>
            <a:round/>
            <a:headEnd/>
            <a:tailEnd type="triangle" w="med" len="med"/>
          </a:ln>
        </p:spPr>
      </p:cxnSp>
      <p:cxnSp>
        <p:nvCxnSpPr>
          <p:cNvPr id="77839" name="AutoShape 15"/>
          <p:cNvCxnSpPr>
            <a:cxnSpLocks noChangeShapeType="1"/>
            <a:stCxn id="77831" idx="2"/>
            <a:endCxn id="77834" idx="0"/>
          </p:cNvCxnSpPr>
          <p:nvPr/>
        </p:nvCxnSpPr>
        <p:spPr bwMode="auto">
          <a:xfrm rot="5400000">
            <a:off x="9111457" y="3860007"/>
            <a:ext cx="274637" cy="0"/>
          </a:xfrm>
          <a:prstGeom prst="straightConnector1">
            <a:avLst/>
          </a:prstGeom>
          <a:noFill/>
          <a:ln w="12700">
            <a:solidFill>
              <a:schemeClr val="tx1"/>
            </a:solidFill>
            <a:round/>
            <a:headEnd/>
            <a:tailEnd type="triangle" w="med" len="med"/>
          </a:ln>
        </p:spPr>
      </p:cxnSp>
      <p:cxnSp>
        <p:nvCxnSpPr>
          <p:cNvPr id="77840" name="AutoShape 16"/>
          <p:cNvCxnSpPr>
            <a:cxnSpLocks noChangeShapeType="1"/>
            <a:stCxn id="77830" idx="3"/>
            <a:endCxn id="77831" idx="0"/>
          </p:cNvCxnSpPr>
          <p:nvPr/>
        </p:nvCxnSpPr>
        <p:spPr bwMode="auto">
          <a:xfrm>
            <a:off x="8129589" y="2095501"/>
            <a:ext cx="1119187" cy="796925"/>
          </a:xfrm>
          <a:prstGeom prst="bentConnector2">
            <a:avLst/>
          </a:prstGeom>
          <a:noFill/>
          <a:ln w="12700">
            <a:solidFill>
              <a:schemeClr val="tx1"/>
            </a:solidFill>
            <a:miter lim="800000"/>
            <a:headEnd/>
            <a:tailEnd type="triangle" w="med" len="med"/>
          </a:ln>
        </p:spPr>
      </p:cxnSp>
      <p:cxnSp>
        <p:nvCxnSpPr>
          <p:cNvPr id="77841" name="AutoShape 17"/>
          <p:cNvCxnSpPr>
            <a:cxnSpLocks noChangeShapeType="1"/>
            <a:stCxn id="77829" idx="3"/>
            <a:endCxn id="77830" idx="1"/>
          </p:cNvCxnSpPr>
          <p:nvPr/>
        </p:nvCxnSpPr>
        <p:spPr bwMode="auto">
          <a:xfrm>
            <a:off x="5751514" y="2095500"/>
            <a:ext cx="682625" cy="0"/>
          </a:xfrm>
          <a:prstGeom prst="straightConnector1">
            <a:avLst/>
          </a:prstGeom>
          <a:noFill/>
          <a:ln w="12700">
            <a:solidFill>
              <a:schemeClr val="tx1"/>
            </a:solidFill>
            <a:round/>
            <a:headEnd/>
            <a:tailEnd type="triangle" w="med" len="med"/>
          </a:ln>
        </p:spPr>
      </p:cxnSp>
      <p:cxnSp>
        <p:nvCxnSpPr>
          <p:cNvPr id="77842" name="AutoShape 18"/>
          <p:cNvCxnSpPr>
            <a:cxnSpLocks noChangeShapeType="1"/>
            <a:stCxn id="77833" idx="0"/>
            <a:endCxn id="77829" idx="1"/>
          </p:cNvCxnSpPr>
          <p:nvPr/>
        </p:nvCxnSpPr>
        <p:spPr bwMode="auto">
          <a:xfrm rot="-5400000">
            <a:off x="3090864" y="1927226"/>
            <a:ext cx="796925" cy="1133475"/>
          </a:xfrm>
          <a:prstGeom prst="bentConnector2">
            <a:avLst/>
          </a:prstGeom>
          <a:noFill/>
          <a:ln w="12700">
            <a:solidFill>
              <a:schemeClr val="tx1"/>
            </a:solidFill>
            <a:miter lim="800000"/>
            <a:headEnd/>
            <a:tailEnd type="triangle" w="med" len="med"/>
          </a:ln>
        </p:spPr>
      </p:cxnSp>
      <p:sp>
        <p:nvSpPr>
          <p:cNvPr id="77843" name="Rectangle 19"/>
          <p:cNvSpPr>
            <a:spLocks noChangeArrowheads="1"/>
          </p:cNvSpPr>
          <p:nvPr/>
        </p:nvSpPr>
        <p:spPr bwMode="auto">
          <a:xfrm>
            <a:off x="4089400"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Colour Image Processing</a:t>
            </a:r>
            <a:endParaRPr lang="en-US"/>
          </a:p>
        </p:txBody>
      </p:sp>
      <p:sp>
        <p:nvSpPr>
          <p:cNvPr id="77844" name="Rectangle 20"/>
          <p:cNvSpPr>
            <a:spLocks noChangeArrowheads="1"/>
          </p:cNvSpPr>
          <p:nvPr/>
        </p:nvSpPr>
        <p:spPr bwMode="auto">
          <a:xfrm>
            <a:off x="6332538"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Image Compression</a:t>
            </a:r>
            <a:endParaRPr lang="en-US"/>
          </a:p>
        </p:txBody>
      </p:sp>
      <p:pic>
        <p:nvPicPr>
          <p:cNvPr id="77845" name="Picture 21"/>
          <p:cNvPicPr>
            <a:picLocks noChangeAspect="1" noChangeArrowheads="1"/>
          </p:cNvPicPr>
          <p:nvPr/>
        </p:nvPicPr>
        <p:blipFill>
          <a:blip r:embed="rId3" cstate="print">
            <a:lum bright="-6000" contrast="30000"/>
          </a:blip>
          <a:srcRect l="26077"/>
          <a:stretch>
            <a:fillRect/>
          </a:stretch>
        </p:blipFill>
        <p:spPr bwMode="auto">
          <a:xfrm>
            <a:off x="4314825" y="2668589"/>
            <a:ext cx="3524250" cy="2911475"/>
          </a:xfrm>
          <a:prstGeom prst="rect">
            <a:avLst/>
          </a:prstGeom>
          <a:noFill/>
          <a:ln w="9525">
            <a:noFill/>
            <a:miter lim="800000"/>
            <a:headEnd/>
            <a:tailEnd/>
          </a:ln>
        </p:spPr>
      </p:pic>
      <p:grpSp>
        <p:nvGrpSpPr>
          <p:cNvPr id="2" name="Group 22"/>
          <p:cNvGrpSpPr>
            <a:grpSpLocks/>
          </p:cNvGrpSpPr>
          <p:nvPr/>
        </p:nvGrpSpPr>
        <p:grpSpPr bwMode="auto">
          <a:xfrm>
            <a:off x="1520825" y="1631951"/>
            <a:ext cx="260350" cy="5229225"/>
            <a:chOff x="-2" y="1034"/>
            <a:chExt cx="164" cy="3294"/>
          </a:xfrm>
        </p:grpSpPr>
        <p:pic>
          <p:nvPicPr>
            <p:cNvPr id="77847" name="Picture 23" descr="book"/>
            <p:cNvPicPr>
              <a:picLocks noChangeAspect="1" noChangeArrowheads="1"/>
            </p:cNvPicPr>
            <p:nvPr/>
          </p:nvPicPr>
          <p:blipFill>
            <a:blip r:embed="rId4" cstate="print"/>
            <a:srcRect/>
            <a:stretch>
              <a:fillRect/>
            </a:stretch>
          </p:blipFill>
          <p:spPr bwMode="auto">
            <a:xfrm rot="-5400000">
              <a:off x="17" y="4184"/>
              <a:ext cx="125" cy="164"/>
            </a:xfrm>
            <a:prstGeom prst="rect">
              <a:avLst/>
            </a:prstGeom>
            <a:noFill/>
            <a:ln w="9525">
              <a:noFill/>
              <a:miter lim="800000"/>
              <a:headEnd/>
              <a:tailEnd/>
            </a:ln>
          </p:spPr>
        </p:pic>
        <p:sp>
          <p:nvSpPr>
            <p:cNvPr id="77848" name="Rectangle 24"/>
            <p:cNvSpPr>
              <a:spLocks noChangeArrowheads="1"/>
            </p:cNvSpPr>
            <p:nvPr/>
          </p:nvSpPr>
          <p:spPr bwMode="auto">
            <a:xfrm rot="-5400000">
              <a:off x="-1508" y="2540"/>
              <a:ext cx="3172" cy="159"/>
            </a:xfrm>
            <a:prstGeom prst="rect">
              <a:avLst/>
            </a:prstGeom>
            <a:solidFill>
              <a:schemeClr val="accent2"/>
            </a:solidFill>
            <a:ln w="12700">
              <a:solidFill>
                <a:schemeClr val="tx1"/>
              </a:solidFill>
              <a:miter lim="800000"/>
              <a:headEnd/>
              <a:tailEnd/>
            </a:ln>
          </p:spPr>
          <p:txBody>
            <a:bodyPr wrap="none" anchor="ctr"/>
            <a:lstStyle/>
            <a:p>
              <a:pPr algn="r"/>
              <a:r>
                <a:rPr lang="en-IE" sz="1200">
                  <a:solidFill>
                    <a:schemeClr val="bg1"/>
                  </a:solidFill>
                </a:rPr>
                <a:t>Images taken from Gonzalez &amp; Woods, Digital Image Processing (2002)</a:t>
              </a:r>
              <a:endParaRPr lang="en-US" sz="1200">
                <a:solidFill>
                  <a:schemeClr val="bg1"/>
                </a:solidFill>
              </a:endParaRPr>
            </a:p>
          </p:txBody>
        </p:sp>
      </p:grpSp>
      <p:sp>
        <p:nvSpPr>
          <p:cNvPr id="25" name="Rectangle 24">
            <a:extLst>
              <a:ext uri="{FF2B5EF4-FFF2-40B4-BE49-F238E27FC236}">
                <a16:creationId xmlns:a16="http://schemas.microsoft.com/office/drawing/2014/main" id="{68E74497-B516-4402-9ADB-21536C2251D0}"/>
              </a:ext>
            </a:extLst>
          </p:cNvPr>
          <p:cNvSpPr/>
          <p:nvPr/>
        </p:nvSpPr>
        <p:spPr>
          <a:xfrm>
            <a:off x="6843132" y="1008103"/>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IE" sz="3600"/>
              <a:t>Key Stages in Digital Image Processing:</a:t>
            </a:r>
            <a:br>
              <a:rPr lang="en-IE" sz="3600"/>
            </a:br>
            <a:r>
              <a:rPr lang="en-IE" sz="3600"/>
              <a:t>Representation &amp; Description</a:t>
            </a:r>
            <a:endParaRPr lang="en-US" sz="3600"/>
          </a:p>
        </p:txBody>
      </p:sp>
      <p:sp>
        <p:nvSpPr>
          <p:cNvPr id="79875" name="Rectangle 3"/>
          <p:cNvSpPr>
            <a:spLocks noGrp="1" noChangeArrowheads="1"/>
          </p:cNvSpPr>
          <p:nvPr>
            <p:ph type="body" idx="1"/>
          </p:nvPr>
        </p:nvSpPr>
        <p:spPr/>
        <p:txBody>
          <a:bodyPr/>
          <a:lstStyle/>
          <a:p>
            <a:pPr marL="0" indent="0"/>
            <a:endParaRPr lang="en-GB"/>
          </a:p>
        </p:txBody>
      </p:sp>
      <p:sp>
        <p:nvSpPr>
          <p:cNvPr id="79876" name="Rectangle 4"/>
          <p:cNvSpPr>
            <a:spLocks noChangeArrowheads="1"/>
          </p:cNvSpPr>
          <p:nvPr/>
        </p:nvSpPr>
        <p:spPr bwMode="auto">
          <a:xfrm>
            <a:off x="2074863"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Acquisition</a:t>
            </a:r>
            <a:endParaRPr lang="en-US"/>
          </a:p>
        </p:txBody>
      </p:sp>
      <p:sp>
        <p:nvSpPr>
          <p:cNvPr id="79877" name="Rectangle 5"/>
          <p:cNvSpPr>
            <a:spLocks noChangeArrowheads="1"/>
          </p:cNvSpPr>
          <p:nvPr/>
        </p:nvSpPr>
        <p:spPr bwMode="auto">
          <a:xfrm>
            <a:off x="4056063"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Restoration</a:t>
            </a:r>
            <a:endParaRPr lang="en-US"/>
          </a:p>
        </p:txBody>
      </p:sp>
      <p:sp>
        <p:nvSpPr>
          <p:cNvPr id="79878" name="Rectangle 6"/>
          <p:cNvSpPr>
            <a:spLocks noChangeArrowheads="1"/>
          </p:cNvSpPr>
          <p:nvPr/>
        </p:nvSpPr>
        <p:spPr bwMode="auto">
          <a:xfrm>
            <a:off x="6434138" y="1679576"/>
            <a:ext cx="1695450" cy="830263"/>
          </a:xfrm>
          <a:prstGeom prst="rect">
            <a:avLst/>
          </a:prstGeom>
          <a:solidFill>
            <a:schemeClr val="bg1"/>
          </a:solidFill>
          <a:ln w="12700">
            <a:solidFill>
              <a:schemeClr val="tx1"/>
            </a:solidFill>
            <a:miter lim="800000"/>
            <a:headEnd/>
            <a:tailEnd/>
          </a:ln>
        </p:spPr>
        <p:txBody>
          <a:bodyPr anchor="ctr"/>
          <a:lstStyle/>
          <a:p>
            <a:pPr algn="ctr"/>
            <a:r>
              <a:rPr lang="en-IE"/>
              <a:t>Morphological Processing</a:t>
            </a:r>
            <a:endParaRPr lang="en-US"/>
          </a:p>
        </p:txBody>
      </p:sp>
      <p:sp>
        <p:nvSpPr>
          <p:cNvPr id="79879" name="Rectangle 7"/>
          <p:cNvSpPr>
            <a:spLocks noChangeArrowheads="1"/>
          </p:cNvSpPr>
          <p:nvPr/>
        </p:nvSpPr>
        <p:spPr bwMode="auto">
          <a:xfrm>
            <a:off x="8401050"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Segmentation</a:t>
            </a:r>
            <a:endParaRPr lang="en-US"/>
          </a:p>
        </p:txBody>
      </p:sp>
      <p:sp>
        <p:nvSpPr>
          <p:cNvPr id="79880" name="Rectangle 8"/>
          <p:cNvSpPr>
            <a:spLocks noChangeArrowheads="1"/>
          </p:cNvSpPr>
          <p:nvPr/>
        </p:nvSpPr>
        <p:spPr bwMode="auto">
          <a:xfrm>
            <a:off x="8401050" y="5140326"/>
            <a:ext cx="1695450" cy="830263"/>
          </a:xfrm>
          <a:prstGeom prst="rect">
            <a:avLst/>
          </a:prstGeom>
          <a:solidFill>
            <a:schemeClr val="accent1"/>
          </a:solidFill>
          <a:ln w="38100">
            <a:solidFill>
              <a:schemeClr val="tx1"/>
            </a:solidFill>
            <a:miter lim="800000"/>
            <a:headEnd/>
            <a:tailEnd/>
          </a:ln>
        </p:spPr>
        <p:txBody>
          <a:bodyPr anchor="ctr"/>
          <a:lstStyle/>
          <a:p>
            <a:pPr algn="ctr"/>
            <a:r>
              <a:rPr lang="en-IE" sz="1700"/>
              <a:t>Representation &amp; Description</a:t>
            </a:r>
            <a:endParaRPr lang="en-US" sz="1700"/>
          </a:p>
        </p:txBody>
      </p:sp>
      <p:sp>
        <p:nvSpPr>
          <p:cNvPr id="79881" name="Rectangle 9"/>
          <p:cNvSpPr>
            <a:spLocks noChangeArrowheads="1"/>
          </p:cNvSpPr>
          <p:nvPr/>
        </p:nvSpPr>
        <p:spPr bwMode="auto">
          <a:xfrm>
            <a:off x="2074863" y="2892426"/>
            <a:ext cx="1695450" cy="830263"/>
          </a:xfrm>
          <a:prstGeom prst="rect">
            <a:avLst/>
          </a:prstGeom>
          <a:solidFill>
            <a:schemeClr val="bg1"/>
          </a:solidFill>
          <a:ln w="12700">
            <a:solidFill>
              <a:schemeClr val="tx1"/>
            </a:solidFill>
            <a:miter lim="800000"/>
            <a:headEnd/>
            <a:tailEnd/>
          </a:ln>
        </p:spPr>
        <p:txBody>
          <a:bodyPr anchor="ctr"/>
          <a:lstStyle/>
          <a:p>
            <a:pPr algn="ctr"/>
            <a:r>
              <a:rPr lang="en-IE"/>
              <a:t>Image Enhancement</a:t>
            </a:r>
            <a:endParaRPr lang="en-US"/>
          </a:p>
        </p:txBody>
      </p:sp>
      <p:sp>
        <p:nvSpPr>
          <p:cNvPr id="79882" name="Rectangle 10"/>
          <p:cNvSpPr>
            <a:spLocks noChangeArrowheads="1"/>
          </p:cNvSpPr>
          <p:nvPr/>
        </p:nvSpPr>
        <p:spPr bwMode="auto">
          <a:xfrm>
            <a:off x="8401050" y="4016376"/>
            <a:ext cx="1695450" cy="830263"/>
          </a:xfrm>
          <a:prstGeom prst="rect">
            <a:avLst/>
          </a:prstGeom>
          <a:solidFill>
            <a:schemeClr val="bg1"/>
          </a:solidFill>
          <a:ln w="12700">
            <a:solidFill>
              <a:schemeClr val="tx1"/>
            </a:solidFill>
            <a:miter lim="800000"/>
            <a:headEnd/>
            <a:tailEnd/>
          </a:ln>
        </p:spPr>
        <p:txBody>
          <a:bodyPr anchor="ctr"/>
          <a:lstStyle/>
          <a:p>
            <a:pPr algn="ctr"/>
            <a:r>
              <a:rPr lang="en-IE" sz="1700"/>
              <a:t>Object Recognition</a:t>
            </a:r>
            <a:endParaRPr lang="en-US" sz="1700"/>
          </a:p>
        </p:txBody>
      </p:sp>
      <p:sp>
        <p:nvSpPr>
          <p:cNvPr id="79883" name="Text Box 11"/>
          <p:cNvSpPr txBox="1">
            <a:spLocks noChangeArrowheads="1"/>
          </p:cNvSpPr>
          <p:nvPr/>
        </p:nvSpPr>
        <p:spPr bwMode="auto">
          <a:xfrm>
            <a:off x="1979614" y="5372100"/>
            <a:ext cx="1763111" cy="369332"/>
          </a:xfrm>
          <a:prstGeom prst="rect">
            <a:avLst/>
          </a:prstGeom>
          <a:noFill/>
          <a:ln w="12700">
            <a:noFill/>
            <a:miter lim="800000"/>
            <a:headEnd/>
            <a:tailEnd/>
          </a:ln>
        </p:spPr>
        <p:txBody>
          <a:bodyPr wrap="none">
            <a:spAutoFit/>
          </a:bodyPr>
          <a:lstStyle/>
          <a:p>
            <a:r>
              <a:rPr lang="en-IE"/>
              <a:t>Problem Domain</a:t>
            </a:r>
            <a:endParaRPr lang="en-US"/>
          </a:p>
        </p:txBody>
      </p:sp>
      <p:cxnSp>
        <p:nvCxnSpPr>
          <p:cNvPr id="79884" name="AutoShape 12"/>
          <p:cNvCxnSpPr>
            <a:cxnSpLocks noChangeShapeType="1"/>
            <a:stCxn id="79883" idx="0"/>
            <a:endCxn id="79876" idx="2"/>
          </p:cNvCxnSpPr>
          <p:nvPr/>
        </p:nvCxnSpPr>
        <p:spPr bwMode="auto">
          <a:xfrm flipV="1">
            <a:off x="2861170" y="4846638"/>
            <a:ext cx="61419" cy="525462"/>
          </a:xfrm>
          <a:prstGeom prst="straightConnector1">
            <a:avLst/>
          </a:prstGeom>
          <a:noFill/>
          <a:ln w="12700">
            <a:solidFill>
              <a:schemeClr val="tx1"/>
            </a:solidFill>
            <a:round/>
            <a:headEnd/>
            <a:tailEnd type="triangle" w="med" len="med"/>
          </a:ln>
        </p:spPr>
      </p:cxnSp>
      <p:cxnSp>
        <p:nvCxnSpPr>
          <p:cNvPr id="79885" name="AutoShape 13"/>
          <p:cNvCxnSpPr>
            <a:cxnSpLocks noChangeShapeType="1"/>
            <a:stCxn id="79876" idx="0"/>
            <a:endCxn id="79881" idx="2"/>
          </p:cNvCxnSpPr>
          <p:nvPr/>
        </p:nvCxnSpPr>
        <p:spPr bwMode="auto">
          <a:xfrm rot="-5400000">
            <a:off x="2775745" y="3869532"/>
            <a:ext cx="293687" cy="0"/>
          </a:xfrm>
          <a:prstGeom prst="straightConnector1">
            <a:avLst/>
          </a:prstGeom>
          <a:noFill/>
          <a:ln w="12700">
            <a:solidFill>
              <a:schemeClr val="tx1"/>
            </a:solidFill>
            <a:round/>
            <a:headEnd/>
            <a:tailEnd type="triangle" w="med" len="med"/>
          </a:ln>
        </p:spPr>
      </p:cxnSp>
      <p:cxnSp>
        <p:nvCxnSpPr>
          <p:cNvPr id="79886" name="AutoShape 14"/>
          <p:cNvCxnSpPr>
            <a:cxnSpLocks noChangeShapeType="1"/>
            <a:stCxn id="79882" idx="2"/>
            <a:endCxn id="79880" idx="0"/>
          </p:cNvCxnSpPr>
          <p:nvPr/>
        </p:nvCxnSpPr>
        <p:spPr bwMode="auto">
          <a:xfrm rot="5400000">
            <a:off x="9111457" y="4983957"/>
            <a:ext cx="274637" cy="0"/>
          </a:xfrm>
          <a:prstGeom prst="straightConnector1">
            <a:avLst/>
          </a:prstGeom>
          <a:noFill/>
          <a:ln w="12700">
            <a:solidFill>
              <a:schemeClr val="tx1"/>
            </a:solidFill>
            <a:round/>
            <a:headEnd/>
            <a:tailEnd type="triangle" w="med" len="med"/>
          </a:ln>
        </p:spPr>
      </p:cxnSp>
      <p:cxnSp>
        <p:nvCxnSpPr>
          <p:cNvPr id="79887" name="AutoShape 15"/>
          <p:cNvCxnSpPr>
            <a:cxnSpLocks noChangeShapeType="1"/>
            <a:stCxn id="79879" idx="2"/>
            <a:endCxn id="79882" idx="0"/>
          </p:cNvCxnSpPr>
          <p:nvPr/>
        </p:nvCxnSpPr>
        <p:spPr bwMode="auto">
          <a:xfrm rot="5400000">
            <a:off x="9101932" y="3869532"/>
            <a:ext cx="293687" cy="0"/>
          </a:xfrm>
          <a:prstGeom prst="straightConnector1">
            <a:avLst/>
          </a:prstGeom>
          <a:noFill/>
          <a:ln w="12700">
            <a:solidFill>
              <a:schemeClr val="tx1"/>
            </a:solidFill>
            <a:round/>
            <a:headEnd/>
            <a:tailEnd type="triangle" w="med" len="med"/>
          </a:ln>
        </p:spPr>
      </p:cxnSp>
      <p:cxnSp>
        <p:nvCxnSpPr>
          <p:cNvPr id="79888" name="AutoShape 16"/>
          <p:cNvCxnSpPr>
            <a:cxnSpLocks noChangeShapeType="1"/>
            <a:stCxn id="79878" idx="3"/>
            <a:endCxn id="79879" idx="0"/>
          </p:cNvCxnSpPr>
          <p:nvPr/>
        </p:nvCxnSpPr>
        <p:spPr bwMode="auto">
          <a:xfrm>
            <a:off x="8129589" y="2095501"/>
            <a:ext cx="1119187" cy="796925"/>
          </a:xfrm>
          <a:prstGeom prst="bentConnector2">
            <a:avLst/>
          </a:prstGeom>
          <a:noFill/>
          <a:ln w="12700">
            <a:solidFill>
              <a:schemeClr val="tx1"/>
            </a:solidFill>
            <a:miter lim="800000"/>
            <a:headEnd/>
            <a:tailEnd type="triangle" w="med" len="med"/>
          </a:ln>
        </p:spPr>
      </p:cxnSp>
      <p:cxnSp>
        <p:nvCxnSpPr>
          <p:cNvPr id="79889" name="AutoShape 17"/>
          <p:cNvCxnSpPr>
            <a:cxnSpLocks noChangeShapeType="1"/>
            <a:stCxn id="79877" idx="3"/>
            <a:endCxn id="79878" idx="1"/>
          </p:cNvCxnSpPr>
          <p:nvPr/>
        </p:nvCxnSpPr>
        <p:spPr bwMode="auto">
          <a:xfrm>
            <a:off x="5751514" y="2095500"/>
            <a:ext cx="682625" cy="0"/>
          </a:xfrm>
          <a:prstGeom prst="straightConnector1">
            <a:avLst/>
          </a:prstGeom>
          <a:noFill/>
          <a:ln w="12700">
            <a:solidFill>
              <a:schemeClr val="tx1"/>
            </a:solidFill>
            <a:round/>
            <a:headEnd/>
            <a:tailEnd type="triangle" w="med" len="med"/>
          </a:ln>
        </p:spPr>
      </p:cxnSp>
      <p:cxnSp>
        <p:nvCxnSpPr>
          <p:cNvPr id="79890" name="AutoShape 18"/>
          <p:cNvCxnSpPr>
            <a:cxnSpLocks noChangeShapeType="1"/>
            <a:stCxn id="79881" idx="0"/>
            <a:endCxn id="79877" idx="1"/>
          </p:cNvCxnSpPr>
          <p:nvPr/>
        </p:nvCxnSpPr>
        <p:spPr bwMode="auto">
          <a:xfrm rot="-5400000">
            <a:off x="3090864" y="1927226"/>
            <a:ext cx="796925" cy="1133475"/>
          </a:xfrm>
          <a:prstGeom prst="bentConnector2">
            <a:avLst/>
          </a:prstGeom>
          <a:noFill/>
          <a:ln w="12700">
            <a:solidFill>
              <a:schemeClr val="tx1"/>
            </a:solidFill>
            <a:miter lim="800000"/>
            <a:headEnd/>
            <a:tailEnd type="triangle" w="med" len="med"/>
          </a:ln>
        </p:spPr>
      </p:cxnSp>
      <p:sp>
        <p:nvSpPr>
          <p:cNvPr id="79891" name="Rectangle 19"/>
          <p:cNvSpPr>
            <a:spLocks noChangeArrowheads="1"/>
          </p:cNvSpPr>
          <p:nvPr/>
        </p:nvSpPr>
        <p:spPr bwMode="auto">
          <a:xfrm>
            <a:off x="4089400"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Colour Image Processing</a:t>
            </a:r>
            <a:endParaRPr lang="en-US"/>
          </a:p>
        </p:txBody>
      </p:sp>
      <p:sp>
        <p:nvSpPr>
          <p:cNvPr id="79892" name="Rectangle 20"/>
          <p:cNvSpPr>
            <a:spLocks noChangeArrowheads="1"/>
          </p:cNvSpPr>
          <p:nvPr/>
        </p:nvSpPr>
        <p:spPr bwMode="auto">
          <a:xfrm>
            <a:off x="6332538" y="5792788"/>
            <a:ext cx="1695450" cy="830262"/>
          </a:xfrm>
          <a:prstGeom prst="rect">
            <a:avLst/>
          </a:prstGeom>
          <a:solidFill>
            <a:schemeClr val="bg1"/>
          </a:solidFill>
          <a:ln w="25400">
            <a:solidFill>
              <a:schemeClr val="tx1"/>
            </a:solidFill>
            <a:prstDash val="dash"/>
            <a:miter lim="800000"/>
            <a:headEnd/>
            <a:tailEnd/>
          </a:ln>
        </p:spPr>
        <p:txBody>
          <a:bodyPr anchor="ctr"/>
          <a:lstStyle/>
          <a:p>
            <a:pPr algn="ctr"/>
            <a:r>
              <a:rPr lang="en-IE"/>
              <a:t>Image Compression</a:t>
            </a:r>
            <a:endParaRPr lang="en-US"/>
          </a:p>
        </p:txBody>
      </p:sp>
      <p:pic>
        <p:nvPicPr>
          <p:cNvPr id="79893" name="Picture 21"/>
          <p:cNvPicPr>
            <a:picLocks noChangeAspect="1" noChangeArrowheads="1"/>
          </p:cNvPicPr>
          <p:nvPr/>
        </p:nvPicPr>
        <p:blipFill>
          <a:blip r:embed="rId3" cstate="print"/>
          <a:srcRect r="25902"/>
          <a:stretch>
            <a:fillRect/>
          </a:stretch>
        </p:blipFill>
        <p:spPr bwMode="auto">
          <a:xfrm>
            <a:off x="4791076" y="2593975"/>
            <a:ext cx="2593975" cy="3062288"/>
          </a:xfrm>
          <a:prstGeom prst="rect">
            <a:avLst/>
          </a:prstGeom>
          <a:noFill/>
          <a:ln w="9525">
            <a:noFill/>
            <a:miter lim="800000"/>
            <a:headEnd/>
            <a:tailEnd/>
          </a:ln>
        </p:spPr>
      </p:pic>
      <p:grpSp>
        <p:nvGrpSpPr>
          <p:cNvPr id="2" name="Group 22"/>
          <p:cNvGrpSpPr>
            <a:grpSpLocks/>
          </p:cNvGrpSpPr>
          <p:nvPr/>
        </p:nvGrpSpPr>
        <p:grpSpPr bwMode="auto">
          <a:xfrm>
            <a:off x="1520825" y="1631951"/>
            <a:ext cx="260350" cy="5229225"/>
            <a:chOff x="-2" y="1034"/>
            <a:chExt cx="164" cy="3294"/>
          </a:xfrm>
        </p:grpSpPr>
        <p:pic>
          <p:nvPicPr>
            <p:cNvPr id="79895" name="Picture 23" descr="book"/>
            <p:cNvPicPr>
              <a:picLocks noChangeAspect="1" noChangeArrowheads="1"/>
            </p:cNvPicPr>
            <p:nvPr/>
          </p:nvPicPr>
          <p:blipFill>
            <a:blip r:embed="rId4" cstate="print"/>
            <a:srcRect/>
            <a:stretch>
              <a:fillRect/>
            </a:stretch>
          </p:blipFill>
          <p:spPr bwMode="auto">
            <a:xfrm rot="-5400000">
              <a:off x="17" y="4184"/>
              <a:ext cx="125" cy="164"/>
            </a:xfrm>
            <a:prstGeom prst="rect">
              <a:avLst/>
            </a:prstGeom>
            <a:noFill/>
            <a:ln w="9525">
              <a:noFill/>
              <a:miter lim="800000"/>
              <a:headEnd/>
              <a:tailEnd/>
            </a:ln>
          </p:spPr>
        </p:pic>
        <p:sp>
          <p:nvSpPr>
            <p:cNvPr id="79896" name="Rectangle 24"/>
            <p:cNvSpPr>
              <a:spLocks noChangeArrowheads="1"/>
            </p:cNvSpPr>
            <p:nvPr/>
          </p:nvSpPr>
          <p:spPr bwMode="auto">
            <a:xfrm rot="-5400000">
              <a:off x="-1508" y="2540"/>
              <a:ext cx="3172" cy="159"/>
            </a:xfrm>
            <a:prstGeom prst="rect">
              <a:avLst/>
            </a:prstGeom>
            <a:solidFill>
              <a:schemeClr val="accent2"/>
            </a:solidFill>
            <a:ln w="12700">
              <a:solidFill>
                <a:schemeClr val="tx1"/>
              </a:solidFill>
              <a:miter lim="800000"/>
              <a:headEnd/>
              <a:tailEnd/>
            </a:ln>
          </p:spPr>
          <p:txBody>
            <a:bodyPr wrap="none" anchor="ctr"/>
            <a:lstStyle/>
            <a:p>
              <a:pPr algn="r"/>
              <a:r>
                <a:rPr lang="en-IE" sz="1200">
                  <a:solidFill>
                    <a:schemeClr val="bg1"/>
                  </a:solidFill>
                </a:rPr>
                <a:t>Images taken from Gonzalez &amp; Woods, Digital Image Processing (2002)</a:t>
              </a:r>
              <a:endParaRPr lang="en-US" sz="1200">
                <a:solidFill>
                  <a:schemeClr val="bg1"/>
                </a:solidFill>
              </a:endParaRPr>
            </a:p>
          </p:txBody>
        </p:sp>
      </p:grpSp>
      <p:sp>
        <p:nvSpPr>
          <p:cNvPr id="25" name="Rectangle 24">
            <a:extLst>
              <a:ext uri="{FF2B5EF4-FFF2-40B4-BE49-F238E27FC236}">
                <a16:creationId xmlns:a16="http://schemas.microsoft.com/office/drawing/2014/main" id="{5070AF6F-53E6-4793-B88F-79BCBE8281EF}"/>
              </a:ext>
            </a:extLst>
          </p:cNvPr>
          <p:cNvSpPr/>
          <p:nvPr/>
        </p:nvSpPr>
        <p:spPr>
          <a:xfrm>
            <a:off x="7015443" y="1048823"/>
            <a:ext cx="5172313" cy="369332"/>
          </a:xfrm>
          <a:prstGeom prst="rect">
            <a:avLst/>
          </a:prstGeom>
        </p:spPr>
        <p:txBody>
          <a:bodyPr wrap="none">
            <a:spAutoFit/>
          </a:bodyPr>
          <a:lstStyle/>
          <a:p>
            <a:r>
              <a:rPr lang="en-US" dirty="0" err="1">
                <a:solidFill>
                  <a:srgbClr val="FF0000"/>
                </a:solidFill>
              </a:rPr>
              <a:t>Sumber</a:t>
            </a:r>
            <a:r>
              <a:rPr lang="en-US" dirty="0">
                <a:solidFill>
                  <a:srgbClr val="FF0000"/>
                </a:solidFill>
              </a:rPr>
              <a:t>: </a:t>
            </a:r>
            <a:r>
              <a:rPr lang="en-US" dirty="0" err="1">
                <a:solidFill>
                  <a:srgbClr val="FF0000"/>
                </a:solidFill>
              </a:rPr>
              <a:t>Yacov</a:t>
            </a:r>
            <a:r>
              <a:rPr lang="en-US" dirty="0">
                <a:solidFill>
                  <a:srgbClr val="FF0000"/>
                </a:solidFill>
              </a:rPr>
              <a:t> Hel-Or, </a:t>
            </a:r>
            <a:r>
              <a:rPr lang="en-US" i="1" dirty="0">
                <a:solidFill>
                  <a:srgbClr val="FF0000"/>
                </a:solidFill>
              </a:rPr>
              <a:t>Image Processing</a:t>
            </a:r>
            <a:r>
              <a:rPr lang="en-US" dirty="0">
                <a:solidFill>
                  <a:srgbClr val="FF0000"/>
                </a:solidFill>
              </a:rPr>
              <a:t>, Spring 2010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TotalTime>
  <Words>2628</Words>
  <Application>Microsoft Office PowerPoint</Application>
  <PresentationFormat>Widescreen</PresentationFormat>
  <Paragraphs>378</Paragraphs>
  <Slides>76</Slides>
  <Notes>11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Arial</vt:lpstr>
      <vt:lpstr>Calibri</vt:lpstr>
      <vt:lpstr>Calibri Light</vt:lpstr>
      <vt:lpstr>Cambria</vt:lpstr>
      <vt:lpstr>Times New Roman (Hebrew)</vt:lpstr>
      <vt:lpstr>Office Theme</vt:lpstr>
      <vt:lpstr>Pengantar Interpretasi dan Pengolahan Citra (Bagian 2 – Update 2022)</vt:lpstr>
      <vt:lpstr>Key Stages in Digital Image Processing</vt:lpstr>
      <vt:lpstr>Key Stages in Digital Image Processing: Image Aquisition</vt:lpstr>
      <vt:lpstr>Key Stages in Digital Image Processing: Image Enhancement</vt:lpstr>
      <vt:lpstr>Key Stages in Digital Image Processing: Image Restoration</vt:lpstr>
      <vt:lpstr>Key Stages in Digital Image Processing: Morphological Processing</vt:lpstr>
      <vt:lpstr>Key Stages in Digital Image Processing: Segmentation</vt:lpstr>
      <vt:lpstr>Key Stages in Digital Image Processing: Object Recognition</vt:lpstr>
      <vt:lpstr>Key Stages in Digital Image Processing: Representation &amp; Description</vt:lpstr>
      <vt:lpstr>Key Stages in Digital Image Processing: Image Compression</vt:lpstr>
      <vt:lpstr>Key Stages in Digital Image Processing: Colour Image Processing</vt:lpstr>
      <vt:lpstr>Computer Vision</vt:lpstr>
      <vt:lpstr>PowerPoint Presentation</vt:lpstr>
      <vt:lpstr>PowerPoint Presentation</vt:lpstr>
      <vt:lpstr>PowerPoint Presentation</vt:lpstr>
      <vt:lpstr>PowerPoint Presentation</vt:lpstr>
      <vt:lpstr>PowerPoint Presentation</vt:lpstr>
      <vt:lpstr>Image Processing  Computer Vision</vt:lpstr>
      <vt:lpstr>Image Processing v.s. Computer Vision</vt:lpstr>
      <vt:lpstr>PowerPoint Presentation</vt:lpstr>
      <vt:lpstr>PowerPoint Presentation</vt:lpstr>
      <vt:lpstr>PowerPoint Presentation</vt:lpstr>
      <vt:lpstr>Aplikasi Pengolahan Citra (dan Computer Vision)</vt:lpstr>
      <vt:lpstr>Aplikasi Pengolahan Citra (dan Computer Vision)</vt:lpstr>
      <vt:lpstr>Aplikasi Pengolahan Citra (dan Computer Vision)</vt:lpstr>
      <vt:lpstr>Aplikasi Pengolahan Citra (dan Computer Vision)</vt:lpstr>
      <vt:lpstr>Image Inpainting 1</vt:lpstr>
      <vt:lpstr>Image Inpainting 2</vt:lpstr>
      <vt:lpstr> Video Inpainting</vt:lpstr>
      <vt:lpstr>PowerPoint Presentation</vt:lpstr>
      <vt:lpstr>PowerPoint Presentation</vt:lpstr>
      <vt:lpstr>Aplikasi Pengolahan Citra (dan Computer Vision)</vt:lpstr>
      <vt:lpstr>Image Demosaicing</vt:lpstr>
      <vt:lpstr>PowerPoint Presentation</vt:lpstr>
      <vt:lpstr>Aplikasi Pengolahan Citra (dan Computer Vision)</vt:lpstr>
      <vt:lpstr>Aplikasi Pengolahan Citra (dan Computer Vision)</vt:lpstr>
      <vt:lpstr>PowerPoint Presentation</vt:lpstr>
      <vt:lpstr>Aplikasi Pengolahan Citra (dan Computer Vision)</vt:lpstr>
      <vt:lpstr>Biometrics</vt:lpstr>
      <vt:lpstr>Autonomous Vehicles</vt:lpstr>
      <vt:lpstr>Traffic Monitoring</vt:lpstr>
      <vt:lpstr>Face Detection</vt:lpstr>
      <vt:lpstr>Face Recognition</vt:lpstr>
      <vt:lpstr>PowerPoint Presentation</vt:lpstr>
      <vt:lpstr>PowerPoint Presentation</vt:lpstr>
      <vt:lpstr>Facial Expression Recognition</vt:lpstr>
      <vt:lpstr>Hand Gesture Recognition</vt:lpstr>
      <vt:lpstr>Human Activity Recognition</vt:lpstr>
      <vt:lpstr>Medical Applications</vt:lpstr>
      <vt:lpstr>Image Morphing</vt:lpstr>
      <vt:lpstr>PowerPoint Presentation</vt:lpstr>
      <vt:lpstr>PowerPoint Presentation</vt:lpstr>
      <vt:lpstr>PowerPoint Presentation</vt:lpstr>
      <vt:lpstr>Scene understanding</vt:lpstr>
      <vt:lpstr>PowerPoint Presentation</vt:lpstr>
      <vt:lpstr>PowerPoint Presentation</vt:lpstr>
      <vt:lpstr>PowerPoint Presentation</vt:lpstr>
      <vt:lpstr>Beberapa TA/Tesis tentang Image Processing dan Computer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Citra Uji Standard</vt:lpstr>
      <vt:lpstr>PowerPoint Presentation</vt:lpstr>
      <vt:lpstr>PowerPoint Presentation</vt:lpstr>
      <vt:lpstr>PowerPoint Presentation</vt:lpstr>
      <vt:lpstr>Sejarah Citra Lena</vt:lpstr>
      <vt:lpstr>PowerPoint Presentation</vt:lpstr>
      <vt:lpstr>PowerPoint Presentation</vt:lpstr>
      <vt:lpstr>PowerPoint Presentation</vt:lpstr>
      <vt:lpstr>PowerPoint Presentation</vt:lpstr>
      <vt:lpstr>Sumber bahan ajar ini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Pengantar Pengolahan Citra</dc:title>
  <dc:creator>Dr.Ir. Rinaldi Munir, MT</dc:creator>
  <cp:lastModifiedBy>Dr. Ir. Rinaldi, M.T.</cp:lastModifiedBy>
  <cp:revision>57</cp:revision>
  <dcterms:created xsi:type="dcterms:W3CDTF">2019-08-18T11:53:45Z</dcterms:created>
  <dcterms:modified xsi:type="dcterms:W3CDTF">2023-08-22T23:47:41Z</dcterms:modified>
</cp:coreProperties>
</file>