
<file path=[Content_Types].xml><?xml version="1.0" encoding="utf-8"?>
<Types xmlns="http://schemas.openxmlformats.org/package/2006/content-types">
  <Default Extension="avi" ContentType="video/x-msvideo"/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6" r:id="rId2"/>
    <p:sldId id="717" r:id="rId3"/>
    <p:sldId id="591" r:id="rId4"/>
    <p:sldId id="595" r:id="rId5"/>
    <p:sldId id="257" r:id="rId6"/>
    <p:sldId id="592" r:id="rId7"/>
    <p:sldId id="599" r:id="rId8"/>
    <p:sldId id="596" r:id="rId9"/>
    <p:sldId id="724" r:id="rId10"/>
    <p:sldId id="726" r:id="rId11"/>
    <p:sldId id="725" r:id="rId12"/>
    <p:sldId id="593" r:id="rId13"/>
    <p:sldId id="294" r:id="rId14"/>
    <p:sldId id="706" r:id="rId15"/>
    <p:sldId id="453" r:id="rId16"/>
    <p:sldId id="272" r:id="rId17"/>
    <p:sldId id="316" r:id="rId18"/>
    <p:sldId id="718" r:id="rId19"/>
    <p:sldId id="719" r:id="rId20"/>
    <p:sldId id="598" r:id="rId21"/>
    <p:sldId id="600" r:id="rId22"/>
    <p:sldId id="601" r:id="rId23"/>
    <p:sldId id="720" r:id="rId24"/>
    <p:sldId id="721" r:id="rId25"/>
    <p:sldId id="722" r:id="rId26"/>
    <p:sldId id="723" r:id="rId27"/>
    <p:sldId id="707" r:id="rId28"/>
    <p:sldId id="602" r:id="rId29"/>
    <p:sldId id="350" r:id="rId30"/>
    <p:sldId id="604" r:id="rId31"/>
    <p:sldId id="357" r:id="rId32"/>
    <p:sldId id="352" r:id="rId33"/>
    <p:sldId id="364" r:id="rId34"/>
    <p:sldId id="366" r:id="rId35"/>
    <p:sldId id="360" r:id="rId36"/>
    <p:sldId id="365" r:id="rId37"/>
    <p:sldId id="361" r:id="rId38"/>
    <p:sldId id="605" r:id="rId39"/>
    <p:sldId id="695" r:id="rId40"/>
    <p:sldId id="696" r:id="rId41"/>
    <p:sldId id="697" r:id="rId42"/>
    <p:sldId id="700" r:id="rId43"/>
    <p:sldId id="701" r:id="rId44"/>
    <p:sldId id="698" r:id="rId45"/>
    <p:sldId id="358" r:id="rId46"/>
    <p:sldId id="321" r:id="rId47"/>
    <p:sldId id="322" r:id="rId48"/>
    <p:sldId id="324" r:id="rId49"/>
    <p:sldId id="319" r:id="rId50"/>
    <p:sldId id="327" r:id="rId51"/>
    <p:sldId id="328" r:id="rId52"/>
    <p:sldId id="329" r:id="rId53"/>
    <p:sldId id="332" r:id="rId54"/>
    <p:sldId id="333" r:id="rId55"/>
    <p:sldId id="335" r:id="rId56"/>
    <p:sldId id="278" r:id="rId57"/>
    <p:sldId id="279" r:id="rId58"/>
    <p:sldId id="336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95E487-0CC7-4389-AD9A-59A9199021F8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430945-86DC-4DAB-8023-88136E42F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681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06FF9-426B-40BA-88B3-12B610AC62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11E3DC-BF36-45E4-A526-3CFB35D7F5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37901-A013-48BE-AD4F-239B8C0C4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79101-B755-4E2E-8134-1F3508891C89}" type="datetime1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E337F8-1312-424F-9B0D-6D486FA8E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F43D0-9EF1-4E02-B2D1-6D782CFD1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38FA-C550-4C82-96FE-665EBD422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160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304C2-E689-434D-BF1A-3FCC5C70B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124362-0ADF-4A93-B3CD-8FD42F6134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215388-0845-4DD9-BF43-9F063DDF9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D3530-67E6-4763-8622-A16247CB9FC3}" type="datetime1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AD2FC2-7B57-41B7-96B9-467CE5A8D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276AE8-E1BB-4861-9585-9E5E63B6A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38FA-C550-4C82-96FE-665EBD422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50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DB72D6-BC5C-4246-AEE7-F603A81726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C2D612-70A6-4EB4-8FCD-859A06C686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822D51-1E4C-42F6-8FFA-061DFD1DD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6C799-FDBD-4F7F-8C13-70390645A723}" type="datetime1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F66E6F-C019-4182-BF69-A07441E00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CCC553-0E19-4788-9B7B-6ADB8E474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38FA-C550-4C82-96FE-665EBD422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198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B6926-1FA0-40E6-A6F9-28CBC3A9B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233" y="304801"/>
            <a:ext cx="10668000" cy="1216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957B21-C1BC-450F-B483-999A3AF4CE11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755651" y="1752600"/>
            <a:ext cx="52324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03370B-B677-494D-8668-2F9890E534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1251" y="1752600"/>
            <a:ext cx="52324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1B5875-78AC-49D7-A8BD-68578F2BF2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2800" y="6245225"/>
            <a:ext cx="2641600" cy="476250"/>
          </a:xfrm>
        </p:spPr>
        <p:txBody>
          <a:bodyPr/>
          <a:lstStyle>
            <a:lvl1pPr>
              <a:defRPr/>
            </a:lvl1pPr>
          </a:lstStyle>
          <a:p>
            <a:fld id="{A9520CA9-BB9C-4C19-B3EB-25A4289E3ED6}" type="datetime1">
              <a:rPr lang="en-US" altLang="en-US" smtClean="0"/>
              <a:t>8/20/2023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9D0AEF-266D-4012-AD76-47FF2F25A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51FCC-571B-4291-84E3-556FC732D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641600" cy="476250"/>
          </a:xfrm>
        </p:spPr>
        <p:txBody>
          <a:bodyPr/>
          <a:lstStyle>
            <a:lvl1pPr>
              <a:defRPr/>
            </a:lvl1pPr>
          </a:lstStyle>
          <a:p>
            <a:fld id="{04D5D96B-6782-4C53-976E-FE6F4BB1E1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5084262"/>
      </p:ext>
    </p:extLst>
  </p:cSld>
  <p:clrMapOvr>
    <a:masterClrMapping/>
  </p:clrMapOvr>
  <p:transition>
    <p:cover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63A29-7A03-4686-B7A8-6427CC8E6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30649-189F-476C-83BF-505D6D4E81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10BF2-7919-48E2-8348-30623CEBC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EF223-96B9-4137-B862-DB6B3FCE00B3}" type="datetime1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A4880A-BAC6-489F-95BC-02A9FE71C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C23082-BC3D-40CE-964B-AA13BEE47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38FA-C550-4C82-96FE-665EBD422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124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ABFBE-06D6-438C-A4BA-A178DC953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CF5121-2E76-4BBF-9731-1893C89ADF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AD821-FB6C-4CDC-99FC-2DF90DE6F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F5B34-6B0F-479B-B08A-8B67F9BFB085}" type="datetime1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08D78D-BF33-4329-9C4F-6D84D7579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A115D-8C7E-448F-A0CA-9343C68AE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38FA-C550-4C82-96FE-665EBD422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169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8F314-450B-4E20-8EE4-E0243E276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9A7CD0-1570-4345-83C2-857D3F3208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89AFE1-11E4-4605-AAF5-B6744347F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F6CA5F-4661-48A8-AB71-06E3D7B47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302-AD15-42CF-B4AF-9E5EB3128929}" type="datetime1">
              <a:rPr lang="en-US" smtClean="0"/>
              <a:t>8/20/2023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91476F-3787-4CB7-A53B-CA0180432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39246-2960-4BA2-B62D-95617E3ED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38FA-C550-4C82-96FE-665EBD422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565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09983-DCAE-4C18-84E7-9F7BF8CDB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AB1D4-F973-4CB6-930F-79D41D25B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A54B84-BFE5-4844-B2D8-294754A8F2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2E5AB6-2164-43DA-B3A5-6B5FAA4DB7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32D5F4-9E26-4A4F-B7A0-50C49372BE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57A425-8294-460D-8F84-E06AF13EF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A255A-E7F5-4BCE-97DC-4F030F4D9149}" type="datetime1">
              <a:rPr lang="en-US" smtClean="0"/>
              <a:t>8/20/2023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39BDE7-612F-4325-8DB7-EFB9D4901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0D644F-8BD0-49D6-8C74-9CD12F76B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38FA-C550-4C82-96FE-665EBD422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451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652C7-17B5-4C52-B676-21123F3EE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96C711-2B6E-43A5-A962-A4E38FC0B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D1E67-2400-41BA-80CD-B3A530C504EF}" type="datetime1">
              <a:rPr lang="en-US" smtClean="0"/>
              <a:t>8/20/2023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98CDD6-D1DA-4728-9120-D74742335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E565AD-D899-4176-9819-DA4B21600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38FA-C550-4C82-96FE-665EBD422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107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679055-F670-4181-B3A6-575BFA3CE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5390B-B9F7-4A5F-A57F-94669E7DE1D8}" type="datetime1">
              <a:rPr lang="en-US" smtClean="0"/>
              <a:t>8/20/2023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6E14BE-9258-4BE7-9676-401481251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AA4A6E-CB74-4177-B6B0-D69A0F77A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38FA-C550-4C82-96FE-665EBD422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786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50A32-C141-4C34-8039-7AB4A7C04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149FC-099D-4F35-92F6-56A0301ED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DD3021-FA72-445F-AEF9-81E282716C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F69B51-311E-4DC4-9FC2-FE470A764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031A6-C5C9-46AD-8541-192533C9B627}" type="datetime1">
              <a:rPr lang="en-US" smtClean="0"/>
              <a:t>8/20/2023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B8C668-C96C-437C-ACAC-094A8F894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F0AAA3-C619-4D82-BA9B-0A68A23B5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38FA-C550-4C82-96FE-665EBD422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52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7ADB0-1C27-4B58-9309-12CF5513C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CBC11B-5245-4332-9887-DBCECA0BA9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8AB2D5-CFC8-47E3-8162-F6915961EF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8782AF-EA89-4F1F-B5AD-411F54BC1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4D282-454E-4510-99CD-F4331A628CD0}" type="datetime1">
              <a:rPr lang="en-US" smtClean="0"/>
              <a:t>8/20/2023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AC7A52-E6B8-4D5F-8BE1-342D51291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ED36B-F48E-4AC6-9567-11CB135A9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38FA-C550-4C82-96FE-665EBD422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849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0A8D76-3362-4B44-8339-7F9FD5BAF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EC2AC-2086-4C1A-B2E6-F1151CC5C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3A08C6-A718-45FE-8EA3-9ACE37FED0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C5E31-5CF1-4AE3-8FEB-308790255977}" type="datetime1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9DD625-0550-4EDD-A1D0-E012DE0F34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5EFB92-5153-491F-9E46-9F4BD7364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938FA-C550-4C82-96FE-665EBD422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195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jp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7" Type="http://schemas.openxmlformats.org/officeDocument/2006/relationships/image" Target="../media/image30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w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cseweb.ucsd.edu/classes/fa04/cse166/book_big.jpg" TargetMode="External"/><Relationship Id="rId7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hyperlink" Target="http://images.google.co.il/imgres?imgurl=http://vig-fp.prenhall.com/bigcovers/0133361659.jpg&amp;imgrefurl=http://www.pearsonhighered.com/educator/product/Fundamentals-of-Digital-Image-Processing/9780133361650.page&amp;usg=__l2EoNhXUpxAntUp8ajlVc20qK5g=&amp;h=648&amp;w=464&amp;sz=76&amp;hl=en&amp;start=1&amp;sig2=QmTocY_ZeeBnLwAUC2Ujdw&amp;um=1&amp;itbs=1&amp;tbnid=kBTJEhhwDDZMQM:&amp;tbnh=137&amp;tbnw=98&amp;prev=/images?q=Fundamentals+of+Digital+Image+Processing++Jain&amp;um=1&amp;hl=en&amp;sa=N&amp;rlz=1T4GGHP_enIL366&amp;tbs=isch:1&amp;ei=SD-FS9eVMcye4QbRmZjPAQ" TargetMode="Externa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emf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gif"/><Relationship Id="rId4" Type="http://schemas.openxmlformats.org/officeDocument/2006/relationships/image" Target="../media/image58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gi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oleObject" Target="../embeddings/oleObject8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oleObject" Target="../embeddings/oleObject10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image" Target="../media/image81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w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93.wmf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wmf"/><Relationship Id="rId5" Type="http://schemas.openxmlformats.org/officeDocument/2006/relationships/image" Target="../media/image91.wmf"/><Relationship Id="rId4" Type="http://schemas.openxmlformats.org/officeDocument/2006/relationships/image" Target="../media/image90.w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image" Target="../media/image96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48C48-39F5-46DF-82D1-A8DEEC74D6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6720" y="0"/>
            <a:ext cx="9144000" cy="2082800"/>
          </a:xfrm>
        </p:spPr>
        <p:txBody>
          <a:bodyPr/>
          <a:lstStyle/>
          <a:p>
            <a:r>
              <a:rPr lang="en-US" sz="4800" b="1" dirty="0" err="1"/>
              <a:t>Pengantar</a:t>
            </a:r>
            <a:r>
              <a:rPr lang="en-US" sz="4800" b="1" dirty="0"/>
              <a:t> </a:t>
            </a:r>
            <a:r>
              <a:rPr lang="en-US" sz="4800" b="1" dirty="0" err="1"/>
              <a:t>Interpretasi</a:t>
            </a:r>
            <a:r>
              <a:rPr lang="en-US" sz="4800" b="1" dirty="0"/>
              <a:t> dan </a:t>
            </a:r>
            <a:r>
              <a:rPr lang="en-US" sz="4800" b="1" dirty="0" err="1"/>
              <a:t>Pengolahan</a:t>
            </a:r>
            <a:r>
              <a:rPr lang="en-US" sz="4800" b="1" dirty="0"/>
              <a:t> Citra </a:t>
            </a:r>
            <a:r>
              <a:rPr lang="en-US" sz="2800" b="1" dirty="0"/>
              <a:t>(Bagian </a:t>
            </a:r>
            <a:r>
              <a:rPr lang="en-US" sz="2800" b="1"/>
              <a:t>1 – Update 2022)</a:t>
            </a:r>
            <a:endParaRPr lang="en-US" sz="28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8532B5-440C-4CF9-BA6E-65D0274F15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6720" y="2556192"/>
            <a:ext cx="9144000" cy="1655762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/>
              <a:t>IF4073 </a:t>
            </a:r>
            <a:r>
              <a:rPr lang="en-US" sz="3600" dirty="0" err="1"/>
              <a:t>Interpretasi</a:t>
            </a:r>
            <a:r>
              <a:rPr lang="en-US" sz="3600" dirty="0"/>
              <a:t> dan </a:t>
            </a:r>
            <a:r>
              <a:rPr lang="en-US" sz="3600" dirty="0" err="1"/>
              <a:t>Pengolahan</a:t>
            </a:r>
            <a:r>
              <a:rPr lang="en-US" sz="3600" dirty="0"/>
              <a:t> Citra</a:t>
            </a:r>
          </a:p>
          <a:p>
            <a:endParaRPr lang="en-US" sz="3600" dirty="0"/>
          </a:p>
          <a:p>
            <a:r>
              <a:rPr lang="en-US" sz="3600" dirty="0"/>
              <a:t>Oleh: Rinaldi Munir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EF0E72-0D77-457B-A795-B4D2AF854200}"/>
              </a:ext>
            </a:extLst>
          </p:cNvPr>
          <p:cNvSpPr txBox="1"/>
          <p:nvPr/>
        </p:nvSpPr>
        <p:spPr>
          <a:xfrm>
            <a:off x="4340435" y="5637212"/>
            <a:ext cx="38565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Program </a:t>
            </a:r>
            <a:r>
              <a:rPr lang="en-US" dirty="0" err="1"/>
              <a:t>Studi</a:t>
            </a:r>
            <a:r>
              <a:rPr lang="en-US" dirty="0"/>
              <a:t> Teknik </a:t>
            </a:r>
            <a:r>
              <a:rPr lang="en-US" dirty="0" err="1"/>
              <a:t>Informatika</a:t>
            </a:r>
            <a:endParaRPr lang="en-US" dirty="0"/>
          </a:p>
          <a:p>
            <a:pPr algn="ctr"/>
            <a:r>
              <a:rPr lang="en-US" dirty="0" err="1"/>
              <a:t>Sekolah</a:t>
            </a:r>
            <a:r>
              <a:rPr lang="en-US" dirty="0"/>
              <a:t> Teknik </a:t>
            </a:r>
            <a:r>
              <a:rPr lang="en-US" dirty="0" err="1"/>
              <a:t>Elektro</a:t>
            </a:r>
            <a:r>
              <a:rPr lang="en-US" dirty="0"/>
              <a:t> dan </a:t>
            </a:r>
            <a:r>
              <a:rPr lang="en-US" dirty="0" err="1"/>
              <a:t>Informatika</a:t>
            </a:r>
            <a:r>
              <a:rPr lang="en-US" dirty="0"/>
              <a:t> </a:t>
            </a:r>
          </a:p>
          <a:p>
            <a:pPr algn="ctr"/>
            <a:r>
              <a:rPr lang="en-US" dirty="0" err="1"/>
              <a:t>Institut</a:t>
            </a:r>
            <a:r>
              <a:rPr lang="en-US" dirty="0"/>
              <a:t> </a:t>
            </a:r>
            <a:r>
              <a:rPr lang="en-US" dirty="0" err="1"/>
              <a:t>Teknologi</a:t>
            </a:r>
            <a:r>
              <a:rPr lang="en-US" dirty="0"/>
              <a:t> Bandung</a:t>
            </a:r>
          </a:p>
          <a:p>
            <a:pPr algn="ctr"/>
            <a:r>
              <a:rPr lang="en-US" dirty="0"/>
              <a:t>2022</a:t>
            </a:r>
          </a:p>
        </p:txBody>
      </p:sp>
      <p:pic>
        <p:nvPicPr>
          <p:cNvPr id="21506" name="Picture 2" descr="Download Logo ITB - Direktorat Sistem dan Teknologi Informasi Institut  Teknologi Bandung">
            <a:extLst>
              <a:ext uri="{FF2B5EF4-FFF2-40B4-BE49-F238E27FC236}">
                <a16:creationId xmlns:a16="http://schemas.microsoft.com/office/drawing/2014/main" id="{EC2D2706-6690-4C0B-9BBD-6472B2F47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135" y="3981450"/>
            <a:ext cx="1487170" cy="148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795DF5-769A-14B8-89CE-72CCA2DF7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38FA-C550-4C82-96FE-665EBD42224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67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5F57C6-F68A-0D70-EE8C-83CCE897A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38FA-C550-4C82-96FE-665EBD422246}" type="slidenum">
              <a:rPr lang="en-US" smtClean="0"/>
              <a:t>10</a:t>
            </a:fld>
            <a:endParaRPr lang="en-US"/>
          </a:p>
        </p:txBody>
      </p:sp>
      <p:pic>
        <p:nvPicPr>
          <p:cNvPr id="3" name="foreman-out">
            <a:hlinkClick r:id="" action="ppaction://media"/>
            <a:extLst>
              <a:ext uri="{FF2B5EF4-FFF2-40B4-BE49-F238E27FC236}">
                <a16:creationId xmlns:a16="http://schemas.microsoft.com/office/drawing/2014/main" id="{77A5EF05-65CA-F1CA-B462-823455F4E0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53167" y="413384"/>
            <a:ext cx="3030887" cy="2479817"/>
          </a:xfrm>
          <a:prstGeom prst="rect">
            <a:avLst/>
          </a:prstGeom>
        </p:spPr>
      </p:pic>
      <p:pic>
        <p:nvPicPr>
          <p:cNvPr id="5" name="Picture 4" descr="A person wearing a hard hat&#10;&#10;Description automatically generated with medium confidence">
            <a:extLst>
              <a:ext uri="{FF2B5EF4-FFF2-40B4-BE49-F238E27FC236}">
                <a16:creationId xmlns:a16="http://schemas.microsoft.com/office/drawing/2014/main" id="{F48C2423-A15D-B15F-25F8-D7D069CB74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08" y="3964799"/>
            <a:ext cx="2537828" cy="2076405"/>
          </a:xfrm>
          <a:prstGeom prst="rect">
            <a:avLst/>
          </a:prstGeom>
        </p:spPr>
      </p:pic>
      <p:pic>
        <p:nvPicPr>
          <p:cNvPr id="7" name="Picture 6" descr="A person wearing a hat&#10;&#10;Description automatically generated with medium confidence">
            <a:extLst>
              <a:ext uri="{FF2B5EF4-FFF2-40B4-BE49-F238E27FC236}">
                <a16:creationId xmlns:a16="http://schemas.microsoft.com/office/drawing/2014/main" id="{12D499F3-7679-26FC-7FFE-74A85D421A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247" y="3944476"/>
            <a:ext cx="2537827" cy="2076404"/>
          </a:xfrm>
          <a:prstGeom prst="rect">
            <a:avLst/>
          </a:prstGeom>
        </p:spPr>
      </p:pic>
      <p:pic>
        <p:nvPicPr>
          <p:cNvPr id="9" name="Picture 8" descr="A person wearing a hard hat&#10;&#10;Description automatically generated with medium confidence">
            <a:extLst>
              <a:ext uri="{FF2B5EF4-FFF2-40B4-BE49-F238E27FC236}">
                <a16:creationId xmlns:a16="http://schemas.microsoft.com/office/drawing/2014/main" id="{BC55FD16-8AE3-9922-C83A-D0771E3B37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140" y="3906919"/>
            <a:ext cx="2679310" cy="2192163"/>
          </a:xfrm>
          <a:prstGeom prst="rect">
            <a:avLst/>
          </a:prstGeom>
        </p:spPr>
      </p:pic>
      <p:pic>
        <p:nvPicPr>
          <p:cNvPr id="11" name="Picture 10" descr="A person wearing a hat&#10;&#10;Description automatically generated with medium confidence">
            <a:extLst>
              <a:ext uri="{FF2B5EF4-FFF2-40B4-BE49-F238E27FC236}">
                <a16:creationId xmlns:a16="http://schemas.microsoft.com/office/drawing/2014/main" id="{D57E2EA8-ECE3-7140-432B-C4B6A082B2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778" y="3944476"/>
            <a:ext cx="2562668" cy="20967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4A202C-8795-C8D1-2B57-66951BB82591}"/>
              </a:ext>
            </a:extLst>
          </p:cNvPr>
          <p:cNvSpPr txBox="1"/>
          <p:nvPr/>
        </p:nvSpPr>
        <p:spPr>
          <a:xfrm>
            <a:off x="2259663" y="1321415"/>
            <a:ext cx="1793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Foreman.avi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C6CF84-80E1-1B3F-101F-D6DBDE727E2A}"/>
              </a:ext>
            </a:extLst>
          </p:cNvPr>
          <p:cNvSpPr txBox="1"/>
          <p:nvPr/>
        </p:nvSpPr>
        <p:spPr>
          <a:xfrm>
            <a:off x="1272532" y="6169580"/>
            <a:ext cx="1063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Frame 50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4920C4-DED5-A9F4-A5A9-357C9F6A86C0}"/>
              </a:ext>
            </a:extLst>
          </p:cNvPr>
          <p:cNvSpPr txBox="1"/>
          <p:nvPr/>
        </p:nvSpPr>
        <p:spPr>
          <a:xfrm>
            <a:off x="4160572" y="6145132"/>
            <a:ext cx="1063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Frame 80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F4EEFE-B55C-E413-5276-5715327CF158}"/>
              </a:ext>
            </a:extLst>
          </p:cNvPr>
          <p:cNvSpPr txBox="1"/>
          <p:nvPr/>
        </p:nvSpPr>
        <p:spPr>
          <a:xfrm>
            <a:off x="7299207" y="6175612"/>
            <a:ext cx="1180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Frame 100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5847C8-F88C-1954-1452-B37068CF5D74}"/>
              </a:ext>
            </a:extLst>
          </p:cNvPr>
          <p:cNvSpPr txBox="1"/>
          <p:nvPr/>
        </p:nvSpPr>
        <p:spPr>
          <a:xfrm>
            <a:off x="10187247" y="6169580"/>
            <a:ext cx="1180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Frame 250</a:t>
            </a:r>
          </a:p>
        </p:txBody>
      </p:sp>
    </p:spTree>
    <p:extLst>
      <p:ext uri="{BB962C8B-B14F-4D97-AF65-F5344CB8AC3E}">
        <p14:creationId xmlns:p14="http://schemas.microsoft.com/office/powerpoint/2010/main" val="75204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800630-C9FF-A95A-BDE1-59E31813A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86080"/>
            <a:ext cx="10515600" cy="5790883"/>
          </a:xfrm>
        </p:spPr>
        <p:txBody>
          <a:bodyPr>
            <a:normAutofit/>
          </a:bodyPr>
          <a:lstStyle/>
          <a:p>
            <a:r>
              <a:rPr lang="en-US" sz="2400" dirty="0"/>
              <a:t>Gambar </a:t>
            </a:r>
            <a:r>
              <a:rPr lang="en-US" sz="2400" dirty="0" err="1"/>
              <a:t>animasi</a:t>
            </a:r>
            <a:r>
              <a:rPr lang="en-US" sz="2400" dirty="0"/>
              <a:t> (</a:t>
            </a:r>
            <a:r>
              <a:rPr lang="en-US" sz="2400" dirty="0" err="1"/>
              <a:t>seperti</a:t>
            </a:r>
            <a:r>
              <a:rPr lang="en-US" sz="2400" dirty="0"/>
              <a:t> </a:t>
            </a:r>
            <a:r>
              <a:rPr lang="en-US" sz="2400" i="1" dirty="0"/>
              <a:t>animated GIF</a:t>
            </a:r>
            <a:r>
              <a:rPr lang="en-US" sz="2400" dirty="0"/>
              <a:t>) </a:t>
            </a:r>
            <a:r>
              <a:rPr lang="en-US" sz="2400" dirty="0" err="1"/>
              <a:t>adalah</a:t>
            </a:r>
            <a:r>
              <a:rPr lang="en-US" sz="2400" dirty="0"/>
              <a:t> </a:t>
            </a:r>
            <a:r>
              <a:rPr lang="en-US" sz="2400" dirty="0" err="1"/>
              <a:t>contoh</a:t>
            </a:r>
            <a:r>
              <a:rPr lang="en-US" sz="2400" dirty="0"/>
              <a:t> </a:t>
            </a:r>
            <a:r>
              <a:rPr lang="en-US" sz="2400" dirty="0" err="1"/>
              <a:t>citra</a:t>
            </a:r>
            <a:r>
              <a:rPr lang="en-US" sz="2400" dirty="0"/>
              <a:t> </a:t>
            </a:r>
            <a:r>
              <a:rPr lang="en-US" sz="2400" dirty="0" err="1"/>
              <a:t>bergerak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AA24DD-E57A-5DAE-BAF0-DB613A7CC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38FA-C550-4C82-96FE-665EBD422246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 descr="A picture containing indoor, person, toy, doll&#10;&#10;Description automatically generated">
            <a:extLst>
              <a:ext uri="{FF2B5EF4-FFF2-40B4-BE49-F238E27FC236}">
                <a16:creationId xmlns:a16="http://schemas.microsoft.com/office/drawing/2014/main" id="{EFD0F15A-A936-5931-2D60-35AEB4E46E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70" y="975678"/>
            <a:ext cx="3481070" cy="2610802"/>
          </a:xfrm>
          <a:prstGeom prst="rect">
            <a:avLst/>
          </a:prstGeom>
        </p:spPr>
      </p:pic>
      <p:pic>
        <p:nvPicPr>
          <p:cNvPr id="8" name="Picture 7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1C2684E8-2F43-7001-858F-87B8EAA5B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461" y="975678"/>
            <a:ext cx="3481069" cy="2610802"/>
          </a:xfrm>
          <a:prstGeom prst="rect">
            <a:avLst/>
          </a:prstGeom>
        </p:spPr>
      </p:pic>
      <p:pic>
        <p:nvPicPr>
          <p:cNvPr id="10" name="Picture 9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E9E7B7D2-0BAC-D8D6-0E80-262093ACD9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299" y="975678"/>
            <a:ext cx="3481069" cy="2610802"/>
          </a:xfrm>
          <a:prstGeom prst="rect">
            <a:avLst/>
          </a:prstGeom>
        </p:spPr>
      </p:pic>
      <p:pic>
        <p:nvPicPr>
          <p:cNvPr id="12" name="Picture 11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78913F41-ABF4-E48A-9FDF-DB734D886E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" y="3928109"/>
            <a:ext cx="3481070" cy="2610803"/>
          </a:xfrm>
          <a:prstGeom prst="rect">
            <a:avLst/>
          </a:prstGeom>
        </p:spPr>
      </p:pic>
      <p:pic>
        <p:nvPicPr>
          <p:cNvPr id="14" name="Picture 1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E7650EE8-7786-F7FC-DDC1-9B21EA55CD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470" y="3928109"/>
            <a:ext cx="3481068" cy="2610801"/>
          </a:xfrm>
          <a:prstGeom prst="rect">
            <a:avLst/>
          </a:prstGeom>
        </p:spPr>
      </p:pic>
      <p:pic>
        <p:nvPicPr>
          <p:cNvPr id="16" name="Picture 15" descr="A picture containing doll&#10;&#10;Description automatically generated">
            <a:extLst>
              <a:ext uri="{FF2B5EF4-FFF2-40B4-BE49-F238E27FC236}">
                <a16:creationId xmlns:a16="http://schemas.microsoft.com/office/drawing/2014/main" id="{286A8256-D126-06AD-BE24-15B233C111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256" y="3928109"/>
            <a:ext cx="3463925" cy="259794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D5B6728-EFE6-58DC-B4DC-85C15F150CDF}"/>
              </a:ext>
            </a:extLst>
          </p:cNvPr>
          <p:cNvSpPr txBox="1"/>
          <p:nvPr/>
        </p:nvSpPr>
        <p:spPr>
          <a:xfrm>
            <a:off x="1828800" y="3586480"/>
            <a:ext cx="1459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Animated GIF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BC6503-6546-8B36-5495-87EAFAFDD7C7}"/>
              </a:ext>
            </a:extLst>
          </p:cNvPr>
          <p:cNvSpPr txBox="1"/>
          <p:nvPr/>
        </p:nvSpPr>
        <p:spPr>
          <a:xfrm>
            <a:off x="5834372" y="3598426"/>
            <a:ext cx="946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Frame 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29C288-7772-A102-B140-932A86AAE4E2}"/>
              </a:ext>
            </a:extLst>
          </p:cNvPr>
          <p:cNvSpPr txBox="1"/>
          <p:nvPr/>
        </p:nvSpPr>
        <p:spPr>
          <a:xfrm>
            <a:off x="9890122" y="3598426"/>
            <a:ext cx="1063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Frame 13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C3AF8A-E2D5-5D59-55B7-21F7FB4D7ADB}"/>
              </a:ext>
            </a:extLst>
          </p:cNvPr>
          <p:cNvSpPr txBox="1"/>
          <p:nvPr/>
        </p:nvSpPr>
        <p:spPr>
          <a:xfrm>
            <a:off x="2217412" y="6538910"/>
            <a:ext cx="1063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Frame 16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B092BD-D417-87FC-CC6E-2D36127CBDB9}"/>
              </a:ext>
            </a:extLst>
          </p:cNvPr>
          <p:cNvSpPr txBox="1"/>
          <p:nvPr/>
        </p:nvSpPr>
        <p:spPr>
          <a:xfrm>
            <a:off x="5946132" y="6524506"/>
            <a:ext cx="1063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Frame 19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D63EDA-AAB6-ED45-CFC0-DCF8F6D72B9A}"/>
              </a:ext>
            </a:extLst>
          </p:cNvPr>
          <p:cNvSpPr txBox="1"/>
          <p:nvPr/>
        </p:nvSpPr>
        <p:spPr>
          <a:xfrm>
            <a:off x="9639278" y="6471920"/>
            <a:ext cx="1063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Frame 20</a:t>
            </a:r>
          </a:p>
        </p:txBody>
      </p:sp>
    </p:spTree>
    <p:extLst>
      <p:ext uri="{BB962C8B-B14F-4D97-AF65-F5344CB8AC3E}">
        <p14:creationId xmlns:p14="http://schemas.microsoft.com/office/powerpoint/2010/main" val="21812478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D5857-5CC6-414A-9B6C-C8A85FD13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Citra Digital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F5D7B-8260-4327-BC29-8475A9A242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Citra digital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representasi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kontinu</a:t>
            </a:r>
            <a:r>
              <a:rPr lang="en-US" dirty="0"/>
              <a:t> </a:t>
            </a:r>
            <a:r>
              <a:rPr lang="en-US" dirty="0" err="1"/>
              <a:t>melalui</a:t>
            </a:r>
            <a:r>
              <a:rPr lang="en-US" dirty="0"/>
              <a:t> </a:t>
            </a:r>
            <a:r>
              <a:rPr lang="en-US" dirty="0" err="1"/>
              <a:t>pencuplikan</a:t>
            </a:r>
            <a:r>
              <a:rPr lang="en-US" dirty="0"/>
              <a:t> (</a:t>
            </a:r>
            <a:r>
              <a:rPr lang="en-US" i="1" dirty="0"/>
              <a:t>sampling</a:t>
            </a:r>
            <a:r>
              <a:rPr lang="en-US" dirty="0"/>
              <a:t>)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ruang</a:t>
            </a:r>
            <a:r>
              <a:rPr lang="en-US" dirty="0"/>
              <a:t> dan </a:t>
            </a:r>
            <a:r>
              <a:rPr lang="en-US" dirty="0" err="1"/>
              <a:t>waktu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Pencuplikan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ruang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berdasarkan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koordinat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sinyal</a:t>
            </a:r>
            <a:r>
              <a:rPr lang="en-US" dirty="0">
                <a:sym typeface="Wingdings" panose="05000000000000000000" pitchFamily="2" charset="2"/>
              </a:rPr>
              <a:t> (x, y)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 err="1">
                <a:sym typeface="Wingdings" panose="05000000000000000000" pitchFamily="2" charset="2"/>
              </a:rPr>
              <a:t>Pencuplikan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secara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ruang</a:t>
            </a:r>
            <a:r>
              <a:rPr lang="en-US" dirty="0">
                <a:sym typeface="Wingdings" panose="05000000000000000000" pitchFamily="2" charset="2"/>
              </a:rPr>
              <a:t> dan </a:t>
            </a:r>
            <a:r>
              <a:rPr lang="en-US" dirty="0" err="1">
                <a:sym typeface="Wingdings" panose="05000000000000000000" pitchFamily="2" charset="2"/>
              </a:rPr>
              <a:t>waktu</a:t>
            </a:r>
            <a:r>
              <a:rPr lang="en-US" dirty="0">
                <a:sym typeface="Wingdings" panose="05000000000000000000" pitchFamily="2" charset="2"/>
              </a:rPr>
              <a:t>  </a:t>
            </a:r>
            <a:r>
              <a:rPr lang="en-US" dirty="0" err="1">
                <a:sym typeface="Wingdings" panose="05000000000000000000" pitchFamily="2" charset="2"/>
              </a:rPr>
              <a:t>sederetan</a:t>
            </a:r>
            <a:r>
              <a:rPr lang="en-US" dirty="0">
                <a:sym typeface="Wingdings" panose="05000000000000000000" pitchFamily="2" charset="2"/>
              </a:rPr>
              <a:t> frame  video digital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1F00BD-7C5C-2164-A188-96A84B5BE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38FA-C550-4C82-96FE-665EBD42224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4871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683E638-85CB-4204-9C05-831642A3844A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259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/>
              <a:t>Image sampling and quantization</a:t>
            </a:r>
          </a:p>
        </p:txBody>
      </p:sp>
      <p:pic>
        <p:nvPicPr>
          <p:cNvPr id="25605" name="Picture 9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90763" y="1774031"/>
            <a:ext cx="6628693" cy="4718844"/>
          </a:xfr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251A3-5842-4233-824F-F81E05503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3183"/>
            <a:ext cx="10515600" cy="5063780"/>
          </a:xfrm>
        </p:spPr>
        <p:txBody>
          <a:bodyPr>
            <a:normAutofit/>
          </a:bodyPr>
          <a:lstStyle/>
          <a:p>
            <a:r>
              <a:rPr lang="en-US" dirty="0"/>
              <a:t>Citra digital </a:t>
            </a:r>
            <a:r>
              <a:rPr lang="en-US" dirty="0" err="1"/>
              <a:t>direpresentasikan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matriks</a:t>
            </a:r>
            <a:r>
              <a:rPr lang="en-US" dirty="0"/>
              <a:t> </a:t>
            </a:r>
            <a:r>
              <a:rPr lang="en-US" dirty="0" err="1"/>
              <a:t>berukuran</a:t>
            </a:r>
            <a:r>
              <a:rPr lang="en-US" dirty="0"/>
              <a:t> M x 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 x N </a:t>
            </a:r>
            <a:r>
              <a:rPr lang="en-US" dirty="0" err="1"/>
              <a:t>menyatakan</a:t>
            </a:r>
            <a:r>
              <a:rPr lang="en-US" dirty="0"/>
              <a:t> </a:t>
            </a:r>
            <a:r>
              <a:rPr lang="en-US" dirty="0" err="1"/>
              <a:t>resolusi</a:t>
            </a:r>
            <a:r>
              <a:rPr lang="en-US" dirty="0"/>
              <a:t> </a:t>
            </a:r>
            <a:r>
              <a:rPr lang="en-US" dirty="0" err="1"/>
              <a:t>citra</a:t>
            </a:r>
            <a:endParaRPr lang="en-US" dirty="0"/>
          </a:p>
          <a:p>
            <a:r>
              <a:rPr lang="en-US" dirty="0" err="1"/>
              <a:t>Setiap</a:t>
            </a:r>
            <a:r>
              <a:rPr lang="en-US" dirty="0"/>
              <a:t> </a:t>
            </a:r>
            <a:r>
              <a:rPr lang="en-US" dirty="0" err="1"/>
              <a:t>elemen</a:t>
            </a:r>
            <a:r>
              <a:rPr lang="en-US" dirty="0"/>
              <a:t> </a:t>
            </a:r>
            <a:r>
              <a:rPr lang="en-US" dirty="0" err="1"/>
              <a:t>matriks</a:t>
            </a:r>
            <a:r>
              <a:rPr lang="en-US" dirty="0"/>
              <a:t> </a:t>
            </a:r>
            <a:r>
              <a:rPr lang="en-US" dirty="0" err="1"/>
              <a:t>menyatakan</a:t>
            </a:r>
            <a:r>
              <a:rPr lang="en-US" dirty="0"/>
              <a:t> </a:t>
            </a:r>
            <a:r>
              <a:rPr lang="en-US" dirty="0" err="1"/>
              <a:t>sebuah</a:t>
            </a:r>
            <a:r>
              <a:rPr lang="en-US" dirty="0"/>
              <a:t> </a:t>
            </a:r>
            <a:r>
              <a:rPr lang="en-US" i="1" dirty="0"/>
              <a:t>pixel</a:t>
            </a:r>
            <a:r>
              <a:rPr lang="en-US" dirty="0"/>
              <a:t> (</a:t>
            </a:r>
            <a:r>
              <a:rPr lang="en-US" i="1" dirty="0"/>
              <a:t>picture element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graphicFrame>
        <p:nvGraphicFramePr>
          <p:cNvPr id="4" name="Object 7">
            <a:extLst>
              <a:ext uri="{FF2B5EF4-FFF2-40B4-BE49-F238E27FC236}">
                <a16:creationId xmlns:a16="http://schemas.microsoft.com/office/drawing/2014/main" id="{8B85A230-C58B-4F1A-95CC-C9CB55B4BD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2466319"/>
              </p:ext>
            </p:extLst>
          </p:nvPr>
        </p:nvGraphicFramePr>
        <p:xfrm>
          <a:off x="1553267" y="1988446"/>
          <a:ext cx="8083550" cy="208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543120" imgH="914400" progId="Equation.DSMT4">
                  <p:embed/>
                </p:oleObj>
              </mc:Choice>
              <mc:Fallback>
                <p:oleObj name="Equation" r:id="rId2" imgW="3543120" imgH="914400" progId="Equation.DSMT4">
                  <p:embed/>
                  <p:pic>
                    <p:nvPicPr>
                      <p:cNvPr id="12800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3267" y="1988446"/>
                        <a:ext cx="8083550" cy="2085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D6B31F-6FF6-96EA-95B0-EB7BA2593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38FA-C550-4C82-96FE-665EBD42224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7569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Content Placeholder 2">
            <a:extLst>
              <a:ext uri="{FF2B5EF4-FFF2-40B4-BE49-F238E27FC236}">
                <a16:creationId xmlns:a16="http://schemas.microsoft.com/office/drawing/2014/main" id="{C95389F4-5E15-47BD-BF7A-EF19DDB22D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921" y="1143000"/>
            <a:ext cx="10545417" cy="521493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Citra </a:t>
            </a:r>
            <a:r>
              <a:rPr lang="en-US" altLang="en-US" dirty="0" err="1"/>
              <a:t>dengan</a:t>
            </a:r>
            <a:r>
              <a:rPr lang="en-US" altLang="en-US" dirty="0"/>
              <a:t> </a:t>
            </a:r>
            <a:r>
              <a:rPr lang="en-US" altLang="en-US" dirty="0" err="1"/>
              <a:t>resolusi</a:t>
            </a:r>
            <a:r>
              <a:rPr lang="en-US" altLang="en-US" dirty="0"/>
              <a:t> 1200 x 1500 </a:t>
            </a:r>
            <a:r>
              <a:rPr lang="en-US" altLang="en-US" dirty="0" err="1"/>
              <a:t>berarti</a:t>
            </a:r>
            <a:r>
              <a:rPr lang="en-US" altLang="en-US" dirty="0"/>
              <a:t> </a:t>
            </a:r>
            <a:r>
              <a:rPr lang="en-US" altLang="en-US" dirty="0" err="1"/>
              <a:t>memiliki</a:t>
            </a:r>
            <a:r>
              <a:rPr lang="en-US" altLang="en-US" dirty="0"/>
              <a:t> 1200 x 1500 pixel = 1.800.000 pixel</a:t>
            </a:r>
            <a:endParaRPr lang="en-US" altLang="en-US" i="1" dirty="0"/>
          </a:p>
          <a:p>
            <a:pPr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</p:txBody>
      </p:sp>
      <p:sp>
        <p:nvSpPr>
          <p:cNvPr id="62468" name="Slide Number Placeholder 4">
            <a:extLst>
              <a:ext uri="{FF2B5EF4-FFF2-40B4-BE49-F238E27FC236}">
                <a16:creationId xmlns:a16="http://schemas.microsoft.com/office/drawing/2014/main" id="{B087E4AF-56B2-43C3-ACD3-9F9972705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D888DC8C-2F43-4106-9E4C-B0559DA42EB5}" type="slidenum">
              <a:rPr lang="en-US" altLang="en-US">
                <a:latin typeface="Arial" panose="020B0604020202020204" pitchFamily="34" charset="0"/>
              </a:rPr>
              <a:pPr/>
              <a:t>15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62469" name="Picture 2">
            <a:extLst>
              <a:ext uri="{FF2B5EF4-FFF2-40B4-BE49-F238E27FC236}">
                <a16:creationId xmlns:a16="http://schemas.microsoft.com/office/drawing/2014/main" id="{4C18A94B-8C7A-40DE-A9EC-E42CEB3AA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189" y="2143125"/>
            <a:ext cx="3535637" cy="353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3">
            <a:extLst>
              <a:ext uri="{FF2B5EF4-FFF2-40B4-BE49-F238E27FC236}">
                <a16:creationId xmlns:a16="http://schemas.microsoft.com/office/drawing/2014/main" id="{A748964D-5894-4C77-B6C6-ECEBF1F79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728" y="2143125"/>
            <a:ext cx="3535636" cy="3535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1" name="TextBox 7">
            <a:extLst>
              <a:ext uri="{FF2B5EF4-FFF2-40B4-BE49-F238E27FC236}">
                <a16:creationId xmlns:a16="http://schemas.microsoft.com/office/drawing/2014/main" id="{4B2C844A-C779-411A-99BA-96A99F7C5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74163" y="2986709"/>
            <a:ext cx="696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dirty="0"/>
              <a:t>pixel</a:t>
            </a:r>
          </a:p>
        </p:txBody>
      </p:sp>
      <p:cxnSp>
        <p:nvCxnSpPr>
          <p:cNvPr id="62472" name="Straight Arrow Connector 9">
            <a:extLst>
              <a:ext uri="{FF2B5EF4-FFF2-40B4-BE49-F238E27FC236}">
                <a16:creationId xmlns:a16="http://schemas.microsoft.com/office/drawing/2014/main" id="{B412A9F9-DECD-4DC7-B536-93B9EABB777A}"/>
              </a:ext>
            </a:extLst>
          </p:cNvPr>
          <p:cNvCxnSpPr>
            <a:cxnSpLocks noChangeShapeType="1"/>
            <a:endCxn id="62471" idx="1"/>
          </p:cNvCxnSpPr>
          <p:nvPr/>
        </p:nvCxnSpPr>
        <p:spPr bwMode="auto">
          <a:xfrm>
            <a:off x="9845538" y="3058147"/>
            <a:ext cx="428625" cy="11271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1592882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CE0CF3-9FE7-4692-A45A-099007EE0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5FEA-5380-412D-BF16-02C0D1360128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177BC9E4-8617-4B6E-8F82-23DDB2430C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050303"/>
            <a:ext cx="10515600" cy="5126660"/>
          </a:xfrm>
        </p:spPr>
        <p:txBody>
          <a:bodyPr/>
          <a:lstStyle/>
          <a:p>
            <a:r>
              <a:rPr lang="en-US" altLang="en-US" dirty="0" err="1"/>
              <a:t>Contoh</a:t>
            </a:r>
            <a:r>
              <a:rPr lang="en-US" altLang="en-US" dirty="0"/>
              <a:t>: </a:t>
            </a:r>
            <a:r>
              <a:rPr lang="en-US" altLang="en-US" dirty="0" err="1"/>
              <a:t>citra</a:t>
            </a:r>
            <a:r>
              <a:rPr lang="en-US" altLang="en-US" dirty="0"/>
              <a:t> </a:t>
            </a:r>
            <a:r>
              <a:rPr lang="en-US" altLang="en-US" dirty="0" err="1"/>
              <a:t>berukuran</a:t>
            </a:r>
            <a:r>
              <a:rPr lang="en-US" altLang="en-US" dirty="0"/>
              <a:t> 200 x 300 </a:t>
            </a:r>
            <a:r>
              <a:rPr lang="en-US" altLang="en-US" dirty="0" err="1"/>
              <a:t>disusun</a:t>
            </a:r>
            <a:r>
              <a:rPr lang="en-US" altLang="en-US" dirty="0"/>
              <a:t> oleh 60000  </a:t>
            </a:r>
            <a:r>
              <a:rPr lang="en-US" altLang="en-US" i="1" dirty="0"/>
              <a:t>pixel</a:t>
            </a:r>
            <a:r>
              <a:rPr lang="en-US" altLang="en-US" dirty="0"/>
              <a:t>. </a:t>
            </a:r>
          </a:p>
          <a:p>
            <a:endParaRPr lang="en-US" altLang="en-US" sz="2000" dirty="0"/>
          </a:p>
          <a:p>
            <a:endParaRPr lang="en-US" altLang="en-US" sz="2000" dirty="0"/>
          </a:p>
          <a:p>
            <a:endParaRPr lang="en-US" altLang="en-US" sz="2000" dirty="0"/>
          </a:p>
          <a:p>
            <a:endParaRPr lang="en-US" altLang="en-US" sz="2000" dirty="0"/>
          </a:p>
          <a:p>
            <a:endParaRPr lang="en-US" altLang="en-US" sz="2000" dirty="0"/>
          </a:p>
        </p:txBody>
      </p:sp>
      <p:sp>
        <p:nvSpPr>
          <p:cNvPr id="114693" name="Rectangle 5">
            <a:extLst>
              <a:ext uri="{FF2B5EF4-FFF2-40B4-BE49-F238E27FC236}">
                <a16:creationId xmlns:a16="http://schemas.microsoft.com/office/drawing/2014/main" id="{70C81888-FAEC-4BB2-9544-E5B118A831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14695" name="Picture 7" descr="Untitled-2 copy">
            <a:extLst>
              <a:ext uri="{FF2B5EF4-FFF2-40B4-BE49-F238E27FC236}">
                <a16:creationId xmlns:a16="http://schemas.microsoft.com/office/drawing/2014/main" id="{78882AF6-8C55-4DDC-8A68-F61C96128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993" y="2136914"/>
            <a:ext cx="9800014" cy="32732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14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8A7F696-4E7E-4B13-9BA6-2523FA655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AE8FA-0DCA-4BA7-9203-930B96D5226E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204803" name="Rectangle 3">
            <a:extLst>
              <a:ext uri="{FF2B5EF4-FFF2-40B4-BE49-F238E27FC236}">
                <a16:creationId xmlns:a16="http://schemas.microsoft.com/office/drawing/2014/main" id="{EB1D7C7C-D097-49A5-9010-25919BDF66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815009"/>
            <a:ext cx="10515600" cy="5361954"/>
          </a:xfrm>
        </p:spPr>
        <p:txBody>
          <a:bodyPr>
            <a:normAutofit/>
          </a:bodyPr>
          <a:lstStyle/>
          <a:p>
            <a:r>
              <a:rPr lang="en-US" altLang="en-US" dirty="0"/>
              <a:t>Nilai </a:t>
            </a:r>
            <a:r>
              <a:rPr lang="en-US" altLang="en-US" dirty="0" err="1"/>
              <a:t>setiap</a:t>
            </a:r>
            <a:r>
              <a:rPr lang="en-US" altLang="en-US" dirty="0"/>
              <a:t> </a:t>
            </a:r>
            <a:r>
              <a:rPr lang="en-US" altLang="en-US" i="1" dirty="0"/>
              <a:t>pixel, f</a:t>
            </a:r>
            <a:r>
              <a:rPr lang="en-US" altLang="en-US" dirty="0"/>
              <a:t>(</a:t>
            </a:r>
            <a:r>
              <a:rPr lang="en-US" altLang="en-US" i="1" dirty="0"/>
              <a:t>x, y</a:t>
            </a:r>
            <a:r>
              <a:rPr lang="en-US" altLang="en-US" dirty="0"/>
              <a:t>)</a:t>
            </a:r>
            <a:r>
              <a:rPr lang="en-US" altLang="en-US" i="1" dirty="0"/>
              <a:t>, </a:t>
            </a:r>
            <a:r>
              <a:rPr lang="en-US" altLang="en-US" dirty="0" err="1"/>
              <a:t>menyatakan</a:t>
            </a:r>
            <a:r>
              <a:rPr lang="en-US" altLang="en-US" dirty="0"/>
              <a:t> </a:t>
            </a:r>
            <a:r>
              <a:rPr lang="en-US" altLang="en-US" dirty="0" err="1"/>
              <a:t>nilai</a:t>
            </a:r>
            <a:r>
              <a:rPr lang="en-US" altLang="en-US" dirty="0"/>
              <a:t> </a:t>
            </a:r>
            <a:r>
              <a:rPr lang="en-US" altLang="en-US" dirty="0" err="1"/>
              <a:t>keabuan</a:t>
            </a:r>
            <a:r>
              <a:rPr lang="en-US" altLang="en-US" dirty="0"/>
              <a:t> (</a:t>
            </a:r>
            <a:r>
              <a:rPr lang="en-US" altLang="en-US" i="1" dirty="0"/>
              <a:t>grey level</a:t>
            </a:r>
            <a:r>
              <a:rPr lang="en-US" altLang="en-US" dirty="0"/>
              <a:t>) </a:t>
            </a:r>
            <a:r>
              <a:rPr lang="en-US" altLang="en-US" dirty="0" err="1"/>
              <a:t>atau</a:t>
            </a:r>
            <a:r>
              <a:rPr lang="en-US" altLang="en-US" dirty="0"/>
              <a:t> </a:t>
            </a:r>
            <a:r>
              <a:rPr lang="en-US" altLang="en-US" dirty="0" err="1"/>
              <a:t>nilai</a:t>
            </a:r>
            <a:r>
              <a:rPr lang="en-US" altLang="en-US" dirty="0"/>
              <a:t> </a:t>
            </a:r>
            <a:r>
              <a:rPr lang="en-US" altLang="en-US" dirty="0" err="1"/>
              <a:t>intensitas</a:t>
            </a:r>
            <a:r>
              <a:rPr lang="en-US" altLang="en-US" dirty="0"/>
              <a:t>.</a:t>
            </a:r>
          </a:p>
        </p:txBody>
      </p:sp>
      <p:pic>
        <p:nvPicPr>
          <p:cNvPr id="204804" name="Picture 4" descr="Lena256">
            <a:extLst>
              <a:ext uri="{FF2B5EF4-FFF2-40B4-BE49-F238E27FC236}">
                <a16:creationId xmlns:a16="http://schemas.microsoft.com/office/drawing/2014/main" id="{BCA83D3C-F919-46D8-9619-AFC6CFE89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533" y="2041320"/>
            <a:ext cx="3574289" cy="3574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6" name="Rectangle 6">
            <a:extLst>
              <a:ext uri="{FF2B5EF4-FFF2-40B4-BE49-F238E27FC236}">
                <a16:creationId xmlns:a16="http://schemas.microsoft.com/office/drawing/2014/main" id="{C3C9C4BC-8DE2-4740-B9BF-E4F7372630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44899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04805" name="Object 5">
            <a:extLst>
              <a:ext uri="{FF2B5EF4-FFF2-40B4-BE49-F238E27FC236}">
                <a16:creationId xmlns:a16="http://schemas.microsoft.com/office/drawing/2014/main" id="{C94C264F-F06D-412C-8C74-06B6D84A82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3444445"/>
              </p:ext>
            </p:extLst>
          </p:nvPr>
        </p:nvGraphicFramePr>
        <p:xfrm>
          <a:off x="6527801" y="3495986"/>
          <a:ext cx="3385488" cy="23266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311400" imgH="1587500" progId="Equation.3">
                  <p:embed/>
                </p:oleObj>
              </mc:Choice>
              <mc:Fallback>
                <p:oleObj name="Equation" r:id="rId3" imgW="2311400" imgH="1587500" progId="Equation.3">
                  <p:embed/>
                  <p:pic>
                    <p:nvPicPr>
                      <p:cNvPr id="204805" name="Object 5">
                        <a:extLst>
                          <a:ext uri="{FF2B5EF4-FFF2-40B4-BE49-F238E27FC236}">
                            <a16:creationId xmlns:a16="http://schemas.microsoft.com/office/drawing/2014/main" id="{C94C264F-F06D-412C-8C74-06B6D84A828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7801" y="3495986"/>
                        <a:ext cx="3385488" cy="23266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07" name="Rectangle 7">
            <a:extLst>
              <a:ext uri="{FF2B5EF4-FFF2-40B4-BE49-F238E27FC236}">
                <a16:creationId xmlns:a16="http://schemas.microsoft.com/office/drawing/2014/main" id="{E7DC79F4-F7EA-467C-86BE-CEDA2D60A1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876" y="2997201"/>
            <a:ext cx="288925" cy="142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08" name="Line 8">
            <a:extLst>
              <a:ext uri="{FF2B5EF4-FFF2-40B4-BE49-F238E27FC236}">
                <a16:creationId xmlns:a16="http://schemas.microsoft.com/office/drawing/2014/main" id="{28B34869-ECB8-4260-9776-715F826A7818}"/>
              </a:ext>
            </a:extLst>
          </p:cNvPr>
          <p:cNvSpPr>
            <a:spLocks noChangeShapeType="1"/>
          </p:cNvSpPr>
          <p:nvPr/>
        </p:nvSpPr>
        <p:spPr bwMode="auto">
          <a:xfrm>
            <a:off x="4367214" y="3068639"/>
            <a:ext cx="2160587" cy="865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3542A-F98C-4884-833C-F4991E218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Interpretasi</a:t>
            </a:r>
            <a:r>
              <a:rPr lang="en-US" b="1" dirty="0"/>
              <a:t> Citra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79AD49-8FBF-4A7A-A100-538576C35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744200" cy="5030787"/>
          </a:xfrm>
        </p:spPr>
        <p:txBody>
          <a:bodyPr>
            <a:normAutofit fontScale="70000" lnSpcReduction="20000"/>
          </a:bodyPr>
          <a:lstStyle/>
          <a:p>
            <a:r>
              <a:rPr lang="en-US" dirty="0" err="1"/>
              <a:t>Sebelum</a:t>
            </a:r>
            <a:r>
              <a:rPr lang="en-US" dirty="0"/>
              <a:t> </a:t>
            </a:r>
            <a:r>
              <a:rPr lang="en-US" dirty="0" err="1"/>
              <a:t>sebuah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diolah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diproses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keperluan</a:t>
            </a:r>
            <a:r>
              <a:rPr lang="en-US" dirty="0"/>
              <a:t> </a:t>
            </a:r>
            <a:r>
              <a:rPr lang="en-US" dirty="0" err="1"/>
              <a:t>tertentu</a:t>
            </a:r>
            <a:r>
              <a:rPr lang="en-US" dirty="0"/>
              <a:t>, </a:t>
            </a:r>
            <a:r>
              <a:rPr lang="en-US" dirty="0" err="1"/>
              <a:t>maka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tersebut</a:t>
            </a:r>
            <a:r>
              <a:rPr lang="en-US" dirty="0"/>
              <a:t> </a:t>
            </a:r>
            <a:r>
              <a:rPr lang="en-US" dirty="0" err="1"/>
              <a:t>perlu</a:t>
            </a:r>
            <a:r>
              <a:rPr lang="en-US" dirty="0"/>
              <a:t> </a:t>
            </a:r>
            <a:r>
              <a:rPr lang="en-US" dirty="0" err="1"/>
              <a:t>analisis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terlebih</a:t>
            </a:r>
            <a:r>
              <a:rPr lang="en-US" dirty="0"/>
              <a:t> </a:t>
            </a:r>
            <a:r>
              <a:rPr lang="en-US" dirty="0" err="1"/>
              <a:t>dahulu</a:t>
            </a:r>
            <a:endParaRPr lang="en-US" dirty="0"/>
          </a:p>
          <a:p>
            <a:endParaRPr lang="en-US" dirty="0"/>
          </a:p>
          <a:p>
            <a:r>
              <a:rPr lang="en-US" b="1" dirty="0" err="1"/>
              <a:t>Interpretasi</a:t>
            </a:r>
            <a:r>
              <a:rPr lang="en-US" b="1" dirty="0"/>
              <a:t> </a:t>
            </a:r>
            <a:r>
              <a:rPr lang="en-US" b="1" dirty="0" err="1"/>
              <a:t>citra</a:t>
            </a:r>
            <a:r>
              <a:rPr lang="en-US" b="1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kegiatan</a:t>
            </a:r>
            <a:r>
              <a:rPr lang="en-US" dirty="0"/>
              <a:t> </a:t>
            </a:r>
            <a:r>
              <a:rPr lang="en-US" dirty="0" err="1"/>
              <a:t>menganalisis</a:t>
            </a:r>
            <a:r>
              <a:rPr lang="en-US" dirty="0"/>
              <a:t> </a:t>
            </a:r>
            <a:r>
              <a:rPr lang="en-US" dirty="0" err="1"/>
              <a:t>gambar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foto</a:t>
            </a:r>
            <a:r>
              <a:rPr lang="en-US" dirty="0"/>
              <a:t> yang </a:t>
            </a:r>
            <a:r>
              <a:rPr lang="en-US" dirty="0" err="1"/>
              <a:t>dihasilkan</a:t>
            </a:r>
            <a:r>
              <a:rPr lang="en-US" dirty="0"/>
              <a:t> oleh </a:t>
            </a:r>
            <a:r>
              <a:rPr lang="en-US" dirty="0" err="1"/>
              <a:t>suatu</a:t>
            </a:r>
            <a:r>
              <a:rPr lang="en-US" dirty="0"/>
              <a:t> </a:t>
            </a:r>
            <a:r>
              <a:rPr lang="en-US" dirty="0" err="1"/>
              <a:t>alat</a:t>
            </a:r>
            <a:r>
              <a:rPr lang="en-US" dirty="0"/>
              <a:t> </a:t>
            </a:r>
            <a:r>
              <a:rPr lang="en-US" dirty="0" err="1"/>
              <a:t>pengindera</a:t>
            </a:r>
            <a:r>
              <a:rPr lang="en-US" dirty="0"/>
              <a:t> </a:t>
            </a:r>
            <a:r>
              <a:rPr lang="en-US" dirty="0" err="1"/>
              <a:t>sebelum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sesudah</a:t>
            </a:r>
            <a:r>
              <a:rPr lang="en-US" dirty="0"/>
              <a:t> </a:t>
            </a:r>
            <a:r>
              <a:rPr lang="en-US" dirty="0" err="1"/>
              <a:t>diolah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tujuan-tujuan</a:t>
            </a:r>
            <a:r>
              <a:rPr lang="en-US" dirty="0"/>
              <a:t> </a:t>
            </a:r>
            <a:r>
              <a:rPr lang="en-US" dirty="0" err="1"/>
              <a:t>tertentu</a:t>
            </a:r>
            <a:r>
              <a:rPr lang="en-US" dirty="0"/>
              <a:t>, </a:t>
            </a:r>
            <a:r>
              <a:rPr lang="en-US" dirty="0" err="1"/>
              <a:t>misalnya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mengidentifikasi</a:t>
            </a:r>
            <a:r>
              <a:rPr lang="en-US" dirty="0"/>
              <a:t> </a:t>
            </a:r>
            <a:r>
              <a:rPr lang="en-US" dirty="0" err="1"/>
              <a:t>objek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peran</a:t>
            </a:r>
            <a:r>
              <a:rPr lang="en-US" dirty="0"/>
              <a:t> </a:t>
            </a:r>
            <a:r>
              <a:rPr lang="en-US" dirty="0" err="1"/>
              <a:t>objek</a:t>
            </a:r>
            <a:r>
              <a:rPr lang="en-US" dirty="0"/>
              <a:t> di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gambar</a:t>
            </a:r>
            <a:r>
              <a:rPr lang="en-US" dirty="0"/>
              <a:t> </a:t>
            </a:r>
            <a:r>
              <a:rPr lang="en-US" dirty="0" err="1"/>
              <a:t>tersebut</a:t>
            </a:r>
            <a:r>
              <a:rPr lang="en-US" dirty="0"/>
              <a:t>, </a:t>
            </a:r>
          </a:p>
          <a:p>
            <a:endParaRPr lang="en-US" dirty="0"/>
          </a:p>
          <a:p>
            <a:r>
              <a:rPr lang="en-US" dirty="0" err="1"/>
              <a:t>Interpretasi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dilakukan</a:t>
            </a:r>
            <a:r>
              <a:rPr lang="en-US" dirty="0"/>
              <a:t> </a:t>
            </a:r>
            <a:r>
              <a:rPr lang="en-US" dirty="0" err="1"/>
              <a:t>sebelum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sesudah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diproses</a:t>
            </a:r>
            <a:r>
              <a:rPr lang="en-US" dirty="0"/>
              <a:t>, </a:t>
            </a:r>
            <a:r>
              <a:rPr lang="en-US" dirty="0" err="1"/>
              <a:t>baik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pengamatan</a:t>
            </a:r>
            <a:r>
              <a:rPr lang="en-US" dirty="0"/>
              <a:t> visual </a:t>
            </a:r>
            <a:r>
              <a:rPr lang="en-US" dirty="0" err="1"/>
              <a:t>maupun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otomatis</a:t>
            </a:r>
            <a:r>
              <a:rPr lang="en-US" dirty="0"/>
              <a:t> (oleh </a:t>
            </a:r>
            <a:r>
              <a:rPr lang="en-US" dirty="0" err="1"/>
              <a:t>komputer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 err="1"/>
              <a:t>Analisis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   - </a:t>
            </a:r>
            <a:r>
              <a:rPr lang="en-US" dirty="0" err="1"/>
              <a:t>apakah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kurang</a:t>
            </a:r>
            <a:r>
              <a:rPr lang="en-US" dirty="0"/>
              <a:t> </a:t>
            </a:r>
            <a:r>
              <a:rPr lang="en-US" dirty="0" err="1"/>
              <a:t>tajam</a:t>
            </a:r>
            <a:r>
              <a:rPr lang="en-US" dirty="0"/>
              <a:t>? Kurang </a:t>
            </a:r>
            <a:r>
              <a:rPr lang="en-US" dirty="0" err="1"/>
              <a:t>jelas</a:t>
            </a:r>
            <a:r>
              <a:rPr lang="en-US" dirty="0"/>
              <a:t>? </a:t>
            </a:r>
            <a:r>
              <a:rPr lang="en-US" dirty="0" err="1"/>
              <a:t>Terlalu</a:t>
            </a:r>
            <a:r>
              <a:rPr lang="en-US" dirty="0"/>
              <a:t> </a:t>
            </a:r>
            <a:r>
              <a:rPr lang="en-US" dirty="0" err="1"/>
              <a:t>gelap</a:t>
            </a:r>
            <a:r>
              <a:rPr lang="en-US" dirty="0"/>
              <a:t>? Blur?</a:t>
            </a:r>
          </a:p>
          <a:p>
            <a:pPr marL="0" indent="0">
              <a:buNone/>
            </a:pPr>
            <a:r>
              <a:rPr lang="en-US" dirty="0"/>
              <a:t>   - </a:t>
            </a:r>
            <a:r>
              <a:rPr lang="en-US" dirty="0" err="1"/>
              <a:t>apakah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mengalami</a:t>
            </a:r>
            <a:r>
              <a:rPr lang="en-US" dirty="0"/>
              <a:t> </a:t>
            </a:r>
            <a:r>
              <a:rPr lang="en-US" dirty="0" err="1"/>
              <a:t>distorsi</a:t>
            </a:r>
            <a:r>
              <a:rPr lang="en-US" dirty="0"/>
              <a:t>?</a:t>
            </a:r>
          </a:p>
          <a:p>
            <a:pPr marL="0" indent="0">
              <a:buNone/>
            </a:pPr>
            <a:r>
              <a:rPr lang="en-US" dirty="0"/>
              <a:t>   - </a:t>
            </a:r>
            <a:r>
              <a:rPr lang="en-US" dirty="0" err="1"/>
              <a:t>apakah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mengandung</a:t>
            </a:r>
            <a:r>
              <a:rPr lang="en-US" dirty="0"/>
              <a:t> </a:t>
            </a:r>
            <a:r>
              <a:rPr lang="en-US" i="1" dirty="0"/>
              <a:t>noise</a:t>
            </a:r>
            <a:r>
              <a:rPr lang="en-US" dirty="0"/>
              <a:t>?</a:t>
            </a:r>
          </a:p>
          <a:p>
            <a:pPr marL="0" indent="0">
              <a:buNone/>
            </a:pPr>
            <a:r>
              <a:rPr lang="en-US" dirty="0"/>
              <a:t>   - </a:t>
            </a:r>
            <a:r>
              <a:rPr lang="en-US" dirty="0" err="1"/>
              <a:t>setelah</a:t>
            </a:r>
            <a:r>
              <a:rPr lang="en-US" dirty="0"/>
              <a:t> </a:t>
            </a:r>
            <a:r>
              <a:rPr lang="en-US" dirty="0" err="1"/>
              <a:t>diolah</a:t>
            </a:r>
            <a:r>
              <a:rPr lang="en-US" dirty="0"/>
              <a:t> oleh </a:t>
            </a:r>
            <a:r>
              <a:rPr lang="en-US" dirty="0" err="1"/>
              <a:t>komputer</a:t>
            </a:r>
            <a:r>
              <a:rPr lang="en-US" dirty="0"/>
              <a:t>, </a:t>
            </a:r>
            <a:r>
              <a:rPr lang="en-US" dirty="0" err="1"/>
              <a:t>bagaimana</a:t>
            </a:r>
            <a:r>
              <a:rPr lang="en-US" dirty="0"/>
              <a:t> </a:t>
            </a:r>
            <a:r>
              <a:rPr lang="en-US" dirty="0" err="1"/>
              <a:t>hasilnya</a:t>
            </a:r>
            <a:r>
              <a:rPr lang="en-US" dirty="0"/>
              <a:t>?</a:t>
            </a:r>
          </a:p>
          <a:p>
            <a:pPr marL="0" indent="0">
              <a:buNone/>
            </a:pPr>
            <a:r>
              <a:rPr lang="en-US" dirty="0"/>
              <a:t>   - </a:t>
            </a:r>
            <a:r>
              <a:rPr lang="en-US" dirty="0" err="1"/>
              <a:t>dll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F2905E-37A1-E56A-1CCF-72E670C12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38FA-C550-4C82-96FE-665EBD42224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8387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31F040-B0EE-4D15-8A09-F30D8F535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790" y="226965"/>
            <a:ext cx="4357449" cy="29031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C01B5D-D929-41D2-A783-467B389B85B6}"/>
              </a:ext>
            </a:extLst>
          </p:cNvPr>
          <p:cNvSpPr txBox="1"/>
          <p:nvPr/>
        </p:nvSpPr>
        <p:spPr>
          <a:xfrm>
            <a:off x="2590800" y="3130115"/>
            <a:ext cx="1187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Blur image</a:t>
            </a:r>
          </a:p>
        </p:txBody>
      </p:sp>
      <p:pic>
        <p:nvPicPr>
          <p:cNvPr id="6" name="Picture 5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E01AAB2C-F0D7-4209-8B2B-1229CAB830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830" y="166458"/>
            <a:ext cx="3968077" cy="29636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07AD6C-A59F-4471-BA63-228ECEFCAD94}"/>
              </a:ext>
            </a:extLst>
          </p:cNvPr>
          <p:cNvSpPr txBox="1"/>
          <p:nvPr/>
        </p:nvSpPr>
        <p:spPr>
          <a:xfrm>
            <a:off x="8086443" y="3133617"/>
            <a:ext cx="1321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Noisy image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1DBE83-79FC-4959-A308-800F798C5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3980" y="3727886"/>
            <a:ext cx="3409950" cy="26193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913DEBB-EABD-47D5-9F12-70DB1388A75B}"/>
              </a:ext>
            </a:extLst>
          </p:cNvPr>
          <p:cNvSpPr txBox="1"/>
          <p:nvPr/>
        </p:nvSpPr>
        <p:spPr>
          <a:xfrm>
            <a:off x="2850327" y="6347261"/>
            <a:ext cx="1245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Dark image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29606D3-8E0C-4991-AD4B-B7074E33B8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8180" y="3711971"/>
            <a:ext cx="2515692" cy="26193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947F552-0F9A-485C-96C8-7D2FECED2437}"/>
              </a:ext>
            </a:extLst>
          </p:cNvPr>
          <p:cNvSpPr txBox="1"/>
          <p:nvPr/>
        </p:nvSpPr>
        <p:spPr>
          <a:xfrm>
            <a:off x="7960807" y="6355702"/>
            <a:ext cx="1793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Distortion image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6BEE22-82B6-255B-6F9B-6CDDC8A78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38FA-C550-4C82-96FE-665EBD42224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161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535E71D-52B1-4A4A-92DF-680F5DBD54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4228761"/>
              </p:ext>
            </p:extLst>
          </p:nvPr>
        </p:nvGraphicFramePr>
        <p:xfrm>
          <a:off x="715618" y="1580808"/>
          <a:ext cx="7812156" cy="3971482"/>
        </p:xfrm>
        <a:graphic>
          <a:graphicData uri="http://schemas.openxmlformats.org/drawingml/2006/table">
            <a:tbl>
              <a:tblPr/>
              <a:tblGrid>
                <a:gridCol w="78121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4136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Gonzalez, R. C. and Woods, R. E., "Digital Image Processing", Prentice Hall, 3</a:t>
                      </a:r>
                      <a:r>
                        <a:rPr lang="en-US" sz="2400" baseline="30000" dirty="0">
                          <a:latin typeface="Times New Roman"/>
                          <a:ea typeface="Times New Roman"/>
                          <a:cs typeface="Times New Roman"/>
                        </a:rPr>
                        <a:t>rd</a:t>
                      </a: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 Ed.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136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Jain, A. K., "Fundamentals of Digital Image Processing", PHI Learning, 1</a:t>
                      </a:r>
                      <a:r>
                        <a:rPr lang="en-US" sz="2400" baseline="30000" dirty="0">
                          <a:latin typeface="Times New Roman"/>
                          <a:ea typeface="Times New Roman"/>
                          <a:cs typeface="Times New Roman"/>
                        </a:rPr>
                        <a:t>st</a:t>
                      </a: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 Ed.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136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Bernd, J., "Digital Image Processing", Springer, 6</a:t>
                      </a:r>
                      <a:r>
                        <a:rPr lang="en-US" sz="2400" baseline="30000" dirty="0">
                          <a:latin typeface="Times New Roman"/>
                          <a:ea typeface="Times New Roman"/>
                          <a:cs typeface="Times New Roman"/>
                        </a:rPr>
                        <a:t>th</a:t>
                      </a: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 Ed.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136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Burger, W. and Burge, M. J., "Principles of Digital Image Processing", Springer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136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Scherzer, O., " Handbook of Mathematical Methods in Imaging", Springer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D9F6AC1-CFDF-4B6E-8301-723A8E881A57}"/>
              </a:ext>
            </a:extLst>
          </p:cNvPr>
          <p:cNvSpPr txBox="1"/>
          <p:nvPr/>
        </p:nvSpPr>
        <p:spPr>
          <a:xfrm>
            <a:off x="3537856" y="467139"/>
            <a:ext cx="46687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err="1"/>
              <a:t>Buku</a:t>
            </a:r>
            <a:r>
              <a:rPr lang="en-US" sz="4000" dirty="0"/>
              <a:t> </a:t>
            </a:r>
            <a:r>
              <a:rPr lang="en-US" sz="4000" dirty="0" err="1"/>
              <a:t>Referensi</a:t>
            </a:r>
            <a:r>
              <a:rPr lang="en-US" sz="4000" dirty="0"/>
              <a:t> </a:t>
            </a:r>
            <a:r>
              <a:rPr lang="en-US" sz="4000" dirty="0" err="1"/>
              <a:t>Kuliah</a:t>
            </a:r>
            <a:endParaRPr lang="en-US" sz="4000" dirty="0"/>
          </a:p>
        </p:txBody>
      </p:sp>
      <p:pic>
        <p:nvPicPr>
          <p:cNvPr id="4" name="Picture 21" descr="http://www1.idc.ac.il/toky/imageProc-10/gonzales.jpg">
            <a:extLst>
              <a:ext uri="{FF2B5EF4-FFF2-40B4-BE49-F238E27FC236}">
                <a16:creationId xmlns:a16="http://schemas.microsoft.com/office/drawing/2014/main" id="{6A504A1F-A475-4FC6-993C-B699A397C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54661" y="1282148"/>
            <a:ext cx="1378018" cy="1817034"/>
          </a:xfrm>
          <a:prstGeom prst="rect">
            <a:avLst/>
          </a:prstGeom>
          <a:noFill/>
        </p:spPr>
      </p:pic>
      <p:pic>
        <p:nvPicPr>
          <p:cNvPr id="5" name="Picture 25" descr="book cover">
            <a:hlinkClick r:id="rId3"/>
            <a:extLst>
              <a:ext uri="{FF2B5EF4-FFF2-40B4-BE49-F238E27FC236}">
                <a16:creationId xmlns:a16="http://schemas.microsoft.com/office/drawing/2014/main" id="{0A969FCB-06BF-472D-A3EF-A9166185D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79011" y="1282148"/>
            <a:ext cx="1336817" cy="1817034"/>
          </a:xfrm>
          <a:prstGeom prst="rect">
            <a:avLst/>
          </a:prstGeom>
          <a:noFill/>
        </p:spPr>
      </p:pic>
      <p:pic>
        <p:nvPicPr>
          <p:cNvPr id="6" name="Picture 23" descr="http://t1.gstatic.com/images?q=tbn:kBTJEhhwDDZMQM:http://vig-fp.prenhall.com/bigcovers/0133361659.jpg">
            <a:hlinkClick r:id="rId5"/>
            <a:extLst>
              <a:ext uri="{FF2B5EF4-FFF2-40B4-BE49-F238E27FC236}">
                <a16:creationId xmlns:a16="http://schemas.microsoft.com/office/drawing/2014/main" id="{B89621B5-01DD-4FAA-86CC-9ECCBC1DC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654661" y="3489512"/>
            <a:ext cx="1378018" cy="1926414"/>
          </a:xfrm>
          <a:prstGeom prst="rect">
            <a:avLst/>
          </a:prstGeom>
          <a:noFill/>
        </p:spPr>
      </p:pic>
      <p:pic>
        <p:nvPicPr>
          <p:cNvPr id="7" name="Picture 19" descr="http://img.flipkart.com/bk_imgs/677/9780132114677.jpg">
            <a:extLst>
              <a:ext uri="{FF2B5EF4-FFF2-40B4-BE49-F238E27FC236}">
                <a16:creationId xmlns:a16="http://schemas.microsoft.com/office/drawing/2014/main" id="{147DABC2-EDF0-42F8-A418-CF00EBEBA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179011" y="3489513"/>
            <a:ext cx="1451232" cy="1926414"/>
          </a:xfrm>
          <a:prstGeom prst="rect">
            <a:avLst/>
          </a:prstGeom>
          <a:noFill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5C47308-D2A2-429B-BFAB-9F8CD7C7A5ED}"/>
              </a:ext>
            </a:extLst>
          </p:cNvPr>
          <p:cNvSpPr/>
          <p:nvPr/>
        </p:nvSpPr>
        <p:spPr>
          <a:xfrm>
            <a:off x="715617" y="5631022"/>
            <a:ext cx="78121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Kenneth R.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Castelman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“Digital Image Processing”, Prentice Hall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CAEB4CB-6E5D-495A-B891-ECE8E76B301A}"/>
              </a:ext>
            </a:extLst>
          </p:cNvPr>
          <p:cNvSpPr/>
          <p:nvPr/>
        </p:nvSpPr>
        <p:spPr>
          <a:xfrm>
            <a:off x="715616" y="5547619"/>
            <a:ext cx="7812155" cy="914400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B77E431-5788-F530-F0DA-668234C2D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38FA-C550-4C82-96FE-665EBD42224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5976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D1E94-7B8B-4D59-A76B-88F4B6A42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Pengolahan</a:t>
            </a:r>
            <a:r>
              <a:rPr lang="en-US" b="1" dirty="0"/>
              <a:t> </a:t>
            </a:r>
            <a:r>
              <a:rPr lang="en-US" b="1" dirty="0" err="1"/>
              <a:t>citra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ECA7EC-B66A-41EF-BFE3-8119E3FB3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30345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Setelah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dianalisis</a:t>
            </a:r>
            <a:r>
              <a:rPr lang="en-US" dirty="0"/>
              <a:t>, </a:t>
            </a:r>
            <a:r>
              <a:rPr lang="en-US" dirty="0" err="1"/>
              <a:t>maka</a:t>
            </a:r>
            <a:r>
              <a:rPr lang="en-US" dirty="0"/>
              <a:t> pada </a:t>
            </a:r>
            <a:r>
              <a:rPr lang="en-US" dirty="0" err="1"/>
              <a:t>tahap</a:t>
            </a:r>
            <a:r>
              <a:rPr lang="en-US" dirty="0"/>
              <a:t> </a:t>
            </a:r>
            <a:r>
              <a:rPr lang="en-US" dirty="0" err="1"/>
              <a:t>selanjutnya</a:t>
            </a:r>
            <a:r>
              <a:rPr lang="en-US" dirty="0"/>
              <a:t>,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tersebut</a:t>
            </a:r>
            <a:r>
              <a:rPr lang="en-US" dirty="0"/>
              <a:t> </a:t>
            </a:r>
            <a:r>
              <a:rPr lang="en-US" dirty="0" err="1"/>
              <a:t>perlu</a:t>
            </a:r>
            <a:r>
              <a:rPr lang="en-US" dirty="0"/>
              <a:t> </a:t>
            </a:r>
            <a:r>
              <a:rPr lang="en-US" dirty="0" err="1"/>
              <a:t>diproses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diolah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lanjut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Pengolahan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dilakukan</a:t>
            </a:r>
            <a:r>
              <a:rPr lang="en-US" dirty="0"/>
              <a:t> </a:t>
            </a:r>
            <a:r>
              <a:rPr lang="en-US" dirty="0" err="1"/>
              <a:t>karena</a:t>
            </a:r>
            <a:r>
              <a:rPr lang="en-US" dirty="0"/>
              <a:t> </a:t>
            </a:r>
            <a:r>
              <a:rPr lang="en-US" dirty="0" err="1"/>
              <a:t>suatu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yang </a:t>
            </a:r>
            <a:r>
              <a:rPr lang="en-US" dirty="0" err="1"/>
              <a:t>seringkali</a:t>
            </a:r>
            <a:r>
              <a:rPr lang="en-US" dirty="0"/>
              <a:t> </a:t>
            </a:r>
            <a:r>
              <a:rPr lang="en-US" dirty="0" err="1"/>
              <a:t>mengalami</a:t>
            </a:r>
            <a:r>
              <a:rPr lang="en-US" dirty="0"/>
              <a:t> </a:t>
            </a:r>
            <a:r>
              <a:rPr lang="en-US" dirty="0" err="1"/>
              <a:t>penurunan</a:t>
            </a:r>
            <a:r>
              <a:rPr lang="en-US" dirty="0"/>
              <a:t> </a:t>
            </a:r>
            <a:r>
              <a:rPr lang="en-US" dirty="0" err="1"/>
              <a:t>mutu</a:t>
            </a:r>
            <a:r>
              <a:rPr lang="en-US" dirty="0"/>
              <a:t> (</a:t>
            </a:r>
            <a:r>
              <a:rPr lang="en-US" dirty="0" err="1"/>
              <a:t>degradasi</a:t>
            </a:r>
            <a:r>
              <a:rPr lang="en-US" dirty="0"/>
              <a:t>), </a:t>
            </a:r>
            <a:r>
              <a:rPr lang="en-US" dirty="0" err="1"/>
              <a:t>misalnya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	- </a:t>
            </a:r>
            <a:r>
              <a:rPr lang="en-US" dirty="0" err="1"/>
              <a:t>mengandung</a:t>
            </a:r>
            <a:r>
              <a:rPr lang="en-US" dirty="0"/>
              <a:t> </a:t>
            </a:r>
            <a:r>
              <a:rPr lang="en-US" dirty="0" err="1"/>
              <a:t>cacat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derau</a:t>
            </a:r>
            <a:r>
              <a:rPr lang="en-US" dirty="0"/>
              <a:t> (</a:t>
            </a:r>
            <a:r>
              <a:rPr lang="en-US" i="1" dirty="0"/>
              <a:t>noise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/>
              <a:t>	- </a:t>
            </a:r>
            <a:r>
              <a:rPr lang="en-US" dirty="0" err="1"/>
              <a:t>warnanya</a:t>
            </a:r>
            <a:r>
              <a:rPr lang="en-US" dirty="0"/>
              <a:t> </a:t>
            </a:r>
            <a:r>
              <a:rPr lang="en-US" dirty="0" err="1"/>
              <a:t>terlalu</a:t>
            </a:r>
            <a:r>
              <a:rPr lang="en-US" dirty="0"/>
              <a:t> </a:t>
            </a:r>
            <a:r>
              <a:rPr lang="en-US" dirty="0" err="1"/>
              <a:t>kontras</a:t>
            </a:r>
            <a:r>
              <a:rPr lang="en-US" dirty="0"/>
              <a:t>,</a:t>
            </a:r>
          </a:p>
          <a:p>
            <a:pPr marL="0" indent="0">
              <a:buNone/>
            </a:pPr>
            <a:r>
              <a:rPr lang="en-US" dirty="0"/>
              <a:t>	- </a:t>
            </a:r>
            <a:r>
              <a:rPr lang="en-US" dirty="0" err="1"/>
              <a:t>kurang</a:t>
            </a:r>
            <a:r>
              <a:rPr lang="en-US" dirty="0"/>
              <a:t> </a:t>
            </a:r>
            <a:r>
              <a:rPr lang="en-US" dirty="0" err="1"/>
              <a:t>tajam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- </a:t>
            </a:r>
            <a:r>
              <a:rPr lang="en-US" dirty="0" err="1"/>
              <a:t>kabur</a:t>
            </a:r>
            <a:r>
              <a:rPr lang="en-US" dirty="0"/>
              <a:t> (</a:t>
            </a:r>
            <a:r>
              <a:rPr lang="en-US" i="1" dirty="0"/>
              <a:t>blurring</a:t>
            </a:r>
            <a:r>
              <a:rPr lang="en-US" dirty="0"/>
              <a:t>), dan </a:t>
            </a:r>
            <a:r>
              <a:rPr lang="en-US" dirty="0" err="1"/>
              <a:t>sebagainya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 err="1"/>
              <a:t>Tentu</a:t>
            </a:r>
            <a:r>
              <a:rPr lang="en-US" dirty="0"/>
              <a:t> </a:t>
            </a:r>
            <a:r>
              <a:rPr lang="en-US" dirty="0" err="1"/>
              <a:t>saja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semacam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sulit</a:t>
            </a:r>
            <a:r>
              <a:rPr lang="en-US" dirty="0"/>
              <a:t> </a:t>
            </a:r>
            <a:r>
              <a:rPr lang="en-US" dirty="0" err="1"/>
              <a:t>diinterpretasi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lanjut</a:t>
            </a:r>
            <a:r>
              <a:rPr lang="en-US" dirty="0"/>
              <a:t> </a:t>
            </a:r>
            <a:r>
              <a:rPr lang="en-US" dirty="0" err="1"/>
              <a:t>karena</a:t>
            </a:r>
            <a:r>
              <a:rPr lang="en-US" dirty="0"/>
              <a:t> </a:t>
            </a:r>
            <a:r>
              <a:rPr lang="en-US" dirty="0" err="1"/>
              <a:t>informasi</a:t>
            </a:r>
            <a:r>
              <a:rPr lang="en-US" dirty="0"/>
              <a:t> yang </a:t>
            </a:r>
            <a:r>
              <a:rPr lang="en-US" dirty="0" err="1"/>
              <a:t>disampaikan</a:t>
            </a:r>
            <a:r>
              <a:rPr lang="en-US" dirty="0"/>
              <a:t> oleh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tersebut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berkurang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EF6F8B-7F27-571D-D3A8-1D27DD9E2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38FA-C550-4C82-96FE-665EBD42224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1000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lena_sp03">
            <a:extLst>
              <a:ext uri="{FF2B5EF4-FFF2-40B4-BE49-F238E27FC236}">
                <a16:creationId xmlns:a16="http://schemas.microsoft.com/office/drawing/2014/main" id="{798F632A-807B-43DB-84F1-CCE5B02A9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8718" y="1235664"/>
            <a:ext cx="3008391" cy="3183610"/>
          </a:xfrm>
          <a:prstGeom prst="rect">
            <a:avLst/>
          </a:prstGeom>
          <a:noFill/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C3C41F84-144B-49CC-86DD-39239F2A47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7853397"/>
              </p:ext>
            </p:extLst>
          </p:nvPr>
        </p:nvGraphicFramePr>
        <p:xfrm>
          <a:off x="3831336" y="1251380"/>
          <a:ext cx="3175752" cy="31757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3253089" imgH="3253089" progId="Photoshop.Image.7">
                  <p:embed/>
                </p:oleObj>
              </mc:Choice>
              <mc:Fallback>
                <p:oleObj name="Image" r:id="rId3" imgW="3253089" imgH="3253089" progId="Photoshop.Image.7">
                  <p:embed/>
                  <p:pic>
                    <p:nvPicPr>
                      <p:cNvPr id="92467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31336" y="1251380"/>
                        <a:ext cx="3175752" cy="31757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4E4EDA6-68BA-407F-A2D8-7A33B6537D9B}"/>
              </a:ext>
            </a:extLst>
          </p:cNvPr>
          <p:cNvSpPr txBox="1"/>
          <p:nvPr/>
        </p:nvSpPr>
        <p:spPr>
          <a:xfrm>
            <a:off x="1361547" y="4435016"/>
            <a:ext cx="1321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Noisy image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942A1A-4637-48E7-9D9D-5B4E756F5F7E}"/>
              </a:ext>
            </a:extLst>
          </p:cNvPr>
          <p:cNvSpPr txBox="1"/>
          <p:nvPr/>
        </p:nvSpPr>
        <p:spPr>
          <a:xfrm>
            <a:off x="3876590" y="4443397"/>
            <a:ext cx="3218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Citra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kotras</a:t>
            </a:r>
            <a:r>
              <a:rPr lang="en-US" dirty="0"/>
              <a:t> </a:t>
            </a:r>
            <a:r>
              <a:rPr lang="en-US" dirty="0" err="1"/>
              <a:t>terlalu</a:t>
            </a:r>
            <a:r>
              <a:rPr lang="en-US" dirty="0"/>
              <a:t> </a:t>
            </a:r>
            <a:r>
              <a:rPr lang="en-US" dirty="0" err="1"/>
              <a:t>gelap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D2A802-9AE9-478F-A919-9FC6F3FDF586}"/>
              </a:ext>
            </a:extLst>
          </p:cNvPr>
          <p:cNvSpPr txBox="1"/>
          <p:nvPr/>
        </p:nvSpPr>
        <p:spPr>
          <a:xfrm>
            <a:off x="8519471" y="4435016"/>
            <a:ext cx="13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Motion blur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B482C5-6138-4A65-AB64-A6C226F275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0880" y="1243522"/>
            <a:ext cx="4722126" cy="316789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6F598-CB6A-037F-85F3-7BE512B72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38FA-C550-4C82-96FE-665EBD42224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996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9D8B0-BD9E-4716-8CDC-D30367302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45127"/>
            <a:ext cx="10515600" cy="5511223"/>
          </a:xfrm>
        </p:spPr>
        <p:txBody>
          <a:bodyPr>
            <a:normAutofit fontScale="85000" lnSpcReduction="1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Pengolahan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citra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pemrosesan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lain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tujuan</a:t>
            </a:r>
            <a:r>
              <a:rPr lang="en-US" dirty="0"/>
              <a:t> </a:t>
            </a:r>
            <a:r>
              <a:rPr lang="en-US" dirty="0" err="1"/>
              <a:t>tertentu</a:t>
            </a:r>
            <a:r>
              <a:rPr lang="en-US" dirty="0"/>
              <a:t>, </a:t>
            </a:r>
            <a:r>
              <a:rPr lang="en-US" dirty="0" err="1"/>
              <a:t>misalnya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mendapatkan</a:t>
            </a:r>
            <a:r>
              <a:rPr lang="en-US" dirty="0"/>
              <a:t> </a:t>
            </a:r>
            <a:r>
              <a:rPr lang="en-US" dirty="0" err="1"/>
              <a:t>kualitas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yang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baik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>
                <a:solidFill>
                  <a:srgbClr val="FF0000"/>
                </a:solidFill>
              </a:rPr>
              <a:t>Pengolahan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citra</a:t>
            </a:r>
            <a:r>
              <a:rPr lang="en-US" dirty="0">
                <a:solidFill>
                  <a:srgbClr val="FF0000"/>
                </a:solidFill>
              </a:rPr>
              <a:t> digital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pemrosesan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digital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melakukan</a:t>
            </a:r>
            <a:r>
              <a:rPr lang="en-US" dirty="0"/>
              <a:t> </a:t>
            </a:r>
            <a:r>
              <a:rPr lang="en-US" dirty="0" err="1"/>
              <a:t>operasi-operasi</a:t>
            </a:r>
            <a:r>
              <a:rPr lang="en-US" dirty="0"/>
              <a:t> </a:t>
            </a:r>
            <a:r>
              <a:rPr lang="en-US" dirty="0" err="1"/>
              <a:t>pemrosesan</a:t>
            </a:r>
            <a:r>
              <a:rPr lang="en-US" dirty="0"/>
              <a:t> </a:t>
            </a:r>
            <a:r>
              <a:rPr lang="en-US" dirty="0" err="1"/>
              <a:t>sinyal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menggunakan</a:t>
            </a:r>
            <a:r>
              <a:rPr lang="en-US" dirty="0"/>
              <a:t> </a:t>
            </a:r>
            <a:r>
              <a:rPr lang="en-US" dirty="0" err="1"/>
              <a:t>komputer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Menurut</a:t>
            </a:r>
            <a:r>
              <a:rPr lang="en-US" dirty="0"/>
              <a:t> Anil K Jain, </a:t>
            </a:r>
            <a:r>
              <a:rPr lang="en-US" dirty="0" err="1"/>
              <a:t>umumnya</a:t>
            </a:r>
            <a:r>
              <a:rPr lang="en-US" dirty="0"/>
              <a:t>, </a:t>
            </a:r>
            <a:r>
              <a:rPr lang="en-US" dirty="0" err="1"/>
              <a:t>operasi-operasi</a:t>
            </a:r>
            <a:r>
              <a:rPr lang="en-US" dirty="0"/>
              <a:t> pada </a:t>
            </a:r>
            <a:r>
              <a:rPr lang="en-US" dirty="0" err="1"/>
              <a:t>pengolahan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diterapkan</a:t>
            </a:r>
            <a:r>
              <a:rPr lang="en-US" dirty="0"/>
              <a:t> pada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bila</a:t>
            </a:r>
            <a:r>
              <a:rPr lang="en-US" dirty="0"/>
              <a:t>: </a:t>
            </a:r>
          </a:p>
          <a:p>
            <a:pPr marL="804863" lvl="0" indent="-576263">
              <a:buFont typeface="+mj-lt"/>
              <a:buAutoNum type="arabicPeriod"/>
            </a:pPr>
            <a:r>
              <a:rPr lang="en-US" dirty="0" err="1"/>
              <a:t>perbaikan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memodifikasi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perlu</a:t>
            </a:r>
            <a:r>
              <a:rPr lang="en-US" dirty="0"/>
              <a:t> </a:t>
            </a:r>
            <a:r>
              <a:rPr lang="en-US" dirty="0" err="1"/>
              <a:t>dilakukan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meningkatkan</a:t>
            </a:r>
            <a:r>
              <a:rPr lang="en-US" dirty="0"/>
              <a:t> </a:t>
            </a:r>
            <a:r>
              <a:rPr lang="en-US" dirty="0" err="1"/>
              <a:t>kualitas</a:t>
            </a:r>
            <a:r>
              <a:rPr lang="en-US" dirty="0"/>
              <a:t> </a:t>
            </a:r>
            <a:r>
              <a:rPr lang="en-US" dirty="0" err="1"/>
              <a:t>penampakan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menonjolkan</a:t>
            </a:r>
            <a:r>
              <a:rPr lang="en-US" dirty="0"/>
              <a:t> </a:t>
            </a:r>
            <a:r>
              <a:rPr lang="en-US" dirty="0" err="1"/>
              <a:t>beberapa</a:t>
            </a:r>
            <a:r>
              <a:rPr lang="en-US" dirty="0"/>
              <a:t> </a:t>
            </a:r>
            <a:r>
              <a:rPr lang="en-US" dirty="0" err="1"/>
              <a:t>aspek</a:t>
            </a:r>
            <a:r>
              <a:rPr lang="en-US" dirty="0"/>
              <a:t> </a:t>
            </a:r>
            <a:r>
              <a:rPr lang="en-US" dirty="0" err="1"/>
              <a:t>informasi</a:t>
            </a:r>
            <a:r>
              <a:rPr lang="en-US" dirty="0"/>
              <a:t> yang </a:t>
            </a:r>
            <a:r>
              <a:rPr lang="en-US" dirty="0" err="1"/>
              <a:t>terkandung</a:t>
            </a:r>
            <a:r>
              <a:rPr lang="en-US" dirty="0"/>
              <a:t> di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,</a:t>
            </a:r>
            <a:endParaRPr lang="en-US" b="1" dirty="0"/>
          </a:p>
          <a:p>
            <a:pPr marL="804863" lvl="0" indent="-576263">
              <a:buFont typeface="+mj-lt"/>
              <a:buAutoNum type="arabicPeriod"/>
            </a:pPr>
            <a:r>
              <a:rPr lang="en-US" dirty="0" err="1"/>
              <a:t>elemen-elemen</a:t>
            </a:r>
            <a:r>
              <a:rPr lang="en-US" dirty="0"/>
              <a:t> di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perlu</a:t>
            </a:r>
            <a:r>
              <a:rPr lang="en-US" dirty="0"/>
              <a:t> </a:t>
            </a:r>
            <a:r>
              <a:rPr lang="en-US" dirty="0" err="1"/>
              <a:t>dikelompokkan</a:t>
            </a:r>
            <a:r>
              <a:rPr lang="en-US" dirty="0"/>
              <a:t>, </a:t>
            </a:r>
            <a:r>
              <a:rPr lang="en-US" dirty="0" err="1"/>
              <a:t>dicocokkan</a:t>
            </a:r>
            <a:r>
              <a:rPr lang="en-US" dirty="0"/>
              <a:t>,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diukur</a:t>
            </a:r>
            <a:r>
              <a:rPr lang="en-US" dirty="0"/>
              <a:t>,</a:t>
            </a:r>
            <a:endParaRPr lang="en-US" b="1" dirty="0"/>
          </a:p>
          <a:p>
            <a:pPr marL="804863" indent="-576263">
              <a:buFont typeface="+mj-lt"/>
              <a:buAutoNum type="arabicPeriod"/>
            </a:pPr>
            <a:r>
              <a:rPr lang="en-US" dirty="0" err="1"/>
              <a:t>sebagian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perlu</a:t>
            </a:r>
            <a:r>
              <a:rPr lang="en-US" dirty="0"/>
              <a:t> </a:t>
            </a:r>
            <a:r>
              <a:rPr lang="en-US" dirty="0" err="1"/>
              <a:t>digabung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bagian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yang lain</a:t>
            </a:r>
          </a:p>
          <a:p>
            <a:pPr marL="804863" indent="-576263">
              <a:buFont typeface="+mj-lt"/>
              <a:buAutoNum type="arabicPeriod"/>
            </a:pP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dimampatkan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mendapatkan</a:t>
            </a:r>
            <a:r>
              <a:rPr lang="en-US" dirty="0"/>
              <a:t> </a:t>
            </a:r>
            <a:r>
              <a:rPr lang="en-US" dirty="0" err="1"/>
              <a:t>representasi</a:t>
            </a:r>
            <a:r>
              <a:rPr lang="en-US" dirty="0"/>
              <a:t> yang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kompak</a:t>
            </a:r>
            <a:r>
              <a:rPr lang="en-US" dirty="0"/>
              <a:t>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F15E4D-CEEE-9990-5AB1-A76B5170B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38FA-C550-4C82-96FE-665EBD42224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3293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0B742-580B-4B59-9714-91D45F0D12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89280"/>
            <a:ext cx="10515600" cy="5587683"/>
          </a:xfrm>
        </p:spPr>
        <p:txBody>
          <a:bodyPr/>
          <a:lstStyle/>
          <a:p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melakukan</a:t>
            </a:r>
            <a:r>
              <a:rPr lang="en-US" dirty="0"/>
              <a:t> </a:t>
            </a:r>
            <a:r>
              <a:rPr lang="en-US" dirty="0" err="1"/>
              <a:t>pengolahan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, </a:t>
            </a:r>
            <a:r>
              <a:rPr lang="en-US" dirty="0" err="1"/>
              <a:t>maka</a:t>
            </a:r>
            <a:r>
              <a:rPr lang="en-US" dirty="0"/>
              <a:t> </a:t>
            </a:r>
            <a:r>
              <a:rPr lang="en-US" dirty="0" err="1"/>
              <a:t>kualitas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baik</a:t>
            </a:r>
            <a:r>
              <a:rPr lang="en-US" dirty="0"/>
              <a:t> </a:t>
            </a:r>
            <a:r>
              <a:rPr lang="en-US" dirty="0" err="1"/>
              <a:t>sehingga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diinterpretasi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lanjut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digunakan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tujuan</a:t>
            </a:r>
            <a:r>
              <a:rPr lang="en-US" dirty="0"/>
              <a:t> </a:t>
            </a:r>
            <a:r>
              <a:rPr lang="en-US" dirty="0" err="1"/>
              <a:t>pengenalan</a:t>
            </a:r>
            <a:r>
              <a:rPr lang="en-US" dirty="0"/>
              <a:t> </a:t>
            </a:r>
            <a:r>
              <a:rPr lang="en-US" dirty="0" err="1"/>
              <a:t>objek</a:t>
            </a:r>
            <a:r>
              <a:rPr lang="en-US" dirty="0"/>
              <a:t> di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939A31-EC59-4E71-926B-11202505FD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041" y="2488372"/>
            <a:ext cx="3789680" cy="2830417"/>
          </a:xfrm>
          <a:prstGeom prst="rect">
            <a:avLst/>
          </a:prstGeom>
        </p:spPr>
      </p:pic>
      <p:pic>
        <p:nvPicPr>
          <p:cNvPr id="7" name="Picture 6" descr="A picture containing road, building, outdoor, old&#10;&#10;Description automatically generated">
            <a:extLst>
              <a:ext uri="{FF2B5EF4-FFF2-40B4-BE49-F238E27FC236}">
                <a16:creationId xmlns:a16="http://schemas.microsoft.com/office/drawing/2014/main" id="{E19D82E6-E8C6-4164-82DD-AD5E9EF53A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725" y="2488373"/>
            <a:ext cx="3789680" cy="2830417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BCB4F28A-0968-4553-B8E8-9DC109841150}"/>
              </a:ext>
            </a:extLst>
          </p:cNvPr>
          <p:cNvSpPr/>
          <p:nvPr/>
        </p:nvSpPr>
        <p:spPr>
          <a:xfrm>
            <a:off x="5567680" y="3696370"/>
            <a:ext cx="1351280" cy="4144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20EB63-FFCA-C455-B444-507652566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38FA-C550-4C82-96FE-665EBD42224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4331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0C3058-F6FE-4CC1-B5E9-D545F80FA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2310" y="1773237"/>
            <a:ext cx="3930650" cy="30142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34CCCB-B192-4575-B46D-4CA7ECD2A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551" y="1773237"/>
            <a:ext cx="3923985" cy="3014234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81722708-0785-4019-8671-3057BCA94149}"/>
              </a:ext>
            </a:extLst>
          </p:cNvPr>
          <p:cNvSpPr/>
          <p:nvPr/>
        </p:nvSpPr>
        <p:spPr>
          <a:xfrm>
            <a:off x="5488783" y="2865934"/>
            <a:ext cx="1351280" cy="4144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17B36A-4BC5-6780-E275-DE34D8C3E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38FA-C550-4C82-96FE-665EBD42224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5380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0030DE-B4EC-49AB-A066-5F669B1FC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735" y="1094514"/>
            <a:ext cx="3888497" cy="40487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867289-7540-4112-BB89-B69BA0E5E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3905" y="1050290"/>
            <a:ext cx="3888497" cy="4076926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EEB53A22-3E10-4EFB-95ED-6C9FF65FE98F}"/>
              </a:ext>
            </a:extLst>
          </p:cNvPr>
          <p:cNvSpPr/>
          <p:nvPr/>
        </p:nvSpPr>
        <p:spPr>
          <a:xfrm>
            <a:off x="5488783" y="2865934"/>
            <a:ext cx="1351280" cy="4144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2454F2-4ED9-FFF4-39CC-E80019830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38FA-C550-4C82-96FE-665EBD42224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08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&#10;&#10;Description automatically generated">
            <a:extLst>
              <a:ext uri="{FF2B5EF4-FFF2-40B4-BE49-F238E27FC236}">
                <a16:creationId xmlns:a16="http://schemas.microsoft.com/office/drawing/2014/main" id="{30BE755E-ED85-4C54-8CD5-18E477696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745" y="862330"/>
            <a:ext cx="8319136" cy="453771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84FB63-258C-B34F-55BC-B1D0EF248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38FA-C550-4C82-96FE-665EBD42224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7106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728CED-BE02-4FF6-BA90-A578D5EBBCCA}"/>
              </a:ext>
            </a:extLst>
          </p:cNvPr>
          <p:cNvSpPr/>
          <p:nvPr/>
        </p:nvSpPr>
        <p:spPr>
          <a:xfrm>
            <a:off x="1269551" y="493764"/>
            <a:ext cx="66970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 err="1"/>
              <a:t>Komponen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Sistem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Pemrosesan</a:t>
            </a:r>
            <a:r>
              <a:rPr lang="en-US" altLang="en-US" sz="2800" dirty="0"/>
              <a:t> Citra Digital</a:t>
            </a:r>
            <a:endParaRPr lang="en-US" sz="2800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2AF43A0A-7A9A-4B67-BADE-43ECCE865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488" y="1172817"/>
            <a:ext cx="7315200" cy="540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09C57F-4346-8032-4580-E09D6EE00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38FA-C550-4C82-96FE-665EBD42224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1387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4A6D1-D534-44B0-871B-B4A5ECDEFC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44217"/>
            <a:ext cx="10515600" cy="5232746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Tiga</a:t>
            </a:r>
            <a:r>
              <a:rPr lang="en-US" dirty="0"/>
              <a:t> </a:t>
            </a:r>
            <a:r>
              <a:rPr lang="en-US" dirty="0" err="1"/>
              <a:t>bidang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yang </a:t>
            </a:r>
            <a:r>
              <a:rPr lang="en-US" dirty="0" err="1"/>
              <a:t>berkaitan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data </a:t>
            </a:r>
            <a:r>
              <a:rPr lang="en-US" dirty="0" err="1"/>
              <a:t>citra</a:t>
            </a:r>
            <a:r>
              <a:rPr lang="en-US" dirty="0"/>
              <a:t>, </a:t>
            </a:r>
            <a:r>
              <a:rPr lang="en-US" dirty="0" err="1"/>
              <a:t>namun</a:t>
            </a:r>
            <a:r>
              <a:rPr lang="en-US" dirty="0"/>
              <a:t> </a:t>
            </a:r>
            <a:r>
              <a:rPr lang="en-US" dirty="0" err="1"/>
              <a:t>tujuan</a:t>
            </a:r>
            <a:r>
              <a:rPr lang="en-US" dirty="0"/>
              <a:t> </a:t>
            </a:r>
            <a:r>
              <a:rPr lang="en-US" dirty="0" err="1"/>
              <a:t>ketiganya</a:t>
            </a:r>
            <a:r>
              <a:rPr lang="en-US" dirty="0"/>
              <a:t> </a:t>
            </a:r>
            <a:r>
              <a:rPr lang="en-US" dirty="0" err="1"/>
              <a:t>berbeda</a:t>
            </a:r>
            <a:r>
              <a:rPr lang="en-US" dirty="0"/>
              <a:t>, </a:t>
            </a:r>
            <a:r>
              <a:rPr lang="en-US" dirty="0" err="1"/>
              <a:t>yaitu</a:t>
            </a:r>
            <a:r>
              <a:rPr lang="en-US" dirty="0"/>
              <a:t>: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err="1">
                <a:solidFill>
                  <a:srgbClr val="FF0000"/>
                </a:solidFill>
              </a:rPr>
              <a:t>Grafika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komputer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(</a:t>
            </a:r>
            <a:r>
              <a:rPr lang="en-US" i="1" dirty="0"/>
              <a:t>computer graphics</a:t>
            </a:r>
            <a:r>
              <a:rPr lang="en-US" dirty="0"/>
              <a:t>).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err="1">
                <a:solidFill>
                  <a:srgbClr val="FF0000"/>
                </a:solidFill>
              </a:rPr>
              <a:t>Pengolahan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citra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(</a:t>
            </a:r>
            <a:r>
              <a:rPr lang="en-US" i="1" dirty="0"/>
              <a:t>image processing</a:t>
            </a:r>
            <a:r>
              <a:rPr lang="en-US" dirty="0"/>
              <a:t>).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err="1">
                <a:solidFill>
                  <a:srgbClr val="FF0000"/>
                </a:solidFill>
              </a:rPr>
              <a:t>Pengenalan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pola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(</a:t>
            </a:r>
            <a:r>
              <a:rPr lang="en-US" i="1" dirty="0"/>
              <a:t>pattern recognition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i="1" dirty="0"/>
              <a:t>image recognition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466A69E-F11F-471E-90DB-82489830C9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0095" y="353833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7F6C77D6-F9C5-4255-8E10-BA11CEE9A3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4646743"/>
              </p:ext>
            </p:extLst>
          </p:nvPr>
        </p:nvGraphicFramePr>
        <p:xfrm>
          <a:off x="1997765" y="3560590"/>
          <a:ext cx="6598288" cy="29220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3808440" imgH="1687320" progId="Visio.Drawing.5">
                  <p:embed/>
                </p:oleObj>
              </mc:Choice>
              <mc:Fallback>
                <p:oleObj r:id="rId2" imgW="3808440" imgH="1687320" progId="Visio.Drawing.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7765" y="3560590"/>
                        <a:ext cx="6598288" cy="292209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A48955-5B24-8D1E-8FE6-0AA366C0E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38FA-C550-4C82-96FE-665EBD42224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460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DE4FCDB-ADA5-4ED1-AA3A-09F045DA7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68D29-D607-4892-A9BE-26F70F30FAAB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243714" name="Rectangle 2">
            <a:extLst>
              <a:ext uri="{FF2B5EF4-FFF2-40B4-BE49-F238E27FC236}">
                <a16:creationId xmlns:a16="http://schemas.microsoft.com/office/drawing/2014/main" id="{DEF8B0DB-6EDA-4793-ACE2-73FD1F82A4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>
                <a:latin typeface="+mn-lt"/>
              </a:rPr>
              <a:t>Grafika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Komputer</a:t>
            </a:r>
            <a:r>
              <a:rPr lang="en-US" altLang="en-US" b="1" dirty="0">
                <a:latin typeface="+mn-lt"/>
              </a:rPr>
              <a:t> (1)</a:t>
            </a:r>
          </a:p>
        </p:txBody>
      </p:sp>
      <p:sp>
        <p:nvSpPr>
          <p:cNvPr id="243715" name="Rectangle 3">
            <a:extLst>
              <a:ext uri="{FF2B5EF4-FFF2-40B4-BE49-F238E27FC236}">
                <a16:creationId xmlns:a16="http://schemas.microsoft.com/office/drawing/2014/main" id="{8159CB47-1BDD-4BF7-8BAC-CFD98540B2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825624"/>
            <a:ext cx="10515600" cy="4754079"/>
          </a:xfrm>
        </p:spPr>
        <p:txBody>
          <a:bodyPr>
            <a:normAutofit/>
          </a:bodyPr>
          <a:lstStyle/>
          <a:p>
            <a:r>
              <a:rPr lang="en-US" altLang="en-US" dirty="0" err="1"/>
              <a:t>Bertujuan</a:t>
            </a:r>
            <a:r>
              <a:rPr lang="en-US" altLang="en-US" dirty="0"/>
              <a:t> </a:t>
            </a:r>
            <a:r>
              <a:rPr lang="en-US" altLang="en-US" dirty="0" err="1"/>
              <a:t>menghasilkan</a:t>
            </a:r>
            <a:r>
              <a:rPr lang="en-US" altLang="en-US" dirty="0"/>
              <a:t> </a:t>
            </a:r>
            <a:r>
              <a:rPr lang="en-US" altLang="en-US" dirty="0" err="1"/>
              <a:t>citra</a:t>
            </a:r>
            <a:r>
              <a:rPr lang="en-US" altLang="en-US" dirty="0"/>
              <a:t> (</a:t>
            </a:r>
            <a:r>
              <a:rPr lang="en-US" altLang="en-US" dirty="0" err="1"/>
              <a:t>lebih</a:t>
            </a:r>
            <a:r>
              <a:rPr lang="en-US" altLang="en-US" dirty="0"/>
              <a:t> </a:t>
            </a:r>
            <a:r>
              <a:rPr lang="en-US" altLang="en-US" dirty="0" err="1"/>
              <a:t>tepat</a:t>
            </a:r>
            <a:r>
              <a:rPr lang="en-US" altLang="en-US" dirty="0"/>
              <a:t> </a:t>
            </a:r>
            <a:r>
              <a:rPr lang="en-US" altLang="en-US" dirty="0" err="1"/>
              <a:t>disebut</a:t>
            </a:r>
            <a:r>
              <a:rPr lang="en-US" altLang="en-US" dirty="0"/>
              <a:t> </a:t>
            </a:r>
            <a:r>
              <a:rPr lang="en-US" altLang="en-US" dirty="0" err="1"/>
              <a:t>grafik</a:t>
            </a:r>
            <a:r>
              <a:rPr lang="en-US" altLang="en-US" dirty="0"/>
              <a:t>) </a:t>
            </a:r>
            <a:r>
              <a:rPr lang="en-US" altLang="en-US" dirty="0" err="1"/>
              <a:t>dengan</a:t>
            </a:r>
            <a:r>
              <a:rPr lang="en-US" altLang="en-US" dirty="0"/>
              <a:t> </a:t>
            </a:r>
            <a:r>
              <a:rPr lang="en-US" altLang="en-US" dirty="0" err="1"/>
              <a:t>primitif-primitif</a:t>
            </a:r>
            <a:r>
              <a:rPr lang="en-US" altLang="en-US" dirty="0"/>
              <a:t> </a:t>
            </a:r>
            <a:r>
              <a:rPr lang="en-US" altLang="en-US" dirty="0" err="1"/>
              <a:t>geometri</a:t>
            </a:r>
            <a:r>
              <a:rPr lang="en-US" altLang="en-US" dirty="0"/>
              <a:t> </a:t>
            </a:r>
            <a:r>
              <a:rPr lang="en-US" altLang="en-US" dirty="0" err="1"/>
              <a:t>seperti</a:t>
            </a:r>
            <a:r>
              <a:rPr lang="en-US" altLang="en-US" dirty="0"/>
              <a:t> </a:t>
            </a:r>
            <a:r>
              <a:rPr lang="en-US" altLang="en-US" dirty="0" err="1"/>
              <a:t>garis</a:t>
            </a:r>
            <a:r>
              <a:rPr lang="en-US" altLang="en-US" dirty="0"/>
              <a:t>, </a:t>
            </a:r>
            <a:r>
              <a:rPr lang="en-US" altLang="en-US" dirty="0" err="1"/>
              <a:t>lingkaran</a:t>
            </a:r>
            <a:r>
              <a:rPr lang="en-US" altLang="en-US" dirty="0"/>
              <a:t>, dan </a:t>
            </a:r>
            <a:r>
              <a:rPr lang="en-US" altLang="en-US" dirty="0" err="1"/>
              <a:t>sebagainya</a:t>
            </a:r>
            <a:r>
              <a:rPr lang="en-US" altLang="en-US" dirty="0"/>
              <a:t>. </a:t>
            </a:r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r>
              <a:rPr lang="en-US" dirty="0" err="1"/>
              <a:t>Primitif-primitif</a:t>
            </a:r>
            <a:r>
              <a:rPr lang="en-US" dirty="0"/>
              <a:t> </a:t>
            </a:r>
            <a:r>
              <a:rPr lang="en-US" dirty="0" err="1"/>
              <a:t>geometri</a:t>
            </a:r>
            <a:r>
              <a:rPr lang="en-US" dirty="0"/>
              <a:t> </a:t>
            </a:r>
            <a:r>
              <a:rPr lang="en-US" dirty="0" err="1"/>
              <a:t>tersebut</a:t>
            </a:r>
            <a:r>
              <a:rPr lang="en-US" dirty="0"/>
              <a:t> </a:t>
            </a:r>
            <a:r>
              <a:rPr lang="en-US" dirty="0" err="1"/>
              <a:t>memerlukan</a:t>
            </a:r>
            <a:r>
              <a:rPr lang="en-US" dirty="0"/>
              <a:t> data </a:t>
            </a:r>
            <a:r>
              <a:rPr lang="en-US" dirty="0" err="1"/>
              <a:t>deskriptif</a:t>
            </a:r>
            <a:r>
              <a:rPr lang="en-US" dirty="0"/>
              <a:t> 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melukis</a:t>
            </a:r>
            <a:r>
              <a:rPr lang="en-US" dirty="0"/>
              <a:t> </a:t>
            </a:r>
            <a:r>
              <a:rPr lang="en-US" dirty="0" err="1"/>
              <a:t>elemen-elemen</a:t>
            </a:r>
            <a:r>
              <a:rPr lang="en-US" dirty="0"/>
              <a:t> </a:t>
            </a:r>
            <a:r>
              <a:rPr lang="en-US" dirty="0" err="1"/>
              <a:t>gambar</a:t>
            </a:r>
            <a:r>
              <a:rPr lang="en-US" dirty="0"/>
              <a:t>. </a:t>
            </a:r>
          </a:p>
          <a:p>
            <a:r>
              <a:rPr lang="en-US" dirty="0" err="1"/>
              <a:t>Contoh</a:t>
            </a:r>
            <a:r>
              <a:rPr lang="en-US" dirty="0"/>
              <a:t> data </a:t>
            </a:r>
            <a:r>
              <a:rPr lang="en-US" dirty="0" err="1"/>
              <a:t>deskriptif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koordinat</a:t>
            </a:r>
            <a:r>
              <a:rPr lang="en-US" dirty="0"/>
              <a:t> </a:t>
            </a:r>
            <a:r>
              <a:rPr lang="en-US" dirty="0" err="1"/>
              <a:t>titik</a:t>
            </a:r>
            <a:r>
              <a:rPr lang="en-US" dirty="0"/>
              <a:t>, </a:t>
            </a:r>
            <a:r>
              <a:rPr lang="en-US" dirty="0" err="1"/>
              <a:t>panjang</a:t>
            </a:r>
            <a:r>
              <a:rPr lang="en-US" dirty="0"/>
              <a:t> </a:t>
            </a:r>
            <a:r>
              <a:rPr lang="en-US" dirty="0" err="1"/>
              <a:t>garis</a:t>
            </a:r>
            <a:r>
              <a:rPr lang="en-US" dirty="0"/>
              <a:t>, </a:t>
            </a:r>
            <a:r>
              <a:rPr lang="en-US" dirty="0" err="1"/>
              <a:t>jari-jari</a:t>
            </a:r>
            <a:r>
              <a:rPr lang="en-US" dirty="0"/>
              <a:t> </a:t>
            </a:r>
            <a:r>
              <a:rPr lang="en-US" dirty="0" err="1"/>
              <a:t>lingkaran</a:t>
            </a:r>
            <a:r>
              <a:rPr lang="en-US" dirty="0"/>
              <a:t>, </a:t>
            </a:r>
            <a:r>
              <a:rPr lang="en-US" dirty="0" err="1"/>
              <a:t>tebal</a:t>
            </a:r>
            <a:r>
              <a:rPr lang="en-US" dirty="0"/>
              <a:t> </a:t>
            </a:r>
            <a:r>
              <a:rPr lang="en-US" dirty="0" err="1"/>
              <a:t>garis</a:t>
            </a:r>
            <a:r>
              <a:rPr lang="en-US" dirty="0"/>
              <a:t>, </a:t>
            </a:r>
            <a:r>
              <a:rPr lang="en-US" dirty="0" err="1"/>
              <a:t>warna</a:t>
            </a:r>
            <a:r>
              <a:rPr lang="en-US" dirty="0"/>
              <a:t>, dan </a:t>
            </a:r>
            <a:r>
              <a:rPr lang="en-US" dirty="0" err="1"/>
              <a:t>sebagainya</a:t>
            </a:r>
            <a:r>
              <a:rPr lang="en-US" dirty="0"/>
              <a:t>.  </a:t>
            </a:r>
          </a:p>
          <a:p>
            <a:endParaRPr lang="en-US" dirty="0"/>
          </a:p>
          <a:p>
            <a:endParaRPr lang="en-US" altLang="en-US" dirty="0"/>
          </a:p>
        </p:txBody>
      </p:sp>
      <p:pic>
        <p:nvPicPr>
          <p:cNvPr id="243716" name="Picture 4">
            <a:extLst>
              <a:ext uri="{FF2B5EF4-FFF2-40B4-BE49-F238E27FC236}">
                <a16:creationId xmlns:a16="http://schemas.microsoft.com/office/drawing/2014/main" id="{8932AF1A-348C-4F41-977E-BC980F691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759" y="3143321"/>
            <a:ext cx="6624637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2FEDFA10-D168-490B-BC4B-F1D85E34E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/>
              <a:t>Citra (</a:t>
            </a:r>
            <a:r>
              <a:rPr lang="en-US" altLang="en-US" b="1" i="1" dirty="0"/>
              <a:t>image</a:t>
            </a:r>
            <a:r>
              <a:rPr lang="en-US" altLang="en-US" b="1" dirty="0"/>
              <a:t>) </a:t>
            </a:r>
            <a:r>
              <a:rPr lang="en-US" altLang="en-US" b="1" dirty="0" err="1"/>
              <a:t>atau</a:t>
            </a:r>
            <a:r>
              <a:rPr lang="en-US" altLang="en-US" b="1" dirty="0"/>
              <a:t> </a:t>
            </a:r>
            <a:r>
              <a:rPr lang="en-US" altLang="en-US" b="1" dirty="0" err="1"/>
              <a:t>gambar</a:t>
            </a:r>
            <a:endParaRPr lang="en-US" altLang="en-US" b="1" dirty="0"/>
          </a:p>
        </p:txBody>
      </p:sp>
      <p:sp>
        <p:nvSpPr>
          <p:cNvPr id="8195" name="Content Placeholder 2">
            <a:extLst>
              <a:ext uri="{FF2B5EF4-FFF2-40B4-BE49-F238E27FC236}">
                <a16:creationId xmlns:a16="http://schemas.microsoft.com/office/drawing/2014/main" id="{E3B7D093-DB4D-40D4-8B2B-5F971B92E2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nb-NO" altLang="en-US" dirty="0">
                <a:solidFill>
                  <a:srgbClr val="070605"/>
                </a:solidFill>
              </a:rPr>
              <a:t>”Sebuah gambar bermakna lebih dari seribu kata”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nb-NO" altLang="en-US" dirty="0"/>
              <a:t>	  (</a:t>
            </a:r>
            <a:r>
              <a:rPr lang="nb-NO" altLang="en-US" i="1" dirty="0">
                <a:solidFill>
                  <a:schemeClr val="accent2"/>
                </a:solidFill>
              </a:rPr>
              <a:t>A picture is more than a thousand words</a:t>
            </a:r>
            <a:r>
              <a:rPr lang="nb-NO" altLang="en-US" dirty="0"/>
              <a:t>)</a:t>
            </a:r>
            <a:endParaRPr lang="nb-NO" altLang="en-US" i="1" dirty="0"/>
          </a:p>
          <a:p>
            <a:endParaRPr lang="en-US" altLang="en-US" dirty="0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E7B78AA2-530F-4F4C-92B7-B0DC3E90A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60458649-9DEE-47E1-88B9-A710AA217DFC}" type="slidenum">
              <a:rPr lang="en-US" altLang="en-US" smtClean="0">
                <a:latin typeface="Arial" panose="020B0604020202020204" pitchFamily="34" charset="0"/>
              </a:rPr>
              <a:pPr/>
              <a:t>3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8197" name="Picture 1">
            <a:extLst>
              <a:ext uri="{FF2B5EF4-FFF2-40B4-BE49-F238E27FC236}">
                <a16:creationId xmlns:a16="http://schemas.microsoft.com/office/drawing/2014/main" id="{69BFBBA5-56B8-4ED6-8629-535234F267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2813050"/>
            <a:ext cx="59055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34AD93D-7B19-4AB8-BFBF-7E1C10327762}"/>
              </a:ext>
            </a:extLst>
          </p:cNvPr>
          <p:cNvSpPr/>
          <p:nvPr/>
        </p:nvSpPr>
        <p:spPr>
          <a:xfrm>
            <a:off x="914401" y="6476654"/>
            <a:ext cx="104393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Artinya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citra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mempunyai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karakteristik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yang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tidak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dimiliki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oleh data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teks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yaitu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citra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kaya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dengan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informasi</a:t>
            </a: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C6F9A3-3EB1-408D-A1B8-922F26478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815" y="1556305"/>
            <a:ext cx="9219419" cy="374538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9A38A0E-C4F2-4A40-9D7B-E253770BFE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en-US" b="1" dirty="0" err="1">
                <a:latin typeface="+mn-lt"/>
              </a:rPr>
              <a:t>Grafika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Komputer</a:t>
            </a:r>
            <a:r>
              <a:rPr lang="en-US" altLang="en-US" b="1" dirty="0">
                <a:latin typeface="+mn-lt"/>
              </a:rPr>
              <a:t> (2)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2174A5-9AF8-4BC4-6299-C36EEF610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38FA-C550-4C82-96FE-665EBD42224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507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16629B2-3A16-45FC-937E-E50357367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BC02A-F567-4496-BD0C-DBA00D4FD7AB}" type="slidenum">
              <a:rPr lang="en-US" altLang="en-US"/>
              <a:pPr/>
              <a:t>31</a:t>
            </a:fld>
            <a:endParaRPr lang="en-US" altLang="en-US"/>
          </a:p>
        </p:txBody>
      </p:sp>
      <p:sp>
        <p:nvSpPr>
          <p:cNvPr id="252931" name="Rectangle 3">
            <a:extLst>
              <a:ext uri="{FF2B5EF4-FFF2-40B4-BE49-F238E27FC236}">
                <a16:creationId xmlns:a16="http://schemas.microsoft.com/office/drawing/2014/main" id="{07F37574-8A49-4688-8520-9675FC0B5B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252330"/>
            <a:ext cx="10515600" cy="4924633"/>
          </a:xfrm>
        </p:spPr>
        <p:txBody>
          <a:bodyPr/>
          <a:lstStyle/>
          <a:p>
            <a:pPr marL="0" indent="0">
              <a:buNone/>
            </a:pPr>
            <a:endParaRPr lang="en-US" altLang="en-US" sz="2400" dirty="0"/>
          </a:p>
          <a:p>
            <a:pPr marL="0" indent="0">
              <a:buNone/>
            </a:pPr>
            <a:r>
              <a:rPr lang="en-US" altLang="en-US" sz="2400" dirty="0" err="1"/>
              <a:t>Algoritma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Bresenham</a:t>
            </a:r>
            <a:r>
              <a:rPr lang="en-US" altLang="en-US" sz="2400" dirty="0"/>
              <a:t> </a:t>
            </a:r>
            <a:r>
              <a:rPr lang="en-US" altLang="en-US" sz="2400" dirty="0">
                <a:sym typeface="Wingdings" panose="05000000000000000000" pitchFamily="2" charset="2"/>
              </a:rPr>
              <a:t> </a:t>
            </a:r>
            <a:r>
              <a:rPr lang="en-US" altLang="en-US" sz="2400" dirty="0" err="1">
                <a:sym typeface="Wingdings" panose="05000000000000000000" pitchFamily="2" charset="2"/>
              </a:rPr>
              <a:t>membuat</a:t>
            </a:r>
            <a:r>
              <a:rPr lang="en-US" altLang="en-US" sz="2400" dirty="0"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sym typeface="Wingdings" panose="05000000000000000000" pitchFamily="2" charset="2"/>
              </a:rPr>
              <a:t>garis</a:t>
            </a:r>
            <a:endParaRPr lang="en-US" altLang="en-US" sz="2400" dirty="0"/>
          </a:p>
        </p:txBody>
      </p:sp>
      <p:pic>
        <p:nvPicPr>
          <p:cNvPr id="252934" name="Picture 6" descr="bresenham">
            <a:extLst>
              <a:ext uri="{FF2B5EF4-FFF2-40B4-BE49-F238E27FC236}">
                <a16:creationId xmlns:a16="http://schemas.microsoft.com/office/drawing/2014/main" id="{8EA4097C-751E-4B35-B37C-9580D41D5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2276475"/>
            <a:ext cx="4277568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2935" name="Text Box 7">
            <a:extLst>
              <a:ext uri="{FF2B5EF4-FFF2-40B4-BE49-F238E27FC236}">
                <a16:creationId xmlns:a16="http://schemas.microsoft.com/office/drawing/2014/main" id="{46EC317A-84B5-400A-9CBF-8DB768145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5076" y="2149019"/>
            <a:ext cx="4968875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000" b="1" dirty="0"/>
              <a:t>function</a:t>
            </a:r>
            <a:r>
              <a:rPr lang="en-US" altLang="en-US" sz="2000" dirty="0"/>
              <a:t> Line(x0, x1, y0, y1) </a:t>
            </a:r>
          </a:p>
          <a:p>
            <a:r>
              <a:rPr lang="en-US" altLang="en-US" sz="2000" i="1" dirty="0"/>
              <a:t>int</a:t>
            </a:r>
            <a:r>
              <a:rPr lang="en-US" altLang="en-US" sz="2000" dirty="0"/>
              <a:t> </a:t>
            </a:r>
            <a:r>
              <a:rPr lang="en-US" altLang="en-US" sz="2000" dirty="0" err="1"/>
              <a:t>deltax</a:t>
            </a:r>
            <a:r>
              <a:rPr lang="en-US" altLang="en-US" sz="2000" dirty="0"/>
              <a:t> := x1 - x0 </a:t>
            </a:r>
          </a:p>
          <a:p>
            <a:r>
              <a:rPr lang="en-US" altLang="en-US" sz="2000" i="1" dirty="0"/>
              <a:t>int</a:t>
            </a:r>
            <a:r>
              <a:rPr lang="en-US" altLang="en-US" sz="2000" dirty="0"/>
              <a:t> </a:t>
            </a:r>
            <a:r>
              <a:rPr lang="en-US" altLang="en-US" sz="2000" dirty="0" err="1"/>
              <a:t>deltay</a:t>
            </a:r>
            <a:r>
              <a:rPr lang="en-US" altLang="en-US" sz="2000" dirty="0"/>
              <a:t> := y1 - y0 </a:t>
            </a:r>
          </a:p>
          <a:p>
            <a:r>
              <a:rPr lang="en-US" altLang="en-US" sz="2000" i="1" dirty="0"/>
              <a:t>real</a:t>
            </a:r>
            <a:r>
              <a:rPr lang="en-US" altLang="en-US" sz="2000" dirty="0"/>
              <a:t> error := 0 </a:t>
            </a:r>
          </a:p>
          <a:p>
            <a:r>
              <a:rPr lang="en-US" altLang="en-US" sz="2000" i="1" dirty="0"/>
              <a:t>real</a:t>
            </a:r>
            <a:r>
              <a:rPr lang="en-US" altLang="en-US" sz="2000" dirty="0"/>
              <a:t> </a:t>
            </a:r>
            <a:r>
              <a:rPr lang="en-US" altLang="en-US" sz="2000" dirty="0" err="1"/>
              <a:t>deltaerr</a:t>
            </a:r>
            <a:r>
              <a:rPr lang="en-US" altLang="en-US" sz="2000" dirty="0"/>
              <a:t> := </a:t>
            </a:r>
            <a:r>
              <a:rPr lang="en-US" altLang="en-US" sz="2000" dirty="0" err="1"/>
              <a:t>deltay</a:t>
            </a:r>
            <a:r>
              <a:rPr lang="en-US" altLang="en-US" sz="2000" dirty="0"/>
              <a:t> / </a:t>
            </a:r>
            <a:r>
              <a:rPr lang="en-US" altLang="en-US" sz="2000" dirty="0" err="1"/>
              <a:t>deltax</a:t>
            </a:r>
            <a:r>
              <a:rPr lang="en-US" altLang="en-US" sz="2000" dirty="0"/>
              <a:t> </a:t>
            </a:r>
          </a:p>
          <a:p>
            <a:r>
              <a:rPr lang="en-US" altLang="en-US" sz="2000" dirty="0"/>
              <a:t>// Assume </a:t>
            </a:r>
            <a:r>
              <a:rPr lang="en-US" altLang="en-US" sz="2000" dirty="0" err="1"/>
              <a:t>deltax</a:t>
            </a:r>
            <a:r>
              <a:rPr lang="en-US" altLang="en-US" sz="2000" dirty="0"/>
              <a:t> != 0 (line is not vertical), </a:t>
            </a:r>
          </a:p>
          <a:p>
            <a:r>
              <a:rPr lang="en-US" altLang="en-US" sz="2000" dirty="0"/>
              <a:t>// note that this division needs to be done in a // way that preserves the fractional part </a:t>
            </a:r>
          </a:p>
          <a:p>
            <a:r>
              <a:rPr lang="en-US" altLang="en-US" sz="2000" i="1" dirty="0"/>
              <a:t>int</a:t>
            </a:r>
            <a:r>
              <a:rPr lang="en-US" altLang="en-US" sz="2000" dirty="0"/>
              <a:t> y := y0 </a:t>
            </a:r>
          </a:p>
          <a:p>
            <a:r>
              <a:rPr lang="en-US" altLang="en-US" sz="2000" b="1" dirty="0"/>
              <a:t>for</a:t>
            </a:r>
            <a:r>
              <a:rPr lang="en-US" altLang="en-US" sz="2000" dirty="0"/>
              <a:t> x </a:t>
            </a:r>
            <a:r>
              <a:rPr lang="en-US" altLang="en-US" sz="2000" b="1" dirty="0"/>
              <a:t>from</a:t>
            </a:r>
            <a:r>
              <a:rPr lang="en-US" altLang="en-US" sz="2000" dirty="0"/>
              <a:t> x0 </a:t>
            </a:r>
            <a:r>
              <a:rPr lang="en-US" altLang="en-US" sz="2000" b="1" dirty="0"/>
              <a:t>to</a:t>
            </a:r>
            <a:r>
              <a:rPr lang="en-US" altLang="en-US" sz="2000" dirty="0"/>
              <a:t> x1</a:t>
            </a:r>
          </a:p>
          <a:p>
            <a:r>
              <a:rPr lang="en-US" altLang="en-US" sz="2000" dirty="0"/>
              <a:t>     plot(</a:t>
            </a:r>
            <a:r>
              <a:rPr lang="en-US" altLang="en-US" sz="2000" dirty="0" err="1"/>
              <a:t>x,y</a:t>
            </a:r>
            <a:r>
              <a:rPr lang="en-US" altLang="en-US" sz="2000" dirty="0"/>
              <a:t>)</a:t>
            </a:r>
          </a:p>
          <a:p>
            <a:r>
              <a:rPr lang="en-US" altLang="en-US" sz="2000" dirty="0"/>
              <a:t>     error := error + </a:t>
            </a:r>
            <a:r>
              <a:rPr lang="en-US" altLang="en-US" sz="2000" dirty="0" err="1"/>
              <a:t>deltaerr</a:t>
            </a:r>
            <a:r>
              <a:rPr lang="en-US" altLang="en-US" sz="2000" dirty="0"/>
              <a:t> </a:t>
            </a:r>
          </a:p>
          <a:p>
            <a:r>
              <a:rPr lang="en-US" altLang="en-US" sz="2000" b="1" dirty="0"/>
              <a:t>     if</a:t>
            </a:r>
            <a:r>
              <a:rPr lang="en-US" altLang="en-US" sz="2000" dirty="0"/>
              <a:t> abs(error) ≥ 0.5 </a:t>
            </a:r>
            <a:r>
              <a:rPr lang="en-US" altLang="en-US" sz="2000" b="1" dirty="0"/>
              <a:t>then</a:t>
            </a:r>
            <a:r>
              <a:rPr lang="en-US" altLang="en-US" sz="2000" dirty="0"/>
              <a:t> </a:t>
            </a:r>
          </a:p>
          <a:p>
            <a:r>
              <a:rPr lang="en-US" altLang="en-US" sz="2000" dirty="0"/>
              <a:t>         y := y + 1 </a:t>
            </a:r>
          </a:p>
          <a:p>
            <a:r>
              <a:rPr lang="en-US" altLang="en-US" sz="2000" dirty="0"/>
              <a:t>         error := error - 1.0 </a:t>
            </a:r>
          </a:p>
        </p:txBody>
      </p:sp>
      <p:pic>
        <p:nvPicPr>
          <p:cNvPr id="252936" name="Picture 8">
            <a:extLst>
              <a:ext uri="{FF2B5EF4-FFF2-40B4-BE49-F238E27FC236}">
                <a16:creationId xmlns:a16="http://schemas.microsoft.com/office/drawing/2014/main" id="{8FE2670D-270F-4D21-8C76-069ED1DB2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812" y="4760912"/>
            <a:ext cx="2592388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2937" name="Picture 9">
            <a:extLst>
              <a:ext uri="{FF2B5EF4-FFF2-40B4-BE49-F238E27FC236}">
                <a16:creationId xmlns:a16="http://schemas.microsoft.com/office/drawing/2014/main" id="{D6159D02-D62C-4FC4-B57C-E134C0D0B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762" y="5645151"/>
            <a:ext cx="2376488" cy="53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05B284EB-C21C-4FE1-8A95-298CAA46E8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en-US" b="1" dirty="0" err="1">
                <a:latin typeface="+mn-lt"/>
              </a:rPr>
              <a:t>Grafika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Komputer</a:t>
            </a:r>
            <a:r>
              <a:rPr lang="en-US" altLang="en-US" b="1" dirty="0">
                <a:latin typeface="+mn-lt"/>
              </a:rPr>
              <a:t> (3)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D15467E-8453-4304-86E0-0F2BA7049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AFB5-650C-4AF5-89D3-53560AB83B16}" type="slidenum">
              <a:rPr lang="en-US" altLang="en-US"/>
              <a:pPr/>
              <a:t>32</a:t>
            </a:fld>
            <a:endParaRPr lang="en-US" altLang="en-US"/>
          </a:p>
        </p:txBody>
      </p:sp>
      <p:sp>
        <p:nvSpPr>
          <p:cNvPr id="246786" name="Rectangle 2">
            <a:extLst>
              <a:ext uri="{FF2B5EF4-FFF2-40B4-BE49-F238E27FC236}">
                <a16:creationId xmlns:a16="http://schemas.microsoft.com/office/drawing/2014/main" id="{5270962D-CDDD-4853-8F22-4C42B278C2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>
                <a:latin typeface="+mn-lt"/>
              </a:rPr>
              <a:t>Grafika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Komputer</a:t>
            </a:r>
            <a:r>
              <a:rPr lang="en-US" altLang="en-US" b="1" dirty="0">
                <a:latin typeface="+mn-lt"/>
              </a:rPr>
              <a:t> (4)</a:t>
            </a:r>
          </a:p>
        </p:txBody>
      </p:sp>
      <p:pic>
        <p:nvPicPr>
          <p:cNvPr id="246788" name="Picture 4" descr="lacoste-wreck-esperance">
            <a:extLst>
              <a:ext uri="{FF2B5EF4-FFF2-40B4-BE49-F238E27FC236}">
                <a16:creationId xmlns:a16="http://schemas.microsoft.com/office/drawing/2014/main" id="{01DEC455-9113-4B9E-A81E-98050179F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1916113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5CDE022-12EA-4836-8A83-CCB8AA9F3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C4ED5-5A3E-474C-B2A9-DA17DE5640BD}" type="slidenum">
              <a:rPr lang="en-US" altLang="en-US"/>
              <a:pPr/>
              <a:t>33</a:t>
            </a:fld>
            <a:endParaRPr lang="en-US" altLang="en-US"/>
          </a:p>
        </p:txBody>
      </p:sp>
      <p:sp>
        <p:nvSpPr>
          <p:cNvPr id="261122" name="Rectangle 2">
            <a:extLst>
              <a:ext uri="{FF2B5EF4-FFF2-40B4-BE49-F238E27FC236}">
                <a16:creationId xmlns:a16="http://schemas.microsoft.com/office/drawing/2014/main" id="{83BEEDA7-7066-4672-9E03-9C44D14E32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>
                <a:latin typeface="+mn-lt"/>
              </a:rPr>
              <a:t>Grafika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Komputer</a:t>
            </a:r>
            <a:r>
              <a:rPr lang="en-US" altLang="en-US" b="1" dirty="0">
                <a:latin typeface="+mn-lt"/>
              </a:rPr>
              <a:t> (5)</a:t>
            </a:r>
          </a:p>
        </p:txBody>
      </p:sp>
      <p:pic>
        <p:nvPicPr>
          <p:cNvPr id="261124" name="Picture 4" descr="year3000-1">
            <a:extLst>
              <a:ext uri="{FF2B5EF4-FFF2-40B4-BE49-F238E27FC236}">
                <a16:creationId xmlns:a16="http://schemas.microsoft.com/office/drawing/2014/main" id="{3092C220-282D-44DA-A248-B6C01F30C3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2420939"/>
            <a:ext cx="1909763" cy="237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1125" name="Picture 5" descr="year3000-2">
            <a:extLst>
              <a:ext uri="{FF2B5EF4-FFF2-40B4-BE49-F238E27FC236}">
                <a16:creationId xmlns:a16="http://schemas.microsoft.com/office/drawing/2014/main" id="{F3A80B6F-87A2-44A7-89FF-F8361DFA77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2420939"/>
            <a:ext cx="1909762" cy="237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1126" name="Picture 6" descr="year3000-4">
            <a:extLst>
              <a:ext uri="{FF2B5EF4-FFF2-40B4-BE49-F238E27FC236}">
                <a16:creationId xmlns:a16="http://schemas.microsoft.com/office/drawing/2014/main" id="{DB9ACB41-0C7C-41B3-9501-F25C4F0B49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20938"/>
            <a:ext cx="1968500" cy="244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1127" name="Picture 7" descr="year3000-3">
            <a:extLst>
              <a:ext uri="{FF2B5EF4-FFF2-40B4-BE49-F238E27FC236}">
                <a16:creationId xmlns:a16="http://schemas.microsoft.com/office/drawing/2014/main" id="{30928B9F-20E1-43A5-B72C-54EA25D96C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588" y="2420938"/>
            <a:ext cx="2024062" cy="251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1128" name="Text Box 8">
            <a:extLst>
              <a:ext uri="{FF2B5EF4-FFF2-40B4-BE49-F238E27FC236}">
                <a16:creationId xmlns:a16="http://schemas.microsoft.com/office/drawing/2014/main" id="{3452526A-E43D-4E2C-84A4-DDF494BD18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4" y="1844675"/>
            <a:ext cx="86530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Kartun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6FA6ACF-5956-4944-AFA1-53CF8C2A5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D2704-05A0-40AC-A727-E12F97D32991}" type="slidenum">
              <a:rPr lang="en-US" altLang="en-US"/>
              <a:pPr/>
              <a:t>34</a:t>
            </a:fld>
            <a:endParaRPr lang="en-US" altLang="en-US"/>
          </a:p>
        </p:txBody>
      </p:sp>
      <p:sp>
        <p:nvSpPr>
          <p:cNvPr id="263170" name="Rectangle 2">
            <a:extLst>
              <a:ext uri="{FF2B5EF4-FFF2-40B4-BE49-F238E27FC236}">
                <a16:creationId xmlns:a16="http://schemas.microsoft.com/office/drawing/2014/main" id="{8D8F5274-B5EC-453C-B788-46C4EC1139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>
                <a:latin typeface="+mn-lt"/>
              </a:rPr>
              <a:t>Grafika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Komputer</a:t>
            </a:r>
            <a:r>
              <a:rPr lang="en-US" altLang="en-US" b="1" dirty="0">
                <a:latin typeface="+mn-lt"/>
              </a:rPr>
              <a:t> (6)</a:t>
            </a:r>
          </a:p>
        </p:txBody>
      </p:sp>
      <p:sp>
        <p:nvSpPr>
          <p:cNvPr id="263171" name="Rectangle 3">
            <a:extLst>
              <a:ext uri="{FF2B5EF4-FFF2-40B4-BE49-F238E27FC236}">
                <a16:creationId xmlns:a16="http://schemas.microsoft.com/office/drawing/2014/main" id="{F850FB5A-1AA6-4471-A8D4-388775DF2F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400" dirty="0" err="1"/>
              <a:t>Grafik</a:t>
            </a:r>
            <a:r>
              <a:rPr lang="en-US" altLang="en-US" sz="2400" dirty="0"/>
              <a:t> 3D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dirty="0"/>
              <a:t>	</a:t>
            </a:r>
            <a:r>
              <a:rPr lang="en-US" altLang="en-US" sz="2400" dirty="0" err="1"/>
              <a:t>Dibentuk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dari</a:t>
            </a:r>
            <a:r>
              <a:rPr lang="en-US" altLang="en-US" sz="2400" dirty="0"/>
              <a:t> </a:t>
            </a:r>
            <a:r>
              <a:rPr lang="en-US" altLang="en-US" sz="2400" i="1" dirty="0"/>
              <a:t>3D</a:t>
            </a:r>
            <a:r>
              <a:rPr lang="en-US" altLang="en-US" sz="2400" dirty="0"/>
              <a:t> </a:t>
            </a:r>
            <a:r>
              <a:rPr lang="en-US" altLang="en-US" sz="2400" i="1" dirty="0"/>
              <a:t>modelling</a:t>
            </a:r>
            <a:r>
              <a:rPr lang="en-US" altLang="en-US" sz="2400" dirty="0"/>
              <a:t> dan </a:t>
            </a:r>
            <a:r>
              <a:rPr lang="en-US" altLang="en-US" sz="2400" i="1" dirty="0"/>
              <a:t>3D rendering</a:t>
            </a:r>
            <a:r>
              <a:rPr lang="en-US" altLang="en-US" sz="2400" dirty="0"/>
              <a:t> </a:t>
            </a:r>
          </a:p>
        </p:txBody>
      </p:sp>
      <p:pic>
        <p:nvPicPr>
          <p:cNvPr id="263172" name="Picture 4">
            <a:extLst>
              <a:ext uri="{FF2B5EF4-FFF2-40B4-BE49-F238E27FC236}">
                <a16:creationId xmlns:a16="http://schemas.microsoft.com/office/drawing/2014/main" id="{C523CF23-1F14-4023-AB0B-79BFFE4A1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2781301"/>
            <a:ext cx="2592388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3173" name="Picture 5">
            <a:extLst>
              <a:ext uri="{FF2B5EF4-FFF2-40B4-BE49-F238E27FC236}">
                <a16:creationId xmlns:a16="http://schemas.microsoft.com/office/drawing/2014/main" id="{F4670D1E-20E2-4D88-9D53-3E0DBE8FF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3" y="2781300"/>
            <a:ext cx="3167062" cy="238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3174" name="Picture 6" descr="5-cell">
            <a:extLst>
              <a:ext uri="{FF2B5EF4-FFF2-40B4-BE49-F238E27FC236}">
                <a16:creationId xmlns:a16="http://schemas.microsoft.com/office/drawing/2014/main" id="{55DDC979-1472-4C12-85D1-86C4F0BCB8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278130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0351E-1A2A-461E-86B5-AB15258EB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100F0-8974-4FF5-A3C1-BC7913E621CF}" type="slidenum">
              <a:rPr lang="en-US" altLang="en-US"/>
              <a:pPr/>
              <a:t>35</a:t>
            </a:fld>
            <a:endParaRPr lang="en-US" altLang="en-US"/>
          </a:p>
        </p:txBody>
      </p:sp>
      <p:sp>
        <p:nvSpPr>
          <p:cNvPr id="256002" name="Rectangle 2">
            <a:extLst>
              <a:ext uri="{FF2B5EF4-FFF2-40B4-BE49-F238E27FC236}">
                <a16:creationId xmlns:a16="http://schemas.microsoft.com/office/drawing/2014/main" id="{53DE2A9A-D83A-44DC-BC5F-D7D84C6F97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>
                <a:latin typeface="+mn-lt"/>
              </a:rPr>
              <a:t>Grafika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Komputer</a:t>
            </a:r>
            <a:r>
              <a:rPr lang="en-US" altLang="en-US" b="1" dirty="0">
                <a:latin typeface="+mn-lt"/>
              </a:rPr>
              <a:t> (7) </a:t>
            </a:r>
          </a:p>
        </p:txBody>
      </p:sp>
      <p:sp>
        <p:nvSpPr>
          <p:cNvPr id="256003" name="Rectangle 3">
            <a:extLst>
              <a:ext uri="{FF2B5EF4-FFF2-40B4-BE49-F238E27FC236}">
                <a16:creationId xmlns:a16="http://schemas.microsoft.com/office/drawing/2014/main" id="{FFA43DB6-287A-4765-9B46-16FA1AFD6E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en-US" dirty="0" err="1"/>
              <a:t>Animasi</a:t>
            </a:r>
            <a:r>
              <a:rPr lang="en-US" altLang="en-US" dirty="0"/>
              <a:t> </a:t>
            </a:r>
            <a:r>
              <a:rPr lang="en-US" altLang="en-US" dirty="0" err="1"/>
              <a:t>komputer</a:t>
            </a:r>
            <a:endParaRPr lang="en-US" altLang="en-US" dirty="0"/>
          </a:p>
        </p:txBody>
      </p:sp>
      <p:pic>
        <p:nvPicPr>
          <p:cNvPr id="256004" name="Picture 4">
            <a:extLst>
              <a:ext uri="{FF2B5EF4-FFF2-40B4-BE49-F238E27FC236}">
                <a16:creationId xmlns:a16="http://schemas.microsoft.com/office/drawing/2014/main" id="{B0414D20-FB0E-4A07-8756-E3EB3F732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148" y="2492996"/>
            <a:ext cx="5358846" cy="3818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E399FDE-47EA-47E2-9CB4-727DF87D7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5AB04-1620-42FE-AC7B-E4AE05C4F952}" type="slidenum">
              <a:rPr lang="en-US" altLang="en-US"/>
              <a:pPr/>
              <a:t>36</a:t>
            </a:fld>
            <a:endParaRPr lang="en-US" altLang="en-US"/>
          </a:p>
        </p:txBody>
      </p:sp>
      <p:sp>
        <p:nvSpPr>
          <p:cNvPr id="262146" name="Rectangle 2">
            <a:extLst>
              <a:ext uri="{FF2B5EF4-FFF2-40B4-BE49-F238E27FC236}">
                <a16:creationId xmlns:a16="http://schemas.microsoft.com/office/drawing/2014/main" id="{E0355F1F-5EC7-4638-A19E-880D5E3C4D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>
                <a:latin typeface="+mn-lt"/>
              </a:rPr>
              <a:t>Grafika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Komputer</a:t>
            </a:r>
            <a:r>
              <a:rPr lang="en-US" altLang="en-US" b="1" dirty="0">
                <a:latin typeface="+mn-lt"/>
              </a:rPr>
              <a:t> (8)</a:t>
            </a:r>
          </a:p>
        </p:txBody>
      </p:sp>
      <p:sp>
        <p:nvSpPr>
          <p:cNvPr id="262147" name="Rectangle 3">
            <a:extLst>
              <a:ext uri="{FF2B5EF4-FFF2-40B4-BE49-F238E27FC236}">
                <a16:creationId xmlns:a16="http://schemas.microsoft.com/office/drawing/2014/main" id="{F8812FC5-C189-4734-83B7-7490B1331C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en-US" dirty="0" err="1"/>
              <a:t>Animasi</a:t>
            </a:r>
            <a:r>
              <a:rPr lang="en-US" altLang="en-US" dirty="0"/>
              <a:t> </a:t>
            </a:r>
            <a:r>
              <a:rPr lang="en-US" altLang="en-US" dirty="0" err="1"/>
              <a:t>komputer</a:t>
            </a:r>
            <a:endParaRPr lang="en-US" altLang="en-US" dirty="0"/>
          </a:p>
          <a:p>
            <a:pPr>
              <a:buFont typeface="Wingdings" panose="05000000000000000000" pitchFamily="2" charset="2"/>
              <a:buNone/>
            </a:pPr>
            <a:endParaRPr lang="en-US" altLang="en-US" dirty="0"/>
          </a:p>
          <a:p>
            <a:pPr>
              <a:buFont typeface="Wingdings" panose="05000000000000000000" pitchFamily="2" charset="2"/>
              <a:buNone/>
            </a:pPr>
            <a:r>
              <a:rPr lang="en-US" altLang="en-US" dirty="0" err="1"/>
              <a:t>Algoritma</a:t>
            </a:r>
            <a:r>
              <a:rPr lang="en-US" altLang="en-US" dirty="0"/>
              <a:t> </a:t>
            </a:r>
            <a:r>
              <a:rPr lang="en-US" altLang="en-US" dirty="0" err="1"/>
              <a:t>sederhana</a:t>
            </a:r>
            <a:r>
              <a:rPr lang="en-US" altLang="en-US" dirty="0"/>
              <a:t>: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   Repeat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   1. </a:t>
            </a:r>
            <a:r>
              <a:rPr lang="en-US" altLang="en-US" dirty="0" err="1"/>
              <a:t>Latar</a:t>
            </a:r>
            <a:r>
              <a:rPr lang="en-US" altLang="en-US" dirty="0"/>
              <a:t> </a:t>
            </a:r>
            <a:r>
              <a:rPr lang="en-US" altLang="en-US" dirty="0" err="1"/>
              <a:t>belakang</a:t>
            </a:r>
            <a:r>
              <a:rPr lang="en-US" altLang="en-US" dirty="0"/>
              <a:t> </a:t>
            </a:r>
            <a:r>
              <a:rPr lang="en-US" altLang="en-US" dirty="0" err="1"/>
              <a:t>diwarnai</a:t>
            </a:r>
            <a:r>
              <a:rPr lang="en-US" altLang="en-US" dirty="0"/>
              <a:t> </a:t>
            </a:r>
            <a:r>
              <a:rPr lang="en-US" altLang="en-US" dirty="0" err="1"/>
              <a:t>hitam</a:t>
            </a:r>
            <a:endParaRPr lang="en-US" altLang="en-US" dirty="0"/>
          </a:p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   2. Gambar </a:t>
            </a:r>
            <a:r>
              <a:rPr lang="en-US" altLang="en-US" dirty="0" err="1"/>
              <a:t>kambing</a:t>
            </a:r>
            <a:r>
              <a:rPr lang="en-US" altLang="en-US" dirty="0"/>
              <a:t> </a:t>
            </a:r>
            <a:r>
              <a:rPr lang="en-US" altLang="en-US" dirty="0" err="1"/>
              <a:t>ditaruh</a:t>
            </a:r>
            <a:r>
              <a:rPr lang="en-US" altLang="en-US" dirty="0"/>
              <a:t> di </a:t>
            </a:r>
            <a:r>
              <a:rPr lang="en-US" altLang="en-US" dirty="0" err="1"/>
              <a:t>kanan</a:t>
            </a:r>
            <a:endParaRPr lang="en-US" altLang="en-US" dirty="0"/>
          </a:p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   3. </a:t>
            </a:r>
            <a:r>
              <a:rPr lang="en-US" altLang="en-US" dirty="0" err="1"/>
              <a:t>Munculkan</a:t>
            </a:r>
            <a:r>
              <a:rPr lang="en-US" altLang="en-US" dirty="0"/>
              <a:t> </a:t>
            </a:r>
            <a:r>
              <a:rPr lang="en-US" altLang="en-US" dirty="0" err="1"/>
              <a:t>kembali</a:t>
            </a:r>
            <a:r>
              <a:rPr lang="en-US" altLang="en-US" dirty="0"/>
              <a:t> </a:t>
            </a:r>
            <a:r>
              <a:rPr lang="en-US" altLang="en-US" dirty="0" err="1"/>
              <a:t>latar</a:t>
            </a:r>
            <a:r>
              <a:rPr lang="en-US" altLang="en-US" dirty="0"/>
              <a:t> </a:t>
            </a:r>
            <a:r>
              <a:rPr lang="en-US" altLang="en-US" dirty="0" err="1"/>
              <a:t>belakang</a:t>
            </a:r>
            <a:r>
              <a:rPr lang="en-US" altLang="en-US" dirty="0"/>
              <a:t> </a:t>
            </a:r>
            <a:r>
              <a:rPr lang="en-US" altLang="en-US" dirty="0" err="1"/>
              <a:t>hitam</a:t>
            </a:r>
            <a:endParaRPr lang="en-US" altLang="en-US" dirty="0"/>
          </a:p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   4. Gambar </a:t>
            </a:r>
            <a:r>
              <a:rPr lang="en-US" altLang="en-US" dirty="0" err="1"/>
              <a:t>kambing</a:t>
            </a:r>
            <a:r>
              <a:rPr lang="en-US" altLang="en-US" dirty="0"/>
              <a:t> </a:t>
            </a:r>
            <a:r>
              <a:rPr lang="en-US" altLang="en-US" dirty="0" err="1"/>
              <a:t>digeser</a:t>
            </a:r>
            <a:r>
              <a:rPr lang="en-US" altLang="en-US" dirty="0"/>
              <a:t> </a:t>
            </a:r>
            <a:r>
              <a:rPr lang="en-US" altLang="en-US" dirty="0" err="1"/>
              <a:t>ke</a:t>
            </a:r>
            <a:r>
              <a:rPr lang="en-US" altLang="en-US" dirty="0"/>
              <a:t> </a:t>
            </a:r>
            <a:r>
              <a:rPr lang="en-US" altLang="en-US" dirty="0" err="1"/>
              <a:t>kiri</a:t>
            </a:r>
            <a:endParaRPr lang="en-US" altLang="en-US" dirty="0"/>
          </a:p>
        </p:txBody>
      </p:sp>
      <p:pic>
        <p:nvPicPr>
          <p:cNvPr id="262148" name="Picture 4" descr="CompAnimationExample">
            <a:extLst>
              <a:ext uri="{FF2B5EF4-FFF2-40B4-BE49-F238E27FC236}">
                <a16:creationId xmlns:a16="http://schemas.microsoft.com/office/drawing/2014/main" id="{2B935455-163B-42D9-AAC3-91F7A35662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490" y="1441415"/>
            <a:ext cx="4597166" cy="314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02A804D-BF1F-4AE7-8528-F3F06E08C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522B5-8F31-4CF7-A3FC-C6A4DD998184}" type="slidenum">
              <a:rPr lang="en-US" altLang="en-US"/>
              <a:pPr/>
              <a:t>37</a:t>
            </a:fld>
            <a:endParaRPr lang="en-US" altLang="en-US"/>
          </a:p>
        </p:txBody>
      </p:sp>
      <p:sp>
        <p:nvSpPr>
          <p:cNvPr id="257026" name="Rectangle 2">
            <a:extLst>
              <a:ext uri="{FF2B5EF4-FFF2-40B4-BE49-F238E27FC236}">
                <a16:creationId xmlns:a16="http://schemas.microsoft.com/office/drawing/2014/main" id="{BCFCA0BD-3953-4778-B02F-AD903CCE52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>
                <a:latin typeface="+mn-lt"/>
              </a:rPr>
              <a:t>Grafika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Komputer</a:t>
            </a:r>
            <a:r>
              <a:rPr lang="en-US" altLang="en-US" b="1" dirty="0">
                <a:latin typeface="+mn-lt"/>
              </a:rPr>
              <a:t> (9)</a:t>
            </a:r>
          </a:p>
        </p:txBody>
      </p:sp>
      <p:sp>
        <p:nvSpPr>
          <p:cNvPr id="257027" name="Rectangle 3">
            <a:extLst>
              <a:ext uri="{FF2B5EF4-FFF2-40B4-BE49-F238E27FC236}">
                <a16:creationId xmlns:a16="http://schemas.microsoft.com/office/drawing/2014/main" id="{51B211B5-3493-43F0-A359-4935B8AC80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3001" y="1752600"/>
            <a:ext cx="4448176" cy="4267200"/>
          </a:xfrm>
        </p:spPr>
        <p:txBody>
          <a:bodyPr>
            <a:normAutofit/>
          </a:bodyPr>
          <a:lstStyle/>
          <a:p>
            <a:pPr marL="571500" indent="-571500">
              <a:buNone/>
            </a:pPr>
            <a:r>
              <a:rPr lang="en-US" altLang="en-US" dirty="0" err="1"/>
              <a:t>Jenis-jenis</a:t>
            </a:r>
            <a:r>
              <a:rPr lang="en-US" altLang="en-US" dirty="0"/>
              <a:t> </a:t>
            </a:r>
            <a:r>
              <a:rPr lang="en-US" altLang="en-US" dirty="0" err="1"/>
              <a:t>grafik</a:t>
            </a:r>
            <a:r>
              <a:rPr lang="en-US" altLang="en-US" dirty="0"/>
              <a:t>:</a:t>
            </a:r>
          </a:p>
          <a:p>
            <a:pPr marL="571500" indent="-571500">
              <a:buFont typeface="Wingdings" panose="05000000000000000000" pitchFamily="2" charset="2"/>
              <a:buAutoNum type="arabicPeriod"/>
            </a:pPr>
            <a:r>
              <a:rPr lang="en-US" altLang="en-US" dirty="0"/>
              <a:t>Raster (</a:t>
            </a:r>
            <a:r>
              <a:rPr lang="en-US" altLang="en-US" i="1" dirty="0"/>
              <a:t>bitmap</a:t>
            </a:r>
            <a:r>
              <a:rPr lang="en-US" altLang="en-US" dirty="0"/>
              <a:t>)</a:t>
            </a:r>
          </a:p>
          <a:p>
            <a:pPr marL="571500" indent="-571500">
              <a:buNone/>
            </a:pPr>
            <a:r>
              <a:rPr lang="en-US" altLang="en-US" dirty="0"/>
              <a:t>	- </a:t>
            </a:r>
            <a:r>
              <a:rPr lang="en-US" altLang="en-US" i="1" dirty="0"/>
              <a:t>pixel</a:t>
            </a:r>
          </a:p>
        </p:txBody>
      </p:sp>
      <p:pic>
        <p:nvPicPr>
          <p:cNvPr id="257028" name="Picture 4">
            <a:extLst>
              <a:ext uri="{FF2B5EF4-FFF2-40B4-BE49-F238E27FC236}">
                <a16:creationId xmlns:a16="http://schemas.microsoft.com/office/drawing/2014/main" id="{38D93E56-0A90-4F9E-B421-C256A2191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032" y="3355976"/>
            <a:ext cx="2932113" cy="331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7029" name="Rectangle 5">
            <a:extLst>
              <a:ext uri="{FF2B5EF4-FFF2-40B4-BE49-F238E27FC236}">
                <a16:creationId xmlns:a16="http://schemas.microsoft.com/office/drawing/2014/main" id="{8FC8BFAD-B9F0-4DBC-ABC6-4D216A6E9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1989138"/>
            <a:ext cx="5334000" cy="486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571500" indent="-5715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966788" indent="-4953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347788" indent="-4381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93863" indent="-3873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93913" indent="-398463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51113" indent="-398463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3008313" indent="-398463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65513" indent="-398463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922713" indent="-398463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AutoNum type="arabicPeriod" startAt="2"/>
            </a:pPr>
            <a:r>
              <a:rPr lang="en-US" altLang="en-US" sz="2400" dirty="0" err="1"/>
              <a:t>Vektor</a:t>
            </a:r>
            <a:endParaRPr lang="en-US" altLang="en-US" sz="2400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 dirty="0"/>
              <a:t>   - </a:t>
            </a:r>
            <a:r>
              <a:rPr lang="en-US" altLang="en-US" sz="2000" i="1" dirty="0" err="1"/>
              <a:t>dibentuk</a:t>
            </a:r>
            <a:r>
              <a:rPr lang="en-US" altLang="en-US" sz="2000" i="1" dirty="0"/>
              <a:t> oleh </a:t>
            </a:r>
            <a:r>
              <a:rPr lang="en-US" altLang="en-US" sz="2000" i="1" dirty="0" err="1"/>
              <a:t>primitif</a:t>
            </a:r>
            <a:r>
              <a:rPr lang="en-US" altLang="en-US" sz="2000" i="1" dirty="0"/>
              <a:t> </a:t>
            </a:r>
            <a:r>
              <a:rPr lang="en-US" altLang="en-US" sz="2000" i="1" dirty="0" err="1"/>
              <a:t>geometri</a:t>
            </a:r>
            <a:r>
              <a:rPr lang="en-US" altLang="en-US" sz="2000" i="1" dirty="0"/>
              <a:t> (</a:t>
            </a:r>
            <a:r>
              <a:rPr lang="en-US" altLang="en-US" sz="2000" i="1" dirty="0" err="1"/>
              <a:t>titik</a:t>
            </a:r>
            <a:r>
              <a:rPr lang="en-US" altLang="en-US" sz="2000" i="1" dirty="0"/>
              <a:t>, </a:t>
            </a:r>
            <a:r>
              <a:rPr lang="en-US" altLang="en-US" sz="2000" i="1" dirty="0" err="1"/>
              <a:t>garis</a:t>
            </a:r>
            <a:r>
              <a:rPr lang="en-US" altLang="en-US" sz="2000" i="1" dirty="0"/>
              <a:t>, </a:t>
            </a:r>
            <a:r>
              <a:rPr lang="en-US" altLang="en-US" sz="2000" i="1" dirty="0" err="1"/>
              <a:t>lingkaran</a:t>
            </a:r>
            <a:r>
              <a:rPr lang="en-US" altLang="en-US" sz="2000" i="1" dirty="0"/>
              <a:t>, </a:t>
            </a:r>
            <a:r>
              <a:rPr lang="en-US" altLang="en-US" sz="2000" i="1" dirty="0" err="1"/>
              <a:t>poligon</a:t>
            </a:r>
            <a:r>
              <a:rPr lang="en-US" altLang="en-US" sz="2000" i="1" dirty="0"/>
              <a:t>)</a:t>
            </a:r>
          </a:p>
        </p:txBody>
      </p:sp>
      <p:pic>
        <p:nvPicPr>
          <p:cNvPr id="257031" name="Picture 7" descr="botol">
            <a:extLst>
              <a:ext uri="{FF2B5EF4-FFF2-40B4-BE49-F238E27FC236}">
                <a16:creationId xmlns:a16="http://schemas.microsoft.com/office/drawing/2014/main" id="{55CE62A3-769F-4B57-823C-482AC902D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539" y="3644900"/>
            <a:ext cx="2351087" cy="302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A478F-390D-4066-A723-0E56A1FA1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7711"/>
            <a:ext cx="10515600" cy="4169252"/>
          </a:xfrm>
        </p:spPr>
        <p:txBody>
          <a:bodyPr/>
          <a:lstStyle/>
          <a:p>
            <a:r>
              <a:rPr lang="en-US" dirty="0"/>
              <a:t> </a:t>
            </a:r>
            <a:r>
              <a:rPr lang="en-US" b="1" dirty="0" err="1"/>
              <a:t>Pengolahan</a:t>
            </a:r>
            <a:r>
              <a:rPr lang="en-US" b="1" dirty="0"/>
              <a:t> </a:t>
            </a:r>
            <a:r>
              <a:rPr lang="en-US" b="1" dirty="0" err="1"/>
              <a:t>citra</a:t>
            </a:r>
            <a:r>
              <a:rPr lang="en-US" dirty="0"/>
              <a:t> </a:t>
            </a:r>
            <a:r>
              <a:rPr lang="en-US" dirty="0" err="1"/>
              <a:t>bertujuan</a:t>
            </a:r>
            <a:r>
              <a:rPr lang="en-US" dirty="0"/>
              <a:t> </a:t>
            </a:r>
            <a:r>
              <a:rPr lang="en-US" dirty="0" err="1"/>
              <a:t>memperbaiki</a:t>
            </a:r>
            <a:r>
              <a:rPr lang="en-US" dirty="0"/>
              <a:t> </a:t>
            </a:r>
            <a:r>
              <a:rPr lang="en-US" dirty="0" err="1"/>
              <a:t>kualitas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agar </a:t>
            </a:r>
            <a:r>
              <a:rPr lang="en-US" dirty="0" err="1"/>
              <a:t>mudah</a:t>
            </a:r>
            <a:r>
              <a:rPr lang="en-US" dirty="0"/>
              <a:t> </a:t>
            </a:r>
            <a:r>
              <a:rPr lang="en-US" dirty="0" err="1"/>
              <a:t>diinterpretasi</a:t>
            </a:r>
            <a:r>
              <a:rPr lang="en-US" dirty="0"/>
              <a:t> oleh </a:t>
            </a:r>
            <a:r>
              <a:rPr lang="en-US" dirty="0" err="1"/>
              <a:t>manusia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mesin</a:t>
            </a:r>
            <a:r>
              <a:rPr lang="en-US" dirty="0"/>
              <a:t> (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hal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komputer</a:t>
            </a:r>
            <a:r>
              <a:rPr lang="en-US" dirty="0"/>
              <a:t>).</a:t>
            </a:r>
          </a:p>
          <a:p>
            <a:endParaRPr lang="en-US" dirty="0"/>
          </a:p>
          <a:p>
            <a:r>
              <a:rPr lang="en-US" dirty="0"/>
              <a:t> Teknik-</a:t>
            </a:r>
            <a:r>
              <a:rPr lang="en-US" dirty="0" err="1"/>
              <a:t>teknik</a:t>
            </a:r>
            <a:r>
              <a:rPr lang="en-US" dirty="0"/>
              <a:t> </a:t>
            </a:r>
            <a:r>
              <a:rPr lang="en-US" dirty="0" err="1"/>
              <a:t>pengolahan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mentransformasikan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lain. </a:t>
            </a:r>
            <a:r>
              <a:rPr lang="en-US" dirty="0" err="1"/>
              <a:t>Jadi</a:t>
            </a:r>
            <a:r>
              <a:rPr lang="en-US" dirty="0"/>
              <a:t>, </a:t>
            </a:r>
            <a:r>
              <a:rPr lang="en-US" dirty="0" err="1"/>
              <a:t>masukannya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dan </a:t>
            </a:r>
            <a:r>
              <a:rPr lang="en-US" dirty="0" err="1"/>
              <a:t>keluarannya</a:t>
            </a:r>
            <a:r>
              <a:rPr lang="en-US" dirty="0"/>
              <a:t> juga </a:t>
            </a:r>
            <a:r>
              <a:rPr lang="en-US" dirty="0" err="1"/>
              <a:t>citra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803FE47-7740-47BD-9EC0-CC2E491D7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DD3C1B33-7D0C-483D-946B-C20A62D055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2760838"/>
              </p:ext>
            </p:extLst>
          </p:nvPr>
        </p:nvGraphicFramePr>
        <p:xfrm>
          <a:off x="1630017" y="4691269"/>
          <a:ext cx="7700414" cy="16697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3236760" imgH="697680" progId="Visio.Drawing.5">
                  <p:embed/>
                </p:oleObj>
              </mc:Choice>
              <mc:Fallback>
                <p:oleObj r:id="rId2" imgW="3236760" imgH="697680" progId="Visio.Drawing.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0017" y="4691269"/>
                        <a:ext cx="7700414" cy="166977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">
            <a:extLst>
              <a:ext uri="{FF2B5EF4-FFF2-40B4-BE49-F238E27FC236}">
                <a16:creationId xmlns:a16="http://schemas.microsoft.com/office/drawing/2014/main" id="{A9578ED5-1D9A-4339-951D-5AA243E052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en-US" b="1" dirty="0" err="1"/>
              <a:t>Pengolahan</a:t>
            </a:r>
            <a:r>
              <a:rPr lang="en-US" altLang="en-US" b="1" dirty="0"/>
              <a:t> Citra (1)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0A4023-A4D4-9CD1-7446-C0FEE4144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38FA-C550-4C82-96FE-665EBD42224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4320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815470" y="3565525"/>
            <a:ext cx="3998158" cy="1325563"/>
          </a:xfrm>
        </p:spPr>
        <p:txBody>
          <a:bodyPr/>
          <a:lstStyle/>
          <a:p>
            <a:r>
              <a:rPr lang="en-US" dirty="0"/>
              <a:t>Image denoising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401079" y="6154117"/>
            <a:ext cx="1757473" cy="181762"/>
          </a:xfrm>
        </p:spPr>
        <p:txBody>
          <a:bodyPr/>
          <a:lstStyle/>
          <a:p>
            <a:fld id="{42DF876C-ED57-47CE-A10D-5276AD31AB21}" type="slidenum">
              <a:rPr lang="he-IL" smtClean="0"/>
              <a:pPr/>
              <a:t>39</a:t>
            </a:fld>
            <a:endParaRPr lang="en-US"/>
          </a:p>
        </p:txBody>
      </p:sp>
      <p:pic>
        <p:nvPicPr>
          <p:cNvPr id="6" name="Picture 3" descr="lena_sp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64686" y="1542198"/>
            <a:ext cx="4108626" cy="4347926"/>
          </a:xfrm>
          <a:prstGeom prst="rect">
            <a:avLst/>
          </a:prstGeom>
          <a:noFill/>
        </p:spPr>
      </p:pic>
      <p:pic>
        <p:nvPicPr>
          <p:cNvPr id="7" name="Picture 4" descr="lena_sp03_n3_HPL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64686" y="1542198"/>
            <a:ext cx="4108626" cy="4347926"/>
          </a:xfrm>
          <a:prstGeom prst="rect">
            <a:avLst/>
          </a:prstGeom>
          <a:noFill/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8B3DDFB3-8668-4C04-BF62-78F185A9905E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b="1" dirty="0" err="1"/>
              <a:t>Pengolahan</a:t>
            </a:r>
            <a:r>
              <a:rPr lang="en-US" altLang="en-US" b="1" dirty="0"/>
              <a:t> Citra (2)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obama">
            <a:extLst>
              <a:ext uri="{FF2B5EF4-FFF2-40B4-BE49-F238E27FC236}">
                <a16:creationId xmlns:a16="http://schemas.microsoft.com/office/drawing/2014/main" id="{67699523-4727-47C5-B4FF-3BCA71882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34" y="805068"/>
            <a:ext cx="7809362" cy="585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A932C0-8AB2-5690-7A12-9425C9640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38FA-C550-4C82-96FE-665EBD42224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6212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3956" y="5532437"/>
            <a:ext cx="5105401" cy="1325563"/>
          </a:xfrm>
        </p:spPr>
        <p:txBody>
          <a:bodyPr/>
          <a:lstStyle/>
          <a:p>
            <a:r>
              <a:rPr lang="en-US" dirty="0"/>
              <a:t>Image enhancement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F876C-ED57-47CE-A10D-5276AD31AB21}" type="slidenum">
              <a:rPr lang="he-IL" smtClean="0"/>
              <a:pPr/>
              <a:t>40</a:t>
            </a:fld>
            <a:endParaRPr lang="en-US"/>
          </a:p>
        </p:txBody>
      </p:sp>
      <p:graphicFrame>
        <p:nvGraphicFramePr>
          <p:cNvPr id="924674" name="Object 2"/>
          <p:cNvGraphicFramePr>
            <a:graphicFrameLocks noChangeAspect="1"/>
          </p:cNvGraphicFramePr>
          <p:nvPr/>
        </p:nvGraphicFramePr>
        <p:xfrm>
          <a:off x="3496718" y="1574255"/>
          <a:ext cx="4102100" cy="410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3253089" imgH="3253089" progId="Photoshop.Image.7">
                  <p:embed/>
                </p:oleObj>
              </mc:Choice>
              <mc:Fallback>
                <p:oleObj name="Image" r:id="rId2" imgW="3253089" imgH="3253089" progId="Photoshop.Image.7">
                  <p:embed/>
                  <p:pic>
                    <p:nvPicPr>
                      <p:cNvPr id="92467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6718" y="1574255"/>
                        <a:ext cx="4102100" cy="410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4675" name="Object 3"/>
          <p:cNvGraphicFramePr>
            <a:graphicFrameLocks noChangeAspect="1"/>
          </p:cNvGraphicFramePr>
          <p:nvPr/>
        </p:nvGraphicFramePr>
        <p:xfrm>
          <a:off x="3509418" y="1580605"/>
          <a:ext cx="4089400" cy="408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3253089" imgH="3253089" progId="">
                  <p:embed/>
                </p:oleObj>
              </mc:Choice>
              <mc:Fallback>
                <p:oleObj name="Image" r:id="rId4" imgW="3253089" imgH="3253089" progId="">
                  <p:embed/>
                  <p:pic>
                    <p:nvPicPr>
                      <p:cNvPr id="92467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9418" y="1580605"/>
                        <a:ext cx="4089400" cy="408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">
            <a:extLst>
              <a:ext uri="{FF2B5EF4-FFF2-40B4-BE49-F238E27FC236}">
                <a16:creationId xmlns:a16="http://schemas.microsoft.com/office/drawing/2014/main" id="{CE6F4DDB-B0B3-41A8-AEEC-66EB8793A984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b="1" dirty="0" err="1"/>
              <a:t>Pengolahan</a:t>
            </a:r>
            <a:r>
              <a:rPr lang="en-US" altLang="en-US" b="1" dirty="0"/>
              <a:t> Citra (3)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4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5703" name="Object 7"/>
          <p:cNvGraphicFramePr>
            <a:graphicFrameLocks noGrp="1" noChangeAspect="1"/>
          </p:cNvGraphicFramePr>
          <p:nvPr/>
        </p:nvGraphicFramePr>
        <p:xfrm>
          <a:off x="3490346" y="1548952"/>
          <a:ext cx="4121737" cy="4121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3253089" imgH="3253089" progId="">
                  <p:embed/>
                </p:oleObj>
              </mc:Choice>
              <mc:Fallback>
                <p:oleObj name="Image" r:id="rId2" imgW="3253089" imgH="3253089" progId="">
                  <p:embed/>
                  <p:pic>
                    <p:nvPicPr>
                      <p:cNvPr id="925703" name="Object 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0346" y="1548952"/>
                        <a:ext cx="4121737" cy="4121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5704" name="Object 8"/>
          <p:cNvGraphicFramePr>
            <a:graphicFrameLocks noChangeAspect="1"/>
          </p:cNvGraphicFramePr>
          <p:nvPr/>
        </p:nvGraphicFramePr>
        <p:xfrm>
          <a:off x="3499871" y="1557529"/>
          <a:ext cx="4111031" cy="4111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3253089" imgH="3253089" progId="">
                  <p:embed/>
                </p:oleObj>
              </mc:Choice>
              <mc:Fallback>
                <p:oleObj name="Image" r:id="rId4" imgW="3253089" imgH="3253089" progId="">
                  <p:embed/>
                  <p:pic>
                    <p:nvPicPr>
                      <p:cNvPr id="925704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9871" y="1557529"/>
                        <a:ext cx="4111031" cy="41110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0346" y="5668560"/>
            <a:ext cx="4350024" cy="1035774"/>
          </a:xfrm>
        </p:spPr>
        <p:txBody>
          <a:bodyPr/>
          <a:lstStyle/>
          <a:p>
            <a:r>
              <a:rPr lang="en-US" dirty="0"/>
              <a:t>Image deblurring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F876C-ED57-47CE-A10D-5276AD31AB21}" type="slidenum">
              <a:rPr lang="he-IL" smtClean="0"/>
              <a:pPr/>
              <a:t>41</a:t>
            </a:fld>
            <a:endParaRPr 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FF8F2C2-3275-4E35-9280-575AF7AA6B24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b="1" dirty="0" err="1"/>
              <a:t>Pengolahan</a:t>
            </a:r>
            <a:r>
              <a:rPr lang="en-US" altLang="en-US" b="1" dirty="0"/>
              <a:t> Citra (4)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5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426" y="5218471"/>
            <a:ext cx="4290391" cy="1325563"/>
          </a:xfrm>
        </p:spPr>
        <p:txBody>
          <a:bodyPr/>
          <a:lstStyle/>
          <a:p>
            <a:r>
              <a:rPr lang="en-US" dirty="0"/>
              <a:t>Image deblurring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F876C-ED57-47CE-A10D-5276AD31AB21}" type="slidenum">
              <a:rPr lang="he-IL" smtClean="0"/>
              <a:pPr/>
              <a:t>42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3D1CF5-4A0D-4FDC-8486-828564B69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3381" y="1900330"/>
            <a:ext cx="5201352" cy="34760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2724F3-17BA-4271-8D5C-A151D3898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900330"/>
            <a:ext cx="5114744" cy="344633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3500DA2-49F9-42A4-A1D5-948DAB334D31}"/>
              </a:ext>
            </a:extLst>
          </p:cNvPr>
          <p:cNvCxnSpPr/>
          <p:nvPr/>
        </p:nvCxnSpPr>
        <p:spPr>
          <a:xfrm>
            <a:off x="6096000" y="3637052"/>
            <a:ext cx="33562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2">
            <a:extLst>
              <a:ext uri="{FF2B5EF4-FFF2-40B4-BE49-F238E27FC236}">
                <a16:creationId xmlns:a16="http://schemas.microsoft.com/office/drawing/2014/main" id="{D9658E90-6821-475E-A23B-20513B743D30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b="1" dirty="0" err="1"/>
              <a:t>Pengolahan</a:t>
            </a:r>
            <a:r>
              <a:rPr lang="en-US" altLang="en-US" b="1" dirty="0"/>
              <a:t> Citra (5)</a:t>
            </a:r>
          </a:p>
        </p:txBody>
      </p:sp>
    </p:spTree>
    <p:extLst>
      <p:ext uri="{BB962C8B-B14F-4D97-AF65-F5344CB8AC3E}">
        <p14:creationId xmlns:p14="http://schemas.microsoft.com/office/powerpoint/2010/main" val="30345936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302D46-9AE5-4F72-AFA2-9B84A15797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8069"/>
            <a:ext cx="10515600" cy="4228893"/>
          </a:xfrm>
        </p:spPr>
        <p:txBody>
          <a:bodyPr/>
          <a:lstStyle/>
          <a:p>
            <a:r>
              <a:rPr lang="en-US" b="1" dirty="0" err="1"/>
              <a:t>Pengenalan</a:t>
            </a:r>
            <a:r>
              <a:rPr lang="en-US" b="1" dirty="0"/>
              <a:t> Pola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metode</a:t>
            </a:r>
            <a:r>
              <a:rPr lang="en-US" dirty="0"/>
              <a:t> </a:t>
            </a:r>
            <a:r>
              <a:rPr lang="en-US" dirty="0" err="1"/>
              <a:t>analisis</a:t>
            </a:r>
            <a:r>
              <a:rPr lang="en-US" dirty="0"/>
              <a:t> data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otomatis</a:t>
            </a:r>
            <a:r>
              <a:rPr lang="en-US" dirty="0"/>
              <a:t> oleh </a:t>
            </a:r>
            <a:r>
              <a:rPr lang="en-US" dirty="0" err="1"/>
              <a:t>mesin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mengenali</a:t>
            </a:r>
            <a:r>
              <a:rPr lang="en-US" dirty="0"/>
              <a:t> </a:t>
            </a:r>
            <a:r>
              <a:rPr lang="en-US" dirty="0" err="1"/>
              <a:t>keteraturan</a:t>
            </a:r>
            <a:r>
              <a:rPr lang="en-US" dirty="0"/>
              <a:t> (</a:t>
            </a:r>
            <a:r>
              <a:rPr lang="en-US" dirty="0" err="1"/>
              <a:t>pola</a:t>
            </a:r>
            <a:r>
              <a:rPr lang="en-US" dirty="0"/>
              <a:t>) di </a:t>
            </a:r>
            <a:r>
              <a:rPr lang="en-US" dirty="0" err="1"/>
              <a:t>dalam</a:t>
            </a:r>
            <a:r>
              <a:rPr lang="en-US" dirty="0"/>
              <a:t> data.</a:t>
            </a:r>
          </a:p>
          <a:p>
            <a:endParaRPr lang="en-US" dirty="0"/>
          </a:p>
          <a:p>
            <a:r>
              <a:rPr lang="en-US" dirty="0"/>
              <a:t>Di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konteks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, </a:t>
            </a:r>
            <a:r>
              <a:rPr lang="en-US" dirty="0" err="1"/>
              <a:t>tujuan</a:t>
            </a:r>
            <a:r>
              <a:rPr lang="en-US" dirty="0"/>
              <a:t> </a:t>
            </a:r>
            <a:r>
              <a:rPr lang="en-US" dirty="0" err="1"/>
              <a:t>pengenalan</a:t>
            </a:r>
            <a:r>
              <a:rPr lang="en-US" dirty="0"/>
              <a:t> </a:t>
            </a:r>
            <a:r>
              <a:rPr lang="en-US" dirty="0" err="1"/>
              <a:t>pola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mengenali</a:t>
            </a:r>
            <a:r>
              <a:rPr lang="en-US" dirty="0"/>
              <a:t> </a:t>
            </a:r>
            <a:r>
              <a:rPr lang="en-US" dirty="0" err="1"/>
              <a:t>suatu</a:t>
            </a:r>
            <a:r>
              <a:rPr lang="en-US" dirty="0"/>
              <a:t> </a:t>
            </a:r>
            <a:r>
              <a:rPr lang="en-US" dirty="0" err="1"/>
              <a:t>objek</a:t>
            </a:r>
            <a:r>
              <a:rPr lang="en-US" dirty="0"/>
              <a:t> di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citra</a:t>
            </a:r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F6BDFFF-91DB-48D0-BA16-D8CDD4F9E9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6061" y="398559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6B3701A6-0E50-4BC1-BB53-FEAAD7DA58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1877017"/>
              </p:ext>
            </p:extLst>
          </p:nvPr>
        </p:nvGraphicFramePr>
        <p:xfrm>
          <a:off x="1997765" y="4596442"/>
          <a:ext cx="7971182" cy="16103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3465360" imgH="697680" progId="Visio.Drawing.5">
                  <p:embed/>
                </p:oleObj>
              </mc:Choice>
              <mc:Fallback>
                <p:oleObj r:id="rId2" imgW="3465360" imgH="697680" progId="Visio.Drawing.5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6B3701A6-0E50-4BC1-BB53-FEAAD7DA585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7765" y="4596442"/>
                        <a:ext cx="7971182" cy="16103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">
            <a:extLst>
              <a:ext uri="{FF2B5EF4-FFF2-40B4-BE49-F238E27FC236}">
                <a16:creationId xmlns:a16="http://schemas.microsoft.com/office/drawing/2014/main" id="{A938287A-8524-4313-A430-175889CF5CF5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b="1" dirty="0" err="1"/>
              <a:t>Pengenalan</a:t>
            </a:r>
            <a:r>
              <a:rPr lang="en-US" altLang="en-US" b="1" dirty="0"/>
              <a:t> Pola (1)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C98306-45CF-D6AF-01A0-E52371712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38FA-C550-4C82-96FE-665EBD42224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232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CCE2AA-90D4-408A-970B-1E99DA058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687" y="2000042"/>
            <a:ext cx="7381581" cy="4030732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AE816515-AC2E-48C7-B640-77FB767E0D61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b="1" dirty="0" err="1"/>
              <a:t>Pengenalan</a:t>
            </a:r>
            <a:r>
              <a:rPr lang="en-US" altLang="en-US" b="1" dirty="0"/>
              <a:t> Pola (2)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5A4AD2-2697-17D2-B9BE-A0D1B457B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38FA-C550-4C82-96FE-665EBD42224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2680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B44C9EE-A71C-419D-BC1F-38CB58CD9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85EA1-ACA2-4C41-AA39-E2E91C710F13}" type="slidenum">
              <a:rPr lang="en-US" altLang="en-US"/>
              <a:pPr/>
              <a:t>45</a:t>
            </a:fld>
            <a:endParaRPr lang="en-US" altLang="en-US"/>
          </a:p>
        </p:txBody>
      </p:sp>
      <p:sp>
        <p:nvSpPr>
          <p:cNvPr id="253954" name="Rectangle 2">
            <a:extLst>
              <a:ext uri="{FF2B5EF4-FFF2-40B4-BE49-F238E27FC236}">
                <a16:creationId xmlns:a16="http://schemas.microsoft.com/office/drawing/2014/main" id="{C1554DAB-EEB2-4B99-94E9-611015C40C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Pengenalan</a:t>
            </a:r>
            <a:r>
              <a:rPr lang="en-US" altLang="en-US" dirty="0"/>
              <a:t> Pola (3)</a:t>
            </a:r>
          </a:p>
        </p:txBody>
      </p:sp>
      <p:sp>
        <p:nvSpPr>
          <p:cNvPr id="253955" name="Rectangle 3">
            <a:extLst>
              <a:ext uri="{FF2B5EF4-FFF2-40B4-BE49-F238E27FC236}">
                <a16:creationId xmlns:a16="http://schemas.microsoft.com/office/drawing/2014/main" id="{5615BEFF-9508-45F6-9A5D-AE34B9607D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53548" y="1752600"/>
            <a:ext cx="8930240" cy="4267200"/>
          </a:xfrm>
        </p:spPr>
        <p:txBody>
          <a:bodyPr/>
          <a:lstStyle/>
          <a:p>
            <a:r>
              <a:rPr lang="en-US" altLang="en-US"/>
              <a:t>Ini huruf apa?</a:t>
            </a:r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</p:txBody>
      </p:sp>
      <p:sp>
        <p:nvSpPr>
          <p:cNvPr id="253956" name="Rectangle 4">
            <a:extLst>
              <a:ext uri="{FF2B5EF4-FFF2-40B4-BE49-F238E27FC236}">
                <a16:creationId xmlns:a16="http://schemas.microsoft.com/office/drawing/2014/main" id="{81727C73-E0C5-45BC-95C0-9F56E9DE45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52519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53957" name="Object 5">
            <a:extLst>
              <a:ext uri="{FF2B5EF4-FFF2-40B4-BE49-F238E27FC236}">
                <a16:creationId xmlns:a16="http://schemas.microsoft.com/office/drawing/2014/main" id="{BE5E44BA-B69F-46A8-9654-4D14A66C380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40013" y="2349500"/>
          <a:ext cx="1784350" cy="208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1267002" imgH="1828571" progId="Paint.Picture">
                  <p:embed/>
                </p:oleObj>
              </mc:Choice>
              <mc:Fallback>
                <p:oleObj name="Bitmap Image" r:id="rId2" imgW="1267002" imgH="1828571" progId="Paint.Picture">
                  <p:embed/>
                  <p:pic>
                    <p:nvPicPr>
                      <p:cNvPr id="253957" name="Object 5">
                        <a:extLst>
                          <a:ext uri="{FF2B5EF4-FFF2-40B4-BE49-F238E27FC236}">
                            <a16:creationId xmlns:a16="http://schemas.microsoft.com/office/drawing/2014/main" id="{BE5E44BA-B69F-46A8-9654-4D14A66C380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0013" y="2349500"/>
                        <a:ext cx="1784350" cy="2089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3958" name="Picture 6">
            <a:extLst>
              <a:ext uri="{FF2B5EF4-FFF2-40B4-BE49-F238E27FC236}">
                <a16:creationId xmlns:a16="http://schemas.microsoft.com/office/drawing/2014/main" id="{04A40C95-D018-4592-B261-02506A591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245" y="1752600"/>
            <a:ext cx="5512017" cy="4788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B0A14D4-12F8-41B7-A393-E5C5D2E28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448CC-ED4B-4056-8856-5B58BCFC9043}" type="slidenum">
              <a:rPr lang="en-US" altLang="en-US"/>
              <a:pPr/>
              <a:t>46</a:t>
            </a:fld>
            <a:endParaRPr lang="en-US" altLang="en-US"/>
          </a:p>
        </p:txBody>
      </p:sp>
      <p:sp>
        <p:nvSpPr>
          <p:cNvPr id="210946" name="Rectangle 2">
            <a:extLst>
              <a:ext uri="{FF2B5EF4-FFF2-40B4-BE49-F238E27FC236}">
                <a16:creationId xmlns:a16="http://schemas.microsoft.com/office/drawing/2014/main" id="{41B087B5-E8A0-4EB5-A260-C1C8DCE0D8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886440" cy="1325563"/>
          </a:xfrm>
        </p:spPr>
        <p:txBody>
          <a:bodyPr>
            <a:normAutofit/>
          </a:bodyPr>
          <a:lstStyle/>
          <a:p>
            <a:r>
              <a:rPr lang="en-US" altLang="en-US" sz="4000" b="1" dirty="0" err="1">
                <a:latin typeface="+mn-lt"/>
              </a:rPr>
              <a:t>Operasi-operasi</a:t>
            </a:r>
            <a:r>
              <a:rPr lang="en-US" altLang="en-US" sz="4000" b="1" dirty="0">
                <a:latin typeface="+mn-lt"/>
              </a:rPr>
              <a:t> di </a:t>
            </a:r>
            <a:r>
              <a:rPr lang="en-US" altLang="en-US" sz="4000" b="1" dirty="0" err="1">
                <a:latin typeface="+mn-lt"/>
              </a:rPr>
              <a:t>dalam</a:t>
            </a:r>
            <a:r>
              <a:rPr lang="en-US" altLang="en-US" sz="4000" b="1" dirty="0">
                <a:latin typeface="+mn-lt"/>
              </a:rPr>
              <a:t> </a:t>
            </a:r>
            <a:r>
              <a:rPr lang="en-US" altLang="en-US" sz="4000" b="1" dirty="0" err="1">
                <a:latin typeface="+mn-lt"/>
              </a:rPr>
              <a:t>pengolahan</a:t>
            </a:r>
            <a:r>
              <a:rPr lang="en-US" altLang="en-US" sz="4000" b="1" dirty="0">
                <a:latin typeface="+mn-lt"/>
              </a:rPr>
              <a:t> </a:t>
            </a:r>
            <a:r>
              <a:rPr lang="en-US" altLang="en-US" sz="4000" b="1" dirty="0" err="1">
                <a:latin typeface="+mn-lt"/>
              </a:rPr>
              <a:t>citra</a:t>
            </a:r>
            <a:r>
              <a:rPr lang="en-US" altLang="en-US" sz="4000" b="1" dirty="0">
                <a:latin typeface="+mn-lt"/>
              </a:rPr>
              <a:t> digital</a:t>
            </a:r>
          </a:p>
        </p:txBody>
      </p:sp>
      <p:sp>
        <p:nvSpPr>
          <p:cNvPr id="210947" name="Rectangle 3">
            <a:extLst>
              <a:ext uri="{FF2B5EF4-FFF2-40B4-BE49-F238E27FC236}">
                <a16:creationId xmlns:a16="http://schemas.microsoft.com/office/drawing/2014/main" id="{B919E97C-996B-444B-BB23-211698BB52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AutoNum type="arabicPeriod"/>
            </a:pPr>
            <a:r>
              <a:rPr lang="en-US" altLang="en-US" dirty="0" err="1"/>
              <a:t>Perbaikan</a:t>
            </a:r>
            <a:r>
              <a:rPr lang="en-US" altLang="en-US" dirty="0"/>
              <a:t> </a:t>
            </a:r>
            <a:r>
              <a:rPr lang="en-US" altLang="en-US" dirty="0" err="1"/>
              <a:t>kualitas</a:t>
            </a:r>
            <a:r>
              <a:rPr lang="en-US" altLang="en-US" dirty="0"/>
              <a:t> </a:t>
            </a:r>
            <a:r>
              <a:rPr lang="en-US" altLang="en-US" dirty="0" err="1"/>
              <a:t>citra</a:t>
            </a:r>
            <a:r>
              <a:rPr lang="en-US" altLang="en-US" dirty="0"/>
              <a:t> (</a:t>
            </a:r>
            <a:r>
              <a:rPr lang="en-US" altLang="en-US" i="1" dirty="0"/>
              <a:t>image enhancement</a:t>
            </a:r>
            <a:r>
              <a:rPr lang="en-US" altLang="en-US" dirty="0"/>
              <a:t>).</a:t>
            </a:r>
          </a:p>
          <a:p>
            <a:pPr marL="571500" indent="-571500">
              <a:buFont typeface="Wingdings" panose="05000000000000000000" pitchFamily="2" charset="2"/>
              <a:buAutoNum type="arabicPeriod"/>
            </a:pPr>
            <a:r>
              <a:rPr lang="en-US" altLang="en-US" dirty="0" err="1"/>
              <a:t>Pemampatan</a:t>
            </a:r>
            <a:r>
              <a:rPr lang="en-US" altLang="en-US" dirty="0"/>
              <a:t> </a:t>
            </a:r>
            <a:r>
              <a:rPr lang="en-US" altLang="en-US" dirty="0" err="1"/>
              <a:t>citra</a:t>
            </a:r>
            <a:r>
              <a:rPr lang="en-US" altLang="en-US" dirty="0"/>
              <a:t> (</a:t>
            </a:r>
            <a:r>
              <a:rPr lang="en-US" altLang="en-US" i="1" dirty="0"/>
              <a:t>image compression</a:t>
            </a:r>
            <a:r>
              <a:rPr lang="en-US" altLang="en-US" dirty="0"/>
              <a:t>).</a:t>
            </a:r>
          </a:p>
          <a:p>
            <a:pPr marL="571500" indent="-571500">
              <a:buFont typeface="Wingdings" panose="05000000000000000000" pitchFamily="2" charset="2"/>
              <a:buAutoNum type="arabicPeriod"/>
            </a:pPr>
            <a:r>
              <a:rPr lang="en-US" altLang="en-US" dirty="0" err="1"/>
              <a:t>Pengorakan</a:t>
            </a:r>
            <a:r>
              <a:rPr lang="en-US" altLang="en-US" dirty="0"/>
              <a:t> </a:t>
            </a:r>
            <a:r>
              <a:rPr lang="en-US" altLang="en-US" dirty="0" err="1"/>
              <a:t>citra</a:t>
            </a:r>
            <a:r>
              <a:rPr lang="en-US" altLang="en-US" dirty="0"/>
              <a:t> (</a:t>
            </a:r>
            <a:r>
              <a:rPr lang="en-US" altLang="en-US" i="1" dirty="0"/>
              <a:t>image analysis</a:t>
            </a:r>
            <a:r>
              <a:rPr lang="en-US" altLang="en-US" dirty="0"/>
              <a:t>)</a:t>
            </a:r>
          </a:p>
          <a:p>
            <a:pPr marL="571500" indent="-571500">
              <a:buFont typeface="Wingdings" panose="05000000000000000000" pitchFamily="2" charset="2"/>
              <a:buAutoNum type="arabicPeriod"/>
            </a:pPr>
            <a:r>
              <a:rPr lang="en-US" altLang="en-US" dirty="0" err="1"/>
              <a:t>Rekonstruksi</a:t>
            </a:r>
            <a:r>
              <a:rPr lang="en-US" altLang="en-US" dirty="0"/>
              <a:t> </a:t>
            </a:r>
            <a:r>
              <a:rPr lang="en-US" altLang="en-US" dirty="0" err="1"/>
              <a:t>citra</a:t>
            </a:r>
            <a:r>
              <a:rPr lang="en-US" altLang="en-US" dirty="0"/>
              <a:t> (</a:t>
            </a:r>
            <a:r>
              <a:rPr lang="en-US" altLang="en-US" i="1" dirty="0"/>
              <a:t>image reconstruction</a:t>
            </a:r>
            <a:r>
              <a:rPr lang="en-US" altLang="en-US" dirty="0"/>
              <a:t>)</a:t>
            </a:r>
          </a:p>
          <a:p>
            <a:pPr marL="571500" indent="-571500">
              <a:buFont typeface="Wingdings" panose="05000000000000000000" pitchFamily="2" charset="2"/>
              <a:buAutoNum type="arabicPeriod"/>
            </a:pPr>
            <a:r>
              <a:rPr lang="en-US" altLang="en-US" dirty="0" err="1"/>
              <a:t>Restorasi</a:t>
            </a:r>
            <a:r>
              <a:rPr lang="en-US" altLang="en-US" dirty="0"/>
              <a:t> </a:t>
            </a:r>
            <a:r>
              <a:rPr lang="en-US" altLang="en-US" dirty="0" err="1"/>
              <a:t>citra</a:t>
            </a:r>
            <a:r>
              <a:rPr lang="en-US" altLang="en-US" dirty="0"/>
              <a:t> (</a:t>
            </a:r>
            <a:r>
              <a:rPr lang="en-US" altLang="en-US" i="1" dirty="0"/>
              <a:t>image restoration</a:t>
            </a:r>
            <a:r>
              <a:rPr lang="en-US" altLang="en-US" dirty="0"/>
              <a:t>)</a:t>
            </a:r>
          </a:p>
          <a:p>
            <a:pPr marL="571500" indent="-571500">
              <a:buFont typeface="Wingdings" panose="05000000000000000000" pitchFamily="2" charset="2"/>
              <a:buAutoNum type="arabicPeriod"/>
            </a:pPr>
            <a:r>
              <a:rPr lang="en-US" altLang="en-US" dirty="0" err="1"/>
              <a:t>Pemampatan</a:t>
            </a:r>
            <a:r>
              <a:rPr lang="en-US" altLang="en-US" dirty="0"/>
              <a:t> </a:t>
            </a:r>
            <a:r>
              <a:rPr lang="en-US" altLang="en-US" dirty="0" err="1"/>
              <a:t>citra</a:t>
            </a:r>
            <a:r>
              <a:rPr lang="en-US" altLang="en-US" dirty="0"/>
              <a:t> (</a:t>
            </a:r>
            <a:r>
              <a:rPr lang="en-US" altLang="en-US" i="1" dirty="0"/>
              <a:t>image compression</a:t>
            </a:r>
            <a:r>
              <a:rPr lang="en-US" altLang="en-US" dirty="0"/>
              <a:t>)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6982BD4-E171-4BDA-BEC1-86B0DAB85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307E-CDC3-4BA1-8510-F5B14C0792FB}" type="slidenum">
              <a:rPr lang="en-US" altLang="en-US"/>
              <a:pPr/>
              <a:t>47</a:t>
            </a:fld>
            <a:endParaRPr lang="en-US" altLang="en-US"/>
          </a:p>
        </p:txBody>
      </p:sp>
      <p:sp>
        <p:nvSpPr>
          <p:cNvPr id="211970" name="Rectangle 2">
            <a:extLst>
              <a:ext uri="{FF2B5EF4-FFF2-40B4-BE49-F238E27FC236}">
                <a16:creationId xmlns:a16="http://schemas.microsoft.com/office/drawing/2014/main" id="{68C7D0A9-F81C-43EB-B317-878FF729BD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/>
              <a:t>1. </a:t>
            </a:r>
            <a:r>
              <a:rPr lang="en-US" altLang="en-US" b="1" i="1" dirty="0"/>
              <a:t>Image Enhancement (1)</a:t>
            </a:r>
          </a:p>
        </p:txBody>
      </p:sp>
      <p:sp>
        <p:nvSpPr>
          <p:cNvPr id="211971" name="Rectangle 3">
            <a:extLst>
              <a:ext uri="{FF2B5EF4-FFF2-40B4-BE49-F238E27FC236}">
                <a16:creationId xmlns:a16="http://schemas.microsoft.com/office/drawing/2014/main" id="{A2614AFD-E9AF-4542-AF67-96C5B4F47A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/>
              <a:t>Bertujuan untuk memperbaiki kualitas citra dengan cara memanipulasi parameter-parameter citra. 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Dengan operasi ini, ciri-ciri khusus pada citra lebih ditonjolkan</a:t>
            </a:r>
            <a:r>
              <a:rPr lang="en-US" altLang="en-US"/>
              <a:t>. 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Contoh operasi: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/>
              <a:t>	</a:t>
            </a:r>
            <a:r>
              <a:rPr lang="en-US" altLang="en-US" sz="2000"/>
              <a:t>- perbaikan kontras gelap/terang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000"/>
              <a:t>	- perbaikan tepian obyek (</a:t>
            </a:r>
            <a:r>
              <a:rPr lang="en-US" altLang="en-US" sz="2000" i="1"/>
              <a:t>edge enhancement</a:t>
            </a:r>
            <a:r>
              <a:rPr lang="en-US" altLang="en-US" sz="2000"/>
              <a:t>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000"/>
              <a:t>	- penajaman (</a:t>
            </a:r>
            <a:r>
              <a:rPr lang="en-US" altLang="en-US" sz="2000" i="1"/>
              <a:t>sharpening</a:t>
            </a:r>
            <a:r>
              <a:rPr lang="en-US" altLang="en-US" sz="2000"/>
              <a:t>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000" i="1"/>
              <a:t>	- noise filtering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000" i="1"/>
              <a:t>	- </a:t>
            </a:r>
            <a:r>
              <a:rPr lang="en-US" altLang="en-US" sz="2000"/>
              <a:t>koreksi geometrik</a:t>
            </a:r>
            <a:endParaRPr lang="en-US" altLang="en-US" sz="2000" i="1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54E3247-F93F-4E4B-BC07-F686F77D5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71458-01AF-4A14-8FF0-8CD7778B6FA3}" type="slidenum">
              <a:rPr lang="en-US" altLang="en-US"/>
              <a:pPr/>
              <a:t>48</a:t>
            </a:fld>
            <a:endParaRPr lang="en-US" altLang="en-US"/>
          </a:p>
        </p:txBody>
      </p:sp>
      <p:sp>
        <p:nvSpPr>
          <p:cNvPr id="214018" name="Rectangle 2">
            <a:extLst>
              <a:ext uri="{FF2B5EF4-FFF2-40B4-BE49-F238E27FC236}">
                <a16:creationId xmlns:a16="http://schemas.microsoft.com/office/drawing/2014/main" id="{A63B488C-F0F0-4BE6-92DE-320D8F3331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1. </a:t>
            </a:r>
            <a:r>
              <a:rPr lang="en-US" altLang="en-US" i="1"/>
              <a:t>Image Enhancement (1)</a:t>
            </a:r>
          </a:p>
        </p:txBody>
      </p:sp>
      <p:sp>
        <p:nvSpPr>
          <p:cNvPr id="214019" name="Rectangle 3">
            <a:extLst>
              <a:ext uri="{FF2B5EF4-FFF2-40B4-BE49-F238E27FC236}">
                <a16:creationId xmlns:a16="http://schemas.microsoft.com/office/drawing/2014/main" id="{3AD3C380-DF2B-4241-ABF2-B2BAF40C2A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835564"/>
            <a:ext cx="10515600" cy="4351338"/>
          </a:xfrm>
        </p:spPr>
        <p:txBody>
          <a:bodyPr/>
          <a:lstStyle/>
          <a:p>
            <a:r>
              <a:rPr lang="en-US" altLang="en-US" sz="2400"/>
              <a:t>Perbaikan kontras gelap/terang</a:t>
            </a:r>
          </a:p>
        </p:txBody>
      </p:sp>
      <p:pic>
        <p:nvPicPr>
          <p:cNvPr id="214023" name="Picture 7">
            <a:extLst>
              <a:ext uri="{FF2B5EF4-FFF2-40B4-BE49-F238E27FC236}">
                <a16:creationId xmlns:a16="http://schemas.microsoft.com/office/drawing/2014/main" id="{52B871EE-4543-4B8F-8A0B-6AC79D0D1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416" y="2562846"/>
            <a:ext cx="2635319" cy="263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4024" name="Picture 8">
            <a:extLst>
              <a:ext uri="{FF2B5EF4-FFF2-40B4-BE49-F238E27FC236}">
                <a16:creationId xmlns:a16="http://schemas.microsoft.com/office/drawing/2014/main" id="{82A9FE24-04D6-4A2D-9FD8-0B07EC1F1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950" y="2562845"/>
            <a:ext cx="2635319" cy="263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4025" name="Picture 9">
            <a:extLst>
              <a:ext uri="{FF2B5EF4-FFF2-40B4-BE49-F238E27FC236}">
                <a16:creationId xmlns:a16="http://schemas.microsoft.com/office/drawing/2014/main" id="{5EA12337-C59E-4AFA-9970-12889989C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484" y="2562844"/>
            <a:ext cx="2635320" cy="263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7AC5C30-6914-420E-8FA4-023C6A4FB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07C5D-F5AB-4E4D-9D4F-4FF728377866}" type="slidenum">
              <a:rPr lang="en-US" altLang="en-US"/>
              <a:pPr/>
              <a:t>49</a:t>
            </a:fld>
            <a:endParaRPr lang="en-US" altLang="en-US"/>
          </a:p>
        </p:txBody>
      </p:sp>
      <p:sp>
        <p:nvSpPr>
          <p:cNvPr id="208898" name="Rectangle 2">
            <a:extLst>
              <a:ext uri="{FF2B5EF4-FFF2-40B4-BE49-F238E27FC236}">
                <a16:creationId xmlns:a16="http://schemas.microsoft.com/office/drawing/2014/main" id="{68360EE5-2DEC-4877-9395-0986E59A1A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1. </a:t>
            </a:r>
            <a:r>
              <a:rPr lang="en-US" altLang="en-US" i="1" dirty="0"/>
              <a:t>Image Enhancement (2)</a:t>
            </a:r>
            <a:endParaRPr lang="en-US" altLang="en-US" dirty="0"/>
          </a:p>
        </p:txBody>
      </p:sp>
      <p:sp>
        <p:nvSpPr>
          <p:cNvPr id="208899" name="Rectangle 3">
            <a:extLst>
              <a:ext uri="{FF2B5EF4-FFF2-40B4-BE49-F238E27FC236}">
                <a16:creationId xmlns:a16="http://schemas.microsoft.com/office/drawing/2014/main" id="{401D300D-61AC-400A-ADD4-217A4E3BEC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400" i="1" dirty="0"/>
              <a:t>Noise filtering</a:t>
            </a:r>
          </a:p>
          <a:p>
            <a:endParaRPr lang="en-US" altLang="en-US" sz="2400" i="1" dirty="0"/>
          </a:p>
          <a:p>
            <a:endParaRPr lang="en-US" altLang="en-US" sz="2400" i="1" dirty="0"/>
          </a:p>
          <a:p>
            <a:endParaRPr lang="en-US" altLang="en-US" sz="2400" i="1" dirty="0"/>
          </a:p>
          <a:p>
            <a:endParaRPr lang="en-US" altLang="en-US" sz="2400" i="1" dirty="0"/>
          </a:p>
          <a:p>
            <a:endParaRPr lang="en-US" altLang="en-US" sz="2400" i="1" dirty="0"/>
          </a:p>
          <a:p>
            <a:endParaRPr lang="en-US" altLang="en-US" sz="2400" i="1" dirty="0"/>
          </a:p>
          <a:p>
            <a:endParaRPr lang="en-US" altLang="en-US" sz="2400" i="1" dirty="0"/>
          </a:p>
        </p:txBody>
      </p:sp>
      <p:pic>
        <p:nvPicPr>
          <p:cNvPr id="208900" name="Picture 4">
            <a:extLst>
              <a:ext uri="{FF2B5EF4-FFF2-40B4-BE49-F238E27FC236}">
                <a16:creationId xmlns:a16="http://schemas.microsoft.com/office/drawing/2014/main" id="{3C5357BE-B1F9-407C-A3AE-618C8D992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649" y="2492375"/>
            <a:ext cx="3430933" cy="3430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901" name="Picture 5">
            <a:extLst>
              <a:ext uri="{FF2B5EF4-FFF2-40B4-BE49-F238E27FC236}">
                <a16:creationId xmlns:a16="http://schemas.microsoft.com/office/drawing/2014/main" id="{05E6EFA5-F4DA-49D5-993D-EC7D49DFD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2492375"/>
            <a:ext cx="3430932" cy="3430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8903" name="Rectangle 7">
            <a:extLst>
              <a:ext uri="{FF2B5EF4-FFF2-40B4-BE49-F238E27FC236}">
                <a16:creationId xmlns:a16="http://schemas.microsoft.com/office/drawing/2014/main" id="{76AFF14A-B8B2-44A7-9A58-FC8B91C232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8442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E6E84-4898-4765-B174-290FA7CB4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6443"/>
            <a:ext cx="10515600" cy="1325563"/>
          </a:xfrm>
        </p:spPr>
        <p:txBody>
          <a:bodyPr/>
          <a:lstStyle/>
          <a:p>
            <a:r>
              <a:rPr lang="en-US" b="1" dirty="0"/>
              <a:t> Image vs Graphics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5AA701-7ABA-4D89-9730-22F7A8E00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53480"/>
            <a:ext cx="2571750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63E192-0A1C-4EF7-8F80-B941E35BA28C}"/>
              </a:ext>
            </a:extLst>
          </p:cNvPr>
          <p:cNvSpPr txBox="1"/>
          <p:nvPr/>
        </p:nvSpPr>
        <p:spPr>
          <a:xfrm>
            <a:off x="597288" y="5058841"/>
            <a:ext cx="866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Citra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55EC2EF0-A2B4-4325-9157-49671C4CD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263" y="2325961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asil gambar untuk chart">
            <a:extLst>
              <a:ext uri="{FF2B5EF4-FFF2-40B4-BE49-F238E27FC236}">
                <a16:creationId xmlns:a16="http://schemas.microsoft.com/office/drawing/2014/main" id="{531F7604-7E52-48BE-89E7-C99D7532F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2" y="284396"/>
            <a:ext cx="3486832" cy="195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D69FFA-A490-4054-9A03-D0484CC038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851" y="2101274"/>
            <a:ext cx="3254378" cy="1952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2004F6-BCCC-4B67-A041-60A1AD1EB8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775" y="4163318"/>
            <a:ext cx="3905250" cy="219561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D099DEF-AB60-40B0-BB95-54D571C931CD}"/>
              </a:ext>
            </a:extLst>
          </p:cNvPr>
          <p:cNvSpPr txBox="1"/>
          <p:nvPr/>
        </p:nvSpPr>
        <p:spPr>
          <a:xfrm>
            <a:off x="9827013" y="6334780"/>
            <a:ext cx="1453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Graphics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6BCC6F9-9ED1-4E42-8788-2026641940EC}"/>
              </a:ext>
            </a:extLst>
          </p:cNvPr>
          <p:cNvSpPr/>
          <p:nvPr/>
        </p:nvSpPr>
        <p:spPr>
          <a:xfrm>
            <a:off x="4953000" y="266700"/>
            <a:ext cx="2714625" cy="6477000"/>
          </a:xfrm>
          <a:custGeom>
            <a:avLst/>
            <a:gdLst>
              <a:gd name="connsiteX0" fmla="*/ 0 w 2714625"/>
              <a:gd name="connsiteY0" fmla="*/ 0 h 6477000"/>
              <a:gd name="connsiteX1" fmla="*/ 47625 w 2714625"/>
              <a:gd name="connsiteY1" fmla="*/ 38100 h 6477000"/>
              <a:gd name="connsiteX2" fmla="*/ 66675 w 2714625"/>
              <a:gd name="connsiteY2" fmla="*/ 66675 h 6477000"/>
              <a:gd name="connsiteX3" fmla="*/ 95250 w 2714625"/>
              <a:gd name="connsiteY3" fmla="*/ 95250 h 6477000"/>
              <a:gd name="connsiteX4" fmla="*/ 133350 w 2714625"/>
              <a:gd name="connsiteY4" fmla="*/ 152400 h 6477000"/>
              <a:gd name="connsiteX5" fmla="*/ 180975 w 2714625"/>
              <a:gd name="connsiteY5" fmla="*/ 219075 h 6477000"/>
              <a:gd name="connsiteX6" fmla="*/ 219075 w 2714625"/>
              <a:gd name="connsiteY6" fmla="*/ 257175 h 6477000"/>
              <a:gd name="connsiteX7" fmla="*/ 247650 w 2714625"/>
              <a:gd name="connsiteY7" fmla="*/ 323850 h 6477000"/>
              <a:gd name="connsiteX8" fmla="*/ 276225 w 2714625"/>
              <a:gd name="connsiteY8" fmla="*/ 352425 h 6477000"/>
              <a:gd name="connsiteX9" fmla="*/ 333375 w 2714625"/>
              <a:gd name="connsiteY9" fmla="*/ 438150 h 6477000"/>
              <a:gd name="connsiteX10" fmla="*/ 361950 w 2714625"/>
              <a:gd name="connsiteY10" fmla="*/ 476250 h 6477000"/>
              <a:gd name="connsiteX11" fmla="*/ 409575 w 2714625"/>
              <a:gd name="connsiteY11" fmla="*/ 533400 h 6477000"/>
              <a:gd name="connsiteX12" fmla="*/ 476250 w 2714625"/>
              <a:gd name="connsiteY12" fmla="*/ 619125 h 6477000"/>
              <a:gd name="connsiteX13" fmla="*/ 542925 w 2714625"/>
              <a:gd name="connsiteY13" fmla="*/ 695325 h 6477000"/>
              <a:gd name="connsiteX14" fmla="*/ 571500 w 2714625"/>
              <a:gd name="connsiteY14" fmla="*/ 714375 h 6477000"/>
              <a:gd name="connsiteX15" fmla="*/ 600075 w 2714625"/>
              <a:gd name="connsiteY15" fmla="*/ 752475 h 6477000"/>
              <a:gd name="connsiteX16" fmla="*/ 676275 w 2714625"/>
              <a:gd name="connsiteY16" fmla="*/ 819150 h 6477000"/>
              <a:gd name="connsiteX17" fmla="*/ 742950 w 2714625"/>
              <a:gd name="connsiteY17" fmla="*/ 885825 h 6477000"/>
              <a:gd name="connsiteX18" fmla="*/ 800100 w 2714625"/>
              <a:gd name="connsiteY18" fmla="*/ 923925 h 6477000"/>
              <a:gd name="connsiteX19" fmla="*/ 857250 w 2714625"/>
              <a:gd name="connsiteY19" fmla="*/ 981075 h 6477000"/>
              <a:gd name="connsiteX20" fmla="*/ 914400 w 2714625"/>
              <a:gd name="connsiteY20" fmla="*/ 1028700 h 6477000"/>
              <a:gd name="connsiteX21" fmla="*/ 942975 w 2714625"/>
              <a:gd name="connsiteY21" fmla="*/ 1047750 h 6477000"/>
              <a:gd name="connsiteX22" fmla="*/ 1000125 w 2714625"/>
              <a:gd name="connsiteY22" fmla="*/ 1104900 h 6477000"/>
              <a:gd name="connsiteX23" fmla="*/ 1057275 w 2714625"/>
              <a:gd name="connsiteY23" fmla="*/ 1143000 h 6477000"/>
              <a:gd name="connsiteX24" fmla="*/ 1076325 w 2714625"/>
              <a:gd name="connsiteY24" fmla="*/ 1171575 h 6477000"/>
              <a:gd name="connsiteX25" fmla="*/ 1104900 w 2714625"/>
              <a:gd name="connsiteY25" fmla="*/ 1181100 h 6477000"/>
              <a:gd name="connsiteX26" fmla="*/ 1143000 w 2714625"/>
              <a:gd name="connsiteY26" fmla="*/ 1209675 h 6477000"/>
              <a:gd name="connsiteX27" fmla="*/ 1209675 w 2714625"/>
              <a:gd name="connsiteY27" fmla="*/ 1295400 h 6477000"/>
              <a:gd name="connsiteX28" fmla="*/ 1238250 w 2714625"/>
              <a:gd name="connsiteY28" fmla="*/ 1304925 h 6477000"/>
              <a:gd name="connsiteX29" fmla="*/ 1285875 w 2714625"/>
              <a:gd name="connsiteY29" fmla="*/ 1362075 h 6477000"/>
              <a:gd name="connsiteX30" fmla="*/ 1314450 w 2714625"/>
              <a:gd name="connsiteY30" fmla="*/ 1381125 h 6477000"/>
              <a:gd name="connsiteX31" fmla="*/ 1371600 w 2714625"/>
              <a:gd name="connsiteY31" fmla="*/ 1419225 h 6477000"/>
              <a:gd name="connsiteX32" fmla="*/ 1438275 w 2714625"/>
              <a:gd name="connsiteY32" fmla="*/ 1495425 h 6477000"/>
              <a:gd name="connsiteX33" fmla="*/ 1466850 w 2714625"/>
              <a:gd name="connsiteY33" fmla="*/ 1514475 h 6477000"/>
              <a:gd name="connsiteX34" fmla="*/ 1485900 w 2714625"/>
              <a:gd name="connsiteY34" fmla="*/ 1543050 h 6477000"/>
              <a:gd name="connsiteX35" fmla="*/ 1543050 w 2714625"/>
              <a:gd name="connsiteY35" fmla="*/ 1590675 h 6477000"/>
              <a:gd name="connsiteX36" fmla="*/ 1581150 w 2714625"/>
              <a:gd name="connsiteY36" fmla="*/ 1609725 h 6477000"/>
              <a:gd name="connsiteX37" fmla="*/ 1638300 w 2714625"/>
              <a:gd name="connsiteY37" fmla="*/ 1666875 h 6477000"/>
              <a:gd name="connsiteX38" fmla="*/ 1676400 w 2714625"/>
              <a:gd name="connsiteY38" fmla="*/ 1695450 h 6477000"/>
              <a:gd name="connsiteX39" fmla="*/ 1704975 w 2714625"/>
              <a:gd name="connsiteY39" fmla="*/ 1724025 h 6477000"/>
              <a:gd name="connsiteX40" fmla="*/ 1762125 w 2714625"/>
              <a:gd name="connsiteY40" fmla="*/ 1752600 h 6477000"/>
              <a:gd name="connsiteX41" fmla="*/ 1790700 w 2714625"/>
              <a:gd name="connsiteY41" fmla="*/ 1781175 h 6477000"/>
              <a:gd name="connsiteX42" fmla="*/ 1847850 w 2714625"/>
              <a:gd name="connsiteY42" fmla="*/ 1819275 h 6477000"/>
              <a:gd name="connsiteX43" fmla="*/ 1905000 w 2714625"/>
              <a:gd name="connsiteY43" fmla="*/ 1857375 h 6477000"/>
              <a:gd name="connsiteX44" fmla="*/ 1990725 w 2714625"/>
              <a:gd name="connsiteY44" fmla="*/ 1914525 h 6477000"/>
              <a:gd name="connsiteX45" fmla="*/ 2019300 w 2714625"/>
              <a:gd name="connsiteY45" fmla="*/ 1952625 h 6477000"/>
              <a:gd name="connsiteX46" fmla="*/ 2085975 w 2714625"/>
              <a:gd name="connsiteY46" fmla="*/ 1981200 h 6477000"/>
              <a:gd name="connsiteX47" fmla="*/ 2171700 w 2714625"/>
              <a:gd name="connsiteY47" fmla="*/ 2038350 h 6477000"/>
              <a:gd name="connsiteX48" fmla="*/ 2219325 w 2714625"/>
              <a:gd name="connsiteY48" fmla="*/ 2095500 h 6477000"/>
              <a:gd name="connsiteX49" fmla="*/ 2247900 w 2714625"/>
              <a:gd name="connsiteY49" fmla="*/ 2105025 h 6477000"/>
              <a:gd name="connsiteX50" fmla="*/ 2266950 w 2714625"/>
              <a:gd name="connsiteY50" fmla="*/ 2133600 h 6477000"/>
              <a:gd name="connsiteX51" fmla="*/ 2295525 w 2714625"/>
              <a:gd name="connsiteY51" fmla="*/ 2181225 h 6477000"/>
              <a:gd name="connsiteX52" fmla="*/ 2324100 w 2714625"/>
              <a:gd name="connsiteY52" fmla="*/ 2209800 h 6477000"/>
              <a:gd name="connsiteX53" fmla="*/ 2390775 w 2714625"/>
              <a:gd name="connsiteY53" fmla="*/ 2305050 h 6477000"/>
              <a:gd name="connsiteX54" fmla="*/ 2428875 w 2714625"/>
              <a:gd name="connsiteY54" fmla="*/ 2343150 h 6477000"/>
              <a:gd name="connsiteX55" fmla="*/ 2438400 w 2714625"/>
              <a:gd name="connsiteY55" fmla="*/ 2371725 h 6477000"/>
              <a:gd name="connsiteX56" fmla="*/ 2466975 w 2714625"/>
              <a:gd name="connsiteY56" fmla="*/ 2409825 h 6477000"/>
              <a:gd name="connsiteX57" fmla="*/ 2514600 w 2714625"/>
              <a:gd name="connsiteY57" fmla="*/ 2466975 h 6477000"/>
              <a:gd name="connsiteX58" fmla="*/ 2543175 w 2714625"/>
              <a:gd name="connsiteY58" fmla="*/ 2533650 h 6477000"/>
              <a:gd name="connsiteX59" fmla="*/ 2571750 w 2714625"/>
              <a:gd name="connsiteY59" fmla="*/ 2628900 h 6477000"/>
              <a:gd name="connsiteX60" fmla="*/ 2609850 w 2714625"/>
              <a:gd name="connsiteY60" fmla="*/ 2686050 h 6477000"/>
              <a:gd name="connsiteX61" fmla="*/ 2638425 w 2714625"/>
              <a:gd name="connsiteY61" fmla="*/ 2762250 h 6477000"/>
              <a:gd name="connsiteX62" fmla="*/ 2647950 w 2714625"/>
              <a:gd name="connsiteY62" fmla="*/ 2819400 h 6477000"/>
              <a:gd name="connsiteX63" fmla="*/ 2667000 w 2714625"/>
              <a:gd name="connsiteY63" fmla="*/ 2914650 h 6477000"/>
              <a:gd name="connsiteX64" fmla="*/ 2695575 w 2714625"/>
              <a:gd name="connsiteY64" fmla="*/ 3038475 h 6477000"/>
              <a:gd name="connsiteX65" fmla="*/ 2714625 w 2714625"/>
              <a:gd name="connsiteY65" fmla="*/ 3362325 h 6477000"/>
              <a:gd name="connsiteX66" fmla="*/ 2695575 w 2714625"/>
              <a:gd name="connsiteY66" fmla="*/ 5734050 h 6477000"/>
              <a:gd name="connsiteX67" fmla="*/ 2686050 w 2714625"/>
              <a:gd name="connsiteY67" fmla="*/ 5838825 h 6477000"/>
              <a:gd name="connsiteX68" fmla="*/ 2647950 w 2714625"/>
              <a:gd name="connsiteY68" fmla="*/ 6057900 h 6477000"/>
              <a:gd name="connsiteX69" fmla="*/ 2628900 w 2714625"/>
              <a:gd name="connsiteY69" fmla="*/ 6238875 h 6477000"/>
              <a:gd name="connsiteX70" fmla="*/ 2619375 w 2714625"/>
              <a:gd name="connsiteY70" fmla="*/ 6305550 h 6477000"/>
              <a:gd name="connsiteX71" fmla="*/ 2600325 w 2714625"/>
              <a:gd name="connsiteY71" fmla="*/ 6477000 h 6477000"/>
              <a:gd name="connsiteX72" fmla="*/ 2552700 w 2714625"/>
              <a:gd name="connsiteY72" fmla="*/ 647700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2714625" h="6477000">
                <a:moveTo>
                  <a:pt x="0" y="0"/>
                </a:moveTo>
                <a:cubicBezTo>
                  <a:pt x="15875" y="12700"/>
                  <a:pt x="33250" y="23725"/>
                  <a:pt x="47625" y="38100"/>
                </a:cubicBezTo>
                <a:cubicBezTo>
                  <a:pt x="55720" y="46195"/>
                  <a:pt x="59346" y="57881"/>
                  <a:pt x="66675" y="66675"/>
                </a:cubicBezTo>
                <a:cubicBezTo>
                  <a:pt x="75299" y="77023"/>
                  <a:pt x="86980" y="84617"/>
                  <a:pt x="95250" y="95250"/>
                </a:cubicBezTo>
                <a:cubicBezTo>
                  <a:pt x="109306" y="113322"/>
                  <a:pt x="120650" y="133350"/>
                  <a:pt x="133350" y="152400"/>
                </a:cubicBezTo>
                <a:cubicBezTo>
                  <a:pt x="147575" y="173737"/>
                  <a:pt x="164435" y="200172"/>
                  <a:pt x="180975" y="219075"/>
                </a:cubicBezTo>
                <a:cubicBezTo>
                  <a:pt x="192802" y="232592"/>
                  <a:pt x="206375" y="244475"/>
                  <a:pt x="219075" y="257175"/>
                </a:cubicBezTo>
                <a:cubicBezTo>
                  <a:pt x="226848" y="280494"/>
                  <a:pt x="232937" y="303252"/>
                  <a:pt x="247650" y="323850"/>
                </a:cubicBezTo>
                <a:cubicBezTo>
                  <a:pt x="255480" y="334811"/>
                  <a:pt x="267955" y="341792"/>
                  <a:pt x="276225" y="352425"/>
                </a:cubicBezTo>
                <a:cubicBezTo>
                  <a:pt x="342900" y="438150"/>
                  <a:pt x="290512" y="381000"/>
                  <a:pt x="333375" y="438150"/>
                </a:cubicBezTo>
                <a:cubicBezTo>
                  <a:pt x="342900" y="450850"/>
                  <a:pt x="353536" y="462788"/>
                  <a:pt x="361950" y="476250"/>
                </a:cubicBezTo>
                <a:cubicBezTo>
                  <a:pt x="396478" y="531495"/>
                  <a:pt x="360835" y="500906"/>
                  <a:pt x="409575" y="533400"/>
                </a:cubicBezTo>
                <a:cubicBezTo>
                  <a:pt x="485581" y="647409"/>
                  <a:pt x="413580" y="547502"/>
                  <a:pt x="476250" y="619125"/>
                </a:cubicBezTo>
                <a:cubicBezTo>
                  <a:pt x="503962" y="650796"/>
                  <a:pt x="512433" y="669915"/>
                  <a:pt x="542925" y="695325"/>
                </a:cubicBezTo>
                <a:cubicBezTo>
                  <a:pt x="551719" y="702654"/>
                  <a:pt x="563405" y="706280"/>
                  <a:pt x="571500" y="714375"/>
                </a:cubicBezTo>
                <a:cubicBezTo>
                  <a:pt x="582725" y="725600"/>
                  <a:pt x="589621" y="740528"/>
                  <a:pt x="600075" y="752475"/>
                </a:cubicBezTo>
                <a:cubicBezTo>
                  <a:pt x="659656" y="820567"/>
                  <a:pt x="614742" y="763211"/>
                  <a:pt x="676275" y="819150"/>
                </a:cubicBezTo>
                <a:cubicBezTo>
                  <a:pt x="699532" y="840293"/>
                  <a:pt x="716798" y="868390"/>
                  <a:pt x="742950" y="885825"/>
                </a:cubicBezTo>
                <a:cubicBezTo>
                  <a:pt x="762000" y="898525"/>
                  <a:pt x="783911" y="907736"/>
                  <a:pt x="800100" y="923925"/>
                </a:cubicBezTo>
                <a:cubicBezTo>
                  <a:pt x="819150" y="942975"/>
                  <a:pt x="834834" y="966131"/>
                  <a:pt x="857250" y="981075"/>
                </a:cubicBezTo>
                <a:cubicBezTo>
                  <a:pt x="928196" y="1028373"/>
                  <a:pt x="841061" y="967584"/>
                  <a:pt x="914400" y="1028700"/>
                </a:cubicBezTo>
                <a:cubicBezTo>
                  <a:pt x="923194" y="1036029"/>
                  <a:pt x="934419" y="1040145"/>
                  <a:pt x="942975" y="1047750"/>
                </a:cubicBezTo>
                <a:cubicBezTo>
                  <a:pt x="963111" y="1065648"/>
                  <a:pt x="977709" y="1089956"/>
                  <a:pt x="1000125" y="1104900"/>
                </a:cubicBezTo>
                <a:lnTo>
                  <a:pt x="1057275" y="1143000"/>
                </a:lnTo>
                <a:cubicBezTo>
                  <a:pt x="1063625" y="1152525"/>
                  <a:pt x="1067386" y="1164424"/>
                  <a:pt x="1076325" y="1171575"/>
                </a:cubicBezTo>
                <a:cubicBezTo>
                  <a:pt x="1084165" y="1177847"/>
                  <a:pt x="1096183" y="1176119"/>
                  <a:pt x="1104900" y="1181100"/>
                </a:cubicBezTo>
                <a:cubicBezTo>
                  <a:pt x="1118683" y="1188976"/>
                  <a:pt x="1132453" y="1197810"/>
                  <a:pt x="1143000" y="1209675"/>
                </a:cubicBezTo>
                <a:cubicBezTo>
                  <a:pt x="1170524" y="1240639"/>
                  <a:pt x="1175529" y="1272636"/>
                  <a:pt x="1209675" y="1295400"/>
                </a:cubicBezTo>
                <a:cubicBezTo>
                  <a:pt x="1218029" y="1300969"/>
                  <a:pt x="1228725" y="1301750"/>
                  <a:pt x="1238250" y="1304925"/>
                </a:cubicBezTo>
                <a:cubicBezTo>
                  <a:pt x="1256981" y="1333022"/>
                  <a:pt x="1258373" y="1339156"/>
                  <a:pt x="1285875" y="1362075"/>
                </a:cubicBezTo>
                <a:cubicBezTo>
                  <a:pt x="1294669" y="1369404"/>
                  <a:pt x="1305656" y="1373796"/>
                  <a:pt x="1314450" y="1381125"/>
                </a:cubicBezTo>
                <a:cubicBezTo>
                  <a:pt x="1362016" y="1420763"/>
                  <a:pt x="1321382" y="1402486"/>
                  <a:pt x="1371600" y="1419225"/>
                </a:cubicBezTo>
                <a:cubicBezTo>
                  <a:pt x="1397872" y="1454254"/>
                  <a:pt x="1403747" y="1465830"/>
                  <a:pt x="1438275" y="1495425"/>
                </a:cubicBezTo>
                <a:cubicBezTo>
                  <a:pt x="1446967" y="1502875"/>
                  <a:pt x="1457325" y="1508125"/>
                  <a:pt x="1466850" y="1514475"/>
                </a:cubicBezTo>
                <a:cubicBezTo>
                  <a:pt x="1473200" y="1524000"/>
                  <a:pt x="1478571" y="1534256"/>
                  <a:pt x="1485900" y="1543050"/>
                </a:cubicBezTo>
                <a:cubicBezTo>
                  <a:pt x="1503809" y="1564541"/>
                  <a:pt x="1519210" y="1577052"/>
                  <a:pt x="1543050" y="1590675"/>
                </a:cubicBezTo>
                <a:cubicBezTo>
                  <a:pt x="1555378" y="1597720"/>
                  <a:pt x="1570062" y="1600855"/>
                  <a:pt x="1581150" y="1609725"/>
                </a:cubicBezTo>
                <a:cubicBezTo>
                  <a:pt x="1602187" y="1626555"/>
                  <a:pt x="1616747" y="1650711"/>
                  <a:pt x="1638300" y="1666875"/>
                </a:cubicBezTo>
                <a:cubicBezTo>
                  <a:pt x="1651000" y="1676400"/>
                  <a:pt x="1664347" y="1685119"/>
                  <a:pt x="1676400" y="1695450"/>
                </a:cubicBezTo>
                <a:cubicBezTo>
                  <a:pt x="1686627" y="1704216"/>
                  <a:pt x="1694627" y="1715401"/>
                  <a:pt x="1704975" y="1724025"/>
                </a:cubicBezTo>
                <a:cubicBezTo>
                  <a:pt x="1729594" y="1744541"/>
                  <a:pt x="1733486" y="1743054"/>
                  <a:pt x="1762125" y="1752600"/>
                </a:cubicBezTo>
                <a:cubicBezTo>
                  <a:pt x="1771650" y="1762125"/>
                  <a:pt x="1780067" y="1772905"/>
                  <a:pt x="1790700" y="1781175"/>
                </a:cubicBezTo>
                <a:cubicBezTo>
                  <a:pt x="1808772" y="1795231"/>
                  <a:pt x="1831661" y="1803086"/>
                  <a:pt x="1847850" y="1819275"/>
                </a:cubicBezTo>
                <a:cubicBezTo>
                  <a:pt x="1883525" y="1854950"/>
                  <a:pt x="1863646" y="1843590"/>
                  <a:pt x="1905000" y="1857375"/>
                </a:cubicBezTo>
                <a:cubicBezTo>
                  <a:pt x="2003341" y="1955716"/>
                  <a:pt x="1835029" y="1793428"/>
                  <a:pt x="1990725" y="1914525"/>
                </a:cubicBezTo>
                <a:cubicBezTo>
                  <a:pt x="2003256" y="1924271"/>
                  <a:pt x="2006295" y="1943521"/>
                  <a:pt x="2019300" y="1952625"/>
                </a:cubicBezTo>
                <a:cubicBezTo>
                  <a:pt x="2039109" y="1966491"/>
                  <a:pt x="2064900" y="1969345"/>
                  <a:pt x="2085975" y="1981200"/>
                </a:cubicBezTo>
                <a:cubicBezTo>
                  <a:pt x="2115907" y="1998037"/>
                  <a:pt x="2171700" y="2038350"/>
                  <a:pt x="2171700" y="2038350"/>
                </a:cubicBezTo>
                <a:cubicBezTo>
                  <a:pt x="2185757" y="2059435"/>
                  <a:pt x="2197323" y="2080832"/>
                  <a:pt x="2219325" y="2095500"/>
                </a:cubicBezTo>
                <a:cubicBezTo>
                  <a:pt x="2227679" y="2101069"/>
                  <a:pt x="2238375" y="2101850"/>
                  <a:pt x="2247900" y="2105025"/>
                </a:cubicBezTo>
                <a:cubicBezTo>
                  <a:pt x="2254250" y="2114550"/>
                  <a:pt x="2260883" y="2123892"/>
                  <a:pt x="2266950" y="2133600"/>
                </a:cubicBezTo>
                <a:cubicBezTo>
                  <a:pt x="2276762" y="2149299"/>
                  <a:pt x="2284417" y="2166414"/>
                  <a:pt x="2295525" y="2181225"/>
                </a:cubicBezTo>
                <a:cubicBezTo>
                  <a:pt x="2303607" y="2192001"/>
                  <a:pt x="2315830" y="2199167"/>
                  <a:pt x="2324100" y="2209800"/>
                </a:cubicBezTo>
                <a:cubicBezTo>
                  <a:pt x="2360000" y="2255957"/>
                  <a:pt x="2356094" y="2265415"/>
                  <a:pt x="2390775" y="2305050"/>
                </a:cubicBezTo>
                <a:cubicBezTo>
                  <a:pt x="2402602" y="2318567"/>
                  <a:pt x="2416175" y="2330450"/>
                  <a:pt x="2428875" y="2343150"/>
                </a:cubicBezTo>
                <a:cubicBezTo>
                  <a:pt x="2432050" y="2352675"/>
                  <a:pt x="2433419" y="2363008"/>
                  <a:pt x="2438400" y="2371725"/>
                </a:cubicBezTo>
                <a:cubicBezTo>
                  <a:pt x="2446276" y="2385508"/>
                  <a:pt x="2457748" y="2396907"/>
                  <a:pt x="2466975" y="2409825"/>
                </a:cubicBezTo>
                <a:cubicBezTo>
                  <a:pt x="2500128" y="2456239"/>
                  <a:pt x="2470128" y="2422503"/>
                  <a:pt x="2514600" y="2466975"/>
                </a:cubicBezTo>
                <a:cubicBezTo>
                  <a:pt x="2553229" y="2621490"/>
                  <a:pt x="2493841" y="2402092"/>
                  <a:pt x="2543175" y="2533650"/>
                </a:cubicBezTo>
                <a:cubicBezTo>
                  <a:pt x="2573127" y="2613523"/>
                  <a:pt x="2528655" y="2549893"/>
                  <a:pt x="2571750" y="2628900"/>
                </a:cubicBezTo>
                <a:cubicBezTo>
                  <a:pt x="2582713" y="2649000"/>
                  <a:pt x="2598887" y="2665950"/>
                  <a:pt x="2609850" y="2686050"/>
                </a:cubicBezTo>
                <a:cubicBezTo>
                  <a:pt x="2612631" y="2691148"/>
                  <a:pt x="2635236" y="2747901"/>
                  <a:pt x="2638425" y="2762250"/>
                </a:cubicBezTo>
                <a:cubicBezTo>
                  <a:pt x="2642615" y="2781103"/>
                  <a:pt x="2644391" y="2800418"/>
                  <a:pt x="2647950" y="2819400"/>
                </a:cubicBezTo>
                <a:cubicBezTo>
                  <a:pt x="2653917" y="2851224"/>
                  <a:pt x="2662197" y="2882629"/>
                  <a:pt x="2667000" y="2914650"/>
                </a:cubicBezTo>
                <a:cubicBezTo>
                  <a:pt x="2684544" y="3031611"/>
                  <a:pt x="2656357" y="2979648"/>
                  <a:pt x="2695575" y="3038475"/>
                </a:cubicBezTo>
                <a:cubicBezTo>
                  <a:pt x="2697612" y="3071067"/>
                  <a:pt x="2714712" y="3339025"/>
                  <a:pt x="2714625" y="3362325"/>
                </a:cubicBezTo>
                <a:cubicBezTo>
                  <a:pt x="2711664" y="4152920"/>
                  <a:pt x="2704697" y="4943502"/>
                  <a:pt x="2695575" y="5734050"/>
                </a:cubicBezTo>
                <a:cubicBezTo>
                  <a:pt x="2695170" y="5769117"/>
                  <a:pt x="2689659" y="5803942"/>
                  <a:pt x="2686050" y="5838825"/>
                </a:cubicBezTo>
                <a:cubicBezTo>
                  <a:pt x="2667060" y="6022399"/>
                  <a:pt x="2687776" y="5958334"/>
                  <a:pt x="2647950" y="6057900"/>
                </a:cubicBezTo>
                <a:cubicBezTo>
                  <a:pt x="2641600" y="6118225"/>
                  <a:pt x="2637478" y="6178826"/>
                  <a:pt x="2628900" y="6238875"/>
                </a:cubicBezTo>
                <a:cubicBezTo>
                  <a:pt x="2625725" y="6261100"/>
                  <a:pt x="2622050" y="6283259"/>
                  <a:pt x="2619375" y="6305550"/>
                </a:cubicBezTo>
                <a:cubicBezTo>
                  <a:pt x="2612524" y="6362642"/>
                  <a:pt x="2657827" y="6477000"/>
                  <a:pt x="2600325" y="6477000"/>
                </a:cubicBezTo>
                <a:lnTo>
                  <a:pt x="2552700" y="6477000"/>
                </a:lnTo>
              </a:path>
            </a:pathLst>
          </a:cu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3" descr="kucing">
            <a:extLst>
              <a:ext uri="{FF2B5EF4-FFF2-40B4-BE49-F238E27FC236}">
                <a16:creationId xmlns:a16="http://schemas.microsoft.com/office/drawing/2014/main" id="{D587E869-F2E2-4B5F-8075-661596C5B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671" y="3866598"/>
            <a:ext cx="3290482" cy="2468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42A575-C441-CFE0-9538-6796EBA3F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38FA-C550-4C82-96FE-665EBD42224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4249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FA638B2-8A45-4513-AC42-15280F6E4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BD95C-149B-4454-B847-27A3C9093EFF}" type="slidenum">
              <a:rPr lang="en-US" altLang="en-US"/>
              <a:pPr/>
              <a:t>50</a:t>
            </a:fld>
            <a:endParaRPr lang="en-US" altLang="en-US"/>
          </a:p>
        </p:txBody>
      </p:sp>
      <p:sp>
        <p:nvSpPr>
          <p:cNvPr id="217090" name="Rectangle 2">
            <a:extLst>
              <a:ext uri="{FF2B5EF4-FFF2-40B4-BE49-F238E27FC236}">
                <a16:creationId xmlns:a16="http://schemas.microsoft.com/office/drawing/2014/main" id="{B0A6B417-5C12-42D0-BF2F-FBDFA0AF90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1. </a:t>
            </a:r>
            <a:r>
              <a:rPr lang="en-US" altLang="en-US" i="1" dirty="0"/>
              <a:t>Image Enhancement (3)</a:t>
            </a:r>
          </a:p>
        </p:txBody>
      </p:sp>
      <p:sp>
        <p:nvSpPr>
          <p:cNvPr id="217091" name="Rectangle 3">
            <a:extLst>
              <a:ext uri="{FF2B5EF4-FFF2-40B4-BE49-F238E27FC236}">
                <a16:creationId xmlns:a16="http://schemas.microsoft.com/office/drawing/2014/main" id="{F4476008-78F5-472F-8FA8-400AE9DE38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400" dirty="0" err="1"/>
              <a:t>Penajaman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(</a:t>
            </a:r>
            <a:r>
              <a:rPr lang="en-US" altLang="en-US" sz="2400" i="1" dirty="0"/>
              <a:t>image sharpening</a:t>
            </a:r>
            <a:r>
              <a:rPr lang="en-US" altLang="en-US" sz="2400" dirty="0"/>
              <a:t>)</a:t>
            </a:r>
          </a:p>
          <a:p>
            <a:endParaRPr lang="en-US" altLang="en-US" sz="2400" dirty="0"/>
          </a:p>
          <a:p>
            <a:endParaRPr lang="en-US" altLang="en-US" sz="2400" dirty="0"/>
          </a:p>
          <a:p>
            <a:endParaRPr lang="en-US" altLang="en-US" sz="2400" dirty="0"/>
          </a:p>
          <a:p>
            <a:endParaRPr lang="en-US" altLang="en-US" sz="2400" dirty="0"/>
          </a:p>
          <a:p>
            <a:endParaRPr lang="en-US" altLang="en-US" sz="2400" dirty="0"/>
          </a:p>
          <a:p>
            <a:endParaRPr lang="en-US" altLang="en-US" sz="2400" dirty="0"/>
          </a:p>
          <a:p>
            <a:pPr marL="0" indent="0">
              <a:buNone/>
            </a:pPr>
            <a:endParaRPr lang="en-US" altLang="en-US" sz="2400" dirty="0"/>
          </a:p>
        </p:txBody>
      </p:sp>
      <p:pic>
        <p:nvPicPr>
          <p:cNvPr id="217092" name="Picture 4">
            <a:extLst>
              <a:ext uri="{FF2B5EF4-FFF2-40B4-BE49-F238E27FC236}">
                <a16:creationId xmlns:a16="http://schemas.microsoft.com/office/drawing/2014/main" id="{69B6508F-80DF-4F3E-A62B-B4048C440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418" y="2420938"/>
            <a:ext cx="3313939" cy="3313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093" name="Picture 5">
            <a:extLst>
              <a:ext uri="{FF2B5EF4-FFF2-40B4-BE49-F238E27FC236}">
                <a16:creationId xmlns:a16="http://schemas.microsoft.com/office/drawing/2014/main" id="{0297BC01-60B5-41C7-B04C-D03FEB6B5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7" y="2430876"/>
            <a:ext cx="3313939" cy="3313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5" name="Rectangle 7">
            <a:extLst>
              <a:ext uri="{FF2B5EF4-FFF2-40B4-BE49-F238E27FC236}">
                <a16:creationId xmlns:a16="http://schemas.microsoft.com/office/drawing/2014/main" id="{CCBC12AE-A37A-4161-8D49-46F87F3571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9204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5D95BF4-3CCF-451A-B4FF-6B0197418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34A2D-EBBC-44CC-A5ED-CF77C9922FBB}" type="slidenum">
              <a:rPr lang="en-US" altLang="en-US"/>
              <a:pPr/>
              <a:t>51</a:t>
            </a:fld>
            <a:endParaRPr lang="en-US" altLang="en-US"/>
          </a:p>
        </p:txBody>
      </p:sp>
      <p:sp>
        <p:nvSpPr>
          <p:cNvPr id="218114" name="Rectangle 2">
            <a:extLst>
              <a:ext uri="{FF2B5EF4-FFF2-40B4-BE49-F238E27FC236}">
                <a16:creationId xmlns:a16="http://schemas.microsoft.com/office/drawing/2014/main" id="{550F3719-87AA-4B38-B84B-FF9E22F9EB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1. </a:t>
            </a:r>
            <a:r>
              <a:rPr lang="en-US" altLang="en-US" i="1" dirty="0"/>
              <a:t>Image Enhancement (4)</a:t>
            </a:r>
          </a:p>
        </p:txBody>
      </p:sp>
      <p:sp>
        <p:nvSpPr>
          <p:cNvPr id="218115" name="Rectangle 3">
            <a:extLst>
              <a:ext uri="{FF2B5EF4-FFF2-40B4-BE49-F238E27FC236}">
                <a16:creationId xmlns:a16="http://schemas.microsoft.com/office/drawing/2014/main" id="{3F2865E2-39E0-47A2-8980-0FCFC9A06E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Koreksi geometrik</a:t>
            </a:r>
          </a:p>
        </p:txBody>
      </p:sp>
      <p:pic>
        <p:nvPicPr>
          <p:cNvPr id="218116" name="Picture 4">
            <a:extLst>
              <a:ext uri="{FF2B5EF4-FFF2-40B4-BE49-F238E27FC236}">
                <a16:creationId xmlns:a16="http://schemas.microsoft.com/office/drawing/2014/main" id="{FC9903C5-2898-48E2-8D92-8E58E06B1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476" y="2279373"/>
            <a:ext cx="3740909" cy="373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8117" name="Picture 5">
            <a:extLst>
              <a:ext uri="{FF2B5EF4-FFF2-40B4-BE49-F238E27FC236}">
                <a16:creationId xmlns:a16="http://schemas.microsoft.com/office/drawing/2014/main" id="{97D94173-CF21-49FA-A6DD-E75C24FDE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523" y="2279373"/>
            <a:ext cx="3734433" cy="375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8118" name="Text Box 6">
            <a:extLst>
              <a:ext uri="{FF2B5EF4-FFF2-40B4-BE49-F238E27FC236}">
                <a16:creationId xmlns:a16="http://schemas.microsoft.com/office/drawing/2014/main" id="{17341D96-B2F7-40F4-9D8D-FB06C1E2F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6886" y="6035404"/>
            <a:ext cx="23056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Menara </a:t>
            </a:r>
            <a:r>
              <a:rPr lang="en-US" altLang="en-US" dirty="0" err="1"/>
              <a:t>terlihat</a:t>
            </a:r>
            <a:r>
              <a:rPr lang="en-US" altLang="en-US" dirty="0"/>
              <a:t> miring</a:t>
            </a:r>
          </a:p>
        </p:txBody>
      </p:sp>
      <p:sp>
        <p:nvSpPr>
          <p:cNvPr id="218119" name="Text Box 7">
            <a:extLst>
              <a:ext uri="{FF2B5EF4-FFF2-40B4-BE49-F238E27FC236}">
                <a16:creationId xmlns:a16="http://schemas.microsoft.com/office/drawing/2014/main" id="{163D52C5-973F-4978-805C-80F8360FD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8606" y="6082751"/>
            <a:ext cx="235352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Hasil koreksi geometrik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608FE17-61F8-4E71-9717-CEFCDF36E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D29AB-6217-4971-A7B6-991E7623415F}" type="slidenum">
              <a:rPr lang="en-US" altLang="en-US"/>
              <a:pPr/>
              <a:t>52</a:t>
            </a:fld>
            <a:endParaRPr lang="en-US" altLang="en-US"/>
          </a:p>
        </p:txBody>
      </p:sp>
      <p:sp>
        <p:nvSpPr>
          <p:cNvPr id="219138" name="Rectangle 2">
            <a:extLst>
              <a:ext uri="{FF2B5EF4-FFF2-40B4-BE49-F238E27FC236}">
                <a16:creationId xmlns:a16="http://schemas.microsoft.com/office/drawing/2014/main" id="{BB20F080-9928-461A-9D2D-EAE6DA9010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2. </a:t>
            </a:r>
            <a:r>
              <a:rPr lang="en-US" altLang="en-US" i="1"/>
              <a:t>Image Restoration</a:t>
            </a:r>
            <a:r>
              <a:rPr lang="en-US" altLang="en-US"/>
              <a:t> (1)</a:t>
            </a:r>
          </a:p>
        </p:txBody>
      </p:sp>
      <p:sp>
        <p:nvSpPr>
          <p:cNvPr id="219139" name="Rectangle 3">
            <a:extLst>
              <a:ext uri="{FF2B5EF4-FFF2-40B4-BE49-F238E27FC236}">
                <a16:creationId xmlns:a16="http://schemas.microsoft.com/office/drawing/2014/main" id="{289FE049-6847-438F-8883-BDAEE59AD2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 err="1"/>
              <a:t>Bertujuan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menghilangkan</a:t>
            </a:r>
            <a:r>
              <a:rPr lang="en-US" altLang="en-US" sz="2400" dirty="0"/>
              <a:t>/</a:t>
            </a:r>
            <a:r>
              <a:rPr lang="en-US" altLang="en-US" sz="2400" dirty="0" err="1"/>
              <a:t>meminimumkan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cacat</a:t>
            </a:r>
            <a:r>
              <a:rPr lang="en-US" altLang="en-US" sz="2400" dirty="0"/>
              <a:t> pada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. </a:t>
            </a:r>
          </a:p>
          <a:p>
            <a:pPr>
              <a:lnSpc>
                <a:spcPct val="90000"/>
              </a:lnSpc>
            </a:pPr>
            <a:r>
              <a:rPr lang="en-US" altLang="en-US" sz="2400" dirty="0" err="1"/>
              <a:t>Tujuan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pemugaran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hampir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sama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dengan</a:t>
            </a:r>
            <a:r>
              <a:rPr lang="en-US" altLang="en-US" sz="2400" dirty="0"/>
              <a:t> </a:t>
            </a:r>
            <a:r>
              <a:rPr lang="en-US" altLang="en-US" sz="2400" i="1" dirty="0"/>
              <a:t>image enhancement</a:t>
            </a:r>
            <a:r>
              <a:rPr lang="en-US" altLang="en-US" sz="2400" dirty="0"/>
              <a:t>. </a:t>
            </a:r>
            <a:r>
              <a:rPr lang="en-US" altLang="en-US" sz="2400" dirty="0" err="1"/>
              <a:t>Bedanya</a:t>
            </a:r>
            <a:r>
              <a:rPr lang="en-US" altLang="en-US" sz="2400" dirty="0"/>
              <a:t>, pada </a:t>
            </a:r>
            <a:r>
              <a:rPr lang="en-US" altLang="en-US" sz="2400" dirty="0" err="1"/>
              <a:t>pemugaran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penyebab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degradasi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gambar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diketahui</a:t>
            </a:r>
            <a:r>
              <a:rPr lang="en-US" altLang="en-US" sz="2400" dirty="0"/>
              <a:t>.</a:t>
            </a:r>
          </a:p>
        </p:txBody>
      </p:sp>
      <p:pic>
        <p:nvPicPr>
          <p:cNvPr id="219140" name="Picture 4">
            <a:extLst>
              <a:ext uri="{FF2B5EF4-FFF2-40B4-BE49-F238E27FC236}">
                <a16:creationId xmlns:a16="http://schemas.microsoft.com/office/drawing/2014/main" id="{C8FF1FB6-89C2-444F-9240-54A26E90E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867859"/>
            <a:ext cx="10001105" cy="257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9141" name="Text Box 5">
            <a:extLst>
              <a:ext uri="{FF2B5EF4-FFF2-40B4-BE49-F238E27FC236}">
                <a16:creationId xmlns:a16="http://schemas.microsoft.com/office/drawing/2014/main" id="{62A259CC-F772-4B61-9DB5-3DD350E8B3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5275106"/>
            <a:ext cx="211820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Model </a:t>
            </a:r>
            <a:r>
              <a:rPr lang="en-US" altLang="en-US" dirty="0" err="1"/>
              <a:t>restorasi</a:t>
            </a:r>
            <a:r>
              <a:rPr lang="en-US" altLang="en-US" dirty="0"/>
              <a:t> </a:t>
            </a:r>
            <a:r>
              <a:rPr lang="en-US" altLang="en-US" dirty="0" err="1"/>
              <a:t>citra</a:t>
            </a:r>
            <a:endParaRPr lang="en-US" altLang="en-US" dirty="0"/>
          </a:p>
        </p:txBody>
      </p:sp>
      <p:sp>
        <p:nvSpPr>
          <p:cNvPr id="219142" name="Rectangle 6">
            <a:extLst>
              <a:ext uri="{FF2B5EF4-FFF2-40B4-BE49-F238E27FC236}">
                <a16:creationId xmlns:a16="http://schemas.microsoft.com/office/drawing/2014/main" id="{05DFD257-39D7-49BA-8A10-74FA7C2C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2432" y="5779375"/>
            <a:ext cx="300755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en-US" altLang="en-US" i="1" dirty="0"/>
              <a:t>g</a:t>
            </a:r>
            <a:r>
              <a:rPr lang="en-US" altLang="en-US" dirty="0"/>
              <a:t>(</a:t>
            </a:r>
            <a:r>
              <a:rPr lang="en-US" altLang="en-US" i="1" dirty="0"/>
              <a:t>x</a:t>
            </a:r>
            <a:r>
              <a:rPr lang="en-US" altLang="en-US" dirty="0"/>
              <a:t>, </a:t>
            </a:r>
            <a:r>
              <a:rPr lang="en-US" altLang="en-US" i="1" dirty="0"/>
              <a:t>y</a:t>
            </a:r>
            <a:r>
              <a:rPr lang="en-US" altLang="en-US" dirty="0"/>
              <a:t>) =  </a:t>
            </a:r>
            <a:r>
              <a:rPr lang="en-US" altLang="en-US" i="1" dirty="0" err="1"/>
              <a:t>H.f</a:t>
            </a:r>
            <a:r>
              <a:rPr lang="en-US" altLang="en-US" dirty="0"/>
              <a:t>(</a:t>
            </a:r>
            <a:r>
              <a:rPr lang="en-US" altLang="en-US" i="1" dirty="0"/>
              <a:t>x</a:t>
            </a:r>
            <a:r>
              <a:rPr lang="en-US" altLang="en-US" dirty="0"/>
              <a:t>, </a:t>
            </a:r>
            <a:r>
              <a:rPr lang="en-US" altLang="en-US" i="1" dirty="0"/>
              <a:t>y</a:t>
            </a:r>
            <a:r>
              <a:rPr lang="en-US" altLang="en-US" dirty="0"/>
              <a:t>) + </a:t>
            </a:r>
            <a:r>
              <a:rPr lang="en-US" altLang="en-US" i="1" dirty="0"/>
              <a:t>n</a:t>
            </a:r>
            <a:r>
              <a:rPr lang="en-US" altLang="en-US" dirty="0"/>
              <a:t>(</a:t>
            </a:r>
            <a:r>
              <a:rPr lang="en-US" altLang="en-US" i="1" dirty="0"/>
              <a:t>x</a:t>
            </a:r>
            <a:r>
              <a:rPr lang="en-US" altLang="en-US" dirty="0"/>
              <a:t>, </a:t>
            </a:r>
            <a:r>
              <a:rPr lang="en-US" altLang="en-US" i="1" dirty="0"/>
              <a:t>y</a:t>
            </a:r>
            <a:r>
              <a:rPr lang="en-US" altLang="en-US" dirty="0"/>
              <a:t>)	 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E091590-9D7E-409B-84A5-1B6B065DB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A3311-DC71-4915-830D-26B2EC1ECF8B}" type="slidenum">
              <a:rPr lang="en-US" altLang="en-US"/>
              <a:pPr/>
              <a:t>53</a:t>
            </a:fld>
            <a:endParaRPr lang="en-US" altLang="en-US"/>
          </a:p>
        </p:txBody>
      </p:sp>
      <p:sp>
        <p:nvSpPr>
          <p:cNvPr id="222210" name="Rectangle 2">
            <a:extLst>
              <a:ext uri="{FF2B5EF4-FFF2-40B4-BE49-F238E27FC236}">
                <a16:creationId xmlns:a16="http://schemas.microsoft.com/office/drawing/2014/main" id="{3E4D586F-B667-43ED-BE65-638D75DC98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2.</a:t>
            </a:r>
            <a:r>
              <a:rPr lang="en-US" altLang="en-US" i="1" dirty="0"/>
              <a:t> Image Restoration</a:t>
            </a:r>
            <a:r>
              <a:rPr lang="en-US" altLang="en-US" dirty="0"/>
              <a:t> (2)</a:t>
            </a:r>
          </a:p>
        </p:txBody>
      </p:sp>
      <p:pic>
        <p:nvPicPr>
          <p:cNvPr id="222212" name="Picture 4" descr="lada-asli">
            <a:extLst>
              <a:ext uri="{FF2B5EF4-FFF2-40B4-BE49-F238E27FC236}">
                <a16:creationId xmlns:a16="http://schemas.microsoft.com/office/drawing/2014/main" id="{BA07AED0-968F-453A-8150-8679268F9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1844675"/>
            <a:ext cx="2381250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3" name="Picture 5" descr="Wiener1">
            <a:extLst>
              <a:ext uri="{FF2B5EF4-FFF2-40B4-BE49-F238E27FC236}">
                <a16:creationId xmlns:a16="http://schemas.microsoft.com/office/drawing/2014/main" id="{BF94CCB1-F773-4E1E-8464-CE7296782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844675"/>
            <a:ext cx="2381250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4" name="Picture 6">
            <a:extLst>
              <a:ext uri="{FF2B5EF4-FFF2-40B4-BE49-F238E27FC236}">
                <a16:creationId xmlns:a16="http://schemas.microsoft.com/office/drawing/2014/main" id="{27363C08-0FA7-4B85-A2C6-85BDA5470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5" y="1844676"/>
            <a:ext cx="2509838" cy="23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5" name="Picture 7">
            <a:extLst>
              <a:ext uri="{FF2B5EF4-FFF2-40B4-BE49-F238E27FC236}">
                <a16:creationId xmlns:a16="http://schemas.microsoft.com/office/drawing/2014/main" id="{E4C91768-ABF3-48EC-8F16-85625848B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4" y="4292600"/>
            <a:ext cx="2484437" cy="236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6" name="Picture 8">
            <a:extLst>
              <a:ext uri="{FF2B5EF4-FFF2-40B4-BE49-F238E27FC236}">
                <a16:creationId xmlns:a16="http://schemas.microsoft.com/office/drawing/2014/main" id="{4707C59A-6C10-416D-B805-2FC1A38AF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292601"/>
            <a:ext cx="2509838" cy="23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7" name="Picture 9">
            <a:extLst>
              <a:ext uri="{FF2B5EF4-FFF2-40B4-BE49-F238E27FC236}">
                <a16:creationId xmlns:a16="http://schemas.microsoft.com/office/drawing/2014/main" id="{EE8A8270-4DF0-47E6-AD7C-583491F3F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3" y="4292600"/>
            <a:ext cx="25019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A80E832-4FB7-45FA-B3FB-51EA38B0B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FF4C-7975-4672-87BF-94F6CCC8FE35}" type="slidenum">
              <a:rPr lang="en-US" altLang="en-US"/>
              <a:pPr/>
              <a:t>54</a:t>
            </a:fld>
            <a:endParaRPr lang="en-US" altLang="en-US"/>
          </a:p>
        </p:txBody>
      </p:sp>
      <p:sp>
        <p:nvSpPr>
          <p:cNvPr id="223234" name="Rectangle 2">
            <a:extLst>
              <a:ext uri="{FF2B5EF4-FFF2-40B4-BE49-F238E27FC236}">
                <a16:creationId xmlns:a16="http://schemas.microsoft.com/office/drawing/2014/main" id="{4E16DE17-3B68-4C62-AEF6-2C4174B9D2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3. </a:t>
            </a:r>
            <a:r>
              <a:rPr lang="en-US" altLang="en-US" i="1"/>
              <a:t>Image Analysis (1)</a:t>
            </a:r>
          </a:p>
        </p:txBody>
      </p:sp>
      <p:sp>
        <p:nvSpPr>
          <p:cNvPr id="223235" name="Rectangle 3">
            <a:extLst>
              <a:ext uri="{FF2B5EF4-FFF2-40B4-BE49-F238E27FC236}">
                <a16:creationId xmlns:a16="http://schemas.microsoft.com/office/drawing/2014/main" id="{26AE0F74-AE33-48DE-9727-0BF8DB27FC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2400" dirty="0" err="1"/>
              <a:t>Bertujuan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menghitung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ukuran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kuantitatif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untuk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menghasilkan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deskripsinya</a:t>
            </a:r>
            <a:r>
              <a:rPr lang="en-US" altLang="en-US" sz="2400" dirty="0"/>
              <a:t>. </a:t>
            </a:r>
          </a:p>
          <a:p>
            <a:pPr>
              <a:lnSpc>
                <a:spcPct val="90000"/>
              </a:lnSpc>
            </a:pPr>
            <a:endParaRPr lang="en-US" altLang="en-US" sz="2400" dirty="0"/>
          </a:p>
          <a:p>
            <a:pPr>
              <a:lnSpc>
                <a:spcPct val="90000"/>
              </a:lnSpc>
            </a:pPr>
            <a:r>
              <a:rPr lang="en-US" altLang="en-US" sz="2400" dirty="0"/>
              <a:t>Teknik </a:t>
            </a:r>
            <a:r>
              <a:rPr lang="en-US" altLang="en-US" sz="2400" dirty="0" err="1"/>
              <a:t>pengorakan</a:t>
            </a:r>
            <a:r>
              <a:rPr lang="en-US" altLang="en-US" sz="2400" dirty="0"/>
              <a:t> (</a:t>
            </a:r>
            <a:r>
              <a:rPr lang="en-US" altLang="en-US" sz="2400" dirty="0" err="1"/>
              <a:t>analisis</a:t>
            </a:r>
            <a:r>
              <a:rPr lang="en-US" altLang="en-US" sz="2400" dirty="0"/>
              <a:t>)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mengekstraksi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ciri-ciri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tertentu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membantu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identifikasi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objek</a:t>
            </a:r>
            <a:r>
              <a:rPr lang="en-US" altLang="en-US" sz="2400" dirty="0"/>
              <a:t>. </a:t>
            </a:r>
          </a:p>
          <a:p>
            <a:pPr>
              <a:lnSpc>
                <a:spcPct val="90000"/>
              </a:lnSpc>
            </a:pPr>
            <a:endParaRPr lang="en-US" altLang="en-US" sz="2400" dirty="0"/>
          </a:p>
          <a:p>
            <a:pPr>
              <a:lnSpc>
                <a:spcPct val="90000"/>
              </a:lnSpc>
            </a:pPr>
            <a:r>
              <a:rPr lang="en-US" altLang="en-US" sz="2400" dirty="0" err="1"/>
              <a:t>Contoh-contoh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operasi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pengorakan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: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- </a:t>
            </a:r>
            <a:r>
              <a:rPr lang="en-US" altLang="en-US" sz="2400" dirty="0" err="1"/>
              <a:t>Pendeteksian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tepi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objek</a:t>
            </a:r>
            <a:r>
              <a:rPr lang="en-US" altLang="en-US" sz="2400" dirty="0"/>
              <a:t> (</a:t>
            </a:r>
            <a:r>
              <a:rPr lang="en-US" altLang="en-US" sz="2400" i="1" dirty="0"/>
              <a:t>edge detection</a:t>
            </a:r>
            <a:r>
              <a:rPr lang="en-US" altLang="en-US" sz="2400" dirty="0"/>
              <a:t>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- </a:t>
            </a:r>
            <a:r>
              <a:rPr lang="en-US" altLang="en-US" sz="2400" dirty="0" err="1"/>
              <a:t>Ekstraksi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batas</a:t>
            </a:r>
            <a:r>
              <a:rPr lang="en-US" altLang="en-US" sz="2400" dirty="0"/>
              <a:t> (</a:t>
            </a:r>
            <a:r>
              <a:rPr lang="en-US" altLang="en-US" sz="2400" i="1" dirty="0"/>
              <a:t>boundary</a:t>
            </a:r>
            <a:r>
              <a:rPr lang="en-US" altLang="en-US" sz="2400" dirty="0"/>
              <a:t>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- </a:t>
            </a:r>
            <a:r>
              <a:rPr lang="en-US" altLang="en-US" sz="2400" dirty="0" err="1"/>
              <a:t>Representasi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daerah</a:t>
            </a:r>
            <a:r>
              <a:rPr lang="en-US" altLang="en-US" sz="2400" dirty="0"/>
              <a:t> (</a:t>
            </a:r>
            <a:r>
              <a:rPr lang="en-US" altLang="en-US" sz="2400" i="1" dirty="0"/>
              <a:t>region</a:t>
            </a:r>
            <a:r>
              <a:rPr lang="en-US" altLang="en-US" sz="2400" dirty="0"/>
              <a:t>)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9C9D544-6C3A-49CD-9C79-D94641CE9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C0DCF-0FC6-4CF9-842E-557ACA27FD9C}" type="slidenum">
              <a:rPr lang="en-US" altLang="en-US"/>
              <a:pPr/>
              <a:t>55</a:t>
            </a:fld>
            <a:endParaRPr lang="en-US" altLang="en-US"/>
          </a:p>
        </p:txBody>
      </p:sp>
      <p:sp>
        <p:nvSpPr>
          <p:cNvPr id="226306" name="Rectangle 2">
            <a:extLst>
              <a:ext uri="{FF2B5EF4-FFF2-40B4-BE49-F238E27FC236}">
                <a16:creationId xmlns:a16="http://schemas.microsoft.com/office/drawing/2014/main" id="{CF03CB35-7CDC-4B81-B3EE-CD8335FEA0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3. </a:t>
            </a:r>
            <a:r>
              <a:rPr lang="en-US" altLang="en-US" i="1" dirty="0"/>
              <a:t>Image Analysis (2)</a:t>
            </a:r>
          </a:p>
        </p:txBody>
      </p:sp>
      <p:pic>
        <p:nvPicPr>
          <p:cNvPr id="226308" name="Picture 4">
            <a:extLst>
              <a:ext uri="{FF2B5EF4-FFF2-40B4-BE49-F238E27FC236}">
                <a16:creationId xmlns:a16="http://schemas.microsoft.com/office/drawing/2014/main" id="{7FF3C49D-D9AA-4E7E-B7DF-9DB755554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1926053"/>
            <a:ext cx="2786062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309" name="Picture 5">
            <a:extLst>
              <a:ext uri="{FF2B5EF4-FFF2-40B4-BE49-F238E27FC236}">
                <a16:creationId xmlns:a16="http://schemas.microsoft.com/office/drawing/2014/main" id="{2005CE7A-1EB7-48FC-9756-3A0C8890B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1916114"/>
            <a:ext cx="278765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26896D1-92E7-42E3-9C08-F761235C9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99133-C4CA-4A8E-BA05-C32A698DFD6E}" type="slidenum">
              <a:rPr lang="en-US" altLang="en-US"/>
              <a:pPr/>
              <a:t>56</a:t>
            </a:fld>
            <a:endParaRPr lang="en-US" altLang="en-US"/>
          </a:p>
        </p:txBody>
      </p:sp>
      <p:sp>
        <p:nvSpPr>
          <p:cNvPr id="122882" name="Rectangle 2">
            <a:extLst>
              <a:ext uri="{FF2B5EF4-FFF2-40B4-BE49-F238E27FC236}">
                <a16:creationId xmlns:a16="http://schemas.microsoft.com/office/drawing/2014/main" id="{F92EBB4B-AE0E-4C94-8D30-742458EA51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4. Kompresi Citra (1)</a:t>
            </a:r>
          </a:p>
        </p:txBody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4EC97127-1C5B-49B6-915B-3C25144CD9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 err="1"/>
              <a:t>Bertujuan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menghilangkan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redundansi</a:t>
            </a:r>
            <a:r>
              <a:rPr lang="en-US" altLang="en-US" sz="2400" dirty="0"/>
              <a:t> pada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.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2 </a:t>
            </a:r>
            <a:r>
              <a:rPr lang="en-US" altLang="en-US" sz="2400" dirty="0" err="1"/>
              <a:t>Jenis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kompresi</a:t>
            </a:r>
            <a:r>
              <a:rPr lang="en-US" altLang="en-US" sz="2400" dirty="0"/>
              <a:t> pada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digital:</a:t>
            </a:r>
          </a:p>
          <a:p>
            <a:pPr lvl="1">
              <a:lnSpc>
                <a:spcPct val="90000"/>
              </a:lnSpc>
            </a:pPr>
            <a:r>
              <a:rPr lang="en-US" altLang="en-US" i="1" dirty="0"/>
              <a:t>Lossless</a:t>
            </a:r>
          </a:p>
          <a:p>
            <a:pPr lvl="2">
              <a:lnSpc>
                <a:spcPct val="90000"/>
              </a:lnSpc>
              <a:buFont typeface="Wingdings" panose="05000000000000000000" pitchFamily="2" charset="2"/>
              <a:buChar char="à"/>
            </a:pPr>
            <a:r>
              <a:rPr lang="en-US" altLang="en-US" sz="2400" dirty="0">
                <a:sym typeface="Wingdings" panose="05000000000000000000" pitchFamily="2" charset="2"/>
              </a:rPr>
              <a:t>Data </a:t>
            </a:r>
            <a:r>
              <a:rPr lang="en-US" altLang="en-US" sz="2400" dirty="0" err="1">
                <a:sym typeface="Wingdings" panose="05000000000000000000" pitchFamily="2" charset="2"/>
              </a:rPr>
              <a:t>piksel</a:t>
            </a:r>
            <a:r>
              <a:rPr lang="en-US" altLang="en-US" sz="2400" dirty="0"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sym typeface="Wingdings" panose="05000000000000000000" pitchFamily="2" charset="2"/>
              </a:rPr>
              <a:t>dapat</a:t>
            </a:r>
            <a:r>
              <a:rPr lang="en-US" altLang="en-US" sz="2400" dirty="0"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sym typeface="Wingdings" panose="05000000000000000000" pitchFamily="2" charset="2"/>
              </a:rPr>
              <a:t>direkonstruksi</a:t>
            </a:r>
            <a:r>
              <a:rPr lang="en-US" altLang="en-US" sz="2400" dirty="0"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sym typeface="Wingdings" panose="05000000000000000000" pitchFamily="2" charset="2"/>
              </a:rPr>
              <a:t>menjadi</a:t>
            </a:r>
            <a:r>
              <a:rPr lang="en-US" altLang="en-US" sz="2400" dirty="0">
                <a:sym typeface="Wingdings" panose="05000000000000000000" pitchFamily="2" charset="2"/>
              </a:rPr>
              <a:t> data </a:t>
            </a:r>
            <a:r>
              <a:rPr lang="en-US" altLang="en-US" sz="2400" dirty="0" err="1">
                <a:sym typeface="Wingdings" panose="05000000000000000000" pitchFamily="2" charset="2"/>
              </a:rPr>
              <a:t>piksel</a:t>
            </a:r>
            <a:r>
              <a:rPr lang="en-US" altLang="en-US" sz="2400" dirty="0">
                <a:sym typeface="Wingdings" panose="05000000000000000000" pitchFamily="2" charset="2"/>
              </a:rPr>
              <a:t> yang </a:t>
            </a:r>
            <a:r>
              <a:rPr lang="en-US" altLang="en-US" sz="2400" dirty="0" err="1">
                <a:sym typeface="Wingdings" panose="05000000000000000000" pitchFamily="2" charset="2"/>
              </a:rPr>
              <a:t>sama</a:t>
            </a:r>
            <a:r>
              <a:rPr lang="en-US" altLang="en-US" sz="2400" dirty="0"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sym typeface="Wingdings" panose="05000000000000000000" pitchFamily="2" charset="2"/>
              </a:rPr>
              <a:t>persis</a:t>
            </a:r>
            <a:r>
              <a:rPr lang="en-US" altLang="en-US" sz="2400" dirty="0"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sym typeface="Wingdings" panose="05000000000000000000" pitchFamily="2" charset="2"/>
              </a:rPr>
              <a:t>dengan</a:t>
            </a:r>
            <a:r>
              <a:rPr lang="en-US" altLang="en-US" sz="2400" dirty="0">
                <a:sym typeface="Wingdings" panose="05000000000000000000" pitchFamily="2" charset="2"/>
              </a:rPr>
              <a:t> data </a:t>
            </a:r>
            <a:r>
              <a:rPr lang="en-US" altLang="en-US" sz="2400" dirty="0" err="1">
                <a:sym typeface="Wingdings" panose="05000000000000000000" pitchFamily="2" charset="2"/>
              </a:rPr>
              <a:t>sebelum</a:t>
            </a:r>
            <a:r>
              <a:rPr lang="en-US" altLang="en-US" sz="2400" dirty="0"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sym typeface="Wingdings" panose="05000000000000000000" pitchFamily="2" charset="2"/>
              </a:rPr>
              <a:t>kompresi</a:t>
            </a:r>
            <a:r>
              <a:rPr lang="en-US" altLang="en-US" sz="2400" dirty="0">
                <a:sym typeface="Wingdings" panose="05000000000000000000" pitchFamily="2" charset="2"/>
              </a:rPr>
              <a:t>.</a:t>
            </a:r>
          </a:p>
          <a:p>
            <a:pPr lvl="2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</a:t>
            </a:r>
            <a:r>
              <a:rPr lang="en-US" altLang="en-US" sz="2400" dirty="0" err="1"/>
              <a:t>Contoh</a:t>
            </a:r>
            <a:r>
              <a:rPr lang="en-US" altLang="en-US" sz="2400" dirty="0"/>
              <a:t> format </a:t>
            </a:r>
            <a:r>
              <a:rPr lang="en-US" altLang="en-US" sz="2400" dirty="0" err="1"/>
              <a:t>dokumen</a:t>
            </a:r>
            <a:r>
              <a:rPr lang="en-US" altLang="en-US" sz="2400" dirty="0"/>
              <a:t>: GIF, PNG</a:t>
            </a:r>
          </a:p>
          <a:p>
            <a:pPr lvl="1">
              <a:lnSpc>
                <a:spcPct val="90000"/>
              </a:lnSpc>
            </a:pPr>
            <a:r>
              <a:rPr lang="en-US" altLang="en-US" i="1" dirty="0"/>
              <a:t>Lossy</a:t>
            </a:r>
          </a:p>
          <a:p>
            <a:pPr lvl="2">
              <a:lnSpc>
                <a:spcPct val="90000"/>
              </a:lnSpc>
              <a:buFont typeface="Wingdings" panose="05000000000000000000" pitchFamily="2" charset="2"/>
              <a:buChar char="à"/>
            </a:pPr>
            <a:r>
              <a:rPr lang="en-US" altLang="en-US" sz="2400" dirty="0">
                <a:sym typeface="Wingdings" panose="05000000000000000000" pitchFamily="2" charset="2"/>
              </a:rPr>
              <a:t>Data </a:t>
            </a:r>
            <a:r>
              <a:rPr lang="en-US" altLang="en-US" sz="2400" dirty="0" err="1">
                <a:sym typeface="Wingdings" panose="05000000000000000000" pitchFamily="2" charset="2"/>
              </a:rPr>
              <a:t>piksel</a:t>
            </a:r>
            <a:r>
              <a:rPr lang="en-US" altLang="en-US" sz="2400" dirty="0"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sym typeface="Wingdings" panose="05000000000000000000" pitchFamily="2" charset="2"/>
              </a:rPr>
              <a:t>tidak</a:t>
            </a:r>
            <a:r>
              <a:rPr lang="en-US" altLang="en-US" sz="2400" dirty="0"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sym typeface="Wingdings" panose="05000000000000000000" pitchFamily="2" charset="2"/>
              </a:rPr>
              <a:t>sama</a:t>
            </a:r>
            <a:r>
              <a:rPr lang="en-US" altLang="en-US" sz="2400" dirty="0"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sym typeface="Wingdings" panose="05000000000000000000" pitchFamily="2" charset="2"/>
              </a:rPr>
              <a:t>persis</a:t>
            </a:r>
            <a:r>
              <a:rPr lang="en-US" altLang="en-US" sz="2400" dirty="0"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sym typeface="Wingdings" panose="05000000000000000000" pitchFamily="2" charset="2"/>
              </a:rPr>
              <a:t>setelah</a:t>
            </a:r>
            <a:r>
              <a:rPr lang="en-US" altLang="en-US" sz="2400" dirty="0">
                <a:sym typeface="Wingdings" panose="05000000000000000000" pitchFamily="2" charset="2"/>
              </a:rPr>
              <a:t> proses </a:t>
            </a:r>
            <a:r>
              <a:rPr lang="en-US" altLang="en-US" sz="2400" dirty="0" err="1">
                <a:sym typeface="Wingdings" panose="05000000000000000000" pitchFamily="2" charset="2"/>
              </a:rPr>
              <a:t>kompresi</a:t>
            </a:r>
            <a:r>
              <a:rPr lang="en-US" altLang="en-US" sz="2400" dirty="0">
                <a:sym typeface="Wingdings" panose="05000000000000000000" pitchFamily="2" charset="2"/>
              </a:rPr>
              <a:t> (</a:t>
            </a:r>
            <a:r>
              <a:rPr lang="en-US" altLang="en-US" sz="2400" dirty="0" err="1">
                <a:sym typeface="Wingdings" panose="05000000000000000000" pitchFamily="2" charset="2"/>
              </a:rPr>
              <a:t>ada</a:t>
            </a:r>
            <a:r>
              <a:rPr lang="en-US" altLang="en-US" sz="2400" dirty="0"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sym typeface="Wingdings" panose="05000000000000000000" pitchFamily="2" charset="2"/>
              </a:rPr>
              <a:t>informasi</a:t>
            </a:r>
            <a:r>
              <a:rPr lang="en-US" altLang="en-US" sz="2400" dirty="0">
                <a:sym typeface="Wingdings" panose="05000000000000000000" pitchFamily="2" charset="2"/>
              </a:rPr>
              <a:t> yang </a:t>
            </a:r>
            <a:r>
              <a:rPr lang="en-US" altLang="en-US" sz="2400" dirty="0" err="1">
                <a:sym typeface="Wingdings" panose="05000000000000000000" pitchFamily="2" charset="2"/>
              </a:rPr>
              <a:t>hilang</a:t>
            </a:r>
            <a:r>
              <a:rPr lang="en-US" altLang="en-US" sz="2400" dirty="0">
                <a:sym typeface="Wingdings" panose="05000000000000000000" pitchFamily="2" charset="2"/>
              </a:rPr>
              <a:t>)</a:t>
            </a:r>
          </a:p>
          <a:p>
            <a:pPr lvl="2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</a:t>
            </a:r>
            <a:r>
              <a:rPr lang="en-US" altLang="en-US" sz="2400" dirty="0" err="1"/>
              <a:t>Contoh</a:t>
            </a:r>
            <a:r>
              <a:rPr lang="en-US" altLang="en-US" sz="2400" dirty="0"/>
              <a:t> format </a:t>
            </a:r>
            <a:r>
              <a:rPr lang="en-US" altLang="en-US" sz="2400" dirty="0" err="1"/>
              <a:t>dokumen</a:t>
            </a:r>
            <a:r>
              <a:rPr lang="en-US" altLang="en-US" sz="2400" dirty="0"/>
              <a:t>: JPEG</a:t>
            </a:r>
          </a:p>
          <a:p>
            <a:pPr>
              <a:lnSpc>
                <a:spcPct val="90000"/>
              </a:lnSpc>
            </a:pPr>
            <a:endParaRPr lang="en-US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2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2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22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228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228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28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6">
            <a:extLst>
              <a:ext uri="{FF2B5EF4-FFF2-40B4-BE49-F238E27FC236}">
                <a16:creationId xmlns:a16="http://schemas.microsoft.com/office/drawing/2014/main" id="{E78D917D-4E96-4D3C-9456-F25E56B24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B405A-BF20-40AF-A1AD-5713C2F21987}" type="slidenum">
              <a:rPr lang="en-US" altLang="en-US"/>
              <a:pPr/>
              <a:t>57</a:t>
            </a:fld>
            <a:endParaRPr lang="en-US" altLang="en-US"/>
          </a:p>
        </p:txBody>
      </p:sp>
      <p:sp>
        <p:nvSpPr>
          <p:cNvPr id="123906" name="Rectangle 2">
            <a:extLst>
              <a:ext uri="{FF2B5EF4-FFF2-40B4-BE49-F238E27FC236}">
                <a16:creationId xmlns:a16="http://schemas.microsoft.com/office/drawing/2014/main" id="{E363D80C-5B22-4A9D-A5D2-5CF3EB1A7E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4. </a:t>
            </a:r>
            <a:r>
              <a:rPr lang="en-US" altLang="en-US" dirty="0" err="1"/>
              <a:t>Kompresi</a:t>
            </a:r>
            <a:r>
              <a:rPr lang="en-US" altLang="en-US" dirty="0"/>
              <a:t> Citra (2)</a:t>
            </a:r>
          </a:p>
        </p:txBody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E7D960B0-1BA3-4A62-990B-787656E4EB2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090739" y="1970088"/>
            <a:ext cx="7966075" cy="4267200"/>
          </a:xfrm>
        </p:spPr>
        <p:txBody>
          <a:bodyPr/>
          <a:lstStyle/>
          <a:p>
            <a:pPr marL="495300" indent="-495300"/>
            <a:endParaRPr lang="en-US" altLang="en-US" sz="2400"/>
          </a:p>
          <a:p>
            <a:pPr marL="495300" indent="-495300"/>
            <a:endParaRPr lang="en-US" altLang="en-US" sz="2400"/>
          </a:p>
          <a:p>
            <a:pPr marL="495300" indent="-495300"/>
            <a:endParaRPr lang="en-US" altLang="en-US" sz="2400"/>
          </a:p>
          <a:p>
            <a:pPr marL="495300" indent="-495300"/>
            <a:endParaRPr lang="en-US" altLang="en-US" sz="2400"/>
          </a:p>
          <a:p>
            <a:pPr marL="495300" indent="-495300"/>
            <a:endParaRPr lang="en-US" altLang="en-US" sz="2400"/>
          </a:p>
          <a:p>
            <a:pPr marL="495300" indent="-495300"/>
            <a:endParaRPr lang="en-US" altLang="en-US" sz="2400"/>
          </a:p>
        </p:txBody>
      </p:sp>
      <p:graphicFrame>
        <p:nvGraphicFramePr>
          <p:cNvPr id="124035" name="Group 131">
            <a:extLst>
              <a:ext uri="{FF2B5EF4-FFF2-40B4-BE49-F238E27FC236}">
                <a16:creationId xmlns:a16="http://schemas.microsoft.com/office/drawing/2014/main" id="{539ACF6B-2CCB-45E8-AFB2-401F68239F5D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97896034"/>
              </p:ext>
            </p:extLst>
          </p:nvPr>
        </p:nvGraphicFramePr>
        <p:xfrm>
          <a:off x="2393193" y="1733274"/>
          <a:ext cx="6432756" cy="3673611"/>
        </p:xfrm>
        <a:graphic>
          <a:graphicData uri="http://schemas.openxmlformats.org/drawingml/2006/table">
            <a:tbl>
              <a:tblPr/>
              <a:tblGrid>
                <a:gridCol w="2475759">
                  <a:extLst>
                    <a:ext uri="{9D8B030D-6E8A-4147-A177-3AD203B41FA5}">
                      <a16:colId xmlns:a16="http://schemas.microsoft.com/office/drawing/2014/main" val="2246778822"/>
                    </a:ext>
                  </a:extLst>
                </a:gridCol>
                <a:gridCol w="3956997">
                  <a:extLst>
                    <a:ext uri="{9D8B030D-6E8A-4147-A177-3AD203B41FA5}">
                      <a16:colId xmlns:a16="http://schemas.microsoft.com/office/drawing/2014/main" val="84388519"/>
                    </a:ext>
                  </a:extLst>
                </a:gridCol>
              </a:tblGrid>
              <a:tr h="1081427"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469900" marR="0" lvl="0" indent="-469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Format Dokumen</a:t>
                      </a:r>
                      <a:endParaRPr kumimoji="0" lang="id-ID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8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8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8A400"/>
                    </a:solidFill>
                  </a:tcPr>
                </a:tc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469900" marR="0" lvl="0" indent="-469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Teknik Kompresi yang digunakan</a:t>
                      </a:r>
                      <a:endParaRPr kumimoji="0" lang="id-ID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8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8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8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8A4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8762702"/>
                  </a:ext>
                </a:extLst>
              </a:tr>
              <a:tr h="648046"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alt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BMP</a:t>
                      </a:r>
                      <a:endParaRPr kumimoji="0" lang="id-ID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8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8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FFA7"/>
                    </a:solidFill>
                  </a:tcPr>
                </a:tc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alt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kumimoji="0" lang="en-US" alt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 </a:t>
                      </a:r>
                      <a:r>
                        <a:rPr kumimoji="0" lang="id-ID" alt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kumimoji="0" lang="en-US" alt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ength </a:t>
                      </a:r>
                      <a:r>
                        <a:rPr kumimoji="0" lang="id-ID" alt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kumimoji="0" lang="en-US" alt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ncoding (RLE)</a:t>
                      </a:r>
                      <a:endParaRPr kumimoji="0" lang="id-ID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8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8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FF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313209"/>
                  </a:ext>
                </a:extLst>
              </a:tr>
              <a:tr h="648046"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alt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GIF</a:t>
                      </a:r>
                      <a:endParaRPr kumimoji="0" lang="id-ID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8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D389"/>
                    </a:solidFill>
                  </a:tcPr>
                </a:tc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alt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kumimoji="0" lang="en-US" alt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empel-</a:t>
                      </a:r>
                      <a:r>
                        <a:rPr kumimoji="0" lang="id-ID" alt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</a:t>
                      </a:r>
                      <a:r>
                        <a:rPr kumimoji="0" lang="en-US" alt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iv (LZ)</a:t>
                      </a:r>
                      <a:endParaRPr kumimoji="0" lang="id-ID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8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D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878847"/>
                  </a:ext>
                </a:extLst>
              </a:tr>
              <a:tr h="648046"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alt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PNG</a:t>
                      </a:r>
                      <a:endParaRPr kumimoji="0" lang="id-ID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8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FFA7"/>
                    </a:solidFill>
                  </a:tcPr>
                </a:tc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alt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LZ, Huffman</a:t>
                      </a:r>
                      <a:endParaRPr kumimoji="0" lang="id-ID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8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FF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0441376"/>
                  </a:ext>
                </a:extLst>
              </a:tr>
              <a:tr h="648046"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alt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JPEG</a:t>
                      </a:r>
                      <a:endParaRPr kumimoji="0" lang="id-ID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8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D389"/>
                    </a:solidFill>
                  </a:tcPr>
                </a:tc>
                <a:tc>
                  <a:txBody>
                    <a:bodyPr/>
                    <a:lstStyle>
                      <a:lvl1pPr marL="469900" indent="-469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908050" indent="-436563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304925" indent="-395288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93863" indent="-3873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93913" indent="-398463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511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30083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655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922713" indent="-398463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alt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RLE</a:t>
                      </a:r>
                      <a:r>
                        <a:rPr kumimoji="0" lang="id-ID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id-ID" alt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Huffman</a:t>
                      </a:r>
                      <a:r>
                        <a:rPr kumimoji="0" lang="id-ID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dan </a:t>
                      </a:r>
                      <a:r>
                        <a:rPr kumimoji="0" lang="id-ID" alt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DCT</a:t>
                      </a:r>
                      <a:endParaRPr kumimoji="0" lang="id-ID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8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D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3679706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9E2C23C-7AF4-42C4-B1C0-B8A7CC38F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992E7-C9D7-4661-909D-479376FB9873}" type="slidenum">
              <a:rPr lang="en-US" altLang="en-US"/>
              <a:pPr/>
              <a:t>58</a:t>
            </a:fld>
            <a:endParaRPr lang="en-US" altLang="en-US"/>
          </a:p>
        </p:txBody>
      </p:sp>
      <p:sp>
        <p:nvSpPr>
          <p:cNvPr id="227330" name="Rectangle 2">
            <a:extLst>
              <a:ext uri="{FF2B5EF4-FFF2-40B4-BE49-F238E27FC236}">
                <a16:creationId xmlns:a16="http://schemas.microsoft.com/office/drawing/2014/main" id="{6577BCC4-0BE0-4AAD-AFF7-DF5402F810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4. Kompresi Citra (3)</a:t>
            </a:r>
          </a:p>
        </p:txBody>
      </p:sp>
      <p:pic>
        <p:nvPicPr>
          <p:cNvPr id="227333" name="Picture 5">
            <a:extLst>
              <a:ext uri="{FF2B5EF4-FFF2-40B4-BE49-F238E27FC236}">
                <a16:creationId xmlns:a16="http://schemas.microsoft.com/office/drawing/2014/main" id="{0559BCB0-59B2-428E-89E2-8DA8BB78D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37" y="1906173"/>
            <a:ext cx="3753963" cy="3769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334" name="Picture 6">
            <a:extLst>
              <a:ext uri="{FF2B5EF4-FFF2-40B4-BE49-F238E27FC236}">
                <a16:creationId xmlns:a16="http://schemas.microsoft.com/office/drawing/2014/main" id="{6AB31508-C39D-4E14-9CD7-86468FE8B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7" y="1916112"/>
            <a:ext cx="3759129" cy="3759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335" name="Text Box 7">
            <a:extLst>
              <a:ext uri="{FF2B5EF4-FFF2-40B4-BE49-F238E27FC236}">
                <a16:creationId xmlns:a16="http://schemas.microsoft.com/office/drawing/2014/main" id="{9FE636B2-709A-4B11-BC6F-928EFA064D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6745" y="5862152"/>
            <a:ext cx="19955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boat.bmp (258 KB) </a:t>
            </a:r>
          </a:p>
        </p:txBody>
      </p:sp>
      <p:sp>
        <p:nvSpPr>
          <p:cNvPr id="227336" name="Text Box 8">
            <a:extLst>
              <a:ext uri="{FF2B5EF4-FFF2-40B4-BE49-F238E27FC236}">
                <a16:creationId xmlns:a16="http://schemas.microsoft.com/office/drawing/2014/main" id="{1EBF2F6D-D788-4527-B795-A8CE3B1619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3833" y="5862152"/>
            <a:ext cx="17358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boat.jpg (49 KB)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05247-5D02-4715-9220-4D0E5421E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Citra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823C86-341A-4E56-BAD9-D3ABFACC6D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Citra </a:t>
            </a:r>
            <a:r>
              <a:rPr lang="en-US" dirty="0" err="1"/>
              <a:t>sering</a:t>
            </a:r>
            <a:r>
              <a:rPr lang="en-US" dirty="0"/>
              <a:t> </a:t>
            </a:r>
            <a:r>
              <a:rPr lang="en-US" dirty="0" err="1"/>
              <a:t>disebut</a:t>
            </a:r>
            <a:r>
              <a:rPr lang="en-US" dirty="0"/>
              <a:t> juga </a:t>
            </a:r>
            <a:r>
              <a:rPr lang="en-US" dirty="0" err="1">
                <a:solidFill>
                  <a:srgbClr val="FF0000"/>
                </a:solidFill>
              </a:rPr>
              <a:t>gambar</a:t>
            </a:r>
            <a:r>
              <a:rPr lang="en-US" dirty="0"/>
              <a:t> pada </a:t>
            </a:r>
            <a:r>
              <a:rPr lang="en-US" dirty="0" err="1"/>
              <a:t>bidang</a:t>
            </a:r>
            <a:r>
              <a:rPr lang="en-US" dirty="0"/>
              <a:t> </a:t>
            </a:r>
            <a:r>
              <a:rPr lang="en-US" dirty="0" err="1"/>
              <a:t>dwimatra</a:t>
            </a:r>
            <a:r>
              <a:rPr lang="en-US" dirty="0"/>
              <a:t> (2-D).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Citra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sinyal</a:t>
            </a:r>
            <a:r>
              <a:rPr lang="en-US" dirty="0"/>
              <a:t> </a:t>
            </a:r>
            <a:r>
              <a:rPr lang="en-US" dirty="0" err="1"/>
              <a:t>dwimatra</a:t>
            </a:r>
            <a:r>
              <a:rPr lang="en-US" dirty="0"/>
              <a:t> yang </a:t>
            </a:r>
            <a:r>
              <a:rPr lang="en-US" dirty="0" err="1"/>
              <a:t>bersifat</a:t>
            </a:r>
            <a:r>
              <a:rPr lang="en-US" dirty="0"/>
              <a:t> </a:t>
            </a:r>
            <a:r>
              <a:rPr lang="en-US" dirty="0" err="1"/>
              <a:t>menerus</a:t>
            </a:r>
            <a:r>
              <a:rPr lang="en-US" dirty="0"/>
              <a:t> (</a:t>
            </a:r>
            <a:r>
              <a:rPr lang="en-US" i="1" dirty="0"/>
              <a:t>continue</a:t>
            </a:r>
            <a:r>
              <a:rPr lang="en-US" dirty="0"/>
              <a:t>) yang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diamati</a:t>
            </a:r>
            <a:r>
              <a:rPr lang="en-US" dirty="0"/>
              <a:t> oleh </a:t>
            </a:r>
            <a:r>
              <a:rPr lang="en-US" dirty="0" err="1"/>
              <a:t>sistem</a:t>
            </a:r>
            <a:r>
              <a:rPr lang="en-US" dirty="0"/>
              <a:t> visual </a:t>
            </a:r>
            <a:r>
              <a:rPr lang="en-US" dirty="0" err="1"/>
              <a:t>manusia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matematis</a:t>
            </a:r>
            <a:r>
              <a:rPr lang="en-US" dirty="0"/>
              <a:t>,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fungsi</a:t>
            </a:r>
            <a:r>
              <a:rPr lang="en-US" dirty="0"/>
              <a:t> </a:t>
            </a:r>
            <a:r>
              <a:rPr lang="en-US" dirty="0" err="1"/>
              <a:t>dwimatra</a:t>
            </a:r>
            <a:r>
              <a:rPr lang="en-US" dirty="0"/>
              <a:t> yang </a:t>
            </a:r>
            <a:r>
              <a:rPr lang="en-US" dirty="0" err="1"/>
              <a:t>menyatakan</a:t>
            </a:r>
            <a:r>
              <a:rPr lang="en-US" dirty="0"/>
              <a:t> </a:t>
            </a:r>
            <a:r>
              <a:rPr lang="en-US" dirty="0" err="1"/>
              <a:t>intensitas</a:t>
            </a:r>
            <a:r>
              <a:rPr lang="en-US" dirty="0"/>
              <a:t> </a:t>
            </a:r>
            <a:r>
              <a:rPr lang="en-US" dirty="0" err="1"/>
              <a:t>cahaya</a:t>
            </a:r>
            <a:r>
              <a:rPr lang="en-US" dirty="0"/>
              <a:t> pada </a:t>
            </a:r>
            <a:r>
              <a:rPr lang="en-US" dirty="0" err="1"/>
              <a:t>bidang</a:t>
            </a:r>
            <a:r>
              <a:rPr lang="en-US" dirty="0"/>
              <a:t> </a:t>
            </a:r>
            <a:r>
              <a:rPr lang="en-US" dirty="0" err="1"/>
              <a:t>dwimatra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graphicFrame>
        <p:nvGraphicFramePr>
          <p:cNvPr id="4" name="Object 5">
            <a:extLst>
              <a:ext uri="{FF2B5EF4-FFF2-40B4-BE49-F238E27FC236}">
                <a16:creationId xmlns:a16="http://schemas.microsoft.com/office/drawing/2014/main" id="{F0360A9B-1C48-435E-B6AF-44E647772A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7765931"/>
              </p:ext>
            </p:extLst>
          </p:nvPr>
        </p:nvGraphicFramePr>
        <p:xfrm>
          <a:off x="3981381" y="5321082"/>
          <a:ext cx="99695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82400" imgH="203040" progId="Equation.DSMT4">
                  <p:embed/>
                </p:oleObj>
              </mc:Choice>
              <mc:Fallback>
                <p:oleObj name="Equation" r:id="rId2" imgW="482400" imgH="203040" progId="Equation.DSMT4">
                  <p:embed/>
                  <p:pic>
                    <p:nvPicPr>
                      <p:cNvPr id="7680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1381" y="5321082"/>
                        <a:ext cx="996950" cy="419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E4E12748-82B6-428A-925A-E064D17AE516}"/>
              </a:ext>
            </a:extLst>
          </p:cNvPr>
          <p:cNvSpPr/>
          <p:nvPr/>
        </p:nvSpPr>
        <p:spPr>
          <a:xfrm>
            <a:off x="1920392" y="5896401"/>
            <a:ext cx="7501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	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koordinat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pada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bidang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dwimatra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	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intensitas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cahaya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brightness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pada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titik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7D180E-6DC0-2F65-A976-CA9F75823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38FA-C550-4C82-96FE-665EBD42224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732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327049-CC47-42AE-B501-7815C994FC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30" y="3581269"/>
            <a:ext cx="4685480" cy="26355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844BA8-5637-483C-96D6-C3D03688BA37}"/>
              </a:ext>
            </a:extLst>
          </p:cNvPr>
          <p:cNvSpPr txBox="1"/>
          <p:nvPr/>
        </p:nvSpPr>
        <p:spPr>
          <a:xfrm>
            <a:off x="2710602" y="6310627"/>
            <a:ext cx="605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Foto</a:t>
            </a:r>
            <a:endParaRPr lang="en-US" dirty="0"/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CC290BE5-EC11-4254-8890-89485E5BB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780" y="2117033"/>
            <a:ext cx="5541904" cy="3637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37B797-7F33-4044-979A-616C0DB5BA71}"/>
              </a:ext>
            </a:extLst>
          </p:cNvPr>
          <p:cNvSpPr txBox="1"/>
          <p:nvPr/>
        </p:nvSpPr>
        <p:spPr>
          <a:xfrm>
            <a:off x="8372061" y="5847520"/>
            <a:ext cx="1565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Gambar digital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6D4AAC-CB5B-40E1-A1F5-83ADCF83BB6F}"/>
              </a:ext>
            </a:extLst>
          </p:cNvPr>
          <p:cNvSpPr/>
          <p:nvPr/>
        </p:nvSpPr>
        <p:spPr>
          <a:xfrm>
            <a:off x="178829" y="527524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/>
              <a:t>Citra </a:t>
            </a:r>
            <a:r>
              <a:rPr lang="en-US" sz="2400" dirty="0" err="1"/>
              <a:t>sebagai</a:t>
            </a:r>
            <a:r>
              <a:rPr lang="en-US" sz="2400" dirty="0"/>
              <a:t> </a:t>
            </a:r>
            <a:r>
              <a:rPr lang="en-US" sz="2400" dirty="0" err="1"/>
              <a:t>luaran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suatu</a:t>
            </a:r>
            <a:r>
              <a:rPr lang="en-US" sz="2400" dirty="0"/>
              <a:t> </a:t>
            </a:r>
            <a:r>
              <a:rPr lang="en-US" sz="2400" dirty="0" err="1"/>
              <a:t>sistem</a:t>
            </a:r>
            <a:r>
              <a:rPr lang="en-US" sz="2400" dirty="0"/>
              <a:t> </a:t>
            </a:r>
            <a:r>
              <a:rPr lang="en-US" sz="2400" dirty="0" err="1"/>
              <a:t>perekaman</a:t>
            </a:r>
            <a:r>
              <a:rPr lang="en-US" sz="2400" dirty="0"/>
              <a:t> </a:t>
            </a:r>
            <a:r>
              <a:rPr lang="en-US" sz="2400" dirty="0" err="1"/>
              <a:t>sinyal</a:t>
            </a:r>
            <a:r>
              <a:rPr lang="en-US" sz="2400" dirty="0"/>
              <a:t>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bersifat</a:t>
            </a:r>
            <a:r>
              <a:rPr lang="en-US" sz="2400" dirty="0"/>
              <a:t>:</a:t>
            </a:r>
          </a:p>
          <a:p>
            <a:pPr marL="685800" lvl="0" indent="-396875">
              <a:buFont typeface="+mj-lt"/>
              <a:buAutoNum type="arabicPeriod"/>
            </a:pPr>
            <a:r>
              <a:rPr lang="en-US" sz="2400" dirty="0" err="1"/>
              <a:t>Optik</a:t>
            </a:r>
            <a:r>
              <a:rPr lang="en-US" sz="2400" dirty="0"/>
              <a:t>, </a:t>
            </a:r>
            <a:r>
              <a:rPr lang="en-US" sz="2400" dirty="0" err="1"/>
              <a:t>berupa</a:t>
            </a:r>
            <a:r>
              <a:rPr lang="en-US" sz="2400" dirty="0"/>
              <a:t> </a:t>
            </a:r>
            <a:r>
              <a:rPr lang="en-US" sz="2400" dirty="0" err="1"/>
              <a:t>foto</a:t>
            </a:r>
            <a:r>
              <a:rPr lang="en-US" sz="2400" dirty="0"/>
              <a:t>, </a:t>
            </a:r>
          </a:p>
          <a:p>
            <a:pPr marL="685800" lvl="0" indent="-396875">
              <a:buFont typeface="+mj-lt"/>
              <a:buAutoNum type="arabicPeriod"/>
            </a:pPr>
            <a:r>
              <a:rPr lang="en-US" sz="2400" dirty="0"/>
              <a:t>Analog, </a:t>
            </a:r>
            <a:r>
              <a:rPr lang="en-US" sz="2400" dirty="0" err="1"/>
              <a:t>seperti</a:t>
            </a:r>
            <a:r>
              <a:rPr lang="en-US" sz="2400" dirty="0"/>
              <a:t> </a:t>
            </a:r>
            <a:r>
              <a:rPr lang="en-US" sz="2400" dirty="0" err="1"/>
              <a:t>gambar</a:t>
            </a:r>
            <a:r>
              <a:rPr lang="en-US" sz="2400" dirty="0"/>
              <a:t> pada monitor </a:t>
            </a:r>
            <a:r>
              <a:rPr lang="en-US" sz="2400" dirty="0" err="1"/>
              <a:t>televisi</a:t>
            </a:r>
            <a:r>
              <a:rPr lang="en-US" sz="2400" dirty="0"/>
              <a:t>, </a:t>
            </a:r>
          </a:p>
          <a:p>
            <a:pPr marL="685800" indent="-396875">
              <a:buFont typeface="+mj-lt"/>
              <a:buAutoNum type="arabicPeriod"/>
            </a:pPr>
            <a:r>
              <a:rPr lang="en-US" sz="2400" dirty="0"/>
              <a:t>Digital, yang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langsung</a:t>
            </a:r>
            <a:r>
              <a:rPr lang="en-US" sz="2400" dirty="0"/>
              <a:t> </a:t>
            </a:r>
            <a:r>
              <a:rPr lang="en-US" sz="2400" dirty="0" err="1"/>
              <a:t>disimpan</a:t>
            </a:r>
            <a:r>
              <a:rPr lang="en-US" sz="2400" dirty="0"/>
              <a:t> pada disk </a:t>
            </a:r>
            <a:r>
              <a:rPr lang="en-US" sz="2400" dirty="0" err="1"/>
              <a:t>atau</a:t>
            </a:r>
            <a:r>
              <a:rPr lang="en-US" sz="2400" dirty="0"/>
              <a:t> pita </a:t>
            </a:r>
            <a:r>
              <a:rPr lang="en-US" sz="2400" dirty="0" err="1"/>
              <a:t>magnetik</a:t>
            </a:r>
            <a:endParaRPr lang="en-US" sz="2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6444EB-848B-6077-96A9-16A033984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38FA-C550-4C82-96FE-665EBD42224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845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7E471-1FDC-4CB8-835E-8213D118C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Citra diam vs </a:t>
            </a:r>
            <a:r>
              <a:rPr lang="en-US" b="1" dirty="0" err="1"/>
              <a:t>citra</a:t>
            </a:r>
            <a:r>
              <a:rPr lang="en-US" b="1" dirty="0"/>
              <a:t> </a:t>
            </a:r>
            <a:r>
              <a:rPr lang="en-US" b="1" dirty="0" err="1"/>
              <a:t>bergerak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45D329-68B9-4857-BCE3-371184260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Citra diam (</a:t>
            </a:r>
            <a:r>
              <a:rPr lang="en-US" i="1" dirty="0"/>
              <a:t>still image</a:t>
            </a:r>
            <a:r>
              <a:rPr lang="en-US" dirty="0"/>
              <a:t>)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sebuah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tunggal</a:t>
            </a:r>
            <a:endParaRPr lang="en-US" dirty="0"/>
          </a:p>
          <a:p>
            <a:r>
              <a:rPr lang="en-US" dirty="0"/>
              <a:t>Citra </a:t>
            </a:r>
            <a:r>
              <a:rPr lang="en-US" dirty="0" err="1"/>
              <a:t>bergerak</a:t>
            </a:r>
            <a:r>
              <a:rPr lang="en-US" dirty="0"/>
              <a:t> (</a:t>
            </a:r>
            <a:r>
              <a:rPr lang="en-US" i="1" dirty="0"/>
              <a:t>moving images</a:t>
            </a:r>
            <a:r>
              <a:rPr lang="en-US" dirty="0"/>
              <a:t>) 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rangkaian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diam yang </a:t>
            </a:r>
            <a:r>
              <a:rPr lang="en-US" dirty="0" err="1"/>
              <a:t>ditampilkan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beruntun</a:t>
            </a:r>
            <a:r>
              <a:rPr lang="en-US" dirty="0"/>
              <a:t> (</a:t>
            </a:r>
            <a:r>
              <a:rPr lang="en-US" dirty="0" err="1"/>
              <a:t>sekuensial</a:t>
            </a:r>
            <a:r>
              <a:rPr lang="en-US" dirty="0"/>
              <a:t>) </a:t>
            </a:r>
            <a:r>
              <a:rPr lang="en-US" dirty="0" err="1"/>
              <a:t>sehingga</a:t>
            </a:r>
            <a:r>
              <a:rPr lang="en-US" dirty="0"/>
              <a:t> </a:t>
            </a:r>
            <a:r>
              <a:rPr lang="en-US" dirty="0" err="1"/>
              <a:t>memberi</a:t>
            </a:r>
            <a:r>
              <a:rPr lang="en-US" dirty="0"/>
              <a:t> </a:t>
            </a:r>
            <a:r>
              <a:rPr lang="en-US" dirty="0" err="1"/>
              <a:t>kesan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gambar</a:t>
            </a:r>
            <a:r>
              <a:rPr lang="en-US" dirty="0"/>
              <a:t> yang </a:t>
            </a:r>
            <a:r>
              <a:rPr lang="en-US" dirty="0" err="1"/>
              <a:t>bergerak</a:t>
            </a:r>
            <a:r>
              <a:rPr lang="en-US" dirty="0"/>
              <a:t>. </a:t>
            </a:r>
            <a:r>
              <a:rPr lang="en-US" dirty="0" err="1"/>
              <a:t>Setiap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diam </a:t>
            </a:r>
            <a:r>
              <a:rPr lang="en-US" dirty="0" err="1"/>
              <a:t>disebut</a:t>
            </a:r>
            <a:r>
              <a:rPr lang="en-US" dirty="0"/>
              <a:t> </a:t>
            </a:r>
            <a:r>
              <a:rPr lang="en-US" i="1" dirty="0"/>
              <a:t>frame</a:t>
            </a:r>
            <a:r>
              <a:rPr lang="en-US" dirty="0"/>
              <a:t>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E7D652D-F08F-4A1A-A238-082A28F17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793" y="3723510"/>
            <a:ext cx="2660512" cy="2588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958D8C-F47A-4C75-9C7B-388F77FF5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003" y="3723508"/>
            <a:ext cx="4318253" cy="25883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492DA70-D096-4342-83B0-AE0C9694782F}"/>
              </a:ext>
            </a:extLst>
          </p:cNvPr>
          <p:cNvSpPr/>
          <p:nvPr/>
        </p:nvSpPr>
        <p:spPr>
          <a:xfrm>
            <a:off x="2494667" y="6395038"/>
            <a:ext cx="11994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Citra diam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EA4C82-8669-45C3-AFA1-03C803F11041}"/>
              </a:ext>
            </a:extLst>
          </p:cNvPr>
          <p:cNvSpPr/>
          <p:nvPr/>
        </p:nvSpPr>
        <p:spPr>
          <a:xfrm>
            <a:off x="6208415" y="6389276"/>
            <a:ext cx="33441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Frame-frame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bergerak</a:t>
            </a:r>
            <a:r>
              <a:rPr lang="en-US" dirty="0"/>
              <a:t>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0E25AE-F4CC-0047-0CB4-FD8CE1EB4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38FA-C550-4C82-96FE-665EBD42224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559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evilcar">
            <a:hlinkClick r:id="" action="ppaction://media"/>
            <a:extLst>
              <a:ext uri="{FF2B5EF4-FFF2-40B4-BE49-F238E27FC236}">
                <a16:creationId xmlns:a16="http://schemas.microsoft.com/office/drawing/2014/main" id="{35999C7F-CDBB-FBE8-FA52-A74F461DB1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44799" y="1433005"/>
            <a:ext cx="6299201" cy="47244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788580-4E84-ADB6-E501-39968A0DE221}"/>
              </a:ext>
            </a:extLst>
          </p:cNvPr>
          <p:cNvSpPr txBox="1"/>
          <p:nvPr/>
        </p:nvSpPr>
        <p:spPr>
          <a:xfrm>
            <a:off x="924560" y="243840"/>
            <a:ext cx="107446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Video </a:t>
            </a:r>
            <a:r>
              <a:rPr lang="en-US" sz="2400" dirty="0" err="1"/>
              <a:t>adalah</a:t>
            </a:r>
            <a:r>
              <a:rPr lang="en-US" sz="2400" dirty="0"/>
              <a:t> </a:t>
            </a:r>
            <a:r>
              <a:rPr lang="en-US" sz="2400" dirty="0" err="1"/>
              <a:t>contoh</a:t>
            </a:r>
            <a:r>
              <a:rPr lang="en-US" sz="2400" dirty="0"/>
              <a:t> </a:t>
            </a:r>
            <a:r>
              <a:rPr lang="en-US" sz="2400" dirty="0" err="1"/>
              <a:t>citra</a:t>
            </a:r>
            <a:r>
              <a:rPr lang="en-US" sz="2400" dirty="0"/>
              <a:t> </a:t>
            </a:r>
            <a:r>
              <a:rPr lang="en-US" sz="2400" dirty="0" err="1"/>
              <a:t>bergerak</a:t>
            </a:r>
            <a:r>
              <a:rPr lang="en-US" sz="2400" dirty="0"/>
              <a:t>, </a:t>
            </a:r>
            <a:r>
              <a:rPr lang="en-US" sz="2400" dirty="0" err="1"/>
              <a:t>terdiri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banyak</a:t>
            </a:r>
            <a:r>
              <a:rPr lang="en-US" sz="2400" dirty="0"/>
              <a:t> </a:t>
            </a:r>
            <a:r>
              <a:rPr lang="en-US" sz="2400" i="1" dirty="0"/>
              <a:t>frame</a:t>
            </a:r>
            <a:r>
              <a:rPr lang="en-US" sz="2400" dirty="0"/>
              <a:t>, dan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memiliki</a:t>
            </a:r>
            <a:r>
              <a:rPr lang="en-US" sz="2400" dirty="0"/>
              <a:t> </a:t>
            </a:r>
          </a:p>
          <a:p>
            <a:r>
              <a:rPr lang="en-US" sz="2400" dirty="0"/>
              <a:t>     audio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dirty="0" err="1"/>
              <a:t>tanpa</a:t>
            </a:r>
            <a:r>
              <a:rPr lang="en-US" sz="2400" dirty="0"/>
              <a:t> audio yang </a:t>
            </a:r>
            <a:r>
              <a:rPr lang="en-US" sz="2400" dirty="0" err="1"/>
              <a:t>disimpan</a:t>
            </a:r>
            <a:r>
              <a:rPr lang="en-US" sz="2400" dirty="0"/>
              <a:t> di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kanal</a:t>
            </a:r>
            <a:r>
              <a:rPr lang="en-US" sz="2400" dirty="0"/>
              <a:t> yang </a:t>
            </a:r>
            <a:r>
              <a:rPr lang="en-US" sz="2400" dirty="0" err="1"/>
              <a:t>terpisah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i="1" dirty="0"/>
              <a:t>frame</a:t>
            </a:r>
            <a:r>
              <a:rPr lang="en-US" sz="2400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AAC85-54C7-058E-367A-5EFDAB882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938FA-C550-4C82-96FE-665EBD422246}" type="slidenum">
              <a:rPr lang="en-US" smtClean="0"/>
              <a:t>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2F5049-041E-1408-1B80-63BE98C2D329}"/>
              </a:ext>
            </a:extLst>
          </p:cNvPr>
          <p:cNvSpPr txBox="1"/>
          <p:nvPr/>
        </p:nvSpPr>
        <p:spPr>
          <a:xfrm>
            <a:off x="737269" y="3484761"/>
            <a:ext cx="976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Video 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CF216DAC-1C1F-D426-5FA8-C27666BDC65C}"/>
              </a:ext>
            </a:extLst>
          </p:cNvPr>
          <p:cNvSpPr/>
          <p:nvPr/>
        </p:nvSpPr>
        <p:spPr>
          <a:xfrm>
            <a:off x="1920240" y="3593673"/>
            <a:ext cx="518160" cy="2438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61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728</TotalTime>
  <Words>1817</Words>
  <Application>Microsoft Office PowerPoint</Application>
  <PresentationFormat>Widescreen</PresentationFormat>
  <Paragraphs>336</Paragraphs>
  <Slides>58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58</vt:i4>
      </vt:variant>
    </vt:vector>
  </HeadingPairs>
  <TitlesOfParts>
    <vt:vector size="70" baseType="lpstr">
      <vt:lpstr>Arial</vt:lpstr>
      <vt:lpstr>Calibri</vt:lpstr>
      <vt:lpstr>Calibri Light</vt:lpstr>
      <vt:lpstr>Comic Sans MS</vt:lpstr>
      <vt:lpstr>Times New Roman</vt:lpstr>
      <vt:lpstr>Verdana</vt:lpstr>
      <vt:lpstr>Wingdings</vt:lpstr>
      <vt:lpstr>Office Theme</vt:lpstr>
      <vt:lpstr>Equation</vt:lpstr>
      <vt:lpstr>Image</vt:lpstr>
      <vt:lpstr>Visio.Drawing.5</vt:lpstr>
      <vt:lpstr>Bitmap Image</vt:lpstr>
      <vt:lpstr>Pengantar Interpretasi dan Pengolahan Citra (Bagian 1 – Update 2022)</vt:lpstr>
      <vt:lpstr>PowerPoint Presentation</vt:lpstr>
      <vt:lpstr>Citra (image) atau gambar</vt:lpstr>
      <vt:lpstr>PowerPoint Presentation</vt:lpstr>
      <vt:lpstr> Image vs Graphics</vt:lpstr>
      <vt:lpstr>Citra</vt:lpstr>
      <vt:lpstr>PowerPoint Presentation</vt:lpstr>
      <vt:lpstr>Citra diam vs citra bergerak</vt:lpstr>
      <vt:lpstr>PowerPoint Presentation</vt:lpstr>
      <vt:lpstr>PowerPoint Presentation</vt:lpstr>
      <vt:lpstr>PowerPoint Presentation</vt:lpstr>
      <vt:lpstr>Citra Digital</vt:lpstr>
      <vt:lpstr>Image sampling and quantization</vt:lpstr>
      <vt:lpstr>PowerPoint Presentation</vt:lpstr>
      <vt:lpstr>PowerPoint Presentation</vt:lpstr>
      <vt:lpstr>PowerPoint Presentation</vt:lpstr>
      <vt:lpstr>PowerPoint Presentation</vt:lpstr>
      <vt:lpstr>Interpretasi Citra</vt:lpstr>
      <vt:lpstr>PowerPoint Presentation</vt:lpstr>
      <vt:lpstr>Pengolahan citra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Grafika Komputer (1)</vt:lpstr>
      <vt:lpstr>Grafika Komputer (2)</vt:lpstr>
      <vt:lpstr>Grafika Komputer (3)</vt:lpstr>
      <vt:lpstr>Grafika Komputer (4)</vt:lpstr>
      <vt:lpstr>Grafika Komputer (5)</vt:lpstr>
      <vt:lpstr>Grafika Komputer (6)</vt:lpstr>
      <vt:lpstr>Grafika Komputer (7) </vt:lpstr>
      <vt:lpstr>Grafika Komputer (8)</vt:lpstr>
      <vt:lpstr>Grafika Komputer (9)</vt:lpstr>
      <vt:lpstr>Pengolahan Citra (1)</vt:lpstr>
      <vt:lpstr>Image denoising</vt:lpstr>
      <vt:lpstr>Image enhancement</vt:lpstr>
      <vt:lpstr>Image deblurring</vt:lpstr>
      <vt:lpstr>Image deblurring</vt:lpstr>
      <vt:lpstr>PowerPoint Presentation</vt:lpstr>
      <vt:lpstr>PowerPoint Presentation</vt:lpstr>
      <vt:lpstr>Pengenalan Pola (3)</vt:lpstr>
      <vt:lpstr>Operasi-operasi di dalam pengolahan citra digital</vt:lpstr>
      <vt:lpstr>1. Image Enhancement (1)</vt:lpstr>
      <vt:lpstr>1. Image Enhancement (1)</vt:lpstr>
      <vt:lpstr>1. Image Enhancement (2)</vt:lpstr>
      <vt:lpstr>1. Image Enhancement (3)</vt:lpstr>
      <vt:lpstr>1. Image Enhancement (4)</vt:lpstr>
      <vt:lpstr>2. Image Restoration (1)</vt:lpstr>
      <vt:lpstr>2. Image Restoration (2)</vt:lpstr>
      <vt:lpstr>3. Image Analysis (1)</vt:lpstr>
      <vt:lpstr>3. Image Analysis (2)</vt:lpstr>
      <vt:lpstr>4. Kompresi Citra (1)</vt:lpstr>
      <vt:lpstr>4. Kompresi Citra (2)</vt:lpstr>
      <vt:lpstr>4. Kompresi Citra (3)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Pengantar Pengolahan Citra</dc:title>
  <dc:creator>Dr.Ir. Rinaldi Munir, MT</dc:creator>
  <cp:lastModifiedBy>Dr. Ir. Rinaldi, M.T.</cp:lastModifiedBy>
  <cp:revision>54</cp:revision>
  <dcterms:created xsi:type="dcterms:W3CDTF">2019-08-18T11:53:45Z</dcterms:created>
  <dcterms:modified xsi:type="dcterms:W3CDTF">2023-08-20T13:00:25Z</dcterms:modified>
</cp:coreProperties>
</file>