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34" r:id="rId3"/>
    <p:sldId id="335" r:id="rId4"/>
    <p:sldId id="336" r:id="rId5"/>
    <p:sldId id="337" r:id="rId6"/>
    <p:sldId id="338" r:id="rId7"/>
    <p:sldId id="339" r:id="rId8"/>
    <p:sldId id="340" r:id="rId9"/>
    <p:sldId id="341" r:id="rId10"/>
    <p:sldId id="342" r:id="rId11"/>
    <p:sldId id="343" r:id="rId12"/>
    <p:sldId id="347" r:id="rId13"/>
    <p:sldId id="348" r:id="rId14"/>
    <p:sldId id="349" r:id="rId15"/>
    <p:sldId id="350" r:id="rId16"/>
    <p:sldId id="351" r:id="rId17"/>
    <p:sldId id="353" r:id="rId18"/>
    <p:sldId id="352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2B8D4C-2FF5-4A4F-291C-F3291A8D14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246CCA-BFFD-7186-CF2C-B6612E957A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6E1E47-CD4F-5716-99F8-25B6C77DB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720F8-D32B-44D5-B798-7C687CFC5E13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1FC0A9-FC4D-3C4F-45CC-D1B5DAFD1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CE9D7A-15C7-0DED-4599-C9B5BA2B8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D02A4-1128-4E78-BC89-1DBED9D37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6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697B89-E626-1E34-782F-B9953CAF5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8B356F-2695-9BE5-C0DB-8C3542F81E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81F8AC-CEF3-8FA5-2B86-55AAE0155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720F8-D32B-44D5-B798-7C687CFC5E13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D23A77-E8E7-FF3B-63C2-044360889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F34D0A-71B2-F05E-1C08-569300BD5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D02A4-1128-4E78-BC89-1DBED9D37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154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C143371-73C1-7C62-B32A-7FBC5CD9B6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4687DD-F3AB-FB1F-32C8-E02BEE2590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689103-813A-F4AA-C8B3-0C4097DD3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720F8-D32B-44D5-B798-7C687CFC5E13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12E64F-0EAF-5459-430F-A55539B24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D22DCE-4A90-C69B-B407-6170E32CF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D02A4-1128-4E78-BC89-1DBED9D37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326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72BFB-29DD-C6A2-85CE-95BB9B97A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29EE32-F748-0DBC-6B40-8EFB148EB7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507586-98B7-DAC9-6229-B02A01FDD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720F8-D32B-44D5-B798-7C687CFC5E13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3AE72D-2424-2C33-6B19-BF5023CE5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C39175-87E5-A527-CD53-AF55590D2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D02A4-1128-4E78-BC89-1DBED9D37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46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99FC96-79F8-8602-9E17-92886A90EB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D34627-2728-1C58-91B8-961D3FFCA1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857436-AF78-F52D-FB97-A10DE146E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720F8-D32B-44D5-B798-7C687CFC5E13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1C3999-FF4C-A889-8F41-1A3898A7F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F7CBA6-4134-CD23-68FB-7FED0E757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D02A4-1128-4E78-BC89-1DBED9D37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649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8E2092-C339-4719-924F-ACE69051A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614EED-DD02-14C5-2C73-FF8F57FD9B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F27753-878E-1254-D6D6-1967DFB4FF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9A7F2E-C6F3-804A-C161-F7DD8F781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720F8-D32B-44D5-B798-7C687CFC5E13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52ECC8-58EC-A9AC-9ADA-B632B3147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A1E056-2641-C314-20FA-C59168D10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D02A4-1128-4E78-BC89-1DBED9D37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270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37A73-6579-715B-3190-AAC533781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01F1FA-A837-43D9-4D4E-5C32842A25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0C530A-5CDF-1496-37DF-64154FD746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7BFDF5B-6537-0A8D-B92A-A35E9CF43A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EC2D8B9-23D8-0DD3-C4FD-BBD582D8C4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111577A-7000-8B6E-551A-DB1A8B6BD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720F8-D32B-44D5-B798-7C687CFC5E13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DA6995B-CDBF-62CB-D906-A2FD1D4E3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67E0E0-E0B1-CB10-75FD-ABD83851E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D02A4-1128-4E78-BC89-1DBED9D37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984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C20CF-9DDC-C250-0B7C-650306B62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B91B62-41BE-1ACA-1857-B9C2F50DC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720F8-D32B-44D5-B798-7C687CFC5E13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CAC4AF-FA8E-DF67-BD80-B817A83A2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3D85B0-0E20-F435-4F1C-44782E9F2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D02A4-1128-4E78-BC89-1DBED9D37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271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E3A186-2BC4-AFC1-3039-0A83F4049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720F8-D32B-44D5-B798-7C687CFC5E13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F97CE1-EE1C-5324-F93A-309FA2693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C1CE13-5546-56C1-D76A-C25237582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D02A4-1128-4E78-BC89-1DBED9D37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680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10347A-A34C-8F75-1242-A06989FFB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4DAB71-FD86-DE88-F33C-ABB2C2DFAF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4F161B-28B6-911F-0E4A-C83A007CBF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74A031-B16C-3E8E-896B-E6FEE0BC5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720F8-D32B-44D5-B798-7C687CFC5E13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4EAA2F-73E5-C57D-3E80-93ACAAA79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FEDA26-3E63-6054-002C-90C37B27F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D02A4-1128-4E78-BC89-1DBED9D37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020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81888-13FB-8A26-0DEC-C24E09C5F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C9D800-4416-2138-6E2E-480F03F6ED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DF0D46-8CB9-320F-2970-B6A148B960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29C70B-9C33-06A2-73EB-60800D585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720F8-D32B-44D5-B798-7C687CFC5E13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4A8649-CA98-4930-FF89-B0BB17017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0BEB98-8F4C-BF0F-6E57-52D475382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D02A4-1128-4E78-BC89-1DBED9D37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944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CA3B33-B416-FCBA-9216-C41C21773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483F42-CF23-012B-0F54-74FF0F4BAD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9C78BD-9ECC-4A79-BFE8-8093152AD5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720F8-D32B-44D5-B798-7C687CFC5E13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CA3840-F179-AAC1-B3A0-038BDF8D19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D104E9-461C-F913-3874-62FCF132D5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D02A4-1128-4E78-BC89-1DBED9D37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342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emf"/><Relationship Id="rId4" Type="http://schemas.openxmlformats.org/officeDocument/2006/relationships/image" Target="../media/image60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emf"/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emf"/><Relationship Id="rId5" Type="http://schemas.openxmlformats.org/officeDocument/2006/relationships/image" Target="../media/image33.emf"/><Relationship Id="rId4" Type="http://schemas.openxmlformats.org/officeDocument/2006/relationships/image" Target="../media/image32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emf"/><Relationship Id="rId2" Type="http://schemas.openxmlformats.org/officeDocument/2006/relationships/image" Target="../media/image35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emf"/><Relationship Id="rId2" Type="http://schemas.openxmlformats.org/officeDocument/2006/relationships/image" Target="../media/image37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emf"/><Relationship Id="rId5" Type="http://schemas.openxmlformats.org/officeDocument/2006/relationships/image" Target="../media/image40.emf"/><Relationship Id="rId4" Type="http://schemas.openxmlformats.org/officeDocument/2006/relationships/image" Target="../media/image39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emf"/><Relationship Id="rId2" Type="http://schemas.openxmlformats.org/officeDocument/2006/relationships/image" Target="../media/image42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5.emf"/><Relationship Id="rId4" Type="http://schemas.openxmlformats.org/officeDocument/2006/relationships/image" Target="../media/image44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7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emf"/><Relationship Id="rId11" Type="http://schemas.openxmlformats.org/officeDocument/2006/relationships/image" Target="../media/image7.emf"/><Relationship Id="rId5" Type="http://schemas.openxmlformats.org/officeDocument/2006/relationships/image" Target="../media/image1.emf"/><Relationship Id="rId10" Type="http://schemas.openxmlformats.org/officeDocument/2006/relationships/image" Target="../media/image6.emf"/><Relationship Id="rId4" Type="http://schemas.openxmlformats.org/officeDocument/2006/relationships/image" Target="../media/image24.png"/><Relationship Id="rId9" Type="http://schemas.openxmlformats.org/officeDocument/2006/relationships/image" Target="../media/image5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emf"/><Relationship Id="rId3" Type="http://schemas.openxmlformats.org/officeDocument/2006/relationships/image" Target="../media/image10.emf"/><Relationship Id="rId7" Type="http://schemas.openxmlformats.org/officeDocument/2006/relationships/image" Target="../media/image14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emf"/><Relationship Id="rId5" Type="http://schemas.openxmlformats.org/officeDocument/2006/relationships/image" Target="../media/image12.emf"/><Relationship Id="rId4" Type="http://schemas.openxmlformats.org/officeDocument/2006/relationships/image" Target="../media/image11.emf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8.png"/><Relationship Id="rId3" Type="http://schemas.openxmlformats.org/officeDocument/2006/relationships/image" Target="../media/image17.emf"/><Relationship Id="rId7" Type="http://schemas.openxmlformats.org/officeDocument/2006/relationships/image" Target="../media/image20.emf"/><Relationship Id="rId12" Type="http://schemas.openxmlformats.org/officeDocument/2006/relationships/image" Target="../media/image47.png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emf"/><Relationship Id="rId11" Type="http://schemas.openxmlformats.org/officeDocument/2006/relationships/image" Target="../media/image46.png"/><Relationship Id="rId5" Type="http://schemas.openxmlformats.org/officeDocument/2006/relationships/image" Target="../media/image18.emf"/><Relationship Id="rId10" Type="http://schemas.openxmlformats.org/officeDocument/2006/relationships/image" Target="../media/image45.png"/><Relationship Id="rId4" Type="http://schemas.openxmlformats.org/officeDocument/2006/relationships/image" Target="../media/image13.emf"/><Relationship Id="rId14" Type="http://schemas.openxmlformats.org/officeDocument/2006/relationships/image" Target="../media/image4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emf"/><Relationship Id="rId3" Type="http://schemas.openxmlformats.org/officeDocument/2006/relationships/image" Target="../media/image24.emf"/><Relationship Id="rId7" Type="http://schemas.openxmlformats.org/officeDocument/2006/relationships/image" Target="../media/image28.emf"/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emf"/><Relationship Id="rId11" Type="http://schemas.openxmlformats.org/officeDocument/2006/relationships/image" Target="../media/image58.png"/><Relationship Id="rId5" Type="http://schemas.openxmlformats.org/officeDocument/2006/relationships/image" Target="../media/image26.emf"/><Relationship Id="rId4" Type="http://schemas.openxmlformats.org/officeDocument/2006/relationships/image" Target="../media/image25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A3491-7631-4FD5-BAFE-F488737450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2520" y="1041400"/>
            <a:ext cx="9966960" cy="2387600"/>
          </a:xfrm>
        </p:spPr>
        <p:txBody>
          <a:bodyPr>
            <a:normAutofit/>
          </a:bodyPr>
          <a:lstStyle/>
          <a:p>
            <a:r>
              <a:rPr lang="en-US" b="1" dirty="0" err="1"/>
              <a:t>Perkalian</a:t>
            </a:r>
            <a:r>
              <a:rPr lang="en-US" b="1" dirty="0"/>
              <a:t> </a:t>
            </a:r>
            <a:r>
              <a:rPr lang="en-US" b="1" dirty="0" err="1"/>
              <a:t>Geometri</a:t>
            </a:r>
            <a:br>
              <a:rPr lang="en-US" b="1" dirty="0"/>
            </a:br>
            <a:r>
              <a:rPr lang="en-US" sz="3600" b="1" dirty="0"/>
              <a:t>(Bagian 2)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71AE1D-41FE-4F1A-8CCF-26B677DAE7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65446"/>
            <a:ext cx="9144000" cy="1655762"/>
          </a:xfrm>
        </p:spPr>
        <p:txBody>
          <a:bodyPr/>
          <a:lstStyle/>
          <a:p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kuliah</a:t>
            </a:r>
            <a:r>
              <a:rPr lang="en-US" dirty="0"/>
              <a:t> IF2123 </a:t>
            </a:r>
            <a:r>
              <a:rPr lang="en-US" dirty="0" err="1"/>
              <a:t>Aljabar</a:t>
            </a:r>
            <a:r>
              <a:rPr lang="en-US" dirty="0"/>
              <a:t> Linier dan </a:t>
            </a:r>
            <a:r>
              <a:rPr lang="en-US" dirty="0" err="1"/>
              <a:t>Geometri</a:t>
            </a:r>
            <a:endParaRPr lang="en-US" dirty="0"/>
          </a:p>
          <a:p>
            <a:endParaRPr lang="en-US" dirty="0"/>
          </a:p>
          <a:p>
            <a:r>
              <a:rPr lang="en-US" dirty="0"/>
              <a:t>Oleh: Rinaldi Munir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2BC65914-AF0F-45C9-B40C-FAF194785A8F}"/>
              </a:ext>
            </a:extLst>
          </p:cNvPr>
          <p:cNvSpPr txBox="1">
            <a:spLocks/>
          </p:cNvSpPr>
          <p:nvPr/>
        </p:nvSpPr>
        <p:spPr>
          <a:xfrm>
            <a:off x="1524000" y="5620543"/>
            <a:ext cx="9144000" cy="11009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Program </a:t>
            </a:r>
            <a:r>
              <a:rPr lang="en-US" b="1" dirty="0" err="1"/>
              <a:t>Studi</a:t>
            </a:r>
            <a:r>
              <a:rPr lang="en-US" b="1" dirty="0"/>
              <a:t> Teknik </a:t>
            </a:r>
            <a:r>
              <a:rPr lang="en-US" b="1" dirty="0" err="1"/>
              <a:t>Informatika</a:t>
            </a:r>
            <a:endParaRPr lang="en-US" b="1" dirty="0"/>
          </a:p>
          <a:p>
            <a:r>
              <a:rPr lang="en-US" b="1" dirty="0"/>
              <a:t>STEI-ITB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43E1C2-87A8-4F5F-8524-4A2CFDC7F168}"/>
              </a:ext>
            </a:extLst>
          </p:cNvPr>
          <p:cNvSpPr/>
          <p:nvPr/>
        </p:nvSpPr>
        <p:spPr>
          <a:xfrm>
            <a:off x="4093801" y="406697"/>
            <a:ext cx="37121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Seri </a:t>
            </a:r>
            <a:r>
              <a:rPr lang="en-US" sz="2400" b="1" dirty="0" err="1">
                <a:solidFill>
                  <a:srgbClr val="FF0000"/>
                </a:solidFill>
              </a:rPr>
              <a:t>bahan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kuliah</a:t>
            </a:r>
            <a:r>
              <a:rPr lang="en-US" sz="2400" b="1" dirty="0">
                <a:solidFill>
                  <a:srgbClr val="FF0000"/>
                </a:solidFill>
              </a:rPr>
              <a:t> Algeo #31</a:t>
            </a:r>
            <a:endParaRPr lang="en-US" sz="24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E7503A-EB97-4796-AFCC-4F6CC94AC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2915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F9CA183-9440-400A-97D4-9F32110BEA9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538480"/>
                <a:ext cx="10515600" cy="5638483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en-US" u="sng" dirty="0"/>
                  <a:t>Jawaban</a:t>
                </a:r>
                <a:r>
                  <a:rPr lang="en-US" dirty="0"/>
                  <a:t>:</a:t>
                </a:r>
              </a:p>
              <a:p>
                <a:pPr marL="0" indent="0">
                  <a:buNone/>
                </a:pPr>
                <a:r>
                  <a:rPr lang="en-US" dirty="0"/>
                  <a:t>(a) </a:t>
                </a:r>
                <a:r>
                  <a:rPr lang="en-US" i="1" dirty="0"/>
                  <a:t>B</a:t>
                </a:r>
                <a:r>
                  <a:rPr lang="en-US" dirty="0"/>
                  <a:t> = </a:t>
                </a:r>
                <a:r>
                  <a:rPr lang="en-US" i="1" dirty="0"/>
                  <a:t>ab</a:t>
                </a:r>
                <a:r>
                  <a:rPr lang="en-US" dirty="0"/>
                  <a:t> = (2e</a:t>
                </a:r>
                <a:r>
                  <a:rPr lang="en-US" baseline="-25000" dirty="0"/>
                  <a:t>1</a:t>
                </a:r>
                <a:r>
                  <a:rPr lang="en-US" dirty="0"/>
                  <a:t> + e</a:t>
                </a:r>
                <a:r>
                  <a:rPr lang="en-US" baseline="-25000" dirty="0"/>
                  <a:t>2</a:t>
                </a:r>
                <a:r>
                  <a:rPr lang="en-US" dirty="0"/>
                  <a:t> – e</a:t>
                </a:r>
                <a:r>
                  <a:rPr lang="en-US" baseline="-25000" dirty="0"/>
                  <a:t>3</a:t>
                </a:r>
                <a:r>
                  <a:rPr lang="en-US" dirty="0"/>
                  <a:t>)(e</a:t>
                </a:r>
                <a:r>
                  <a:rPr lang="en-US" baseline="-25000" dirty="0"/>
                  <a:t>1</a:t>
                </a:r>
                <a:r>
                  <a:rPr lang="en-US" dirty="0"/>
                  <a:t> – e</a:t>
                </a:r>
                <a:r>
                  <a:rPr lang="en-US" baseline="-25000" dirty="0"/>
                  <a:t>2</a:t>
                </a:r>
                <a:r>
                  <a:rPr lang="en-US" dirty="0"/>
                  <a:t> – e</a:t>
                </a:r>
                <a:r>
                  <a:rPr lang="en-US" baseline="-25000" dirty="0"/>
                  <a:t>3</a:t>
                </a:r>
                <a:r>
                  <a:rPr lang="en-US" dirty="0"/>
                  <a:t>) = 2 – 3e</a:t>
                </a:r>
                <a:r>
                  <a:rPr lang="en-US" baseline="-25000" dirty="0"/>
                  <a:t>12</a:t>
                </a:r>
                <a:r>
                  <a:rPr lang="en-US" dirty="0"/>
                  <a:t> – 2e</a:t>
                </a:r>
                <a:r>
                  <a:rPr lang="en-US" baseline="-25000" dirty="0"/>
                  <a:t>23</a:t>
                </a:r>
                <a:r>
                  <a:rPr lang="en-US" dirty="0"/>
                  <a:t> + e</a:t>
                </a:r>
                <a:r>
                  <a:rPr lang="en-US" baseline="-25000" dirty="0"/>
                  <a:t>31</a:t>
                </a: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    </a:t>
                </a:r>
              </a:p>
              <a:p>
                <a:pPr marL="0" indent="0">
                  <a:buNone/>
                </a:pPr>
                <a:r>
                  <a:rPr lang="en-US" dirty="0"/>
                  <a:t>       </a:t>
                </a:r>
                <a:r>
                  <a:rPr lang="en-US" sz="2400" i="1" dirty="0"/>
                  <a:t>b</a:t>
                </a:r>
                <a:r>
                  <a:rPr lang="en-US" sz="2400" baseline="30000" dirty="0"/>
                  <a:t>–1 </a:t>
                </a:r>
                <a:r>
                  <a:rPr lang="en-US" sz="24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000" i="1">
                            <a:latin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sSup>
                          <m:sSupPr>
                            <m:ctrlPr>
                              <a:rPr lang="en-US" sz="3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begChr m:val="‖"/>
                                <m:endChr m:val="‖"/>
                                <m:ctrlPr>
                                  <a:rPr lang="en-US" sz="3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3000" i="1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</m:d>
                          </m:e>
                          <m:sup>
                            <m:r>
                              <a:rPr lang="en-US" sz="3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0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3000" i="0">
                                <a:latin typeface="Cambria Math" panose="02040503050406030204" pitchFamily="18" charset="0"/>
                              </a:rPr>
                              <m:t>e</m:t>
                            </m:r>
                          </m:e>
                          <m:sub>
                            <m:r>
                              <a:rPr lang="en-US" sz="3000" i="1">
                                <a:latin typeface="Cambria Math" panose="02040503050406030204" pitchFamily="18" charset="0"/>
                              </a:rPr>
                              <m:t>1 </m:t>
                            </m:r>
                          </m:sub>
                        </m:sSub>
                        <m:r>
                          <a:rPr lang="en-US" sz="30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3000" i="1"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n-US" sz="3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3000" i="0">
                                <a:latin typeface="Cambria Math" panose="02040503050406030204" pitchFamily="18" charset="0"/>
                              </a:rPr>
                              <m:t>e</m:t>
                            </m:r>
                          </m:e>
                          <m:sub>
                            <m:r>
                              <a:rPr lang="en-US" sz="3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sz="30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sub>
                        </m:sSub>
                        <m:r>
                          <a:rPr lang="en-US" sz="30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sz="3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3000" i="0">
                                <a:latin typeface="Cambria Math" panose="02040503050406030204" pitchFamily="18" charset="0"/>
                              </a:rPr>
                              <m:t>e</m:t>
                            </m:r>
                          </m:e>
                          <m:sub>
                            <m:r>
                              <a:rPr lang="en-US" sz="30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en-US" sz="30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</m:sub>
                        </m:sSub>
                      </m:num>
                      <m:den>
                        <m:sSup>
                          <m:sSupPr>
                            <m:ctrlPr>
                              <a:rPr lang="en-US" sz="3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000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ad>
                              <m:radPr>
                                <m:degHide m:val="on"/>
                                <m:ctrlPr>
                                  <a:rPr lang="en-US" sz="3000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sSup>
                                  <m:sSupPr>
                                    <m:ctrlPr>
                                      <a:rPr lang="en-US" sz="3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30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  <m:sup>
                                    <m:r>
                                      <a:rPr lang="en-US" sz="30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sz="3000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p>
                                  <m:sSupPr>
                                    <m:ctrlPr>
                                      <a:rPr lang="en-US" sz="3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3000" b="0" i="1" smtClean="0">
                                        <a:latin typeface="Cambria Math" panose="02040503050406030204" pitchFamily="18" charset="0"/>
                                      </a:rPr>
                                      <m:t>(−</m:t>
                                    </m:r>
                                    <m:r>
                                      <a:rPr lang="en-US" sz="30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US" sz="3000" b="0" i="1" smtClean="0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e>
                                  <m:sup>
                                    <m:r>
                                      <a:rPr lang="en-US" sz="30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sz="3000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p>
                                  <m:sSupPr>
                                    <m:ctrlPr>
                                      <a:rPr lang="en-US" sz="3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3000" b="0" i="1" smtClean="0">
                                        <a:latin typeface="Cambria Math" panose="02040503050406030204" pitchFamily="18" charset="0"/>
                                      </a:rPr>
                                      <m:t>(−</m:t>
                                    </m:r>
                                    <m:r>
                                      <a:rPr lang="en-US" sz="30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US" sz="3000" b="0" i="1" smtClean="0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e>
                                  <m:sup>
                                    <m:r>
                                      <a:rPr lang="en-US" sz="30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rad>
                            <m:r>
                              <a:rPr lang="en-US" sz="3000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3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000" dirty="0">
                    <a:sym typeface="Symbol" panose="05050102010706020507" pitchFamily="18" charset="2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3000" i="0">
                                <a:latin typeface="Cambria Math" panose="02040503050406030204" pitchFamily="18" charset="0"/>
                              </a:rPr>
                              <m:t>e</m:t>
                            </m:r>
                          </m:e>
                          <m:sub>
                            <m:r>
                              <a:rPr lang="en-US" sz="3000" i="1">
                                <a:latin typeface="Cambria Math" panose="02040503050406030204" pitchFamily="18" charset="0"/>
                              </a:rPr>
                              <m:t>1 </m:t>
                            </m:r>
                          </m:sub>
                        </m:sSub>
                        <m:r>
                          <a:rPr lang="en-US" sz="3000" i="1">
                            <a:latin typeface="Cambria Math" panose="02040503050406030204" pitchFamily="18" charset="0"/>
                          </a:rPr>
                          <m:t>− </m:t>
                        </m:r>
                        <m:sSub>
                          <m:sSubPr>
                            <m:ctrlPr>
                              <a:rPr lang="en-US" sz="3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3000" i="0">
                                <a:latin typeface="Cambria Math" panose="02040503050406030204" pitchFamily="18" charset="0"/>
                              </a:rPr>
                              <m:t>e</m:t>
                            </m:r>
                          </m:e>
                          <m:sub>
                            <m:r>
                              <a:rPr lang="en-US" sz="3000" i="1">
                                <a:latin typeface="Cambria Math" panose="02040503050406030204" pitchFamily="18" charset="0"/>
                              </a:rPr>
                              <m:t>2 </m:t>
                            </m:r>
                          </m:sub>
                        </m:sSub>
                        <m:r>
                          <a:rPr lang="en-US" sz="3000" i="1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sz="3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3000" i="0">
                                <a:latin typeface="Cambria Math" panose="02040503050406030204" pitchFamily="18" charset="0"/>
                              </a:rPr>
                              <m:t>e</m:t>
                            </m:r>
                          </m:e>
                          <m:sub>
                            <m:r>
                              <a:rPr lang="en-US" sz="3000" i="1">
                                <a:latin typeface="Cambria Math" panose="02040503050406030204" pitchFamily="18" charset="0"/>
                              </a:rPr>
                              <m:t>3 </m:t>
                            </m:r>
                          </m:sub>
                        </m:sSub>
                      </m:num>
                      <m:den>
                        <m:r>
                          <a:rPr lang="en-US" sz="3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dirty="0">
                    <a:sym typeface="Symbol" panose="05050102010706020507" pitchFamily="18" charset="2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2600" dirty="0">
                    <a:sym typeface="Symbol" panose="05050102010706020507" pitchFamily="18" charset="2"/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600" i="0">
                            <a:latin typeface="Cambria Math" panose="02040503050406030204" pitchFamily="18" charset="0"/>
                          </a:rPr>
                          <m:t>e</m:t>
                        </m:r>
                      </m:e>
                      <m:sub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1 </m:t>
                        </m:r>
                      </m:sub>
                    </m:sSub>
                    <m:r>
                      <a:rPr lang="en-US" sz="2600" i="1">
                        <a:latin typeface="Cambria Math" panose="02040503050406030204" pitchFamily="18" charset="0"/>
                      </a:rPr>
                      <m:t>− </m:t>
                    </m:r>
                    <m:sSub>
                      <m:sSubPr>
                        <m:ctrlPr>
                          <a:rPr lang="en-US" sz="2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600" i="0">
                            <a:latin typeface="Cambria Math" panose="02040503050406030204" pitchFamily="18" charset="0"/>
                          </a:rPr>
                          <m:t>e</m:t>
                        </m:r>
                      </m:e>
                      <m:sub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2 </m:t>
                        </m:r>
                      </m:sub>
                    </m:sSub>
                    <m:r>
                      <a:rPr lang="en-US" sz="2600" i="1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600" i="0">
                            <a:latin typeface="Cambria Math" panose="02040503050406030204" pitchFamily="18" charset="0"/>
                          </a:rPr>
                          <m:t>e</m:t>
                        </m:r>
                      </m:e>
                      <m:sub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3 </m:t>
                        </m:r>
                      </m:sub>
                    </m:sSub>
                  </m:oMath>
                </a14:m>
                <a:r>
                  <a:rPr lang="en-US" sz="2600" dirty="0">
                    <a:sym typeface="Symbol" panose="05050102010706020507" pitchFamily="18" charset="2"/>
                  </a:rPr>
                  <a:t>) </a:t>
                </a:r>
              </a:p>
              <a:p>
                <a:pPr marL="0" indent="0">
                  <a:buNone/>
                </a:pPr>
                <a:r>
                  <a:rPr lang="en-US" dirty="0"/>
                  <a:t>  </a:t>
                </a:r>
              </a:p>
              <a:p>
                <a:pPr marL="0" indent="0">
                  <a:buNone/>
                </a:pPr>
                <a:r>
                  <a:rPr lang="en-US" dirty="0"/>
                  <a:t>       </a:t>
                </a:r>
                <a:r>
                  <a:rPr lang="en-US" dirty="0" err="1"/>
                  <a:t>sehingga</a:t>
                </a: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	 </a:t>
                </a:r>
                <a:r>
                  <a:rPr lang="en-US" i="1" dirty="0"/>
                  <a:t>Bb</a:t>
                </a:r>
                <a:r>
                  <a:rPr lang="en-US" baseline="30000" dirty="0"/>
                  <a:t>–1</a:t>
                </a:r>
                <a:r>
                  <a:rPr lang="en-US" dirty="0"/>
                  <a:t> = (2 – 3e</a:t>
                </a:r>
                <a:r>
                  <a:rPr lang="en-US" baseline="-25000" dirty="0"/>
                  <a:t>12</a:t>
                </a:r>
                <a:r>
                  <a:rPr lang="en-US" dirty="0"/>
                  <a:t> – 2e</a:t>
                </a:r>
                <a:r>
                  <a:rPr lang="en-US" baseline="-25000" dirty="0"/>
                  <a:t>23</a:t>
                </a:r>
                <a:r>
                  <a:rPr lang="en-US" dirty="0"/>
                  <a:t> + e</a:t>
                </a:r>
                <a:r>
                  <a:rPr lang="en-US" baseline="-25000" dirty="0"/>
                  <a:t>31</a:t>
                </a:r>
                <a:r>
                  <a:rPr lang="en-US" dirty="0"/>
                  <a:t>)</a:t>
                </a:r>
                <a:r>
                  <a:rPr lang="en-US" dirty="0"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dirty="0">
                    <a:sym typeface="Symbol" panose="05050102010706020507" pitchFamily="18" charset="2"/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i="0">
                            <a:latin typeface="Cambria Math" panose="02040503050406030204" pitchFamily="18" charset="0"/>
                          </a:rPr>
                          <m:t>e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1 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−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i="0">
                            <a:latin typeface="Cambria Math" panose="02040503050406030204" pitchFamily="18" charset="0"/>
                          </a:rPr>
                          <m:t>e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2 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i="0">
                            <a:latin typeface="Cambria Math" panose="02040503050406030204" pitchFamily="18" charset="0"/>
                          </a:rPr>
                          <m:t>e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3 </m:t>
                        </m:r>
                      </m:sub>
                    </m:sSub>
                  </m:oMath>
                </a14:m>
                <a:r>
                  <a:rPr lang="en-US" dirty="0">
                    <a:sym typeface="Symbol" panose="05050102010706020507" pitchFamily="18" charset="2"/>
                  </a:rPr>
                  <a:t>) </a:t>
                </a:r>
              </a:p>
              <a:p>
                <a:pPr marL="0" indent="0">
                  <a:buNone/>
                </a:pPr>
                <a:r>
                  <a:rPr lang="en-US" dirty="0">
                    <a:sym typeface="Symbol" panose="05050102010706020507" pitchFamily="18" charset="2"/>
                  </a:rPr>
                  <a:t>	    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3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</m:oMath>
                </a14:m>
                <a:r>
                  <a:rPr lang="en-US" dirty="0">
                    <a:sym typeface="Symbol" panose="05050102010706020507" pitchFamily="18" charset="2"/>
                  </a:rPr>
                  <a:t>((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e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1 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e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2 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e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3 </m:t>
                        </m:r>
                      </m:sub>
                    </m:sSub>
                  </m:oMath>
                </a14:m>
                <a:r>
                  <a:rPr lang="en-US" dirty="0">
                    <a:sym typeface="Symbol" panose="05050102010706020507" pitchFamily="18" charset="2"/>
                  </a:rPr>
                  <a:t>) +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e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+3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e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e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123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dirty="0">
                    <a:sym typeface="Symbol" panose="05050102010706020507" pitchFamily="18" charset="2"/>
                  </a:rPr>
                  <a:t>) + </a:t>
                </a:r>
              </a:p>
              <a:p>
                <a:pPr marL="0" indent="0">
                  <a:buNone/>
                </a:pPr>
                <a:r>
                  <a:rPr lang="en-US" dirty="0"/>
                  <a:t>		     </a:t>
                </a:r>
                <a:r>
                  <a:rPr lang="en-US" dirty="0">
                    <a:sym typeface="Symbol" panose="05050102010706020507" pitchFamily="18" charset="2"/>
                  </a:rPr>
                  <a:t>(-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e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23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−2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e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e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dirty="0">
                    <a:sym typeface="Symbol" panose="05050102010706020507" pitchFamily="18" charset="2"/>
                  </a:rPr>
                  <a:t>) +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e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3 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−2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e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123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e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dirty="0">
                    <a:sym typeface="Symbol" panose="05050102010706020507" pitchFamily="18" charset="2"/>
                  </a:rPr>
                  <a:t>)) </a:t>
                </a:r>
              </a:p>
              <a:p>
                <a:pPr marL="0" indent="0">
                  <a:buNone/>
                </a:pPr>
                <a:r>
                  <a:rPr lang="en-US" dirty="0">
                    <a:sym typeface="Symbol" panose="05050102010706020507" pitchFamily="18" charset="2"/>
                  </a:rPr>
                  <a:t>	    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3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</m:oMath>
                </a14:m>
                <a:r>
                  <a:rPr lang="en-US" dirty="0">
                    <a:sym typeface="Symbol" panose="05050102010706020507" pitchFamily="18" charset="2"/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e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1 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+3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e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2 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e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3 </m:t>
                        </m:r>
                      </m:sub>
                    </m:sSub>
                  </m:oMath>
                </a14:m>
                <a:r>
                  <a:rPr lang="en-US" dirty="0">
                    <a:sym typeface="Symbol" panose="05050102010706020507" pitchFamily="18" charset="2"/>
                  </a:rPr>
                  <a:t>)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e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1 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e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2 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e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3 </m:t>
                        </m:r>
                      </m:sub>
                    </m:sSub>
                  </m:oMath>
                </a14:m>
                <a:r>
                  <a:rPr lang="en-US" dirty="0">
                    <a:sym typeface="Symbol" panose="05050102010706020507" pitchFamily="18" charset="2"/>
                  </a:rPr>
                  <a:t> = </a:t>
                </a:r>
                <a:r>
                  <a:rPr lang="en-US" i="1" dirty="0">
                    <a:sym typeface="Symbol" panose="05050102010706020507" pitchFamily="18" charset="2"/>
                  </a:rPr>
                  <a:t>a      </a:t>
                </a:r>
                <a:r>
                  <a:rPr lang="en-US" dirty="0">
                    <a:solidFill>
                      <a:srgbClr val="FF0000"/>
                    </a:solidFill>
                    <a:sym typeface="Symbol" panose="05050102010706020507" pitchFamily="18" charset="2"/>
                  </a:rPr>
                  <a:t>(</a:t>
                </a:r>
                <a:r>
                  <a:rPr lang="en-US" dirty="0" err="1">
                    <a:solidFill>
                      <a:srgbClr val="FF0000"/>
                    </a:solidFill>
                    <a:sym typeface="Symbol" panose="05050102010706020507" pitchFamily="18" charset="2"/>
                  </a:rPr>
                  <a:t>terbukti</a:t>
                </a:r>
                <a:r>
                  <a:rPr lang="en-US" dirty="0">
                    <a:solidFill>
                      <a:srgbClr val="FF0000"/>
                    </a:solidFill>
                    <a:sym typeface="Symbol" panose="05050102010706020507" pitchFamily="18" charset="2"/>
                  </a:rPr>
                  <a:t>)</a:t>
                </a:r>
                <a:r>
                  <a:rPr lang="en-US" dirty="0">
                    <a:sym typeface="Symbol" panose="05050102010706020507" pitchFamily="18" charset="2"/>
                  </a:rPr>
                  <a:t>	</a:t>
                </a:r>
              </a:p>
              <a:p>
                <a:pPr marL="0" indent="0">
                  <a:buNone/>
                </a:pPr>
                <a:r>
                  <a:rPr lang="en-US" dirty="0">
                    <a:sym typeface="Symbol" panose="05050102010706020507" pitchFamily="18" charset="2"/>
                  </a:rPr>
                  <a:t>	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F9CA183-9440-400A-97D4-9F32110BEA9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538480"/>
                <a:ext cx="10515600" cy="5638483"/>
              </a:xfrm>
              <a:blipFill>
                <a:blip r:embed="rId4"/>
                <a:stretch>
                  <a:fillRect l="-1043" t="-21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5D7255-6D5B-43DA-B7BE-C5D2DDA21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340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FF908EE-A436-46EF-B60A-9ADC5207CE0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386080"/>
                <a:ext cx="11160760" cy="621792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400" dirty="0"/>
                  <a:t>(b) </a:t>
                </a:r>
                <a:r>
                  <a:rPr lang="en-US" sz="2400" dirty="0" err="1"/>
                  <a:t>Bidang</a:t>
                </a:r>
                <a:r>
                  <a:rPr lang="en-US" sz="2400" dirty="0"/>
                  <a:t> yang </a:t>
                </a:r>
                <a:r>
                  <a:rPr lang="en-US" sz="2400" dirty="0" err="1"/>
                  <a:t>dibentuk</a:t>
                </a:r>
                <a:r>
                  <a:rPr lang="en-US" sz="2400" dirty="0"/>
                  <a:t> oleh </a:t>
                </a:r>
                <a:r>
                  <a:rPr lang="en-US" sz="2400" i="1" dirty="0"/>
                  <a:t>b</a:t>
                </a:r>
                <a:r>
                  <a:rPr lang="en-US" sz="2400" dirty="0"/>
                  <a:t> dan </a:t>
                </a:r>
                <a:r>
                  <a:rPr lang="en-US" sz="2400" i="1" dirty="0"/>
                  <a:t>c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misalkan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adalah</a:t>
                </a:r>
                <a:r>
                  <a:rPr lang="en-US" sz="2400" dirty="0"/>
                  <a:t> </a:t>
                </a:r>
                <a:r>
                  <a:rPr lang="en-US" sz="2400" i="1" dirty="0"/>
                  <a:t>A</a:t>
                </a:r>
                <a:r>
                  <a:rPr lang="en-US" sz="2400" dirty="0"/>
                  <a:t> </a:t>
                </a:r>
              </a:p>
              <a:p>
                <a:pPr marL="0" indent="0">
                  <a:buNone/>
                </a:pPr>
                <a:r>
                  <a:rPr lang="en-US" sz="2400" dirty="0"/>
                  <a:t>	</a:t>
                </a:r>
                <a:r>
                  <a:rPr lang="en-US" sz="2400" i="1" dirty="0"/>
                  <a:t>A</a:t>
                </a:r>
                <a:r>
                  <a:rPr lang="en-US" sz="2400" dirty="0"/>
                  <a:t> = </a:t>
                </a:r>
                <a:r>
                  <a:rPr lang="en-US" sz="2400" i="1" dirty="0"/>
                  <a:t>b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 </a:t>
                </a:r>
                <a:r>
                  <a:rPr lang="en-US" sz="2400" i="1" dirty="0">
                    <a:sym typeface="Symbol" panose="05050102010706020507" pitchFamily="18" charset="2"/>
                  </a:rPr>
                  <a:t>c</a:t>
                </a:r>
                <a:r>
                  <a:rPr lang="en-US" sz="2400" dirty="0">
                    <a:sym typeface="Symbol" panose="05050102010706020507" pitchFamily="18" charset="2"/>
                  </a:rPr>
                  <a:t> = (</a:t>
                </a:r>
                <a:r>
                  <a:rPr lang="en-US" sz="2400" dirty="0"/>
                  <a:t>e</a:t>
                </a:r>
                <a:r>
                  <a:rPr lang="en-US" sz="2400" baseline="-25000" dirty="0"/>
                  <a:t>1</a:t>
                </a:r>
                <a:r>
                  <a:rPr lang="en-US" sz="2400" dirty="0"/>
                  <a:t> – e</a:t>
                </a:r>
                <a:r>
                  <a:rPr lang="en-US" sz="2400" baseline="-25000" dirty="0"/>
                  <a:t>2</a:t>
                </a:r>
                <a:r>
                  <a:rPr lang="en-US" sz="2400" dirty="0"/>
                  <a:t> – e</a:t>
                </a:r>
                <a:r>
                  <a:rPr lang="en-US" sz="2400" baseline="-25000" dirty="0"/>
                  <a:t>3</a:t>
                </a:r>
                <a:r>
                  <a:rPr lang="en-US" sz="2400" dirty="0">
                    <a:sym typeface="Symbol" panose="05050102010706020507" pitchFamily="18" charset="2"/>
                  </a:rPr>
                  <a:t>)  (</a:t>
                </a:r>
                <a:r>
                  <a:rPr lang="en-US" sz="2400" dirty="0"/>
                  <a:t>2e</a:t>
                </a:r>
                <a:r>
                  <a:rPr lang="en-US" sz="2400" baseline="-25000" dirty="0"/>
                  <a:t>1</a:t>
                </a:r>
                <a:r>
                  <a:rPr lang="en-US" sz="2400" dirty="0"/>
                  <a:t> + 2e</a:t>
                </a:r>
                <a:r>
                  <a:rPr lang="en-US" sz="2400" baseline="-25000" dirty="0"/>
                  <a:t>2</a:t>
                </a:r>
                <a:r>
                  <a:rPr lang="en-US" sz="2400" dirty="0"/>
                  <a:t> – e</a:t>
                </a:r>
                <a:r>
                  <a:rPr lang="en-US" sz="2400" baseline="-25000" dirty="0"/>
                  <a:t>3</a:t>
                </a:r>
                <a:r>
                  <a:rPr lang="en-US" sz="2400" dirty="0">
                    <a:sym typeface="Symbol" panose="05050102010706020507" pitchFamily="18" charset="2"/>
                  </a:rPr>
                  <a:t>)</a:t>
                </a:r>
              </a:p>
              <a:p>
                <a:pPr marL="0" indent="0">
                  <a:buNone/>
                </a:pPr>
                <a:r>
                  <a:rPr lang="en-US" sz="2400" dirty="0">
                    <a:sym typeface="Symbol" panose="05050102010706020507" pitchFamily="18" charset="2"/>
                  </a:rPr>
                  <a:t>		   = 4</a:t>
                </a:r>
                <a:r>
                  <a:rPr lang="en-US" sz="2400" dirty="0"/>
                  <a:t>e</a:t>
                </a:r>
                <a:r>
                  <a:rPr lang="en-US" sz="2400" baseline="-25000" dirty="0"/>
                  <a:t>12</a:t>
                </a:r>
                <a:r>
                  <a:rPr lang="en-US" sz="2400" dirty="0"/>
                  <a:t> + 3e</a:t>
                </a:r>
                <a:r>
                  <a:rPr lang="en-US" sz="2400" baseline="-25000" dirty="0"/>
                  <a:t>23</a:t>
                </a:r>
                <a:r>
                  <a:rPr lang="en-US" sz="2400" dirty="0"/>
                  <a:t> – e</a:t>
                </a:r>
                <a:r>
                  <a:rPr lang="en-US" sz="2400" baseline="-25000" dirty="0"/>
                  <a:t>31</a:t>
                </a:r>
                <a:endParaRPr lang="en-US" sz="2400" dirty="0">
                  <a:sym typeface="Symbol" panose="05050102010706020507" pitchFamily="18" charset="2"/>
                </a:endParaRPr>
              </a:p>
              <a:p>
                <a:pPr marL="0" indent="0">
                  <a:buNone/>
                </a:pPr>
                <a:r>
                  <a:rPr lang="en-US" sz="2400" dirty="0"/>
                  <a:t>     </a:t>
                </a:r>
                <a:r>
                  <a:rPr lang="en-US" sz="2400" dirty="0" err="1"/>
                  <a:t>Maka</a:t>
                </a:r>
                <a:r>
                  <a:rPr lang="en-US" sz="2400" dirty="0"/>
                  <a:t>, </a:t>
                </a:r>
                <a:r>
                  <a:rPr lang="en-US" sz="2400" dirty="0" err="1"/>
                  <a:t>perpotongan</a:t>
                </a:r>
                <a:r>
                  <a:rPr lang="en-US" sz="2400" dirty="0"/>
                  <a:t> </a:t>
                </a:r>
                <a:r>
                  <a:rPr lang="en-US" sz="2400" i="1" dirty="0"/>
                  <a:t>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dengan</a:t>
                </a:r>
                <a:r>
                  <a:rPr lang="en-US" sz="2400" dirty="0"/>
                  <a:t> e</a:t>
                </a:r>
                <a:r>
                  <a:rPr lang="en-US" sz="2400" baseline="-25000" dirty="0"/>
                  <a:t>2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</a:t>
                </a:r>
                <a:r>
                  <a:rPr lang="en-US" sz="2400" dirty="0"/>
                  <a:t> e</a:t>
                </a:r>
                <a:r>
                  <a:rPr lang="en-US" sz="2400" baseline="-25000" dirty="0"/>
                  <a:t>3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dihitung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dengan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operasi</a:t>
                </a:r>
                <a:r>
                  <a:rPr lang="en-US" sz="2400" dirty="0"/>
                  <a:t> </a:t>
                </a:r>
                <a:r>
                  <a:rPr lang="en-US" sz="2400" i="1" dirty="0"/>
                  <a:t>meet</a:t>
                </a:r>
                <a:r>
                  <a:rPr lang="en-US" sz="2400" dirty="0"/>
                  <a:t>: </a:t>
                </a:r>
              </a:p>
              <a:p>
                <a:pPr marL="0" indent="0">
                  <a:buNone/>
                </a:pPr>
                <a:r>
                  <a:rPr lang="en-US" sz="2400" dirty="0"/>
                  <a:t>	</a:t>
                </a:r>
                <a:r>
                  <a:rPr lang="en-US" sz="2400" i="1" dirty="0"/>
                  <a:t>A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 (</a:t>
                </a:r>
                <a:r>
                  <a:rPr lang="en-US" sz="2400" dirty="0"/>
                  <a:t>e</a:t>
                </a:r>
                <a:r>
                  <a:rPr lang="en-US" sz="2400" baseline="-25000" dirty="0"/>
                  <a:t>2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</a:t>
                </a:r>
                <a:r>
                  <a:rPr lang="en-US" sz="2400" dirty="0"/>
                  <a:t> e</a:t>
                </a:r>
                <a:r>
                  <a:rPr lang="en-US" sz="2400" baseline="-25000" dirty="0"/>
                  <a:t>3</a:t>
                </a:r>
                <a:r>
                  <a:rPr lang="en-US" sz="2400" dirty="0">
                    <a:sym typeface="Symbol" panose="05050102010706020507" pitchFamily="18" charset="2"/>
                  </a:rPr>
                  <a:t>) = A*  (</a:t>
                </a:r>
                <a:r>
                  <a:rPr lang="en-US" sz="2400" dirty="0"/>
                  <a:t>e</a:t>
                </a:r>
                <a:r>
                  <a:rPr lang="en-US" sz="2400" baseline="-25000" dirty="0"/>
                  <a:t>2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</a:t>
                </a:r>
                <a:r>
                  <a:rPr lang="en-US" sz="2400" dirty="0"/>
                  <a:t> e</a:t>
                </a:r>
                <a:r>
                  <a:rPr lang="en-US" sz="2400" baseline="-25000" dirty="0"/>
                  <a:t>3</a:t>
                </a:r>
                <a:r>
                  <a:rPr lang="en-US" sz="2400" dirty="0">
                    <a:sym typeface="Symbol" panose="05050102010706020507" pitchFamily="18" charset="2"/>
                  </a:rPr>
                  <a:t>)                      </a:t>
                </a:r>
              </a:p>
              <a:p>
                <a:pPr marL="0" indent="0">
                  <a:buNone/>
                </a:pPr>
                <a:r>
                  <a:rPr lang="en-US" sz="2400" dirty="0">
                    <a:sym typeface="Symbol" panose="05050102010706020507" pitchFamily="18" charset="2"/>
                  </a:rPr>
                  <a:t>		          = 	</a:t>
                </a:r>
                <a:r>
                  <a:rPr lang="en-US" sz="2400" dirty="0"/>
                  <a:t> e</a:t>
                </a:r>
                <a:r>
                  <a:rPr lang="en-US" sz="2400" baseline="-25000" dirty="0"/>
                  <a:t>123</a:t>
                </a:r>
                <a:r>
                  <a:rPr lang="en-US" sz="2400" dirty="0">
                    <a:sym typeface="Symbol" panose="05050102010706020507" pitchFamily="18" charset="2"/>
                  </a:rPr>
                  <a:t>(4</a:t>
                </a:r>
                <a:r>
                  <a:rPr lang="en-US" sz="2400" dirty="0"/>
                  <a:t>e</a:t>
                </a:r>
                <a:r>
                  <a:rPr lang="en-US" sz="2400" baseline="-25000" dirty="0"/>
                  <a:t>12</a:t>
                </a:r>
                <a:r>
                  <a:rPr lang="en-US" sz="2400" dirty="0"/>
                  <a:t> + 3e</a:t>
                </a:r>
                <a:r>
                  <a:rPr lang="en-US" sz="2400" baseline="-25000" dirty="0"/>
                  <a:t>23</a:t>
                </a:r>
                <a:r>
                  <a:rPr lang="en-US" sz="2400" dirty="0"/>
                  <a:t> – e</a:t>
                </a:r>
                <a:r>
                  <a:rPr lang="en-US" sz="2400" baseline="-25000" dirty="0"/>
                  <a:t>31</a:t>
                </a:r>
                <a:r>
                  <a:rPr lang="en-US" sz="2400" dirty="0">
                    <a:sym typeface="Symbol" panose="05050102010706020507" pitchFamily="18" charset="2"/>
                  </a:rPr>
                  <a:t>)  </a:t>
                </a:r>
                <a:r>
                  <a:rPr lang="en-US" sz="2400" dirty="0"/>
                  <a:t>e</a:t>
                </a:r>
                <a:r>
                  <a:rPr lang="en-US" sz="2400" baseline="-25000" dirty="0"/>
                  <a:t>23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      (</a:t>
                </a:r>
                <a:r>
                  <a:rPr lang="en-US" sz="2400" dirty="0" err="1">
                    <a:sym typeface="Symbol" panose="05050102010706020507" pitchFamily="18" charset="2"/>
                  </a:rPr>
                  <a:t>Ket</a:t>
                </a:r>
                <a:r>
                  <a:rPr lang="en-US" sz="2400" dirty="0">
                    <a:sym typeface="Symbol" panose="05050102010706020507" pitchFamily="18" charset="2"/>
                  </a:rPr>
                  <a:t>: A* = </a:t>
                </a:r>
                <a:r>
                  <a:rPr lang="en-US" sz="2400" i="1" dirty="0">
                    <a:sym typeface="Symbol" panose="05050102010706020507" pitchFamily="18" charset="2"/>
                  </a:rPr>
                  <a:t>IA </a:t>
                </a:r>
                <a:r>
                  <a:rPr lang="en-US" sz="2400" dirty="0">
                    <a:sym typeface="Symbol" panose="05050102010706020507" pitchFamily="18" charset="2"/>
                  </a:rPr>
                  <a:t>= </a:t>
                </a:r>
                <a:r>
                  <a:rPr lang="en-US" sz="2400" dirty="0"/>
                  <a:t>e</a:t>
                </a:r>
                <a:r>
                  <a:rPr lang="en-US" sz="2400" baseline="-25000" dirty="0"/>
                  <a:t>123</a:t>
                </a:r>
                <a:r>
                  <a:rPr lang="en-US" sz="2400" i="1" dirty="0"/>
                  <a:t>A</a:t>
                </a:r>
                <a:r>
                  <a:rPr lang="en-US" sz="2400" dirty="0"/>
                  <a:t>)</a:t>
                </a:r>
              </a:p>
              <a:p>
                <a:pPr marL="0" indent="0">
                  <a:buNone/>
                </a:pPr>
                <a:r>
                  <a:rPr lang="en-US" sz="2400" dirty="0"/>
                  <a:t>		          = 	 4e</a:t>
                </a:r>
                <a:r>
                  <a:rPr lang="en-US" sz="2400" baseline="-25000" dirty="0"/>
                  <a:t>12312</a:t>
                </a:r>
                <a:r>
                  <a:rPr lang="en-US" sz="2400" dirty="0"/>
                  <a:t> + 3e</a:t>
                </a:r>
                <a:r>
                  <a:rPr lang="en-US" sz="2400" baseline="-25000" dirty="0"/>
                  <a:t>12323</a:t>
                </a:r>
                <a:r>
                  <a:rPr lang="en-US" sz="2400" dirty="0"/>
                  <a:t> – e</a:t>
                </a:r>
                <a:r>
                  <a:rPr lang="en-US" sz="2400" baseline="-25000" dirty="0"/>
                  <a:t>12331</a:t>
                </a:r>
                <a:r>
                  <a:rPr lang="en-US" sz="2400" dirty="0">
                    <a:sym typeface="Symbol" panose="05050102010706020507" pitchFamily="18" charset="2"/>
                  </a:rPr>
                  <a:t>)  </a:t>
                </a:r>
                <a:r>
                  <a:rPr lang="en-US" sz="2400" dirty="0"/>
                  <a:t>e</a:t>
                </a:r>
                <a:r>
                  <a:rPr lang="en-US" sz="2400" baseline="-25000" dirty="0"/>
                  <a:t>23</a:t>
                </a:r>
                <a:r>
                  <a:rPr lang="en-US" sz="2400" dirty="0"/>
                  <a:t>  </a:t>
                </a:r>
              </a:p>
              <a:p>
                <a:pPr marL="0" indent="0">
                  <a:buNone/>
                </a:pPr>
                <a:r>
                  <a:rPr lang="en-US" sz="2400" dirty="0"/>
                  <a:t>		          = (–4e</a:t>
                </a:r>
                <a:r>
                  <a:rPr lang="en-US" sz="2400" baseline="-25000" dirty="0"/>
                  <a:t>3</a:t>
                </a:r>
                <a:r>
                  <a:rPr lang="en-US" sz="2400" dirty="0"/>
                  <a:t> – 3e</a:t>
                </a:r>
                <a:r>
                  <a:rPr lang="en-US" sz="2400" baseline="-25000" dirty="0"/>
                  <a:t>1</a:t>
                </a:r>
                <a:r>
                  <a:rPr lang="en-US" sz="2400" dirty="0"/>
                  <a:t> + e</a:t>
                </a:r>
                <a:r>
                  <a:rPr lang="en-US" sz="2400" baseline="-25000" dirty="0"/>
                  <a:t>2</a:t>
                </a:r>
                <a:r>
                  <a:rPr lang="en-US" sz="2400" dirty="0">
                    <a:sym typeface="Symbol" panose="05050102010706020507" pitchFamily="18" charset="2"/>
                  </a:rPr>
                  <a:t>)  </a:t>
                </a:r>
                <a:r>
                  <a:rPr lang="en-US" sz="2400" dirty="0"/>
                  <a:t>e</a:t>
                </a:r>
                <a:r>
                  <a:rPr lang="en-US" sz="2400" baseline="-25000" dirty="0"/>
                  <a:t>23</a:t>
                </a:r>
                <a:r>
                  <a:rPr lang="en-US" sz="2400" dirty="0"/>
                  <a:t> 	</a:t>
                </a:r>
              </a:p>
              <a:p>
                <a:pPr marL="0" indent="0">
                  <a:buNone/>
                </a:pPr>
                <a:r>
                  <a:rPr lang="en-US" sz="2400" dirty="0"/>
                  <a:t>		          = 	</a:t>
                </a:r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2</m:t>
                        </m:r>
                      </m:den>
                    </m:f>
                    <m:r>
                      <a:rPr lang="en-US" sz="2400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</m:oMath>
                </a14:m>
                <a:r>
                  <a:rPr lang="en-US" sz="2400" dirty="0">
                    <a:sym typeface="Symbol" panose="05050102010706020507" pitchFamily="18" charset="2"/>
                  </a:rPr>
                  <a:t>(</a:t>
                </a:r>
                <a:r>
                  <a:rPr lang="en-US" sz="2400" dirty="0"/>
                  <a:t>(–4e</a:t>
                </a:r>
                <a:r>
                  <a:rPr lang="en-US" sz="2400" baseline="-25000" dirty="0"/>
                  <a:t>3</a:t>
                </a:r>
                <a:r>
                  <a:rPr lang="en-US" sz="2400" dirty="0"/>
                  <a:t> – 3e</a:t>
                </a:r>
                <a:r>
                  <a:rPr lang="en-US" sz="2400" baseline="-25000" dirty="0"/>
                  <a:t>1</a:t>
                </a:r>
                <a:r>
                  <a:rPr lang="en-US" sz="2400" dirty="0"/>
                  <a:t> + e</a:t>
                </a:r>
                <a:r>
                  <a:rPr lang="en-US" sz="2400" baseline="-25000" dirty="0"/>
                  <a:t>2</a:t>
                </a:r>
                <a:r>
                  <a:rPr lang="en-US" sz="2400" dirty="0">
                    <a:sym typeface="Symbol" panose="05050102010706020507" pitchFamily="18" charset="2"/>
                  </a:rPr>
                  <a:t>)</a:t>
                </a:r>
                <a:r>
                  <a:rPr lang="en-US" sz="2400" dirty="0"/>
                  <a:t>e</a:t>
                </a:r>
                <a:r>
                  <a:rPr lang="en-US" sz="2400" baseline="-25000" dirty="0"/>
                  <a:t>23</a:t>
                </a:r>
                <a:r>
                  <a:rPr lang="en-US" sz="2400" dirty="0">
                    <a:sym typeface="Symbol" panose="05050102010706020507" pitchFamily="18" charset="2"/>
                  </a:rPr>
                  <a:t> – </a:t>
                </a:r>
                <a:r>
                  <a:rPr lang="en-US" sz="2400" dirty="0"/>
                  <a:t>e</a:t>
                </a:r>
                <a:r>
                  <a:rPr lang="en-US" sz="2400" baseline="-25000" dirty="0"/>
                  <a:t>23</a:t>
                </a:r>
                <a:r>
                  <a:rPr lang="en-US" sz="2400" dirty="0">
                    <a:sym typeface="Symbol" panose="05050102010706020507" pitchFamily="18" charset="2"/>
                  </a:rPr>
                  <a:t>(</a:t>
                </a:r>
                <a:r>
                  <a:rPr lang="en-US" sz="2400" dirty="0"/>
                  <a:t>–4e</a:t>
                </a:r>
                <a:r>
                  <a:rPr lang="en-US" sz="2400" baseline="-25000" dirty="0"/>
                  <a:t>3</a:t>
                </a:r>
                <a:r>
                  <a:rPr lang="en-US" sz="2400" dirty="0"/>
                  <a:t> – 3e</a:t>
                </a:r>
                <a:r>
                  <a:rPr lang="en-US" sz="2400" baseline="-25000" dirty="0"/>
                  <a:t>1</a:t>
                </a:r>
                <a:r>
                  <a:rPr lang="en-US" sz="2400" dirty="0"/>
                  <a:t> + e</a:t>
                </a:r>
                <a:r>
                  <a:rPr lang="en-US" sz="2400" baseline="-25000" dirty="0"/>
                  <a:t>2</a:t>
                </a:r>
                <a:r>
                  <a:rPr lang="en-US" sz="2400" dirty="0">
                    <a:sym typeface="Symbol" panose="05050102010706020507" pitchFamily="18" charset="2"/>
                  </a:rPr>
                  <a:t>))</a:t>
                </a:r>
                <a:r>
                  <a:rPr lang="en-US" sz="2400" dirty="0"/>
                  <a:t>	</a:t>
                </a:r>
              </a:p>
              <a:p>
                <a:pPr marL="0" indent="0">
                  <a:buNone/>
                </a:pPr>
                <a:r>
                  <a:rPr lang="en-US" sz="2400" dirty="0"/>
                  <a:t>		         = 	</a:t>
                </a:r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2</m:t>
                        </m:r>
                      </m:den>
                    </m:f>
                    <m:r>
                      <a:rPr lang="en-US" sz="2400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</m:oMath>
                </a14:m>
                <a:r>
                  <a:rPr lang="en-US" sz="2400" dirty="0"/>
                  <a:t>(–4e</a:t>
                </a:r>
                <a:r>
                  <a:rPr lang="en-US" sz="2400" baseline="-25000" dirty="0"/>
                  <a:t>323</a:t>
                </a:r>
                <a:r>
                  <a:rPr lang="en-US" sz="2400" dirty="0"/>
                  <a:t> – 3e</a:t>
                </a:r>
                <a:r>
                  <a:rPr lang="en-US" sz="2400" baseline="-25000" dirty="0"/>
                  <a:t>123</a:t>
                </a:r>
                <a:r>
                  <a:rPr lang="en-US" sz="2400" dirty="0"/>
                  <a:t> + e</a:t>
                </a:r>
                <a:r>
                  <a:rPr lang="en-US" sz="2400" baseline="-25000" dirty="0"/>
                  <a:t>223</a:t>
                </a:r>
                <a:r>
                  <a:rPr lang="en-US" sz="2400" dirty="0">
                    <a:sym typeface="Symbol" panose="05050102010706020507" pitchFamily="18" charset="2"/>
                  </a:rPr>
                  <a:t> + 4</a:t>
                </a:r>
                <a:r>
                  <a:rPr lang="en-US" sz="2400" dirty="0"/>
                  <a:t>e</a:t>
                </a:r>
                <a:r>
                  <a:rPr lang="en-US" sz="2400" baseline="-25000" dirty="0"/>
                  <a:t>233</a:t>
                </a:r>
                <a:r>
                  <a:rPr lang="en-US" sz="2400" dirty="0"/>
                  <a:t> + 3e</a:t>
                </a:r>
                <a:r>
                  <a:rPr lang="en-US" sz="2400" baseline="-25000" dirty="0"/>
                  <a:t>231</a:t>
                </a:r>
                <a:r>
                  <a:rPr lang="en-US" sz="2400" dirty="0"/>
                  <a:t> – e</a:t>
                </a:r>
                <a:r>
                  <a:rPr lang="en-US" sz="2400" baseline="-25000" dirty="0"/>
                  <a:t>232</a:t>
                </a:r>
                <a:r>
                  <a:rPr lang="en-US" sz="2400" dirty="0">
                    <a:sym typeface="Symbol" panose="05050102010706020507" pitchFamily="18" charset="2"/>
                  </a:rPr>
                  <a:t>) </a:t>
                </a:r>
              </a:p>
              <a:p>
                <a:pPr marL="0" indent="0">
                  <a:buNone/>
                </a:pPr>
                <a:r>
                  <a:rPr lang="en-US" sz="2400" dirty="0">
                    <a:sym typeface="Symbol" panose="05050102010706020507" pitchFamily="18" charset="2"/>
                  </a:rPr>
                  <a:t>		     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2</m:t>
                        </m:r>
                      </m:den>
                    </m:f>
                    <m:r>
                      <a:rPr lang="en-US" sz="2400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</m:oMath>
                </a14:m>
                <a:r>
                  <a:rPr lang="en-US" sz="2400" dirty="0"/>
                  <a:t>(8e</a:t>
                </a:r>
                <a:r>
                  <a:rPr lang="en-US" sz="2400" baseline="-25000" dirty="0"/>
                  <a:t>2</a:t>
                </a:r>
                <a:r>
                  <a:rPr lang="en-US" sz="2400" dirty="0">
                    <a:sym typeface="Symbol" panose="05050102010706020507" pitchFamily="18" charset="2"/>
                  </a:rPr>
                  <a:t> + 2</a:t>
                </a:r>
                <a:r>
                  <a:rPr lang="en-US" sz="2400" dirty="0"/>
                  <a:t>e</a:t>
                </a:r>
                <a:r>
                  <a:rPr lang="en-US" sz="2400" baseline="-25000" dirty="0"/>
                  <a:t>3</a:t>
                </a:r>
                <a:r>
                  <a:rPr lang="en-US" sz="2400" dirty="0"/>
                  <a:t>) </a:t>
                </a:r>
              </a:p>
              <a:p>
                <a:pPr marL="0" indent="0">
                  <a:buNone/>
                </a:pPr>
                <a:r>
                  <a:rPr lang="en-US" sz="2400" dirty="0"/>
                  <a:t>		           = 4e</a:t>
                </a:r>
                <a:r>
                  <a:rPr lang="en-US" sz="2400" baseline="-25000" dirty="0"/>
                  <a:t>2</a:t>
                </a:r>
                <a:r>
                  <a:rPr lang="en-US" sz="2400" dirty="0">
                    <a:sym typeface="Symbol" panose="05050102010706020507" pitchFamily="18" charset="2"/>
                  </a:rPr>
                  <a:t> + </a:t>
                </a:r>
                <a:r>
                  <a:rPr lang="en-US" sz="2400" dirty="0"/>
                  <a:t>e</a:t>
                </a:r>
                <a:r>
                  <a:rPr lang="en-US" sz="2400" baseline="-25000" dirty="0"/>
                  <a:t>3 </a:t>
                </a:r>
                <a:r>
                  <a:rPr lang="en-US" sz="2400" dirty="0"/>
                  <a:t>	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FF908EE-A436-46EF-B60A-9ADC5207CE0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386080"/>
                <a:ext cx="11160760" cy="6217920"/>
              </a:xfrm>
              <a:blipFill>
                <a:blip r:embed="rId4"/>
                <a:stretch>
                  <a:fillRect l="-874" t="-13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681FB4-7E0E-4FED-8217-E0F88D68F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CA0B91F-F2A4-4C5E-8AA7-0FB6383093AC}"/>
              </a:ext>
            </a:extLst>
          </p:cNvPr>
          <p:cNvSpPr txBox="1"/>
          <p:nvPr/>
        </p:nvSpPr>
        <p:spPr>
          <a:xfrm>
            <a:off x="7197762" y="3559108"/>
            <a:ext cx="43541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Gunakan</a:t>
            </a:r>
            <a:r>
              <a:rPr lang="en-US" sz="2400" dirty="0"/>
              <a:t>                                            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C0B2ABC-8EAE-46D6-9E12-4051A9E0467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76239" y="3448026"/>
            <a:ext cx="2866743" cy="683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03411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246DC-CD7D-4508-AB07-BA0CAF7C0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Hubungan</a:t>
            </a:r>
            <a:r>
              <a:rPr lang="en-US" b="1" dirty="0"/>
              <a:t> </a:t>
            </a:r>
            <a:r>
              <a:rPr lang="en-US" b="1" dirty="0" err="1"/>
              <a:t>antara</a:t>
            </a:r>
            <a:r>
              <a:rPr lang="en-US" b="1" dirty="0"/>
              <a:t> </a:t>
            </a:r>
            <a:r>
              <a:rPr lang="en-US" b="1" dirty="0" err="1"/>
              <a:t>aljabar</a:t>
            </a:r>
            <a:r>
              <a:rPr lang="en-US" b="1" dirty="0"/>
              <a:t> </a:t>
            </a:r>
            <a:r>
              <a:rPr lang="en-US" b="1" dirty="0" err="1"/>
              <a:t>vektor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aljabar</a:t>
            </a:r>
            <a:r>
              <a:rPr lang="en-US" b="1" dirty="0"/>
              <a:t> </a:t>
            </a:r>
            <a:r>
              <a:rPr lang="en-US" b="1" dirty="0" err="1"/>
              <a:t>geometri</a:t>
            </a:r>
            <a:endParaRPr lang="en-US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9A6C7E-1A0F-4D31-B55A-CFAF5F3F5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12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4E51635-A3A1-49E9-A897-D1AF2E0D89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4209" y="1997935"/>
            <a:ext cx="9051661" cy="3478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1198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067F3-7FEF-49BA-8D91-CB9D26A0FB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Hubungan</a:t>
            </a:r>
            <a:r>
              <a:rPr lang="en-US" b="1" dirty="0"/>
              <a:t> </a:t>
            </a:r>
            <a:r>
              <a:rPr lang="en-US" b="1" dirty="0" err="1"/>
              <a:t>antara</a:t>
            </a:r>
            <a:r>
              <a:rPr lang="en-US" b="1" dirty="0"/>
              <a:t> </a:t>
            </a:r>
            <a:r>
              <a:rPr lang="en-US" b="1" dirty="0" err="1"/>
              <a:t>aljabar</a:t>
            </a:r>
            <a:r>
              <a:rPr lang="en-US" b="1" dirty="0"/>
              <a:t> </a:t>
            </a:r>
            <a:r>
              <a:rPr lang="en-US" b="1" dirty="0" err="1"/>
              <a:t>geometri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aljabar</a:t>
            </a:r>
            <a:r>
              <a:rPr lang="en-US" b="1" dirty="0"/>
              <a:t> quaternion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D0ED51-4177-4B4B-91C9-F575566B6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13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4465E03-DF15-4ADD-9622-72419A23FF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412" y="3015278"/>
            <a:ext cx="4096856" cy="21352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524742A-1E11-43F4-A0DC-BFF7CB6DB6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2085" y="5289134"/>
            <a:ext cx="1215675" cy="36275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16A7253-FCEC-4C40-A08A-507C6EDAF0BC}"/>
              </a:ext>
            </a:extLst>
          </p:cNvPr>
          <p:cNvSpPr txBox="1"/>
          <p:nvPr/>
        </p:nvSpPr>
        <p:spPr>
          <a:xfrm>
            <a:off x="1016100" y="2053897"/>
            <a:ext cx="383976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Perkalian</a:t>
            </a:r>
            <a:r>
              <a:rPr lang="en-US" sz="2400" dirty="0"/>
              <a:t>  </a:t>
            </a:r>
            <a:r>
              <a:rPr lang="en-US" sz="2400" i="1" dirty="0" err="1"/>
              <a:t>i</a:t>
            </a:r>
            <a:r>
              <a:rPr lang="en-US" sz="2400" dirty="0"/>
              <a:t>, </a:t>
            </a:r>
            <a:r>
              <a:rPr lang="en-US" sz="2400" i="1" dirty="0"/>
              <a:t>j</a:t>
            </a:r>
            <a:r>
              <a:rPr lang="en-US" sz="2400" dirty="0"/>
              <a:t>, dan </a:t>
            </a:r>
            <a:r>
              <a:rPr lang="en-US" sz="2400" i="1" dirty="0"/>
              <a:t>k</a:t>
            </a:r>
            <a:r>
              <a:rPr lang="en-US" sz="2400" dirty="0"/>
              <a:t> di </a:t>
            </a:r>
            <a:r>
              <a:rPr lang="en-US" sz="2400" dirty="0" err="1"/>
              <a:t>dalam</a:t>
            </a:r>
            <a:endParaRPr lang="en-US" sz="2400" dirty="0"/>
          </a:p>
          <a:p>
            <a:r>
              <a:rPr lang="en-US" sz="2400" dirty="0" err="1"/>
              <a:t>aljabar</a:t>
            </a:r>
            <a:r>
              <a:rPr lang="en-US" sz="2400" dirty="0"/>
              <a:t> quaternion: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FEB47D0-6473-4940-90FB-CEFACCBDAF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10854" y="2608318"/>
            <a:ext cx="1648079" cy="147456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E2AD899-F247-4D2F-A288-AC511072408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71972" y="4705410"/>
            <a:ext cx="3810228" cy="21352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BF0E503-CDFC-4FB6-AF98-E286314DB6B7}"/>
              </a:ext>
            </a:extLst>
          </p:cNvPr>
          <p:cNvSpPr txBox="1"/>
          <p:nvPr/>
        </p:nvSpPr>
        <p:spPr>
          <a:xfrm>
            <a:off x="5936278" y="2040892"/>
            <a:ext cx="53486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Misalkan</a:t>
            </a:r>
            <a:r>
              <a:rPr lang="en-US" sz="2400" dirty="0"/>
              <a:t> </a:t>
            </a:r>
            <a:r>
              <a:rPr lang="en-US" sz="2400" dirty="0" err="1"/>
              <a:t>didefinisikan</a:t>
            </a:r>
            <a:r>
              <a:rPr lang="en-US" sz="2400" dirty="0"/>
              <a:t> </a:t>
            </a:r>
            <a:r>
              <a:rPr lang="en-US" sz="2400" dirty="0" err="1"/>
              <a:t>tiga</a:t>
            </a:r>
            <a:r>
              <a:rPr lang="en-US" sz="2400" dirty="0"/>
              <a:t> </a:t>
            </a:r>
            <a:r>
              <a:rPr lang="en-US" sz="2400" dirty="0" err="1"/>
              <a:t>buah</a:t>
            </a:r>
            <a:r>
              <a:rPr lang="en-US" sz="2400" dirty="0"/>
              <a:t> </a:t>
            </a:r>
            <a:r>
              <a:rPr lang="en-US" sz="2400" i="1" dirty="0"/>
              <a:t>bivector</a:t>
            </a:r>
            <a:r>
              <a:rPr lang="en-US" sz="2400" dirty="0"/>
              <a:t>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73E874F-CB31-45D2-A8E6-63416429FCB5}"/>
              </a:ext>
            </a:extLst>
          </p:cNvPr>
          <p:cNvSpPr txBox="1"/>
          <p:nvPr/>
        </p:nvSpPr>
        <p:spPr>
          <a:xfrm>
            <a:off x="6005156" y="4070462"/>
            <a:ext cx="50774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Perkalian</a:t>
            </a:r>
            <a:r>
              <a:rPr lang="en-US" sz="2400" dirty="0"/>
              <a:t> </a:t>
            </a:r>
            <a:r>
              <a:rPr lang="en-US" sz="2400" dirty="0" err="1"/>
              <a:t>ketiga</a:t>
            </a:r>
            <a:r>
              <a:rPr lang="en-US" sz="2400" dirty="0"/>
              <a:t> </a:t>
            </a:r>
            <a:r>
              <a:rPr lang="en-US" sz="2400" dirty="0" err="1"/>
              <a:t>buah</a:t>
            </a:r>
            <a:r>
              <a:rPr lang="en-US" sz="2400" dirty="0"/>
              <a:t> </a:t>
            </a:r>
            <a:r>
              <a:rPr lang="en-US" sz="2400" i="1" dirty="0"/>
              <a:t>bivector</a:t>
            </a:r>
            <a:r>
              <a:rPr lang="en-US" sz="2400" dirty="0"/>
              <a:t> </a:t>
            </a:r>
            <a:r>
              <a:rPr lang="en-US" sz="2400" dirty="0" err="1"/>
              <a:t>hasilnya</a:t>
            </a:r>
            <a:r>
              <a:rPr lang="en-US" sz="2400" dirty="0"/>
              <a:t>: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F712D06-95E2-4372-A81F-5E73D909D65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217960" y="5892240"/>
            <a:ext cx="1383784" cy="415583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9E1C513-B540-4828-96FE-90456C3D8A87}"/>
              </a:ext>
            </a:extLst>
          </p:cNvPr>
          <p:cNvCxnSpPr>
            <a:cxnSpLocks/>
          </p:cNvCxnSpPr>
          <p:nvPr/>
        </p:nvCxnSpPr>
        <p:spPr>
          <a:xfrm>
            <a:off x="2209800" y="4070462"/>
            <a:ext cx="2590572" cy="741095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D6CD4BE-759D-4DC2-92A8-D554C30AA8EB}"/>
              </a:ext>
            </a:extLst>
          </p:cNvPr>
          <p:cNvCxnSpPr>
            <a:cxnSpLocks/>
          </p:cNvCxnSpPr>
          <p:nvPr/>
        </p:nvCxnSpPr>
        <p:spPr>
          <a:xfrm>
            <a:off x="7315314" y="5751780"/>
            <a:ext cx="2590572" cy="741095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2655D685-5618-4252-BF06-05609999A1D7}"/>
              </a:ext>
            </a:extLst>
          </p:cNvPr>
          <p:cNvSpPr txBox="1"/>
          <p:nvPr/>
        </p:nvSpPr>
        <p:spPr>
          <a:xfrm>
            <a:off x="838200" y="5867072"/>
            <a:ext cx="509152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Pada </a:t>
            </a:r>
            <a:r>
              <a:rPr lang="en-US" sz="2000" dirty="0" err="1">
                <a:solidFill>
                  <a:srgbClr val="FF0000"/>
                </a:solidFill>
              </a:rPr>
              <a:t>kedua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tabel</a:t>
            </a:r>
            <a:r>
              <a:rPr lang="en-US" sz="2000" dirty="0">
                <a:solidFill>
                  <a:srgbClr val="FF0000"/>
                </a:solidFill>
              </a:rPr>
              <a:t>, </a:t>
            </a:r>
            <a:r>
              <a:rPr lang="en-US" sz="2000" dirty="0" err="1">
                <a:solidFill>
                  <a:srgbClr val="FF0000"/>
                </a:solidFill>
              </a:rPr>
              <a:t>hasil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perkalian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merupakan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</a:p>
          <a:p>
            <a:r>
              <a:rPr lang="en-US" sz="2000" dirty="0" err="1">
                <a:solidFill>
                  <a:srgbClr val="FF0000"/>
                </a:solidFill>
              </a:rPr>
              <a:t>pencerminan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terhadap</a:t>
            </a:r>
            <a:r>
              <a:rPr lang="en-US" sz="2000" dirty="0">
                <a:solidFill>
                  <a:srgbClr val="FF0000"/>
                </a:solidFill>
              </a:rPr>
              <a:t> diagonal </a:t>
            </a:r>
            <a:r>
              <a:rPr lang="en-US" sz="2000" dirty="0" err="1">
                <a:solidFill>
                  <a:srgbClr val="FF0000"/>
                </a:solidFill>
              </a:rPr>
              <a:t>utama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namun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</a:p>
          <a:p>
            <a:r>
              <a:rPr lang="en-US" sz="2000" dirty="0" err="1">
                <a:solidFill>
                  <a:srgbClr val="FF0000"/>
                </a:solidFill>
              </a:rPr>
              <a:t>dengan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tanda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berbeda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70356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E8BD6-59B8-4694-8198-BA69CE0C9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Hubungan</a:t>
            </a:r>
            <a:r>
              <a:rPr lang="en-US" b="1" dirty="0"/>
              <a:t> </a:t>
            </a:r>
            <a:r>
              <a:rPr lang="en-US" b="1" dirty="0" err="1"/>
              <a:t>antara</a:t>
            </a:r>
            <a:r>
              <a:rPr lang="en-US" b="1" dirty="0"/>
              <a:t> </a:t>
            </a:r>
            <a:r>
              <a:rPr lang="en-US" b="1" i="1" dirty="0"/>
              <a:t>outer product </a:t>
            </a:r>
            <a:r>
              <a:rPr lang="en-US" b="1" dirty="0"/>
              <a:t>dan </a:t>
            </a:r>
            <a:r>
              <a:rPr lang="en-US" b="1" i="1" dirty="0"/>
              <a:t>cross product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5273EC-3263-456C-B920-D33CBF87F0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Diberikan</a:t>
            </a:r>
            <a:r>
              <a:rPr lang="en-US" sz="2400" dirty="0"/>
              <a:t> </a:t>
            </a:r>
            <a:r>
              <a:rPr lang="en-US" sz="2400" dirty="0" err="1"/>
              <a:t>dua</a:t>
            </a:r>
            <a:r>
              <a:rPr lang="en-US" sz="2400" dirty="0"/>
              <a:t> </a:t>
            </a:r>
            <a:r>
              <a:rPr lang="en-US" sz="2400" dirty="0" err="1"/>
              <a:t>buah</a:t>
            </a:r>
            <a:r>
              <a:rPr lang="en-US" sz="2400" dirty="0"/>
              <a:t> </a:t>
            </a:r>
            <a:r>
              <a:rPr lang="en-US" sz="2400" dirty="0" err="1"/>
              <a:t>vektor</a:t>
            </a:r>
            <a:r>
              <a:rPr lang="en-US" sz="2400" dirty="0"/>
              <a:t> di R</a:t>
            </a:r>
            <a:r>
              <a:rPr lang="en-US" sz="2400" baseline="30000" dirty="0"/>
              <a:t>3</a:t>
            </a:r>
            <a:r>
              <a:rPr lang="en-US" sz="2400" dirty="0"/>
              <a:t>: </a:t>
            </a:r>
            <a:r>
              <a:rPr lang="en-US" sz="2400" i="1" dirty="0"/>
              <a:t>a</a:t>
            </a:r>
            <a:r>
              <a:rPr lang="en-US" sz="2400" dirty="0"/>
              <a:t> = </a:t>
            </a:r>
            <a:r>
              <a:rPr lang="en-US" sz="2400" i="1" dirty="0"/>
              <a:t>a</a:t>
            </a:r>
            <a:r>
              <a:rPr lang="en-US" sz="2400" baseline="-25000" dirty="0"/>
              <a:t>1</a:t>
            </a:r>
            <a:r>
              <a:rPr lang="en-US" sz="2400" dirty="0"/>
              <a:t>e</a:t>
            </a:r>
            <a:r>
              <a:rPr lang="en-US" sz="2400" baseline="-25000" dirty="0"/>
              <a:t>1</a:t>
            </a:r>
            <a:r>
              <a:rPr lang="en-US" sz="2400" dirty="0"/>
              <a:t> + </a:t>
            </a:r>
            <a:r>
              <a:rPr lang="en-US" sz="2400" i="1" dirty="0"/>
              <a:t>a</a:t>
            </a:r>
            <a:r>
              <a:rPr lang="en-US" sz="2400" baseline="-25000" dirty="0"/>
              <a:t>2</a:t>
            </a:r>
            <a:r>
              <a:rPr lang="en-US" sz="2400" dirty="0"/>
              <a:t>e</a:t>
            </a:r>
            <a:r>
              <a:rPr lang="en-US" sz="2400" baseline="-25000" dirty="0"/>
              <a:t>2</a:t>
            </a:r>
            <a:r>
              <a:rPr lang="en-US" sz="2400" dirty="0"/>
              <a:t> + </a:t>
            </a:r>
            <a:r>
              <a:rPr lang="en-US" sz="2400" i="1" dirty="0"/>
              <a:t>a</a:t>
            </a:r>
            <a:r>
              <a:rPr lang="en-US" sz="2400" baseline="-25000" dirty="0"/>
              <a:t>3</a:t>
            </a:r>
            <a:r>
              <a:rPr lang="en-US" sz="2400" dirty="0"/>
              <a:t>e</a:t>
            </a:r>
            <a:r>
              <a:rPr lang="en-US" sz="2400" baseline="-25000" dirty="0"/>
              <a:t>3</a:t>
            </a:r>
            <a:r>
              <a:rPr lang="en-US" sz="2400" dirty="0"/>
              <a:t> dan </a:t>
            </a:r>
            <a:r>
              <a:rPr lang="en-US" sz="2400" i="1" dirty="0"/>
              <a:t>b</a:t>
            </a:r>
            <a:r>
              <a:rPr lang="en-US" sz="2400" dirty="0"/>
              <a:t> = </a:t>
            </a:r>
            <a:r>
              <a:rPr lang="en-US" sz="2400" i="1" dirty="0"/>
              <a:t>b</a:t>
            </a:r>
            <a:r>
              <a:rPr lang="en-US" sz="2400" baseline="-25000" dirty="0"/>
              <a:t>1</a:t>
            </a:r>
            <a:r>
              <a:rPr lang="en-US" sz="2400" dirty="0"/>
              <a:t>e</a:t>
            </a:r>
            <a:r>
              <a:rPr lang="en-US" sz="2400" baseline="-25000" dirty="0"/>
              <a:t>1</a:t>
            </a:r>
            <a:r>
              <a:rPr lang="en-US" sz="2400" dirty="0"/>
              <a:t> + </a:t>
            </a:r>
            <a:r>
              <a:rPr lang="en-US" sz="2400" i="1" dirty="0"/>
              <a:t>b</a:t>
            </a:r>
            <a:r>
              <a:rPr lang="en-US" sz="2400" baseline="-25000" dirty="0"/>
              <a:t>2</a:t>
            </a:r>
            <a:r>
              <a:rPr lang="en-US" sz="2400" dirty="0"/>
              <a:t>e</a:t>
            </a:r>
            <a:r>
              <a:rPr lang="en-US" sz="2400" baseline="-25000" dirty="0"/>
              <a:t>2</a:t>
            </a:r>
            <a:r>
              <a:rPr lang="en-US" sz="2400" dirty="0"/>
              <a:t> + </a:t>
            </a:r>
            <a:r>
              <a:rPr lang="en-US" sz="2400" i="1" dirty="0"/>
              <a:t>b</a:t>
            </a:r>
            <a:r>
              <a:rPr lang="en-US" sz="2400" baseline="-25000" dirty="0"/>
              <a:t>3</a:t>
            </a:r>
            <a:r>
              <a:rPr lang="en-US" sz="2400" dirty="0"/>
              <a:t>e</a:t>
            </a:r>
            <a:r>
              <a:rPr lang="en-US" sz="2400" baseline="-25000" dirty="0"/>
              <a:t>3</a:t>
            </a:r>
            <a:r>
              <a:rPr lang="en-US" sz="2400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FD4C75-625B-40CC-AA4D-A7690B16C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14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48656AE-BD5C-41D1-9CFE-C78E330E26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6507" y="2484000"/>
            <a:ext cx="7773967" cy="1890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28A28C0-1099-4C08-BAA0-4CB1AF8188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62432" y="4553387"/>
            <a:ext cx="8067135" cy="396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48321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EA39B3-AB15-4191-8D05-1076ADE8D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79120"/>
            <a:ext cx="10515600" cy="5902960"/>
          </a:xfrm>
        </p:spPr>
        <p:txBody>
          <a:bodyPr>
            <a:normAutofit/>
          </a:bodyPr>
          <a:lstStyle/>
          <a:p>
            <a:r>
              <a:rPr lang="en-US" sz="2400" dirty="0" err="1"/>
              <a:t>Kalikan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e</a:t>
            </a:r>
            <a:r>
              <a:rPr lang="en-US" sz="2400" baseline="-25000" dirty="0">
                <a:sym typeface="Symbol" panose="05050102010706020507" pitchFamily="18" charset="2"/>
              </a:rPr>
              <a:t>123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dengan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i="1" dirty="0"/>
              <a:t>a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 </a:t>
            </a:r>
            <a:r>
              <a:rPr lang="en-US" sz="2400" i="1" dirty="0">
                <a:sym typeface="Symbol" panose="05050102010706020507" pitchFamily="18" charset="2"/>
              </a:rPr>
              <a:t>b </a:t>
            </a:r>
            <a:r>
              <a:rPr lang="en-US" sz="2400" dirty="0">
                <a:sym typeface="Symbol" panose="05050102010706020507" pitchFamily="18" charset="2"/>
              </a:rPr>
              <a:t>:</a:t>
            </a:r>
          </a:p>
          <a:p>
            <a:endParaRPr lang="en-US" sz="2400" dirty="0">
              <a:sym typeface="Symbol" panose="05050102010706020507" pitchFamily="18" charset="2"/>
            </a:endParaRPr>
          </a:p>
          <a:p>
            <a:endParaRPr lang="en-US" sz="2400" dirty="0">
              <a:sym typeface="Symbol" panose="05050102010706020507" pitchFamily="18" charset="2"/>
            </a:endParaRPr>
          </a:p>
          <a:p>
            <a:endParaRPr lang="en-US" sz="2400" dirty="0">
              <a:sym typeface="Symbol" panose="05050102010706020507" pitchFamily="18" charset="2"/>
            </a:endParaRPr>
          </a:p>
          <a:p>
            <a:r>
              <a:rPr lang="en-US" sz="2400" dirty="0" err="1">
                <a:sym typeface="Symbol" panose="05050102010706020507" pitchFamily="18" charset="2"/>
              </a:rPr>
              <a:t>Kalikan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kedua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ruas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dengan</a:t>
            </a:r>
            <a:r>
              <a:rPr lang="en-US" sz="2400" dirty="0">
                <a:sym typeface="Symbol" panose="05050102010706020507" pitchFamily="18" charset="2"/>
              </a:rPr>
              <a:t>  –1:</a:t>
            </a:r>
          </a:p>
          <a:p>
            <a:endParaRPr lang="en-US" sz="2400" dirty="0">
              <a:sym typeface="Symbol" panose="05050102010706020507" pitchFamily="18" charset="2"/>
            </a:endParaRPr>
          </a:p>
          <a:p>
            <a:endParaRPr lang="en-US" sz="2400" dirty="0">
              <a:sym typeface="Symbol" panose="05050102010706020507" pitchFamily="18" charset="2"/>
            </a:endParaRPr>
          </a:p>
          <a:p>
            <a:r>
              <a:rPr lang="en-US" sz="2400" dirty="0" err="1">
                <a:sym typeface="Symbol" panose="05050102010706020507" pitchFamily="18" charset="2"/>
              </a:rPr>
              <a:t>Maka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dapat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dinyatakan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bahwa</a:t>
            </a:r>
            <a:r>
              <a:rPr lang="en-US" sz="2400" dirty="0">
                <a:sym typeface="Symbol" panose="05050102010706020507" pitchFamily="18" charset="2"/>
              </a:rPr>
              <a:t>:</a:t>
            </a:r>
          </a:p>
          <a:p>
            <a:endParaRPr lang="en-US" sz="2400" dirty="0">
              <a:sym typeface="Symbol" panose="05050102010706020507" pitchFamily="18" charset="2"/>
            </a:endParaRPr>
          </a:p>
          <a:p>
            <a:endParaRPr lang="en-US" sz="2400" dirty="0">
              <a:sym typeface="Symbol" panose="05050102010706020507" pitchFamily="18" charset="2"/>
            </a:endParaRPr>
          </a:p>
          <a:p>
            <a:pPr>
              <a:spcBef>
                <a:spcPts val="0"/>
              </a:spcBef>
            </a:pPr>
            <a:r>
              <a:rPr lang="en-US" sz="2400" dirty="0" err="1">
                <a:sym typeface="Symbol" panose="05050102010706020507" pitchFamily="18" charset="2"/>
              </a:rPr>
              <a:t>Dengan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mengingat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bahwa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i="1" dirty="0">
                <a:sym typeface="Symbol" panose="05050102010706020507" pitchFamily="18" charset="2"/>
              </a:rPr>
              <a:t>a</a:t>
            </a:r>
            <a:r>
              <a:rPr lang="en-US" sz="2400" dirty="0">
                <a:sym typeface="Symbol" panose="05050102010706020507" pitchFamily="18" charset="2"/>
              </a:rPr>
              <a:t>  </a:t>
            </a:r>
            <a:r>
              <a:rPr lang="en-US" sz="2400" i="1" dirty="0">
                <a:sym typeface="Symbol" panose="05050102010706020507" pitchFamily="18" charset="2"/>
              </a:rPr>
              <a:t>b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menghasilkan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vektor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i="1" dirty="0">
                <a:sym typeface="Symbol" panose="05050102010706020507" pitchFamily="18" charset="2"/>
              </a:rPr>
              <a:t>v</a:t>
            </a:r>
            <a:r>
              <a:rPr lang="en-US" sz="2400" dirty="0">
                <a:sym typeface="Symbol" panose="05050102010706020507" pitchFamily="18" charset="2"/>
              </a:rPr>
              <a:t> yang </a:t>
            </a:r>
            <a:r>
              <a:rPr lang="en-US" sz="2400" dirty="0" err="1">
                <a:sym typeface="Symbol" panose="05050102010706020507" pitchFamily="18" charset="2"/>
              </a:rPr>
              <a:t>ortogonal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dengan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i="1" dirty="0">
                <a:sym typeface="Symbol" panose="05050102010706020507" pitchFamily="18" charset="2"/>
              </a:rPr>
              <a:t>a </a:t>
            </a:r>
            <a:r>
              <a:rPr lang="en-US" sz="2400" dirty="0">
                <a:sym typeface="Symbol" panose="05050102010706020507" pitchFamily="18" charset="2"/>
              </a:rPr>
              <a:t>dan </a:t>
            </a:r>
            <a:r>
              <a:rPr lang="en-US" sz="2400" i="1" dirty="0">
                <a:sym typeface="Symbol" panose="05050102010706020507" pitchFamily="18" charset="2"/>
              </a:rPr>
              <a:t>b</a:t>
            </a:r>
            <a:r>
              <a:rPr lang="en-US" sz="2400" dirty="0">
                <a:sym typeface="Symbol" panose="05050102010706020507" pitchFamily="18" charset="2"/>
              </a:rPr>
              <a:t>, </a:t>
            </a:r>
            <a:r>
              <a:rPr lang="en-US" sz="2400" dirty="0" err="1">
                <a:sym typeface="Symbol" panose="05050102010706020507" pitchFamily="18" charset="2"/>
              </a:rPr>
              <a:t>maka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88B5C8-8E8D-42C2-81BD-24C557791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15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4EE1188-E37C-4E36-AA08-70AF1C7990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6976" y="1254865"/>
            <a:ext cx="9862281" cy="9918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ABCF410-DF93-40C7-8A6E-D086EC5E78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6976" y="3078760"/>
            <a:ext cx="8382484" cy="5382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63FD478-96DA-44EF-8055-9ECE108505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67920" y="4449055"/>
            <a:ext cx="2682160" cy="34612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F37B166-9691-4C15-AC04-32C142728206}"/>
              </a:ext>
            </a:extLst>
          </p:cNvPr>
          <p:cNvSpPr txBox="1"/>
          <p:nvPr/>
        </p:nvSpPr>
        <p:spPr>
          <a:xfrm>
            <a:off x="4450080" y="4391282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=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5FC2C62-DDA1-4252-B423-2DBE699F985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7543" y="4411512"/>
            <a:ext cx="1318457" cy="32997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5806726-14F0-41C4-A1F1-76579E58318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09299" y="5916529"/>
            <a:ext cx="1349901" cy="410233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7F479BB3-5F64-463A-B0AD-663BD1956B89}"/>
              </a:ext>
            </a:extLst>
          </p:cNvPr>
          <p:cNvSpPr txBox="1"/>
          <p:nvPr/>
        </p:nvSpPr>
        <p:spPr>
          <a:xfrm>
            <a:off x="4892548" y="5865097"/>
            <a:ext cx="32111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(</a:t>
            </a:r>
            <a:r>
              <a:rPr lang="en-US" sz="2400" i="1" dirty="0"/>
              <a:t>v </a:t>
            </a:r>
            <a:r>
              <a:rPr lang="en-US" sz="2400" dirty="0"/>
              <a:t>= </a:t>
            </a:r>
            <a:r>
              <a:rPr lang="en-US" sz="2400" i="1" dirty="0"/>
              <a:t>a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 </a:t>
            </a:r>
            <a:r>
              <a:rPr lang="en-US" sz="2400" i="1" dirty="0">
                <a:sym typeface="Symbol" panose="05050102010706020507" pitchFamily="18" charset="2"/>
              </a:rPr>
              <a:t>b </a:t>
            </a:r>
            <a:r>
              <a:rPr lang="en-US" sz="2400" dirty="0">
                <a:sym typeface="Symbol" panose="05050102010706020507" pitchFamily="18" charset="2"/>
              </a:rPr>
              <a:t> dan </a:t>
            </a:r>
            <a:r>
              <a:rPr lang="en-US" sz="2400" i="1" dirty="0">
                <a:sym typeface="Symbol" panose="05050102010706020507" pitchFamily="18" charset="2"/>
              </a:rPr>
              <a:t>B </a:t>
            </a:r>
            <a:r>
              <a:rPr lang="en-US" sz="2400" dirty="0">
                <a:sym typeface="Symbol" panose="05050102010706020507" pitchFamily="18" charset="2"/>
              </a:rPr>
              <a:t>= </a:t>
            </a:r>
            <a:r>
              <a:rPr lang="en-US" sz="2400" i="1" dirty="0">
                <a:sym typeface="Symbol" panose="05050102010706020507" pitchFamily="18" charset="2"/>
              </a:rPr>
              <a:t>a</a:t>
            </a:r>
            <a:r>
              <a:rPr lang="en-US" sz="2400" dirty="0">
                <a:sym typeface="Symbol" panose="05050102010706020507" pitchFamily="18" charset="2"/>
              </a:rPr>
              <a:t>  </a:t>
            </a:r>
            <a:r>
              <a:rPr lang="en-US" sz="2400" i="1" dirty="0">
                <a:sym typeface="Symbol" panose="05050102010706020507" pitchFamily="18" charset="2"/>
              </a:rPr>
              <a:t>b</a:t>
            </a:r>
            <a:r>
              <a:rPr lang="en-US" sz="2400" dirty="0">
                <a:sym typeface="Symbol" panose="05050102010706020507" pitchFamily="18" charset="2"/>
              </a:rPr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92000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8DBC2F-051F-4F0F-A205-6358E0BD46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16560"/>
            <a:ext cx="10515600" cy="57502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6: </a:t>
            </a:r>
            <a:r>
              <a:rPr lang="en-US" sz="2400" dirty="0" err="1"/>
              <a:t>Diberikan</a:t>
            </a:r>
            <a:r>
              <a:rPr lang="en-US" sz="2400" dirty="0"/>
              <a:t> </a:t>
            </a:r>
            <a:r>
              <a:rPr lang="en-US" sz="2400" dirty="0" err="1"/>
              <a:t>dua</a:t>
            </a:r>
            <a:r>
              <a:rPr lang="en-US" sz="2400" dirty="0"/>
              <a:t> </a:t>
            </a:r>
            <a:r>
              <a:rPr lang="en-US" sz="2400" dirty="0" err="1"/>
              <a:t>buah</a:t>
            </a:r>
            <a:r>
              <a:rPr lang="en-US" sz="2400" dirty="0"/>
              <a:t> </a:t>
            </a:r>
            <a:r>
              <a:rPr lang="en-US" sz="2400" dirty="0" err="1"/>
              <a:t>vektor</a:t>
            </a:r>
            <a:r>
              <a:rPr lang="en-US" sz="2400" dirty="0"/>
              <a:t> di R</a:t>
            </a:r>
            <a:r>
              <a:rPr lang="en-US" sz="2400" baseline="30000" dirty="0"/>
              <a:t>3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: </a:t>
            </a:r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perkalian</a:t>
            </a:r>
            <a:r>
              <a:rPr lang="en-US" sz="2400" dirty="0"/>
              <a:t> </a:t>
            </a:r>
            <a:r>
              <a:rPr lang="en-US" sz="2400" dirty="0" err="1"/>
              <a:t>silang</a:t>
            </a:r>
            <a:r>
              <a:rPr lang="en-US" sz="2400" dirty="0"/>
              <a:t> </a:t>
            </a:r>
            <a:r>
              <a:rPr lang="en-US" sz="2400" i="1" dirty="0"/>
              <a:t>a</a:t>
            </a:r>
            <a:r>
              <a:rPr lang="en-US" sz="2400" dirty="0"/>
              <a:t> dan </a:t>
            </a:r>
            <a:r>
              <a:rPr lang="en-US" sz="2400" i="1" dirty="0"/>
              <a:t>b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Vektor</a:t>
            </a:r>
            <a:r>
              <a:rPr lang="en-US" sz="2400" dirty="0"/>
              <a:t> </a:t>
            </a:r>
            <a:r>
              <a:rPr lang="en-US" sz="2400" i="1" dirty="0"/>
              <a:t>c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dihitung</a:t>
            </a:r>
            <a:r>
              <a:rPr lang="en-US" sz="2400" dirty="0"/>
              <a:t> pula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A6939A-12BA-48C2-B32B-5434704EB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16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91830C6-BC30-4C29-81C6-F27AC70F62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2562" y="844560"/>
            <a:ext cx="2078926" cy="90184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97F0964-D720-4C1E-8163-0FF2FA55CD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9074" y="2174400"/>
            <a:ext cx="3644378" cy="164386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F0A5AA8-78A0-4347-8C1F-54A3E64655A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5305" y="4554560"/>
            <a:ext cx="5076767" cy="194141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2B847E3-441F-4B89-92BD-9CD8FC6B58F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56035" y="4554560"/>
            <a:ext cx="3410260" cy="1984352"/>
          </a:xfrm>
          <a:prstGeom prst="rect">
            <a:avLst/>
          </a:prstGeom>
        </p:spPr>
      </p:pic>
      <p:sp>
        <p:nvSpPr>
          <p:cNvPr id="9" name="Arrow: Right 8">
            <a:extLst>
              <a:ext uri="{FF2B5EF4-FFF2-40B4-BE49-F238E27FC236}">
                <a16:creationId xmlns:a16="http://schemas.microsoft.com/office/drawing/2014/main" id="{1D227ED6-78A9-4B49-9CA2-228D2BC501E5}"/>
              </a:ext>
            </a:extLst>
          </p:cNvPr>
          <p:cNvSpPr/>
          <p:nvPr/>
        </p:nvSpPr>
        <p:spPr>
          <a:xfrm>
            <a:off x="6429177" y="5598160"/>
            <a:ext cx="1109543" cy="23368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DFF2189-FBE8-4953-B5BB-5382ECEB4F10}"/>
              </a:ext>
            </a:extLst>
          </p:cNvPr>
          <p:cNvSpPr txBox="1"/>
          <p:nvPr/>
        </p:nvSpPr>
        <p:spPr>
          <a:xfrm>
            <a:off x="10113322" y="6123127"/>
            <a:ext cx="17950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(</a:t>
            </a:r>
            <a:r>
              <a:rPr lang="en-US" sz="2000" dirty="0" err="1">
                <a:solidFill>
                  <a:srgbClr val="FF0000"/>
                </a:solidFill>
              </a:rPr>
              <a:t>hasilnya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sama</a:t>
            </a:r>
            <a:r>
              <a:rPr lang="en-US" sz="2000" dirty="0">
                <a:solidFill>
                  <a:srgbClr val="FF000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968686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37E84-AC3B-5AFC-B089-9552F4152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Latihan (UAS 2022)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968F63-D641-8EB8-1035-CC84F42657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7000"/>
              </a:lnSpc>
              <a:spcBef>
                <a:spcPts val="0"/>
              </a:spcBef>
              <a:buNone/>
            </a:pPr>
            <a:r>
              <a:rPr lang="en-US" sz="2400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dirty="0" err="1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Kerjakan</a:t>
            </a:r>
            <a:r>
              <a:rPr lang="en-US" sz="2400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soal</a:t>
            </a:r>
            <a:r>
              <a:rPr lang="en-US" sz="2400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2400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Diberikan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tiga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buah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vektor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berikut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    a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= 2e1 + e2 – e3</a:t>
            </a:r>
            <a:endParaRPr lang="en-U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    b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= e1 – e2 – e3</a:t>
            </a:r>
            <a:endParaRPr lang="en-U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    c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= 2e1 + 2e2 – e3</a:t>
            </a:r>
            <a:endParaRPr lang="en-U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Tentukan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perpotongan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bidang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dibentuk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oleh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vektor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400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bidang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(e2  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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e3)</a:t>
            </a:r>
            <a:endParaRPr lang="en-U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6233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C5D229-0378-487A-ACCA-CF1616D55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/>
              <a:t>TAMAT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F8C251-68F6-4DB9-BE43-5928B07F0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861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58224-AA6F-43C8-B7AC-CC58A055F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Balikan</a:t>
            </a:r>
            <a:r>
              <a:rPr lang="en-US" b="1" dirty="0"/>
              <a:t> (</a:t>
            </a:r>
            <a:r>
              <a:rPr lang="en-US" b="1" i="1" dirty="0"/>
              <a:t>inverse</a:t>
            </a:r>
            <a:r>
              <a:rPr lang="en-US" b="1" dirty="0"/>
              <a:t>) </a:t>
            </a:r>
            <a:r>
              <a:rPr lang="en-US" b="1" dirty="0" err="1"/>
              <a:t>vektor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BC3F56B-78E5-4713-9BDF-0BE6C103F8F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564640"/>
                <a:ext cx="10815320" cy="5039359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sz="2400" dirty="0"/>
                  <a:t>Pada </a:t>
                </a:r>
                <a:r>
                  <a:rPr lang="en-US" sz="2400" dirty="0" err="1"/>
                  <a:t>aljabar</a:t>
                </a:r>
                <a:r>
                  <a:rPr lang="en-US" sz="2400" dirty="0"/>
                  <a:t> </a:t>
                </a:r>
                <a:r>
                  <a:rPr lang="en-US" sz="2400" dirty="0" err="1"/>
                  <a:t>elementer</a:t>
                </a:r>
                <a:r>
                  <a:rPr lang="en-US" sz="2400" dirty="0"/>
                  <a:t>, </a:t>
                </a:r>
                <a:r>
                  <a:rPr lang="en-US" sz="2400" i="1" dirty="0"/>
                  <a:t>c</a:t>
                </a:r>
                <a:r>
                  <a:rPr lang="en-US" sz="2400" dirty="0"/>
                  <a:t> = </a:t>
                </a:r>
                <a:r>
                  <a:rPr lang="en-US" sz="2400" i="1" dirty="0"/>
                  <a:t>ab</a:t>
                </a:r>
                <a:r>
                  <a:rPr lang="en-US" sz="2400" dirty="0"/>
                  <a:t>   (</a:t>
                </a:r>
                <a:r>
                  <a:rPr lang="en-US" sz="2400" i="1" dirty="0"/>
                  <a:t>a</a:t>
                </a:r>
                <a:r>
                  <a:rPr lang="en-US" sz="2400" dirty="0"/>
                  <a:t> dan </a:t>
                </a:r>
                <a:r>
                  <a:rPr lang="en-US" sz="2400" i="1" dirty="0"/>
                  <a:t>b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bilangan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riil</a:t>
                </a:r>
                <a:r>
                  <a:rPr lang="en-US" sz="2400" dirty="0"/>
                  <a:t>) </a:t>
                </a:r>
                <a:r>
                  <a:rPr lang="en-US" sz="2400" dirty="0" err="1"/>
                  <a:t>maka</a:t>
                </a:r>
                <a:r>
                  <a:rPr lang="en-US" sz="2400" dirty="0"/>
                  <a:t> </a:t>
                </a:r>
                <a:r>
                  <a:rPr lang="en-US" sz="2400" i="1" dirty="0"/>
                  <a:t>a</a:t>
                </a:r>
                <a:r>
                  <a:rPr lang="en-US" sz="2400" dirty="0"/>
                  <a:t> = </a:t>
                </a:r>
                <a:r>
                  <a:rPr lang="en-US" sz="2400" i="1" dirty="0" err="1"/>
                  <a:t>cb</a:t>
                </a:r>
                <a:r>
                  <a:rPr lang="en-US" sz="2400" baseline="30000" dirty="0"/>
                  <a:t>–1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atau</a:t>
                </a:r>
                <a:r>
                  <a:rPr lang="en-US" sz="2400" dirty="0"/>
                  <a:t> </a:t>
                </a:r>
                <a:r>
                  <a:rPr lang="en-US" sz="2400" i="1" dirty="0"/>
                  <a:t>b</a:t>
                </a:r>
                <a:r>
                  <a:rPr lang="en-US" sz="2400" baseline="30000" dirty="0"/>
                  <a:t>–1 </a:t>
                </a:r>
                <a:r>
                  <a:rPr lang="en-US" sz="24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den>
                    </m:f>
                  </m:oMath>
                </a14:m>
                <a:r>
                  <a:rPr lang="en-US" sz="2400" dirty="0"/>
                  <a:t>  </a:t>
                </a:r>
              </a:p>
              <a:p>
                <a:pPr marL="0" indent="0">
                  <a:buNone/>
                </a:pPr>
                <a:r>
                  <a:rPr lang="en-US" sz="2400" dirty="0"/>
                  <a:t>   (</a:t>
                </a:r>
                <a:r>
                  <a:rPr lang="en-US" sz="2400" dirty="0" err="1"/>
                  <a:t>syarat</a:t>
                </a:r>
                <a:r>
                  <a:rPr lang="en-US" sz="2400" dirty="0"/>
                  <a:t>  </a:t>
                </a:r>
                <a:r>
                  <a:rPr lang="en-US" sz="2400" i="1" dirty="0"/>
                  <a:t>c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 0)</a:t>
                </a:r>
                <a:endParaRPr lang="en-US" sz="2400" dirty="0"/>
              </a:p>
              <a:p>
                <a:endParaRPr lang="en-US" sz="2400" dirty="0"/>
              </a:p>
              <a:p>
                <a:r>
                  <a:rPr lang="en-US" sz="2400" dirty="0"/>
                  <a:t>Pada </a:t>
                </a:r>
                <a:r>
                  <a:rPr lang="en-US" sz="2400" dirty="0" err="1"/>
                  <a:t>aljabar</a:t>
                </a:r>
                <a:r>
                  <a:rPr lang="en-US" sz="2400" dirty="0"/>
                  <a:t> </a:t>
                </a:r>
                <a:r>
                  <a:rPr lang="en-US" sz="2400" dirty="0" err="1"/>
                  <a:t>geometri</a:t>
                </a:r>
                <a:r>
                  <a:rPr lang="en-US" sz="2400" dirty="0"/>
                  <a:t>, </a:t>
                </a:r>
                <a:r>
                  <a:rPr lang="en-US" sz="2400" i="1" dirty="0"/>
                  <a:t>B</a:t>
                </a:r>
                <a:r>
                  <a:rPr lang="en-US" sz="2400" dirty="0"/>
                  <a:t> = </a:t>
                </a:r>
                <a:r>
                  <a:rPr lang="en-US" sz="2400" i="1" dirty="0"/>
                  <a:t>ab</a:t>
                </a:r>
                <a:r>
                  <a:rPr lang="en-US" sz="2400" dirty="0"/>
                  <a:t>   (</a:t>
                </a:r>
                <a:r>
                  <a:rPr lang="en-US" sz="2400" i="1" dirty="0"/>
                  <a:t>a</a:t>
                </a:r>
                <a:r>
                  <a:rPr lang="en-US" sz="2400" dirty="0"/>
                  <a:t> dan </a:t>
                </a:r>
                <a:r>
                  <a:rPr lang="en-US" sz="2400" i="1" dirty="0"/>
                  <a:t>b</a:t>
                </a:r>
                <a:r>
                  <a:rPr lang="en-US" sz="2400" dirty="0"/>
                  <a:t> </a:t>
                </a:r>
                <a:r>
                  <a:rPr lang="en-US" sz="2400" dirty="0" err="1"/>
                  <a:t>vektor</a:t>
                </a:r>
                <a:r>
                  <a:rPr lang="en-US" sz="2400" dirty="0"/>
                  <a:t>, </a:t>
                </a:r>
                <a:r>
                  <a:rPr lang="en-US" sz="2400" i="1" dirty="0"/>
                  <a:t>B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multivektor</a:t>
                </a:r>
                <a:r>
                  <a:rPr lang="en-US" sz="2400" dirty="0"/>
                  <a:t>), </a:t>
                </a:r>
                <a:r>
                  <a:rPr lang="en-US" sz="2400" dirty="0" err="1"/>
                  <a:t>maka</a:t>
                </a:r>
                <a:r>
                  <a:rPr lang="en-US" sz="2400" dirty="0"/>
                  <a:t> </a:t>
                </a:r>
              </a:p>
              <a:p>
                <a:pPr marL="0" indent="0">
                  <a:buNone/>
                </a:pPr>
                <a:r>
                  <a:rPr lang="en-US" sz="2400" dirty="0"/>
                  <a:t>		</a:t>
                </a:r>
                <a:r>
                  <a:rPr lang="en-US" sz="2400" i="1" dirty="0"/>
                  <a:t>Bb</a:t>
                </a:r>
                <a:r>
                  <a:rPr lang="en-US" sz="2400" dirty="0"/>
                  <a:t> = (</a:t>
                </a:r>
                <a:r>
                  <a:rPr lang="en-US" sz="2400" i="1" dirty="0"/>
                  <a:t>ab</a:t>
                </a:r>
                <a:r>
                  <a:rPr lang="en-US" sz="2400" dirty="0"/>
                  <a:t>)</a:t>
                </a:r>
                <a:r>
                  <a:rPr lang="en-US" sz="2400" i="1" dirty="0"/>
                  <a:t>b</a:t>
                </a:r>
                <a:r>
                  <a:rPr lang="en-US" sz="2400" dirty="0"/>
                  <a:t>       	   (</a:t>
                </a:r>
                <a:r>
                  <a:rPr lang="en-US" sz="2400" dirty="0" err="1"/>
                  <a:t>kalikan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kedua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ruas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dengan</a:t>
                </a:r>
                <a:r>
                  <a:rPr lang="en-US" sz="2400" dirty="0"/>
                  <a:t> </a:t>
                </a:r>
                <a:r>
                  <a:rPr lang="en-US" sz="2400" i="1" dirty="0"/>
                  <a:t>b</a:t>
                </a:r>
                <a:r>
                  <a:rPr lang="en-US" sz="2400" dirty="0"/>
                  <a:t>)</a:t>
                </a:r>
              </a:p>
              <a:p>
                <a:pPr marL="0" indent="0">
                  <a:buNone/>
                </a:pPr>
                <a:r>
                  <a:rPr lang="en-US" sz="2400" dirty="0"/>
                  <a:t>		      = </a:t>
                </a:r>
                <a:r>
                  <a:rPr lang="en-US" sz="2400" i="1" dirty="0"/>
                  <a:t>ab</a:t>
                </a:r>
                <a:r>
                  <a:rPr lang="en-US" sz="2400" baseline="30000" dirty="0"/>
                  <a:t>2</a:t>
                </a:r>
              </a:p>
              <a:p>
                <a:pPr marL="0" indent="0">
                  <a:buNone/>
                </a:pPr>
                <a:r>
                  <a:rPr lang="en-US" sz="2400" dirty="0"/>
                  <a:t>	                </a:t>
                </a:r>
                <a:r>
                  <a:rPr lang="en-US" sz="2400" i="1" dirty="0"/>
                  <a:t>a</a:t>
                </a:r>
                <a:r>
                  <a:rPr lang="en-US" sz="2400" dirty="0"/>
                  <a:t> = </a:t>
                </a:r>
                <a:r>
                  <a:rPr lang="en-US" sz="2400" i="1" dirty="0"/>
                  <a:t>B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sSup>
                          <m:sSup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400" i="1" dirty="0"/>
                  <a:t> </a:t>
                </a:r>
                <a:r>
                  <a:rPr lang="en-US" sz="2400" dirty="0"/>
                  <a:t>=</a:t>
                </a:r>
                <a:r>
                  <a:rPr lang="en-US" sz="2400" i="1" dirty="0"/>
                  <a:t> B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lang="en-US" i="1" dirty="0"/>
                  <a:t> </a:t>
                </a:r>
                <a:r>
                  <a:rPr lang="en-US" sz="2400" dirty="0"/>
                  <a:t>=</a:t>
                </a:r>
                <a:r>
                  <a:rPr lang="en-US" sz="2400" i="1" dirty="0"/>
                  <a:t> Bb</a:t>
                </a:r>
                <a:r>
                  <a:rPr lang="en-US" sz="2400" baseline="30000" dirty="0"/>
                  <a:t>–1</a:t>
                </a:r>
                <a:r>
                  <a:rPr lang="en-US" sz="2400" i="1" dirty="0"/>
                  <a:t>     </a:t>
                </a:r>
              </a:p>
              <a:p>
                <a:pPr marL="0" indent="0">
                  <a:buNone/>
                </a:pPr>
                <a:r>
                  <a:rPr lang="en-US" sz="2400" i="1" dirty="0"/>
                  <a:t>  		  a</a:t>
                </a:r>
                <a:r>
                  <a:rPr lang="en-US" sz="2400" dirty="0"/>
                  <a:t> = </a:t>
                </a:r>
                <a:r>
                  <a:rPr lang="en-US" sz="2400" i="1" dirty="0"/>
                  <a:t>Bb</a:t>
                </a:r>
                <a:r>
                  <a:rPr lang="en-US" sz="2400" baseline="30000" dirty="0"/>
                  <a:t>–1</a:t>
                </a:r>
                <a:r>
                  <a:rPr lang="en-US" sz="2400" i="1" dirty="0"/>
                  <a:t>     </a:t>
                </a:r>
              </a:p>
              <a:p>
                <a:pPr marL="0" indent="0">
                  <a:buNone/>
                </a:pPr>
                <a:r>
                  <a:rPr lang="en-US" sz="2400" dirty="0"/>
                  <a:t>yang </a:t>
                </a:r>
                <a:r>
                  <a:rPr lang="en-US" sz="2400" dirty="0" err="1"/>
                  <a:t>dalam</a:t>
                </a:r>
                <a:r>
                  <a:rPr lang="en-US" sz="2400" dirty="0"/>
                  <a:t> </a:t>
                </a:r>
                <a:r>
                  <a:rPr lang="en-US" sz="2400" dirty="0" err="1"/>
                  <a:t>hal</a:t>
                </a:r>
                <a:r>
                  <a:rPr lang="en-US" sz="2400" dirty="0"/>
                  <a:t> </a:t>
                </a:r>
                <a:r>
                  <a:rPr lang="en-US" sz="2400" dirty="0" err="1"/>
                  <a:t>ini</a:t>
                </a:r>
                <a:r>
                  <a:rPr lang="en-US" sz="2400" dirty="0"/>
                  <a:t> </a:t>
                </a:r>
              </a:p>
              <a:p>
                <a:pPr marL="0" indent="0">
                  <a:spcBef>
                    <a:spcPts val="1800"/>
                  </a:spcBef>
                  <a:buNone/>
                </a:pPr>
                <a:r>
                  <a:rPr lang="en-US" sz="2400" i="1" dirty="0"/>
                  <a:t>		 b</a:t>
                </a:r>
                <a:r>
                  <a:rPr lang="en-US" sz="2400" baseline="30000" dirty="0"/>
                  <a:t>–1 </a:t>
                </a:r>
                <a:r>
                  <a:rPr lang="en-US" sz="24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000" i="1">
                            <a:latin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sSup>
                          <m:sSupPr>
                            <m:ctrlPr>
                              <a:rPr lang="en-US" sz="30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begChr m:val="‖"/>
                                <m:endChr m:val="‖"/>
                                <m:ctrlPr>
                                  <a:rPr lang="en-US" sz="300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3000" b="0" i="1" smtClean="0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</m:d>
                          </m:e>
                          <m:sup>
                            <m:r>
                              <a:rPr lang="en-US" sz="3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000" dirty="0"/>
                  <a:t> </a:t>
                </a:r>
                <a:r>
                  <a:rPr lang="en-US" sz="2400" dirty="0"/>
                  <a:t>	</a:t>
                </a:r>
                <a:r>
                  <a:rPr lang="en-US" sz="2400" dirty="0">
                    <a:solidFill>
                      <a:srgbClr val="FF0000"/>
                    </a:solidFill>
                    <a:sym typeface="Symbol" panose="05050102010706020507" pitchFamily="18" charset="2"/>
                  </a:rPr>
                  <a:t></a:t>
                </a:r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:r>
                  <a:rPr lang="en-US" sz="2400" dirty="0" err="1">
                    <a:solidFill>
                      <a:srgbClr val="FF0000"/>
                    </a:solidFill>
                    <a:sym typeface="Symbol" panose="05050102010706020507" pitchFamily="18" charset="2"/>
                  </a:rPr>
                  <a:t>balikan</a:t>
                </a:r>
                <a:r>
                  <a:rPr lang="en-US" sz="2400" dirty="0">
                    <a:solidFill>
                      <a:srgbClr val="FF0000"/>
                    </a:solidFill>
                    <a:sym typeface="Symbol" panose="05050102010706020507" pitchFamily="18" charset="2"/>
                  </a:rPr>
                  <a:t> </a:t>
                </a:r>
                <a:r>
                  <a:rPr lang="en-US" sz="2400" dirty="0" err="1">
                    <a:solidFill>
                      <a:srgbClr val="FF0000"/>
                    </a:solidFill>
                    <a:sym typeface="Symbol" panose="05050102010706020507" pitchFamily="18" charset="2"/>
                  </a:rPr>
                  <a:t>vektor</a:t>
                </a:r>
                <a:r>
                  <a:rPr lang="en-US" sz="2400" dirty="0">
                    <a:solidFill>
                      <a:srgbClr val="FF0000"/>
                    </a:solidFill>
                    <a:sym typeface="Symbol" panose="05050102010706020507" pitchFamily="18" charset="2"/>
                  </a:rPr>
                  <a:t> </a:t>
                </a:r>
                <a:r>
                  <a:rPr lang="en-US" sz="2400" i="1" dirty="0">
                    <a:solidFill>
                      <a:srgbClr val="FF0000"/>
                    </a:solidFill>
                    <a:sym typeface="Symbol" panose="05050102010706020507" pitchFamily="18" charset="2"/>
                  </a:rPr>
                  <a:t>b</a:t>
                </a:r>
                <a:endParaRPr lang="en-US" sz="2400" i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BC3F56B-78E5-4713-9BDF-0BE6C103F8F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564640"/>
                <a:ext cx="10815320" cy="5039359"/>
              </a:xfrm>
              <a:blipFill>
                <a:blip r:embed="rId4"/>
                <a:stretch>
                  <a:fillRect l="-902" t="-14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27FC9B-EC62-4CEF-AC9C-6352058C5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2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19A141E-3267-484A-9CA4-C44F67447535}"/>
              </a:ext>
            </a:extLst>
          </p:cNvPr>
          <p:cNvSpPr/>
          <p:nvPr/>
        </p:nvSpPr>
        <p:spPr>
          <a:xfrm>
            <a:off x="2519680" y="5703517"/>
            <a:ext cx="2570480" cy="78935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47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E64CE57-2544-4589-B5D8-0D53EB69D64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670560"/>
                <a:ext cx="10515600" cy="550640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400" b="1" dirty="0"/>
                  <a:t>Contoh 4: </a:t>
                </a:r>
                <a:r>
                  <a:rPr lang="en-US" sz="2400" dirty="0" err="1"/>
                  <a:t>Diberikan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vektor</a:t>
                </a:r>
                <a:r>
                  <a:rPr lang="en-US" sz="2400" dirty="0"/>
                  <a:t> </a:t>
                </a:r>
                <a:r>
                  <a:rPr lang="en-US" sz="2400" i="1" dirty="0"/>
                  <a:t>a</a:t>
                </a:r>
                <a:r>
                  <a:rPr lang="en-US" sz="2400" dirty="0"/>
                  <a:t> dan </a:t>
                </a:r>
                <a:r>
                  <a:rPr lang="en-US" sz="2400" i="1" dirty="0"/>
                  <a:t>b</a:t>
                </a:r>
                <a:r>
                  <a:rPr lang="en-US" sz="2400" dirty="0"/>
                  <a:t>:                              </a:t>
                </a:r>
                <a:r>
                  <a:rPr lang="en-US" sz="2400" dirty="0" err="1"/>
                  <a:t>ddan</a:t>
                </a:r>
                <a:r>
                  <a:rPr lang="en-US" sz="2400" dirty="0"/>
                  <a:t> </a:t>
                </a:r>
              </a:p>
              <a:p>
                <a:pPr marL="0" indent="0">
                  <a:buNone/>
                </a:pPr>
                <a:r>
                  <a:rPr lang="en-US" sz="2400" dirty="0" err="1"/>
                  <a:t>Hitung</a:t>
                </a:r>
                <a:r>
                  <a:rPr lang="en-US" sz="2400" dirty="0"/>
                  <a:t> </a:t>
                </a:r>
                <a:r>
                  <a:rPr lang="en-US" sz="2400" i="1" dirty="0"/>
                  <a:t>B</a:t>
                </a:r>
                <a:r>
                  <a:rPr lang="en-US" sz="2400" dirty="0"/>
                  <a:t> = </a:t>
                </a:r>
                <a:r>
                  <a:rPr lang="en-US" sz="2400" i="1" dirty="0"/>
                  <a:t>ab </a:t>
                </a:r>
                <a:r>
                  <a:rPr lang="en-US" sz="2400" dirty="0"/>
                  <a:t>dan </a:t>
                </a:r>
                <a:r>
                  <a:rPr lang="en-US" sz="2400" dirty="0" err="1"/>
                  <a:t>balikan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vektor</a:t>
                </a:r>
                <a:r>
                  <a:rPr lang="en-US" sz="2400" dirty="0"/>
                  <a:t> </a:t>
                </a:r>
                <a:r>
                  <a:rPr lang="en-US" sz="2400" i="1" dirty="0"/>
                  <a:t>b</a:t>
                </a:r>
                <a:r>
                  <a:rPr lang="en-US" sz="2400" dirty="0"/>
                  <a:t>.</a:t>
                </a:r>
              </a:p>
              <a:p>
                <a:pPr marL="0" indent="0">
                  <a:buNone/>
                </a:pPr>
                <a:r>
                  <a:rPr lang="en-US" sz="2400" u="sng" dirty="0" err="1"/>
                  <a:t>Jawaban</a:t>
                </a:r>
                <a:r>
                  <a:rPr lang="en-US" sz="2400" dirty="0"/>
                  <a:t>:</a:t>
                </a:r>
              </a:p>
              <a:p>
                <a:pPr marL="514350" indent="-514350">
                  <a:buAutoNum type="romanLcParenBoth"/>
                </a:pPr>
                <a:r>
                  <a:rPr lang="en-US" sz="2400" i="1" dirty="0"/>
                  <a:t>B</a:t>
                </a:r>
                <a:r>
                  <a:rPr lang="en-US" sz="2400" dirty="0"/>
                  <a:t> = </a:t>
                </a:r>
                <a:r>
                  <a:rPr lang="en-US" sz="2400" i="1" dirty="0"/>
                  <a:t>ab </a:t>
                </a:r>
                <a:r>
                  <a:rPr lang="en-US" sz="2400" dirty="0"/>
                  <a:t>= (3e</a:t>
                </a:r>
                <a:r>
                  <a:rPr lang="en-US" sz="2400" baseline="-25000" dirty="0"/>
                  <a:t>1</a:t>
                </a:r>
                <a:r>
                  <a:rPr lang="en-US" sz="2400" dirty="0"/>
                  <a:t> + 4e</a:t>
                </a:r>
                <a:r>
                  <a:rPr lang="en-US" sz="2400" baseline="-25000" dirty="0"/>
                  <a:t>2</a:t>
                </a:r>
                <a:r>
                  <a:rPr lang="en-US" sz="2400" dirty="0"/>
                  <a:t>)(e</a:t>
                </a:r>
                <a:r>
                  <a:rPr lang="en-US" sz="2400" baseline="-25000" dirty="0"/>
                  <a:t>1</a:t>
                </a:r>
                <a:r>
                  <a:rPr lang="en-US" sz="2400" dirty="0"/>
                  <a:t> + e</a:t>
                </a:r>
                <a:r>
                  <a:rPr lang="en-US" sz="2400" baseline="-25000" dirty="0"/>
                  <a:t>2</a:t>
                </a:r>
                <a:r>
                  <a:rPr lang="en-US" sz="2400" dirty="0"/>
                  <a:t>) = 3e</a:t>
                </a:r>
                <a:r>
                  <a:rPr lang="en-US" sz="2400" baseline="-25000" dirty="0"/>
                  <a:t>1</a:t>
                </a:r>
                <a:r>
                  <a:rPr lang="en-US" sz="2400" baseline="30000" dirty="0"/>
                  <a:t>2  </a:t>
                </a:r>
                <a:r>
                  <a:rPr lang="en-US" sz="2400" dirty="0"/>
                  <a:t>+</a:t>
                </a:r>
                <a:r>
                  <a:rPr lang="en-US" sz="2400" dirty="0">
                    <a:sym typeface="Symbol" panose="05050102010706020507" pitchFamily="18" charset="2"/>
                  </a:rPr>
                  <a:t>  3</a:t>
                </a:r>
                <a:r>
                  <a:rPr lang="en-US" sz="2400" dirty="0"/>
                  <a:t>e</a:t>
                </a:r>
                <a:r>
                  <a:rPr lang="en-US" sz="2400" baseline="-25000" dirty="0"/>
                  <a:t>1</a:t>
                </a:r>
                <a:r>
                  <a:rPr lang="en-US" sz="2400" dirty="0"/>
                  <a:t>e</a:t>
                </a:r>
                <a:r>
                  <a:rPr lang="en-US" sz="2400" baseline="-25000" dirty="0"/>
                  <a:t>2</a:t>
                </a:r>
                <a:r>
                  <a:rPr lang="en-US" sz="2400" baseline="30000" dirty="0"/>
                  <a:t>  </a:t>
                </a:r>
                <a:r>
                  <a:rPr lang="en-US" sz="2400" dirty="0"/>
                  <a:t>+ </a:t>
                </a:r>
                <a:r>
                  <a:rPr lang="en-US" sz="2400" dirty="0">
                    <a:sym typeface="Symbol" panose="05050102010706020507" pitchFamily="18" charset="2"/>
                  </a:rPr>
                  <a:t>4</a:t>
                </a:r>
                <a:r>
                  <a:rPr lang="en-US" sz="2400" dirty="0"/>
                  <a:t>e</a:t>
                </a:r>
                <a:r>
                  <a:rPr lang="en-US" sz="2400" baseline="-25000" dirty="0"/>
                  <a:t>2</a:t>
                </a:r>
                <a:r>
                  <a:rPr lang="en-US" sz="2400" dirty="0"/>
                  <a:t>e</a:t>
                </a:r>
                <a:r>
                  <a:rPr lang="en-US" sz="2400" baseline="-25000" dirty="0"/>
                  <a:t>1</a:t>
                </a:r>
                <a:r>
                  <a:rPr lang="en-US" sz="2400" dirty="0"/>
                  <a:t> + 4e</a:t>
                </a:r>
                <a:r>
                  <a:rPr lang="en-US" sz="2400" baseline="-25000" dirty="0"/>
                  <a:t>2</a:t>
                </a:r>
                <a:r>
                  <a:rPr lang="en-US" sz="2400" baseline="30000" dirty="0"/>
                  <a:t>2 </a:t>
                </a:r>
              </a:p>
              <a:p>
                <a:pPr marL="0" indent="0">
                  <a:buNone/>
                </a:pPr>
                <a:r>
                  <a:rPr lang="en-US" sz="2400" baseline="30000" dirty="0"/>
                  <a:t>				   </a:t>
                </a:r>
                <a:r>
                  <a:rPr lang="en-US" sz="2400" dirty="0"/>
                  <a:t>  = 3 + </a:t>
                </a:r>
                <a:r>
                  <a:rPr lang="en-US" sz="2400" dirty="0">
                    <a:sym typeface="Symbol" panose="05050102010706020507" pitchFamily="18" charset="2"/>
                  </a:rPr>
                  <a:t>3</a:t>
                </a:r>
                <a:r>
                  <a:rPr lang="en-US" sz="2400" dirty="0"/>
                  <a:t>e</a:t>
                </a:r>
                <a:r>
                  <a:rPr lang="en-US" sz="2400" baseline="-25000" dirty="0"/>
                  <a:t>12</a:t>
                </a:r>
                <a:r>
                  <a:rPr lang="en-US" sz="2400" baseline="30000" dirty="0"/>
                  <a:t> </a:t>
                </a:r>
                <a:r>
                  <a:rPr lang="en-US" sz="2400" dirty="0"/>
                  <a:t> – </a:t>
                </a:r>
                <a:r>
                  <a:rPr lang="en-US" sz="2400" dirty="0">
                    <a:sym typeface="Symbol" panose="05050102010706020507" pitchFamily="18" charset="2"/>
                  </a:rPr>
                  <a:t>4</a:t>
                </a:r>
                <a:r>
                  <a:rPr lang="en-US" sz="2400" dirty="0"/>
                  <a:t>e</a:t>
                </a:r>
                <a:r>
                  <a:rPr lang="en-US" sz="2400" baseline="-25000" dirty="0"/>
                  <a:t>12</a:t>
                </a:r>
                <a:r>
                  <a:rPr lang="en-US" sz="2400" dirty="0"/>
                  <a:t> + 4 = 7</a:t>
                </a:r>
                <a:r>
                  <a:rPr lang="en-US" sz="2400" baseline="30000" dirty="0"/>
                  <a:t> </a:t>
                </a:r>
                <a:r>
                  <a:rPr lang="en-US" sz="2400" dirty="0"/>
                  <a:t> – e</a:t>
                </a:r>
                <a:r>
                  <a:rPr lang="en-US" sz="2400" baseline="-25000" dirty="0"/>
                  <a:t>12</a:t>
                </a:r>
                <a:r>
                  <a:rPr lang="en-US" sz="2400" baseline="30000" dirty="0"/>
                  <a:t> </a:t>
                </a:r>
                <a:r>
                  <a:rPr lang="en-US" sz="2400" dirty="0"/>
                  <a:t> </a:t>
                </a:r>
                <a:endParaRPr lang="en-US" sz="2400" baseline="30000" dirty="0"/>
              </a:p>
              <a:p>
                <a:pPr marL="0" indent="0">
                  <a:buNone/>
                </a:pPr>
                <a:r>
                  <a:rPr lang="en-US" sz="2400" dirty="0"/>
                  <a:t>       (</a:t>
                </a:r>
                <a:r>
                  <a:rPr lang="en-US" sz="2400" dirty="0" err="1"/>
                  <a:t>atau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pakai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rumus</a:t>
                </a:r>
                <a:r>
                  <a:rPr lang="en-US" sz="2400" dirty="0"/>
                  <a:t>: </a:t>
                </a:r>
                <a:r>
                  <a:rPr lang="en-US" sz="2400" i="1" dirty="0"/>
                  <a:t>ab</a:t>
                </a:r>
                <a:r>
                  <a:rPr lang="en-US" sz="2400" dirty="0"/>
                  <a:t> = </a:t>
                </a:r>
                <a:r>
                  <a:rPr lang="en-US" sz="2400" i="1" dirty="0"/>
                  <a:t>a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 </a:t>
                </a:r>
                <a:r>
                  <a:rPr lang="en-US" sz="2400" i="1" dirty="0">
                    <a:sym typeface="Symbol" panose="05050102010706020507" pitchFamily="18" charset="2"/>
                  </a:rPr>
                  <a:t>b</a:t>
                </a:r>
                <a:r>
                  <a:rPr lang="en-US" sz="2400" dirty="0">
                    <a:sym typeface="Symbol" panose="05050102010706020507" pitchFamily="18" charset="2"/>
                  </a:rPr>
                  <a:t> + </a:t>
                </a:r>
                <a:r>
                  <a:rPr lang="en-US" sz="2400" i="1" dirty="0">
                    <a:sym typeface="Symbol" panose="05050102010706020507" pitchFamily="18" charset="2"/>
                  </a:rPr>
                  <a:t>a</a:t>
                </a:r>
                <a:r>
                  <a:rPr lang="en-US" sz="2400" dirty="0">
                    <a:sym typeface="Symbol" panose="05050102010706020507" pitchFamily="18" charset="2"/>
                  </a:rPr>
                  <a:t>  </a:t>
                </a:r>
                <a:r>
                  <a:rPr lang="en-US" sz="2400" i="1" dirty="0">
                    <a:sym typeface="Symbol" panose="05050102010706020507" pitchFamily="18" charset="2"/>
                  </a:rPr>
                  <a:t>b</a:t>
                </a:r>
                <a:r>
                  <a:rPr lang="en-US" sz="2400" dirty="0">
                    <a:sym typeface="Symbol" panose="05050102010706020507" pitchFamily="18" charset="2"/>
                  </a:rPr>
                  <a:t> = (3)(1) + (4)(1) + {(3)(1) – (4)(1)} </a:t>
                </a:r>
                <a:r>
                  <a:rPr lang="en-US" sz="2400" dirty="0"/>
                  <a:t>e</a:t>
                </a:r>
                <a:r>
                  <a:rPr lang="en-US" sz="2400" baseline="-25000" dirty="0"/>
                  <a:t>1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 </a:t>
                </a:r>
                <a:r>
                  <a:rPr lang="en-US" sz="2400" dirty="0"/>
                  <a:t>e</a:t>
                </a:r>
                <a:r>
                  <a:rPr lang="en-US" sz="2400" baseline="-25000" dirty="0"/>
                  <a:t>2</a:t>
                </a:r>
                <a:r>
                  <a:rPr lang="en-US" sz="2400" dirty="0">
                    <a:sym typeface="Symbol" panose="05050102010706020507" pitchFamily="18" charset="2"/>
                  </a:rPr>
                  <a:t>  </a:t>
                </a:r>
              </a:p>
              <a:p>
                <a:pPr marL="0" indent="0">
                  <a:buNone/>
                </a:pPr>
                <a:r>
                  <a:rPr lang="en-US" sz="2400" dirty="0">
                    <a:sym typeface="Symbol" panose="05050102010706020507" pitchFamily="18" charset="2"/>
                  </a:rPr>
                  <a:t>				                   = 7 – 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12</a:t>
                </a:r>
                <a:r>
                  <a:rPr lang="en-US" sz="2400" dirty="0">
                    <a:sym typeface="Symbol" panose="05050102010706020507" pitchFamily="18" charset="2"/>
                  </a:rPr>
                  <a:t>   ) </a:t>
                </a:r>
              </a:p>
              <a:p>
                <a:pPr marL="0" indent="0">
                  <a:buNone/>
                </a:pPr>
                <a:r>
                  <a:rPr lang="en-US" sz="2400" dirty="0">
                    <a:sym typeface="Symbol" panose="05050102010706020507" pitchFamily="18" charset="2"/>
                  </a:rPr>
                  <a:t>(ii) </a:t>
                </a:r>
                <a:r>
                  <a:rPr lang="en-US" sz="2400" i="1" dirty="0"/>
                  <a:t>b</a:t>
                </a:r>
                <a:r>
                  <a:rPr lang="en-US" sz="2400" baseline="30000" dirty="0"/>
                  <a:t>–1 </a:t>
                </a:r>
                <a:r>
                  <a:rPr lang="en-US" sz="24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begChr m:val="‖"/>
                                <m:endChr m:val="‖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</m:d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1 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 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p>
                          <m:sSup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ad>
                              <m:radPr>
                                <m:degHide m:val="on"/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rad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400" dirty="0">
                    <a:sym typeface="Symbol" panose="05050102010706020507" pitchFamily="18" charset="2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1 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+ 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>
                    <a:sym typeface="Symbol" panose="05050102010706020507" pitchFamily="18" charset="2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>
                    <a:sym typeface="Symbol" panose="05050102010706020507" pitchFamily="18" charset="2"/>
                  </a:rPr>
                  <a:t>(</a:t>
                </a:r>
                <a:r>
                  <a:rPr lang="en-US" sz="2400" dirty="0"/>
                  <a:t>e</a:t>
                </a:r>
                <a:r>
                  <a:rPr lang="en-US" sz="2400" baseline="-25000" dirty="0"/>
                  <a:t>1</a:t>
                </a:r>
                <a:r>
                  <a:rPr lang="en-US" sz="2400" dirty="0"/>
                  <a:t> + e</a:t>
                </a:r>
                <a:r>
                  <a:rPr lang="en-US" sz="2400" baseline="-25000" dirty="0"/>
                  <a:t>2</a:t>
                </a:r>
                <a:r>
                  <a:rPr lang="en-US" sz="2400" dirty="0">
                    <a:sym typeface="Symbol" panose="05050102010706020507" pitchFamily="18" charset="2"/>
                  </a:rPr>
                  <a:t>) </a:t>
                </a:r>
              </a:p>
              <a:p>
                <a:pPr marL="0" indent="0">
                  <a:spcBef>
                    <a:spcPts val="1800"/>
                  </a:spcBef>
                  <a:buNone/>
                </a:pPr>
                <a:r>
                  <a:rPr lang="en-US" sz="2400" dirty="0">
                    <a:sym typeface="Symbol" panose="05050102010706020507" pitchFamily="18" charset="2"/>
                  </a:rPr>
                  <a:t>      </a:t>
                </a:r>
                <a:r>
                  <a:rPr lang="en-US" sz="2400" dirty="0" err="1">
                    <a:sym typeface="Symbol" panose="05050102010706020507" pitchFamily="18" charset="2"/>
                  </a:rPr>
                  <a:t>Periksa</a:t>
                </a:r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:r>
                  <a:rPr lang="en-US" sz="2400" dirty="0" err="1">
                    <a:sym typeface="Symbol" panose="05050102010706020507" pitchFamily="18" charset="2"/>
                  </a:rPr>
                  <a:t>bahwa</a:t>
                </a:r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:r>
                  <a:rPr lang="en-US" sz="2400" i="1" dirty="0">
                    <a:sym typeface="Symbol" panose="05050102010706020507" pitchFamily="18" charset="2"/>
                  </a:rPr>
                  <a:t>a</a:t>
                </a:r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:r>
                  <a:rPr lang="en-US" sz="2400" dirty="0" err="1">
                    <a:sym typeface="Symbol" panose="05050102010706020507" pitchFamily="18" charset="2"/>
                  </a:rPr>
                  <a:t>dapat</a:t>
                </a:r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:r>
                  <a:rPr lang="en-US" sz="2400" dirty="0" err="1">
                    <a:sym typeface="Symbol" panose="05050102010706020507" pitchFamily="18" charset="2"/>
                  </a:rPr>
                  <a:t>diperoleh</a:t>
                </a:r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:r>
                  <a:rPr lang="en-US" sz="2400" dirty="0" err="1">
                    <a:sym typeface="Symbol" panose="05050102010706020507" pitchFamily="18" charset="2"/>
                  </a:rPr>
                  <a:t>kembali</a:t>
                </a:r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:r>
                  <a:rPr lang="en-US" sz="2400" dirty="0" err="1">
                    <a:sym typeface="Symbol" panose="05050102010706020507" pitchFamily="18" charset="2"/>
                  </a:rPr>
                  <a:t>sebagai</a:t>
                </a:r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:r>
                  <a:rPr lang="en-US" sz="2400" dirty="0" err="1">
                    <a:sym typeface="Symbol" panose="05050102010706020507" pitchFamily="18" charset="2"/>
                  </a:rPr>
                  <a:t>berikut</a:t>
                </a:r>
                <a:r>
                  <a:rPr lang="en-US" sz="2400" dirty="0">
                    <a:sym typeface="Symbol" panose="05050102010706020507" pitchFamily="18" charset="2"/>
                  </a:rPr>
                  <a:t>:	</a:t>
                </a:r>
              </a:p>
              <a:p>
                <a:pPr marL="0" indent="0">
                  <a:buNone/>
                </a:pPr>
                <a:r>
                  <a:rPr lang="en-US" sz="2400" dirty="0">
                    <a:sym typeface="Symbol" panose="05050102010706020507" pitchFamily="18" charset="2"/>
                  </a:rPr>
                  <a:t>  </a:t>
                </a:r>
              </a:p>
              <a:p>
                <a:pPr marL="0" indent="0">
                  <a:buNone/>
                </a:pPr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E64CE57-2544-4589-B5D8-0D53EB69D64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670560"/>
                <a:ext cx="10515600" cy="5506403"/>
              </a:xfrm>
              <a:blipFill>
                <a:blip r:embed="rId4"/>
                <a:stretch>
                  <a:fillRect l="-928" t="-15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83613C-D796-4142-8D14-0491AE9B3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3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0C346AC-4C42-4575-90B8-7037D163EEE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98473" y="694082"/>
            <a:ext cx="2153467" cy="37841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91CBAD8-EA6D-4002-9AEA-665A46316F2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05702" y="681037"/>
            <a:ext cx="1476778" cy="41183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67DEEF0-7E0A-45DE-A9E0-FBC47113DA2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92863" y="5192396"/>
            <a:ext cx="1720049" cy="452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6A75C82-67F3-44B0-BB20-16012807276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08845" y="5021244"/>
            <a:ext cx="2749674" cy="68816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903BD48-E4FC-43E5-BCD8-67ED67529AF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096000" y="5021244"/>
            <a:ext cx="3689834" cy="70798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A0FEEEB-DEB6-4B54-9DD3-D5181C0EAF7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581401" y="5955106"/>
            <a:ext cx="3047586" cy="64537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8FEF1EF-4C15-4619-8E63-DDE9BCDC1C4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475206" y="6140971"/>
            <a:ext cx="1675998" cy="397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99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74024-7750-4B07-A7D6-055B92F44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Operasi</a:t>
            </a:r>
            <a:r>
              <a:rPr lang="en-US" b="1" dirty="0"/>
              <a:t> </a:t>
            </a:r>
            <a:r>
              <a:rPr lang="en-US" b="1" i="1" dirty="0"/>
              <a:t>meet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4ABF60-F5C3-4CA1-A7BA-082DE518BF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i="1" dirty="0"/>
              <a:t>meet</a:t>
            </a:r>
            <a:r>
              <a:rPr lang="en-US" sz="2400" dirty="0"/>
              <a:t> </a:t>
            </a:r>
            <a:r>
              <a:rPr lang="en-US" sz="2400" dirty="0" err="1"/>
              <a:t>bertujuan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mencari</a:t>
            </a:r>
            <a:r>
              <a:rPr lang="en-US" sz="2400" dirty="0"/>
              <a:t> </a:t>
            </a:r>
            <a:r>
              <a:rPr lang="en-US" sz="2400" dirty="0" err="1"/>
              <a:t>perpotongan</a:t>
            </a:r>
            <a:r>
              <a:rPr lang="en-US" sz="2400" dirty="0"/>
              <a:t> </a:t>
            </a:r>
            <a:r>
              <a:rPr lang="en-US" sz="2400" dirty="0" err="1"/>
              <a:t>garis</a:t>
            </a:r>
            <a:r>
              <a:rPr lang="en-US" sz="2400" dirty="0"/>
              <a:t>, </a:t>
            </a:r>
            <a:r>
              <a:rPr lang="en-US" sz="2400" dirty="0" err="1"/>
              <a:t>bidang</a:t>
            </a:r>
            <a:r>
              <a:rPr lang="en-US" sz="2400" dirty="0"/>
              <a:t>, volume, </a:t>
            </a:r>
            <a:r>
              <a:rPr lang="en-US" sz="2400" dirty="0" err="1"/>
              <a:t>dll</a:t>
            </a:r>
            <a:r>
              <a:rPr lang="en-US" sz="2400" dirty="0"/>
              <a:t>. lain. </a:t>
            </a:r>
          </a:p>
          <a:p>
            <a:r>
              <a:rPr lang="en-US" sz="2400" dirty="0" err="1"/>
              <a:t>Notasi</a:t>
            </a:r>
            <a:r>
              <a:rPr lang="en-US" sz="2400" dirty="0"/>
              <a:t>: </a:t>
            </a:r>
            <a:r>
              <a:rPr lang="en-US" sz="2400" i="1" dirty="0"/>
              <a:t>A </a:t>
            </a:r>
            <a:r>
              <a:rPr lang="en-US" sz="2400" dirty="0">
                <a:sym typeface="Symbol" panose="05050102010706020507" pitchFamily="18" charset="2"/>
              </a:rPr>
              <a:t> </a:t>
            </a:r>
            <a:r>
              <a:rPr lang="en-US" sz="2400" i="1" dirty="0">
                <a:sym typeface="Symbol" panose="05050102010706020507" pitchFamily="18" charset="2"/>
              </a:rPr>
              <a:t>B </a:t>
            </a:r>
            <a:endParaRPr lang="en-US" sz="2400" dirty="0">
              <a:sym typeface="Symbol" panose="05050102010706020507" pitchFamily="18" charset="2"/>
            </a:endParaRPr>
          </a:p>
          <a:p>
            <a:r>
              <a:rPr lang="en-US" sz="2400" dirty="0" err="1">
                <a:sym typeface="Symbol" panose="05050102010706020507" pitchFamily="18" charset="2"/>
              </a:rPr>
              <a:t>Operasi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i="1" dirty="0">
                <a:sym typeface="Symbol" panose="05050102010706020507" pitchFamily="18" charset="2"/>
              </a:rPr>
              <a:t>meet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didefinisikan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sebagai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berikut</a:t>
            </a:r>
            <a:r>
              <a:rPr lang="en-US" sz="2400" dirty="0">
                <a:sym typeface="Symbol" panose="05050102010706020507" pitchFamily="18" charset="2"/>
              </a:rPr>
              <a:t>:</a:t>
            </a:r>
          </a:p>
          <a:p>
            <a:endParaRPr lang="en-US" sz="2400" dirty="0">
              <a:sym typeface="Symbol" panose="05050102010706020507" pitchFamily="18" charset="2"/>
            </a:endParaRPr>
          </a:p>
          <a:p>
            <a:endParaRPr lang="en-US" sz="2400" dirty="0">
              <a:sym typeface="Symbol" panose="05050102010706020507" pitchFamily="18" charset="2"/>
            </a:endParaRPr>
          </a:p>
          <a:p>
            <a:pPr marL="0" indent="0">
              <a:buNone/>
            </a:pPr>
            <a:r>
              <a:rPr lang="en-US" sz="2400" dirty="0">
                <a:sym typeface="Symbol" panose="05050102010706020507" pitchFamily="18" charset="2"/>
              </a:rPr>
              <a:t>  yang </a:t>
            </a:r>
            <a:r>
              <a:rPr lang="en-US" sz="2400" dirty="0" err="1">
                <a:sym typeface="Symbol" panose="05050102010706020507" pitchFamily="18" charset="2"/>
              </a:rPr>
              <a:t>dalam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hal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ini</a:t>
            </a:r>
            <a:r>
              <a:rPr lang="en-US" sz="2400" dirty="0">
                <a:sym typeface="Symbol" panose="05050102010706020507" pitchFamily="18" charset="2"/>
              </a:rPr>
              <a:t>,  </a:t>
            </a:r>
            <a:r>
              <a:rPr lang="en-US" sz="2400" i="1" dirty="0">
                <a:sym typeface="Symbol" panose="05050102010706020507" pitchFamily="18" charset="2"/>
              </a:rPr>
              <a:t>A</a:t>
            </a:r>
            <a:r>
              <a:rPr lang="en-US" sz="2400" dirty="0">
                <a:sym typeface="Symbol" panose="05050102010706020507" pitchFamily="18" charset="2"/>
              </a:rPr>
              <a:t>* = </a:t>
            </a:r>
            <a:r>
              <a:rPr lang="en-US" sz="2400" dirty="0" err="1">
                <a:sym typeface="Symbol" panose="05050102010706020507" pitchFamily="18" charset="2"/>
              </a:rPr>
              <a:t>pseudoscalar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dari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i="1" dirty="0">
                <a:sym typeface="Symbol" panose="05050102010706020507" pitchFamily="18" charset="2"/>
              </a:rPr>
              <a:t>A </a:t>
            </a:r>
            <a:r>
              <a:rPr lang="en-US" sz="2400" dirty="0">
                <a:sym typeface="Symbol" panose="05050102010706020507" pitchFamily="18" charset="2"/>
              </a:rPr>
              <a:t> = </a:t>
            </a:r>
            <a:r>
              <a:rPr lang="en-US" sz="2400" i="1" dirty="0">
                <a:sym typeface="Symbol" panose="05050102010706020507" pitchFamily="18" charset="2"/>
              </a:rPr>
              <a:t>IA </a:t>
            </a:r>
          </a:p>
          <a:p>
            <a:pPr marL="0" indent="0">
              <a:buNone/>
            </a:pPr>
            <a:r>
              <a:rPr lang="en-US" sz="2400" i="1" dirty="0">
                <a:sym typeface="Symbol" panose="05050102010706020507" pitchFamily="18" charset="2"/>
              </a:rPr>
              <a:t>  </a:t>
            </a:r>
            <a:r>
              <a:rPr lang="en-US" sz="2400" dirty="0" err="1">
                <a:sym typeface="Symbol" panose="05050102010706020507" pitchFamily="18" charset="2"/>
              </a:rPr>
              <a:t>Contoh</a:t>
            </a:r>
            <a:r>
              <a:rPr lang="en-US" sz="2400" dirty="0">
                <a:sym typeface="Symbol" panose="05050102010706020507" pitchFamily="18" charset="2"/>
              </a:rPr>
              <a:t>: (</a:t>
            </a:r>
            <a:r>
              <a:rPr lang="en-US" sz="2400" dirty="0" err="1">
                <a:sym typeface="Symbol" panose="05050102010706020507" pitchFamily="18" charset="2"/>
              </a:rPr>
              <a:t>i</a:t>
            </a:r>
            <a:r>
              <a:rPr lang="en-US" sz="2400" dirty="0">
                <a:sym typeface="Symbol" panose="05050102010706020507" pitchFamily="18" charset="2"/>
              </a:rPr>
              <a:t>)  </a:t>
            </a:r>
            <a:r>
              <a:rPr lang="en-US" sz="2400" i="1" dirty="0">
                <a:sym typeface="Symbol" panose="05050102010706020507" pitchFamily="18" charset="2"/>
              </a:rPr>
              <a:t>A</a:t>
            </a:r>
            <a:r>
              <a:rPr lang="en-US" sz="2400" dirty="0">
                <a:sym typeface="Symbol" panose="05050102010706020507" pitchFamily="18" charset="2"/>
              </a:rPr>
              <a:t> = e</a:t>
            </a:r>
            <a:r>
              <a:rPr lang="en-US" sz="2400" baseline="-25000" dirty="0">
                <a:sym typeface="Symbol" panose="05050102010706020507" pitchFamily="18" charset="2"/>
              </a:rPr>
              <a:t>3</a:t>
            </a:r>
            <a:r>
              <a:rPr lang="en-US" sz="2400" dirty="0">
                <a:sym typeface="Symbol" panose="05050102010706020507" pitchFamily="18" charset="2"/>
              </a:rPr>
              <a:t>  </a:t>
            </a:r>
            <a:r>
              <a:rPr lang="en-US" sz="2400" i="1" dirty="0">
                <a:sym typeface="Symbol" panose="05050102010706020507" pitchFamily="18" charset="2"/>
              </a:rPr>
              <a:t>A</a:t>
            </a:r>
            <a:r>
              <a:rPr lang="en-US" sz="2400" dirty="0">
                <a:sym typeface="Symbol" panose="05050102010706020507" pitchFamily="18" charset="2"/>
              </a:rPr>
              <a:t>* = </a:t>
            </a:r>
            <a:r>
              <a:rPr lang="en-US" sz="2400" i="1" dirty="0">
                <a:sym typeface="Symbol" panose="05050102010706020507" pitchFamily="18" charset="2"/>
              </a:rPr>
              <a:t>IA</a:t>
            </a:r>
            <a:r>
              <a:rPr lang="en-US" sz="2400" dirty="0">
                <a:sym typeface="Symbol" panose="05050102010706020507" pitchFamily="18" charset="2"/>
              </a:rPr>
              <a:t> = e</a:t>
            </a:r>
            <a:r>
              <a:rPr lang="en-US" sz="2400" baseline="-25000" dirty="0">
                <a:sym typeface="Symbol" panose="05050102010706020507" pitchFamily="18" charset="2"/>
              </a:rPr>
              <a:t>123</a:t>
            </a:r>
            <a:r>
              <a:rPr lang="en-US" sz="2400" dirty="0">
                <a:sym typeface="Symbol" panose="05050102010706020507" pitchFamily="18" charset="2"/>
              </a:rPr>
              <a:t>e</a:t>
            </a:r>
            <a:r>
              <a:rPr lang="en-US" sz="2400" baseline="-25000" dirty="0">
                <a:sym typeface="Symbol" panose="05050102010706020507" pitchFamily="18" charset="2"/>
              </a:rPr>
              <a:t>3</a:t>
            </a:r>
            <a:r>
              <a:rPr lang="en-US" sz="2400" dirty="0">
                <a:sym typeface="Symbol" panose="05050102010706020507" pitchFamily="18" charset="2"/>
              </a:rPr>
              <a:t> = e</a:t>
            </a:r>
            <a:r>
              <a:rPr lang="en-US" sz="2400" baseline="-25000" dirty="0">
                <a:sym typeface="Symbol" panose="05050102010706020507" pitchFamily="18" charset="2"/>
              </a:rPr>
              <a:t>12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</a:p>
          <a:p>
            <a:pPr marL="0" indent="0">
              <a:buNone/>
            </a:pPr>
            <a:r>
              <a:rPr lang="en-US" sz="2400" dirty="0">
                <a:sym typeface="Symbol" panose="05050102010706020507" pitchFamily="18" charset="2"/>
              </a:rPr>
              <a:t>	    (ii) </a:t>
            </a:r>
            <a:r>
              <a:rPr lang="en-US" sz="2400" i="1" dirty="0">
                <a:sym typeface="Symbol" panose="05050102010706020507" pitchFamily="18" charset="2"/>
              </a:rPr>
              <a:t>A</a:t>
            </a:r>
            <a:r>
              <a:rPr lang="en-US" sz="2400" dirty="0">
                <a:sym typeface="Symbol" panose="05050102010706020507" pitchFamily="18" charset="2"/>
              </a:rPr>
              <a:t> = 2e</a:t>
            </a:r>
            <a:r>
              <a:rPr lang="en-US" sz="2400" baseline="-25000" dirty="0">
                <a:sym typeface="Symbol" panose="05050102010706020507" pitchFamily="18" charset="2"/>
              </a:rPr>
              <a:t>1</a:t>
            </a:r>
            <a:r>
              <a:rPr lang="en-US" sz="2400" dirty="0">
                <a:sym typeface="Symbol" panose="05050102010706020507" pitchFamily="18" charset="2"/>
              </a:rPr>
              <a:t> + e</a:t>
            </a:r>
            <a:r>
              <a:rPr lang="en-US" sz="2400" baseline="-25000" dirty="0">
                <a:sym typeface="Symbol" panose="05050102010706020507" pitchFamily="18" charset="2"/>
              </a:rPr>
              <a:t>3</a:t>
            </a:r>
            <a:r>
              <a:rPr lang="en-US" sz="2400" dirty="0">
                <a:sym typeface="Symbol" panose="05050102010706020507" pitchFamily="18" charset="2"/>
              </a:rPr>
              <a:t>  A* = </a:t>
            </a:r>
            <a:r>
              <a:rPr lang="en-US" sz="2400" i="1" dirty="0">
                <a:sym typeface="Symbol" panose="05050102010706020507" pitchFamily="18" charset="2"/>
              </a:rPr>
              <a:t>IA</a:t>
            </a:r>
            <a:r>
              <a:rPr lang="en-US" sz="2400" dirty="0">
                <a:sym typeface="Symbol" panose="05050102010706020507" pitchFamily="18" charset="2"/>
              </a:rPr>
              <a:t> = e</a:t>
            </a:r>
            <a:r>
              <a:rPr lang="en-US" sz="2400" baseline="-25000" dirty="0">
                <a:sym typeface="Symbol" panose="05050102010706020507" pitchFamily="18" charset="2"/>
              </a:rPr>
              <a:t>123</a:t>
            </a:r>
            <a:r>
              <a:rPr lang="en-US" sz="2400" dirty="0">
                <a:sym typeface="Symbol" panose="05050102010706020507" pitchFamily="18" charset="2"/>
              </a:rPr>
              <a:t>(2e</a:t>
            </a:r>
            <a:r>
              <a:rPr lang="en-US" sz="2400" baseline="-25000" dirty="0">
                <a:sym typeface="Symbol" panose="05050102010706020507" pitchFamily="18" charset="2"/>
              </a:rPr>
              <a:t>1</a:t>
            </a:r>
            <a:r>
              <a:rPr lang="en-US" sz="2400" dirty="0">
                <a:sym typeface="Symbol" panose="05050102010706020507" pitchFamily="18" charset="2"/>
              </a:rPr>
              <a:t> + e</a:t>
            </a:r>
            <a:r>
              <a:rPr lang="en-US" sz="2400" baseline="-25000" dirty="0">
                <a:sym typeface="Symbol" panose="05050102010706020507" pitchFamily="18" charset="2"/>
              </a:rPr>
              <a:t>3</a:t>
            </a:r>
            <a:r>
              <a:rPr lang="en-US" sz="2400" dirty="0">
                <a:sym typeface="Symbol" panose="05050102010706020507" pitchFamily="18" charset="2"/>
              </a:rPr>
              <a:t>)= 2e</a:t>
            </a:r>
            <a:r>
              <a:rPr lang="en-US" sz="2400" baseline="-25000" dirty="0">
                <a:sym typeface="Symbol" panose="05050102010706020507" pitchFamily="18" charset="2"/>
              </a:rPr>
              <a:t>123</a:t>
            </a:r>
            <a:r>
              <a:rPr lang="en-US" sz="2400" dirty="0">
                <a:sym typeface="Symbol" panose="05050102010706020507" pitchFamily="18" charset="2"/>
              </a:rPr>
              <a:t>e</a:t>
            </a:r>
            <a:r>
              <a:rPr lang="en-US" sz="2400" baseline="-25000" dirty="0">
                <a:sym typeface="Symbol" panose="05050102010706020507" pitchFamily="18" charset="2"/>
              </a:rPr>
              <a:t>1</a:t>
            </a:r>
            <a:r>
              <a:rPr lang="en-US" sz="2400" dirty="0">
                <a:sym typeface="Symbol" panose="05050102010706020507" pitchFamily="18" charset="2"/>
              </a:rPr>
              <a:t> + e</a:t>
            </a:r>
            <a:r>
              <a:rPr lang="en-US" sz="2400" baseline="-25000" dirty="0">
                <a:sym typeface="Symbol" panose="05050102010706020507" pitchFamily="18" charset="2"/>
              </a:rPr>
              <a:t>123</a:t>
            </a:r>
            <a:r>
              <a:rPr lang="en-US" sz="2400" dirty="0">
                <a:sym typeface="Symbol" panose="05050102010706020507" pitchFamily="18" charset="2"/>
              </a:rPr>
              <a:t>e</a:t>
            </a:r>
            <a:r>
              <a:rPr lang="en-US" sz="2400" baseline="-25000" dirty="0">
                <a:sym typeface="Symbol" panose="05050102010706020507" pitchFamily="18" charset="2"/>
              </a:rPr>
              <a:t>3 </a:t>
            </a:r>
            <a:r>
              <a:rPr lang="en-US" sz="2400" dirty="0">
                <a:sym typeface="Symbol" panose="05050102010706020507" pitchFamily="18" charset="2"/>
              </a:rPr>
              <a:t>= 2e</a:t>
            </a:r>
            <a:r>
              <a:rPr lang="en-US" sz="2400" baseline="-25000" dirty="0">
                <a:sym typeface="Symbol" panose="05050102010706020507" pitchFamily="18" charset="2"/>
              </a:rPr>
              <a:t>23</a:t>
            </a:r>
            <a:r>
              <a:rPr lang="en-US" sz="2400" dirty="0">
                <a:sym typeface="Symbol" panose="05050102010706020507" pitchFamily="18" charset="2"/>
              </a:rPr>
              <a:t> + e</a:t>
            </a:r>
            <a:r>
              <a:rPr lang="en-US" sz="2400" baseline="-25000" dirty="0">
                <a:sym typeface="Symbol" panose="05050102010706020507" pitchFamily="18" charset="2"/>
              </a:rPr>
              <a:t>12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6F197F-E5FF-49BD-A64E-9D9BEE5DC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4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5C65DC3-2518-470F-A38A-4E0C9EFD7D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8482" y="3667140"/>
            <a:ext cx="2096238" cy="431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7915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DE2E77-1FAA-42B1-998E-E1B6DBAA7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5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CF67A32-6EBE-4EF9-9228-038C97F284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9622" y="1130980"/>
            <a:ext cx="5138847" cy="332926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E899348-5AA0-4401-B306-DD09A976C6ED}"/>
              </a:ext>
            </a:extLst>
          </p:cNvPr>
          <p:cNvSpPr txBox="1"/>
          <p:nvPr/>
        </p:nvSpPr>
        <p:spPr>
          <a:xfrm>
            <a:off x="863600" y="457200"/>
            <a:ext cx="97024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Perhatikan</a:t>
            </a:r>
            <a:r>
              <a:rPr lang="en-US" sz="2400" dirty="0"/>
              <a:t> </a:t>
            </a:r>
            <a:r>
              <a:rPr lang="en-US" sz="2400" dirty="0" err="1"/>
              <a:t>tiga</a:t>
            </a:r>
            <a:r>
              <a:rPr lang="en-US" sz="2400" dirty="0"/>
              <a:t> </a:t>
            </a:r>
            <a:r>
              <a:rPr lang="en-US" sz="2400" dirty="0" err="1"/>
              <a:t>bilah</a:t>
            </a:r>
            <a:r>
              <a:rPr lang="en-US" sz="2400" dirty="0"/>
              <a:t> B</a:t>
            </a:r>
            <a:r>
              <a:rPr lang="en-US" sz="2400" baseline="-25000" dirty="0"/>
              <a:t>1</a:t>
            </a:r>
            <a:r>
              <a:rPr lang="en-US" sz="2400" dirty="0"/>
              <a:t>, B</a:t>
            </a:r>
            <a:r>
              <a:rPr lang="en-US" sz="2400" baseline="-25000" dirty="0"/>
              <a:t>2</a:t>
            </a:r>
            <a:r>
              <a:rPr lang="en-US" sz="2400" dirty="0"/>
              <a:t>, dan B</a:t>
            </a:r>
            <a:r>
              <a:rPr lang="en-US" sz="2400" baseline="-25000" dirty="0"/>
              <a:t>3</a:t>
            </a:r>
            <a:r>
              <a:rPr lang="en-US" sz="2400" dirty="0"/>
              <a:t> yang </a:t>
            </a:r>
            <a:r>
              <a:rPr lang="en-US" sz="2400" dirty="0" err="1"/>
              <a:t>dibentuk</a:t>
            </a:r>
            <a:r>
              <a:rPr lang="en-US" sz="2400" dirty="0"/>
              <a:t> oleh </a:t>
            </a:r>
            <a:r>
              <a:rPr lang="en-US" sz="2400" dirty="0" err="1"/>
              <a:t>vektor-vektor</a:t>
            </a:r>
            <a:r>
              <a:rPr lang="en-US" sz="2400" dirty="0"/>
              <a:t> </a:t>
            </a:r>
            <a:r>
              <a:rPr lang="en-US" sz="2400" dirty="0" err="1"/>
              <a:t>satuan</a:t>
            </a:r>
            <a:endParaRPr lang="en-US" sz="24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156F6F3-73F2-4EB4-9A87-1366701C7B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57529" y="1521381"/>
            <a:ext cx="1916150" cy="57546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2C7B721-84FC-416D-A46D-67EA2728F1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47969" y="2239137"/>
            <a:ext cx="1825710" cy="54336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93F8E37-63B7-47DD-B262-F7E947C6A41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47969" y="2970512"/>
            <a:ext cx="1687346" cy="45848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119E526-7C07-439D-8301-AD075B85C25E}"/>
              </a:ext>
            </a:extLst>
          </p:cNvPr>
          <p:cNvSpPr txBox="1"/>
          <p:nvPr/>
        </p:nvSpPr>
        <p:spPr>
          <a:xfrm>
            <a:off x="1117600" y="4492714"/>
            <a:ext cx="63862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Perpotongan</a:t>
            </a:r>
            <a:r>
              <a:rPr lang="en-US" sz="2400" dirty="0"/>
              <a:t> </a:t>
            </a:r>
            <a:r>
              <a:rPr lang="en-US" sz="2400" dirty="0" err="1"/>
              <a:t>bilah</a:t>
            </a:r>
            <a:r>
              <a:rPr lang="en-US" sz="2400" dirty="0"/>
              <a:t> B</a:t>
            </a:r>
            <a:r>
              <a:rPr lang="en-US" sz="2400" baseline="-25000" dirty="0"/>
              <a:t>1</a:t>
            </a:r>
            <a:r>
              <a:rPr lang="en-US" sz="2400" dirty="0"/>
              <a:t> dan B</a:t>
            </a:r>
            <a:r>
              <a:rPr lang="en-US" sz="2400" baseline="-25000" dirty="0"/>
              <a:t>2 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sumbu</a:t>
            </a:r>
            <a:r>
              <a:rPr lang="en-US" sz="2400" dirty="0"/>
              <a:t> e</a:t>
            </a:r>
            <a:r>
              <a:rPr lang="en-US" sz="2400" baseline="-25000" dirty="0"/>
              <a:t>2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 </a:t>
            </a:r>
            <a:endParaRPr lang="en-US" sz="240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BDAEC07-4588-48F4-824E-2803DEDE6FE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47969" y="4492714"/>
            <a:ext cx="1635504" cy="41955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788B9ECD-F434-4D59-A35A-5E1BA9D316B3}"/>
              </a:ext>
            </a:extLst>
          </p:cNvPr>
          <p:cNvSpPr txBox="1"/>
          <p:nvPr/>
        </p:nvSpPr>
        <p:spPr>
          <a:xfrm>
            <a:off x="1117599" y="5172641"/>
            <a:ext cx="63862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Perpotongan</a:t>
            </a:r>
            <a:r>
              <a:rPr lang="en-US" sz="2400" dirty="0"/>
              <a:t> </a:t>
            </a:r>
            <a:r>
              <a:rPr lang="en-US" sz="2400" dirty="0" err="1"/>
              <a:t>bilah</a:t>
            </a:r>
            <a:r>
              <a:rPr lang="en-US" sz="2400" dirty="0"/>
              <a:t> B</a:t>
            </a:r>
            <a:r>
              <a:rPr lang="en-US" sz="2400" baseline="-25000" dirty="0"/>
              <a:t>2</a:t>
            </a:r>
            <a:r>
              <a:rPr lang="en-US" sz="2400" dirty="0"/>
              <a:t> dan B</a:t>
            </a:r>
            <a:r>
              <a:rPr lang="en-US" sz="2400" baseline="-25000" dirty="0"/>
              <a:t>3 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sumbu</a:t>
            </a:r>
            <a:r>
              <a:rPr lang="en-US" sz="2400" dirty="0"/>
              <a:t> e</a:t>
            </a:r>
            <a:r>
              <a:rPr lang="en-US" sz="2400" baseline="-25000" dirty="0"/>
              <a:t>3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 </a:t>
            </a:r>
            <a:endParaRPr lang="en-US" sz="24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F90FF1ED-D61D-40B1-81FE-E7E3FD38D92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47969" y="5231215"/>
            <a:ext cx="1513258" cy="378723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E873D74D-0BA8-4D64-9BA8-6129D6717A33}"/>
              </a:ext>
            </a:extLst>
          </p:cNvPr>
          <p:cNvSpPr txBox="1"/>
          <p:nvPr/>
        </p:nvSpPr>
        <p:spPr>
          <a:xfrm>
            <a:off x="1117599" y="5924528"/>
            <a:ext cx="63862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Perpotongan</a:t>
            </a:r>
            <a:r>
              <a:rPr lang="en-US" sz="2400" dirty="0"/>
              <a:t> </a:t>
            </a:r>
            <a:r>
              <a:rPr lang="en-US" sz="2400" dirty="0" err="1"/>
              <a:t>bilah</a:t>
            </a:r>
            <a:r>
              <a:rPr lang="en-US" sz="2400" dirty="0"/>
              <a:t> B</a:t>
            </a:r>
            <a:r>
              <a:rPr lang="en-US" sz="2400" baseline="-25000" dirty="0"/>
              <a:t>1</a:t>
            </a:r>
            <a:r>
              <a:rPr lang="en-US" sz="2400" dirty="0"/>
              <a:t> dan B</a:t>
            </a:r>
            <a:r>
              <a:rPr lang="en-US" sz="2400" baseline="-25000" dirty="0"/>
              <a:t>3 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sumbu</a:t>
            </a:r>
            <a:r>
              <a:rPr lang="en-US" sz="2400" dirty="0"/>
              <a:t> e</a:t>
            </a:r>
            <a:r>
              <a:rPr lang="en-US" sz="2400" baseline="-25000" dirty="0"/>
              <a:t>1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 </a:t>
            </a:r>
            <a:endParaRPr lang="en-US" sz="2400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C4842493-D281-49C5-B11A-6B37D49A2D7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503834" y="6018092"/>
            <a:ext cx="1471225" cy="378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04483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CDB3E4-ABAF-4E41-9B99-76A1A2C4FD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19760"/>
            <a:ext cx="10515600" cy="5557203"/>
          </a:xfrm>
        </p:spPr>
        <p:txBody>
          <a:bodyPr>
            <a:normAutofit/>
          </a:bodyPr>
          <a:lstStyle/>
          <a:p>
            <a:r>
              <a:rPr lang="en-US" sz="2400" dirty="0"/>
              <a:t>Akan </a:t>
            </a:r>
            <a:r>
              <a:rPr lang="en-US" sz="2400" dirty="0" err="1"/>
              <a:t>ditunjukkan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                            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i="1" dirty="0"/>
              <a:t>meet</a:t>
            </a:r>
            <a:r>
              <a:rPr lang="en-US" sz="2400" dirty="0"/>
              <a:t>:  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pPr marL="233363" indent="-233363">
              <a:buNone/>
            </a:pPr>
            <a:r>
              <a:rPr lang="en-US" sz="2400" dirty="0"/>
              <a:t>  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mengingat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                                          </a:t>
            </a:r>
            <a:r>
              <a:rPr lang="en-US" sz="2400" dirty="0" err="1"/>
              <a:t>maka</a:t>
            </a:r>
            <a:r>
              <a:rPr lang="en-US" sz="2400" dirty="0"/>
              <a:t>  –e</a:t>
            </a:r>
            <a:r>
              <a:rPr lang="en-US" sz="2400" baseline="-25000" dirty="0"/>
              <a:t>3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 e</a:t>
            </a:r>
            <a:r>
              <a:rPr lang="en-US" sz="2400" baseline="-25000" dirty="0">
                <a:sym typeface="Symbol" panose="05050102010706020507" pitchFamily="18" charset="2"/>
              </a:rPr>
              <a:t>23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dapat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dinyatakan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sebagai</a:t>
            </a:r>
            <a:endParaRPr lang="en-US" sz="2400" dirty="0">
              <a:sym typeface="Symbol" panose="05050102010706020507" pitchFamily="18" charset="2"/>
            </a:endParaRPr>
          </a:p>
          <a:p>
            <a:pPr marL="233363" indent="-233363">
              <a:buNone/>
            </a:pPr>
            <a:endParaRPr lang="en-US" sz="2400" dirty="0">
              <a:sym typeface="Symbol" panose="05050102010706020507" pitchFamily="18" charset="2"/>
            </a:endParaRPr>
          </a:p>
          <a:p>
            <a:pPr marL="233363" indent="-233363">
              <a:buNone/>
            </a:pPr>
            <a:r>
              <a:rPr lang="en-US" sz="2400" dirty="0">
                <a:sym typeface="Symbol" panose="05050102010706020507" pitchFamily="18" charset="2"/>
              </a:rPr>
              <a:t>   </a:t>
            </a:r>
            <a:r>
              <a:rPr lang="en-US" sz="2400" dirty="0" err="1">
                <a:sym typeface="Symbol" panose="05050102010706020507" pitchFamily="18" charset="2"/>
              </a:rPr>
              <a:t>sehingga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4A1A13-4C3A-430D-806C-1C4C75190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6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35A02F0-DA73-48B0-AC8B-B3FC4A2132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7182" y="1130072"/>
            <a:ext cx="3138488" cy="113836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49391A3-DD54-4D51-88D9-67329A4774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5613" y="2310468"/>
            <a:ext cx="1408147" cy="34104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7BFB978-158C-4076-8B23-F03F2CF255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87918" y="619760"/>
            <a:ext cx="1635504" cy="41955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6A6348F-E531-4512-B937-03215FF2E38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22881" y="2745172"/>
            <a:ext cx="2866743" cy="68382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376A009-C25F-43CC-8603-10AF9895094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5996" y="3444081"/>
            <a:ext cx="2075527" cy="846915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5A189DB3-365E-4F42-899A-849D7CF6F450}"/>
              </a:ext>
            </a:extLst>
          </p:cNvPr>
          <p:cNvSpPr/>
          <p:nvPr/>
        </p:nvSpPr>
        <p:spPr>
          <a:xfrm>
            <a:off x="2339890" y="3619893"/>
            <a:ext cx="139653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–e</a:t>
            </a:r>
            <a:r>
              <a:rPr lang="en-US" sz="2400" baseline="-25000" dirty="0"/>
              <a:t>3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 e</a:t>
            </a:r>
            <a:r>
              <a:rPr lang="en-US" sz="2400" baseline="-25000" dirty="0">
                <a:sym typeface="Symbol" panose="05050102010706020507" pitchFamily="18" charset="2"/>
              </a:rPr>
              <a:t>23</a:t>
            </a:r>
            <a:r>
              <a:rPr lang="en-US" sz="2400" dirty="0">
                <a:sym typeface="Symbol" panose="05050102010706020507" pitchFamily="18" charset="2"/>
              </a:rPr>
              <a:t> =</a:t>
            </a:r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DF60B0C-F8CD-4709-A8F7-6CB4B85351D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64667" y="4541799"/>
            <a:ext cx="3547286" cy="775401"/>
          </a:xfrm>
          <a:prstGeom prst="rect">
            <a:avLst/>
          </a:prstGeom>
        </p:spPr>
      </p:pic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4537ED81-FBB6-4C83-B40B-137751991DF3}"/>
              </a:ext>
            </a:extLst>
          </p:cNvPr>
          <p:cNvCxnSpPr/>
          <p:nvPr/>
        </p:nvCxnSpPr>
        <p:spPr>
          <a:xfrm>
            <a:off x="8250889" y="3322002"/>
            <a:ext cx="284480" cy="0"/>
          </a:xfrm>
          <a:prstGeom prst="straightConnector1">
            <a:avLst/>
          </a:prstGeom>
          <a:ln w="15875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582E8F71-6DEA-48FC-BB46-BE8625AEB6B2}"/>
              </a:ext>
            </a:extLst>
          </p:cNvPr>
          <p:cNvCxnSpPr>
            <a:cxnSpLocks/>
          </p:cNvCxnSpPr>
          <p:nvPr/>
        </p:nvCxnSpPr>
        <p:spPr>
          <a:xfrm>
            <a:off x="8700152" y="3322002"/>
            <a:ext cx="363252" cy="0"/>
          </a:xfrm>
          <a:prstGeom prst="straightConnector1">
            <a:avLst/>
          </a:prstGeom>
          <a:ln w="15875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E02E8E81-3C80-4AB3-9866-0F6EF09A1D1F}"/>
              </a:ext>
            </a:extLst>
          </p:cNvPr>
          <p:cNvSpPr txBox="1"/>
          <p:nvPr/>
        </p:nvSpPr>
        <p:spPr>
          <a:xfrm>
            <a:off x="8282485" y="3327082"/>
            <a:ext cx="745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a      B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0ACF652-80A4-4740-BFF9-E439F5D05050}"/>
                  </a:ext>
                </a:extLst>
              </p:cNvPr>
              <p:cNvSpPr txBox="1"/>
              <p:nvPr/>
            </p:nvSpPr>
            <p:spPr>
              <a:xfrm>
                <a:off x="5721523" y="4579146"/>
                <a:ext cx="2863797" cy="7007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US" sz="2400" dirty="0">
                    <a:sym typeface="Symbol" panose="05050102010706020507" pitchFamily="18" charset="2"/>
                  </a:rPr>
                  <a:t>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3</a:t>
                </a:r>
                <a:r>
                  <a:rPr lang="en-US" sz="2400" dirty="0">
                    <a:sym typeface="Symbol" panose="05050102010706020507" pitchFamily="18" charset="2"/>
                  </a:rPr>
                  <a:t>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3</a:t>
                </a:r>
                <a:r>
                  <a:rPr lang="en-US" sz="2400" dirty="0">
                    <a:sym typeface="Symbol" panose="05050102010706020507" pitchFamily="18" charset="2"/>
                  </a:rPr>
                  <a:t>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2 </a:t>
                </a:r>
                <a:r>
                  <a:rPr lang="en-US" sz="2400" dirty="0">
                    <a:sym typeface="Symbol" panose="05050102010706020507" pitchFamily="18" charset="2"/>
                  </a:rPr>
                  <a:t>+ 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2</a:t>
                </a:r>
                <a:r>
                  <a:rPr lang="en-US" sz="2400" dirty="0">
                    <a:sym typeface="Symbol" panose="05050102010706020507" pitchFamily="18" charset="2"/>
                  </a:rPr>
                  <a:t>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3</a:t>
                </a:r>
                <a:r>
                  <a:rPr lang="en-US" sz="2400" dirty="0">
                    <a:sym typeface="Symbol" panose="05050102010706020507" pitchFamily="18" charset="2"/>
                  </a:rPr>
                  <a:t>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3</a:t>
                </a:r>
                <a:r>
                  <a:rPr lang="en-US" sz="2400" dirty="0">
                    <a:sym typeface="Symbol" panose="05050102010706020507" pitchFamily="18" charset="2"/>
                  </a:rPr>
                  <a:t>)</a:t>
                </a:r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0ACF652-80A4-4740-BFF9-E439F5D050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1523" y="4579146"/>
                <a:ext cx="2863797" cy="700705"/>
              </a:xfrm>
              <a:prstGeom prst="rect">
                <a:avLst/>
              </a:prstGeom>
              <a:blipFill>
                <a:blip r:embed="rId10"/>
                <a:stretch>
                  <a:fillRect l="-3412" b="-52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1B13B9CE-508D-4BE0-8913-49607A91A8AA}"/>
                  </a:ext>
                </a:extLst>
              </p:cNvPr>
              <p:cNvSpPr txBox="1"/>
              <p:nvPr/>
            </p:nvSpPr>
            <p:spPr>
              <a:xfrm>
                <a:off x="5766738" y="5317198"/>
                <a:ext cx="2509533" cy="7007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US" sz="2400" dirty="0">
                    <a:sym typeface="Symbol" panose="05050102010706020507" pitchFamily="18" charset="2"/>
                  </a:rPr>
                  <a:t>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3</a:t>
                </a:r>
                <a:r>
                  <a:rPr lang="en-US" sz="2400" baseline="30000" dirty="0">
                    <a:sym typeface="Symbol" panose="05050102010706020507" pitchFamily="18" charset="2"/>
                  </a:rPr>
                  <a:t>2</a:t>
                </a:r>
                <a:r>
                  <a:rPr lang="en-US" sz="2400" dirty="0">
                    <a:sym typeface="Symbol" panose="05050102010706020507" pitchFamily="18" charset="2"/>
                  </a:rPr>
                  <a:t>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2 </a:t>
                </a:r>
                <a:r>
                  <a:rPr lang="en-US" sz="2400" dirty="0">
                    <a:sym typeface="Symbol" panose="05050102010706020507" pitchFamily="18" charset="2"/>
                  </a:rPr>
                  <a:t>+ 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2</a:t>
                </a:r>
                <a:r>
                  <a:rPr lang="en-US" sz="2400" dirty="0">
                    <a:sym typeface="Symbol" panose="05050102010706020507" pitchFamily="18" charset="2"/>
                  </a:rPr>
                  <a:t>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3</a:t>
                </a:r>
                <a:r>
                  <a:rPr lang="en-US" sz="2400" baseline="30000" dirty="0">
                    <a:sym typeface="Symbol" panose="05050102010706020507" pitchFamily="18" charset="2"/>
                  </a:rPr>
                  <a:t>2</a:t>
                </a:r>
                <a:r>
                  <a:rPr lang="en-US" sz="2400" dirty="0">
                    <a:sym typeface="Symbol" panose="05050102010706020507" pitchFamily="18" charset="2"/>
                  </a:rPr>
                  <a:t>)</a:t>
                </a:r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1B13B9CE-508D-4BE0-8913-49607A91A8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6738" y="5317198"/>
                <a:ext cx="2509533" cy="700705"/>
              </a:xfrm>
              <a:prstGeom prst="rect">
                <a:avLst/>
              </a:prstGeom>
              <a:blipFill>
                <a:blip r:embed="rId11"/>
                <a:stretch>
                  <a:fillRect l="-3883" b="-52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13119C6A-04EB-4CD7-A3FA-7EA3DAD76E05}"/>
                  </a:ext>
                </a:extLst>
              </p:cNvPr>
              <p:cNvSpPr txBox="1"/>
              <p:nvPr/>
            </p:nvSpPr>
            <p:spPr>
              <a:xfrm>
                <a:off x="8059257" y="5317198"/>
                <a:ext cx="2334806" cy="7007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US" sz="2400" dirty="0">
                    <a:sym typeface="Symbol" panose="05050102010706020507" pitchFamily="18" charset="2"/>
                  </a:rPr>
                  <a:t>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2 </a:t>
                </a:r>
                <a:r>
                  <a:rPr lang="en-US" sz="2400" dirty="0">
                    <a:sym typeface="Symbol" panose="05050102010706020507" pitchFamily="18" charset="2"/>
                  </a:rPr>
                  <a:t>+ 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2</a:t>
                </a:r>
                <a:r>
                  <a:rPr lang="en-US" sz="2400" dirty="0">
                    <a:sym typeface="Symbol" panose="05050102010706020507" pitchFamily="18" charset="2"/>
                  </a:rPr>
                  <a:t>) = 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2</a:t>
                </a:r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13119C6A-04EB-4CD7-A3FA-7EA3DAD76E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59257" y="5317198"/>
                <a:ext cx="2334806" cy="700705"/>
              </a:xfrm>
              <a:prstGeom prst="rect">
                <a:avLst/>
              </a:prstGeom>
              <a:blipFill>
                <a:blip r:embed="rId12"/>
                <a:stretch>
                  <a:fillRect l="-3916" b="-52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>
            <a:extLst>
              <a:ext uri="{FF2B5EF4-FFF2-40B4-BE49-F238E27FC236}">
                <a16:creationId xmlns:a16="http://schemas.microsoft.com/office/drawing/2014/main" id="{8ADAF412-76FC-492C-B06D-65DF11A70948}"/>
              </a:ext>
            </a:extLst>
          </p:cNvPr>
          <p:cNvSpPr txBox="1"/>
          <p:nvPr/>
        </p:nvSpPr>
        <p:spPr>
          <a:xfrm>
            <a:off x="9446059" y="6041351"/>
            <a:ext cx="13660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(</a:t>
            </a:r>
            <a:r>
              <a:rPr lang="en-US" sz="2400" dirty="0" err="1">
                <a:solidFill>
                  <a:srgbClr val="FF0000"/>
                </a:solidFill>
              </a:rPr>
              <a:t>terbukti</a:t>
            </a:r>
            <a:r>
              <a:rPr lang="en-US" sz="2400" dirty="0">
                <a:solidFill>
                  <a:srgbClr val="FF0000"/>
                </a:solidFill>
              </a:rPr>
              <a:t>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1C30BCCB-34C6-4C60-953C-DD7747CE0AE2}"/>
                  </a:ext>
                </a:extLst>
              </p:cNvPr>
              <p:cNvSpPr txBox="1"/>
              <p:nvPr/>
            </p:nvSpPr>
            <p:spPr>
              <a:xfrm>
                <a:off x="7847115" y="1706961"/>
                <a:ext cx="2569934" cy="5132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= 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US" sz="2400" dirty="0">
                    <a:sym typeface="Symbol" panose="05050102010706020507" pitchFamily="18" charset="2"/>
                  </a:rPr>
                  <a:t> –e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1</a:t>
                </a:r>
                <a:r>
                  <a:rPr lang="en-US" sz="2400" baseline="30000" dirty="0">
                    <a:sym typeface="Symbol" panose="05050102010706020507" pitchFamily="18" charset="2"/>
                  </a:rPr>
                  <a:t>2</a:t>
                </a:r>
                <a:r>
                  <a:rPr lang="en-US" sz="2400" dirty="0">
                    <a:sym typeface="Symbol" panose="05050102010706020507" pitchFamily="18" charset="2"/>
                  </a:rPr>
                  <a:t>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2</a:t>
                </a:r>
                <a:r>
                  <a:rPr lang="en-US" sz="2400" baseline="30000" dirty="0">
                    <a:sym typeface="Symbol" panose="05050102010706020507" pitchFamily="18" charset="2"/>
                  </a:rPr>
                  <a:t>2</a:t>
                </a:r>
                <a:r>
                  <a:rPr lang="en-US" sz="2400" dirty="0">
                    <a:sym typeface="Symbol" panose="05050102010706020507" pitchFamily="18" charset="2"/>
                  </a:rPr>
                  <a:t>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3</a:t>
                </a:r>
                <a:r>
                  <a:rPr lang="en-US" sz="2400" dirty="0">
                    <a:sym typeface="Symbol" panose="05050102010706020507" pitchFamily="18" charset="2"/>
                  </a:rPr>
                  <a:t>)  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23</a:t>
                </a:r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1C30BCCB-34C6-4C60-953C-DD7747CE0A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7115" y="1706961"/>
                <a:ext cx="2569934" cy="513282"/>
              </a:xfrm>
              <a:prstGeom prst="rect">
                <a:avLst/>
              </a:prstGeom>
              <a:blipFill>
                <a:blip r:embed="rId13"/>
                <a:stretch>
                  <a:fillRect l="-3555" t="-2381" b="-261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0FB463CD-04BF-48A0-99A1-895CA5530D54}"/>
                  </a:ext>
                </a:extLst>
              </p:cNvPr>
              <p:cNvSpPr txBox="1"/>
              <p:nvPr/>
            </p:nvSpPr>
            <p:spPr>
              <a:xfrm>
                <a:off x="5305670" y="1687014"/>
                <a:ext cx="2759089" cy="5132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= 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US" sz="2400" dirty="0">
                    <a:sym typeface="Symbol" panose="05050102010706020507" pitchFamily="18" charset="2"/>
                  </a:rPr>
                  <a:t>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1</a:t>
                </a:r>
                <a:r>
                  <a:rPr lang="en-US" sz="2400" dirty="0">
                    <a:sym typeface="Symbol" panose="05050102010706020507" pitchFamily="18" charset="2"/>
                  </a:rPr>
                  <a:t>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2</a:t>
                </a:r>
                <a:r>
                  <a:rPr lang="en-US" sz="2400" dirty="0">
                    <a:sym typeface="Symbol" panose="05050102010706020507" pitchFamily="18" charset="2"/>
                  </a:rPr>
                  <a:t>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3</a:t>
                </a:r>
                <a:r>
                  <a:rPr lang="en-US" sz="2400" dirty="0">
                    <a:sym typeface="Symbol" panose="05050102010706020507" pitchFamily="18" charset="2"/>
                  </a:rPr>
                  <a:t>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1</a:t>
                </a:r>
                <a:r>
                  <a:rPr lang="en-US" sz="2400" dirty="0">
                    <a:sym typeface="Symbol" panose="05050102010706020507" pitchFamily="18" charset="2"/>
                  </a:rPr>
                  <a:t>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2</a:t>
                </a:r>
                <a:r>
                  <a:rPr lang="en-US" sz="2400" dirty="0">
                    <a:sym typeface="Symbol" panose="05050102010706020507" pitchFamily="18" charset="2"/>
                  </a:rPr>
                  <a:t>)  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23</a:t>
                </a:r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0FB463CD-04BF-48A0-99A1-895CA5530D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5670" y="1687014"/>
                <a:ext cx="2759089" cy="513282"/>
              </a:xfrm>
              <a:prstGeom prst="rect">
                <a:avLst/>
              </a:prstGeom>
              <a:blipFill>
                <a:blip r:embed="rId14"/>
                <a:stretch>
                  <a:fillRect l="-3311" t="-2381" b="-261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919708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060A76-8EFD-4DA5-A347-AD93F572C8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56640"/>
            <a:ext cx="10515600" cy="5120323"/>
          </a:xfrm>
        </p:spPr>
        <p:txBody>
          <a:bodyPr>
            <a:normAutofit/>
          </a:bodyPr>
          <a:lstStyle/>
          <a:p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cara</a:t>
            </a:r>
            <a:r>
              <a:rPr lang="en-US" sz="2400" dirty="0"/>
              <a:t> yang </a:t>
            </a:r>
            <a:r>
              <a:rPr lang="en-US" sz="2400" dirty="0" err="1"/>
              <a:t>sama</a:t>
            </a:r>
            <a:r>
              <a:rPr lang="en-US" sz="2400" dirty="0"/>
              <a:t>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457D72-1FBD-451D-BC48-D8944AFA8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7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693DFFF-4DFF-445B-89FE-811126494D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3516" y="1733088"/>
            <a:ext cx="3568600" cy="302541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53BF16F-C95D-438F-8F41-4743CF5A13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29879" y="1866550"/>
            <a:ext cx="3912445" cy="289195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8BE9BAD-774B-4E29-AFB8-302E767EE75D}"/>
              </a:ext>
            </a:extLst>
          </p:cNvPr>
          <p:cNvSpPr txBox="1"/>
          <p:nvPr/>
        </p:nvSpPr>
        <p:spPr>
          <a:xfrm>
            <a:off x="5596103" y="2885440"/>
            <a:ext cx="6559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dan</a:t>
            </a:r>
          </a:p>
        </p:txBody>
      </p:sp>
    </p:spTree>
    <p:extLst>
      <p:ext uri="{BB962C8B-B14F-4D97-AF65-F5344CB8AC3E}">
        <p14:creationId xmlns:p14="http://schemas.microsoft.com/office/powerpoint/2010/main" val="10782196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A80507-58F7-444C-9509-501BC4DB57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86080"/>
            <a:ext cx="10515600" cy="57908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5: </a:t>
            </a:r>
            <a:r>
              <a:rPr lang="en-US" sz="2400" dirty="0"/>
              <a:t> </a:t>
            </a:r>
            <a:r>
              <a:rPr lang="en-US" sz="2400" dirty="0" err="1"/>
              <a:t>Diberikan</a:t>
            </a:r>
            <a:r>
              <a:rPr lang="en-US" sz="2400" dirty="0"/>
              <a:t> </a:t>
            </a:r>
            <a:r>
              <a:rPr lang="en-US" sz="2400" dirty="0" err="1"/>
              <a:t>dua</a:t>
            </a:r>
            <a:r>
              <a:rPr lang="en-US" sz="2400" dirty="0"/>
              <a:t> </a:t>
            </a:r>
            <a:r>
              <a:rPr lang="en-US" sz="2400" dirty="0" err="1"/>
              <a:t>buah</a:t>
            </a:r>
            <a:r>
              <a:rPr lang="en-US" sz="2400" dirty="0"/>
              <a:t> </a:t>
            </a:r>
            <a:r>
              <a:rPr lang="en-US" sz="2400" dirty="0" err="1"/>
              <a:t>vektor</a:t>
            </a:r>
            <a:r>
              <a:rPr lang="en-US" sz="2400" dirty="0"/>
              <a:t> </a:t>
            </a:r>
            <a:r>
              <a:rPr lang="en-US" sz="2400" i="1" dirty="0"/>
              <a:t>a</a:t>
            </a:r>
            <a:r>
              <a:rPr lang="en-US" sz="2400" dirty="0"/>
              <a:t> dan </a:t>
            </a:r>
            <a:r>
              <a:rPr lang="en-US" sz="2400" i="1" dirty="0"/>
              <a:t>b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:</a:t>
            </a:r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en-US" sz="2400" dirty="0" err="1"/>
              <a:t>Tentukan</a:t>
            </a:r>
            <a:r>
              <a:rPr lang="en-US" sz="2400" dirty="0"/>
              <a:t> </a:t>
            </a:r>
            <a:r>
              <a:rPr lang="en-US" sz="2400" dirty="0" err="1"/>
              <a:t>perpotongan</a:t>
            </a:r>
            <a:r>
              <a:rPr lang="en-US" sz="2400" dirty="0"/>
              <a:t> </a:t>
            </a:r>
            <a:r>
              <a:rPr lang="en-US" sz="2400" dirty="0" err="1"/>
              <a:t>bidang</a:t>
            </a:r>
            <a:r>
              <a:rPr lang="en-US" sz="2400" dirty="0"/>
              <a:t> </a:t>
            </a:r>
            <a:r>
              <a:rPr lang="en-US" sz="2400" i="1" dirty="0"/>
              <a:t>A</a:t>
            </a:r>
            <a:r>
              <a:rPr lang="en-US" sz="2400" dirty="0"/>
              <a:t> dan </a:t>
            </a:r>
            <a:r>
              <a:rPr lang="en-US" sz="2400" i="1" dirty="0"/>
              <a:t>B</a:t>
            </a:r>
            <a:r>
              <a:rPr lang="en-US" sz="2400" dirty="0"/>
              <a:t>, yang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i="1" dirty="0"/>
              <a:t>A</a:t>
            </a:r>
            <a:r>
              <a:rPr lang="en-US" sz="2400" dirty="0"/>
              <a:t> = </a:t>
            </a:r>
            <a:r>
              <a:rPr lang="en-US" sz="2400" i="1" dirty="0"/>
              <a:t>a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 </a:t>
            </a:r>
            <a:r>
              <a:rPr lang="en-US" sz="2400" i="1" dirty="0">
                <a:sym typeface="Symbol" panose="05050102010706020507" pitchFamily="18" charset="2"/>
              </a:rPr>
              <a:t>b</a:t>
            </a:r>
            <a:r>
              <a:rPr lang="en-US" sz="2400" dirty="0">
                <a:sym typeface="Symbol" panose="05050102010706020507" pitchFamily="18" charset="2"/>
              </a:rPr>
              <a:t> dan </a:t>
            </a:r>
            <a:r>
              <a:rPr lang="en-US" sz="2400" i="1" dirty="0">
                <a:sym typeface="Symbol" panose="05050102010706020507" pitchFamily="18" charset="2"/>
              </a:rPr>
              <a:t>B</a:t>
            </a:r>
            <a:r>
              <a:rPr lang="en-US" sz="2400" dirty="0">
                <a:sym typeface="Symbol" panose="05050102010706020507" pitchFamily="18" charset="2"/>
              </a:rPr>
              <a:t> = e</a:t>
            </a:r>
            <a:r>
              <a:rPr lang="en-US" sz="2400" baseline="-25000" dirty="0">
                <a:sym typeface="Symbol" panose="05050102010706020507" pitchFamily="18" charset="2"/>
              </a:rPr>
              <a:t>12</a:t>
            </a:r>
          </a:p>
          <a:p>
            <a:pPr marL="0" indent="0">
              <a:buNone/>
            </a:pPr>
            <a:r>
              <a:rPr lang="en-US" sz="2400" u="sng" dirty="0" err="1">
                <a:sym typeface="Symbol" panose="05050102010706020507" pitchFamily="18" charset="2"/>
              </a:rPr>
              <a:t>Jawaban</a:t>
            </a:r>
            <a:r>
              <a:rPr lang="en-US" sz="2400" dirty="0">
                <a:sym typeface="Symbol" panose="05050102010706020507" pitchFamily="18" charset="2"/>
              </a:rPr>
              <a:t>: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016A2D-621B-4F5E-95B1-81E566057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8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9241A80-AF8B-4FE7-9BA9-C8CF32CB30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1472" y="831180"/>
            <a:ext cx="2009184" cy="101794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D2FF569-F662-4C8D-AE28-6793D5D9AD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0" y="2916162"/>
            <a:ext cx="5022312" cy="341601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CB12CD8-C191-4E49-8CF7-4BEE01DF55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70153" y="2436948"/>
            <a:ext cx="3545905" cy="95842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19B70A0-6FC6-4AB1-951E-6741F0EDB6B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62533" y="3057137"/>
            <a:ext cx="2546534" cy="34415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6D3F244-E674-4745-B029-475317A40AA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70153" y="3628786"/>
            <a:ext cx="4290068" cy="99538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D8FDEB-9B3B-40D9-B4B4-242BCE4EA22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260221" y="4210902"/>
            <a:ext cx="2815734" cy="34133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8FF9C43D-FD2D-42D9-AE17-B92906EEB2D9}"/>
              </a:ext>
            </a:extLst>
          </p:cNvPr>
          <p:cNvSpPr txBox="1"/>
          <p:nvPr/>
        </p:nvSpPr>
        <p:spPr>
          <a:xfrm>
            <a:off x="5023522" y="4746368"/>
            <a:ext cx="50697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Gunakan</a:t>
            </a:r>
            <a:r>
              <a:rPr lang="en-US" sz="2400" dirty="0"/>
              <a:t>                                           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AF448D0-1883-4E63-8AF8-1771A1CE1CB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342101" y="4635286"/>
            <a:ext cx="2866743" cy="68382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1CE42133-67B8-4873-B8EA-2ABDE3D697BA}"/>
                  </a:ext>
                </a:extLst>
              </p:cNvPr>
              <p:cNvSpPr/>
              <p:nvPr/>
            </p:nvSpPr>
            <p:spPr>
              <a:xfrm>
                <a:off x="5101681" y="5301057"/>
                <a:ext cx="5907386" cy="10700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i="1" dirty="0"/>
                  <a:t>A </a:t>
                </a:r>
                <a:r>
                  <a:rPr lang="en-US" sz="2400" dirty="0">
                    <a:sym typeface="Symbol" panose="05050102010706020507" pitchFamily="18" charset="2"/>
                  </a:rPr>
                  <a:t> </a:t>
                </a:r>
                <a:r>
                  <a:rPr lang="en-US" sz="2400" i="1" dirty="0">
                    <a:sym typeface="Symbol" panose="05050102010706020507" pitchFamily="18" charset="2"/>
                  </a:rPr>
                  <a:t>B </a:t>
                </a:r>
                <a:r>
                  <a:rPr lang="en-US" sz="2400" dirty="0">
                    <a:sym typeface="Symbol" panose="05050102010706020507" pitchFamily="18" charset="2"/>
                  </a:rPr>
                  <a:t>=</a:t>
                </a:r>
                <a:r>
                  <a:rPr lang="en-US" sz="2400" i="1" dirty="0"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>
                    <a:sym typeface="Symbol" panose="05050102010706020507" pitchFamily="18" charset="2"/>
                  </a:rPr>
                  <a:t>((–e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3 </a:t>
                </a:r>
                <a:r>
                  <a:rPr lang="en-US" sz="2400" dirty="0">
                    <a:sym typeface="Symbol" panose="05050102010706020507" pitchFamily="18" charset="2"/>
                  </a:rPr>
                  <a:t>–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2 </a:t>
                </a:r>
                <a:r>
                  <a:rPr lang="en-US" sz="2400" dirty="0">
                    <a:sym typeface="Symbol" panose="05050102010706020507" pitchFamily="18" charset="2"/>
                  </a:rPr>
                  <a:t>– 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1</a:t>
                </a:r>
                <a:r>
                  <a:rPr lang="en-US" sz="2400" dirty="0">
                    <a:sym typeface="Symbol" panose="05050102010706020507" pitchFamily="18" charset="2"/>
                  </a:rPr>
                  <a:t>)e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12</a:t>
                </a:r>
                <a:r>
                  <a:rPr lang="en-US" sz="2400" dirty="0">
                    <a:sym typeface="Symbol" panose="05050102010706020507" pitchFamily="18" charset="2"/>
                  </a:rPr>
                  <a:t> –  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12</a:t>
                </a:r>
                <a:r>
                  <a:rPr lang="en-US" sz="2400" dirty="0">
                    <a:sym typeface="Symbol" panose="05050102010706020507" pitchFamily="18" charset="2"/>
                  </a:rPr>
                  <a:t>(–e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3 </a:t>
                </a:r>
                <a:r>
                  <a:rPr lang="en-US" sz="2400" dirty="0">
                    <a:sym typeface="Symbol" panose="05050102010706020507" pitchFamily="18" charset="2"/>
                  </a:rPr>
                  <a:t>–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2 </a:t>
                </a:r>
                <a:r>
                  <a:rPr lang="en-US" sz="2400" dirty="0">
                    <a:sym typeface="Symbol" panose="05050102010706020507" pitchFamily="18" charset="2"/>
                  </a:rPr>
                  <a:t>– 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1</a:t>
                </a:r>
                <a:r>
                  <a:rPr lang="en-US" sz="2400" dirty="0">
                    <a:sym typeface="Symbol" panose="05050102010706020507" pitchFamily="18" charset="2"/>
                  </a:rPr>
                  <a:t>))</a:t>
                </a:r>
              </a:p>
              <a:p>
                <a:r>
                  <a:rPr lang="en-US" sz="2400" dirty="0">
                    <a:sym typeface="Symbol" panose="05050102010706020507" pitchFamily="18" charset="2"/>
                  </a:rPr>
                  <a:t>           = 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1 </a:t>
                </a:r>
                <a:r>
                  <a:rPr lang="en-US" sz="2400" dirty="0">
                    <a:sym typeface="Symbol" panose="05050102010706020507" pitchFamily="18" charset="2"/>
                  </a:rPr>
                  <a:t>–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2</a:t>
                </a:r>
                <a:r>
                  <a:rPr lang="en-US" sz="2400" i="1" dirty="0">
                    <a:sym typeface="Symbol" panose="05050102010706020507" pitchFamily="18" charset="2"/>
                  </a:rPr>
                  <a:t>    </a:t>
                </a:r>
                <a:r>
                  <a:rPr lang="en-US" sz="2400" dirty="0">
                    <a:solidFill>
                      <a:srgbClr val="FF0000"/>
                    </a:solidFill>
                    <a:sym typeface="Symbol" panose="05050102010706020507" pitchFamily="18" charset="2"/>
                  </a:rPr>
                  <a:t>(</a:t>
                </a:r>
                <a:r>
                  <a:rPr lang="en-US" sz="2400" dirty="0" err="1">
                    <a:solidFill>
                      <a:srgbClr val="FF0000"/>
                    </a:solidFill>
                    <a:sym typeface="Symbol" panose="05050102010706020507" pitchFamily="18" charset="2"/>
                  </a:rPr>
                  <a:t>garis</a:t>
                </a:r>
                <a:r>
                  <a:rPr lang="en-US" sz="2400" dirty="0">
                    <a:solidFill>
                      <a:srgbClr val="FF0000"/>
                    </a:solidFill>
                    <a:sym typeface="Symbol" panose="05050102010706020507" pitchFamily="18" charset="2"/>
                  </a:rPr>
                  <a:t> yang </a:t>
                </a:r>
                <a:r>
                  <a:rPr lang="en-US" sz="2400" dirty="0" err="1">
                    <a:solidFill>
                      <a:srgbClr val="FF0000"/>
                    </a:solidFill>
                    <a:sym typeface="Symbol" panose="05050102010706020507" pitchFamily="18" charset="2"/>
                  </a:rPr>
                  <a:t>berwarna</a:t>
                </a:r>
                <a:r>
                  <a:rPr lang="en-US" sz="2400" dirty="0">
                    <a:solidFill>
                      <a:srgbClr val="FF0000"/>
                    </a:solidFill>
                    <a:sym typeface="Symbol" panose="05050102010706020507" pitchFamily="18" charset="2"/>
                  </a:rPr>
                  <a:t> </a:t>
                </a:r>
                <a:r>
                  <a:rPr lang="en-US" sz="2400" dirty="0" err="1">
                    <a:solidFill>
                      <a:srgbClr val="FF0000"/>
                    </a:solidFill>
                    <a:sym typeface="Symbol" panose="05050102010706020507" pitchFamily="18" charset="2"/>
                  </a:rPr>
                  <a:t>merah</a:t>
                </a:r>
                <a:r>
                  <a:rPr lang="en-US" sz="2400" dirty="0">
                    <a:solidFill>
                      <a:srgbClr val="FF0000"/>
                    </a:solidFill>
                    <a:sym typeface="Symbol" panose="05050102010706020507" pitchFamily="18" charset="2"/>
                  </a:rPr>
                  <a:t>)</a:t>
                </a:r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1CE42133-67B8-4873-B8EA-2ABDE3D697B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1681" y="5301057"/>
                <a:ext cx="5907386" cy="1070037"/>
              </a:xfrm>
              <a:prstGeom prst="rect">
                <a:avLst/>
              </a:prstGeom>
              <a:blipFill>
                <a:blip r:embed="rId11"/>
                <a:stretch>
                  <a:fillRect l="-1651" r="-619" b="-125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F7F932A-0825-46B4-9F50-E26E298629F3}"/>
              </a:ext>
            </a:extLst>
          </p:cNvPr>
          <p:cNvCxnSpPr>
            <a:cxnSpLocks/>
          </p:cNvCxnSpPr>
          <p:nvPr/>
        </p:nvCxnSpPr>
        <p:spPr>
          <a:xfrm>
            <a:off x="2512366" y="3810000"/>
            <a:ext cx="1239106" cy="185928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48192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12C44-4B59-491E-BB69-61F5A102AF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Latihan</a:t>
            </a:r>
            <a:r>
              <a:rPr lang="en-US" dirty="0"/>
              <a:t> (</a:t>
            </a:r>
            <a:r>
              <a:rPr lang="en-US" dirty="0" err="1"/>
              <a:t>Soal</a:t>
            </a:r>
            <a:r>
              <a:rPr lang="en-US" dirty="0"/>
              <a:t> UAS 2019)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4F9DE6-FAE3-4750-8D84-B94F3E9A22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buah</a:t>
            </a:r>
            <a:r>
              <a:rPr lang="en-US" dirty="0"/>
              <a:t> </a:t>
            </a:r>
            <a:r>
              <a:rPr lang="en-US" dirty="0" err="1"/>
              <a:t>vektor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i="1" dirty="0"/>
              <a:t>	a</a:t>
            </a:r>
            <a:r>
              <a:rPr lang="en-US" dirty="0"/>
              <a:t> = 2e</a:t>
            </a:r>
            <a:r>
              <a:rPr lang="en-US" baseline="-25000" dirty="0"/>
              <a:t>1</a:t>
            </a:r>
            <a:r>
              <a:rPr lang="en-US" dirty="0"/>
              <a:t> + e</a:t>
            </a:r>
            <a:r>
              <a:rPr lang="en-US" baseline="-25000" dirty="0"/>
              <a:t>2</a:t>
            </a:r>
            <a:r>
              <a:rPr lang="en-US" dirty="0"/>
              <a:t> – e</a:t>
            </a:r>
            <a:r>
              <a:rPr lang="en-US" baseline="-25000" dirty="0"/>
              <a:t>3</a:t>
            </a:r>
            <a:endParaRPr lang="en-US" dirty="0"/>
          </a:p>
          <a:p>
            <a:pPr marL="0" indent="0">
              <a:spcBef>
                <a:spcPts val="600"/>
              </a:spcBef>
              <a:buNone/>
            </a:pPr>
            <a:r>
              <a:rPr lang="en-US" i="1" dirty="0"/>
              <a:t>	b</a:t>
            </a:r>
            <a:r>
              <a:rPr lang="en-US" dirty="0"/>
              <a:t> = e</a:t>
            </a:r>
            <a:r>
              <a:rPr lang="en-US" baseline="-25000" dirty="0"/>
              <a:t>1</a:t>
            </a:r>
            <a:r>
              <a:rPr lang="en-US" dirty="0"/>
              <a:t> – e</a:t>
            </a:r>
            <a:r>
              <a:rPr lang="en-US" baseline="-25000" dirty="0"/>
              <a:t>2</a:t>
            </a:r>
            <a:r>
              <a:rPr lang="en-US" dirty="0"/>
              <a:t> – e</a:t>
            </a:r>
            <a:r>
              <a:rPr lang="en-US" baseline="-25000" dirty="0"/>
              <a:t>3</a:t>
            </a:r>
            <a:endParaRPr lang="en-US" dirty="0"/>
          </a:p>
          <a:p>
            <a:pPr marL="0" indent="0">
              <a:spcBef>
                <a:spcPts val="600"/>
              </a:spcBef>
              <a:buNone/>
            </a:pPr>
            <a:r>
              <a:rPr lang="en-US" i="1" dirty="0"/>
              <a:t>	c</a:t>
            </a:r>
            <a:r>
              <a:rPr lang="en-US" dirty="0"/>
              <a:t> = 2e</a:t>
            </a:r>
            <a:r>
              <a:rPr lang="en-US" baseline="-25000" dirty="0"/>
              <a:t>1</a:t>
            </a:r>
            <a:r>
              <a:rPr lang="en-US" dirty="0"/>
              <a:t> + 2e</a:t>
            </a:r>
            <a:r>
              <a:rPr lang="en-US" baseline="-25000" dirty="0"/>
              <a:t>2</a:t>
            </a:r>
            <a:r>
              <a:rPr lang="en-US" dirty="0"/>
              <a:t> – e</a:t>
            </a:r>
            <a:r>
              <a:rPr lang="en-US" baseline="-25000" dirty="0"/>
              <a:t>3</a:t>
            </a:r>
            <a:endParaRPr lang="en-US" dirty="0"/>
          </a:p>
          <a:p>
            <a:pPr marL="514350" lvl="0" indent="-514350">
              <a:spcBef>
                <a:spcPts val="1800"/>
              </a:spcBef>
              <a:buFont typeface="+mj-lt"/>
              <a:buAutoNum type="alphaLcParenR"/>
            </a:pPr>
            <a:r>
              <a:rPr lang="en-US" dirty="0" err="1"/>
              <a:t>Jika</a:t>
            </a:r>
            <a:r>
              <a:rPr lang="en-US" dirty="0"/>
              <a:t> B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multivektor</a:t>
            </a:r>
            <a:r>
              <a:rPr lang="en-US" dirty="0"/>
              <a:t>, </a:t>
            </a:r>
            <a:r>
              <a:rPr lang="en-US" i="1" dirty="0"/>
              <a:t>B</a:t>
            </a:r>
            <a:r>
              <a:rPr lang="en-US" dirty="0"/>
              <a:t> = </a:t>
            </a:r>
            <a:r>
              <a:rPr lang="en-US" i="1" dirty="0"/>
              <a:t>ab</a:t>
            </a:r>
            <a:r>
              <a:rPr lang="en-US" dirty="0"/>
              <a:t>, </a:t>
            </a:r>
            <a:r>
              <a:rPr lang="en-US" dirty="0" err="1"/>
              <a:t>perlihatkan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a = </a:t>
            </a:r>
            <a:r>
              <a:rPr lang="en-US" i="1" dirty="0"/>
              <a:t>Bb</a:t>
            </a:r>
            <a:r>
              <a:rPr lang="en-US" baseline="30000" dirty="0"/>
              <a:t>-1 </a:t>
            </a:r>
            <a:endParaRPr lang="en-US" dirty="0"/>
          </a:p>
          <a:p>
            <a:pPr marL="514350" lvl="0" indent="-514350">
              <a:buFont typeface="+mj-lt"/>
              <a:buAutoNum type="alphaLcParenR"/>
            </a:pPr>
            <a:r>
              <a:rPr lang="en-US" dirty="0" err="1"/>
              <a:t>Tentukan</a:t>
            </a:r>
            <a:r>
              <a:rPr lang="en-US" dirty="0"/>
              <a:t> </a:t>
            </a:r>
            <a:r>
              <a:rPr lang="en-US" dirty="0" err="1"/>
              <a:t>perpotongan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yang </a:t>
            </a:r>
            <a:r>
              <a:rPr lang="en-US" dirty="0" err="1"/>
              <a:t>dibentuk</a:t>
            </a:r>
            <a:r>
              <a:rPr lang="en-US" dirty="0"/>
              <a:t> oleh </a:t>
            </a:r>
            <a:r>
              <a:rPr lang="en-US" dirty="0" err="1"/>
              <a:t>vektor</a:t>
            </a:r>
            <a:r>
              <a:rPr lang="en-US" dirty="0"/>
              <a:t> </a:t>
            </a:r>
            <a:r>
              <a:rPr lang="en-US" i="1" dirty="0"/>
              <a:t>b</a:t>
            </a:r>
            <a:r>
              <a:rPr lang="en-US" dirty="0"/>
              <a:t> dan </a:t>
            </a:r>
            <a:r>
              <a:rPr lang="en-US" i="1" dirty="0"/>
              <a:t>c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(e</a:t>
            </a:r>
            <a:r>
              <a:rPr lang="en-US" baseline="-25000" dirty="0"/>
              <a:t>2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</a:t>
            </a:r>
            <a:r>
              <a:rPr lang="en-US" dirty="0"/>
              <a:t> e</a:t>
            </a:r>
            <a:r>
              <a:rPr lang="en-US" baseline="-25000" dirty="0"/>
              <a:t>3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0784C3-F81D-4E44-BA67-B83A9F1E3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6570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1203</Words>
  <Application>Microsoft Office PowerPoint</Application>
  <PresentationFormat>Widescreen</PresentationFormat>
  <Paragraphs>157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Calibri Light</vt:lpstr>
      <vt:lpstr>Cambria Math</vt:lpstr>
      <vt:lpstr>Symbol</vt:lpstr>
      <vt:lpstr>Times New Roman</vt:lpstr>
      <vt:lpstr>Office Theme</vt:lpstr>
      <vt:lpstr>Perkalian Geometri (Bagian 2)</vt:lpstr>
      <vt:lpstr>Balikan (inverse) vektor</vt:lpstr>
      <vt:lpstr>PowerPoint Presentation</vt:lpstr>
      <vt:lpstr>Operasi meet</vt:lpstr>
      <vt:lpstr>PowerPoint Presentation</vt:lpstr>
      <vt:lpstr>PowerPoint Presentation</vt:lpstr>
      <vt:lpstr>PowerPoint Presentation</vt:lpstr>
      <vt:lpstr>PowerPoint Presentation</vt:lpstr>
      <vt:lpstr>Latihan (Soal UAS 2019)</vt:lpstr>
      <vt:lpstr>PowerPoint Presentation</vt:lpstr>
      <vt:lpstr>PowerPoint Presentation</vt:lpstr>
      <vt:lpstr>Hubungan antara aljabar vektor dengan aljabar geometri</vt:lpstr>
      <vt:lpstr>Hubungan antara aljabar geometri dengan aljabar quaternion</vt:lpstr>
      <vt:lpstr>Hubungan antara outer product dan cross product</vt:lpstr>
      <vt:lpstr>PowerPoint Presentation</vt:lpstr>
      <vt:lpstr>PowerPoint Presentation</vt:lpstr>
      <vt:lpstr>Latihan (UAS 2022)</vt:lpstr>
      <vt:lpstr>TAMAT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Dr. Ir. Rinaldi, M.T.</dc:creator>
  <cp:lastModifiedBy>Dr. Ir. Rinaldi, M.T.</cp:lastModifiedBy>
  <cp:revision>3</cp:revision>
  <dcterms:created xsi:type="dcterms:W3CDTF">2023-11-17T02:37:25Z</dcterms:created>
  <dcterms:modified xsi:type="dcterms:W3CDTF">2025-08-20T09:39:33Z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2025-08-20T09:39:30Z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85d61375-6554-4ed5-9591-bd9e002d0ead</vt:lpwstr>
  </property>
  <property fmtid="{D5CDD505-2E9C-101B-9397-08002B2CF9AE}" pid="8" name="MSIP_Label_38b525e5-f3da-4501-8f1e-526b6769fc56_ContentBits">
    <vt:lpwstr>0</vt:lpwstr>
  </property>
  <property fmtid="{D5CDD505-2E9C-101B-9397-08002B2CF9AE}" pid="9" name="MSIP_Label_38b525e5-f3da-4501-8f1e-526b6769fc56_Tag">
    <vt:lpwstr>10, 3, 0, 1</vt:lpwstr>
  </property>
</Properties>
</file>