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7" r:id="rId2"/>
    <p:sldId id="275" r:id="rId3"/>
    <p:sldId id="276" r:id="rId4"/>
    <p:sldId id="277" r:id="rId5"/>
    <p:sldId id="278" r:id="rId6"/>
    <p:sldId id="280" r:id="rId7"/>
    <p:sldId id="279" r:id="rId8"/>
    <p:sldId id="284" r:id="rId9"/>
    <p:sldId id="285" r:id="rId10"/>
    <p:sldId id="286" r:id="rId11"/>
    <p:sldId id="297" r:id="rId12"/>
    <p:sldId id="299" r:id="rId13"/>
    <p:sldId id="300" r:id="rId14"/>
    <p:sldId id="288" r:id="rId15"/>
    <p:sldId id="289" r:id="rId16"/>
    <p:sldId id="291" r:id="rId17"/>
    <p:sldId id="290" r:id="rId18"/>
    <p:sldId id="292" r:id="rId19"/>
    <p:sldId id="293" r:id="rId20"/>
    <p:sldId id="294" r:id="rId21"/>
    <p:sldId id="295" r:id="rId22"/>
    <p:sldId id="296" r:id="rId23"/>
    <p:sldId id="337" r:id="rId24"/>
    <p:sldId id="301" r:id="rId25"/>
    <p:sldId id="298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287" r:id="rId34"/>
    <p:sldId id="312" r:id="rId35"/>
    <p:sldId id="313" r:id="rId36"/>
    <p:sldId id="314" r:id="rId37"/>
    <p:sldId id="315" r:id="rId38"/>
    <p:sldId id="316" r:id="rId39"/>
    <p:sldId id="33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34" r:id="rId51"/>
    <p:sldId id="327" r:id="rId52"/>
    <p:sldId id="328" r:id="rId53"/>
    <p:sldId id="329" r:id="rId54"/>
    <p:sldId id="330" r:id="rId55"/>
    <p:sldId id="331" r:id="rId56"/>
    <p:sldId id="332" r:id="rId57"/>
    <p:sldId id="333" r:id="rId58"/>
    <p:sldId id="335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naldi Munir" initials="RM" lastIdx="1" clrIdx="0">
    <p:extLst>
      <p:ext uri="{19B8F6BF-5375-455C-9EA6-DF929625EA0E}">
        <p15:presenceInfo xmlns:p15="http://schemas.microsoft.com/office/powerpoint/2012/main" userId="S::rinaldi@office.itb.ac.id::0250d78b-f287-4f30-b22c-e6993933f5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6" autoAdjust="0"/>
    <p:restoredTop sz="94660"/>
  </p:normalViewPr>
  <p:slideViewPr>
    <p:cSldViewPr snapToGrid="0">
      <p:cViewPr varScale="1">
        <p:scale>
          <a:sx n="66" d="100"/>
          <a:sy n="66" d="100"/>
        </p:scale>
        <p:origin x="4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01B41-0456-41F9-B030-AC8139DE18CA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1333C-F46B-4B77-A695-4B81C60D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7CD-CE78-4FCD-BCAB-C0F0F79A6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94832E-F54A-4609-8D2B-9D0BE96B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CB926-A790-4FE5-A1AA-D0CF387FC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BD743-B54A-44BA-A288-511FD440633A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04C40-C62A-4836-8B97-AD69B4EFE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AE4-19F9-496E-864F-5EE3DF08E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44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F28B-1CF0-40BF-B92B-B20ED43C4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E0D43-B1CF-4434-962E-6DEAEB567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E60CF5-F3B3-4D10-930E-1B88DDB33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7742-AAAF-4DB6-B1FB-A75BA6BEA262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EF53-4848-4F14-A22D-65021E596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6D63D-CB56-4921-940B-0A525623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02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D2F150-17FA-4B96-8E59-2D54BED7BA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F0885-2ECA-4FE4-8CB2-5CA694668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764BB-F607-4999-9CD2-CAD86489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B6755-F1D5-446E-84EC-B769D29C2F1E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2E871-729A-435F-A427-AAC40AEE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664E3-3D36-4C83-AF32-E7CFB59E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82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0BFA-B8A1-4F2D-9084-6C4FD6D7B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35B39-E63F-47A9-A04A-D5C48EE1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3E97E2-A878-41C2-9F41-623D0FB3B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A8D5-85FD-4E5F-AF91-989B5BBE3886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16176-1C1C-4909-AD57-C6090B66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F866F-3874-4027-8136-D258DFF9D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0A8B-C1D4-4069-822A-BE1EFECE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A7D5-1055-4D4A-8757-BE41C9AAD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004C6-8064-4BA0-A41A-1803CA99E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E55FE-8CA8-4F66-A287-6A03BDC77400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A181-E393-4639-90AF-319625C4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FDC94-3126-4077-AFBF-1E23C4C63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6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9230-68DF-4982-8C83-7D93DBC8E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6C013-4249-4FC9-A3C1-F8631DA8E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81C195-9880-4F52-AF5E-837F566D6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6A447-C6E7-48E3-8EC9-25EDDE9C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AD376-1FDB-44CA-8D9E-62E02C28FFB2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7767D-FBEE-435F-A536-92F32FF5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E5766-3D29-4CA5-AF94-03B9F1FF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B810-235E-479D-81D2-1E0F1DD66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C5716-C407-47CB-ADB2-485A2959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9DF2E-D4AA-4AA8-A29A-B478E5F58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7B1DB-1435-4747-BCF7-93DB496DC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6AF528-B277-4374-9DAA-77DEAE5A2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4E5D4-A9A1-4FC8-B13B-8FFBE352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9B93E-A9CA-4AEB-91D6-DC93088AF47A}" type="datetime1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A54C6-C0E3-463A-A234-87CE6221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33A467-8BB6-4A87-B219-6D2867A0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DCC31-F7BF-42F3-9647-93F09F6ED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6F97A-6916-4807-93CB-F09535452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6C496-8F04-45ED-8AC7-AA067C67E5B0}" type="datetime1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A5416-48CB-4064-8DC4-FBAE3C3B8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F1356-E64B-45CF-9714-A165A62C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72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D8CD48-1A3B-4195-828B-22DD9401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6FB5-E7D9-4073-B61A-5D9C5B894384}" type="datetime1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2C7592-1A28-40CA-AC6B-043B5C2A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699571-51BA-462E-8F25-D111B2AEA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7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6DB-6D14-418F-94F3-59B55795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FFD3-B798-4092-B882-8A355724F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7C2E3-DE42-468A-90E6-09AFF27E7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12F8-3612-49F5-8D6C-083CA9ED2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0CD72-1CB4-40B0-BB8B-9626092F46D0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B86A6-4874-4746-B3E7-E5D9E8FB7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295CF-D0AD-444F-A970-F0088B24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8E7D-2038-44FE-AE61-170A8660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5A6E8-794C-4909-9F98-40B044B76F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81D3B-1866-4307-A9CE-D021234589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46F73-16A7-4C87-8071-ABC3B887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0561-7287-4A5A-8239-C04835A34DBE}" type="datetime1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74D48-DA16-4437-989C-AB6C8A533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FB6A5-E7D0-4126-8087-982BA588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7F55D6-C563-4083-B332-E85CCB3BD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141A43-E56E-45EE-A1D8-9D0736E08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46FEF-EC6E-4D2A-B198-16A7E0EE3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F38EC-E453-4A86-8C56-4A886B450C85}" type="datetime1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0A32-AF53-49C6-9A89-AAF8E4A2B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C2AB-07D7-4BE9-861F-FB6F15CD9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B61F5-5B20-4404-A1F0-7AE4ED8B0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7" Type="http://schemas.openxmlformats.org/officeDocument/2006/relationships/image" Target="../media/image63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emf"/><Relationship Id="rId4" Type="http://schemas.openxmlformats.org/officeDocument/2006/relationships/image" Target="../media/image84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3491-7631-4FD5-BAFE-F48873745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041400"/>
            <a:ext cx="9966960" cy="2387600"/>
          </a:xfrm>
        </p:spPr>
        <p:txBody>
          <a:bodyPr>
            <a:normAutofit/>
          </a:bodyPr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br>
              <a:rPr lang="en-US" b="1" dirty="0"/>
            </a:br>
            <a:r>
              <a:rPr lang="en-US" sz="3600" b="1" dirty="0"/>
              <a:t>(Bagian 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1AE1D-41FE-4F1A-8CCF-26B677DAE7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65446"/>
            <a:ext cx="9144000" cy="1655762"/>
          </a:xfrm>
        </p:spPr>
        <p:txBody>
          <a:bodyPr/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kuliah</a:t>
            </a:r>
            <a:r>
              <a:rPr lang="en-US" dirty="0"/>
              <a:t> IF2123 </a:t>
            </a:r>
            <a:r>
              <a:rPr lang="en-US" dirty="0" err="1"/>
              <a:t>Aljabar</a:t>
            </a:r>
            <a:r>
              <a:rPr lang="en-US" dirty="0"/>
              <a:t> Linier dan </a:t>
            </a:r>
            <a:r>
              <a:rPr lang="en-US" dirty="0" err="1"/>
              <a:t>Geometri</a:t>
            </a:r>
            <a:endParaRPr lang="en-US" dirty="0"/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BC65914-AF0F-45C9-B40C-FAF194785A8F}"/>
              </a:ext>
            </a:extLst>
          </p:cNvPr>
          <p:cNvSpPr txBox="1">
            <a:spLocks/>
          </p:cNvSpPr>
          <p:nvPr/>
        </p:nvSpPr>
        <p:spPr>
          <a:xfrm>
            <a:off x="1524000" y="5620543"/>
            <a:ext cx="9144000" cy="110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Program </a:t>
            </a:r>
            <a:r>
              <a:rPr lang="en-US" b="1" dirty="0" err="1"/>
              <a:t>Studi</a:t>
            </a:r>
            <a:r>
              <a:rPr lang="en-US" b="1" dirty="0"/>
              <a:t> Teknik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/>
              <a:t>STEI-ITB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3E1C2-87A8-4F5F-8524-4A2CFDC7F168}"/>
              </a:ext>
            </a:extLst>
          </p:cNvPr>
          <p:cNvSpPr/>
          <p:nvPr/>
        </p:nvSpPr>
        <p:spPr>
          <a:xfrm>
            <a:off x="4093801" y="406697"/>
            <a:ext cx="3712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Seri </a:t>
            </a:r>
            <a:r>
              <a:rPr lang="en-US" sz="2400" b="1" dirty="0" err="1">
                <a:solidFill>
                  <a:srgbClr val="FF0000"/>
                </a:solidFill>
              </a:rPr>
              <a:t>bahan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kuliah</a:t>
            </a:r>
            <a:r>
              <a:rPr lang="en-US" sz="2400" b="1" dirty="0">
                <a:solidFill>
                  <a:srgbClr val="FF0000"/>
                </a:solidFill>
              </a:rPr>
              <a:t> Algeo #30</a:t>
            </a:r>
            <a:endParaRPr lang="en-US" sz="24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7503A-EB97-4796-AFCC-4F6CC94AC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</a:t>
            </a:fld>
            <a:endParaRPr lang="en-US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DC89F4F-623B-3874-4FE7-B85C6D8E6255}"/>
              </a:ext>
            </a:extLst>
          </p:cNvPr>
          <p:cNvSpPr txBox="1"/>
          <p:nvPr/>
        </p:nvSpPr>
        <p:spPr>
          <a:xfrm>
            <a:off x="9386344" y="222031"/>
            <a:ext cx="2627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Oleh: Dr. Ir. Rinaldi, M.T</a:t>
            </a:r>
          </a:p>
        </p:txBody>
      </p:sp>
    </p:spTree>
    <p:extLst>
      <p:ext uri="{BB962C8B-B14F-4D97-AF65-F5344CB8AC3E}">
        <p14:creationId xmlns:p14="http://schemas.microsoft.com/office/powerpoint/2010/main" val="2561291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6447-FDEB-40FD-A120-7A7314ED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geometri</a:t>
            </a:r>
            <a:r>
              <a:rPr lang="en-US" b="1" dirty="0"/>
              <a:t> </a:t>
            </a:r>
            <a:r>
              <a:rPr lang="en-US" b="1" dirty="0" err="1"/>
              <a:t>vektor-vektor</a:t>
            </a:r>
            <a:r>
              <a:rPr lang="en-US" b="1" dirty="0"/>
              <a:t> basis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C82A-7B6E-4434-AAEC-BD7D1775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936"/>
            <a:ext cx="10515600" cy="492493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Vektor-vektor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 standard </a:t>
            </a:r>
            <a:r>
              <a:rPr lang="en-US" sz="2400" dirty="0" err="1"/>
              <a:t>adalah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, e</a:t>
            </a:r>
            <a:r>
              <a:rPr lang="en-US" sz="2400" baseline="-25000" dirty="0"/>
              <a:t>2</a:t>
            </a:r>
            <a:r>
              <a:rPr lang="en-US" sz="2400" dirty="0"/>
              <a:t>, e</a:t>
            </a:r>
            <a:r>
              <a:rPr lang="en-US" sz="2400" baseline="-25000" dirty="0"/>
              <a:t>3</a:t>
            </a:r>
            <a:r>
              <a:rPr lang="en-US" sz="2400" dirty="0"/>
              <a:t>, …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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 +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= 1 + 0 = 1    </a:t>
            </a:r>
            <a:r>
              <a:rPr lang="en-US" sz="2400" dirty="0">
                <a:sym typeface="Symbol" panose="05050102010706020507" pitchFamily="18" charset="2"/>
              </a:rPr>
              <a:t>   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1  </a:t>
            </a:r>
          </a:p>
          <a:p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  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  <a:r>
              <a:rPr lang="en-US" sz="2400" dirty="0"/>
              <a:t>= 1    dan    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= e</a:t>
            </a:r>
            <a:r>
              <a:rPr lang="en-US" sz="2400" baseline="-25000" dirty="0"/>
              <a:t>3</a:t>
            </a:r>
            <a:r>
              <a:rPr lang="en-US" sz="2400" baseline="30000" dirty="0"/>
              <a:t>2 </a:t>
            </a:r>
            <a:r>
              <a:rPr lang="en-US" sz="2400" dirty="0"/>
              <a:t>= 1 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 e</a:t>
            </a:r>
            <a:r>
              <a:rPr lang="en-US" sz="2400" baseline="-25000" dirty="0"/>
              <a:t>1 </a:t>
            </a:r>
            <a:r>
              <a:rPr lang="en-US" sz="2400" dirty="0"/>
              <a:t>dan  e</a:t>
            </a:r>
            <a:r>
              <a:rPr lang="en-US" sz="2400" baseline="-25000" dirty="0"/>
              <a:t>2 </a:t>
            </a:r>
            <a:r>
              <a:rPr lang="en-US" sz="2400" dirty="0"/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  +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=  0 +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   </a:t>
            </a:r>
            <a:r>
              <a:rPr lang="en-US" dirty="0">
                <a:sym typeface="Symbol" panose="05050102010706020507" pitchFamily="18" charset="2"/>
              </a:rPr>
              <a:t>  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u="sng" dirty="0"/>
              <a:t>Note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e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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dirty="0"/>
              <a:t>  +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 =  0 + e</a:t>
            </a:r>
            <a:r>
              <a:rPr lang="en-US" baseline="-25000" dirty="0"/>
              <a:t>2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 =  –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</a:t>
            </a:r>
            <a:r>
              <a:rPr lang="en-US" dirty="0">
                <a:sym typeface="Symbol" panose="05050102010706020507" pitchFamily="18" charset="2"/>
              </a:rPr>
              <a:t>  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 = – e</a:t>
            </a:r>
            <a:r>
              <a:rPr lang="en-US" baseline="-25000" dirty="0"/>
              <a:t>1 </a:t>
            </a:r>
            <a:r>
              <a:rPr lang="en-US" dirty="0">
                <a:sym typeface="Symbol" panose="05050102010706020507" pitchFamily="18" charset="2"/>
              </a:rPr>
              <a:t> 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dirty="0"/>
              <a:t> </a:t>
            </a:r>
            <a:r>
              <a:rPr lang="en-US" u="sng" dirty="0"/>
              <a:t>Note</a:t>
            </a:r>
            <a:r>
              <a:rPr lang="en-US" dirty="0"/>
              <a:t>: 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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1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diganti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notasi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12</a:t>
            </a:r>
            <a:r>
              <a:rPr lang="en-US" dirty="0">
                <a:solidFill>
                  <a:srgbClr val="FF0000"/>
                </a:solidFill>
              </a:rPr>
              <a:t>    </a:t>
            </a:r>
          </a:p>
          <a:p>
            <a:pPr marL="457200" lvl="1" indent="0">
              <a:spcBef>
                <a:spcPts val="1800"/>
              </a:spcBef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818FF-181B-484C-89E6-6BEB22FF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159DF6-80B0-4C22-87D9-30AEFEA8C124}"/>
              </a:ext>
            </a:extLst>
          </p:cNvPr>
          <p:cNvSpPr/>
          <p:nvPr/>
        </p:nvSpPr>
        <p:spPr>
          <a:xfrm>
            <a:off x="6662056" y="1974913"/>
            <a:ext cx="1948544" cy="602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AA7F1B-97A7-4B20-AE6D-45ECAAF746E4}"/>
              </a:ext>
            </a:extLst>
          </p:cNvPr>
          <p:cNvSpPr/>
          <p:nvPr/>
        </p:nvSpPr>
        <p:spPr>
          <a:xfrm>
            <a:off x="5039360" y="2826328"/>
            <a:ext cx="1876236" cy="58573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91887F-914F-4938-8E57-B643BCCA9497}"/>
              </a:ext>
            </a:extLst>
          </p:cNvPr>
          <p:cNvSpPr/>
          <p:nvPr/>
        </p:nvSpPr>
        <p:spPr>
          <a:xfrm>
            <a:off x="7636328" y="2809392"/>
            <a:ext cx="1948544" cy="60267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D55BE-59E2-493B-B653-C4BF6FA5F32E}"/>
              </a:ext>
            </a:extLst>
          </p:cNvPr>
          <p:cNvSpPr/>
          <p:nvPr/>
        </p:nvSpPr>
        <p:spPr>
          <a:xfrm>
            <a:off x="7788728" y="4243245"/>
            <a:ext cx="1948544" cy="48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9B8739-0778-454A-860D-F9A9FBE62315}"/>
              </a:ext>
            </a:extLst>
          </p:cNvPr>
          <p:cNvSpPr/>
          <p:nvPr/>
        </p:nvSpPr>
        <p:spPr>
          <a:xfrm>
            <a:off x="7890328" y="5278433"/>
            <a:ext cx="1948544" cy="4868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18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1C2A-D874-42DF-8201-5F4B6B59C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dan </a:t>
            </a:r>
            <a:r>
              <a:rPr lang="en-US" dirty="0" err="1"/>
              <a:t>Jawaban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F026-7F52-4F02-A960-F5792CC3E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2019)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05C73-347B-4909-BD7D-B1290F56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E84C2-0DEF-429F-84E6-2390ACF1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096" y="2351561"/>
            <a:ext cx="8723144" cy="391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7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65D23-3664-4E9D-8424-B10DA8585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0400"/>
            <a:ext cx="10998200" cy="5801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dirty="0"/>
              <a:t>1)  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 = (2e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+ e</a:t>
            </a:r>
            <a:r>
              <a:rPr lang="en-US" sz="2600" baseline="-25000" dirty="0"/>
              <a:t>3</a:t>
            </a:r>
            <a:r>
              <a:rPr lang="en-US" sz="2600" dirty="0"/>
              <a:t>) + (3e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2e</a:t>
            </a:r>
            <a:r>
              <a:rPr lang="en-US" sz="2600" baseline="-25000" dirty="0"/>
              <a:t>3</a:t>
            </a:r>
            <a:r>
              <a:rPr lang="en-US" sz="2600" dirty="0"/>
              <a:t>) = 5e</a:t>
            </a:r>
            <a:r>
              <a:rPr lang="en-US" sz="2600" baseline="-25000" dirty="0"/>
              <a:t>1</a:t>
            </a:r>
            <a:r>
              <a:rPr lang="en-US" sz="2600" dirty="0"/>
              <a:t> + 4e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  (</a:t>
            </a:r>
            <a:r>
              <a:rPr lang="en-US" sz="2600" i="1" dirty="0"/>
              <a:t>a</a:t>
            </a:r>
            <a:r>
              <a:rPr lang="en-US" sz="2600" dirty="0"/>
              <a:t> + 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  <a:r>
              <a:rPr lang="en-US" sz="2600" i="1" dirty="0"/>
              <a:t>c </a:t>
            </a:r>
            <a:r>
              <a:rPr lang="en-US" sz="2600" dirty="0"/>
              <a:t>= (5e</a:t>
            </a:r>
            <a:r>
              <a:rPr lang="en-US" sz="2600" baseline="-25000" dirty="0"/>
              <a:t>1</a:t>
            </a:r>
            <a:r>
              <a:rPr lang="en-US" sz="2600" dirty="0"/>
              <a:t> + 4e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)(e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     </a:t>
            </a:r>
          </a:p>
          <a:p>
            <a:pPr marL="0" indent="0">
              <a:buNone/>
            </a:pPr>
            <a:r>
              <a:rPr lang="en-US" sz="2600" dirty="0"/>
              <a:t>	      = 5 + 10e</a:t>
            </a:r>
            <a:r>
              <a:rPr lang="en-US" sz="2600" baseline="-25000" dirty="0"/>
              <a:t>12</a:t>
            </a:r>
            <a:r>
              <a:rPr lang="en-US" sz="2600" dirty="0"/>
              <a:t> – 5e</a:t>
            </a:r>
            <a:r>
              <a:rPr lang="en-US" sz="2600" baseline="-25000" dirty="0"/>
              <a:t>13</a:t>
            </a:r>
            <a:r>
              <a:rPr lang="en-US" sz="2600" dirty="0"/>
              <a:t> + 4e</a:t>
            </a:r>
            <a:r>
              <a:rPr lang="en-US" sz="2600" baseline="-25000" dirty="0"/>
              <a:t>21</a:t>
            </a:r>
            <a:r>
              <a:rPr lang="en-US" sz="2600" dirty="0"/>
              <a:t> + 8 – 4e</a:t>
            </a:r>
            <a:r>
              <a:rPr lang="en-US" sz="2600" baseline="-25000" dirty="0"/>
              <a:t>23</a:t>
            </a:r>
            <a:r>
              <a:rPr lang="en-US" sz="2600" dirty="0"/>
              <a:t> – e</a:t>
            </a:r>
            <a:r>
              <a:rPr lang="en-US" sz="2600" baseline="-25000" dirty="0"/>
              <a:t>31</a:t>
            </a:r>
            <a:r>
              <a:rPr lang="en-US" sz="2600" dirty="0"/>
              <a:t> – 2e</a:t>
            </a:r>
            <a:r>
              <a:rPr lang="en-US" sz="2600" baseline="-25000" dirty="0"/>
              <a:t>32</a:t>
            </a:r>
            <a:r>
              <a:rPr lang="en-US" sz="2600" dirty="0"/>
              <a:t> + 1</a:t>
            </a:r>
          </a:p>
          <a:p>
            <a:pPr marL="0" indent="0">
              <a:buNone/>
            </a:pPr>
            <a:r>
              <a:rPr lang="en-US" sz="2600" dirty="0"/>
              <a:t>	      = 14 + (10 – 4)e</a:t>
            </a:r>
            <a:r>
              <a:rPr lang="en-US" sz="2600" baseline="-25000" dirty="0"/>
              <a:t>12</a:t>
            </a:r>
            <a:r>
              <a:rPr lang="en-US" sz="2600" dirty="0"/>
              <a:t> + (–4 + 2)e</a:t>
            </a:r>
            <a:r>
              <a:rPr lang="en-US" sz="2600" baseline="-25000" dirty="0"/>
              <a:t>23</a:t>
            </a:r>
            <a:r>
              <a:rPr lang="en-US" sz="2600" dirty="0"/>
              <a:t> + (5 – 1)e</a:t>
            </a:r>
            <a:r>
              <a:rPr lang="en-US" sz="2600" baseline="-25000" dirty="0"/>
              <a:t>31</a:t>
            </a:r>
          </a:p>
          <a:p>
            <a:pPr marL="0" indent="0">
              <a:buNone/>
            </a:pPr>
            <a:r>
              <a:rPr lang="en-US" sz="2600" dirty="0"/>
              <a:t>	      = 14 + 6e</a:t>
            </a:r>
            <a:r>
              <a:rPr lang="en-US" sz="2600" baseline="-25000" dirty="0"/>
              <a:t>12</a:t>
            </a:r>
            <a:r>
              <a:rPr lang="en-US" sz="2600" dirty="0"/>
              <a:t>  –2e</a:t>
            </a:r>
            <a:r>
              <a:rPr lang="en-US" sz="2600" baseline="-25000" dirty="0"/>
              <a:t>23</a:t>
            </a:r>
            <a:r>
              <a:rPr lang="en-US" sz="2600" dirty="0"/>
              <a:t> + 4e</a:t>
            </a:r>
            <a:r>
              <a:rPr lang="en-US" sz="2600" baseline="-25000" dirty="0"/>
              <a:t>31</a:t>
            </a:r>
            <a:r>
              <a:rPr lang="en-US" sz="2600" dirty="0"/>
              <a:t>   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2) (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) = (2e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+ e</a:t>
            </a:r>
            <a:r>
              <a:rPr lang="en-US" sz="2600" baseline="-25000" dirty="0"/>
              <a:t>3</a:t>
            </a:r>
            <a:r>
              <a:rPr lang="en-US" sz="2600" dirty="0"/>
              <a:t>)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(3e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2e</a:t>
            </a:r>
            <a:r>
              <a:rPr lang="en-US" sz="2600" baseline="-25000" dirty="0"/>
              <a:t>3</a:t>
            </a:r>
            <a:r>
              <a:rPr lang="en-US" sz="2600" dirty="0"/>
              <a:t>) </a:t>
            </a:r>
          </a:p>
          <a:p>
            <a:pPr marL="0" indent="0">
              <a:buNone/>
            </a:pPr>
            <a:r>
              <a:rPr lang="en-US" sz="2600" dirty="0"/>
              <a:t>	    = (4 – 6)e</a:t>
            </a:r>
            <a:r>
              <a:rPr lang="en-US" sz="2600" baseline="-25000" dirty="0"/>
              <a:t>12</a:t>
            </a:r>
            <a:r>
              <a:rPr lang="en-US" sz="2600" dirty="0"/>
              <a:t> + (–4 + 2)e</a:t>
            </a:r>
            <a:r>
              <a:rPr lang="en-US" sz="2600" baseline="-25000" dirty="0"/>
              <a:t>23</a:t>
            </a:r>
            <a:r>
              <a:rPr lang="en-US" sz="2600" dirty="0"/>
              <a:t> + (3 + 4)e</a:t>
            </a:r>
            <a:r>
              <a:rPr lang="en-US" sz="2600" baseline="-25000" dirty="0"/>
              <a:t>31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	    = –2e</a:t>
            </a:r>
            <a:r>
              <a:rPr lang="en-US" sz="2600" baseline="-25000" dirty="0"/>
              <a:t>12</a:t>
            </a:r>
            <a:r>
              <a:rPr lang="en-US" sz="2600" dirty="0"/>
              <a:t> – 2e</a:t>
            </a:r>
            <a:r>
              <a:rPr lang="en-US" sz="2600" baseline="-25000" dirty="0"/>
              <a:t>23</a:t>
            </a:r>
            <a:r>
              <a:rPr lang="en-US" sz="2600" dirty="0"/>
              <a:t> + 7e</a:t>
            </a:r>
            <a:r>
              <a:rPr lang="en-US" sz="2600" baseline="-25000" dirty="0"/>
              <a:t>31</a:t>
            </a:r>
            <a:r>
              <a:rPr lang="en-US" sz="2600" dirty="0"/>
              <a:t> </a:t>
            </a:r>
          </a:p>
          <a:p>
            <a:pPr marL="0" indent="0">
              <a:buNone/>
            </a:pPr>
            <a:r>
              <a:rPr lang="en-US" sz="2600" dirty="0"/>
              <a:t>   (</a:t>
            </a:r>
            <a:r>
              <a:rPr lang="en-US" sz="2600" i="1" dirty="0"/>
              <a:t>a</a:t>
            </a:r>
            <a:r>
              <a:rPr lang="en-US" sz="2600" dirty="0"/>
              <a:t> </a:t>
            </a:r>
            <a:r>
              <a:rPr lang="en-US" sz="2600" dirty="0">
                <a:sym typeface="Symbol" panose="05050102010706020507" pitchFamily="18" charset="2"/>
              </a:rPr>
              <a:t></a:t>
            </a:r>
            <a:r>
              <a:rPr lang="en-US" sz="2600" dirty="0"/>
              <a:t> </a:t>
            </a:r>
            <a:r>
              <a:rPr lang="en-US" sz="2600" i="1" dirty="0"/>
              <a:t>b</a:t>
            </a:r>
            <a:r>
              <a:rPr lang="en-US" sz="2600" dirty="0"/>
              <a:t>)</a:t>
            </a:r>
            <a:r>
              <a:rPr lang="en-US" sz="2600" i="1" dirty="0"/>
              <a:t>c</a:t>
            </a:r>
            <a:r>
              <a:rPr lang="en-US" sz="2600" dirty="0"/>
              <a:t> = (–2e</a:t>
            </a:r>
            <a:r>
              <a:rPr lang="en-US" sz="2600" baseline="-25000" dirty="0"/>
              <a:t>12</a:t>
            </a:r>
            <a:r>
              <a:rPr lang="en-US" sz="2600" dirty="0"/>
              <a:t> – 2e</a:t>
            </a:r>
            <a:r>
              <a:rPr lang="en-US" sz="2600" baseline="-25000" dirty="0"/>
              <a:t>23</a:t>
            </a:r>
            <a:r>
              <a:rPr lang="en-US" sz="2600" dirty="0"/>
              <a:t> + 7e</a:t>
            </a:r>
            <a:r>
              <a:rPr lang="en-US" sz="2600" baseline="-25000" dirty="0"/>
              <a:t>31</a:t>
            </a:r>
            <a:r>
              <a:rPr lang="en-US" sz="2600" dirty="0"/>
              <a:t>)(e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2</a:t>
            </a:r>
            <a:r>
              <a:rPr lang="en-US" sz="2600" dirty="0"/>
              <a:t> – e</a:t>
            </a:r>
            <a:r>
              <a:rPr lang="en-US" sz="2600" baseline="-25000" dirty="0"/>
              <a:t>3</a:t>
            </a:r>
            <a:r>
              <a:rPr lang="en-US" sz="2600" dirty="0"/>
              <a:t>)    </a:t>
            </a:r>
          </a:p>
          <a:p>
            <a:pPr marL="0" indent="0">
              <a:buNone/>
            </a:pPr>
            <a:r>
              <a:rPr lang="en-US" sz="2600" dirty="0"/>
              <a:t>	    = 2e</a:t>
            </a:r>
            <a:r>
              <a:rPr lang="en-US" sz="2600" baseline="-25000" dirty="0"/>
              <a:t>2</a:t>
            </a:r>
            <a:r>
              <a:rPr lang="en-US" sz="2600" dirty="0"/>
              <a:t> – 4e</a:t>
            </a:r>
            <a:r>
              <a:rPr lang="en-US" sz="2600" baseline="-25000" dirty="0"/>
              <a:t>1</a:t>
            </a:r>
            <a:r>
              <a:rPr lang="en-US" sz="2600" dirty="0"/>
              <a:t> + 2e</a:t>
            </a:r>
            <a:r>
              <a:rPr lang="en-US" sz="2600" baseline="-25000" dirty="0"/>
              <a:t>123</a:t>
            </a:r>
            <a:r>
              <a:rPr lang="en-US" sz="2600" dirty="0"/>
              <a:t> – 2e</a:t>
            </a:r>
            <a:r>
              <a:rPr lang="en-US" sz="2600" baseline="-25000" dirty="0"/>
              <a:t>123</a:t>
            </a:r>
            <a:r>
              <a:rPr lang="en-US" sz="2600" dirty="0"/>
              <a:t> + 4e</a:t>
            </a:r>
            <a:r>
              <a:rPr lang="en-US" sz="2600" baseline="-25000" dirty="0"/>
              <a:t>3</a:t>
            </a:r>
            <a:r>
              <a:rPr lang="en-US" sz="2600" dirty="0"/>
              <a:t> + e</a:t>
            </a:r>
            <a:r>
              <a:rPr lang="en-US" sz="2600" baseline="-25000" dirty="0"/>
              <a:t>2</a:t>
            </a:r>
            <a:r>
              <a:rPr lang="en-US" sz="2600" dirty="0"/>
              <a:t> +  7e</a:t>
            </a:r>
            <a:r>
              <a:rPr lang="en-US" sz="2600" baseline="-25000" dirty="0"/>
              <a:t>3</a:t>
            </a:r>
            <a:r>
              <a:rPr lang="en-US" sz="2600" dirty="0"/>
              <a:t> + 14e</a:t>
            </a:r>
            <a:r>
              <a:rPr lang="en-US" sz="2600" baseline="-25000" dirty="0"/>
              <a:t>123</a:t>
            </a:r>
            <a:r>
              <a:rPr lang="en-US" sz="2600" dirty="0"/>
              <a:t> + 7e</a:t>
            </a:r>
            <a:r>
              <a:rPr lang="en-US" sz="2600" baseline="-25000" dirty="0"/>
              <a:t>1</a:t>
            </a:r>
            <a:r>
              <a:rPr lang="en-US" sz="2600" dirty="0"/>
              <a:t>   </a:t>
            </a:r>
          </a:p>
          <a:p>
            <a:pPr marL="0" indent="0">
              <a:buNone/>
            </a:pPr>
            <a:r>
              <a:rPr lang="en-US" sz="2600" dirty="0"/>
              <a:t>	    = (–4 + 7)e</a:t>
            </a:r>
            <a:r>
              <a:rPr lang="en-US" sz="2600" baseline="-25000" dirty="0"/>
              <a:t>1</a:t>
            </a:r>
            <a:r>
              <a:rPr lang="en-US" sz="2600" dirty="0"/>
              <a:t> + (2 + 1)e</a:t>
            </a:r>
            <a:r>
              <a:rPr lang="en-US" sz="2600" baseline="-25000" dirty="0"/>
              <a:t>2</a:t>
            </a:r>
            <a:r>
              <a:rPr lang="en-US" sz="2600" dirty="0"/>
              <a:t>  + (4 + 7)e</a:t>
            </a:r>
            <a:r>
              <a:rPr lang="en-US" sz="2600" baseline="-25000" dirty="0"/>
              <a:t>3</a:t>
            </a:r>
            <a:r>
              <a:rPr lang="en-US" sz="2600" dirty="0"/>
              <a:t> + (2 – 2 + 14)e</a:t>
            </a:r>
            <a:r>
              <a:rPr lang="en-US" sz="2600" baseline="-25000" dirty="0"/>
              <a:t>123</a:t>
            </a:r>
            <a:r>
              <a:rPr lang="en-US" sz="2600" dirty="0"/>
              <a:t>  </a:t>
            </a:r>
          </a:p>
          <a:p>
            <a:pPr marL="0" indent="0">
              <a:buNone/>
            </a:pPr>
            <a:r>
              <a:rPr lang="en-US" sz="2600" dirty="0"/>
              <a:t>	    = 3e</a:t>
            </a:r>
            <a:r>
              <a:rPr lang="en-US" sz="2600" baseline="-25000" dirty="0"/>
              <a:t>1</a:t>
            </a:r>
            <a:r>
              <a:rPr lang="en-US" sz="2600" dirty="0"/>
              <a:t> + 3e</a:t>
            </a:r>
            <a:r>
              <a:rPr lang="en-US" sz="2600" baseline="-25000" dirty="0"/>
              <a:t>2</a:t>
            </a:r>
            <a:r>
              <a:rPr lang="en-US" sz="2600" dirty="0"/>
              <a:t>  + 11e</a:t>
            </a:r>
            <a:r>
              <a:rPr lang="en-US" sz="2600" baseline="-25000" dirty="0"/>
              <a:t>3</a:t>
            </a:r>
            <a:r>
              <a:rPr lang="en-US" sz="2600" dirty="0"/>
              <a:t> + 14e</a:t>
            </a:r>
            <a:r>
              <a:rPr lang="en-US" sz="2600" baseline="-25000" dirty="0"/>
              <a:t>123</a:t>
            </a:r>
            <a:r>
              <a:rPr lang="en-US" sz="2600" dirty="0"/>
              <a:t> </a:t>
            </a:r>
            <a:r>
              <a:rPr lang="en-US" sz="2400" dirty="0"/>
              <a:t>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4A050-DDC5-428B-ACC7-DAA4E2194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74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19C90-260E-4031-A2F1-C4A3B63F1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3440"/>
            <a:ext cx="10515600" cy="532352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3) (</a:t>
            </a:r>
            <a:r>
              <a:rPr lang="en-US" i="1" dirty="0"/>
              <a:t>a</a:t>
            </a:r>
            <a:r>
              <a:rPr lang="en-US" dirty="0"/>
              <a:t> + </a:t>
            </a:r>
            <a:r>
              <a:rPr lang="en-US" i="1" dirty="0"/>
              <a:t>b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/>
              <a:t>c </a:t>
            </a:r>
            <a:r>
              <a:rPr lang="en-US" dirty="0"/>
              <a:t>= (5e</a:t>
            </a:r>
            <a:r>
              <a:rPr lang="en-US" baseline="-25000" dirty="0"/>
              <a:t>1</a:t>
            </a:r>
            <a:r>
              <a:rPr lang="en-US" dirty="0"/>
              <a:t> + 4e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r>
              <a:rPr lang="en-US" dirty="0"/>
              <a:t>)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dirty="0"/>
              <a:t>(e</a:t>
            </a:r>
            <a:r>
              <a:rPr lang="en-US" baseline="-25000" dirty="0"/>
              <a:t>1</a:t>
            </a:r>
            <a:r>
              <a:rPr lang="en-US" dirty="0"/>
              <a:t> + 2e</a:t>
            </a:r>
            <a:r>
              <a:rPr lang="en-US" baseline="-25000" dirty="0"/>
              <a:t>2</a:t>
            </a:r>
            <a:r>
              <a:rPr lang="en-US" dirty="0"/>
              <a:t> – e</a:t>
            </a:r>
            <a:r>
              <a:rPr lang="en-US" baseline="-25000" dirty="0"/>
              <a:t>3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	           = (5)(1)  + (4)(2) + (–1)(–1)</a:t>
            </a:r>
          </a:p>
          <a:p>
            <a:pPr marL="0" indent="0">
              <a:buNone/>
            </a:pPr>
            <a:r>
              <a:rPr lang="en-US" dirty="0"/>
              <a:t>	           = 5 + 8 + 1</a:t>
            </a:r>
          </a:p>
          <a:p>
            <a:pPr marL="0" indent="0">
              <a:buNone/>
            </a:pPr>
            <a:r>
              <a:rPr lang="en-US" dirty="0"/>
              <a:t>		= 14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4B484-DF0A-4A9A-B5BD-20D88403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5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09A9C-F251-4C27-97F0-7FE83BC15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Sifat-sifat</a:t>
            </a:r>
            <a:r>
              <a:rPr lang="en-US" b="1" dirty="0"/>
              <a:t> </a:t>
            </a:r>
            <a:r>
              <a:rPr lang="en-US" b="1" dirty="0" err="1"/>
              <a:t>Imajiner</a:t>
            </a:r>
            <a:r>
              <a:rPr lang="en-US" b="1" dirty="0"/>
              <a:t> </a:t>
            </a:r>
            <a:r>
              <a:rPr lang="en-US" b="1" i="1" dirty="0"/>
              <a:t>Outer Product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0907-A925-4B0E-A782-756E1E015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160"/>
            <a:ext cx="10515600" cy="4958715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Kuadratkan</a:t>
            </a:r>
            <a:r>
              <a:rPr lang="en-US" sz="2400" dirty="0"/>
              <a:t> </a:t>
            </a:r>
            <a:r>
              <a:rPr lang="en-US" sz="2400" i="1" dirty="0"/>
              <a:t>outer product </a:t>
            </a:r>
            <a:r>
              <a:rPr lang="en-US" sz="2400" dirty="0" err="1"/>
              <a:t>dari</a:t>
            </a:r>
            <a:r>
              <a:rPr lang="en-US" sz="2400" i="1" dirty="0"/>
              <a:t> </a:t>
            </a:r>
            <a:r>
              <a:rPr lang="en-US" sz="2400" dirty="0" err="1"/>
              <a:t>vektor-vektor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 </a:t>
            </a:r>
          </a:p>
          <a:p>
            <a:pPr marL="0" indent="0">
              <a:buNone/>
            </a:pPr>
            <a:r>
              <a:rPr lang="en-US" sz="2400" dirty="0"/>
              <a:t>		     =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	     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	     = –e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</a:p>
          <a:p>
            <a:pPr marL="0" indent="0">
              <a:buNone/>
            </a:pPr>
            <a:r>
              <a:rPr lang="en-US" sz="2400" baseline="30000" dirty="0"/>
              <a:t>		       </a:t>
            </a:r>
            <a:r>
              <a:rPr lang="en-US" sz="2400" dirty="0"/>
              <a:t>= –1</a:t>
            </a:r>
            <a:r>
              <a:rPr lang="en-US" sz="2400" baseline="30000" dirty="0"/>
              <a:t>2 </a:t>
            </a:r>
            <a:r>
              <a:rPr lang="en-US" sz="2400" dirty="0"/>
              <a:t>1</a:t>
            </a:r>
            <a:r>
              <a:rPr lang="en-US" sz="2400" baseline="30000" dirty="0"/>
              <a:t>2 	</a:t>
            </a:r>
          </a:p>
          <a:p>
            <a:pPr marL="0" indent="0">
              <a:buNone/>
            </a:pPr>
            <a:r>
              <a:rPr lang="en-US" sz="2400" baseline="30000" dirty="0"/>
              <a:t>		       </a:t>
            </a:r>
            <a:r>
              <a:rPr lang="en-US" sz="2400" dirty="0"/>
              <a:t>= –1</a:t>
            </a:r>
            <a:r>
              <a:rPr lang="en-US" sz="2400" baseline="30000" dirty="0"/>
              <a:t>	</a:t>
            </a:r>
          </a:p>
          <a:p>
            <a:r>
              <a:rPr lang="en-US" sz="2400" dirty="0" err="1"/>
              <a:t>Jadi</a:t>
            </a:r>
            <a:r>
              <a:rPr lang="en-US" sz="2400" dirty="0"/>
              <a:t>,   (e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 = –1       </a:t>
            </a:r>
            <a:r>
              <a:rPr lang="en-US" sz="2400" dirty="0">
                <a:sym typeface="Symbol" panose="05050102010706020507" pitchFamily="18" charset="2"/>
              </a:rPr>
              <a:t> </a:t>
            </a:r>
            <a:r>
              <a:rPr lang="en-US" sz="2400" dirty="0" err="1">
                <a:sym typeface="Symbol" panose="05050102010706020507" pitchFamily="18" charset="2"/>
              </a:rPr>
              <a:t>mirip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imajiner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dirty="0"/>
              <a:t>–1 </a:t>
            </a:r>
            <a:r>
              <a:rPr lang="en-US" sz="2400" baseline="30000" dirty="0"/>
              <a:t>	</a:t>
            </a:r>
          </a:p>
          <a:p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, </a:t>
            </a:r>
            <a:r>
              <a:rPr lang="en-US" sz="2400" dirty="0" err="1"/>
              <a:t>bahkan</a:t>
            </a:r>
            <a:r>
              <a:rPr lang="en-US" sz="2400" dirty="0"/>
              <a:t> juga </a:t>
            </a:r>
            <a:r>
              <a:rPr lang="en-US" sz="2400" dirty="0" err="1"/>
              <a:t>dengan</a:t>
            </a:r>
            <a:r>
              <a:rPr lang="en-US" sz="2400" dirty="0"/>
              <a:t> quaternion, dan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pada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4ED5D-6F0E-48E9-83A1-E8B8F0BE4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2689FE-CB38-4E53-8CE8-868FAC41E499}"/>
              </a:ext>
            </a:extLst>
          </p:cNvPr>
          <p:cNvCxnSpPr>
            <a:cxnSpLocks/>
          </p:cNvCxnSpPr>
          <p:nvPr/>
        </p:nvCxnSpPr>
        <p:spPr>
          <a:xfrm>
            <a:off x="3627120" y="2961640"/>
            <a:ext cx="5283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A5D766F-DEE3-4B7F-AF34-0DF28CF22024}"/>
              </a:ext>
            </a:extLst>
          </p:cNvPr>
          <p:cNvSpPr/>
          <p:nvPr/>
        </p:nvSpPr>
        <p:spPr>
          <a:xfrm>
            <a:off x="3595868" y="2961640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–e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DC779E-FBF5-4107-A739-CB622473B183}"/>
              </a:ext>
            </a:extLst>
          </p:cNvPr>
          <p:cNvSpPr/>
          <p:nvPr/>
        </p:nvSpPr>
        <p:spPr>
          <a:xfrm>
            <a:off x="1824808" y="5171446"/>
            <a:ext cx="194854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9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ED6C-89B1-4E01-8A23-B1607F3C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Pseduoscalar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429B-2576-4EC6-BB55-26F6E4CAA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896"/>
          </a:xfrm>
        </p:spPr>
        <p:txBody>
          <a:bodyPr>
            <a:normAutofit/>
          </a:bodyPr>
          <a:lstStyle/>
          <a:p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skalar</a:t>
            </a:r>
            <a:r>
              <a:rPr lang="en-US" sz="2400" dirty="0"/>
              <a:t>  </a:t>
            </a:r>
            <a:r>
              <a:rPr lang="en-US" sz="2400" dirty="0">
                <a:sym typeface="Symbol" panose="05050102010706020507" pitchFamily="18" charset="2"/>
              </a:rPr>
              <a:t> grade-0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 grade-1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bivector  grade-2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 grade-3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dirty="0" err="1">
                <a:sym typeface="Symbol" panose="05050102010706020507" pitchFamily="18" charset="2"/>
              </a:rPr>
              <a:t>dst</a:t>
            </a:r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/>
              <a:t>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aljabar</a:t>
            </a:r>
            <a:r>
              <a:rPr lang="en-US" sz="2400" dirty="0"/>
              <a:t> (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aljabar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, </a:t>
            </a:r>
            <a:r>
              <a:rPr lang="en-US" sz="2400" dirty="0" err="1"/>
              <a:t>aljabar</a:t>
            </a:r>
            <a:r>
              <a:rPr lang="en-US" sz="2400" dirty="0"/>
              <a:t> bivector, </a:t>
            </a:r>
            <a:r>
              <a:rPr lang="en-US" sz="2400" dirty="0" err="1"/>
              <a:t>dst</a:t>
            </a:r>
            <a:r>
              <a:rPr lang="en-US" sz="2400" dirty="0"/>
              <a:t>), </a:t>
            </a:r>
            <a:r>
              <a:rPr lang="en-US" sz="2400" dirty="0" err="1"/>
              <a:t>elemen</a:t>
            </a:r>
            <a:r>
              <a:rPr lang="en-US" sz="2400" dirty="0"/>
              <a:t> paling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pseudoscalar</a:t>
            </a:r>
            <a:r>
              <a:rPr lang="en-US" sz="2400" dirty="0"/>
              <a:t> dan </a:t>
            </a:r>
            <a:r>
              <a:rPr lang="en-US" sz="2400" i="1" dirty="0"/>
              <a:t>grade-</a:t>
            </a:r>
            <a:r>
              <a:rPr lang="en-US" sz="2400" i="1" dirty="0" err="1"/>
              <a:t>nya</a:t>
            </a:r>
            <a:r>
              <a:rPr lang="en-US" sz="2400" dirty="0"/>
              <a:t> </a:t>
            </a:r>
            <a:r>
              <a:rPr lang="en-US" sz="2400" dirty="0" err="1"/>
              <a:t>diasosiasikan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dimensi</a:t>
            </a:r>
            <a:r>
              <a:rPr lang="en-US" sz="2400" dirty="0"/>
              <a:t> </a:t>
            </a:r>
            <a:r>
              <a:rPr lang="en-US" sz="2400" dirty="0" err="1"/>
              <a:t>ruangnya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Contoh</a:t>
            </a:r>
            <a:r>
              <a:rPr lang="en-US" sz="2400" dirty="0"/>
              <a:t>: -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dan </a:t>
            </a:r>
            <a:r>
              <a:rPr lang="en-US" sz="2400" dirty="0" err="1"/>
              <a:t>berdimensi</a:t>
            </a:r>
            <a:r>
              <a:rPr lang="en-US" sz="2400" dirty="0"/>
              <a:t> 2. </a:t>
            </a:r>
          </a:p>
          <a:p>
            <a:pPr marL="0" indent="0">
              <a:buNone/>
            </a:pPr>
            <a:r>
              <a:rPr lang="en-US" sz="2400" dirty="0"/>
              <a:t>	     -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914400" lvl="2" indent="0">
              <a:buNone/>
            </a:pP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0D38E-DC20-4C88-A99A-A2549F617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82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07F-E80E-4207-93A5-51919F15E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 err="1"/>
              <a:t>Pseudoscalar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25768-7B69-4C73-B92C-269504005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err="1"/>
              <a:t>Pseudoscalar</a:t>
            </a:r>
            <a:r>
              <a:rPr lang="en-US" sz="2400" i="1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rotor</a:t>
            </a:r>
            <a:r>
              <a:rPr lang="en-US" sz="2400" dirty="0"/>
              <a:t> (</a:t>
            </a:r>
            <a:r>
              <a:rPr lang="en-US" sz="2400" dirty="0" err="1"/>
              <a:t>penggerak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).</a:t>
            </a:r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dilambangkan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,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en-US" sz="2400" i="1" dirty="0"/>
              <a:t>	 	I</a:t>
            </a:r>
            <a:r>
              <a:rPr lang="en-US" sz="2400" dirty="0"/>
              <a:t> = e</a:t>
            </a:r>
            <a:r>
              <a:rPr lang="en-US" sz="2400" baseline="-25000" dirty="0"/>
              <a:t>1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12 </a:t>
            </a:r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 dan e</a:t>
            </a:r>
            <a:r>
              <a:rPr lang="en-US" sz="2400" baseline="-25000" dirty="0"/>
              <a:t>2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: </a:t>
            </a:r>
          </a:p>
          <a:p>
            <a:pPr marL="457200" lvl="1" indent="0">
              <a:spcBef>
                <a:spcPts val="1800"/>
              </a:spcBef>
              <a:buNone/>
            </a:pPr>
            <a:r>
              <a:rPr lang="en-US" i="1" dirty="0"/>
              <a:t>	</a:t>
            </a:r>
            <a:r>
              <a:rPr lang="en-US" dirty="0"/>
              <a:t> e</a:t>
            </a:r>
            <a:r>
              <a:rPr lang="en-US" baseline="-25000" dirty="0"/>
              <a:t>1</a:t>
            </a:r>
            <a:r>
              <a:rPr lang="en-US" i="1" dirty="0"/>
              <a:t>I</a:t>
            </a:r>
            <a:r>
              <a:rPr lang="en-US" dirty="0"/>
              <a:t> =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12 </a:t>
            </a:r>
            <a:r>
              <a:rPr lang="en-US" dirty="0"/>
              <a:t>= 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e</a:t>
            </a:r>
            <a:r>
              <a:rPr lang="en-US" baseline="-25000" dirty="0"/>
              <a:t>2 </a:t>
            </a:r>
            <a:r>
              <a:rPr lang="en-US" dirty="0"/>
              <a:t>= e</a:t>
            </a:r>
            <a:r>
              <a:rPr lang="en-US" baseline="-25000" dirty="0"/>
              <a:t>1</a:t>
            </a:r>
            <a:r>
              <a:rPr lang="en-US" baseline="30000" dirty="0"/>
              <a:t>2</a:t>
            </a:r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 (1)e</a:t>
            </a:r>
            <a:r>
              <a:rPr lang="en-US" baseline="-25000" dirty="0"/>
              <a:t>2</a:t>
            </a:r>
            <a:r>
              <a:rPr lang="en-US" dirty="0"/>
              <a:t> = e</a:t>
            </a:r>
            <a:r>
              <a:rPr lang="en-US" baseline="-25000" dirty="0"/>
              <a:t>2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dirty="0"/>
              <a:t> e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=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dirty="0"/>
              <a:t>(–e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)= –e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 </a:t>
            </a:r>
            <a:r>
              <a:rPr lang="en-US" sz="2400" dirty="0"/>
              <a:t>= –(1)e</a:t>
            </a:r>
            <a:r>
              <a:rPr lang="en-US" sz="2400" baseline="-25000" dirty="0"/>
              <a:t>1</a:t>
            </a:r>
            <a:r>
              <a:rPr lang="en-US" sz="2400" dirty="0"/>
              <a:t> = –e</a:t>
            </a:r>
            <a:r>
              <a:rPr lang="en-US" sz="2400" baseline="-25000" dirty="0"/>
              <a:t>1</a:t>
            </a:r>
            <a:endParaRPr lang="en-US" sz="2400" dirty="0"/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2400" dirty="0"/>
              <a:t>–e</a:t>
            </a:r>
            <a:r>
              <a:rPr lang="en-US" sz="2400" baseline="-25000" dirty="0"/>
              <a:t>1</a:t>
            </a:r>
            <a:r>
              <a:rPr lang="en-US" sz="2400" i="1" dirty="0"/>
              <a:t>I</a:t>
            </a:r>
            <a:r>
              <a:rPr lang="en-US" sz="2400" dirty="0"/>
              <a:t> 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–e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–e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= –(1)e</a:t>
            </a:r>
            <a:r>
              <a:rPr lang="en-US" sz="2400" baseline="-25000" dirty="0"/>
              <a:t>2</a:t>
            </a:r>
            <a:r>
              <a:rPr lang="en-US" sz="2400" dirty="0"/>
              <a:t> = –e</a:t>
            </a:r>
            <a:r>
              <a:rPr lang="en-US" sz="2400" baseline="-25000" dirty="0"/>
              <a:t>2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       – e</a:t>
            </a:r>
            <a:r>
              <a:rPr lang="en-US" sz="2400" baseline="-25000" dirty="0"/>
              <a:t>2</a:t>
            </a:r>
            <a:r>
              <a:rPr lang="en-US" sz="2400" i="1" dirty="0"/>
              <a:t>I</a:t>
            </a:r>
            <a:r>
              <a:rPr lang="en-US" sz="2400" dirty="0"/>
              <a:t> = 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 </a:t>
            </a:r>
            <a:r>
              <a:rPr lang="en-US" sz="2400" dirty="0"/>
              <a:t>= 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= –e</a:t>
            </a:r>
            <a:r>
              <a:rPr lang="en-US" sz="2400" baseline="-25000" dirty="0"/>
              <a:t>2</a:t>
            </a:r>
            <a:r>
              <a:rPr lang="en-US" sz="2400" dirty="0"/>
              <a:t>(–e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) = 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 </a:t>
            </a:r>
            <a:r>
              <a:rPr lang="en-US" sz="2400" dirty="0"/>
              <a:t>= (1)e</a:t>
            </a:r>
            <a:r>
              <a:rPr lang="en-US" sz="2400" baseline="-25000" dirty="0"/>
              <a:t>1</a:t>
            </a:r>
            <a:r>
              <a:rPr lang="en-US" sz="2400" dirty="0"/>
              <a:t> = e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AA71D-BDDF-4BA0-9209-D19482322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04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8B46-3B77-415B-9995-9F1FFEC62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5360"/>
            <a:ext cx="10515600" cy="5201603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I</a:t>
            </a:r>
            <a:r>
              <a:rPr lang="en-US" sz="2400" dirty="0"/>
              <a:t>:  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8FDC2-EC88-4125-B198-D25B6E614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62B0CF-7FED-4512-AA2C-3B030C5C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252" y="1603221"/>
            <a:ext cx="1658875" cy="5158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A1B79A-D66A-4EE4-9141-1E8D19955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099" y="2298420"/>
            <a:ext cx="2752021" cy="356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0A237-CA28-43C7-A21B-D077AC123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098" y="2799153"/>
            <a:ext cx="2853622" cy="425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8A65A-DE3D-4BD5-A898-6A22D03F0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7098" y="3373769"/>
            <a:ext cx="2285757" cy="425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923C0-A3B9-4EF8-AE46-4CC873C2C0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7098" y="3942826"/>
            <a:ext cx="2553240" cy="4259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6EA071-905F-4DA3-90E4-1347B2798011}"/>
              </a:ext>
            </a:extLst>
          </p:cNvPr>
          <p:cNvSpPr txBox="1"/>
          <p:nvPr/>
        </p:nvSpPr>
        <p:spPr>
          <a:xfrm>
            <a:off x="1275093" y="4579944"/>
            <a:ext cx="598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90</a:t>
            </a:r>
          </a:p>
          <a:p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AF374B-8EE1-41C0-9FA7-2F12B3399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9232" y="941664"/>
            <a:ext cx="4394288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33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FD706-B7A0-4A1D-B332-F621C5A74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720080"/>
          </a:xfrm>
        </p:spPr>
        <p:txBody>
          <a:bodyPr>
            <a:normAutofit/>
          </a:bodyPr>
          <a:lstStyle/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I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: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pseudoscalar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komutatif</a:t>
            </a:r>
            <a:r>
              <a:rPr lang="en-US" sz="2400" dirty="0"/>
              <a:t>. 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8DB14-20F0-4CBA-93BC-90B29A699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878EF-200D-4693-AD42-388F27BEB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566" y="1312027"/>
            <a:ext cx="1907816" cy="505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552318-9B1F-4752-B584-A00B709A0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33" y="1925675"/>
            <a:ext cx="2770148" cy="315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0BDE43-1E9D-4B36-94C2-2E2E99AAB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9433" y="2356536"/>
            <a:ext cx="2813589" cy="465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5F6AF3-2C60-4CAC-93AE-5AD9D40B6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574" y="2846538"/>
            <a:ext cx="2444888" cy="3990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AC23ED-72E0-4A4F-BEC3-0F3E54C504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9433" y="3366654"/>
            <a:ext cx="1993110" cy="3990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39D64F-799F-4D37-B829-FCF2B6A00E59}"/>
              </a:ext>
            </a:extLst>
          </p:cNvPr>
          <p:cNvSpPr txBox="1"/>
          <p:nvPr/>
        </p:nvSpPr>
        <p:spPr>
          <a:xfrm>
            <a:off x="1302437" y="3859048"/>
            <a:ext cx="59841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memutar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90</a:t>
            </a:r>
          </a:p>
          <a:p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searah</a:t>
            </a:r>
            <a:r>
              <a:rPr lang="en-US" sz="2400" dirty="0"/>
              <a:t> </a:t>
            </a:r>
            <a:r>
              <a:rPr lang="en-US" sz="2400" dirty="0" err="1"/>
              <a:t>jarum</a:t>
            </a:r>
            <a:r>
              <a:rPr lang="en-US" sz="2400" dirty="0"/>
              <a:t> jam.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B6A64A-787D-4345-A0D7-CCDE36F97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8741" y="5116555"/>
            <a:ext cx="2107247" cy="6906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94007-CD37-4BAC-9208-D2D9126690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232" y="941664"/>
            <a:ext cx="4394288" cy="419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7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0B4E21-7392-497D-8848-F472A916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19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A8323-C31F-49D4-A164-11C5F7B63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586" y="325121"/>
            <a:ext cx="9097171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4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16DC3C-C7BC-4C44-AAAF-07AC4C15B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1360"/>
            <a:ext cx="10515600" cy="545560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Sumber</a:t>
            </a:r>
            <a:r>
              <a:rPr lang="en-US" b="1" dirty="0"/>
              <a:t>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John Vince, </a:t>
            </a:r>
            <a:r>
              <a:rPr lang="en-US" i="1" dirty="0"/>
              <a:t>Geometric Algebra for Computer Graphics</a:t>
            </a:r>
            <a:r>
              <a:rPr lang="en-US" dirty="0"/>
              <a:t>. Springer. 2007 </a:t>
            </a:r>
          </a:p>
          <a:p>
            <a:pPr marL="0" indent="0">
              <a:buNone/>
            </a:pPr>
            <a:r>
              <a:rPr lang="en-US" i="1" dirty="0"/>
              <a:t>	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5921-AC98-4AC8-B93A-04020B34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19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EF2CA-F096-4FBE-A374-38C8DE79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, bivector, dan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E8A45-2D03-45C8-9DBD-FACACE4E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dan </a:t>
            </a:r>
            <a:r>
              <a:rPr lang="en-US" sz="2400" i="1" dirty="0"/>
              <a:t>b</a:t>
            </a:r>
            <a:r>
              <a:rPr lang="en-US" sz="2400" dirty="0"/>
              <a:t> =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 </a:t>
            </a:r>
            <a:r>
              <a:rPr lang="en-US" sz="2400" dirty="0"/>
              <a:t>di R</a:t>
            </a:r>
            <a:r>
              <a:rPr lang="en-US" sz="2400" baseline="30000" dirty="0"/>
              <a:t>2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CFB5B-CFC5-4723-B753-DE4ABB16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B772CC-EC3A-4144-B6B4-4A336F631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87" y="2461440"/>
            <a:ext cx="6123633" cy="244694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794AF9-3653-473D-8793-29AB4592234A}"/>
              </a:ext>
            </a:extLst>
          </p:cNvPr>
          <p:cNvCxnSpPr>
            <a:cxnSpLocks/>
          </p:cNvCxnSpPr>
          <p:nvPr/>
        </p:nvCxnSpPr>
        <p:spPr>
          <a:xfrm>
            <a:off x="2997200" y="492362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2A3EED1-1E8A-4691-B36F-EE2F36803F21}"/>
              </a:ext>
            </a:extLst>
          </p:cNvPr>
          <p:cNvCxnSpPr>
            <a:cxnSpLocks/>
          </p:cNvCxnSpPr>
          <p:nvPr/>
        </p:nvCxnSpPr>
        <p:spPr>
          <a:xfrm>
            <a:off x="5298440" y="490838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0667043-4309-4D07-8653-07F7946EE90E}"/>
              </a:ext>
            </a:extLst>
          </p:cNvPr>
          <p:cNvSpPr/>
          <p:nvPr/>
        </p:nvSpPr>
        <p:spPr>
          <a:xfrm>
            <a:off x="3581401" y="6018752"/>
            <a:ext cx="792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skalar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4E2AC18-AA1B-465A-AD02-BAE524B2BCEF}"/>
              </a:ext>
            </a:extLst>
          </p:cNvPr>
          <p:cNvSpPr/>
          <p:nvPr/>
        </p:nvSpPr>
        <p:spPr>
          <a:xfrm>
            <a:off x="5735965" y="4923624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 </a:t>
            </a:r>
            <a:r>
              <a:rPr lang="en-US" i="1" dirty="0">
                <a:sym typeface="Symbol" panose="05050102010706020507" pitchFamily="18" charset="2"/>
              </a:rPr>
              <a:t>b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289F15-F42F-4B54-ADED-0F650247C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82" y="5470453"/>
            <a:ext cx="4592998" cy="37080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FA655A5-B9E9-4DE5-A85E-88A3009A6536}"/>
              </a:ext>
            </a:extLst>
          </p:cNvPr>
          <p:cNvCxnSpPr>
            <a:cxnSpLocks/>
          </p:cNvCxnSpPr>
          <p:nvPr/>
        </p:nvCxnSpPr>
        <p:spPr>
          <a:xfrm>
            <a:off x="2997200" y="6000584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C60193-B693-42D5-A190-2F346AE52E4F}"/>
              </a:ext>
            </a:extLst>
          </p:cNvPr>
          <p:cNvCxnSpPr>
            <a:cxnSpLocks/>
          </p:cNvCxnSpPr>
          <p:nvPr/>
        </p:nvCxnSpPr>
        <p:spPr>
          <a:xfrm>
            <a:off x="5191760" y="5996608"/>
            <a:ext cx="15951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010C53-F66F-426A-AC8E-1B15E4A995DF}"/>
              </a:ext>
            </a:extLst>
          </p:cNvPr>
          <p:cNvSpPr/>
          <p:nvPr/>
        </p:nvSpPr>
        <p:spPr>
          <a:xfrm>
            <a:off x="3628002" y="5091265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287E0FF-6761-4483-B5A9-CD651FE10FC6}"/>
              </a:ext>
            </a:extLst>
          </p:cNvPr>
          <p:cNvSpPr/>
          <p:nvPr/>
        </p:nvSpPr>
        <p:spPr>
          <a:xfrm>
            <a:off x="5617835" y="5985128"/>
            <a:ext cx="95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bivector</a:t>
            </a:r>
          </a:p>
        </p:txBody>
      </p:sp>
    </p:spTree>
    <p:extLst>
      <p:ext uri="{BB962C8B-B14F-4D97-AF65-F5344CB8AC3E}">
        <p14:creationId xmlns:p14="http://schemas.microsoft.com/office/powerpoint/2010/main" val="19943698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57BBD-7D57-4AE3-963A-EACFBB56D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r>
              <a:rPr lang="en-US" sz="2400" dirty="0" err="1"/>
              <a:t>Perhatikan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 Z = p + qi.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yang </a:t>
            </a:r>
            <a:r>
              <a:rPr lang="en-US" sz="2400" dirty="0" err="1"/>
              <a:t>ekivalen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kompleksZ</a:t>
            </a:r>
            <a:r>
              <a:rPr lang="en-US" sz="2400" dirty="0"/>
              <a:t> yang </a:t>
            </a:r>
            <a:r>
              <a:rPr lang="en-US" sz="2400" dirty="0" err="1"/>
              <a:t>dibentuk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mengkombinasikan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baseline="-25000" dirty="0"/>
              <a:t>1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riil</a:t>
            </a:r>
            <a:r>
              <a:rPr lang="en-US" sz="2400" dirty="0"/>
              <a:t> dan </a:t>
            </a:r>
            <a:r>
              <a:rPr lang="en-US" sz="2400" i="1" dirty="0"/>
              <a:t>a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4F72-26AD-4E5F-BCBE-74D8E348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CD999-3B5F-4129-80A5-13DB9D588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644" y="1360820"/>
            <a:ext cx="5008111" cy="437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06CF0C-C5ED-424E-84DC-0B8C85C9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397" y="4036349"/>
            <a:ext cx="4080883" cy="5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519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B1C15-F1E4-4AD6-A7DA-E53745F690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3280"/>
                <a:ext cx="10515600" cy="55880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Vektor </a:t>
                </a:r>
                <a:r>
                  <a:rPr lang="en-US" sz="2400" i="1" dirty="0"/>
                  <a:t>a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dikonversi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menjadi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i="1" dirty="0"/>
                  <a:t>Z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.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vektor</a:t>
                </a:r>
                <a:r>
                  <a:rPr lang="en-US" sz="2400" dirty="0"/>
                  <a:t> </a:t>
                </a:r>
                <a:r>
                  <a:rPr lang="en-US" sz="2400" i="1" dirty="0"/>
                  <a:t>a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</a:t>
                </a:r>
                <a:r>
                  <a:rPr lang="en-US" sz="2400" i="1" dirty="0"/>
                  <a:t>a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maka</a:t>
                </a:r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Jadi</a:t>
                </a:r>
                <a:r>
                  <a:rPr lang="en-US" sz="2400" dirty="0"/>
                  <a:t>,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 err="1"/>
                  <a:t>Kalau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urutan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perkaliannya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dibalik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sebagai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berikut</a:t>
                </a:r>
                <a:r>
                  <a:rPr lang="en-US" sz="2400" dirty="0"/>
                  <a:t>: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hasilnya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bilangan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kompleks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sekawan</a:t>
                </a:r>
                <a:r>
                  <a:rPr lang="en-US" sz="2400" dirty="0"/>
                  <a:t> (conjugate)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6B1C15-F1E4-4AD6-A7DA-E53745F690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3280"/>
                <a:ext cx="10515600" cy="5588000"/>
              </a:xfrm>
              <a:blipFill>
                <a:blip r:embed="rId2"/>
                <a:stretch>
                  <a:fillRect l="-812" t="-1527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F47AB-2A23-4488-9C9D-6B17FD116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A1202F-D078-4EF8-860D-4C9DC4A2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826" y="1836900"/>
            <a:ext cx="3381143" cy="550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8EAD7-F5ED-4F31-B4D3-50D573995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969" y="1888730"/>
            <a:ext cx="2538954" cy="550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C44886-6834-4968-BB5F-F46346A1FA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7745" y="1973540"/>
            <a:ext cx="1654455" cy="4140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2AA43E-1ADB-4E92-986C-91D127822B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0863" y="3072848"/>
            <a:ext cx="1248006" cy="4372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627F9E-6502-4BFA-A318-1FC0DC234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0863" y="4602852"/>
            <a:ext cx="8451449" cy="528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40871B-26B6-458E-88AB-1B4E43A7D704}"/>
                  </a:ext>
                </a:extLst>
              </p:cNvPr>
              <p:cNvSpPr/>
              <p:nvPr/>
            </p:nvSpPr>
            <p:spPr>
              <a:xfrm>
                <a:off x="2615431" y="5916339"/>
                <a:ext cx="10834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i="1" dirty="0"/>
                  <a:t>a</a:t>
                </a:r>
                <a:r>
                  <a:rPr lang="en-US" sz="2400" dirty="0"/>
                  <a:t>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840871B-26B6-458E-88AB-1B4E43A7D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31" y="5916339"/>
                <a:ext cx="1083438" cy="461665"/>
              </a:xfrm>
              <a:prstGeom prst="rect">
                <a:avLst/>
              </a:prstGeom>
              <a:blipFill>
                <a:blip r:embed="rId8"/>
                <a:stretch>
                  <a:fillRect l="-8427" t="-10667" r="-33708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CB7B1B0-875C-445F-9ABB-9B414B785263}"/>
              </a:ext>
            </a:extLst>
          </p:cNvPr>
          <p:cNvSpPr/>
          <p:nvPr/>
        </p:nvSpPr>
        <p:spPr>
          <a:xfrm>
            <a:off x="2307826" y="3012725"/>
            <a:ext cx="164441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C2690A-0CDC-4BFF-98E0-397CC014F0B9}"/>
              </a:ext>
            </a:extLst>
          </p:cNvPr>
          <p:cNvSpPr/>
          <p:nvPr/>
        </p:nvSpPr>
        <p:spPr>
          <a:xfrm>
            <a:off x="2307826" y="5883844"/>
            <a:ext cx="1644414" cy="5266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88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C09F50-1006-94A9-00C0-F75326FA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23</a:t>
            </a:fld>
            <a:endParaRPr lang="en-US"/>
          </a:p>
        </p:txBody>
      </p:sp>
      <p:pic>
        <p:nvPicPr>
          <p:cNvPr id="4" name="Picture 3" descr="Cartoon of a dog&#10;&#10;Description automatically generated">
            <a:extLst>
              <a:ext uri="{FF2B5EF4-FFF2-40B4-BE49-F238E27FC236}">
                <a16:creationId xmlns:a16="http://schemas.microsoft.com/office/drawing/2014/main" id="{AF1B9D60-7A39-9EE9-CF03-409E98363B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932" y="0"/>
            <a:ext cx="975213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BAB54A-3852-129F-5C10-38771DAFE4CC}"/>
              </a:ext>
            </a:extLst>
          </p:cNvPr>
          <p:cNvSpPr txBox="1"/>
          <p:nvPr/>
        </p:nvSpPr>
        <p:spPr>
          <a:xfrm>
            <a:off x="1785257" y="5283200"/>
            <a:ext cx="2273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</a:rPr>
              <a:t>Tetap</a:t>
            </a:r>
            <a:r>
              <a:rPr lang="en-US" sz="4000" dirty="0">
                <a:solidFill>
                  <a:srgbClr val="002060"/>
                </a:solidFill>
              </a:rPr>
              <a:t> chill</a:t>
            </a:r>
          </a:p>
        </p:txBody>
      </p:sp>
    </p:spTree>
    <p:extLst>
      <p:ext uri="{BB962C8B-B14F-4D97-AF65-F5344CB8AC3E}">
        <p14:creationId xmlns:p14="http://schemas.microsoft.com/office/powerpoint/2010/main" val="1021977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AFE7A-143B-44A0-9501-4BD447A8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Soal</a:t>
            </a:r>
            <a:r>
              <a:rPr lang="en-US" dirty="0"/>
              <a:t> </a:t>
            </a:r>
            <a:r>
              <a:rPr lang="en-US" dirty="0" err="1"/>
              <a:t>Latihan</a:t>
            </a:r>
            <a:r>
              <a:rPr lang="en-US" dirty="0"/>
              <a:t> </a:t>
            </a:r>
            <a:r>
              <a:rPr lang="en-US" dirty="0" err="1"/>
              <a:t>Mandiri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9D719-7318-4D16-A677-685AE7800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(</a:t>
            </a:r>
            <a:r>
              <a:rPr lang="en-US" dirty="0" err="1"/>
              <a:t>Soal</a:t>
            </a:r>
            <a:r>
              <a:rPr lang="en-US" dirty="0"/>
              <a:t> UAS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9904D-DD54-495E-B631-B146D392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137BE0-4854-43CF-ACBF-D188E360C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82" y="2571959"/>
            <a:ext cx="7277251" cy="361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2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A4A4-83EE-4475-90A7-54987BA9E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1520"/>
            <a:ext cx="10515600" cy="5445443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2019) </a:t>
            </a:r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/>
              <a:t>(</a:t>
            </a:r>
            <a:r>
              <a:rPr lang="en-US" dirty="0" err="1"/>
              <a:t>Soal</a:t>
            </a:r>
            <a:r>
              <a:rPr lang="en-US" dirty="0"/>
              <a:t> UAS 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4B81E-1D87-4C82-B859-D2A74F0B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D6DFA5-B88C-4E03-8A2E-89701E10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149" y="1658620"/>
            <a:ext cx="10482454" cy="1633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4FFE0-55D9-4634-A070-7BC267EF9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49" y="4381714"/>
            <a:ext cx="10524788" cy="134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86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3971-F23F-4D9D-96CF-59E366C5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Multivector</a:t>
            </a:r>
            <a:r>
              <a:rPr lang="en-US" b="1" dirty="0"/>
              <a:t> </a:t>
            </a:r>
            <a:endParaRPr lang="en-US" b="1" baseline="30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05D8D-E722-4547-8C68-CA15C45C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err="1"/>
              <a:t>Multivecto</a:t>
            </a:r>
            <a:r>
              <a:rPr lang="en-US" dirty="0" err="1"/>
              <a:t>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bivector, dan </a:t>
            </a:r>
            <a:r>
              <a:rPr lang="en-US" dirty="0" err="1"/>
              <a:t>objek</a:t>
            </a:r>
            <a:r>
              <a:rPr lang="en-US" dirty="0"/>
              <a:t> lain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dijumlahkan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dikalikan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objek-objek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lainnya</a:t>
            </a:r>
            <a:endParaRPr lang="en-US" dirty="0"/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di R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dan </a:t>
            </a:r>
            <a:r>
              <a:rPr lang="en-US" i="1" dirty="0"/>
              <a:t>bivector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 err="1"/>
              <a:t>Multivector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</a:t>
            </a:r>
            <a:r>
              <a:rPr lang="en-US" dirty="0" err="1"/>
              <a:t>vektor</a:t>
            </a:r>
            <a:r>
              <a:rPr lang="en-US" dirty="0"/>
              <a:t>, </a:t>
            </a:r>
            <a:r>
              <a:rPr lang="en-US" i="1" dirty="0"/>
              <a:t>bivector</a:t>
            </a:r>
            <a:r>
              <a:rPr lang="en-US" dirty="0"/>
              <a:t>, dan </a:t>
            </a:r>
            <a:r>
              <a:rPr lang="en-US" dirty="0" err="1"/>
              <a:t>trivector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Dan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i="1" dirty="0" err="1"/>
              <a:t>multivector</a:t>
            </a:r>
            <a:r>
              <a:rPr lang="en-US" dirty="0"/>
              <a:t> di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9BE08A-A332-4BAD-B01D-BF979D6B5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6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DE508-94F9-4DBA-9002-6A7C495F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Multivector</a:t>
            </a:r>
            <a:r>
              <a:rPr lang="en-US" b="1" dirty="0"/>
              <a:t> di R</a:t>
            </a:r>
            <a:r>
              <a:rPr lang="en-US" b="1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7CDCB-1FB8-4108-A3B5-D0DFFFD40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/>
          <a:lstStyle/>
          <a:p>
            <a:r>
              <a:rPr lang="en-US" sz="2400" i="1" dirty="0" err="1"/>
              <a:t>Multivector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linier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skalar</a:t>
            </a:r>
            <a:r>
              <a:rPr lang="en-US" sz="2400" dirty="0"/>
              <a:t>, </a:t>
            </a:r>
            <a:r>
              <a:rPr lang="en-US" sz="2400" dirty="0" err="1"/>
              <a:t>vektor</a:t>
            </a:r>
            <a:r>
              <a:rPr lang="en-US" sz="2400" dirty="0"/>
              <a:t>, dan </a:t>
            </a:r>
            <a:r>
              <a:rPr lang="en-US" sz="2400" i="1" dirty="0"/>
              <a:t>bivector.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di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</a:t>
            </a:r>
            <a:r>
              <a:rPr lang="en-US" sz="2400" dirty="0" err="1"/>
              <a:t>diresumekan</a:t>
            </a:r>
            <a:r>
              <a:rPr lang="en-US" sz="2400" dirty="0"/>
              <a:t> pada </a:t>
            </a:r>
            <a:r>
              <a:rPr lang="en-US" sz="2400" dirty="0" err="1"/>
              <a:t>tabel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Multivector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/>
              <a:t>	   </a:t>
            </a:r>
            <a:r>
              <a:rPr lang="en-US" sz="2400" i="1" dirty="0"/>
              <a:t>A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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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C82228-788F-408D-B5F7-A44F8491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2ADCB-A157-4E5B-ADDF-58897206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619" y="2702878"/>
            <a:ext cx="5141001" cy="204692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D5C8E7-EADA-4CD6-920D-3D1C68FC81DC}"/>
              </a:ext>
            </a:extLst>
          </p:cNvPr>
          <p:cNvCxnSpPr/>
          <p:nvPr/>
        </p:nvCxnSpPr>
        <p:spPr>
          <a:xfrm>
            <a:off x="2489200" y="5943600"/>
            <a:ext cx="355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D6F28F-118C-4587-A67D-236E6909A1AF}"/>
              </a:ext>
            </a:extLst>
          </p:cNvPr>
          <p:cNvCxnSpPr>
            <a:cxnSpLocks/>
          </p:cNvCxnSpPr>
          <p:nvPr/>
        </p:nvCxnSpPr>
        <p:spPr>
          <a:xfrm>
            <a:off x="3088619" y="5943600"/>
            <a:ext cx="132900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D4BA99D-C29D-4AD3-BB31-B231535D181F}"/>
              </a:ext>
            </a:extLst>
          </p:cNvPr>
          <p:cNvCxnSpPr>
            <a:cxnSpLocks/>
          </p:cNvCxnSpPr>
          <p:nvPr/>
        </p:nvCxnSpPr>
        <p:spPr>
          <a:xfrm>
            <a:off x="4743532" y="5943600"/>
            <a:ext cx="1265382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51DFF0-9F99-490C-8A36-868757D98511}"/>
              </a:ext>
            </a:extLst>
          </p:cNvPr>
          <p:cNvSpPr txBox="1"/>
          <p:nvPr/>
        </p:nvSpPr>
        <p:spPr>
          <a:xfrm>
            <a:off x="2359702" y="5987018"/>
            <a:ext cx="7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skalar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B01C4-B9D8-4838-864B-8E444D33EBEB}"/>
              </a:ext>
            </a:extLst>
          </p:cNvPr>
          <p:cNvSpPr txBox="1"/>
          <p:nvPr/>
        </p:nvSpPr>
        <p:spPr>
          <a:xfrm>
            <a:off x="3388661" y="5987018"/>
            <a:ext cx="7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FD06CB-D4A9-408E-8058-EE8DBFDCFA04}"/>
              </a:ext>
            </a:extLst>
          </p:cNvPr>
          <p:cNvSpPr txBox="1"/>
          <p:nvPr/>
        </p:nvSpPr>
        <p:spPr>
          <a:xfrm>
            <a:off x="5011764" y="5948463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bivector</a:t>
            </a:r>
          </a:p>
        </p:txBody>
      </p:sp>
    </p:spTree>
    <p:extLst>
      <p:ext uri="{BB962C8B-B14F-4D97-AF65-F5344CB8AC3E}">
        <p14:creationId xmlns:p14="http://schemas.microsoft.com/office/powerpoint/2010/main" val="10276530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3254A-06C1-42EE-9508-5FCD530E2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7522"/>
            <a:ext cx="10515600" cy="55488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A dan B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= 4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B</a:t>
            </a:r>
            <a:r>
              <a:rPr lang="en-US" sz="2400" dirty="0"/>
              <a:t> = 3</a:t>
            </a:r>
            <a:r>
              <a:rPr lang="en-US" sz="2400" dirty="0">
                <a:sym typeface="Symbol" panose="05050102010706020507" pitchFamily="18" charset="2"/>
              </a:rPr>
              <a:t> + 2e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Penjumlahan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</a:t>
            </a:r>
            <a:r>
              <a:rPr lang="en-US" sz="2400" dirty="0"/>
              <a:t> = 7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+ 7e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+ 9e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 	</a:t>
            </a:r>
            <a:r>
              <a:rPr lang="en-US" sz="2400" i="1" dirty="0"/>
              <a:t>A</a:t>
            </a:r>
            <a:r>
              <a:rPr lang="en-US" sz="2400" dirty="0"/>
              <a:t> – </a:t>
            </a:r>
            <a:r>
              <a:rPr lang="en-US" sz="2400" i="1" dirty="0"/>
              <a:t>B</a:t>
            </a:r>
            <a:r>
              <a:rPr lang="en-US" sz="2400" dirty="0"/>
              <a:t> = 1 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	(ii) </a:t>
            </a:r>
            <a:r>
              <a:rPr lang="en-US" sz="2400" dirty="0" err="1"/>
              <a:t>Perkalian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AB</a:t>
            </a:r>
            <a:r>
              <a:rPr lang="en-US" sz="2400" dirty="0"/>
              <a:t> = (4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+ 5e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)(3</a:t>
            </a:r>
            <a:r>
              <a:rPr lang="en-US" sz="2400" dirty="0">
                <a:sym typeface="Symbol" panose="05050102010706020507" pitchFamily="18" charset="2"/>
              </a:rPr>
              <a:t> + 2e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+ 3e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+ 4e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dirty="0"/>
              <a:t>			</a:t>
            </a:r>
            <a:r>
              <a:rPr lang="en-US" sz="2400" dirty="0"/>
              <a:t>(</a:t>
            </a:r>
            <a:r>
              <a:rPr lang="en-US" sz="2400" dirty="0" err="1"/>
              <a:t>lakukan</a:t>
            </a:r>
            <a:r>
              <a:rPr lang="en-US" sz="2400" dirty="0"/>
              <a:t>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suku-suku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biasa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		 dan </a:t>
            </a:r>
            <a:r>
              <a:rPr lang="en-US" sz="2400" dirty="0" err="1"/>
              <a:t>gunakan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baseline="30000" dirty="0"/>
              <a:t>2 </a:t>
            </a:r>
            <a:r>
              <a:rPr lang="en-US" sz="2400" dirty="0"/>
              <a:t>= e</a:t>
            </a:r>
            <a:r>
              <a:rPr lang="en-US" sz="2400" baseline="-25000" dirty="0"/>
              <a:t>2</a:t>
            </a:r>
            <a:r>
              <a:rPr lang="en-US" sz="2400" baseline="30000" dirty="0"/>
              <a:t>2 </a:t>
            </a:r>
            <a:r>
              <a:rPr lang="en-US" sz="2400" dirty="0"/>
              <a:t>= 1, e</a:t>
            </a:r>
            <a:r>
              <a:rPr lang="en-US" sz="2400" baseline="-25000" dirty="0"/>
              <a:t>21 </a:t>
            </a:r>
            <a:r>
              <a:rPr lang="en-US" sz="2400" dirty="0">
                <a:sym typeface="Symbol" panose="05050102010706020507" pitchFamily="18" charset="2"/>
              </a:rPr>
              <a:t>= –</a:t>
            </a:r>
            <a:r>
              <a:rPr lang="en-US" sz="2400" dirty="0"/>
              <a:t>e</a:t>
            </a:r>
            <a:r>
              <a:rPr lang="en-US" sz="2400" baseline="-25000" dirty="0"/>
              <a:t>12</a:t>
            </a:r>
            <a:r>
              <a:rPr lang="en-US" sz="2400" dirty="0"/>
              <a:t>, e</a:t>
            </a:r>
            <a:r>
              <a:rPr lang="en-US" sz="2400" baseline="-25000" dirty="0"/>
              <a:t>12</a:t>
            </a:r>
            <a:r>
              <a:rPr lang="en-US" sz="2400" baseline="30000" dirty="0"/>
              <a:t>2</a:t>
            </a:r>
            <a:r>
              <a:rPr lang="en-US" sz="2400" dirty="0"/>
              <a:t> = –1 )</a:t>
            </a:r>
          </a:p>
          <a:p>
            <a:pPr marL="0" indent="0">
              <a:buNone/>
            </a:pPr>
            <a:r>
              <a:rPr lang="en-US" sz="2400" dirty="0"/>
              <a:t>		      = 10 + 16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+ 26e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+ 32e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/>
              <a:t>    (</a:t>
            </a:r>
            <a:r>
              <a:rPr lang="en-US" sz="2400" dirty="0" err="1"/>
              <a:t>tunjukkan</a:t>
            </a:r>
            <a:r>
              <a:rPr lang="en-US" sz="2400" dirty="0"/>
              <a:t>!!)</a:t>
            </a: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E110E-D5BF-4127-8D1C-29CD9702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09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772F6-649A-4DB4-A616-DC4CA6DDF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Rotasi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2002-922E-4CD5-8704-80A226076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</a:t>
            </a:r>
            <a:r>
              <a:rPr lang="en-US" sz="2400" i="1" dirty="0"/>
              <a:t>z</a:t>
            </a:r>
            <a:r>
              <a:rPr lang="en-US" sz="2400" dirty="0"/>
              <a:t> = </a:t>
            </a:r>
            <a:r>
              <a:rPr lang="en-US" sz="2400" i="1" dirty="0"/>
              <a:t>a</a:t>
            </a:r>
            <a:r>
              <a:rPr lang="en-US" sz="2400" dirty="0"/>
              <a:t> + </a:t>
            </a:r>
            <a:r>
              <a:rPr lang="en-US" sz="2400" i="1" dirty="0"/>
              <a:t>bi </a:t>
            </a:r>
          </a:p>
          <a:p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z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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 </a:t>
            </a:r>
            <a:r>
              <a:rPr lang="en-US" sz="2400" dirty="0" err="1">
                <a:sym typeface="Symbol" panose="05050102010706020507" pitchFamily="18" charset="2"/>
              </a:rPr>
              <a:t>adalah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</a:p>
          <a:p>
            <a:pPr marL="0" indent="0">
              <a:buNone/>
            </a:pPr>
            <a:r>
              <a:rPr lang="en-US" sz="2400" dirty="0"/>
              <a:t>  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,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  <a:r>
              <a:rPr lang="en-US" sz="2400" dirty="0">
                <a:sym typeface="Symbol" panose="05050102010706020507" pitchFamily="18" charset="2"/>
              </a:rPr>
              <a:t>= cos  + </a:t>
            </a:r>
            <a:r>
              <a:rPr lang="en-US" sz="2400" i="1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        (formula Euler) </a:t>
            </a:r>
          </a:p>
          <a:p>
            <a:r>
              <a:rPr lang="en-US" sz="2400" dirty="0">
                <a:sym typeface="Symbol" panose="05050102010706020507" pitchFamily="18" charset="2"/>
              </a:rPr>
              <a:t>Karena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–1,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	 </a:t>
            </a:r>
            <a:r>
              <a:rPr lang="en-US" dirty="0" err="1">
                <a:sym typeface="Symbol" panose="05050102010706020507" pitchFamily="18" charset="2"/>
              </a:rPr>
              <a:t>e</a:t>
            </a:r>
            <a:r>
              <a:rPr lang="en-US" i="1" baseline="30000" dirty="0" err="1">
                <a:sym typeface="Symbol" panose="05050102010706020507" pitchFamily="18" charset="2"/>
              </a:rPr>
              <a:t>I</a:t>
            </a:r>
            <a:r>
              <a:rPr lang="en-US" baseline="30000" dirty="0">
                <a:sym typeface="Symbol" panose="05050102010706020507" pitchFamily="18" charset="2"/>
              </a:rPr>
              <a:t> </a:t>
            </a:r>
            <a:r>
              <a:rPr lang="en-US" dirty="0">
                <a:sym typeface="Symbol" panose="05050102010706020507" pitchFamily="18" charset="2"/>
              </a:rPr>
              <a:t>= cos  + </a:t>
            </a:r>
            <a:r>
              <a:rPr lang="en-US" i="1" dirty="0">
                <a:sym typeface="Symbol" panose="05050102010706020507" pitchFamily="18" charset="2"/>
              </a:rPr>
              <a:t>I</a:t>
            </a:r>
            <a:r>
              <a:rPr lang="en-US" dirty="0">
                <a:sym typeface="Symbol" panose="05050102010706020507" pitchFamily="18" charset="2"/>
              </a:rPr>
              <a:t> sin  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sehingga</a:t>
            </a:r>
            <a:endParaRPr lang="en-US" sz="24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	</a:t>
            </a:r>
            <a:r>
              <a:rPr lang="en-US" sz="2400" i="1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24728-8A25-4F7A-A108-199AC1247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6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8B10-B776-4040-8EB8-40EDF147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Perkalian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Vektor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EA563-C634-4E86-A0CD-A55090C3C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dipelajari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(</a:t>
            </a:r>
            <a:r>
              <a:rPr lang="en-US" i="1" dirty="0"/>
              <a:t>dot product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i="1" dirty="0"/>
              <a:t>inner product</a:t>
            </a:r>
            <a:r>
              <a:rPr lang="en-US" dirty="0"/>
              <a:t>): </a:t>
            </a:r>
            <a:r>
              <a:rPr lang="en-US" b="1" dirty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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silang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>
                <a:sym typeface="Symbol" panose="05050102010706020507" pitchFamily="18" charset="2"/>
              </a:rPr>
              <a:t>cross product</a:t>
            </a:r>
            <a:r>
              <a:rPr lang="en-US" dirty="0">
                <a:sym typeface="Symbol" panose="05050102010706020507" pitchFamily="18" charset="2"/>
              </a:rPr>
              <a:t>):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 </a:t>
            </a:r>
            <a:r>
              <a:rPr lang="en-US" b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luar</a:t>
            </a:r>
            <a:r>
              <a:rPr lang="en-US" dirty="0">
                <a:sym typeface="Symbol" panose="05050102010706020507" pitchFamily="18" charset="2"/>
              </a:rPr>
              <a:t> (</a:t>
            </a:r>
            <a:r>
              <a:rPr lang="en-US" i="1" dirty="0">
                <a:sym typeface="Symbol" panose="05050102010706020507" pitchFamily="18" charset="2"/>
              </a:rPr>
              <a:t>outer product</a:t>
            </a:r>
            <a:r>
              <a:rPr lang="en-US" dirty="0">
                <a:sym typeface="Symbol" panose="05050102010706020507" pitchFamily="18" charset="2"/>
              </a:rPr>
              <a:t>):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a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 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</a:p>
          <a:p>
            <a:pPr marL="514350" indent="-514350">
              <a:buAutoNum type="arabicPeriod"/>
            </a:pPr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dirty="0">
                <a:sym typeface="Symbol" panose="05050102010706020507" pitchFamily="18" charset="2"/>
              </a:rPr>
              <a:t>Yang </a:t>
            </a:r>
            <a:r>
              <a:rPr lang="en-US" dirty="0" err="1">
                <a:sym typeface="Symbol" panose="05050102010706020507" pitchFamily="18" charset="2"/>
              </a:rPr>
              <a:t>akan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dipelajari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selanjutnya</a:t>
            </a:r>
            <a:r>
              <a:rPr lang="en-US" dirty="0">
                <a:sym typeface="Symbol" panose="05050102010706020507" pitchFamily="18" charset="2"/>
              </a:rPr>
              <a:t>  </a:t>
            </a:r>
            <a:r>
              <a:rPr lang="en-US" dirty="0" err="1">
                <a:sym typeface="Symbol" panose="05050102010706020507" pitchFamily="18" charset="2"/>
              </a:rPr>
              <a:t>perkalian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geometri</a:t>
            </a:r>
            <a:r>
              <a:rPr lang="en-US" dirty="0">
                <a:sym typeface="Symbol" panose="05050102010706020507" pitchFamily="18" charset="2"/>
              </a:rPr>
              <a:t>:  </a:t>
            </a:r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ab</a:t>
            </a:r>
            <a:endParaRPr lang="en-US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C84966-0729-458B-A708-066E90B95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20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35C8-4B0A-414D-B309-996B8337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9280"/>
            <a:ext cx="10515600" cy="6014720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 err="1"/>
              <a:t>multivector</a:t>
            </a:r>
            <a:r>
              <a:rPr lang="en-US" sz="2400" dirty="0"/>
              <a:t>  yang </a:t>
            </a:r>
            <a:r>
              <a:rPr lang="en-US" sz="2400" dirty="0" err="1"/>
              <a:t>terdiri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scalar dan </a:t>
            </a:r>
            <a:r>
              <a:rPr lang="en-US" sz="2400" i="1" dirty="0"/>
              <a:t>bivector</a:t>
            </a:r>
            <a:r>
              <a:rPr lang="en-US" sz="2400" dirty="0"/>
              <a:t>, yang </a:t>
            </a:r>
            <a:r>
              <a:rPr lang="en-US" sz="2400" dirty="0" err="1"/>
              <a:t>identik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i="1" dirty="0"/>
              <a:t>z</a:t>
            </a:r>
            <a:r>
              <a:rPr lang="en-US" sz="2400" dirty="0"/>
              <a:t>: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400" dirty="0"/>
              <a:t>		</a:t>
            </a:r>
            <a:r>
              <a:rPr lang="en-US" sz="2400" i="1" dirty="0"/>
              <a:t>Z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</a:t>
            </a: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dirty="0" err="1">
                <a:solidFill>
                  <a:srgbClr val="FF0000"/>
                </a:solidFill>
              </a:rPr>
              <a:t>identik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dengan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z </a:t>
            </a:r>
            <a:r>
              <a:rPr lang="en-US" sz="2400" dirty="0">
                <a:solidFill>
                  <a:srgbClr val="FF0000"/>
                </a:solidFill>
              </a:rPr>
              <a:t>= </a:t>
            </a:r>
            <a:r>
              <a:rPr lang="en-US" sz="2400" i="1" dirty="0">
                <a:solidFill>
                  <a:srgbClr val="FF0000"/>
                </a:solidFill>
              </a:rPr>
              <a:t>a</a:t>
            </a:r>
            <a:r>
              <a:rPr lang="en-US" sz="2400" dirty="0">
                <a:solidFill>
                  <a:srgbClr val="FF0000"/>
                </a:solidFill>
              </a:rPr>
              <a:t> + </a:t>
            </a:r>
            <a:r>
              <a:rPr lang="en-US" sz="2400" i="1" dirty="0">
                <a:solidFill>
                  <a:srgbClr val="FF0000"/>
                </a:solidFill>
              </a:rPr>
              <a:t>bi 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2400" i="1" dirty="0"/>
              <a:t>Z</a:t>
            </a:r>
            <a:r>
              <a:rPr lang="en-US" sz="2400" dirty="0"/>
              <a:t>’ = </a:t>
            </a:r>
            <a:r>
              <a:rPr lang="en-US" sz="2400" i="1" dirty="0" err="1"/>
              <a:t>Z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 </a:t>
            </a:r>
          </a:p>
          <a:p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a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+ a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,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dibuktikan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rotasi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</a:t>
            </a:r>
            <a:r>
              <a:rPr lang="en-US" sz="2400" dirty="0" err="1"/>
              <a:t>sejauh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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bayangan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  </a:t>
            </a:r>
          </a:p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diputar</a:t>
            </a:r>
            <a:r>
              <a:rPr lang="en-US" sz="2400" dirty="0">
                <a:sym typeface="Symbol" panose="05050102010706020507" pitchFamily="18" charset="2"/>
              </a:rPr>
              <a:t> 90 </a:t>
            </a:r>
            <a:r>
              <a:rPr lang="en-US" sz="2400" dirty="0" err="1">
                <a:sym typeface="Symbol" panose="05050102010706020507" pitchFamily="18" charset="2"/>
              </a:rPr>
              <a:t>derajat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jam, </a:t>
            </a:r>
            <a:r>
              <a:rPr lang="en-US" sz="2400" dirty="0" err="1">
                <a:sym typeface="Symbol" panose="05050102010706020507" pitchFamily="18" charset="2"/>
              </a:rPr>
              <a:t>maka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= 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i="1" baseline="30000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(cos 90 + </a:t>
            </a:r>
            <a:r>
              <a:rPr lang="en-US" sz="2400" i="1" dirty="0">
                <a:sym typeface="Symbol" panose="05050102010706020507" pitchFamily="18" charset="2"/>
              </a:rPr>
              <a:t>I </a:t>
            </a:r>
            <a:r>
              <a:rPr lang="en-US" sz="2400" dirty="0">
                <a:sym typeface="Symbol" panose="05050102010706020507" pitchFamily="18" charset="2"/>
              </a:rPr>
              <a:t>sin 90)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(0 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</a:t>
            </a:r>
            <a:r>
              <a:rPr lang="en-US" sz="24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     (</a:t>
            </a:r>
            <a:r>
              <a:rPr lang="en-US" sz="2400" dirty="0" err="1">
                <a:sym typeface="Symbol" panose="05050102010706020507" pitchFamily="18" charset="2"/>
              </a:rPr>
              <a:t>ingat</a:t>
            </a:r>
            <a:r>
              <a:rPr lang="en-US" sz="2400" dirty="0">
                <a:sym typeface="Symbol" panose="05050102010706020507" pitchFamily="18" charset="2"/>
              </a:rPr>
              <a:t>,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	   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=  2</a:t>
            </a:r>
            <a:r>
              <a:rPr lang="en-US" sz="2400" dirty="0">
                <a:sym typeface="Symbol" panose="05050102010706020507" pitchFamily="18" charset="2"/>
              </a:rPr>
              <a:t>(1</a:t>
            </a:r>
            <a:r>
              <a:rPr lang="en-US" sz="2400" dirty="0"/>
              <a:t>)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= 2e</a:t>
            </a:r>
            <a:r>
              <a:rPr lang="en-US" sz="2400" baseline="-25000" dirty="0"/>
              <a:t>2</a:t>
            </a:r>
            <a:r>
              <a:rPr lang="en-US" sz="2400" baseline="30000" dirty="0"/>
              <a:t>  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9B2262-1491-4C99-B183-7B29252E5AEB}"/>
              </a:ext>
            </a:extLst>
          </p:cNvPr>
          <p:cNvSpPr/>
          <p:nvPr/>
        </p:nvSpPr>
        <p:spPr>
          <a:xfrm>
            <a:off x="2468880" y="3413760"/>
            <a:ext cx="1452880" cy="49276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A54E49-E79D-42AA-8E7D-804E3FBCEB18}"/>
              </a:ext>
            </a:extLst>
          </p:cNvPr>
          <p:cNvCxnSpPr/>
          <p:nvPr/>
        </p:nvCxnSpPr>
        <p:spPr>
          <a:xfrm>
            <a:off x="9423400" y="6085840"/>
            <a:ext cx="193040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7A6C632-C8AD-431B-90EA-F0BFFA71069A}"/>
              </a:ext>
            </a:extLst>
          </p:cNvPr>
          <p:cNvCxnSpPr>
            <a:cxnSpLocks/>
          </p:cNvCxnSpPr>
          <p:nvPr/>
        </p:nvCxnSpPr>
        <p:spPr>
          <a:xfrm flipV="1">
            <a:off x="9423400" y="4716483"/>
            <a:ext cx="0" cy="136935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4CF6DF-9554-4CF7-B0C5-B803E4D90EA2}"/>
              </a:ext>
            </a:extLst>
          </p:cNvPr>
          <p:cNvCxnSpPr>
            <a:cxnSpLocks/>
          </p:cNvCxnSpPr>
          <p:nvPr/>
        </p:nvCxnSpPr>
        <p:spPr>
          <a:xfrm>
            <a:off x="9432141" y="6077015"/>
            <a:ext cx="1100118" cy="81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EF68234-4C15-4F9B-B535-836801626C55}"/>
              </a:ext>
            </a:extLst>
          </p:cNvPr>
          <p:cNvCxnSpPr>
            <a:cxnSpLocks/>
          </p:cNvCxnSpPr>
          <p:nvPr/>
        </p:nvCxnSpPr>
        <p:spPr>
          <a:xfrm flipV="1">
            <a:off x="9432141" y="5244671"/>
            <a:ext cx="0" cy="83234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5D6BD2-52A6-462B-9FA3-25BB8A0049B1}"/>
              </a:ext>
            </a:extLst>
          </p:cNvPr>
          <p:cNvSpPr txBox="1"/>
          <p:nvPr/>
        </p:nvSpPr>
        <p:spPr>
          <a:xfrm>
            <a:off x="10263890" y="61596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02831-86DA-4A23-A44B-6DA8D460B296}"/>
              </a:ext>
            </a:extLst>
          </p:cNvPr>
          <p:cNvSpPr txBox="1"/>
          <p:nvPr/>
        </p:nvSpPr>
        <p:spPr>
          <a:xfrm>
            <a:off x="9108685" y="5191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3B8F33-B984-4495-A189-A5DD2B4B7A95}"/>
              </a:ext>
            </a:extLst>
          </p:cNvPr>
          <p:cNvSpPr/>
          <p:nvPr/>
        </p:nvSpPr>
        <p:spPr>
          <a:xfrm>
            <a:off x="11100620" y="609466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5671EA-42DD-406D-8302-D16BCD9826D6}"/>
              </a:ext>
            </a:extLst>
          </p:cNvPr>
          <p:cNvSpPr/>
          <p:nvPr/>
        </p:nvSpPr>
        <p:spPr>
          <a:xfrm>
            <a:off x="9000613" y="454184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15CD7F-75E2-4C32-A1FF-58BF722F20C1}"/>
              </a:ext>
            </a:extLst>
          </p:cNvPr>
          <p:cNvSpPr/>
          <p:nvPr/>
        </p:nvSpPr>
        <p:spPr>
          <a:xfrm>
            <a:off x="9697178" y="6094666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v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729AF-38B1-4323-8007-DD0F873EF51A}"/>
              </a:ext>
            </a:extLst>
          </p:cNvPr>
          <p:cNvSpPr/>
          <p:nvPr/>
        </p:nvSpPr>
        <p:spPr>
          <a:xfrm>
            <a:off x="9043764" y="5497225"/>
            <a:ext cx="40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v’ </a:t>
            </a:r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8651313-89AE-48F2-834B-1052A7B34777}"/>
              </a:ext>
            </a:extLst>
          </p:cNvPr>
          <p:cNvSpPr/>
          <p:nvPr/>
        </p:nvSpPr>
        <p:spPr>
          <a:xfrm>
            <a:off x="8847117" y="5584048"/>
            <a:ext cx="1191821" cy="936712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70456-1A5D-48AD-B2EC-F4C151E49250}"/>
              </a:ext>
            </a:extLst>
          </p:cNvPr>
          <p:cNvSpPr/>
          <p:nvPr/>
        </p:nvSpPr>
        <p:spPr>
          <a:xfrm>
            <a:off x="9697178" y="537124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90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42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7B858-93E9-46BE-BAE4-4C899AA6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0560"/>
            <a:ext cx="10515600" cy="5506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3:</a:t>
            </a:r>
            <a:r>
              <a:rPr lang="en-US" sz="2400" dirty="0"/>
              <a:t> </a:t>
            </a:r>
            <a:r>
              <a:rPr lang="en-US" sz="2400" dirty="0" err="1"/>
              <a:t>Tentukan</a:t>
            </a:r>
            <a:r>
              <a:rPr lang="en-US" sz="2400" dirty="0"/>
              <a:t> </a:t>
            </a:r>
            <a:r>
              <a:rPr lang="en-US" sz="2400" dirty="0" err="1"/>
              <a:t>bayangan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v</a:t>
            </a:r>
            <a:r>
              <a:rPr lang="en-US" sz="2400" dirty="0"/>
              <a:t> = 2e</a:t>
            </a:r>
            <a:r>
              <a:rPr lang="en-US" sz="2400" baseline="-25000" dirty="0"/>
              <a:t>1</a:t>
            </a:r>
            <a:r>
              <a:rPr lang="en-US" sz="2400" dirty="0"/>
              <a:t> + e</a:t>
            </a:r>
            <a:r>
              <a:rPr lang="en-US" sz="2400" baseline="-25000" dirty="0"/>
              <a:t>2</a:t>
            </a:r>
            <a:r>
              <a:rPr lang="en-US" sz="2400" dirty="0"/>
              <a:t> yang </a:t>
            </a:r>
            <a:r>
              <a:rPr lang="en-US" sz="2400" dirty="0" err="1"/>
              <a:t>diputar</a:t>
            </a:r>
            <a:r>
              <a:rPr lang="en-US" sz="2400" dirty="0"/>
              <a:t> 90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berlawanan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jarium</a:t>
            </a:r>
            <a:r>
              <a:rPr lang="en-US" sz="2400" dirty="0"/>
              <a:t> jam.</a:t>
            </a:r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 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dirty="0">
                <a:sym typeface="Symbol" panose="05050102010706020507" pitchFamily="18" charset="2"/>
              </a:rPr>
              <a:t>’ = </a:t>
            </a:r>
            <a:r>
              <a:rPr lang="en-US" sz="2400" i="1" dirty="0" err="1">
                <a:sym typeface="Symbol" panose="05050102010706020507" pitchFamily="18" charset="2"/>
              </a:rPr>
              <a:t>v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/>
              <a:t> = 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r>
              <a:rPr lang="en-US" sz="2400" dirty="0" err="1">
                <a:sym typeface="Symbol" panose="05050102010706020507" pitchFamily="18" charset="2"/>
              </a:rPr>
              <a:t>e</a:t>
            </a:r>
            <a:r>
              <a:rPr lang="en-US" sz="2400" i="1" baseline="30000" dirty="0" err="1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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 (cos 90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sin 90)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)(0  + 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</a:t>
            </a:r>
            <a:r>
              <a:rPr lang="en-US" sz="2400" dirty="0"/>
              <a:t>(2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 </a:t>
            </a:r>
            <a:r>
              <a:rPr lang="en-US" sz="2400" dirty="0">
                <a:sym typeface="Symbol" panose="05050102010706020507" pitchFamily="18" charset="2"/>
              </a:rPr>
              <a:t>+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)(e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2e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+ 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baseline="30000" dirty="0"/>
              <a:t>   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= </a:t>
            </a:r>
            <a:r>
              <a:rPr lang="en-US" sz="2400" dirty="0">
                <a:sym typeface="Symbol" panose="05050102010706020507" pitchFamily="18" charset="2"/>
              </a:rPr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/>
              <a:t>– e</a:t>
            </a:r>
            <a:r>
              <a:rPr lang="en-US" sz="2400" baseline="-25000" dirty="0"/>
              <a:t>2</a:t>
            </a:r>
            <a:r>
              <a:rPr lang="en-US" sz="2400" baseline="30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2(1)</a:t>
            </a:r>
            <a:r>
              <a:rPr lang="en-US" sz="2400" baseline="30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– (1)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 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     = –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+ 2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baseline="30000" dirty="0"/>
              <a:t> </a:t>
            </a:r>
            <a:r>
              <a:rPr lang="en-US" sz="2400" dirty="0">
                <a:sym typeface="Symbol" panose="05050102010706020507" pitchFamily="18" charset="2"/>
              </a:rPr>
              <a:t> 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5ED3-019B-4D14-B755-9096654F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31</a:t>
            </a:fld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BA342F3-8424-4EE5-B893-5EB71C3ADDEA}"/>
              </a:ext>
            </a:extLst>
          </p:cNvPr>
          <p:cNvCxnSpPr>
            <a:cxnSpLocks/>
          </p:cNvCxnSpPr>
          <p:nvPr/>
        </p:nvCxnSpPr>
        <p:spPr>
          <a:xfrm>
            <a:off x="7125195" y="5248894"/>
            <a:ext cx="43463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44D3C7-3B05-4437-8387-38D5D3B82DE1}"/>
              </a:ext>
            </a:extLst>
          </p:cNvPr>
          <p:cNvCxnSpPr>
            <a:cxnSpLocks/>
          </p:cNvCxnSpPr>
          <p:nvPr/>
        </p:nvCxnSpPr>
        <p:spPr>
          <a:xfrm flipV="1">
            <a:off x="8370125" y="2600696"/>
            <a:ext cx="0" cy="316873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1BE5939-01C4-4FC4-A70F-2818C12C9EB9}"/>
              </a:ext>
            </a:extLst>
          </p:cNvPr>
          <p:cNvSpPr/>
          <p:nvPr/>
        </p:nvSpPr>
        <p:spPr>
          <a:xfrm>
            <a:off x="11138036" y="5324496"/>
            <a:ext cx="5116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12802E-C057-4681-A837-9FEA3A4B31E8}"/>
              </a:ext>
            </a:extLst>
          </p:cNvPr>
          <p:cNvSpPr/>
          <p:nvPr/>
        </p:nvSpPr>
        <p:spPr>
          <a:xfrm>
            <a:off x="7938597" y="2590395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</a:t>
            </a:r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559593-A0D5-40E5-BA9C-3CE7C7C8D638}"/>
              </a:ext>
            </a:extLst>
          </p:cNvPr>
          <p:cNvCxnSpPr>
            <a:cxnSpLocks/>
          </p:cNvCxnSpPr>
          <p:nvPr/>
        </p:nvCxnSpPr>
        <p:spPr>
          <a:xfrm flipV="1">
            <a:off x="8370125" y="4625072"/>
            <a:ext cx="1612075" cy="62382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496B89-CBC0-46E5-A741-326D3251AB37}"/>
              </a:ext>
            </a:extLst>
          </p:cNvPr>
          <p:cNvCxnSpPr>
            <a:cxnSpLocks/>
          </p:cNvCxnSpPr>
          <p:nvPr/>
        </p:nvCxnSpPr>
        <p:spPr>
          <a:xfrm flipH="1" flipV="1">
            <a:off x="7683335" y="4017386"/>
            <a:ext cx="686789" cy="122646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E5E728C-05D1-4AB5-B8C0-03C5C0617892}"/>
              </a:ext>
            </a:extLst>
          </p:cNvPr>
          <p:cNvCxnSpPr/>
          <p:nvPr/>
        </p:nvCxnSpPr>
        <p:spPr>
          <a:xfrm>
            <a:off x="9982200" y="4669522"/>
            <a:ext cx="0" cy="57685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35F5774-E091-412F-A1B8-0E3A1B28ABF6}"/>
              </a:ext>
            </a:extLst>
          </p:cNvPr>
          <p:cNvCxnSpPr>
            <a:cxnSpLocks/>
          </p:cNvCxnSpPr>
          <p:nvPr/>
        </p:nvCxnSpPr>
        <p:spPr>
          <a:xfrm>
            <a:off x="7683336" y="4053260"/>
            <a:ext cx="0" cy="123252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A5A76975-D5F6-4960-968E-5BE15EE7C3A1}"/>
              </a:ext>
            </a:extLst>
          </p:cNvPr>
          <p:cNvSpPr/>
          <p:nvPr/>
        </p:nvSpPr>
        <p:spPr>
          <a:xfrm>
            <a:off x="9749639" y="5194927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2 </a:t>
            </a:r>
            <a:endParaRPr lang="en-US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7455DE-8429-496B-8009-60702F6D67CA}"/>
              </a:ext>
            </a:extLst>
          </p:cNvPr>
          <p:cNvSpPr/>
          <p:nvPr/>
        </p:nvSpPr>
        <p:spPr>
          <a:xfrm>
            <a:off x="8313539" y="3774303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2 </a:t>
            </a:r>
            <a:endParaRPr lang="en-US" sz="2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735769-B5CD-49CD-89EE-C3F7AF6293E1}"/>
              </a:ext>
            </a:extLst>
          </p:cNvPr>
          <p:cNvCxnSpPr>
            <a:cxnSpLocks/>
          </p:cNvCxnSpPr>
          <p:nvPr/>
        </p:nvCxnSpPr>
        <p:spPr>
          <a:xfrm flipH="1">
            <a:off x="7724841" y="4007287"/>
            <a:ext cx="62741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3FE5F2C-FE4D-4F60-856D-E95B681019B6}"/>
              </a:ext>
            </a:extLst>
          </p:cNvPr>
          <p:cNvCxnSpPr>
            <a:cxnSpLocks/>
          </p:cNvCxnSpPr>
          <p:nvPr/>
        </p:nvCxnSpPr>
        <p:spPr>
          <a:xfrm flipH="1">
            <a:off x="8370124" y="4588181"/>
            <a:ext cx="1584057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FF1675A-ECB8-4896-A47D-F44FE46AFD6F}"/>
              </a:ext>
            </a:extLst>
          </p:cNvPr>
          <p:cNvSpPr/>
          <p:nvPr/>
        </p:nvSpPr>
        <p:spPr>
          <a:xfrm>
            <a:off x="8325722" y="4214852"/>
            <a:ext cx="409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1 </a:t>
            </a:r>
            <a:endParaRPr lang="en-US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10018D-FD62-47E4-817E-C195B956444B}"/>
              </a:ext>
            </a:extLst>
          </p:cNvPr>
          <p:cNvSpPr/>
          <p:nvPr/>
        </p:nvSpPr>
        <p:spPr>
          <a:xfrm>
            <a:off x="7486151" y="5227779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–1 </a:t>
            </a:r>
            <a:endParaRPr lang="en-US" sz="2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865B25E-F0DF-4211-8332-8AD2943C9FC6}"/>
              </a:ext>
            </a:extLst>
          </p:cNvPr>
          <p:cNvSpPr/>
          <p:nvPr/>
        </p:nvSpPr>
        <p:spPr>
          <a:xfrm>
            <a:off x="8937252" y="4596738"/>
            <a:ext cx="35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v </a:t>
            </a:r>
            <a:endParaRPr lang="en-US" sz="2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E47F668-0BE2-48E7-9452-B5C4CAE4F8BB}"/>
              </a:ext>
            </a:extLst>
          </p:cNvPr>
          <p:cNvSpPr/>
          <p:nvPr/>
        </p:nvSpPr>
        <p:spPr>
          <a:xfrm>
            <a:off x="7796543" y="4071212"/>
            <a:ext cx="4294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v’ </a:t>
            </a:r>
            <a:endParaRPr lang="en-US" sz="2000" dirty="0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8FFB4AC8-0B18-48DE-A356-7EE0ED71AB6E}"/>
              </a:ext>
            </a:extLst>
          </p:cNvPr>
          <p:cNvSpPr/>
          <p:nvPr/>
        </p:nvSpPr>
        <p:spPr>
          <a:xfrm>
            <a:off x="7481753" y="4767569"/>
            <a:ext cx="1278963" cy="745926"/>
          </a:xfrm>
          <a:prstGeom prst="arc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1A24-3A92-46CD-9890-81AFC00B1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35935-0C9B-4DF8-8212-EAA3F7DB8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v = 4e</a:t>
            </a:r>
            <a:r>
              <a:rPr lang="en-US" baseline="-25000" dirty="0"/>
              <a:t>1</a:t>
            </a:r>
            <a:r>
              <a:rPr lang="en-US" dirty="0"/>
              <a:t> – 3e</a:t>
            </a:r>
            <a:r>
              <a:rPr lang="en-US" baseline="-25000" dirty="0"/>
              <a:t>2 </a:t>
            </a:r>
            <a:r>
              <a:rPr lang="en-US" dirty="0"/>
              <a:t>, </a:t>
            </a:r>
            <a:r>
              <a:rPr lang="en-US" dirty="0" err="1"/>
              <a:t>tentukan</a:t>
            </a:r>
            <a:r>
              <a:rPr lang="en-US" dirty="0"/>
              <a:t> </a:t>
            </a:r>
            <a:r>
              <a:rPr lang="en-US" dirty="0" err="1"/>
              <a:t>bayangan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	(a)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45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berlawanan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</a:t>
            </a:r>
          </a:p>
          <a:p>
            <a:pPr marL="0" indent="0">
              <a:buNone/>
            </a:pPr>
            <a:r>
              <a:rPr lang="en-US" dirty="0"/>
              <a:t>	(b)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120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berlawaban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jarum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(c) </a:t>
            </a:r>
            <a:r>
              <a:rPr lang="en-US" dirty="0" err="1"/>
              <a:t>diputar</a:t>
            </a:r>
            <a:r>
              <a:rPr lang="en-US" dirty="0"/>
              <a:t> </a:t>
            </a:r>
            <a:r>
              <a:rPr lang="en-US" dirty="0" err="1"/>
              <a:t>sejauh</a:t>
            </a:r>
            <a:r>
              <a:rPr lang="en-US" dirty="0"/>
              <a:t> 90 </a:t>
            </a:r>
            <a:r>
              <a:rPr lang="en-US" dirty="0" err="1"/>
              <a:t>searah</a:t>
            </a:r>
            <a:r>
              <a:rPr lang="en-US" dirty="0"/>
              <a:t> </a:t>
            </a:r>
            <a:r>
              <a:rPr lang="en-US" dirty="0" err="1"/>
              <a:t>jarum</a:t>
            </a:r>
            <a:r>
              <a:rPr lang="en-US" dirty="0"/>
              <a:t> jam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3A114-78C3-44DB-8760-CE723C23A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67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C2101-9183-4605-8E33-30BEEE08D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Trivector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13A4B-1DBC-47D4-ADD8-91AE9987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51" y="1472572"/>
            <a:ext cx="10515600" cy="4486275"/>
          </a:xfrm>
        </p:spPr>
        <p:txBody>
          <a:bodyPr>
            <a:norm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materi</a:t>
            </a:r>
            <a:r>
              <a:rPr lang="en-US" sz="2400" dirty="0"/>
              <a:t> </a:t>
            </a:r>
            <a:r>
              <a:rPr lang="en-US" sz="2400" dirty="0" err="1"/>
              <a:t>sebelumnya</a:t>
            </a:r>
            <a:r>
              <a:rPr lang="en-US" sz="2400" dirty="0"/>
              <a:t> (</a:t>
            </a:r>
            <a:r>
              <a:rPr lang="en-US" sz="2400" dirty="0" err="1"/>
              <a:t>Algeo</a:t>
            </a:r>
            <a:r>
              <a:rPr lang="en-US" sz="2400" dirty="0"/>
              <a:t> 22)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disinggung</a:t>
            </a:r>
            <a:r>
              <a:rPr lang="en-US" sz="2400" dirty="0"/>
              <a:t>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objek</a:t>
            </a:r>
            <a:r>
              <a:rPr lang="en-US" sz="2400" dirty="0"/>
              <a:t> </a:t>
            </a:r>
            <a:r>
              <a:rPr lang="en-US" sz="2400" dirty="0" err="1"/>
              <a:t>berbentuk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volume </a:t>
            </a:r>
            <a:r>
              <a:rPr lang="en-US" sz="2400" i="1" dirty="0" err="1"/>
              <a:t>parallelpiped</a:t>
            </a:r>
            <a:r>
              <a:rPr lang="en-US" sz="2400" i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dibentuk</a:t>
            </a:r>
            <a:r>
              <a:rPr lang="en-US" sz="2400" dirty="0"/>
              <a:t> oleh vector </a:t>
            </a:r>
            <a:r>
              <a:rPr lang="en-US" sz="2400" i="1" dirty="0"/>
              <a:t>a</a:t>
            </a:r>
            <a:r>
              <a:rPr lang="en-US" sz="2400" dirty="0"/>
              <a:t>, </a:t>
            </a:r>
            <a:r>
              <a:rPr lang="en-US" sz="2400" i="1" dirty="0"/>
              <a:t>b</a:t>
            </a:r>
            <a:r>
              <a:rPr lang="en-US" sz="2400" dirty="0"/>
              <a:t>, dan </a:t>
            </a:r>
            <a:r>
              <a:rPr lang="en-US" sz="2400" i="1" dirty="0"/>
              <a:t>c</a:t>
            </a:r>
          </a:p>
          <a:p>
            <a:pPr marL="0" indent="0">
              <a:buNone/>
            </a:pPr>
            <a:r>
              <a:rPr lang="en-US" sz="2400" dirty="0"/>
              <a:t>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E58320-61CF-42F6-BFFF-831CDEF6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0BB1BC-76A9-4D77-B2AC-0550DAF89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255" y="2273336"/>
            <a:ext cx="1613026" cy="5247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F51E56-C420-4DBA-8826-0B81E3F91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404" y="4021133"/>
            <a:ext cx="7939425" cy="2424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D527E7-5AA2-49DC-8DAD-6AD20C418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95" y="6131756"/>
            <a:ext cx="1168101" cy="301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4E05AC-FF93-4B40-99CD-6177518EFF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5148" y="6116992"/>
            <a:ext cx="1092183" cy="3110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A411AB-754A-4F39-AC88-6A2FFEB1C8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8883" y="6149148"/>
            <a:ext cx="1216576" cy="26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60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50EE-DEBF-4610-8C06-72A5738E5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Ketiga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volume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identik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maka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DD6D-A00B-4C6F-A633-CC1C546C6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42D37-A404-4FBA-A88E-5C8EFED95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52" y="1378240"/>
            <a:ext cx="6378862" cy="501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A81D6A-16CB-4E82-B010-DB5BAAE38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578" y="2737280"/>
            <a:ext cx="3909851" cy="183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4105E9-8EBB-4888-BBC9-4F42FC8D7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618" y="5533680"/>
            <a:ext cx="9970868" cy="5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296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8FD39-9C22-4280-94F1-7176E487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5945FC-3ADF-488A-AD5D-665F55EAA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486" y="363045"/>
            <a:ext cx="9983028" cy="3621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A5DCE5-4DEB-4C15-AC22-63329CF5F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37" y="4055025"/>
            <a:ext cx="8478393" cy="97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969B9-B3A1-40A6-ACA4-5847266EE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165" y="5030865"/>
            <a:ext cx="2935569" cy="13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894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C90CC-B344-46C1-85EF-BE30131C9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Pseudoscalar</a:t>
            </a:r>
            <a:r>
              <a:rPr lang="en-US" b="1" dirty="0"/>
              <a:t> </a:t>
            </a:r>
            <a:r>
              <a:rPr lang="en-US" b="1" dirty="0" err="1"/>
              <a:t>trivector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3290D-677C-4DE2-A636-695452E18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2</a:t>
            </a:r>
            <a:r>
              <a:rPr lang="en-US" sz="2400" dirty="0"/>
              <a:t> (</a:t>
            </a:r>
            <a:r>
              <a:rPr lang="en-US" sz="2400" i="1" dirty="0"/>
              <a:t>bivector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e</a:t>
            </a:r>
            <a:r>
              <a:rPr lang="en-US" sz="2400" baseline="-25000" dirty="0">
                <a:sym typeface="Symbol" panose="05050102010706020507" pitchFamily="18" charset="2"/>
              </a:rPr>
              <a:t>12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= –1 </a:t>
            </a:r>
          </a:p>
          <a:p>
            <a:endParaRPr lang="en-US" sz="2400" i="1" dirty="0"/>
          </a:p>
          <a:p>
            <a:r>
              <a:rPr lang="en-US" sz="2400" i="1" dirty="0" err="1"/>
              <a:t>Pseudoscalar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(</a:t>
            </a:r>
            <a:r>
              <a:rPr lang="en-US" sz="2400" i="1" dirty="0" err="1"/>
              <a:t>trivector</a:t>
            </a:r>
            <a:r>
              <a:rPr lang="en-US" sz="2400" dirty="0"/>
              <a:t>):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i="1" dirty="0"/>
              <a:t>I</a:t>
            </a:r>
            <a:r>
              <a:rPr lang="en-US" sz="2400" dirty="0"/>
              <a:t> =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 e</a:t>
            </a:r>
            <a:r>
              <a:rPr lang="en-US" sz="2400" baseline="-25000" dirty="0">
                <a:sym typeface="Symbol" panose="05050102010706020507" pitchFamily="18" charset="2"/>
              </a:rPr>
              <a:t>3 </a:t>
            </a:r>
            <a:r>
              <a:rPr lang="en-US" sz="2400" dirty="0">
                <a:sym typeface="Symbol" panose="05050102010706020507" pitchFamily="18" charset="2"/>
              </a:rPr>
              <a:t>= e</a:t>
            </a:r>
            <a:r>
              <a:rPr lang="en-US" sz="2400" baseline="-25000" dirty="0">
                <a:sym typeface="Symbol" panose="05050102010706020507" pitchFamily="18" charset="2"/>
              </a:rPr>
              <a:t>123</a:t>
            </a:r>
            <a:r>
              <a:rPr lang="en-US" sz="2400" dirty="0">
                <a:sym typeface="Symbol" panose="05050102010706020507" pitchFamily="18" charset="2"/>
              </a:rPr>
              <a:t> =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	</a:t>
            </a:r>
            <a:r>
              <a:rPr lang="en-US" sz="2400" i="1" dirty="0">
                <a:sym typeface="Symbol" panose="05050102010706020507" pitchFamily="18" charset="2"/>
              </a:rPr>
              <a:t>I</a:t>
            </a:r>
            <a:r>
              <a:rPr lang="en-US" sz="2400" baseline="30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= (e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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AD7E6-44B0-4E15-B2B3-4B94DE4D8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71F794-B65C-4254-97B8-5AFDF9D8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4685" y="4545602"/>
            <a:ext cx="4195063" cy="176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00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CD516-ADE3-4C74-AA97-0CF8A458E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Sudah </a:t>
                </a:r>
                <a:r>
                  <a:rPr lang="en-US" sz="2400" dirty="0" err="1"/>
                  <a:t>dibahas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sebelumnya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bahwa</a:t>
                </a:r>
                <a:r>
                  <a:rPr lang="en-US" sz="2400" dirty="0"/>
                  <a:t>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volume </a:t>
                </a:r>
                <a:r>
                  <a:rPr lang="en-US" sz="2400" i="1" dirty="0" err="1"/>
                  <a:t>parallelpiped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 V =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n-US" sz="2400" b="1" dirty="0" err="1"/>
                  <a:t>Contoh</a:t>
                </a:r>
                <a:r>
                  <a:rPr lang="en-US" sz="2400" b="1" dirty="0"/>
                  <a:t> 4: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       </a:t>
                </a:r>
                <a:r>
                  <a:rPr lang="en-US" sz="2400" dirty="0" err="1"/>
                  <a:t>maka</a:t>
                </a:r>
                <a:r>
                  <a:rPr lang="en-US" sz="2400" dirty="0"/>
                  <a:t> volume </a:t>
                </a:r>
                <a:r>
                  <a:rPr lang="en-US" sz="2400" i="1" dirty="0" err="1"/>
                  <a:t>parallelpiped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adalah</a:t>
                </a:r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CD516-ADE3-4C74-AA97-0CF8A458E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508000"/>
                <a:ext cx="10515600" cy="5668963"/>
              </a:xfrm>
              <a:blipFill>
                <a:blip r:embed="rId2"/>
                <a:stretch>
                  <a:fillRect l="-928" t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F2B35-75D2-4607-B9DC-065929FF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4704F-F01F-473D-88F2-274EB3EFB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339" y="858378"/>
            <a:ext cx="4126661" cy="1407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51F878-7C0E-47D7-BA51-295ADC50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413" y="3228390"/>
            <a:ext cx="5234589" cy="4495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F8A271-6DB7-490F-91DA-E7CB40A91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60" y="4193685"/>
            <a:ext cx="4684804" cy="25277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DAE499-0E80-47BA-A89E-A62D5A9A3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0313" y="3779520"/>
            <a:ext cx="3353095" cy="29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876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CE808-5F53-487A-A33C-7E886F95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7358B-3D79-4BB2-BBCB-1E34BC19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57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3e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+ 4e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+ 5e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b</a:t>
            </a:r>
            <a:r>
              <a:rPr lang="en-US" dirty="0"/>
              <a:t> = </a:t>
            </a:r>
            <a:r>
              <a:rPr lang="en-US" dirty="0">
                <a:sym typeface="Symbol" panose="05050102010706020507" pitchFamily="18" charset="2"/>
              </a:rPr>
              <a:t>2e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+ 3e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+ 4e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	c = 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– 3e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– 2e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 </a:t>
            </a:r>
          </a:p>
          <a:p>
            <a:pPr marL="0" indent="0">
              <a:buNone/>
            </a:pPr>
            <a:r>
              <a:rPr lang="en-US" dirty="0" err="1"/>
              <a:t>Tentukan</a:t>
            </a:r>
            <a:r>
              <a:rPr lang="en-US" dirty="0"/>
              <a:t> volume </a:t>
            </a:r>
            <a:r>
              <a:rPr lang="en-US" i="1" dirty="0" err="1"/>
              <a:t>parallelpiped</a:t>
            </a:r>
            <a:r>
              <a:rPr lang="en-US" dirty="0"/>
              <a:t> yang </a:t>
            </a:r>
            <a:r>
              <a:rPr lang="en-US" dirty="0" err="1"/>
              <a:t>dibentuk</a:t>
            </a:r>
            <a:r>
              <a:rPr lang="en-US" dirty="0"/>
              <a:t> oleh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dan </a:t>
            </a:r>
            <a:r>
              <a:rPr lang="en-US" i="1" dirty="0"/>
              <a:t>c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006E3B-A5D9-4E38-A01B-BCBCEE1C6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051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5D354-FC8A-5684-4CA2-F3E61E0F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(UAS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29C34-232A-2CAA-454B-612E3C4F1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 = 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+ 2e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-2e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   b = 2e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   c = 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+3e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volume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bangun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ruang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dibentuk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oleh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tiga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 (</a:t>
            </a:r>
            <a:r>
              <a:rPr lang="en-US" sz="24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nilai</a:t>
            </a:r>
            <a:r>
              <a:rPr lang="en-US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DA91-C2A3-7749-6141-CC60DAB6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4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C2614-F146-41DD-905C-9777454AD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Perkalian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Geometri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A5586-CB41-4315-8F93-16A04F1FE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dioperasikan</a:t>
            </a:r>
            <a:r>
              <a:rPr lang="en-US" dirty="0"/>
              <a:t> pada </a:t>
            </a:r>
            <a:r>
              <a:rPr lang="en-US" i="1" dirty="0" err="1"/>
              <a:t>multivector</a:t>
            </a:r>
            <a:r>
              <a:rPr lang="en-US" i="1" dirty="0"/>
              <a:t> </a:t>
            </a:r>
            <a:r>
              <a:rPr lang="en-US" dirty="0"/>
              <a:t>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skalar</a:t>
            </a:r>
            <a:r>
              <a:rPr lang="en-US" dirty="0"/>
              <a:t>, area, dan volume</a:t>
            </a:r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ditemukan</a:t>
            </a:r>
            <a:r>
              <a:rPr lang="en-US" dirty="0"/>
              <a:t> oleh William Kingdom Clifford (1845 – 1879)</a:t>
            </a:r>
          </a:p>
          <a:p>
            <a:endParaRPr lang="en-US" dirty="0"/>
          </a:p>
          <a:p>
            <a:r>
              <a:rPr lang="en-US" dirty="0" err="1"/>
              <a:t>Perkalian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dirty="0"/>
              <a:t> dan </a:t>
            </a:r>
            <a:r>
              <a:rPr lang="en-US" i="1" dirty="0"/>
              <a:t>b </a:t>
            </a:r>
            <a:r>
              <a:rPr lang="en-US" dirty="0" err="1"/>
              <a:t>didefinisikan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i="1" dirty="0"/>
              <a:t>ab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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  </a:t>
            </a:r>
            <a:r>
              <a:rPr lang="en-US" i="1" dirty="0">
                <a:sym typeface="Symbol" panose="05050102010706020507" pitchFamily="18" charset="2"/>
              </a:rPr>
              <a:t>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5390C-F632-4D59-B45C-7E82D5E94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52F922C-AF9A-477F-B852-35859440B8DC}"/>
              </a:ext>
            </a:extLst>
          </p:cNvPr>
          <p:cNvCxnSpPr>
            <a:cxnSpLocks/>
          </p:cNvCxnSpPr>
          <p:nvPr/>
        </p:nvCxnSpPr>
        <p:spPr>
          <a:xfrm>
            <a:off x="3464560" y="5550491"/>
            <a:ext cx="60960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08114B-E76D-46A8-B4ED-AFE247F5FF8F}"/>
              </a:ext>
            </a:extLst>
          </p:cNvPr>
          <p:cNvCxnSpPr>
            <a:cxnSpLocks/>
          </p:cNvCxnSpPr>
          <p:nvPr/>
        </p:nvCxnSpPr>
        <p:spPr>
          <a:xfrm>
            <a:off x="4399280" y="5550491"/>
            <a:ext cx="73152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BF1FDA2-5279-4AFB-88FC-62D6A94F8CFA}"/>
              </a:ext>
            </a:extLst>
          </p:cNvPr>
          <p:cNvSpPr txBox="1"/>
          <p:nvPr/>
        </p:nvSpPr>
        <p:spPr>
          <a:xfrm>
            <a:off x="3464560" y="5550491"/>
            <a:ext cx="72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skalar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E38EC-1A63-4FAB-8A71-E1AA2619A451}"/>
              </a:ext>
            </a:extLst>
          </p:cNvPr>
          <p:cNvSpPr txBox="1"/>
          <p:nvPr/>
        </p:nvSpPr>
        <p:spPr>
          <a:xfrm>
            <a:off x="4289429" y="5550491"/>
            <a:ext cx="95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bivector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449F00-0A9B-4121-A804-F7E1146C772B}"/>
              </a:ext>
            </a:extLst>
          </p:cNvPr>
          <p:cNvSpPr/>
          <p:nvPr/>
        </p:nvSpPr>
        <p:spPr>
          <a:xfrm>
            <a:off x="2550160" y="4836477"/>
            <a:ext cx="3129280" cy="109728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357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7313-0464-41B7-ACE7-E401C4A44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basis </a:t>
            </a:r>
            <a:r>
              <a:rPr lang="en-US" b="1" dirty="0" err="1"/>
              <a:t>satuan</a:t>
            </a:r>
            <a:r>
              <a:rPr lang="en-US" b="1" dirty="0"/>
              <a:t> standard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7E2D76-D384-4BB8-A29B-D60A5A0F0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Vektor</a:t>
            </a:r>
            <a:r>
              <a:rPr lang="en-US" sz="2400" dirty="0"/>
              <a:t> basis </a:t>
            </a:r>
            <a:r>
              <a:rPr lang="en-US" sz="2400" dirty="0" err="1"/>
              <a:t>satuan</a:t>
            </a:r>
            <a:r>
              <a:rPr lang="en-US" sz="2400" dirty="0"/>
              <a:t> standard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e</a:t>
            </a:r>
            <a:r>
              <a:rPr lang="en-US" sz="2400" baseline="-25000" dirty="0"/>
              <a:t>1</a:t>
            </a:r>
            <a:r>
              <a:rPr lang="en-US" sz="2400" dirty="0"/>
              <a:t>, e</a:t>
            </a:r>
            <a:r>
              <a:rPr lang="en-US" sz="2400" baseline="-25000" dirty="0"/>
              <a:t>2</a:t>
            </a:r>
            <a:r>
              <a:rPr lang="en-US" sz="2400" dirty="0"/>
              <a:t>, dan e</a:t>
            </a:r>
            <a:r>
              <a:rPr lang="en-US" sz="2400" baseline="-25000" dirty="0"/>
              <a:t>3</a:t>
            </a:r>
            <a:r>
              <a:rPr lang="en-US" sz="2400" dirty="0"/>
              <a:t>.</a:t>
            </a:r>
          </a:p>
          <a:p>
            <a:r>
              <a:rPr lang="en-US" sz="2400" dirty="0"/>
              <a:t>Hasil </a:t>
            </a: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standard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dirinya</a:t>
            </a:r>
            <a:r>
              <a:rPr lang="en-US" sz="2400" dirty="0"/>
              <a:t> </a:t>
            </a:r>
            <a:r>
              <a:rPr lang="en-US" sz="2400" dirty="0" err="1"/>
              <a:t>sendiri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dirty="0" err="1"/>
              <a:t>satuan</a:t>
            </a:r>
            <a:r>
              <a:rPr lang="en-US" sz="2400" dirty="0"/>
              <a:t> standard: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Sifat</a:t>
            </a:r>
            <a:r>
              <a:rPr lang="en-US" sz="2400" dirty="0"/>
              <a:t> </a:t>
            </a:r>
            <a:r>
              <a:rPr lang="en-US" sz="2400" dirty="0" err="1"/>
              <a:t>imajiner</a:t>
            </a:r>
            <a:r>
              <a:rPr lang="en-US" sz="2400" dirty="0"/>
              <a:t> bivector </a:t>
            </a:r>
            <a:r>
              <a:rPr lang="en-US" sz="2400" dirty="0" err="1"/>
              <a:t>satuan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615AF-C474-4CFB-BDAC-52B2C53DC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4B4DDA-B2A7-47DF-971D-6042B59FB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91" y="2655520"/>
            <a:ext cx="2275917" cy="534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088934-5B04-4A8A-9EDE-C56229E26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857" y="3751894"/>
            <a:ext cx="2136576" cy="534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6284B-1EAC-439D-9EC8-0E2B0BA33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649" y="3667761"/>
            <a:ext cx="1939351" cy="497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F457A0-3290-4F5F-9587-B0381C2A5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2359" y="3751894"/>
            <a:ext cx="1776201" cy="3243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C4FC13-027F-4E1C-B7EF-80ABEEF3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8857" y="5116509"/>
            <a:ext cx="3123735" cy="497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211195-5F70-4075-BD84-B496950430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91" y="5702478"/>
            <a:ext cx="3248401" cy="4974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29AA6E-72BB-40F2-A516-90A2E3A1B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1469" y="6288446"/>
            <a:ext cx="2965171" cy="47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711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9DF92-ADC7-46E1-92F7-4403F373E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bivector </a:t>
            </a:r>
            <a:r>
              <a:rPr lang="en-US" b="1" dirty="0" err="1"/>
              <a:t>satuan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BA94-731D-4A6B-B63E-8908648B1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dan bivector </a:t>
            </a:r>
            <a:r>
              <a:rPr lang="en-US" sz="2400" dirty="0" err="1"/>
              <a:t>satuan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bivector </a:t>
            </a:r>
            <a:r>
              <a:rPr lang="en-US" sz="2400" dirty="0" err="1"/>
              <a:t>satuan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: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D85FD-8699-4DD6-B4BF-2084BBC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C8785-DA44-4FE1-B4C6-58DB4673D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264" y="1690688"/>
            <a:ext cx="3213335" cy="499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7497D-37CB-4A6E-A157-3D539AC2D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263" y="2325204"/>
            <a:ext cx="2095737" cy="402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150354-BC48-4E62-ADEA-1852790F2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740" y="3711770"/>
            <a:ext cx="5268601" cy="191192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D2A74F-C8E0-4F5F-AD0D-CACC5942FF48}"/>
              </a:ext>
            </a:extLst>
          </p:cNvPr>
          <p:cNvCxnSpPr>
            <a:cxnSpLocks/>
          </p:cNvCxnSpPr>
          <p:nvPr/>
        </p:nvCxnSpPr>
        <p:spPr>
          <a:xfrm>
            <a:off x="3454379" y="5623698"/>
            <a:ext cx="1584981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6016A4-94A2-4703-99F2-B05E2B97BAF1}"/>
              </a:ext>
            </a:extLst>
          </p:cNvPr>
          <p:cNvCxnSpPr>
            <a:cxnSpLocks/>
          </p:cNvCxnSpPr>
          <p:nvPr/>
        </p:nvCxnSpPr>
        <p:spPr>
          <a:xfrm>
            <a:off x="5516880" y="5613814"/>
            <a:ext cx="772160" cy="0"/>
          </a:xfrm>
          <a:prstGeom prst="straightConnector1">
            <a:avLst/>
          </a:prstGeom>
          <a:ln w="158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3590368-01AA-4BCD-944E-6AD26B40FF77}"/>
              </a:ext>
            </a:extLst>
          </p:cNvPr>
          <p:cNvSpPr txBox="1"/>
          <p:nvPr/>
        </p:nvSpPr>
        <p:spPr>
          <a:xfrm>
            <a:off x="3964705" y="5712659"/>
            <a:ext cx="78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vektor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AEED8-054E-44AA-B4A4-8BFD37978A82}"/>
              </a:ext>
            </a:extLst>
          </p:cNvPr>
          <p:cNvSpPr txBox="1"/>
          <p:nvPr/>
        </p:nvSpPr>
        <p:spPr>
          <a:xfrm>
            <a:off x="5488705" y="5712659"/>
            <a:ext cx="883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volume</a:t>
            </a:r>
          </a:p>
        </p:txBody>
      </p:sp>
    </p:spTree>
    <p:extLst>
      <p:ext uri="{BB962C8B-B14F-4D97-AF65-F5344CB8AC3E}">
        <p14:creationId xmlns:p14="http://schemas.microsoft.com/office/powerpoint/2010/main" val="2167702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20044-C588-4D58-B428-1D6D7E4D7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, e</a:t>
            </a:r>
            <a:r>
              <a:rPr lang="en-US" sz="2400" baseline="-25000" dirty="0"/>
              <a:t>12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merotasi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sejauh</a:t>
            </a:r>
            <a:r>
              <a:rPr lang="en-US" sz="2400" dirty="0">
                <a:sym typeface="Symbol" panose="05050102010706020507" pitchFamily="18" charset="2"/>
              </a:rPr>
              <a:t> 90 </a:t>
            </a:r>
            <a:r>
              <a:rPr lang="en-US" sz="2400" dirty="0" err="1">
                <a:sym typeface="Symbol" panose="05050102010706020507" pitchFamily="18" charset="2"/>
              </a:rPr>
              <a:t>searah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(ii) </a:t>
            </a:r>
            <a:r>
              <a:rPr lang="en-US" sz="2400" dirty="0" err="1">
                <a:sym typeface="Symbol" panose="05050102010706020507" pitchFamily="18" charset="2"/>
              </a:rPr>
              <a:t>membentuk</a:t>
            </a:r>
            <a:r>
              <a:rPr lang="en-US" sz="2400" dirty="0">
                <a:sym typeface="Symbol" panose="05050102010706020507" pitchFamily="18" charset="2"/>
              </a:rPr>
              <a:t> volume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bidang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alasnya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tingginya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7DD00-F737-4583-A8FC-6EB4521AD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43474-4808-4B84-AA94-817D8088C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517" y="2736377"/>
            <a:ext cx="5138135" cy="32986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E24E42-1380-4F18-967A-98DCEA22A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50" y="2641701"/>
            <a:ext cx="4717999" cy="31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3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7646B-5432-4BCF-A228-F2AEA8381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1840"/>
            <a:ext cx="10515600" cy="5425123"/>
          </a:xfrm>
        </p:spPr>
        <p:txBody>
          <a:bodyPr>
            <a:normAutofit/>
          </a:bodyPr>
          <a:lstStyle/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urutan</a:t>
            </a:r>
            <a:r>
              <a:rPr lang="en-US" sz="2400" dirty="0"/>
              <a:t> </a:t>
            </a:r>
            <a:r>
              <a:rPr lang="en-US" sz="2400" dirty="0" err="1"/>
              <a:t>perkaliannya</a:t>
            </a:r>
            <a:r>
              <a:rPr lang="en-US" sz="2400" dirty="0"/>
              <a:t> </a:t>
            </a:r>
            <a:r>
              <a:rPr lang="en-US" sz="2400" dirty="0" err="1"/>
              <a:t>dibalik</a:t>
            </a:r>
            <a:r>
              <a:rPr lang="en-US" sz="2400" dirty="0"/>
              <a:t>: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Interpretasi</a:t>
            </a:r>
            <a:r>
              <a:rPr lang="en-US" sz="2400" dirty="0"/>
              <a:t> </a:t>
            </a:r>
            <a:r>
              <a:rPr lang="en-US" sz="2400" dirty="0" err="1"/>
              <a:t>geometrinya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, e</a:t>
            </a:r>
            <a:r>
              <a:rPr lang="en-US" sz="2400" baseline="-25000" dirty="0"/>
              <a:t>12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efek</a:t>
            </a:r>
            <a:r>
              <a:rPr lang="en-US" sz="2400" dirty="0"/>
              <a:t>: </a:t>
            </a:r>
          </a:p>
          <a:p>
            <a:pPr marL="803275" indent="-803275">
              <a:buNone/>
            </a:pPr>
            <a:r>
              <a:rPr lang="en-US" sz="2400" dirty="0"/>
              <a:t>     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merotasi</a:t>
            </a:r>
            <a:r>
              <a:rPr lang="en-US" sz="2400" dirty="0"/>
              <a:t> </a:t>
            </a:r>
            <a:r>
              <a:rPr lang="en-US" sz="2400" dirty="0" err="1"/>
              <a:t>proyeksi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pada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sejauh</a:t>
            </a:r>
            <a:r>
              <a:rPr lang="en-US" sz="2400" dirty="0">
                <a:sym typeface="Symbol" panose="05050102010706020507" pitchFamily="18" charset="2"/>
              </a:rPr>
              <a:t> 90 </a:t>
            </a:r>
            <a:r>
              <a:rPr lang="en-US" sz="2400" dirty="0" err="1">
                <a:sym typeface="Symbol" panose="05050102010706020507" pitchFamily="18" charset="2"/>
              </a:rPr>
              <a:t>berlawanan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arah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jarum</a:t>
            </a:r>
            <a:r>
              <a:rPr lang="en-US" sz="2400" dirty="0">
                <a:sym typeface="Symbol" panose="05050102010706020507" pitchFamily="18" charset="2"/>
              </a:rPr>
              <a:t> jam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       (ii) </a:t>
            </a:r>
            <a:r>
              <a:rPr lang="en-US" sz="2400" dirty="0" err="1">
                <a:sym typeface="Symbol" panose="05050102010706020507" pitchFamily="18" charset="2"/>
              </a:rPr>
              <a:t>membentuk</a:t>
            </a:r>
            <a:r>
              <a:rPr lang="en-US" sz="2400" dirty="0">
                <a:sym typeface="Symbol" panose="05050102010706020507" pitchFamily="18" charset="2"/>
              </a:rPr>
              <a:t> volume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bidang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alasnya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1</a:t>
            </a:r>
            <a:r>
              <a:rPr lang="en-US" sz="2400" dirty="0">
                <a:sym typeface="Symbol" panose="05050102010706020507" pitchFamily="18" charset="2"/>
              </a:rPr>
              <a:t>  e</a:t>
            </a:r>
            <a:r>
              <a:rPr lang="en-US" sz="2400" baseline="-25000" dirty="0">
                <a:sym typeface="Symbol" panose="05050102010706020507" pitchFamily="18" charset="2"/>
              </a:rPr>
              <a:t>2 </a:t>
            </a:r>
            <a:r>
              <a:rPr lang="en-US" sz="2400" dirty="0">
                <a:sym typeface="Symbol" panose="05050102010706020507" pitchFamily="18" charset="2"/>
              </a:rPr>
              <a:t>dan </a:t>
            </a:r>
            <a:r>
              <a:rPr lang="en-US" sz="2400" dirty="0" err="1">
                <a:sym typeface="Symbol" panose="05050102010706020507" pitchFamily="18" charset="2"/>
              </a:rPr>
              <a:t>tingginya</a:t>
            </a:r>
            <a:r>
              <a:rPr lang="en-US" sz="2400" dirty="0">
                <a:sym typeface="Symbol" panose="05050102010706020507" pitchFamily="18" charset="2"/>
              </a:rPr>
              <a:t> e</a:t>
            </a:r>
            <a:r>
              <a:rPr lang="en-US" sz="2400" baseline="-25000" dirty="0">
                <a:sym typeface="Symbol" panose="05050102010706020507" pitchFamily="18" charset="2"/>
              </a:rPr>
              <a:t>3</a:t>
            </a:r>
            <a:r>
              <a:rPr lang="en-US" sz="2400" dirty="0">
                <a:sym typeface="Symbol" panose="05050102010706020507" pitchFamily="18" charset="2"/>
              </a:rPr>
              <a:t>	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7EBA9-BA7B-432D-A49E-563F6B5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6D0387-C4DA-4C9D-926B-3AB063BE6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367" y="1258080"/>
            <a:ext cx="4698713" cy="16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92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6560C-941D-4AA0-A8B7-8C0CC74A0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7360"/>
            <a:ext cx="10515600" cy="5709603"/>
          </a:xfrm>
        </p:spPr>
        <p:txBody>
          <a:bodyPr>
            <a:normAutofit/>
          </a:bodyPr>
          <a:lstStyle/>
          <a:p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dan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dan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   dan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148D-C74F-4CDB-9E30-FD0366A4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58DD5F-9983-4765-B015-E1EC207E5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55" y="917075"/>
            <a:ext cx="4830793" cy="10446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0B4B50-F739-46E5-9A43-F677D56DC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951" y="2056207"/>
            <a:ext cx="2976800" cy="372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78488E-CE1E-4906-BE36-4A6B014A4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355" y="2702632"/>
            <a:ext cx="4109935" cy="4264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CCCFC8-055D-4561-A8AB-6FF0B89A99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041" y="3524011"/>
            <a:ext cx="4942107" cy="1036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5027A-4671-4202-8AA6-1B548E8E4F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6425" y="4660263"/>
            <a:ext cx="3093326" cy="4120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D3B45-4E5E-4E6B-AE64-4512C615E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532" y="5560425"/>
            <a:ext cx="4085962" cy="38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014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AE03-1893-4C49-8F2C-D9243EC4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Latihan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E604-60AC-4BA9-817B-CE54FB6AF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vektor</a:t>
            </a:r>
            <a:r>
              <a:rPr lang="en-US" dirty="0"/>
              <a:t> di R</a:t>
            </a:r>
            <a:r>
              <a:rPr lang="en-US" baseline="30000" dirty="0"/>
              <a:t>3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a </a:t>
            </a:r>
            <a:r>
              <a:rPr lang="en-US" dirty="0"/>
              <a:t>= 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– 4e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+ 2e</a:t>
            </a:r>
            <a:r>
              <a:rPr lang="en-US" baseline="-25000" dirty="0">
                <a:sym typeface="Symbol" panose="05050102010706020507" pitchFamily="18" charset="2"/>
              </a:rPr>
              <a:t>3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dirty="0"/>
              <a:t>	 	</a:t>
            </a:r>
            <a:r>
              <a:rPr lang="en-US" i="1" dirty="0"/>
              <a:t>b</a:t>
            </a:r>
            <a:r>
              <a:rPr lang="en-US" dirty="0"/>
              <a:t> = 3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+ e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 – 4e</a:t>
            </a:r>
            <a:r>
              <a:rPr lang="en-US" baseline="-25000" dirty="0">
                <a:sym typeface="Symbol" panose="05050102010706020507" pitchFamily="18" charset="2"/>
              </a:rPr>
              <a:t>3  </a:t>
            </a:r>
          </a:p>
          <a:p>
            <a:pPr marL="0" indent="0">
              <a:buNone/>
            </a:pPr>
            <a:r>
              <a:rPr lang="en-US" dirty="0" err="1">
                <a:sym typeface="Symbol" panose="05050102010706020507" pitchFamily="18" charset="2"/>
              </a:rPr>
              <a:t>Hitunglah</a:t>
            </a:r>
            <a:r>
              <a:rPr lang="en-US" dirty="0">
                <a:sym typeface="Symbol" panose="05050102010706020507" pitchFamily="18" charset="2"/>
              </a:rPr>
              <a:t>  </a:t>
            </a:r>
            <a:r>
              <a:rPr lang="en-US" i="1" dirty="0">
                <a:sym typeface="Symbol" panose="05050102010706020507" pitchFamily="18" charset="2"/>
              </a:rPr>
              <a:t>a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12</a:t>
            </a:r>
            <a:r>
              <a:rPr lang="en-US" dirty="0">
                <a:sym typeface="Symbol" panose="05050102010706020507" pitchFamily="18" charset="2"/>
              </a:rPr>
              <a:t> + </a:t>
            </a:r>
            <a:r>
              <a:rPr lang="en-US" i="1" dirty="0">
                <a:sym typeface="Symbol" panose="05050102010706020507" pitchFamily="18" charset="2"/>
              </a:rPr>
              <a:t>b</a:t>
            </a:r>
            <a:r>
              <a:rPr lang="en-US" dirty="0">
                <a:sym typeface="Symbol" panose="05050102010706020507" pitchFamily="18" charset="2"/>
              </a:rPr>
              <a:t>e</a:t>
            </a:r>
            <a:r>
              <a:rPr lang="en-US" baseline="-25000" dirty="0">
                <a:sym typeface="Symbol" panose="05050102010706020507" pitchFamily="18" charset="2"/>
              </a:rPr>
              <a:t>12</a:t>
            </a:r>
            <a:r>
              <a:rPr lang="en-US" dirty="0">
                <a:sym typeface="Symbol" panose="05050102010706020507" pitchFamily="18" charset="2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EB590-72B9-4B42-ACF5-DE8AFFB0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34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06B8-1C03-4AA3-8C62-5D22526F0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dan bivector di R</a:t>
            </a:r>
            <a:r>
              <a:rPr lang="en-US" b="1" baseline="30000" dirty="0"/>
              <a:t>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C96E1-935A-4036-A378-9773CA196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972" y="1726882"/>
            <a:ext cx="10515600" cy="4822189"/>
          </a:xfrm>
        </p:spPr>
        <p:txBody>
          <a:bodyPr>
            <a:normAutofit lnSpcReduction="10000"/>
          </a:bodyPr>
          <a:lstStyle/>
          <a:p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   dan bivector:</a:t>
            </a:r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/>
              <a:t>a</a:t>
            </a:r>
            <a:r>
              <a:rPr lang="en-US" sz="2400" dirty="0"/>
              <a:t> dan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(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geometri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dan </a:t>
            </a:r>
            <a:r>
              <a:rPr lang="en-US" sz="2400" i="1" dirty="0"/>
              <a:t>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(</a:t>
            </a:r>
            <a:r>
              <a:rPr lang="en-US" sz="2400" dirty="0" err="1"/>
              <a:t>pembuktiannya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di </a:t>
            </a:r>
            <a:r>
              <a:rPr lang="en-US" sz="2400" dirty="0" err="1"/>
              <a:t>sini</a:t>
            </a:r>
            <a:r>
              <a:rPr lang="en-US" sz="2400" dirty="0"/>
              <a:t>):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Hubungan</a:t>
            </a:r>
            <a:r>
              <a:rPr lang="en-US" sz="2400" dirty="0"/>
              <a:t>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7BBB5-4354-43E2-9820-BA9F56630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A7AE2-6FBD-41F1-99C5-AC99E5220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624" y="1711006"/>
            <a:ext cx="2983421" cy="4298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ABBA3A-BADB-4AB6-8FF1-83814C479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095" y="2117872"/>
            <a:ext cx="1322985" cy="364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D45EA-716E-4BC8-8008-DB3AE81204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6715" y="3529551"/>
            <a:ext cx="3081804" cy="4298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B33DF-7545-421D-B8DE-C6751B08BA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4104" y="4890826"/>
            <a:ext cx="2661988" cy="4118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2BDD04-0BB4-4853-B7B8-935DD4473E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817" y="5932117"/>
            <a:ext cx="3013879" cy="71892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3F8F053-33D1-4325-A3E7-B9734B4CC26D}"/>
              </a:ext>
            </a:extLst>
          </p:cNvPr>
          <p:cNvSpPr/>
          <p:nvPr/>
        </p:nvSpPr>
        <p:spPr>
          <a:xfrm>
            <a:off x="3026715" y="3429000"/>
            <a:ext cx="3081804" cy="604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891A26-316F-48A1-B474-17B91CBB1CC9}"/>
              </a:ext>
            </a:extLst>
          </p:cNvPr>
          <p:cNvSpPr/>
          <p:nvPr/>
        </p:nvSpPr>
        <p:spPr>
          <a:xfrm>
            <a:off x="3037968" y="4794487"/>
            <a:ext cx="3081804" cy="6045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F80284-8A05-438B-A04C-979CDC26B2A6}"/>
              </a:ext>
            </a:extLst>
          </p:cNvPr>
          <p:cNvSpPr/>
          <p:nvPr/>
        </p:nvSpPr>
        <p:spPr>
          <a:xfrm>
            <a:off x="1993685" y="5897748"/>
            <a:ext cx="3081804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74083B-52FF-419A-9FCC-937571244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7283" y="5932117"/>
            <a:ext cx="2912932" cy="6948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F0339E8-205B-473E-AB55-75335DC10F2E}"/>
              </a:ext>
            </a:extLst>
          </p:cNvPr>
          <p:cNvSpPr/>
          <p:nvPr/>
        </p:nvSpPr>
        <p:spPr>
          <a:xfrm>
            <a:off x="6402847" y="5837605"/>
            <a:ext cx="3081804" cy="78935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95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DC78E-7BE1-4CA4-9BF2-B64A3E762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85585"/>
            <a:ext cx="10515600" cy="542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di R</a:t>
            </a:r>
            <a:r>
              <a:rPr lang="en-US" sz="2400" baseline="30000" dirty="0"/>
              <a:t>3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err="1"/>
              <a:t>Hitunglah</a:t>
            </a:r>
            <a:r>
              <a:rPr lang="en-US" sz="2400" dirty="0"/>
              <a:t> 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i="1" dirty="0"/>
              <a:t>B </a:t>
            </a:r>
            <a:r>
              <a:rPr lang="en-US" sz="2400" dirty="0"/>
              <a:t>= </a:t>
            </a:r>
            <a:r>
              <a:rPr lang="en-US" sz="2400" i="1" dirty="0"/>
              <a:t>b</a:t>
            </a:r>
            <a:r>
              <a:rPr lang="en-US" sz="24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 </a:t>
            </a:r>
            <a:r>
              <a:rPr lang="en-US" sz="2400" i="1" dirty="0">
                <a:sym typeface="Symbol" panose="05050102010706020507" pitchFamily="18" charset="2"/>
              </a:rPr>
              <a:t>c </a:t>
            </a:r>
            <a:r>
              <a:rPr lang="en-US" sz="2400" dirty="0">
                <a:sym typeface="Symbol" panose="05050102010706020507" pitchFamily="18" charset="2"/>
              </a:rPr>
              <a:t>        (ii) </a:t>
            </a:r>
            <a:r>
              <a:rPr lang="en-US" sz="2400" i="1" dirty="0" err="1">
                <a:sym typeface="Symbol" panose="05050102010706020507" pitchFamily="18" charset="2"/>
              </a:rPr>
              <a:t>aB</a:t>
            </a:r>
            <a:r>
              <a:rPr lang="en-US" sz="2400" i="1" dirty="0">
                <a:sym typeface="Symbol" panose="05050102010706020507" pitchFamily="18" charset="2"/>
              </a:rPr>
              <a:t>               </a:t>
            </a:r>
            <a:r>
              <a:rPr lang="en-US" sz="2400" dirty="0">
                <a:sym typeface="Symbol" panose="05050102010706020507" pitchFamily="18" charset="2"/>
              </a:rPr>
              <a:t>(iii) </a:t>
            </a:r>
            <a:r>
              <a:rPr lang="en-US" sz="2400" i="1" dirty="0">
                <a:sym typeface="Symbol" panose="05050102010706020507" pitchFamily="18" charset="2"/>
              </a:rPr>
              <a:t>Ba</a:t>
            </a:r>
            <a:r>
              <a:rPr lang="en-US" sz="2400" dirty="0">
                <a:sym typeface="Symbol" panose="05050102010706020507" pitchFamily="18" charset="2"/>
              </a:rPr>
              <a:t>      (iv)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 </a:t>
            </a:r>
            <a:r>
              <a:rPr lang="en-US" sz="2400" i="1" dirty="0">
                <a:sym typeface="Symbol" panose="05050102010706020507" pitchFamily="18" charset="2"/>
              </a:rPr>
              <a:t>B           </a:t>
            </a:r>
            <a:r>
              <a:rPr lang="en-US" sz="2400" dirty="0">
                <a:sym typeface="Symbol" panose="05050102010706020507" pitchFamily="18" charset="2"/>
              </a:rPr>
              <a:t>(v)   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</a:p>
          <a:p>
            <a:pPr marL="0" indent="0">
              <a:buNone/>
            </a:pPr>
            <a:r>
              <a:rPr lang="en-US" sz="2400" u="sng" dirty="0" err="1">
                <a:sym typeface="Symbol" panose="05050102010706020507" pitchFamily="18" charset="2"/>
              </a:rPr>
              <a:t>Jawaban</a:t>
            </a:r>
            <a:r>
              <a:rPr lang="en-US" sz="2400" dirty="0">
                <a:sym typeface="Symbol" panose="05050102010706020507" pitchFamily="18" charset="2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) 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F2816D-A47F-45CC-ACB8-C2563386F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6EC469-4CBD-494B-936A-05174383E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852" y="1086770"/>
            <a:ext cx="2607955" cy="15954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62EDDD-E063-4CD4-A506-1F63A9DDC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84" y="3790820"/>
            <a:ext cx="6067237" cy="15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980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22905-0C51-4AC0-827F-4AD19E4F2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2"/>
            <a:ext cx="10515600" cy="5912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(ii)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(iii)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(iv) 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B2B39-C319-4472-B6A7-F5296EEF2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BED61A-24F8-4019-9C91-8B6689539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996" y="192130"/>
            <a:ext cx="8088847" cy="1673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756732-9763-4E16-99FF-7AA7FF654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996" y="2045316"/>
            <a:ext cx="8254914" cy="1585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E6A4D0-00AE-4717-B251-A296A6DCC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192" y="3647084"/>
            <a:ext cx="8380847" cy="2905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8585BE-983D-4D50-912C-9F4E94202647}"/>
              </a:ext>
            </a:extLst>
          </p:cNvPr>
          <p:cNvSpPr txBox="1"/>
          <p:nvPr/>
        </p:nvSpPr>
        <p:spPr>
          <a:xfrm>
            <a:off x="5872543" y="1316803"/>
            <a:ext cx="27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219EC0-89D8-4E93-8BAC-618D6D4E0739}"/>
              </a:ext>
            </a:extLst>
          </p:cNvPr>
          <p:cNvSpPr txBox="1"/>
          <p:nvPr/>
        </p:nvSpPr>
        <p:spPr>
          <a:xfrm>
            <a:off x="5536419" y="3177415"/>
            <a:ext cx="2715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 +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3BA252-DFE7-44A7-AB80-461BFD37811C}"/>
              </a:ext>
            </a:extLst>
          </p:cNvPr>
          <p:cNvSpPr txBox="1"/>
          <p:nvPr/>
        </p:nvSpPr>
        <p:spPr>
          <a:xfrm>
            <a:off x="4726971" y="6107300"/>
            <a:ext cx="13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vektor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167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38FEC-2D70-49BB-98FD-F1A831F01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11200"/>
            <a:ext cx="105156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(v)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67928-FE1D-4C8C-9A5B-5B3CD5D8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49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C9DDC-2197-49D1-B583-5FB62BAAB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135" y="531812"/>
            <a:ext cx="7739504" cy="19675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8348EF-168D-4052-96AB-96A0FBB3EDD7}"/>
              </a:ext>
            </a:extLst>
          </p:cNvPr>
          <p:cNvSpPr txBox="1"/>
          <p:nvPr/>
        </p:nvSpPr>
        <p:spPr>
          <a:xfrm>
            <a:off x="3677983" y="2037694"/>
            <a:ext cx="162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 </a:t>
            </a:r>
            <a:r>
              <a:rPr lang="en-US" sz="2400" dirty="0" err="1">
                <a:solidFill>
                  <a:srgbClr val="FF0000"/>
                </a:solidFill>
                <a:sym typeface="Symbol" panose="05050102010706020507" pitchFamily="18" charset="2"/>
              </a:rPr>
              <a:t>trivector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FDD74-7A4A-4C50-9629-18387C297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006" y="3900468"/>
            <a:ext cx="4223953" cy="9559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889340-948F-4532-976F-3D393C991A3A}"/>
              </a:ext>
            </a:extLst>
          </p:cNvPr>
          <p:cNvSpPr txBox="1"/>
          <p:nvPr/>
        </p:nvSpPr>
        <p:spPr>
          <a:xfrm>
            <a:off x="1029309" y="3259415"/>
            <a:ext cx="108172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Dari (iv) dan (v) </a:t>
            </a:r>
            <a:r>
              <a:rPr lang="en-US" sz="2400" dirty="0" err="1"/>
              <a:t>terlihat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yng</a:t>
            </a:r>
            <a:r>
              <a:rPr lang="en-US" sz="2400" dirty="0"/>
              <a:t>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i="1" dirty="0" err="1"/>
              <a:t>aB</a:t>
            </a:r>
            <a:r>
              <a:rPr lang="en-US" sz="2400" dirty="0"/>
              <a:t> </a:t>
            </a:r>
            <a:r>
              <a:rPr lang="en-US" sz="2400" dirty="0" err="1"/>
              <a:t>diidentifikasi</a:t>
            </a:r>
            <a:r>
              <a:rPr lang="en-US" sz="2400" dirty="0"/>
              <a:t> oleh </a:t>
            </a:r>
            <a:r>
              <a:rPr lang="en-US" sz="2400" i="1" dirty="0"/>
              <a:t>inner product </a:t>
            </a:r>
            <a:r>
              <a:rPr lang="en-US" sz="2400" dirty="0"/>
              <a:t>(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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 dan </a:t>
            </a:r>
            <a:r>
              <a:rPr lang="en-US" sz="2400" i="1" dirty="0">
                <a:sym typeface="Symbol" panose="05050102010706020507" pitchFamily="18" charset="2"/>
              </a:rPr>
              <a:t>outer product </a:t>
            </a:r>
            <a:r>
              <a:rPr lang="en-US" sz="2400" dirty="0">
                <a:sym typeface="Symbol" panose="05050102010706020507" pitchFamily="18" charset="2"/>
              </a:rPr>
              <a:t>(</a:t>
            </a:r>
            <a:r>
              <a:rPr lang="en-US" sz="2400" i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 </a:t>
            </a:r>
            <a:r>
              <a:rPr lang="en-US" sz="2400" i="1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i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66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6711-8C89-4717-85F9-000E7B88FD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524"/>
                <a:ext cx="10515600" cy="545382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4000" b="1" dirty="0"/>
                  <a:t>Sifat-sifat </a:t>
                </a:r>
                <a:r>
                  <a:rPr lang="en-US" sz="4000" b="1" dirty="0" err="1"/>
                  <a:t>Perkalian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Geometri</a:t>
                </a:r>
                <a:endParaRPr lang="en-US" sz="4000" b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r>
                  <a:rPr lang="en-US" dirty="0" err="1"/>
                  <a:t>Asosiatif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</a:t>
                </a:r>
                <a:r>
                  <a:rPr lang="en-US" dirty="0" err="1"/>
                  <a:t>i</a:t>
                </a:r>
                <a:r>
                  <a:rPr lang="en-US" dirty="0"/>
                  <a:t>)  </a:t>
                </a:r>
                <a:r>
                  <a:rPr lang="en-US" i="1" dirty="0"/>
                  <a:t>a</a:t>
                </a:r>
                <a:r>
                  <a:rPr lang="en-US" dirty="0"/>
                  <a:t>(</a:t>
                </a:r>
                <a:r>
                  <a:rPr lang="en-US" i="1" dirty="0" err="1"/>
                  <a:t>bc</a:t>
                </a:r>
                <a:r>
                  <a:rPr lang="en-US" dirty="0"/>
                  <a:t>) = (</a:t>
                </a:r>
                <a:r>
                  <a:rPr lang="en-US" i="1" dirty="0"/>
                  <a:t>ab</a:t>
                </a:r>
                <a:r>
                  <a:rPr lang="en-US" dirty="0"/>
                  <a:t>)</a:t>
                </a:r>
                <a:r>
                  <a:rPr lang="en-US" i="1" dirty="0"/>
                  <a:t>c</a:t>
                </a:r>
                <a:r>
                  <a:rPr lang="en-US" dirty="0"/>
                  <a:t> = </a:t>
                </a:r>
                <a:r>
                  <a:rPr lang="en-US" i="1" dirty="0" err="1"/>
                  <a:t>abc</a:t>
                </a:r>
                <a:r>
                  <a:rPr lang="en-US" i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(ii) (</a:t>
                </a:r>
                <a:r>
                  <a:rPr lang="en-US" dirty="0">
                    <a:sym typeface="Symbol" panose="05050102010706020507" pitchFamily="18" charset="2"/>
                  </a:rPr>
                  <a:t>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= (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  <a:r>
                  <a:rPr lang="en-US" dirty="0">
                    <a:sym typeface="Symbol" panose="05050102010706020507" pitchFamily="18" charset="2"/>
                  </a:rPr>
                  <a:t>) = 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2. </a:t>
                </a:r>
                <a:r>
                  <a:rPr lang="en-US" dirty="0" err="1">
                    <a:sym typeface="Symbol" panose="05050102010706020507" pitchFamily="18" charset="2"/>
                  </a:rPr>
                  <a:t>Distributif</a:t>
                </a: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(</a:t>
                </a:r>
                <a:r>
                  <a:rPr lang="en-US" dirty="0" err="1">
                    <a:sym typeface="Symbol" panose="05050102010706020507" pitchFamily="18" charset="2"/>
                  </a:rPr>
                  <a:t>i</a:t>
                </a:r>
                <a:r>
                  <a:rPr lang="en-US" dirty="0">
                    <a:sym typeface="Symbol" panose="05050102010706020507" pitchFamily="18" charset="2"/>
                  </a:rPr>
                  <a:t>) 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(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) = </a:t>
                </a:r>
                <a:r>
                  <a:rPr lang="en-US" i="1" dirty="0">
                    <a:sym typeface="Symbol" panose="05050102010706020507" pitchFamily="18" charset="2"/>
                  </a:rPr>
                  <a:t>ab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ac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(ii) (</a:t>
                </a:r>
                <a:r>
                  <a:rPr lang="en-US" i="1" dirty="0">
                    <a:sym typeface="Symbol" panose="05050102010706020507" pitchFamily="18" charset="2"/>
                  </a:rPr>
                  <a:t>b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</a:t>
                </a:r>
                <a:r>
                  <a:rPr lang="en-US" dirty="0">
                    <a:sym typeface="Symbol" panose="05050102010706020507" pitchFamily="18" charset="2"/>
                  </a:rPr>
                  <a:t>)</a:t>
                </a:r>
                <a:r>
                  <a:rPr lang="en-US" i="1" dirty="0">
                    <a:sym typeface="Symbol" panose="05050102010706020507" pitchFamily="18" charset="2"/>
                  </a:rPr>
                  <a:t>a</a:t>
                </a:r>
                <a:r>
                  <a:rPr lang="en-US" dirty="0">
                    <a:sym typeface="Symbol" panose="05050102010706020507" pitchFamily="18" charset="2"/>
                  </a:rPr>
                  <a:t> = </a:t>
                </a:r>
                <a:r>
                  <a:rPr lang="en-US" i="1" dirty="0" err="1">
                    <a:sym typeface="Symbol" panose="05050102010706020507" pitchFamily="18" charset="2"/>
                  </a:rPr>
                  <a:t>ba</a:t>
                </a:r>
                <a:r>
                  <a:rPr lang="en-US" dirty="0">
                    <a:sym typeface="Symbol" panose="05050102010706020507" pitchFamily="18" charset="2"/>
                  </a:rPr>
                  <a:t> + </a:t>
                </a:r>
                <a:r>
                  <a:rPr lang="en-US" i="1" dirty="0">
                    <a:sym typeface="Symbol" panose="05050102010706020507" pitchFamily="18" charset="2"/>
                  </a:rPr>
                  <a:t>ca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 startAt="3"/>
                </a:pPr>
                <a:r>
                  <a:rPr lang="en-US" dirty="0"/>
                  <a:t>Modulus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i="1" dirty="0"/>
                  <a:t>a</a:t>
                </a:r>
                <a:r>
                  <a:rPr lang="en-US" baseline="30000" dirty="0"/>
                  <a:t>2</a:t>
                </a:r>
                <a:r>
                  <a:rPr lang="en-US" dirty="0"/>
                  <a:t> = </a:t>
                </a:r>
                <a:r>
                  <a:rPr lang="en-US" i="1" dirty="0"/>
                  <a:t>aa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BE6711-8C89-4717-85F9-000E7B88F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524"/>
                <a:ext cx="10515600" cy="5453825"/>
              </a:xfrm>
              <a:blipFill>
                <a:blip r:embed="rId2"/>
                <a:stretch>
                  <a:fillRect l="-1623" t="-3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218CE-9989-4F5F-A4D0-EE36754B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60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1956B-E601-915F-72C4-91B02A46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(UAS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AB3B5-7580-491C-EF5E-3A1402DB6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effectLst/>
                <a:ea typeface="Times New Roman" panose="02020603050405020304" pitchFamily="18" charset="0"/>
              </a:rPr>
              <a:t>Diberikan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tiga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buah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vektor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sebagai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berikut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 a =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+ 2e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-2e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;   b = 2e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-e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;   dan c = 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+3e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+e</a:t>
            </a:r>
            <a:r>
              <a:rPr lang="en-US" sz="2400" baseline="-25000" dirty="0">
                <a:effectLst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, dan B = b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c, </a:t>
            </a:r>
            <a:r>
              <a:rPr lang="en-US" sz="2400" dirty="0" err="1">
                <a:effectLst/>
                <a:ea typeface="Times New Roman" panose="02020603050405020304" pitchFamily="18" charset="0"/>
              </a:rPr>
              <a:t>hitunglah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: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a)  a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(b + c)   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5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                              </a:t>
            </a:r>
          </a:p>
          <a:p>
            <a:pPr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b)  a </a:t>
            </a:r>
            <a:r>
              <a:rPr lang="en-US" sz="2400" dirty="0">
                <a:effectLst/>
                <a:ea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 B   	    (</a:t>
            </a:r>
            <a:r>
              <a:rPr lang="en-US" sz="2400" i="1" dirty="0" err="1">
                <a:effectLst/>
                <a:ea typeface="Times New Roman" panose="02020603050405020304" pitchFamily="18" charset="0"/>
              </a:rPr>
              <a:t>nilai</a:t>
            </a:r>
            <a:r>
              <a:rPr lang="en-US" sz="2400" i="1" dirty="0">
                <a:effectLst/>
                <a:ea typeface="Times New Roman" panose="02020603050405020304" pitchFamily="18" charset="0"/>
              </a:rPr>
              <a:t> 5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D94921-05C8-A886-57BD-216A1C3D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73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259E3-85E5-4A30-89A8-88019E6A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i="1" dirty="0"/>
              <a:t>bivector-bivector</a:t>
            </a:r>
            <a:r>
              <a:rPr lang="en-US" b="1" dirty="0"/>
              <a:t> </a:t>
            </a:r>
            <a:r>
              <a:rPr lang="en-US" b="1" dirty="0" err="1"/>
              <a:t>satuan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DC8F-5D8B-4675-AD4A-284C5D1F6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7B7953-B3C0-4725-B74B-15581A091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02" y="1690688"/>
            <a:ext cx="3234373" cy="7625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61C58A-8BFD-47CA-810B-527C33764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06" y="2399333"/>
            <a:ext cx="3417363" cy="3531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65CA51-075B-4B38-8F23-356F019C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201" y="1628564"/>
            <a:ext cx="4980797" cy="2849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00DE5-0A90-48D3-8196-C51E8E7D040E}"/>
              </a:ext>
            </a:extLst>
          </p:cNvPr>
          <p:cNvSpPr txBox="1"/>
          <p:nvPr/>
        </p:nvSpPr>
        <p:spPr>
          <a:xfrm>
            <a:off x="4589060" y="4515332"/>
            <a:ext cx="63678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/>
              <a:t>Contoh</a:t>
            </a:r>
            <a:r>
              <a:rPr lang="en-US" sz="2200" dirty="0"/>
              <a:t> </a:t>
            </a:r>
            <a:r>
              <a:rPr lang="en-US" sz="2200" dirty="0" err="1"/>
              <a:t>cara</a:t>
            </a:r>
            <a:r>
              <a:rPr lang="en-US" sz="2200" dirty="0"/>
              <a:t> </a:t>
            </a:r>
            <a:r>
              <a:rPr lang="en-US" sz="2200" dirty="0" err="1"/>
              <a:t>mendapatkan</a:t>
            </a:r>
            <a:r>
              <a:rPr lang="en-US" sz="2200" dirty="0"/>
              <a:t> salah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hasil</a:t>
            </a:r>
            <a:r>
              <a:rPr lang="en-US" sz="2200" dirty="0"/>
              <a:t> di </a:t>
            </a:r>
            <a:r>
              <a:rPr lang="en-US" sz="2200" dirty="0" err="1"/>
              <a:t>samping</a:t>
            </a:r>
            <a:r>
              <a:rPr lang="en-US" sz="2200" dirty="0"/>
              <a:t>:</a:t>
            </a:r>
          </a:p>
          <a:p>
            <a:r>
              <a:rPr lang="en-US" sz="2200" dirty="0"/>
              <a:t>     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23</a:t>
            </a:r>
            <a:r>
              <a:rPr lang="en-US" sz="2200" dirty="0">
                <a:solidFill>
                  <a:srgbClr val="FF0000"/>
                </a:solidFill>
              </a:rPr>
              <a:t> =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 </a:t>
            </a:r>
          </a:p>
          <a:p>
            <a:r>
              <a:rPr lang="en-US" sz="2200" dirty="0">
                <a:solidFill>
                  <a:srgbClr val="FF0000"/>
                </a:solidFill>
              </a:rPr>
              <a:t>                = –e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 </a:t>
            </a:r>
            <a:r>
              <a:rPr lang="en-US" sz="2200" dirty="0">
                <a:solidFill>
                  <a:srgbClr val="FF0000"/>
                </a:solidFill>
              </a:rPr>
              <a:t> = 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 </a:t>
            </a:r>
            <a:r>
              <a:rPr lang="en-US" sz="2200" dirty="0">
                <a:solidFill>
                  <a:srgbClr val="FF0000"/>
                </a:solidFill>
              </a:rPr>
              <a:t> =  e</a:t>
            </a:r>
            <a:r>
              <a:rPr lang="en-US" sz="2200" baseline="-25000" dirty="0">
                <a:solidFill>
                  <a:srgbClr val="FF0000"/>
                </a:solidFill>
              </a:rPr>
              <a:t>3</a:t>
            </a:r>
            <a:r>
              <a:rPr lang="en-US" sz="2200" baseline="30000" dirty="0">
                <a:solidFill>
                  <a:srgbClr val="FF0000"/>
                </a:solidFill>
              </a:rPr>
              <a:t>2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</a:p>
          <a:p>
            <a:r>
              <a:rPr lang="en-US" sz="2200" baseline="-25000" dirty="0">
                <a:solidFill>
                  <a:srgbClr val="FF0000"/>
                </a:solidFill>
              </a:rPr>
              <a:t>	</a:t>
            </a:r>
            <a:r>
              <a:rPr lang="en-US" sz="2200" dirty="0">
                <a:solidFill>
                  <a:srgbClr val="FF0000"/>
                </a:solidFill>
              </a:rPr>
              <a:t>  = (1)e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  <a:r>
              <a:rPr lang="en-US" sz="2200" dirty="0">
                <a:solidFill>
                  <a:srgbClr val="FF0000"/>
                </a:solidFill>
              </a:rPr>
              <a:t>= e</a:t>
            </a:r>
            <a:r>
              <a:rPr lang="en-US" sz="2200" baseline="-25000" dirty="0">
                <a:solidFill>
                  <a:srgbClr val="FF0000"/>
                </a:solidFill>
              </a:rPr>
              <a:t>1</a:t>
            </a:r>
            <a:r>
              <a:rPr lang="en-US" sz="2200" dirty="0">
                <a:solidFill>
                  <a:srgbClr val="FF0000"/>
                </a:solidFill>
              </a:rPr>
              <a:t>e</a:t>
            </a:r>
            <a:r>
              <a:rPr lang="en-US" sz="2200" baseline="-25000" dirty="0">
                <a:solidFill>
                  <a:srgbClr val="FF0000"/>
                </a:solidFill>
              </a:rPr>
              <a:t>2 </a:t>
            </a:r>
            <a:r>
              <a:rPr lang="en-US" sz="2200" dirty="0">
                <a:solidFill>
                  <a:srgbClr val="FF0000"/>
                </a:solidFill>
              </a:rPr>
              <a:t>= e</a:t>
            </a:r>
            <a:r>
              <a:rPr lang="en-US" sz="2200" baseline="-25000" dirty="0">
                <a:solidFill>
                  <a:srgbClr val="FF0000"/>
                </a:solidFill>
              </a:rPr>
              <a:t>12 </a:t>
            </a:r>
            <a:endParaRPr lang="en-US" sz="2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7687507-B2E1-45B3-AA6A-EC2F7574BA5F}"/>
              </a:ext>
            </a:extLst>
          </p:cNvPr>
          <p:cNvCxnSpPr>
            <a:cxnSpLocks/>
          </p:cNvCxnSpPr>
          <p:nvPr/>
        </p:nvCxnSpPr>
        <p:spPr>
          <a:xfrm flipV="1">
            <a:off x="3348842" y="5129049"/>
            <a:ext cx="1514233" cy="4481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2752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3237B-6825-43CB-899B-A1DAB99C4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dan </a:t>
            </a:r>
            <a:r>
              <a:rPr lang="en-US" b="1" i="1" dirty="0" err="1"/>
              <a:t>trivector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7AAE-28C9-4C6C-86CC-318028AB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8FAFE-95C4-45B8-92A5-46F8D087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253" y="2872208"/>
            <a:ext cx="2200860" cy="1982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B052C3-0C42-4169-9A80-D6ACA8F87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930" y="2872208"/>
            <a:ext cx="2127564" cy="1952371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9B3BAE66-DF5D-4973-9C3F-C147E663CB21}"/>
              </a:ext>
            </a:extLst>
          </p:cNvPr>
          <p:cNvSpPr/>
          <p:nvPr/>
        </p:nvSpPr>
        <p:spPr>
          <a:xfrm>
            <a:off x="4429757" y="3796171"/>
            <a:ext cx="1366315" cy="233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998B9E-68BD-4955-B16C-82E5DF5F6896}"/>
              </a:ext>
            </a:extLst>
          </p:cNvPr>
          <p:cNvSpPr txBox="1"/>
          <p:nvPr/>
        </p:nvSpPr>
        <p:spPr>
          <a:xfrm>
            <a:off x="1836844" y="5164215"/>
            <a:ext cx="70804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bersifat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komutatif</a:t>
            </a:r>
            <a:endParaRPr lang="en-US" sz="2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3882560-C2D8-43BB-84EA-11A29D4EFECB}"/>
              </a:ext>
            </a:extLst>
          </p:cNvPr>
          <p:cNvSpPr txBox="1"/>
          <p:nvPr/>
        </p:nvSpPr>
        <p:spPr>
          <a:xfrm>
            <a:off x="1593636" y="1999784"/>
            <a:ext cx="756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vektor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bivector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17560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92365-504C-49E8-BD41-9C7594DF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8000"/>
            <a:ext cx="10515600" cy="5668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b="1" dirty="0"/>
              <a:t> 2: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a = 2e</a:t>
            </a:r>
            <a:r>
              <a:rPr lang="en-US" sz="2400" baseline="-25000" dirty="0"/>
              <a:t>1</a:t>
            </a:r>
            <a:r>
              <a:rPr lang="en-US" sz="2400" dirty="0"/>
              <a:t> + 3e</a:t>
            </a:r>
            <a:r>
              <a:rPr lang="en-US" sz="2400" baseline="-25000" dirty="0"/>
              <a:t>2</a:t>
            </a:r>
            <a:r>
              <a:rPr lang="en-US" sz="2400" dirty="0"/>
              <a:t> + 4e</a:t>
            </a:r>
            <a:r>
              <a:rPr lang="en-US" sz="2400" baseline="-25000" dirty="0"/>
              <a:t>3</a:t>
            </a:r>
            <a:r>
              <a:rPr lang="en-US" sz="2400" dirty="0"/>
              <a:t> dan </a:t>
            </a:r>
            <a:r>
              <a:rPr lang="en-US" sz="2400" dirty="0" err="1"/>
              <a:t>trivector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5(e</a:t>
            </a:r>
            <a:r>
              <a:rPr lang="en-US" sz="2400" baseline="-25000" dirty="0"/>
              <a:t>1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>
                <a:sym typeface="Symbol" panose="05050102010706020507" pitchFamily="18" charset="2"/>
              </a:rPr>
              <a:t>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) = 5e</a:t>
            </a:r>
            <a:r>
              <a:rPr lang="en-US" sz="2400" baseline="-25000" dirty="0"/>
              <a:t>123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i="1" dirty="0" err="1"/>
              <a:t>aB</a:t>
            </a:r>
            <a:r>
              <a:rPr lang="en-US" sz="2400" dirty="0" err="1"/>
              <a:t>.</a:t>
            </a:r>
            <a:endParaRPr lang="en-US" sz="2400" dirty="0"/>
          </a:p>
          <a:p>
            <a:pPr marL="0" indent="0">
              <a:buNone/>
            </a:pPr>
            <a:r>
              <a:rPr lang="en-US" sz="2400" u="sng" dirty="0" err="1"/>
              <a:t>Jawaban</a:t>
            </a:r>
            <a:r>
              <a:rPr lang="en-US" sz="2400" dirty="0"/>
              <a:t>: </a:t>
            </a:r>
          </a:p>
          <a:p>
            <a:pPr marL="0" indent="0">
              <a:buNone/>
            </a:pPr>
            <a:r>
              <a:rPr lang="en-US" sz="2400" dirty="0"/>
              <a:t>	   </a:t>
            </a:r>
            <a:r>
              <a:rPr lang="en-US" sz="2400" i="1" dirty="0" err="1"/>
              <a:t>aB</a:t>
            </a:r>
            <a:r>
              <a:rPr lang="en-US" sz="2400" dirty="0"/>
              <a:t> = (2e</a:t>
            </a:r>
            <a:r>
              <a:rPr lang="en-US" sz="2400" baseline="-25000" dirty="0"/>
              <a:t>1</a:t>
            </a:r>
            <a:r>
              <a:rPr lang="en-US" sz="2400" dirty="0"/>
              <a:t> + 3e</a:t>
            </a:r>
            <a:r>
              <a:rPr lang="en-US" sz="2400" baseline="-25000" dirty="0"/>
              <a:t>2</a:t>
            </a:r>
            <a:r>
              <a:rPr lang="en-US" sz="2400" dirty="0"/>
              <a:t> + 4e</a:t>
            </a:r>
            <a:r>
              <a:rPr lang="en-US" sz="2400" baseline="-25000" dirty="0"/>
              <a:t>3</a:t>
            </a:r>
            <a:r>
              <a:rPr lang="en-US" sz="2400" dirty="0"/>
              <a:t>) 5e</a:t>
            </a:r>
            <a:r>
              <a:rPr lang="en-US" sz="2400" baseline="-25000" dirty="0"/>
              <a:t>123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r>
              <a:rPr lang="en-US" sz="2400" dirty="0"/>
              <a:t>  + 15e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r>
              <a:rPr lang="en-US" sz="2400" dirty="0"/>
              <a:t>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123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  </a:t>
            </a:r>
            <a:r>
              <a:rPr lang="en-US" sz="2400" dirty="0"/>
              <a:t>+ 15e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 </a:t>
            </a:r>
          </a:p>
          <a:p>
            <a:pPr marL="0" indent="0">
              <a:buNone/>
            </a:pPr>
            <a:r>
              <a:rPr lang="en-US" sz="2400" baseline="-25000" dirty="0"/>
              <a:t>	</a:t>
            </a:r>
            <a:r>
              <a:rPr lang="en-US" sz="2400" dirty="0"/>
              <a:t>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15e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– 15e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+ 20e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 </a:t>
            </a:r>
          </a:p>
          <a:p>
            <a:pPr marL="0" indent="0">
              <a:buNone/>
            </a:pPr>
            <a:r>
              <a:rPr lang="en-US" sz="2400" dirty="0"/>
              <a:t>	        =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 + 15e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+ 20e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	 </a:t>
            </a:r>
          </a:p>
          <a:p>
            <a:pPr marL="0" indent="0">
              <a:buNone/>
            </a:pPr>
            <a:r>
              <a:rPr lang="en-US" sz="2400" dirty="0"/>
              <a:t>	        = 20e</a:t>
            </a:r>
            <a:r>
              <a:rPr lang="en-US" sz="2400" baseline="-25000" dirty="0"/>
              <a:t>1</a:t>
            </a:r>
            <a:r>
              <a:rPr lang="en-US" sz="2400" dirty="0"/>
              <a:t>e</a:t>
            </a:r>
            <a:r>
              <a:rPr lang="en-US" sz="2400" baseline="-25000" dirty="0"/>
              <a:t>2</a:t>
            </a:r>
            <a:r>
              <a:rPr lang="en-US" sz="2400" dirty="0"/>
              <a:t>  + 10e</a:t>
            </a:r>
            <a:r>
              <a:rPr lang="en-US" sz="2400" baseline="-25000" dirty="0"/>
              <a:t>2</a:t>
            </a:r>
            <a:r>
              <a:rPr lang="en-US" sz="2400" dirty="0"/>
              <a:t>e</a:t>
            </a:r>
            <a:r>
              <a:rPr lang="en-US" sz="2400" baseline="-25000" dirty="0"/>
              <a:t>3</a:t>
            </a:r>
            <a:r>
              <a:rPr lang="en-US" sz="2400" dirty="0"/>
              <a:t> + 15e</a:t>
            </a:r>
            <a:r>
              <a:rPr lang="en-US" sz="2400" baseline="-25000" dirty="0"/>
              <a:t>3</a:t>
            </a:r>
            <a:r>
              <a:rPr lang="en-US" sz="2400" dirty="0"/>
              <a:t>e</a:t>
            </a:r>
            <a:r>
              <a:rPr lang="en-US" sz="2400" baseline="-25000" dirty="0"/>
              <a:t>1</a:t>
            </a:r>
            <a:r>
              <a:rPr lang="en-US" sz="2400" dirty="0"/>
              <a:t>  </a:t>
            </a:r>
            <a:r>
              <a:rPr lang="en-US" sz="2400" baseline="-25000" dirty="0"/>
              <a:t> </a:t>
            </a:r>
            <a:r>
              <a:rPr lang="en-US" sz="2400" dirty="0"/>
              <a:t>	</a:t>
            </a:r>
          </a:p>
          <a:p>
            <a:pPr marL="0" indent="0">
              <a:buNone/>
            </a:pPr>
            <a:r>
              <a:rPr lang="en-US" sz="2400" dirty="0"/>
              <a:t>	        = 20e</a:t>
            </a:r>
            <a:r>
              <a:rPr lang="en-US" sz="2400" baseline="-25000" dirty="0"/>
              <a:t>12</a:t>
            </a:r>
            <a:r>
              <a:rPr lang="en-US" sz="2400" dirty="0"/>
              <a:t>  + 10e</a:t>
            </a:r>
            <a:r>
              <a:rPr lang="en-US" sz="2400" baseline="-25000" dirty="0"/>
              <a:t>23</a:t>
            </a:r>
            <a:r>
              <a:rPr lang="en-US" sz="2400" dirty="0"/>
              <a:t> + 15e</a:t>
            </a:r>
            <a:r>
              <a:rPr lang="en-US" sz="2400" baseline="-25000" dirty="0"/>
              <a:t>31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 err="1"/>
              <a:t>Perkalian</a:t>
            </a:r>
            <a:r>
              <a:rPr lang="en-US" sz="2400" dirty="0"/>
              <a:t>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26C0E-73DC-43C3-8823-439E28F3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47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377AB-CD92-4BF7-A2C2-1B5766CD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i="1" dirty="0"/>
              <a:t>bivector</a:t>
            </a:r>
            <a:r>
              <a:rPr lang="en-US" b="1" dirty="0"/>
              <a:t> dan </a:t>
            </a:r>
            <a:r>
              <a:rPr lang="en-US" b="1" i="1" dirty="0" err="1"/>
              <a:t>trivector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B9DD4-54E5-463C-8C7D-F7906E9E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077636-BE98-4360-99B0-237A8EC0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22" y="2133248"/>
            <a:ext cx="2441678" cy="1969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C40506-F2F1-4604-8F79-4A37F9542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433" y="2219504"/>
            <a:ext cx="2461138" cy="1796516"/>
          </a:xfrm>
          <a:prstGeom prst="rect">
            <a:avLst/>
          </a:prstGeom>
        </p:spPr>
      </p:pic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74ED938-2B5F-46ED-9E5B-541F244231E8}"/>
              </a:ext>
            </a:extLst>
          </p:cNvPr>
          <p:cNvSpPr/>
          <p:nvPr/>
        </p:nvSpPr>
        <p:spPr>
          <a:xfrm>
            <a:off x="4845090" y="3095588"/>
            <a:ext cx="1366315" cy="2336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5CAC2-2A34-4993-B616-F6C626EF20E5}"/>
              </a:ext>
            </a:extLst>
          </p:cNvPr>
          <p:cNvSpPr txBox="1"/>
          <p:nvPr/>
        </p:nvSpPr>
        <p:spPr>
          <a:xfrm>
            <a:off x="2172124" y="4154629"/>
            <a:ext cx="7318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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bivector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bersifat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komutatif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F0691C-68D0-4A55-846F-5EDEC4A38E3C}"/>
              </a:ext>
            </a:extLst>
          </p:cNvPr>
          <p:cNvSpPr/>
          <p:nvPr/>
        </p:nvSpPr>
        <p:spPr>
          <a:xfrm>
            <a:off x="1127760" y="4808912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Contoh</a:t>
            </a:r>
            <a:r>
              <a:rPr lang="en-US" sz="2400" b="1" dirty="0"/>
              <a:t> 3 :</a:t>
            </a:r>
            <a:r>
              <a:rPr lang="en-US" sz="2400" dirty="0"/>
              <a:t> </a:t>
            </a:r>
            <a:r>
              <a:rPr lang="en-US" sz="2400" dirty="0" err="1"/>
              <a:t>Diberikan</a:t>
            </a:r>
            <a:r>
              <a:rPr lang="en-US" sz="2400" dirty="0"/>
              <a:t> </a:t>
            </a:r>
            <a:r>
              <a:rPr lang="en-US" sz="2400" i="1" dirty="0"/>
              <a:t>bivector</a:t>
            </a:r>
            <a:r>
              <a:rPr lang="en-US" sz="2400" dirty="0"/>
              <a:t> </a:t>
            </a:r>
            <a:r>
              <a:rPr lang="en-US" sz="2400" i="1" dirty="0"/>
              <a:t>B</a:t>
            </a:r>
            <a:r>
              <a:rPr lang="en-US" sz="2400" dirty="0"/>
              <a:t> = 2e</a:t>
            </a:r>
            <a:r>
              <a:rPr lang="en-US" sz="2400" baseline="-25000" dirty="0"/>
              <a:t>12</a:t>
            </a:r>
            <a:r>
              <a:rPr lang="en-US" sz="2400" dirty="0"/>
              <a:t> + 3e</a:t>
            </a:r>
            <a:r>
              <a:rPr lang="en-US" sz="2400" baseline="-25000" dirty="0"/>
              <a:t>23</a:t>
            </a:r>
            <a:r>
              <a:rPr lang="en-US" sz="2400" dirty="0"/>
              <a:t> + 4e</a:t>
            </a:r>
            <a:r>
              <a:rPr lang="en-US" sz="2400" baseline="-25000" dirty="0"/>
              <a:t>31</a:t>
            </a:r>
            <a:r>
              <a:rPr lang="en-US" sz="2400" dirty="0"/>
              <a:t> dan </a:t>
            </a:r>
            <a:r>
              <a:rPr lang="en-US" sz="2400" i="1" dirty="0" err="1"/>
              <a:t>trivector</a:t>
            </a:r>
            <a:r>
              <a:rPr lang="en-US" sz="2400" dirty="0"/>
              <a:t> </a:t>
            </a:r>
            <a:r>
              <a:rPr lang="en-US" sz="2400" i="1" dirty="0"/>
              <a:t>C</a:t>
            </a:r>
            <a:r>
              <a:rPr lang="en-US" sz="2400" dirty="0"/>
              <a:t> = 5e</a:t>
            </a:r>
            <a:r>
              <a:rPr lang="en-US" sz="2400" baseline="-25000" dirty="0"/>
              <a:t>123</a:t>
            </a:r>
            <a:r>
              <a:rPr lang="en-US" sz="2400" dirty="0"/>
              <a:t> </a:t>
            </a:r>
          </a:p>
          <a:p>
            <a:r>
              <a:rPr lang="en-US" sz="2400" dirty="0" err="1"/>
              <a:t>Hitunglah</a:t>
            </a:r>
            <a:r>
              <a:rPr lang="en-US" sz="2400" dirty="0"/>
              <a:t> </a:t>
            </a:r>
            <a:r>
              <a:rPr lang="en-US" sz="2400" i="1" dirty="0"/>
              <a:t>BC</a:t>
            </a:r>
            <a:r>
              <a:rPr lang="en-US" sz="2400" dirty="0"/>
              <a:t>.</a:t>
            </a:r>
          </a:p>
          <a:p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028E6-73FC-42AC-B170-6B2F075B2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370" y="5589202"/>
            <a:ext cx="4440430" cy="5112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4F9735-AC4E-4635-8AB9-1927FDA83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2291" y="6205107"/>
            <a:ext cx="2880910" cy="2968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A12ACA-71FA-4BA1-A1CB-1D8EE81E1FFB}"/>
              </a:ext>
            </a:extLst>
          </p:cNvPr>
          <p:cNvSpPr txBox="1"/>
          <p:nvPr/>
        </p:nvSpPr>
        <p:spPr>
          <a:xfrm>
            <a:off x="1422024" y="1632869"/>
            <a:ext cx="7381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   </a:t>
            </a:r>
            <a:r>
              <a:rPr lang="en-US" sz="2400" dirty="0" err="1">
                <a:sym typeface="Symbol" panose="05050102010706020507" pitchFamily="18" charset="2"/>
              </a:rPr>
              <a:t>Perkalian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bivector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dengan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 err="1">
                <a:sym typeface="Symbol" panose="05050102010706020507" pitchFamily="18" charset="2"/>
              </a:rPr>
              <a:t>trivector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dirty="0" err="1">
                <a:sym typeface="Symbol" panose="05050102010706020507" pitchFamily="18" charset="2"/>
              </a:rPr>
              <a:t>menghasilkan</a:t>
            </a:r>
            <a:r>
              <a:rPr lang="en-US" sz="2400" dirty="0">
                <a:sym typeface="Symbol" panose="05050102010706020507" pitchFamily="18" charset="2"/>
              </a:rPr>
              <a:t> vector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7385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3FDDD-E8FF-4667-87AD-AA085AEA0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Ringkasan</a:t>
            </a:r>
            <a:r>
              <a:rPr lang="en-US" b="1" dirty="0"/>
              <a:t> </a:t>
            </a:r>
            <a:r>
              <a:rPr lang="en-US" b="1" dirty="0" err="1"/>
              <a:t>perkalian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r>
              <a:rPr lang="en-US" b="1" dirty="0"/>
              <a:t> di R</a:t>
            </a:r>
            <a:r>
              <a:rPr lang="en-US" b="1" baseline="30000" dirty="0"/>
              <a:t>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84BBC-FA2A-4DB1-8611-866B9C7B5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72BED6-49E1-47C6-A3F1-D2E036126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54" y="1610043"/>
            <a:ext cx="8325354" cy="488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45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B3A5C5-242D-45B8-9964-8001EA3D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EE1DE0-15A3-4631-862F-9BEC31B75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04" y="395879"/>
            <a:ext cx="8728060" cy="614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031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B5D297-8B0C-4625-A5B8-6E88932B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57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AA44E-AE1F-411B-A44B-0126B2789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86" y="1070000"/>
            <a:ext cx="10452814" cy="3918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4B54B1-7CA5-415C-A3B2-CA32892BED73}"/>
              </a:ext>
            </a:extLst>
          </p:cNvPr>
          <p:cNvSpPr txBox="1"/>
          <p:nvPr/>
        </p:nvSpPr>
        <p:spPr>
          <a:xfrm>
            <a:off x="1005840" y="5118457"/>
            <a:ext cx="4849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Keterangan</a:t>
            </a:r>
            <a:r>
              <a:rPr lang="en-US" sz="2400" dirty="0"/>
              <a:t>: GP = Geometry Product</a:t>
            </a:r>
          </a:p>
        </p:txBody>
      </p:sp>
    </p:spTree>
    <p:extLst>
      <p:ext uri="{BB962C8B-B14F-4D97-AF65-F5344CB8AC3E}">
        <p14:creationId xmlns:p14="http://schemas.microsoft.com/office/powerpoint/2010/main" val="24040675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F09B-7799-5DA4-D5B7-C912C4F8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/>
              <a:t>Bersambung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 Bagian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42D3B-FEBF-DEDB-802C-D79707578C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A8208-BDB9-85EC-BB31-EE6BB268D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58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9CC98-4CC3-4D0B-822E-7C457D27E7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12800"/>
                <a:ext cx="10805160" cy="583184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Bukti </a:t>
                </a:r>
                <a:r>
                  <a:rPr lang="en-US" dirty="0" err="1"/>
                  <a:t>untuk</a:t>
                </a:r>
                <a:r>
                  <a:rPr lang="en-US" dirty="0"/>
                  <a:t> 3: </a:t>
                </a:r>
              </a:p>
              <a:p>
                <a:pPr marL="457200" lvl="1" indent="0">
                  <a:buNone/>
                </a:pPr>
                <a:r>
                  <a:rPr lang="en-US" sz="2800" dirty="0" err="1"/>
                  <a:t>Misalkan</a:t>
                </a:r>
                <a:r>
                  <a:rPr lang="en-US" sz="28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  </a:t>
                </a:r>
              </a:p>
              <a:p>
                <a:pPr marL="457200" lvl="1" indent="0">
                  <a:buNone/>
                </a:pPr>
                <a:r>
                  <a:rPr lang="en-US" sz="2800" dirty="0" err="1"/>
                  <a:t>maka</a:t>
                </a:r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dirty="0"/>
                  <a:t>	  </a:t>
                </a:r>
                <a:r>
                  <a:rPr lang="en-US" sz="2800" dirty="0">
                    <a:sym typeface="Symbol" panose="05050102010706020507" pitchFamily="18" charset="2"/>
                  </a:rPr>
                  <a:t>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= </a:t>
                </a:r>
                <a:r>
                  <a:rPr lang="en-US" sz="2800" i="1" dirty="0"/>
                  <a:t>aa</a:t>
                </a:r>
                <a:r>
                  <a:rPr lang="en-US" sz="2800" dirty="0">
                    <a:sym typeface="Symbol" panose="05050102010706020507" pitchFamily="18" charset="2"/>
                  </a:rPr>
                  <a:t>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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a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i="1" dirty="0">
                    <a:sym typeface="Symbol" panose="05050102010706020507" pitchFamily="18" charset="2"/>
                  </a:rPr>
                  <a:t>		   </a:t>
                </a:r>
                <a:r>
                  <a:rPr lang="en-US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 </a:t>
                </a:r>
                <a:r>
                  <a:rPr lang="en-US" sz="2800" dirty="0">
                    <a:sym typeface="Symbol" panose="05050102010706020507" pitchFamily="18" charset="2"/>
                  </a:rPr>
                  <a:t>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(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)(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 </a:t>
                </a:r>
                <a:r>
                  <a:rPr lang="en-US" sz="2800" dirty="0"/>
                  <a:t>+</a:t>
                </a:r>
                <a:r>
                  <a:rPr lang="en-US" sz="2800" baseline="-25000" dirty="0"/>
                  <a:t>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i="1" dirty="0">
                    <a:sym typeface="Symbol" panose="05050102010706020507" pitchFamily="18" charset="2"/>
                  </a:rPr>
                  <a:t>		   </a:t>
                </a:r>
                <a:r>
                  <a:rPr lang="en-US" sz="2800" dirty="0">
                    <a:sym typeface="Symbol" panose="05050102010706020507" pitchFamily="18" charset="2"/>
                  </a:rPr>
                  <a:t>=</a:t>
                </a:r>
                <a:r>
                  <a:rPr lang="en-US" sz="2800" i="1" dirty="0">
                    <a:sym typeface="Symbol" panose="05050102010706020507" pitchFamily="18" charset="2"/>
                  </a:rPr>
                  <a:t> 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+ 0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) + 0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–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– 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1</a:t>
                </a:r>
                <a:r>
                  <a:rPr lang="en-US" sz="2800" i="1" dirty="0"/>
                  <a:t>a</a:t>
                </a:r>
                <a:r>
                  <a:rPr lang="en-US" sz="2800" baseline="-25000" dirty="0"/>
                  <a:t>2</a:t>
                </a:r>
                <a:r>
                  <a:rPr lang="en-US" sz="2800" dirty="0"/>
                  <a:t>(e</a:t>
                </a:r>
                <a:r>
                  <a:rPr lang="en-US" sz="2800" baseline="-25000" dirty="0"/>
                  <a:t>1</a:t>
                </a:r>
                <a:r>
                  <a:rPr lang="en-US" sz="2800" dirty="0">
                    <a:sym typeface="Symbol" panose="05050102010706020507" pitchFamily="18" charset="2"/>
                  </a:rPr>
                  <a:t></a:t>
                </a:r>
                <a:r>
                  <a:rPr lang="en-US" sz="2800" dirty="0"/>
                  <a:t>e</a:t>
                </a:r>
                <a:r>
                  <a:rPr lang="en-US" sz="2800" baseline="-25000" dirty="0"/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+ 0 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	   =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800" baseline="30000" dirty="0">
                    <a:sym typeface="Symbol" panose="05050102010706020507" pitchFamily="18" charset="2"/>
                  </a:rPr>
                  <a:t>2</a:t>
                </a:r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/>
                  <a:t>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spcBef>
                    <a:spcPts val="1200"/>
                  </a:spcBef>
                  <a:buNone/>
                </a:pPr>
                <a:r>
                  <a:rPr lang="en-US" sz="2800" dirty="0"/>
                  <a:t>		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800" baseline="-25000" dirty="0"/>
                  <a:t>		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F9CC98-4CC3-4D0B-822E-7C457D27E7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12800"/>
                <a:ext cx="10805160" cy="5831840"/>
              </a:xfrm>
              <a:blipFill>
                <a:blip r:embed="rId2"/>
                <a:stretch>
                  <a:fillRect l="-790" t="-2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81383-C91C-408B-A235-F0B6E3626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6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C1793-7BBB-4503-8940-ABCBF2E32B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19710"/>
                <a:ext cx="10515600" cy="650176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b="1" dirty="0"/>
                  <a:t>Contoh 1</a:t>
                </a:r>
                <a:r>
                  <a:rPr lang="en-US" sz="2400" dirty="0"/>
                  <a:t>: </a:t>
                </a:r>
                <a:r>
                  <a:rPr lang="en-US" sz="2400" dirty="0" err="1"/>
                  <a:t>Misalkan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= 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 dan </a:t>
                </a:r>
                <a:r>
                  <a:rPr lang="en-US" sz="2400" i="1" dirty="0"/>
                  <a:t>b</a:t>
                </a:r>
                <a:r>
                  <a:rPr lang="en-US" sz="2400" dirty="0"/>
                  <a:t> = 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+ 5e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, </a:t>
                </a:r>
                <a:r>
                  <a:rPr lang="en-US" sz="2400" dirty="0" err="1"/>
                  <a:t>hitunglah</a:t>
                </a:r>
                <a:r>
                  <a:rPr lang="en-US" sz="2400" dirty="0"/>
                  <a:t> </a:t>
                </a:r>
                <a:r>
                  <a:rPr lang="en-US" sz="2400" i="1" dirty="0"/>
                  <a:t>ab</a:t>
                </a:r>
                <a:r>
                  <a:rPr lang="en-US" sz="2400" dirty="0"/>
                  <a:t> dan </a:t>
                </a:r>
                <a:r>
                  <a:rPr lang="en-US" sz="2400" i="1" dirty="0"/>
                  <a:t>a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u="sng" dirty="0" err="1"/>
                  <a:t>Jawaban</a:t>
                </a:r>
                <a:r>
                  <a:rPr lang="en-US" sz="2400" dirty="0"/>
                  <a:t>: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i="1" dirty="0"/>
                  <a:t>a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i="1" dirty="0">
                    <a:sym typeface="Symbol" panose="05050102010706020507" pitchFamily="18" charset="2"/>
                  </a:rPr>
                  <a:t>b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b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ym typeface="Symbol" panose="05050102010706020507" pitchFamily="18" charset="2"/>
                  </a:rPr>
                  <a:t>	      </a:t>
                </a:r>
                <a:r>
                  <a:rPr lang="en-US" sz="2400" dirty="0">
                    <a:sym typeface="Symbol" panose="05050102010706020507" pitchFamily="18" charset="2"/>
                  </a:rPr>
                  <a:t>= </a:t>
                </a:r>
                <a:r>
                  <a:rPr lang="en-US" sz="2400" dirty="0"/>
                  <a:t>{(3)(2) + (4)(5)} + </a:t>
                </a:r>
                <a:r>
                  <a:rPr lang="en-US" sz="2400" dirty="0">
                    <a:sym typeface="Symbol" panose="05050102010706020507" pitchFamily="18" charset="2"/>
                  </a:rPr>
                  <a:t>(</a:t>
                </a:r>
                <a:r>
                  <a:rPr lang="en-US" sz="2400" dirty="0"/>
                  <a:t>3e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+ 4e</a:t>
                </a:r>
                <a:r>
                  <a:rPr lang="en-US" sz="2400" baseline="-25000" dirty="0"/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)(</a:t>
                </a:r>
                <a:r>
                  <a:rPr lang="en-US" sz="2400" dirty="0"/>
                  <a:t>2e</a:t>
                </a:r>
                <a:r>
                  <a:rPr lang="en-US" sz="2400" baseline="-25000" dirty="0"/>
                  <a:t>1</a:t>
                </a:r>
                <a:r>
                  <a:rPr lang="en-US" sz="2400" dirty="0"/>
                  <a:t> + 5e</a:t>
                </a:r>
                <a:r>
                  <a:rPr lang="en-US" sz="2400" baseline="-25000" dirty="0"/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</a:t>
                </a: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{6 + 20} + 6(e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)+ 8(e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)+ 20(e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 (6)(0) + 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)+ 8(e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>
                    <a:sym typeface="Symbol" panose="05050102010706020507" pitchFamily="18" charset="2"/>
                  </a:rPr>
                  <a:t>)+ (20)(0)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+ 15(e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– 8(e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     = 26 + 7(e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400" dirty="0"/>
                  <a:t> </a:t>
                </a:r>
                <a:r>
                  <a:rPr lang="en-US" sz="2400" dirty="0">
                    <a:sym typeface="Symbol" panose="05050102010706020507" pitchFamily="18" charset="2"/>
                  </a:rPr>
                  <a:t> e</a:t>
                </a:r>
                <a:r>
                  <a:rPr lang="en-US" sz="24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/>
                  <a:t>aa</a:t>
                </a:r>
                <a:r>
                  <a:rPr lang="en-US" sz="2400" dirty="0">
                    <a:sym typeface="Symbol" panose="05050102010706020507" pitchFamily="18" charset="2"/>
                  </a:rPr>
                  <a:t> =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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+ </a:t>
                </a:r>
                <a:r>
                  <a:rPr lang="en-US" sz="2400" i="1" dirty="0"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sym typeface="Symbol" panose="05050102010706020507" pitchFamily="18" charset="2"/>
                  </a:rPr>
                  <a:t>  </a:t>
                </a:r>
                <a:r>
                  <a:rPr lang="en-US" sz="2400" i="1" dirty="0">
                    <a:sym typeface="Symbol" panose="05050102010706020507" pitchFamily="18" charset="2"/>
                  </a:rPr>
                  <a:t>a  </a:t>
                </a:r>
                <a:r>
                  <a:rPr lang="en-US" sz="2400" dirty="0">
                    <a:sym typeface="Symbol" panose="05050102010706020507" pitchFamily="18" charset="2"/>
                  </a:rPr>
                  <a:t>=</a:t>
                </a:r>
                <a:r>
                  <a:rPr lang="en-US" sz="2400" i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sym typeface="Symbol" panose="05050102010706020507" pitchFamily="18" charset="2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sym typeface="Symbol" panose="05050102010706020507" pitchFamily="18" charset="2"/>
                  </a:rPr>
                  <a:t>		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		  = 3</a:t>
                </a:r>
                <a:r>
                  <a:rPr lang="en-US" sz="2400" baseline="30000" dirty="0"/>
                  <a:t>2</a:t>
                </a:r>
                <a:r>
                  <a:rPr lang="en-US" sz="2400" dirty="0"/>
                  <a:t> + 4</a:t>
                </a:r>
                <a:r>
                  <a:rPr lang="en-US" sz="2400" baseline="30000" dirty="0"/>
                  <a:t>2</a:t>
                </a:r>
              </a:p>
              <a:p>
                <a:pPr marL="0" indent="0">
                  <a:buNone/>
                </a:pPr>
                <a:r>
                  <a:rPr lang="en-US" sz="2400" dirty="0"/>
                  <a:t>		  = 9 + 16</a:t>
                </a:r>
              </a:p>
              <a:p>
                <a:pPr marL="0" indent="0">
                  <a:buNone/>
                </a:pPr>
                <a:r>
                  <a:rPr lang="en-US" sz="2400" dirty="0"/>
                  <a:t>		  = 25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5C1793-7BBB-4503-8940-ABCBF2E32B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19710"/>
                <a:ext cx="10515600" cy="6501765"/>
              </a:xfrm>
              <a:blipFill>
                <a:blip r:embed="rId2"/>
                <a:stretch>
                  <a:fillRect l="-928" t="-1312" b="-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6E800-E142-4390-9673-381F0B90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21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05BF7-94F2-482A-8A2E-ED5096CD17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Modulus </a:t>
                </a:r>
                <a:r>
                  <a:rPr lang="en-US" i="1" dirty="0"/>
                  <a:t>ab</a:t>
                </a:r>
                <a:r>
                  <a:rPr lang="en-US" dirty="0"/>
                  <a:t> </a:t>
                </a:r>
                <a:r>
                  <a:rPr lang="en-US" dirty="0" err="1"/>
                  <a:t>dihitung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dalil</a:t>
                </a:r>
                <a:r>
                  <a:rPr lang="en-US" dirty="0"/>
                  <a:t> </a:t>
                </a:r>
                <a:r>
                  <a:rPr lang="en-US" dirty="0" err="1"/>
                  <a:t>Phytagoras</a:t>
                </a:r>
                <a:r>
                  <a:rPr lang="en-US" dirty="0"/>
                  <a:t> </a:t>
                </a:r>
                <a:r>
                  <a:rPr lang="en-US" dirty="0" err="1"/>
                  <a:t>sbb</a:t>
                </a:r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</a:t>
                </a:r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(cos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)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	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Symbol" panose="05050102010706020507" pitchFamily="18" charset="2"/>
                  </a:rPr>
                  <a:t>       (</a:t>
                </a:r>
                <a:r>
                  <a:rPr lang="en-US" dirty="0" err="1">
                    <a:sym typeface="Symbol" panose="05050102010706020507" pitchFamily="18" charset="2"/>
                  </a:rPr>
                  <a:t>sebab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cos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+ </a:t>
                </a:r>
                <a:r>
                  <a:rPr lang="en-US" dirty="0"/>
                  <a:t>sin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en-US" dirty="0">
                    <a:sym typeface="Symbol" panose="05050102010706020507" pitchFamily="18" charset="2"/>
                  </a:rPr>
                  <a:t> = 1) </a:t>
                </a:r>
              </a:p>
              <a:p>
                <a:pPr marL="0" indent="0">
                  <a:buNone/>
                </a:pPr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	</a:t>
                </a:r>
                <a:r>
                  <a:rPr lang="en-US" dirty="0" err="1">
                    <a:sym typeface="Symbol" panose="05050102010706020507" pitchFamily="18" charset="2"/>
                  </a:rPr>
                  <a:t>Jadi</a:t>
                </a:r>
                <a:r>
                  <a:rPr lang="en-US" dirty="0">
                    <a:sym typeface="Symbol" panose="05050102010706020507" pitchFamily="18" charset="2"/>
                  </a:rPr>
                  <a:t>,   </a:t>
                </a:r>
              </a:p>
              <a:p>
                <a:pPr marL="0" indent="0">
                  <a:buNone/>
                </a:pPr>
                <a:r>
                  <a:rPr lang="en-US" dirty="0">
                    <a:sym typeface="Symbol" panose="05050102010706020507" pitchFamily="18" charset="2"/>
                  </a:rPr>
                  <a:t>                    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</m:d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</m:d>
                  </m:oMath>
                </a14:m>
                <a:endParaRPr lang="en-US" dirty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5A05BF7-94F2-482A-8A2E-ED5096CD17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762000"/>
                <a:ext cx="10515600" cy="5414963"/>
              </a:xfrm>
              <a:blipFill>
                <a:blip r:embed="rId2"/>
                <a:stretch>
                  <a:fillRect l="-1043" t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773DA-3981-46B1-AC9F-16C1A68E6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D4BB30-684F-4CE2-9B8B-68F7C533E903}"/>
              </a:ext>
            </a:extLst>
          </p:cNvPr>
          <p:cNvSpPr/>
          <p:nvPr/>
        </p:nvSpPr>
        <p:spPr>
          <a:xfrm>
            <a:off x="3082570" y="4726379"/>
            <a:ext cx="2866968" cy="736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302D1-22D9-4FE7-A9F5-E2555F7CFA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676894"/>
                <a:ext cx="10515600" cy="56794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  </a:t>
                </a:r>
                <a:r>
                  <a:rPr lang="en-US" dirty="0" err="1"/>
                  <a:t>Kemudian</a:t>
                </a:r>
                <a:r>
                  <a:rPr lang="en-US" dirty="0"/>
                  <a:t>,</a:t>
                </a:r>
              </a:p>
              <a:p>
                <a:pPr marL="914400" lvl="2" indent="0">
                  <a:buNone/>
                </a:pPr>
                <a:r>
                  <a:rPr lang="en-US" sz="2800" i="1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i="1" dirty="0"/>
                  <a:t>ab</a:t>
                </a:r>
                <a:r>
                  <a:rPr lang="en-US" sz="2800" dirty="0"/>
                  <a:t> 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 = </a:t>
                </a:r>
                <a:r>
                  <a:rPr lang="en-US" sz="2800" i="1" dirty="0"/>
                  <a:t>b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a </a:t>
                </a:r>
                <a:r>
                  <a:rPr lang="en-US" sz="2800" dirty="0">
                    <a:sym typeface="Symbol" panose="05050102010706020507" pitchFamily="18" charset="2"/>
                  </a:rPr>
                  <a:t>= 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 ab</a:t>
                </a:r>
                <a:r>
                  <a:rPr lang="en-US" sz="2800" dirty="0"/>
                  <a:t> – </a:t>
                </a:r>
                <a:r>
                  <a:rPr lang="en-US" sz="2800" i="1" dirty="0" err="1"/>
                  <a:t>ba</a:t>
                </a:r>
                <a:r>
                  <a:rPr lang="en-US" sz="2800" i="1" dirty="0"/>
                  <a:t> 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–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                =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+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2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</a:t>
                </a:r>
              </a:p>
              <a:p>
                <a:pPr marL="914400" lvl="2" indent="0">
                  <a:buNone/>
                </a:pPr>
                <a:r>
                  <a:rPr lang="en-US" sz="2800" dirty="0" err="1">
                    <a:sym typeface="Symbol" panose="05050102010706020507" pitchFamily="18" charset="2"/>
                  </a:rPr>
                  <a:t>Jadi</a:t>
                </a:r>
                <a:r>
                  <a:rPr lang="en-US" sz="2800" dirty="0">
                    <a:sym typeface="Symbol" panose="05050102010706020507" pitchFamily="18" charset="2"/>
                  </a:rPr>
                  <a:t>, 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 (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(</a:t>
                </a:r>
                <a:r>
                  <a:rPr lang="en-US" sz="2800" i="1" dirty="0"/>
                  <a:t>ab</a:t>
                </a:r>
                <a:r>
                  <a:rPr lang="en-US" sz="2800" dirty="0"/>
                  <a:t> –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)</a:t>
                </a:r>
              </a:p>
              <a:p>
                <a:pPr marL="457200" lvl="2" indent="-457200"/>
                <a:endParaRPr lang="en-US" sz="2800" dirty="0"/>
              </a:p>
              <a:p>
                <a:pPr marL="457200" lvl="2" indent="-457200"/>
                <a:r>
                  <a:rPr lang="en-US" sz="2800" dirty="0" err="1"/>
                  <a:t>Selanjutnya</a:t>
                </a:r>
                <a:r>
                  <a:rPr lang="en-US" sz="2800" dirty="0"/>
                  <a:t>, </a:t>
                </a:r>
              </a:p>
              <a:p>
                <a:pPr marL="914400" lvl="2" indent="0">
                  <a:buNone/>
                </a:pPr>
                <a:r>
                  <a:rPr lang="en-US" sz="2800" i="1" dirty="0"/>
                  <a:t>ab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ba</a:t>
                </a:r>
                <a:r>
                  <a:rPr lang="en-US" sz="2800" i="1" dirty="0"/>
                  <a:t> </a:t>
                </a:r>
                <a:r>
                  <a:rPr lang="en-US" sz="2800" dirty="0"/>
                  <a:t> =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+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+ 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– </a:t>
                </a:r>
                <a:r>
                  <a:rPr lang="en-US" sz="2800" i="1" dirty="0">
                    <a:sym typeface="Symbol" panose="05050102010706020507" pitchFamily="18" charset="2"/>
                  </a:rPr>
                  <a:t>a</a:t>
                </a:r>
                <a:r>
                  <a:rPr lang="en-US" sz="2800" dirty="0">
                    <a:sym typeface="Symbol" panose="05050102010706020507" pitchFamily="18" charset="2"/>
                  </a:rPr>
                  <a:t> 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) = 2(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) </a:t>
                </a:r>
              </a:p>
              <a:p>
                <a:pPr marL="914400" lvl="2" indent="-450850">
                  <a:buNone/>
                </a:pPr>
                <a:r>
                  <a:rPr lang="en-US" sz="2800" dirty="0" err="1">
                    <a:sym typeface="Symbol" panose="05050102010706020507" pitchFamily="18" charset="2"/>
                  </a:rPr>
                  <a:t>Jadi</a:t>
                </a:r>
                <a:r>
                  <a:rPr lang="en-US" sz="2800" dirty="0">
                    <a:sym typeface="Symbol" panose="05050102010706020507" pitchFamily="18" charset="2"/>
                  </a:rPr>
                  <a:t>,  </a:t>
                </a:r>
              </a:p>
              <a:p>
                <a:pPr marL="914400" lvl="2" indent="0">
                  <a:buNone/>
                </a:pPr>
                <a:r>
                  <a:rPr lang="en-US" sz="2800" dirty="0">
                    <a:sym typeface="Symbol" panose="05050102010706020507" pitchFamily="18" charset="2"/>
                  </a:rPr>
                  <a:t>	(</a:t>
                </a:r>
                <a:r>
                  <a:rPr lang="en-US" sz="2800" i="1" dirty="0"/>
                  <a:t>a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Symbol" panose="05050102010706020507" pitchFamily="18" charset="2"/>
                  </a:rPr>
                  <a:t> </a:t>
                </a:r>
                <a:r>
                  <a:rPr lang="en-US" sz="2800" i="1" dirty="0">
                    <a:sym typeface="Symbol" panose="05050102010706020507" pitchFamily="18" charset="2"/>
                  </a:rPr>
                  <a:t>b</a:t>
                </a:r>
                <a:r>
                  <a:rPr lang="en-US" sz="2800" dirty="0">
                    <a:sym typeface="Symbol" panose="05050102010706020507" pitchFamily="18" charset="2"/>
                  </a:rPr>
                  <a:t> 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(</a:t>
                </a:r>
                <a:r>
                  <a:rPr lang="en-US" sz="2800" i="1" dirty="0"/>
                  <a:t>ab</a:t>
                </a:r>
                <a:r>
                  <a:rPr lang="en-US" sz="2800" dirty="0"/>
                  <a:t> + </a:t>
                </a:r>
                <a:r>
                  <a:rPr lang="en-US" sz="2800" i="1" dirty="0" err="1"/>
                  <a:t>ba</a:t>
                </a:r>
                <a:r>
                  <a:rPr lang="en-US" sz="2800" dirty="0"/>
                  <a:t>)</a:t>
                </a:r>
              </a:p>
              <a:p>
                <a:pPr marL="457200" lvl="3" indent="0">
                  <a:buNone/>
                </a:pP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6302D1-22D9-4FE7-A9F5-E2555F7CFA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676894"/>
                <a:ext cx="10515600" cy="5679456"/>
              </a:xfrm>
              <a:blipFill>
                <a:blip r:embed="rId2"/>
                <a:stretch>
                  <a:fillRect l="-1043" t="-2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0E3ED-C095-487B-A5AD-4FD0F34B0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61F5-5B20-4404-A1F0-7AE4ED8B0066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2235D4-BC2A-46D9-9E65-F6489BE81B64}"/>
              </a:ext>
            </a:extLst>
          </p:cNvPr>
          <p:cNvSpPr/>
          <p:nvPr/>
        </p:nvSpPr>
        <p:spPr>
          <a:xfrm>
            <a:off x="2707573" y="2945081"/>
            <a:ext cx="3075709" cy="85205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69707C-E4F4-4303-BE75-603B861A0DA3}"/>
              </a:ext>
            </a:extLst>
          </p:cNvPr>
          <p:cNvSpPr/>
          <p:nvPr/>
        </p:nvSpPr>
        <p:spPr>
          <a:xfrm>
            <a:off x="2595681" y="5165766"/>
            <a:ext cx="3075709" cy="7362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1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8917</TotalTime>
  <Words>3349</Words>
  <Application>Microsoft Office PowerPoint</Application>
  <PresentationFormat>Widescreen</PresentationFormat>
  <Paragraphs>515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Perkalian Geometri (Bagian 1)</vt:lpstr>
      <vt:lpstr>PowerPoint Presentation</vt:lpstr>
      <vt:lpstr>Perkalian Vektor</vt:lpstr>
      <vt:lpstr>Perkalian Geometri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Perkalian geometri vektor-vektor basis</vt:lpstr>
      <vt:lpstr>Soal Latihan dan Jawaban</vt:lpstr>
      <vt:lpstr>PowerPoint Presentation</vt:lpstr>
      <vt:lpstr>PowerPoint Presentation</vt:lpstr>
      <vt:lpstr>Sifat-sifat Imajiner Outer Product </vt:lpstr>
      <vt:lpstr>Pseduoscalar</vt:lpstr>
      <vt:lpstr>Rotasi dengan Pseudoscalar</vt:lpstr>
      <vt:lpstr>PowerPoint Presentation</vt:lpstr>
      <vt:lpstr>PowerPoint Presentation</vt:lpstr>
      <vt:lpstr>PowerPoint Presentation</vt:lpstr>
      <vt:lpstr>Hubungan antara vektor, bivector, dan bilangan kompleks</vt:lpstr>
      <vt:lpstr>PowerPoint Presentation</vt:lpstr>
      <vt:lpstr>PowerPoint Presentation</vt:lpstr>
      <vt:lpstr>PowerPoint Presentation</vt:lpstr>
      <vt:lpstr>Soal Latihan Mandiri</vt:lpstr>
      <vt:lpstr>PowerPoint Presentation</vt:lpstr>
      <vt:lpstr>Multivector </vt:lpstr>
      <vt:lpstr>Multivector di R2</vt:lpstr>
      <vt:lpstr>PowerPoint Presentation</vt:lpstr>
      <vt:lpstr>Rotasi Vektor di R2</vt:lpstr>
      <vt:lpstr>PowerPoint Presentation</vt:lpstr>
      <vt:lpstr>PowerPoint Presentation</vt:lpstr>
      <vt:lpstr>Latihan</vt:lpstr>
      <vt:lpstr>Trivector</vt:lpstr>
      <vt:lpstr>PowerPoint Presentation</vt:lpstr>
      <vt:lpstr>PowerPoint Presentation</vt:lpstr>
      <vt:lpstr>Pseudoscalar trivector satuan</vt:lpstr>
      <vt:lpstr>PowerPoint Presentation</vt:lpstr>
      <vt:lpstr>Latihan</vt:lpstr>
      <vt:lpstr>Latihan (UAS 2022)</vt:lpstr>
      <vt:lpstr>Perkalian vektor basis satuan standard di R3</vt:lpstr>
      <vt:lpstr>Perkalian vektor dengan bivector satuan di R3</vt:lpstr>
      <vt:lpstr>PowerPoint Presentation</vt:lpstr>
      <vt:lpstr>PowerPoint Presentation</vt:lpstr>
      <vt:lpstr>PowerPoint Presentation</vt:lpstr>
      <vt:lpstr>Latihan</vt:lpstr>
      <vt:lpstr>Perkalian vektor dan bivector di R3</vt:lpstr>
      <vt:lpstr>PowerPoint Presentation</vt:lpstr>
      <vt:lpstr>PowerPoint Presentation</vt:lpstr>
      <vt:lpstr>PowerPoint Presentation</vt:lpstr>
      <vt:lpstr>Latihan (UAS 2022)</vt:lpstr>
      <vt:lpstr>Perkalian bivector-bivector satuan di R3</vt:lpstr>
      <vt:lpstr>Perkalian vektor dan trivector di R3</vt:lpstr>
      <vt:lpstr>PowerPoint Presentation</vt:lpstr>
      <vt:lpstr>Perkalian bivector dan trivector di R3</vt:lpstr>
      <vt:lpstr>Ringkasan perkalian vektor di R3</vt:lpstr>
      <vt:lpstr>PowerPoint Presentation</vt:lpstr>
      <vt:lpstr>PowerPoint Presentation</vt:lpstr>
      <vt:lpstr>Bersambung ke  Bagian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Rinaldi Munir</dc:creator>
  <cp:lastModifiedBy>Dr. Ir. Rinaldi, M.T.</cp:lastModifiedBy>
  <cp:revision>586</cp:revision>
  <dcterms:created xsi:type="dcterms:W3CDTF">2020-09-19T08:47:06Z</dcterms:created>
  <dcterms:modified xsi:type="dcterms:W3CDTF">2025-08-20T09:38:47Z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2024-12-05T07:11:29Z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51f6e9d2-9bc0-4e30-8378-b876a9cae27b</vt:lpwstr>
  </property>
  <property fmtid="{D5CDD505-2E9C-101B-9397-08002B2CF9AE}" pid="8" name="MSIP_Label_38b525e5-f3da-4501-8f1e-526b6769fc56_ContentBits">
    <vt:lpwstr>0</vt:lpwstr>
  </property>
</Properties>
</file>