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7" r:id="rId2"/>
    <p:sldId id="275" r:id="rId3"/>
    <p:sldId id="278" r:id="rId4"/>
    <p:sldId id="306" r:id="rId5"/>
    <p:sldId id="281" r:id="rId6"/>
    <p:sldId id="279" r:id="rId7"/>
    <p:sldId id="280" r:id="rId8"/>
    <p:sldId id="282" r:id="rId9"/>
    <p:sldId id="283" r:id="rId10"/>
    <p:sldId id="284" r:id="rId11"/>
    <p:sldId id="287" r:id="rId12"/>
    <p:sldId id="288" r:id="rId13"/>
    <p:sldId id="289" r:id="rId14"/>
    <p:sldId id="285" r:id="rId15"/>
    <p:sldId id="286" r:id="rId16"/>
    <p:sldId id="290" r:id="rId17"/>
    <p:sldId id="320" r:id="rId18"/>
    <p:sldId id="291" r:id="rId19"/>
    <p:sldId id="292" r:id="rId20"/>
    <p:sldId id="301" r:id="rId21"/>
    <p:sldId id="293" r:id="rId22"/>
    <p:sldId id="294" r:id="rId23"/>
    <p:sldId id="295" r:id="rId24"/>
    <p:sldId id="302" r:id="rId25"/>
    <p:sldId id="303" r:id="rId26"/>
    <p:sldId id="304" r:id="rId27"/>
    <p:sldId id="310" r:id="rId28"/>
    <p:sldId id="308" r:id="rId29"/>
    <p:sldId id="309" r:id="rId30"/>
    <p:sldId id="307" r:id="rId31"/>
    <p:sldId id="311" r:id="rId32"/>
    <p:sldId id="312" r:id="rId33"/>
    <p:sldId id="296" r:id="rId34"/>
    <p:sldId id="298" r:id="rId35"/>
    <p:sldId id="313" r:id="rId36"/>
    <p:sldId id="314" r:id="rId37"/>
    <p:sldId id="315" r:id="rId38"/>
    <p:sldId id="316" r:id="rId39"/>
    <p:sldId id="317" r:id="rId40"/>
    <p:sldId id="318" r:id="rId41"/>
    <p:sldId id="305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naldi Munir" initials="RM" lastIdx="1" clrIdx="0">
    <p:extLst>
      <p:ext uri="{19B8F6BF-5375-455C-9EA6-DF929625EA0E}">
        <p15:presenceInfo xmlns:p15="http://schemas.microsoft.com/office/powerpoint/2012/main" userId="S::rinaldi@office.itb.ac.id::0250d78b-f287-4f30-b22c-e6993933f57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086" autoAdjust="0"/>
    <p:restoredTop sz="94660"/>
  </p:normalViewPr>
  <p:slideViewPr>
    <p:cSldViewPr snapToGrid="0">
      <p:cViewPr varScale="1">
        <p:scale>
          <a:sx n="66" d="100"/>
          <a:sy n="66" d="100"/>
        </p:scale>
        <p:origin x="44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901B41-0456-41F9-B030-AC8139DE18CA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A1333C-F46B-4B77-A695-4B81C60DD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009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637CD-CE78-4FCD-BCAB-C0F0F79A68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94832E-F54A-4609-8D2B-9D0BE96B2C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6CB926-A790-4FE5-A1AA-D0CF387FC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BD743-B54A-44BA-A288-511FD440633A}" type="datetime1">
              <a:rPr lang="en-US" smtClean="0"/>
              <a:t>8/20/2025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904C40-C62A-4836-8B97-AD69B4EFE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5AAAE4-19F9-496E-864F-5EE3DF08E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441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DF28B-1CF0-40BF-B92B-B20ED43C4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7E0D43-B1CF-4434-962E-6DEAEB5678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E60CF5-F3B3-4D10-930E-1B88DDB33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37742-AAAF-4DB6-B1FB-A75BA6BEA262}" type="datetime1">
              <a:rPr lang="en-US" smtClean="0"/>
              <a:t>8/20/2025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9BEF53-4848-4F14-A22D-65021E596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86D63D-CB56-4921-940B-0A5256234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023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D2F150-17FA-4B96-8E59-2D54BED7BA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9F0885-2ECA-4FE4-8CB2-5CA694668D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5764BB-F607-4999-9CD2-CAD86489E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B6755-F1D5-446E-84EC-B769D29C2F1E}" type="datetime1">
              <a:rPr lang="en-US" smtClean="0"/>
              <a:t>8/20/2025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E2E871-729A-435F-A427-AAC40AEE6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F664E3-3D36-4C83-AF32-E7CFB59ED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829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90BFA-B8A1-4F2D-9084-6C4FD6D7B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D35B39-E63F-47A9-A04A-D5C48EE11F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3E97E2-A878-41C2-9F41-623D0FB3B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A8D5-85FD-4E5F-AF91-989B5BBE3886}" type="datetime1">
              <a:rPr lang="en-US" smtClean="0"/>
              <a:t>8/20/2025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516176-1C1C-4909-AD57-C6090B66F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8F866F-3874-4027-8136-D258DFF9D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935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C0A8B-C1D4-4069-822A-BE1EFECE5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00A7D5-1055-4D4A-8757-BE41C9AAD8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A004C6-8064-4BA0-A41A-1803CA99E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E55FE-8CA8-4F66-A287-6A03BDC77400}" type="datetime1">
              <a:rPr lang="en-US" smtClean="0"/>
              <a:t>8/20/2025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80A181-E393-4639-90AF-319625C48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DFDC94-3126-4077-AFBF-1E23C4C63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66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79230-68DF-4982-8C83-7D93DBC8E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66C013-4249-4FC9-A3C1-F8631DA8E6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81C195-9880-4F52-AF5E-837F566D6A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F6A447-C6E7-48E3-8EC9-25EDDE9CB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AD376-1FDB-44CA-8D9E-62E02C28FFB2}" type="datetime1">
              <a:rPr lang="en-US" smtClean="0"/>
              <a:t>8/20/2025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17767D-FBEE-435F-A536-92F32FF5A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AE5766-3D29-4CA5-AF94-03B9F1FF2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92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FB810-235E-479D-81D2-1E0F1DD66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FC5716-C407-47CB-ADB2-485A2959CF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59DF2E-D4AA-4AA8-A29A-B478E5F58C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17B1DB-1435-4747-BCF7-93DB496DCB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D6AF528-B277-4374-9DAA-77DEAE5A25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024E5D4-A9A1-4FC8-B13B-8FFBE3528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9B93E-A9CA-4AEB-91D6-DC93088AF47A}" type="datetime1">
              <a:rPr lang="en-US" smtClean="0"/>
              <a:t>8/20/2025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DA54C6-C0E3-463A-A234-87CE6221B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133A467-8BB6-4A87-B219-6D2867A09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101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DCC31-F7BF-42F3-9647-93F09F6ED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E6F97A-6916-4807-93CB-F09535452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6C496-8F04-45ED-8AC7-AA067C67E5B0}" type="datetime1">
              <a:rPr lang="en-US" smtClean="0"/>
              <a:t>8/20/2025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BA5416-48CB-4064-8DC4-FBAE3C3B8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3F1356-E64B-45CF-9714-A165A62C5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072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D8CD48-1A3B-4195-828B-22DD9401E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56FB5-E7D9-4073-B61A-5D9C5B894384}" type="datetime1">
              <a:rPr lang="en-US" smtClean="0"/>
              <a:t>8/20/2025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2C7592-1A28-40CA-AC6B-043B5C2AD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699571-51BA-462E-8F25-D111B2AEA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37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A76DB-6D14-418F-94F3-59B55795F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76FFD3-B798-4092-B882-8A355724F8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77C2E3-DE42-468A-90E6-09AFF27E7E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9712F8-3612-49F5-8D6C-083CA9ED2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0CD72-1CB4-40B0-BB8B-9626092F46D0}" type="datetime1">
              <a:rPr lang="en-US" smtClean="0"/>
              <a:t>8/20/2025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AB86A6-4874-4746-B3E7-E5D9E8FB7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F295CF-D0AD-444F-A970-F0088B240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993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F8E7D-2038-44FE-AE61-170A86600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E5A6E8-794C-4909-9F98-40B044B76F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281D3B-1866-4307-A9CE-D021234589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146F73-16A7-4C87-8071-ABC3B8872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50561-7287-4A5A-8239-C04835A34DBE}" type="datetime1">
              <a:rPr lang="en-US" smtClean="0"/>
              <a:t>8/20/2025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E74D48-DA16-4437-989C-AB6C8A533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0FB6A5-E7D0-4126-8087-982BA5883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292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7F55D6-C563-4083-B332-E85CCB3BD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141A43-E56E-45EE-A1D8-9D0736E080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346FEF-EC6E-4D2A-B198-16A7E0EE3E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3F38EC-E453-4A86-8C56-4A886B450C85}" type="datetime1">
              <a:rPr lang="en-US" smtClean="0"/>
              <a:t>8/20/2025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1D0A32-AF53-49C6-9A89-AAF8E4A2B8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67C2AB-07D7-4BE9-861F-FB6F15CD9E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CB61F5-5B20-4404-A1F0-7AE4ED8B0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815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emf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id.wikipedia.org/w/index.php?title=Hamiltonian_(mekanika_kuantum)&amp;action=edit&amp;redlink=1" TargetMode="External"/><Relationship Id="rId13" Type="http://schemas.openxmlformats.org/officeDocument/2006/relationships/hyperlink" Target="https://id.wikipedia.org/w/index.php?title=Kalkulus_Ikosian&amp;action=edit&amp;redlink=1" TargetMode="External"/><Relationship Id="rId18" Type="http://schemas.openxmlformats.org/officeDocument/2006/relationships/hyperlink" Target="https://id.wikipedia.org/w/index.php?title=Icosian_game&amp;action=edit&amp;redlink=1" TargetMode="External"/><Relationship Id="rId26" Type="http://schemas.openxmlformats.org/officeDocument/2006/relationships/hyperlink" Target="https://id.wikipedia.org/wiki/Matematika" TargetMode="External"/><Relationship Id="rId3" Type="http://schemas.openxmlformats.org/officeDocument/2006/relationships/hyperlink" Target="https://id.wikipedia.org/wiki/Dublin" TargetMode="External"/><Relationship Id="rId21" Type="http://schemas.openxmlformats.org/officeDocument/2006/relationships/hyperlink" Target="https://id.wikipedia.org/w/index.php?title=Grup_Hamiltonian&amp;action=edit&amp;redlink=1" TargetMode="External"/><Relationship Id="rId7" Type="http://schemas.openxmlformats.org/officeDocument/2006/relationships/hyperlink" Target="https://id.wikipedia.org/wiki/Mekanika_Hamiltonian" TargetMode="External"/><Relationship Id="rId12" Type="http://schemas.openxmlformats.org/officeDocument/2006/relationships/hyperlink" Target="https://id.wikipedia.org/w/index.php?title=Hamiltonian_path&amp;action=edit&amp;redlink=1" TargetMode="External"/><Relationship Id="rId17" Type="http://schemas.openxmlformats.org/officeDocument/2006/relationships/hyperlink" Target="https://id.wikipedia.org/w/index.php?title=Hamiltonian_vector_field&amp;action=edit&amp;redlink=1" TargetMode="External"/><Relationship Id="rId25" Type="http://schemas.openxmlformats.org/officeDocument/2006/relationships/hyperlink" Target="https://id.wikipedia.org/wiki/Astronomi" TargetMode="External"/><Relationship Id="rId2" Type="http://schemas.openxmlformats.org/officeDocument/2006/relationships/image" Target="../media/image2.png"/><Relationship Id="rId16" Type="http://schemas.openxmlformats.org/officeDocument/2006/relationships/hyperlink" Target="https://id.wikipedia.org/wiki/Tensor" TargetMode="External"/><Relationship Id="rId20" Type="http://schemas.openxmlformats.org/officeDocument/2006/relationships/hyperlink" Target="https://id.wikipedia.org/w/index.php?title=Hodograph&amp;action=edit&amp;redlink=1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id.wikipedia.org/w/index.php?title=Hamilton%27s_principle&amp;action=edit&amp;redlink=1" TargetMode="External"/><Relationship Id="rId11" Type="http://schemas.openxmlformats.org/officeDocument/2006/relationships/hyperlink" Target="https://id.wikipedia.org/w/index.php?title=Biquaternion&amp;action=edit&amp;redlink=1" TargetMode="External"/><Relationship Id="rId24" Type="http://schemas.openxmlformats.org/officeDocument/2006/relationships/hyperlink" Target="https://id.wikipedia.org/wiki/Fisika" TargetMode="External"/><Relationship Id="rId5" Type="http://schemas.openxmlformats.org/officeDocument/2006/relationships/hyperlink" Target="https://id.wikipedia.org/wiki/Trinity_College,_Dublin" TargetMode="External"/><Relationship Id="rId15" Type="http://schemas.openxmlformats.org/officeDocument/2006/relationships/hyperlink" Target="https://id.wikipedia.org/w/index.php?title=Versor&amp;action=edit&amp;redlink=1" TargetMode="External"/><Relationship Id="rId23" Type="http://schemas.openxmlformats.org/officeDocument/2006/relationships/hyperlink" Target="https://id.wikipedia.org/wiki/Royal_Medal" TargetMode="External"/><Relationship Id="rId10" Type="http://schemas.openxmlformats.org/officeDocument/2006/relationships/hyperlink" Target="https://id.wikipedia.org/w/index.php?title=Quaternion&amp;action=edit&amp;redlink=1" TargetMode="External"/><Relationship Id="rId19" Type="http://schemas.openxmlformats.org/officeDocument/2006/relationships/hyperlink" Target="https://id.wikipedia.org/w/index.php?title=Algebra_universal&amp;action=edit&amp;redlink=1" TargetMode="External"/><Relationship Id="rId4" Type="http://schemas.openxmlformats.org/officeDocument/2006/relationships/hyperlink" Target="https://id.wikipedia.org/wiki/Ireland" TargetMode="External"/><Relationship Id="rId9" Type="http://schemas.openxmlformats.org/officeDocument/2006/relationships/hyperlink" Target="https://id.wikipedia.org/w/index.php?title=Persamaan_Hamilton%E2%80%93Jacobi&amp;action=edit&amp;redlink=1" TargetMode="External"/><Relationship Id="rId14" Type="http://schemas.openxmlformats.org/officeDocument/2006/relationships/hyperlink" Target="https://id.wikipedia.org/w/index.php?title=Simbol_Nabla&amp;action=edit&amp;redlink=1" TargetMode="External"/><Relationship Id="rId22" Type="http://schemas.openxmlformats.org/officeDocument/2006/relationships/hyperlink" Target="https://id.wikipedia.org/w/index.php?title=Teorema_Cayley%E2%80%93Hamilton&amp;action=edit&amp;redlink=1" TargetMode="Externa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A3491-7631-4FD5-BAFE-F488737450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2520" y="1041400"/>
            <a:ext cx="9966960" cy="2387600"/>
          </a:xfrm>
        </p:spPr>
        <p:txBody>
          <a:bodyPr>
            <a:normAutofit/>
          </a:bodyPr>
          <a:lstStyle/>
          <a:p>
            <a:r>
              <a:rPr lang="en-US" b="1" dirty="0" err="1"/>
              <a:t>Aljabar</a:t>
            </a:r>
            <a:r>
              <a:rPr lang="en-US" b="1" dirty="0"/>
              <a:t> Quaternion</a:t>
            </a:r>
            <a:br>
              <a:rPr lang="en-US" b="1" dirty="0"/>
            </a:br>
            <a:endParaRPr lang="en-US" sz="36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71AE1D-41FE-4F1A-8CCF-26B677DAE7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38496"/>
            <a:ext cx="9144000" cy="1655762"/>
          </a:xfrm>
        </p:spPr>
        <p:txBody>
          <a:bodyPr/>
          <a:lstStyle/>
          <a:p>
            <a:r>
              <a:rPr lang="en-US" dirty="0" err="1"/>
              <a:t>Bahan</a:t>
            </a:r>
            <a:r>
              <a:rPr lang="en-US" dirty="0"/>
              <a:t> </a:t>
            </a:r>
            <a:r>
              <a:rPr lang="en-US" dirty="0" err="1"/>
              <a:t>kuliah</a:t>
            </a:r>
            <a:r>
              <a:rPr lang="en-US" dirty="0"/>
              <a:t> IF2123 </a:t>
            </a:r>
            <a:r>
              <a:rPr lang="en-US" dirty="0" err="1"/>
              <a:t>Aljabar</a:t>
            </a:r>
            <a:r>
              <a:rPr lang="en-US" dirty="0"/>
              <a:t> Linier dan </a:t>
            </a:r>
            <a:r>
              <a:rPr lang="en-US" dirty="0" err="1"/>
              <a:t>Geometri</a:t>
            </a:r>
            <a:endParaRPr lang="en-US" dirty="0"/>
          </a:p>
          <a:p>
            <a:endParaRPr lang="en-US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2BC65914-AF0F-45C9-B40C-FAF194785A8F}"/>
              </a:ext>
            </a:extLst>
          </p:cNvPr>
          <p:cNvSpPr txBox="1">
            <a:spLocks/>
          </p:cNvSpPr>
          <p:nvPr/>
        </p:nvSpPr>
        <p:spPr>
          <a:xfrm>
            <a:off x="1666240" y="5628640"/>
            <a:ext cx="9144000" cy="1010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Program </a:t>
            </a:r>
            <a:r>
              <a:rPr lang="en-US" b="1" dirty="0" err="1"/>
              <a:t>Studi</a:t>
            </a:r>
            <a:r>
              <a:rPr lang="en-US" b="1" dirty="0"/>
              <a:t> Teknik </a:t>
            </a:r>
            <a:r>
              <a:rPr lang="en-US" b="1" dirty="0" err="1"/>
              <a:t>Informatika</a:t>
            </a:r>
            <a:endParaRPr lang="en-US" b="1" dirty="0"/>
          </a:p>
          <a:p>
            <a:r>
              <a:rPr lang="en-US" b="1" dirty="0"/>
              <a:t>STEI-ITB</a:t>
            </a:r>
          </a:p>
          <a:p>
            <a:endParaRPr lang="en-US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43E1C2-87A8-4F5F-8524-4A2CFDC7F168}"/>
              </a:ext>
            </a:extLst>
          </p:cNvPr>
          <p:cNvSpPr/>
          <p:nvPr/>
        </p:nvSpPr>
        <p:spPr>
          <a:xfrm>
            <a:off x="4093801" y="406697"/>
            <a:ext cx="37121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Seri </a:t>
            </a:r>
            <a:r>
              <a:rPr lang="en-US" sz="2400" b="1" dirty="0" err="1">
                <a:solidFill>
                  <a:srgbClr val="FF0000"/>
                </a:solidFill>
              </a:rPr>
              <a:t>bahan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kuliah</a:t>
            </a:r>
            <a:r>
              <a:rPr lang="en-US" sz="2400" b="1" dirty="0">
                <a:solidFill>
                  <a:srgbClr val="FF0000"/>
                </a:solidFill>
              </a:rPr>
              <a:t> Algeo #26</a:t>
            </a:r>
            <a:endParaRPr lang="en-US" sz="2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E7503A-EB97-4796-AFCC-4F6CC94AC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1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ACA707-250C-0927-E8B8-657A6FC91C63}"/>
              </a:ext>
            </a:extLst>
          </p:cNvPr>
          <p:cNvSpPr txBox="1"/>
          <p:nvPr/>
        </p:nvSpPr>
        <p:spPr>
          <a:xfrm>
            <a:off x="5127385" y="2905780"/>
            <a:ext cx="16450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(Bagian 1)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C89F4F-623B-3874-4FE7-B85C6D8E6255}"/>
              </a:ext>
            </a:extLst>
          </p:cNvPr>
          <p:cNvSpPr txBox="1"/>
          <p:nvPr/>
        </p:nvSpPr>
        <p:spPr>
          <a:xfrm>
            <a:off x="9496697" y="207791"/>
            <a:ext cx="26270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Oleh: Dr. Ir. Rinaldi, M.T</a:t>
            </a:r>
          </a:p>
        </p:txBody>
      </p:sp>
    </p:spTree>
    <p:extLst>
      <p:ext uri="{BB962C8B-B14F-4D97-AF65-F5344CB8AC3E}">
        <p14:creationId xmlns:p14="http://schemas.microsoft.com/office/powerpoint/2010/main" val="25612915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2B6CAD-2B88-4A11-BDDE-F0CEAA7F08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65200"/>
            <a:ext cx="10515600" cy="52117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Pada </a:t>
            </a:r>
            <a:r>
              <a:rPr lang="en-US" dirty="0" err="1"/>
              <a:t>tanggal</a:t>
            </a:r>
            <a:r>
              <a:rPr lang="en-US" dirty="0"/>
              <a:t> 16 </a:t>
            </a:r>
            <a:r>
              <a:rPr lang="en-US" dirty="0" err="1"/>
              <a:t>Oktober</a:t>
            </a:r>
            <a:r>
              <a:rPr lang="en-US" dirty="0"/>
              <a:t>, </a:t>
            </a:r>
            <a:r>
              <a:rPr lang="en-US" dirty="0" err="1"/>
              <a:t>ketika</a:t>
            </a:r>
            <a:r>
              <a:rPr lang="en-US" dirty="0"/>
              <a:t> Hamilton </a:t>
            </a:r>
            <a:r>
              <a:rPr lang="en-US" dirty="0" err="1"/>
              <a:t>sedang</a:t>
            </a:r>
            <a:r>
              <a:rPr lang="en-US" dirty="0"/>
              <a:t> </a:t>
            </a:r>
            <a:r>
              <a:rPr lang="en-US" dirty="0" err="1"/>
              <a:t>berjalan</a:t>
            </a:r>
            <a:r>
              <a:rPr lang="en-US" dirty="0"/>
              <a:t> kaki </a:t>
            </a:r>
            <a:r>
              <a:rPr lang="en-US" dirty="0" err="1"/>
              <a:t>bersama</a:t>
            </a:r>
            <a:r>
              <a:rPr lang="en-US" dirty="0"/>
              <a:t> </a:t>
            </a:r>
            <a:r>
              <a:rPr lang="en-US" dirty="0" err="1"/>
              <a:t>istrinya</a:t>
            </a:r>
            <a:r>
              <a:rPr lang="en-US" dirty="0"/>
              <a:t> di </a:t>
            </a:r>
            <a:r>
              <a:rPr lang="en-US" dirty="0" err="1"/>
              <a:t>sepanjang</a:t>
            </a:r>
            <a:r>
              <a:rPr lang="en-US" dirty="0"/>
              <a:t> </a:t>
            </a:r>
            <a:r>
              <a:rPr lang="en-US" dirty="0" err="1"/>
              <a:t>kanal</a:t>
            </a:r>
            <a:r>
              <a:rPr lang="en-US" dirty="0"/>
              <a:t> di </a:t>
            </a:r>
            <a:r>
              <a:rPr lang="en-US" dirty="0" err="1"/>
              <a:t>kota</a:t>
            </a:r>
            <a:r>
              <a:rPr lang="en-US" dirty="0"/>
              <a:t> Dublin, </a:t>
            </a:r>
            <a:r>
              <a:rPr lang="en-US" dirty="0" err="1"/>
              <a:t>guna</a:t>
            </a:r>
            <a:r>
              <a:rPr lang="en-US" dirty="0"/>
              <a:t>  </a:t>
            </a:r>
            <a:r>
              <a:rPr lang="en-US" dirty="0" err="1"/>
              <a:t>menghadiri</a:t>
            </a:r>
            <a:r>
              <a:rPr lang="en-US" dirty="0"/>
              <a:t> acara  </a:t>
            </a:r>
            <a:r>
              <a:rPr lang="en-US" dirty="0" err="1"/>
              <a:t>pertemuan</a:t>
            </a:r>
            <a:r>
              <a:rPr lang="en-US" dirty="0"/>
              <a:t> di </a:t>
            </a:r>
            <a:r>
              <a:rPr lang="en-US" i="1" dirty="0"/>
              <a:t>Royal Society of Dublin</a:t>
            </a:r>
            <a:r>
              <a:rPr lang="en-US" dirty="0"/>
              <a:t>, Hamilton </a:t>
            </a:r>
            <a:r>
              <a:rPr lang="en-US" dirty="0" err="1"/>
              <a:t>menemukan</a:t>
            </a:r>
            <a:r>
              <a:rPr lang="en-US" dirty="0"/>
              <a:t> solusi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memecahkan</a:t>
            </a:r>
            <a:r>
              <a:rPr lang="en-US" dirty="0"/>
              <a:t> </a:t>
            </a:r>
            <a:r>
              <a:rPr lang="en-US" dirty="0" err="1"/>
              <a:t>persoalan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perkalian</a:t>
            </a:r>
            <a:r>
              <a:rPr lang="en-US" dirty="0"/>
              <a:t> </a:t>
            </a:r>
            <a:r>
              <a:rPr lang="en-US" dirty="0" err="1"/>
              <a:t>silang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vektor-vektor</a:t>
            </a:r>
            <a:r>
              <a:rPr lang="en-US" dirty="0"/>
              <a:t> </a:t>
            </a:r>
            <a:r>
              <a:rPr lang="en-US" dirty="0" err="1"/>
              <a:t>satuan</a:t>
            </a:r>
            <a:r>
              <a:rPr lang="en-US" dirty="0"/>
              <a:t> </a:t>
            </a:r>
            <a:r>
              <a:rPr lang="en-US" dirty="0" err="1"/>
              <a:t>standar</a:t>
            </a:r>
            <a:r>
              <a:rPr lang="en-US" dirty="0"/>
              <a:t> </a:t>
            </a:r>
            <a:r>
              <a:rPr lang="en-US" i="1" dirty="0" err="1"/>
              <a:t>i</a:t>
            </a:r>
            <a:r>
              <a:rPr lang="en-US" dirty="0"/>
              <a:t>, </a:t>
            </a:r>
            <a:r>
              <a:rPr lang="en-US" i="1" dirty="0"/>
              <a:t>j</a:t>
            </a:r>
            <a:r>
              <a:rPr lang="en-US" dirty="0"/>
              <a:t>, dan </a:t>
            </a:r>
            <a:r>
              <a:rPr lang="en-US" i="1" dirty="0"/>
              <a:t>k</a:t>
            </a:r>
            <a:r>
              <a:rPr lang="en-US" dirty="0"/>
              <a:t>: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						</a:t>
            </a:r>
            <a:r>
              <a:rPr lang="en-US" i="1" dirty="0" err="1">
                <a:solidFill>
                  <a:srgbClr val="FF0000"/>
                </a:solidFill>
              </a:rPr>
              <a:t>ij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=</a:t>
            </a:r>
            <a:r>
              <a:rPr lang="en-US" i="1" dirty="0">
                <a:solidFill>
                  <a:srgbClr val="FF0000"/>
                </a:solidFill>
              </a:rPr>
              <a:t> k</a:t>
            </a:r>
          </a:p>
          <a:p>
            <a:pPr marL="0" indent="0">
              <a:buNone/>
            </a:pPr>
            <a:r>
              <a:rPr lang="en-US" i="1" dirty="0">
                <a:solidFill>
                  <a:srgbClr val="FF0000"/>
                </a:solidFill>
              </a:rPr>
              <a:t>						</a:t>
            </a:r>
            <a:r>
              <a:rPr lang="en-US" i="1" dirty="0" err="1">
                <a:solidFill>
                  <a:srgbClr val="FF0000"/>
                </a:solidFill>
              </a:rPr>
              <a:t>jk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=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i</a:t>
            </a:r>
            <a:endParaRPr lang="en-US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i="1" dirty="0">
                <a:solidFill>
                  <a:srgbClr val="FF0000"/>
                </a:solidFill>
              </a:rPr>
              <a:t>						</a:t>
            </a:r>
            <a:r>
              <a:rPr lang="en-US" i="1" dirty="0" err="1">
                <a:solidFill>
                  <a:srgbClr val="FF0000"/>
                </a:solidFill>
              </a:rPr>
              <a:t>ki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=</a:t>
            </a:r>
            <a:r>
              <a:rPr lang="en-US" i="1" dirty="0">
                <a:solidFill>
                  <a:srgbClr val="FF0000"/>
                </a:solidFill>
              </a:rPr>
              <a:t> j</a:t>
            </a:r>
          </a:p>
          <a:p>
            <a:pPr marL="0" indent="0">
              <a:buNone/>
            </a:pPr>
            <a:r>
              <a:rPr lang="en-US" i="1" dirty="0">
                <a:solidFill>
                  <a:srgbClr val="FF0000"/>
                </a:solidFill>
              </a:rPr>
              <a:t>						ji </a:t>
            </a:r>
            <a:r>
              <a:rPr lang="en-US" dirty="0">
                <a:solidFill>
                  <a:srgbClr val="FF0000"/>
                </a:solidFill>
              </a:rPr>
              <a:t>=</a:t>
            </a:r>
            <a:r>
              <a:rPr lang="en-US" i="1" dirty="0">
                <a:solidFill>
                  <a:srgbClr val="FF0000"/>
                </a:solidFill>
              </a:rPr>
              <a:t> –k </a:t>
            </a:r>
          </a:p>
          <a:p>
            <a:pPr marL="0" indent="0">
              <a:buNone/>
            </a:pPr>
            <a:r>
              <a:rPr lang="en-US" i="1" dirty="0">
                <a:solidFill>
                  <a:srgbClr val="FF0000"/>
                </a:solidFill>
              </a:rPr>
              <a:t>						</a:t>
            </a:r>
            <a:r>
              <a:rPr lang="en-US" i="1" dirty="0" err="1">
                <a:solidFill>
                  <a:srgbClr val="FF0000"/>
                </a:solidFill>
              </a:rPr>
              <a:t>kj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=</a:t>
            </a:r>
            <a:r>
              <a:rPr lang="en-US" i="1" dirty="0">
                <a:solidFill>
                  <a:srgbClr val="FF0000"/>
                </a:solidFill>
              </a:rPr>
              <a:t> –</a:t>
            </a:r>
            <a:r>
              <a:rPr lang="en-US" i="1" dirty="0" err="1">
                <a:solidFill>
                  <a:srgbClr val="FF0000"/>
                </a:solidFill>
              </a:rPr>
              <a:t>i</a:t>
            </a:r>
            <a:endParaRPr lang="en-US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i="1" dirty="0">
                <a:solidFill>
                  <a:srgbClr val="FF0000"/>
                </a:solidFill>
              </a:rPr>
              <a:t>						</a:t>
            </a:r>
            <a:r>
              <a:rPr lang="en-US" i="1" dirty="0" err="1">
                <a:solidFill>
                  <a:srgbClr val="FF0000"/>
                </a:solidFill>
              </a:rPr>
              <a:t>ik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=</a:t>
            </a:r>
            <a:r>
              <a:rPr lang="en-US" i="1" dirty="0">
                <a:solidFill>
                  <a:srgbClr val="FF0000"/>
                </a:solidFill>
              </a:rPr>
              <a:t> –j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56ABA8-56C0-4C8F-9773-ADAFD2EDE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BE0EA7-7D56-452F-A958-1E08337873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0102" y="3352221"/>
            <a:ext cx="2080698" cy="2148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0770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D08FB1-A3BA-4F14-AF4F-490E155492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29920"/>
            <a:ext cx="10515600" cy="5547043"/>
          </a:xfrm>
        </p:spPr>
        <p:txBody>
          <a:bodyPr/>
          <a:lstStyle/>
          <a:p>
            <a:r>
              <a:rPr lang="en-US" dirty="0"/>
              <a:t>Hamilton </a:t>
            </a:r>
            <a:r>
              <a:rPr lang="en-US" dirty="0" err="1"/>
              <a:t>menulis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penemuannya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grafiti</a:t>
            </a:r>
            <a:r>
              <a:rPr lang="en-US" dirty="0"/>
              <a:t> pada </a:t>
            </a:r>
            <a:r>
              <a:rPr lang="en-US" dirty="0" err="1"/>
              <a:t>tembok</a:t>
            </a:r>
            <a:r>
              <a:rPr lang="en-US" dirty="0"/>
              <a:t> </a:t>
            </a:r>
            <a:r>
              <a:rPr lang="en-US" dirty="0" err="1"/>
              <a:t>kanal</a:t>
            </a:r>
            <a:r>
              <a:rPr lang="en-US" dirty="0"/>
              <a:t> tulisan </a:t>
            </a:r>
            <a:r>
              <a:rPr lang="en-US" dirty="0" err="1"/>
              <a:t>berikut</a:t>
            </a:r>
            <a:r>
              <a:rPr lang="en-US" dirty="0"/>
              <a:t>:  </a:t>
            </a:r>
            <a:r>
              <a:rPr lang="en-US" i="1" dirty="0">
                <a:solidFill>
                  <a:srgbClr val="FF0000"/>
                </a:solidFill>
              </a:rPr>
              <a:t>i</a:t>
            </a:r>
            <a:r>
              <a:rPr lang="en-US" baseline="30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 = </a:t>
            </a:r>
            <a:r>
              <a:rPr lang="en-US" i="1" dirty="0">
                <a:solidFill>
                  <a:srgbClr val="FF0000"/>
                </a:solidFill>
              </a:rPr>
              <a:t>j</a:t>
            </a:r>
            <a:r>
              <a:rPr lang="en-US" baseline="30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 = </a:t>
            </a:r>
            <a:r>
              <a:rPr lang="en-US" i="1" dirty="0">
                <a:solidFill>
                  <a:srgbClr val="FF0000"/>
                </a:solidFill>
              </a:rPr>
              <a:t>k</a:t>
            </a:r>
            <a:r>
              <a:rPr lang="en-US" baseline="30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 = </a:t>
            </a:r>
            <a:r>
              <a:rPr lang="en-US" i="1" dirty="0" err="1">
                <a:solidFill>
                  <a:srgbClr val="FF0000"/>
                </a:solidFill>
              </a:rPr>
              <a:t>ijk</a:t>
            </a:r>
            <a:r>
              <a:rPr lang="en-US" dirty="0">
                <a:solidFill>
                  <a:srgbClr val="FF0000"/>
                </a:solidFill>
              </a:rPr>
              <a:t> = –1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E01A89-6ADA-4DFA-AEC1-06F2848E2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11</a:t>
            </a:fld>
            <a:endParaRPr lang="en-US"/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5F4EFEC7-E717-48AD-AEF5-D0D3A29801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173" y="1956436"/>
            <a:ext cx="5627369" cy="4220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758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8E66B0A-8E9D-41AD-A4A2-65F0D9C2A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12</a:t>
            </a:fld>
            <a:endParaRPr lang="en-US"/>
          </a:p>
        </p:txBody>
      </p:sp>
      <p:pic>
        <p:nvPicPr>
          <p:cNvPr id="4" name="Picture 3" descr="A person standing in front of a brick building&#10;&#10;Description automatically generated">
            <a:extLst>
              <a:ext uri="{FF2B5EF4-FFF2-40B4-BE49-F238E27FC236}">
                <a16:creationId xmlns:a16="http://schemas.microsoft.com/office/drawing/2014/main" id="{6EB5E451-83F5-4B63-99C2-1B5533F96F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720" y="523240"/>
            <a:ext cx="4583430" cy="6111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7889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75EE971-A91D-4287-A2C4-4108BCFD7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13</a:t>
            </a:fld>
            <a:endParaRPr lang="en-US"/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D39C0AF3-1835-4BD6-85CB-C86B116DA0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040" y="624839"/>
            <a:ext cx="5369560" cy="4914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914B3CEA-F61A-4E69-8695-670EC7B890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5920" y="6002180"/>
            <a:ext cx="3479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  <a:latin typeface="Tahoma" panose="020B0604030504040204" pitchFamily="34" charset="0"/>
              </a:rPr>
              <a:t>William Rowan Hamilton</a:t>
            </a:r>
            <a:endParaRPr lang="en-US" altLang="en-US" sz="2400" dirty="0">
              <a:latin typeface="Tahoma" panose="020B0604030504040204" pitchFamily="34" charset="0"/>
            </a:endParaRPr>
          </a:p>
        </p:txBody>
      </p:sp>
      <p:sp>
        <p:nvSpPr>
          <p:cNvPr id="5" name="Down Arrow 2">
            <a:extLst>
              <a:ext uri="{FF2B5EF4-FFF2-40B4-BE49-F238E27FC236}">
                <a16:creationId xmlns:a16="http://schemas.microsoft.com/office/drawing/2014/main" id="{7C3EC68C-61F9-4843-834F-E64FA9CB5BD0}"/>
              </a:ext>
            </a:extLst>
          </p:cNvPr>
          <p:cNvSpPr/>
          <p:nvPr/>
        </p:nvSpPr>
        <p:spPr>
          <a:xfrm rot="12252365">
            <a:off x="5854381" y="4854762"/>
            <a:ext cx="142875" cy="13700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3567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1B211F-ABD8-46F6-9195-F9F8CA6451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92480"/>
            <a:ext cx="10515600" cy="53844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Sulihkan</a:t>
            </a:r>
            <a:r>
              <a:rPr lang="en-US" dirty="0"/>
              <a:t> </a:t>
            </a:r>
            <a:r>
              <a:rPr lang="en-US" dirty="0" err="1"/>
              <a:t>nilai-nilai</a:t>
            </a:r>
            <a:r>
              <a:rPr lang="en-US" dirty="0"/>
              <a:t> </a:t>
            </a:r>
            <a:r>
              <a:rPr lang="en-US" i="1" dirty="0" err="1"/>
              <a:t>ij</a:t>
            </a:r>
            <a:r>
              <a:rPr lang="en-US" dirty="0"/>
              <a:t> = </a:t>
            </a:r>
            <a:r>
              <a:rPr lang="en-US" i="1" dirty="0"/>
              <a:t>k</a:t>
            </a:r>
            <a:r>
              <a:rPr lang="en-US" dirty="0"/>
              <a:t>, </a:t>
            </a:r>
            <a:r>
              <a:rPr lang="en-US" i="1" dirty="0" err="1"/>
              <a:t>jk</a:t>
            </a:r>
            <a:r>
              <a:rPr lang="en-US" dirty="0"/>
              <a:t> = </a:t>
            </a:r>
            <a:r>
              <a:rPr lang="en-US" i="1" dirty="0" err="1"/>
              <a:t>i</a:t>
            </a:r>
            <a:r>
              <a:rPr lang="en-US" dirty="0"/>
              <a:t>, </a:t>
            </a:r>
            <a:r>
              <a:rPr lang="en-US" i="1" dirty="0" err="1"/>
              <a:t>ki</a:t>
            </a:r>
            <a:r>
              <a:rPr lang="en-US" dirty="0"/>
              <a:t> = </a:t>
            </a:r>
            <a:r>
              <a:rPr lang="en-US" i="1" dirty="0"/>
              <a:t>j</a:t>
            </a:r>
            <a:r>
              <a:rPr lang="en-US" dirty="0"/>
              <a:t>, </a:t>
            </a:r>
            <a:r>
              <a:rPr lang="en-US" i="1" dirty="0"/>
              <a:t>ji</a:t>
            </a:r>
            <a:r>
              <a:rPr lang="en-US" dirty="0"/>
              <a:t> = –</a:t>
            </a:r>
            <a:r>
              <a:rPr lang="en-US" i="1" dirty="0"/>
              <a:t>k</a:t>
            </a:r>
            <a:r>
              <a:rPr lang="en-US" dirty="0"/>
              <a:t>, </a:t>
            </a:r>
            <a:r>
              <a:rPr lang="en-US" i="1" dirty="0" err="1"/>
              <a:t>kj</a:t>
            </a:r>
            <a:r>
              <a:rPr lang="en-US" dirty="0"/>
              <a:t> = –</a:t>
            </a:r>
            <a:r>
              <a:rPr lang="en-US" i="1" dirty="0" err="1"/>
              <a:t>i</a:t>
            </a:r>
            <a:r>
              <a:rPr lang="en-US" dirty="0"/>
              <a:t>, </a:t>
            </a:r>
            <a:r>
              <a:rPr lang="en-US" i="1" dirty="0" err="1"/>
              <a:t>ik</a:t>
            </a:r>
            <a:r>
              <a:rPr lang="en-US" dirty="0"/>
              <a:t> = –</a:t>
            </a:r>
            <a:r>
              <a:rPr lang="en-US" i="1" dirty="0"/>
              <a:t>j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persamaan</a:t>
            </a:r>
            <a:r>
              <a:rPr lang="en-US" dirty="0"/>
              <a:t> yang </a:t>
            </a:r>
            <a:r>
              <a:rPr lang="en-US" dirty="0" err="1"/>
              <a:t>terakhir</a:t>
            </a:r>
            <a:r>
              <a:rPr lang="en-US" dirty="0"/>
              <a:t>: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err="1"/>
              <a:t>menghasilkan</a:t>
            </a:r>
            <a:r>
              <a:rPr lang="en-US" dirty="0"/>
              <a:t>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3C900E-8B13-4E53-B94E-68B07DDEE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14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72568C-8E2D-4D7C-8C76-464A02B0F4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1535" y="1731269"/>
            <a:ext cx="9091487" cy="18871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35A78D2-A212-4DF6-B881-F7EC046754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3626" y="4379477"/>
            <a:ext cx="8779396" cy="1887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1234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120F32-CD47-4B9E-80FB-F0D892017C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9300"/>
            <a:ext cx="10515600" cy="5284860"/>
          </a:xfrm>
        </p:spPr>
        <p:txBody>
          <a:bodyPr>
            <a:normAutofit/>
          </a:bodyPr>
          <a:lstStyle/>
          <a:p>
            <a:r>
              <a:rPr lang="en-US" dirty="0" err="1"/>
              <a:t>Susun</a:t>
            </a:r>
            <a:r>
              <a:rPr lang="en-US" dirty="0"/>
              <a:t> </a:t>
            </a:r>
            <a:r>
              <a:rPr lang="en-US" dirty="0" err="1"/>
              <a:t>ulang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: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Hamilton </a:t>
            </a:r>
            <a:r>
              <a:rPr lang="en-US" dirty="0" err="1"/>
              <a:t>menyebut</a:t>
            </a:r>
            <a:r>
              <a:rPr lang="en-US" dirty="0"/>
              <a:t> quadruplets </a:t>
            </a:r>
            <a:r>
              <a:rPr lang="en-US" i="1" dirty="0">
                <a:solidFill>
                  <a:srgbClr val="FF0000"/>
                </a:solidFill>
              </a:rPr>
              <a:t>z</a:t>
            </a:r>
            <a:r>
              <a:rPr lang="en-US" dirty="0">
                <a:solidFill>
                  <a:srgbClr val="FF0000"/>
                </a:solidFill>
              </a:rPr>
              <a:t> = </a:t>
            </a:r>
            <a:r>
              <a:rPr lang="en-US" i="1" dirty="0">
                <a:solidFill>
                  <a:srgbClr val="FF0000"/>
                </a:solidFill>
              </a:rPr>
              <a:t>a</a:t>
            </a:r>
            <a:r>
              <a:rPr lang="en-US" dirty="0">
                <a:solidFill>
                  <a:srgbClr val="FF0000"/>
                </a:solidFill>
              </a:rPr>
              <a:t> + </a:t>
            </a:r>
            <a:r>
              <a:rPr lang="en-US" i="1" dirty="0">
                <a:solidFill>
                  <a:srgbClr val="FF0000"/>
                </a:solidFill>
              </a:rPr>
              <a:t>bi</a:t>
            </a:r>
            <a:r>
              <a:rPr lang="en-US" dirty="0">
                <a:solidFill>
                  <a:srgbClr val="FF0000"/>
                </a:solidFill>
              </a:rPr>
              <a:t> + </a:t>
            </a:r>
            <a:r>
              <a:rPr lang="en-US" i="1" dirty="0" err="1">
                <a:solidFill>
                  <a:srgbClr val="FF0000"/>
                </a:solidFill>
              </a:rPr>
              <a:t>cj</a:t>
            </a:r>
            <a:r>
              <a:rPr lang="en-US" dirty="0">
                <a:solidFill>
                  <a:srgbClr val="FF0000"/>
                </a:solidFill>
              </a:rPr>
              <a:t> + </a:t>
            </a:r>
            <a:r>
              <a:rPr lang="en-US" i="1" dirty="0">
                <a:solidFill>
                  <a:srgbClr val="FF0000"/>
                </a:solidFill>
              </a:rPr>
              <a:t>dk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“</a:t>
            </a:r>
            <a:r>
              <a:rPr lang="en-US" b="1" dirty="0"/>
              <a:t>quaternion</a:t>
            </a:r>
            <a:r>
              <a:rPr lang="en-US" dirty="0"/>
              <a:t>”.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B675FA-13B4-4B50-86F3-1003FC446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15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8DFE6B-69DE-4B2D-970A-65B175797D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349" y="2081140"/>
            <a:ext cx="5623729" cy="2358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2956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614327-A88C-464D-9F98-A16FCC5565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72965"/>
            <a:ext cx="10515600" cy="6248509"/>
          </a:xfrm>
        </p:spPr>
        <p:txBody>
          <a:bodyPr/>
          <a:lstStyle/>
          <a:p>
            <a:r>
              <a:rPr lang="en-US" sz="2400" dirty="0" err="1"/>
              <a:t>Misalkan</a:t>
            </a:r>
            <a:r>
              <a:rPr lang="en-US" sz="2400" dirty="0"/>
              <a:t>  </a:t>
            </a:r>
          </a:p>
          <a:p>
            <a:pPr marL="0" indent="0">
              <a:buNone/>
            </a:pPr>
            <a:r>
              <a:rPr lang="en-US" sz="2400" dirty="0"/>
              <a:t>	      </a:t>
            </a:r>
            <a:r>
              <a:rPr lang="en-US" sz="2400" i="1" dirty="0"/>
              <a:t>z</a:t>
            </a:r>
            <a:r>
              <a:rPr lang="en-US" sz="2400" baseline="-25000" dirty="0"/>
              <a:t>1</a:t>
            </a:r>
            <a:r>
              <a:rPr lang="en-US" sz="2400" dirty="0"/>
              <a:t> = </a:t>
            </a:r>
            <a:r>
              <a:rPr lang="en-US" sz="2400" i="1" dirty="0"/>
              <a:t>a</a:t>
            </a:r>
            <a:r>
              <a:rPr lang="en-US" sz="2400" baseline="-25000" dirty="0"/>
              <a:t>1</a:t>
            </a:r>
            <a:r>
              <a:rPr lang="en-US" sz="2400" dirty="0"/>
              <a:t> + </a:t>
            </a:r>
            <a:r>
              <a:rPr lang="en-US" sz="2400" i="1" dirty="0"/>
              <a:t>b</a:t>
            </a:r>
            <a:r>
              <a:rPr lang="en-US" sz="2400" baseline="-25000" dirty="0"/>
              <a:t>1</a:t>
            </a:r>
            <a:r>
              <a:rPr lang="en-US" sz="2400" i="1" dirty="0"/>
              <a:t>i</a:t>
            </a:r>
            <a:r>
              <a:rPr lang="en-US" sz="2400" dirty="0"/>
              <a:t> + </a:t>
            </a:r>
            <a:r>
              <a:rPr lang="en-US" sz="2400" i="1" dirty="0"/>
              <a:t>c</a:t>
            </a:r>
            <a:r>
              <a:rPr lang="en-US" sz="2400" baseline="-25000" dirty="0"/>
              <a:t>1</a:t>
            </a:r>
            <a:r>
              <a:rPr lang="en-US" sz="2400" i="1" dirty="0"/>
              <a:t>j </a:t>
            </a:r>
            <a:r>
              <a:rPr lang="en-US" sz="2400" dirty="0"/>
              <a:t>+ </a:t>
            </a:r>
            <a:r>
              <a:rPr lang="en-US" sz="2400" i="1" dirty="0"/>
              <a:t>d</a:t>
            </a:r>
            <a:r>
              <a:rPr lang="en-US" sz="2400" baseline="-25000" dirty="0"/>
              <a:t>1</a:t>
            </a:r>
            <a:r>
              <a:rPr lang="en-US" sz="2400" i="1" dirty="0"/>
              <a:t>k</a:t>
            </a:r>
            <a:r>
              <a:rPr lang="en-US" sz="2400" dirty="0"/>
              <a:t>  = </a:t>
            </a:r>
            <a:r>
              <a:rPr lang="en-US" sz="2400" i="1" dirty="0"/>
              <a:t>a</a:t>
            </a:r>
            <a:r>
              <a:rPr lang="en-US" sz="2400" baseline="-25000" dirty="0"/>
              <a:t>1</a:t>
            </a:r>
            <a:r>
              <a:rPr lang="en-US" sz="2400" dirty="0"/>
              <a:t> + </a:t>
            </a:r>
            <a:r>
              <a:rPr lang="en-US" sz="2400" b="1" i="1" dirty="0"/>
              <a:t>v</a:t>
            </a:r>
            <a:r>
              <a:rPr lang="en-US" sz="2400" b="1" baseline="-25000" dirty="0"/>
              <a:t>1</a:t>
            </a:r>
            <a:r>
              <a:rPr lang="en-US" sz="2400" baseline="-25000" dirty="0"/>
              <a:t>  </a:t>
            </a:r>
            <a:r>
              <a:rPr lang="en-US" sz="2400" dirty="0"/>
              <a:t>         </a:t>
            </a:r>
            <a:r>
              <a:rPr lang="en-US" sz="2400" dirty="0">
                <a:solidFill>
                  <a:srgbClr val="FF0000"/>
                </a:solidFill>
              </a:rPr>
              <a:t>(</a:t>
            </a:r>
            <a:r>
              <a:rPr lang="en-US" sz="2400" dirty="0" err="1">
                <a:solidFill>
                  <a:srgbClr val="FF0000"/>
                </a:solidFill>
              </a:rPr>
              <a:t>skalar</a:t>
            </a:r>
            <a:r>
              <a:rPr lang="en-US" sz="2400" dirty="0">
                <a:solidFill>
                  <a:srgbClr val="FF0000"/>
                </a:solidFill>
              </a:rPr>
              <a:t> + “vector”)</a:t>
            </a:r>
            <a:endParaRPr lang="en-US" sz="2400" b="1" baseline="-25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400" dirty="0"/>
              <a:t>	        </a:t>
            </a:r>
          </a:p>
          <a:p>
            <a:pPr marL="0" indent="0">
              <a:buNone/>
            </a:pPr>
            <a:r>
              <a:rPr lang="en-US" sz="2400" dirty="0"/>
              <a:t>                      </a:t>
            </a:r>
            <a:r>
              <a:rPr lang="en-US" sz="2400" i="1" dirty="0"/>
              <a:t>z</a:t>
            </a:r>
            <a:r>
              <a:rPr lang="en-US" sz="2400" baseline="-25000" dirty="0"/>
              <a:t>2</a:t>
            </a:r>
            <a:r>
              <a:rPr lang="en-US" sz="2400" dirty="0"/>
              <a:t> = </a:t>
            </a:r>
            <a:r>
              <a:rPr lang="en-US" sz="2400" i="1" dirty="0"/>
              <a:t>a</a:t>
            </a:r>
            <a:r>
              <a:rPr lang="en-US" sz="2400" baseline="-25000" dirty="0"/>
              <a:t>2</a:t>
            </a:r>
            <a:r>
              <a:rPr lang="en-US" sz="2400" dirty="0"/>
              <a:t> + </a:t>
            </a:r>
            <a:r>
              <a:rPr lang="en-US" sz="2400" i="1" dirty="0"/>
              <a:t>b</a:t>
            </a:r>
            <a:r>
              <a:rPr lang="en-US" sz="2400" baseline="-25000" dirty="0"/>
              <a:t>2</a:t>
            </a:r>
            <a:r>
              <a:rPr lang="en-US" sz="2400" i="1" dirty="0"/>
              <a:t>i</a:t>
            </a:r>
            <a:r>
              <a:rPr lang="en-US" sz="2400" dirty="0"/>
              <a:t> + </a:t>
            </a:r>
            <a:r>
              <a:rPr lang="en-US" sz="2400" i="1" dirty="0"/>
              <a:t>c</a:t>
            </a:r>
            <a:r>
              <a:rPr lang="en-US" sz="2400" baseline="-25000" dirty="0"/>
              <a:t>2</a:t>
            </a:r>
            <a:r>
              <a:rPr lang="en-US" sz="2400" i="1" dirty="0"/>
              <a:t>j</a:t>
            </a:r>
            <a:r>
              <a:rPr lang="en-US" sz="2400" dirty="0"/>
              <a:t> + </a:t>
            </a:r>
            <a:r>
              <a:rPr lang="en-US" sz="2400" i="1" dirty="0"/>
              <a:t>d</a:t>
            </a:r>
            <a:r>
              <a:rPr lang="en-US" sz="2400" baseline="-25000" dirty="0"/>
              <a:t>2</a:t>
            </a:r>
            <a:r>
              <a:rPr lang="en-US" sz="2400" i="1" dirty="0"/>
              <a:t>k</a:t>
            </a:r>
            <a:r>
              <a:rPr lang="en-US" sz="2400" dirty="0"/>
              <a:t>  = </a:t>
            </a:r>
            <a:r>
              <a:rPr lang="en-US" sz="2400" i="1" dirty="0"/>
              <a:t>a</a:t>
            </a:r>
            <a:r>
              <a:rPr lang="en-US" sz="2400" baseline="-25000" dirty="0"/>
              <a:t>2</a:t>
            </a:r>
            <a:r>
              <a:rPr lang="en-US" sz="2400" dirty="0"/>
              <a:t> + </a:t>
            </a:r>
            <a:r>
              <a:rPr lang="en-US" sz="2400" b="1" i="1" dirty="0"/>
              <a:t>v</a:t>
            </a:r>
            <a:r>
              <a:rPr lang="en-US" sz="2400" b="1" baseline="-25000" dirty="0"/>
              <a:t>2</a:t>
            </a:r>
            <a:r>
              <a:rPr lang="en-US" sz="2400" b="1" dirty="0"/>
              <a:t>        </a:t>
            </a:r>
            <a:r>
              <a:rPr lang="en-US" sz="2400" dirty="0">
                <a:solidFill>
                  <a:srgbClr val="FF0000"/>
                </a:solidFill>
              </a:rPr>
              <a:t>(</a:t>
            </a:r>
            <a:r>
              <a:rPr lang="en-US" sz="2400" dirty="0" err="1">
                <a:solidFill>
                  <a:srgbClr val="FF0000"/>
                </a:solidFill>
              </a:rPr>
              <a:t>skalar</a:t>
            </a:r>
            <a:r>
              <a:rPr lang="en-US" sz="2400" dirty="0">
                <a:solidFill>
                  <a:srgbClr val="FF0000"/>
                </a:solidFill>
              </a:rPr>
              <a:t> + “vector”)</a:t>
            </a:r>
          </a:p>
          <a:p>
            <a:pPr marL="0" indent="0">
              <a:buNone/>
            </a:pPr>
            <a:endParaRPr lang="en-US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400" dirty="0"/>
              <a:t>  </a:t>
            </a:r>
            <a:r>
              <a:rPr lang="en-US" sz="2400" dirty="0" err="1"/>
              <a:t>maka</a:t>
            </a:r>
            <a:r>
              <a:rPr lang="en-US" sz="2400" dirty="0"/>
              <a:t>,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persamaan</a:t>
            </a:r>
            <a:r>
              <a:rPr lang="en-US" sz="2400" dirty="0"/>
              <a:t> </a:t>
            </a:r>
            <a:r>
              <a:rPr lang="en-US" sz="2400" dirty="0" err="1"/>
              <a:t>sebelumnya</a:t>
            </a:r>
            <a:r>
              <a:rPr lang="en-US" sz="2400" dirty="0"/>
              <a:t>: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302C06-F416-4592-B95B-F2A195B6A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16</a:t>
            </a:fld>
            <a:endParaRPr lang="en-US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7FD2402-9734-4672-A104-CE92A031E97D}"/>
              </a:ext>
            </a:extLst>
          </p:cNvPr>
          <p:cNvCxnSpPr>
            <a:cxnSpLocks/>
          </p:cNvCxnSpPr>
          <p:nvPr/>
        </p:nvCxnSpPr>
        <p:spPr>
          <a:xfrm>
            <a:off x="3300528" y="1363191"/>
            <a:ext cx="1639334" cy="0"/>
          </a:xfrm>
          <a:prstGeom prst="straightConnector1">
            <a:avLst/>
          </a:prstGeom>
          <a:ln w="158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0E120647-D60A-4EDF-832A-C6AB00D4271B}"/>
              </a:ext>
            </a:extLst>
          </p:cNvPr>
          <p:cNvSpPr/>
          <p:nvPr/>
        </p:nvSpPr>
        <p:spPr>
          <a:xfrm>
            <a:off x="4020441" y="1302043"/>
            <a:ext cx="3930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 dirty="0"/>
              <a:t>v</a:t>
            </a:r>
            <a:r>
              <a:rPr lang="en-US" sz="2000" b="1" baseline="-25000" dirty="0"/>
              <a:t>1</a:t>
            </a:r>
            <a:endParaRPr lang="en-US" sz="2000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4889672-F6D4-4CFB-B408-36B7E198FCE1}"/>
              </a:ext>
            </a:extLst>
          </p:cNvPr>
          <p:cNvCxnSpPr>
            <a:cxnSpLocks/>
          </p:cNvCxnSpPr>
          <p:nvPr/>
        </p:nvCxnSpPr>
        <p:spPr>
          <a:xfrm>
            <a:off x="3524451" y="2281794"/>
            <a:ext cx="1584543" cy="0"/>
          </a:xfrm>
          <a:prstGeom prst="straightConnector1">
            <a:avLst/>
          </a:prstGeom>
          <a:ln w="158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A03CE855-2D14-41AE-8A1B-8EEC717D3D18}"/>
              </a:ext>
            </a:extLst>
          </p:cNvPr>
          <p:cNvSpPr/>
          <p:nvPr/>
        </p:nvSpPr>
        <p:spPr>
          <a:xfrm>
            <a:off x="4120195" y="2300713"/>
            <a:ext cx="3930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 dirty="0"/>
              <a:t>v</a:t>
            </a:r>
            <a:r>
              <a:rPr lang="en-US" sz="2000" b="1" baseline="-25000" dirty="0"/>
              <a:t>2</a:t>
            </a:r>
            <a:endParaRPr lang="en-US" sz="20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A886D00-A5DE-BD24-A94C-91BA36BFAD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5023" y="3323381"/>
            <a:ext cx="4719850" cy="19796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A965EF3-675E-30C7-160B-755C42C7C41A}"/>
              </a:ext>
            </a:extLst>
          </p:cNvPr>
          <p:cNvSpPr txBox="1"/>
          <p:nvPr/>
        </p:nvSpPr>
        <p:spPr>
          <a:xfrm>
            <a:off x="1163781" y="5430982"/>
            <a:ext cx="94128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suku</a:t>
            </a:r>
            <a:r>
              <a:rPr lang="en-US" sz="2400" dirty="0"/>
              <a:t>                               </a:t>
            </a:r>
            <a:r>
              <a:rPr lang="en-US" sz="2400" dirty="0" err="1"/>
              <a:t>ekivalen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perkalian</a:t>
            </a:r>
            <a:r>
              <a:rPr lang="en-US" sz="2400" dirty="0"/>
              <a:t> </a:t>
            </a:r>
            <a:r>
              <a:rPr lang="en-US" sz="2400" dirty="0" err="1"/>
              <a:t>titik</a:t>
            </a:r>
            <a:r>
              <a:rPr lang="en-US" sz="2400" dirty="0"/>
              <a:t> (dot product) </a:t>
            </a:r>
            <a:r>
              <a:rPr lang="en-US" sz="2400" b="1" i="1" dirty="0"/>
              <a:t>v</a:t>
            </a:r>
            <a:r>
              <a:rPr lang="en-US" sz="2400" b="1" baseline="-25000" dirty="0"/>
              <a:t>1</a:t>
            </a:r>
            <a:r>
              <a:rPr lang="en-US" sz="2400" dirty="0">
                <a:sym typeface="Symbol" panose="05050102010706020507" pitchFamily="18" charset="2"/>
              </a:rPr>
              <a:t></a:t>
            </a:r>
            <a:r>
              <a:rPr lang="en-US" sz="2400" baseline="-25000" dirty="0">
                <a:sym typeface="Symbol" panose="05050102010706020507" pitchFamily="18" charset="2"/>
              </a:rPr>
              <a:t> </a:t>
            </a:r>
            <a:r>
              <a:rPr lang="en-US" sz="2400" b="1" i="1" dirty="0"/>
              <a:t>v</a:t>
            </a:r>
            <a:r>
              <a:rPr lang="en-US" sz="2400" b="1" baseline="-25000" dirty="0"/>
              <a:t>2</a:t>
            </a:r>
            <a:r>
              <a:rPr lang="en-US" sz="2400" dirty="0"/>
              <a:t>, 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1D02460-9012-A62D-5AD1-D32ABFFEF4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0678" y="5494809"/>
            <a:ext cx="1939460" cy="397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7237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E603B8-52B6-BF12-2F1B-F6C91D1F75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15636"/>
            <a:ext cx="10515600" cy="6096000"/>
          </a:xfrm>
        </p:spPr>
        <p:txBody>
          <a:bodyPr>
            <a:normAutofit/>
          </a:bodyPr>
          <a:lstStyle/>
          <a:p>
            <a:pPr marL="111125" indent="-111125">
              <a:buNone/>
            </a:pPr>
            <a:r>
              <a:rPr lang="en-US" sz="2400" dirty="0"/>
              <a:t>  </a:t>
            </a:r>
            <a:r>
              <a:rPr lang="en-US" sz="2400" dirty="0" err="1"/>
              <a:t>sedangkan</a:t>
            </a:r>
            <a:r>
              <a:rPr lang="en-US" sz="2400" dirty="0"/>
              <a:t>                                                                                              </a:t>
            </a:r>
            <a:r>
              <a:rPr lang="en-US" sz="2400" dirty="0" err="1"/>
              <a:t>ekivalen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  </a:t>
            </a:r>
            <a:r>
              <a:rPr lang="en-US" sz="2400" dirty="0" err="1"/>
              <a:t>perkalian</a:t>
            </a:r>
            <a:r>
              <a:rPr lang="en-US" sz="2400" dirty="0"/>
              <a:t> </a:t>
            </a:r>
            <a:r>
              <a:rPr lang="en-US" sz="2400" dirty="0" err="1"/>
              <a:t>silang</a:t>
            </a:r>
            <a:r>
              <a:rPr lang="en-US" sz="2400" dirty="0"/>
              <a:t> </a:t>
            </a:r>
            <a:r>
              <a:rPr lang="en-US" sz="2400" b="1" i="1" dirty="0"/>
              <a:t>v</a:t>
            </a:r>
            <a:r>
              <a:rPr lang="en-US" sz="2400" b="1" baseline="-25000" dirty="0"/>
              <a:t>1</a:t>
            </a:r>
            <a:r>
              <a:rPr lang="en-US" sz="2400" dirty="0">
                <a:sym typeface="Symbol" panose="05050102010706020507" pitchFamily="18" charset="2"/>
              </a:rPr>
              <a:t> </a:t>
            </a:r>
            <a:r>
              <a:rPr lang="en-US" sz="2400" b="1" i="1" dirty="0"/>
              <a:t>v</a:t>
            </a:r>
            <a:r>
              <a:rPr lang="en-US" sz="2400" b="1" baseline="-25000" dirty="0"/>
              <a:t>2 </a:t>
            </a:r>
            <a:r>
              <a:rPr lang="en-US" sz="2400" dirty="0"/>
              <a:t>:  </a:t>
            </a:r>
          </a:p>
          <a:p>
            <a:pPr marL="111125" indent="-111125">
              <a:buNone/>
            </a:pPr>
            <a:endParaRPr lang="en-US" sz="2400" dirty="0"/>
          </a:p>
          <a:p>
            <a:pPr marL="111125" indent="-111125">
              <a:buNone/>
            </a:pPr>
            <a:endParaRPr lang="en-US" sz="2400" dirty="0"/>
          </a:p>
          <a:p>
            <a:pPr marL="111125" indent="-111125">
              <a:buNone/>
            </a:pPr>
            <a:endParaRPr lang="en-US" sz="2400" dirty="0"/>
          </a:p>
          <a:p>
            <a:pPr marL="111125" indent="-111125">
              <a:buNone/>
            </a:pPr>
            <a:r>
              <a:rPr lang="en-US" sz="2400" dirty="0"/>
              <a:t>  </a:t>
            </a:r>
            <a:r>
              <a:rPr lang="en-US" sz="2400" dirty="0" err="1"/>
              <a:t>Selanjutnya</a:t>
            </a:r>
            <a:r>
              <a:rPr lang="en-US" sz="2400" dirty="0"/>
              <a:t>,                                                                           </a:t>
            </a:r>
            <a:r>
              <a:rPr lang="en-US" sz="2400" dirty="0" err="1"/>
              <a:t>ekivalen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i="1" dirty="0"/>
              <a:t>a</a:t>
            </a:r>
            <a:r>
              <a:rPr lang="en-US" sz="2400" baseline="-25000" dirty="0"/>
              <a:t>1</a:t>
            </a:r>
            <a:r>
              <a:rPr lang="en-US" sz="2400" b="1" i="1" dirty="0"/>
              <a:t>v</a:t>
            </a:r>
            <a:r>
              <a:rPr lang="en-US" sz="2400" b="1" baseline="-25000" dirty="0"/>
              <a:t>2</a:t>
            </a:r>
            <a:r>
              <a:rPr lang="en-US" sz="2400" dirty="0"/>
              <a:t> + </a:t>
            </a:r>
            <a:r>
              <a:rPr lang="en-US" sz="2400" i="1" dirty="0"/>
              <a:t>a</a:t>
            </a:r>
            <a:r>
              <a:rPr lang="en-US" sz="2400" baseline="-25000" dirty="0"/>
              <a:t>2</a:t>
            </a:r>
            <a:r>
              <a:rPr lang="en-US" sz="2400" b="1" i="1" dirty="0"/>
              <a:t>v</a:t>
            </a:r>
            <a:r>
              <a:rPr lang="en-US" sz="2400" b="1" baseline="-25000" dirty="0"/>
              <a:t>1</a:t>
            </a:r>
            <a:r>
              <a:rPr lang="en-US" sz="2400" dirty="0"/>
              <a:t> .</a:t>
            </a:r>
          </a:p>
          <a:p>
            <a:pPr marL="111125" indent="-111125">
              <a:buNone/>
            </a:pPr>
            <a:r>
              <a:rPr lang="en-US" sz="2400" dirty="0"/>
              <a:t>  </a:t>
            </a:r>
            <a:r>
              <a:rPr lang="en-US" sz="2400" dirty="0" err="1"/>
              <a:t>Sehingga</a:t>
            </a:r>
            <a:r>
              <a:rPr lang="en-US" sz="2400" dirty="0"/>
              <a:t>,  </a:t>
            </a:r>
          </a:p>
          <a:p>
            <a:pPr marL="111125" indent="-111125">
              <a:buNone/>
            </a:pPr>
            <a:endParaRPr lang="en-US" sz="2400" dirty="0"/>
          </a:p>
          <a:p>
            <a:pPr marL="111125" indent="-111125">
              <a:buNone/>
            </a:pPr>
            <a:endParaRPr lang="en-US" sz="2400" dirty="0"/>
          </a:p>
          <a:p>
            <a:pPr marL="111125" indent="-111125">
              <a:buNone/>
            </a:pPr>
            <a:endParaRPr lang="en-US" sz="2400" dirty="0"/>
          </a:p>
          <a:p>
            <a:pPr marL="111125" indent="-111125">
              <a:buNone/>
            </a:pPr>
            <a:endParaRPr lang="en-US" sz="2400" dirty="0"/>
          </a:p>
          <a:p>
            <a:pPr marL="111125" indent="-111125">
              <a:buNone/>
            </a:pPr>
            <a:r>
              <a:rPr lang="en-US" sz="2400" dirty="0"/>
              <a:t> 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ditulis</a:t>
            </a:r>
            <a:r>
              <a:rPr lang="en-US" sz="2400" dirty="0"/>
              <a:t> </a:t>
            </a:r>
            <a:r>
              <a:rPr lang="en-US" sz="2400" dirty="0" err="1"/>
              <a:t>menjadi</a:t>
            </a:r>
            <a:r>
              <a:rPr lang="en-US" sz="2400" dirty="0"/>
              <a:t>,</a:t>
            </a:r>
          </a:p>
          <a:p>
            <a:pPr marL="111125" indent="-111125">
              <a:buNone/>
            </a:pPr>
            <a:r>
              <a:rPr lang="en-US" sz="2400" dirty="0"/>
              <a:t>                      </a:t>
            </a:r>
            <a:r>
              <a:rPr lang="en-US" sz="2400" i="1" dirty="0"/>
              <a:t>z</a:t>
            </a:r>
            <a:r>
              <a:rPr lang="en-US" sz="2400" baseline="-25000" dirty="0"/>
              <a:t>1</a:t>
            </a:r>
            <a:r>
              <a:rPr lang="en-US" sz="2400" i="1" dirty="0"/>
              <a:t>z</a:t>
            </a:r>
            <a:r>
              <a:rPr lang="en-US" sz="2400" baseline="-25000" dirty="0"/>
              <a:t>2</a:t>
            </a:r>
            <a:r>
              <a:rPr lang="en-US" sz="2400" dirty="0"/>
              <a:t> = (</a:t>
            </a:r>
            <a:r>
              <a:rPr lang="en-US" sz="2400" i="1" dirty="0"/>
              <a:t>a</a:t>
            </a:r>
            <a:r>
              <a:rPr lang="en-US" sz="2400" baseline="-25000" dirty="0"/>
              <a:t>1</a:t>
            </a:r>
            <a:r>
              <a:rPr lang="en-US" sz="2400" dirty="0"/>
              <a:t> + </a:t>
            </a:r>
            <a:r>
              <a:rPr lang="en-US" sz="2400" b="1" i="1" dirty="0"/>
              <a:t>v</a:t>
            </a:r>
            <a:r>
              <a:rPr lang="en-US" sz="2400" b="1" baseline="-25000" dirty="0"/>
              <a:t>1</a:t>
            </a:r>
            <a:r>
              <a:rPr lang="en-US" sz="2400" dirty="0"/>
              <a:t>)(</a:t>
            </a:r>
            <a:r>
              <a:rPr lang="en-US" sz="2400" i="1" dirty="0"/>
              <a:t>a</a:t>
            </a:r>
            <a:r>
              <a:rPr lang="en-US" sz="2400" baseline="-25000" dirty="0"/>
              <a:t>2</a:t>
            </a:r>
            <a:r>
              <a:rPr lang="en-US" sz="2400" dirty="0"/>
              <a:t> + </a:t>
            </a:r>
            <a:r>
              <a:rPr lang="en-US" sz="2400" b="1" i="1" dirty="0"/>
              <a:t>v</a:t>
            </a:r>
            <a:r>
              <a:rPr lang="en-US" sz="2400" b="1" baseline="-25000" dirty="0"/>
              <a:t>2</a:t>
            </a:r>
            <a:r>
              <a:rPr lang="en-US" sz="2400" dirty="0"/>
              <a:t>) = </a:t>
            </a:r>
            <a:r>
              <a:rPr lang="en-US" sz="2400" i="1" dirty="0"/>
              <a:t>a</a:t>
            </a:r>
            <a:r>
              <a:rPr lang="en-US" sz="2400" baseline="-25000" dirty="0"/>
              <a:t>1</a:t>
            </a:r>
            <a:r>
              <a:rPr lang="en-US" sz="2400" i="1" dirty="0"/>
              <a:t>a</a:t>
            </a:r>
            <a:r>
              <a:rPr lang="en-US" sz="2400" baseline="-25000" dirty="0"/>
              <a:t>2</a:t>
            </a:r>
            <a:r>
              <a:rPr lang="en-US" sz="2400" dirty="0"/>
              <a:t> – </a:t>
            </a:r>
            <a:r>
              <a:rPr lang="en-US" sz="2400" b="1" i="1" dirty="0"/>
              <a:t>v</a:t>
            </a:r>
            <a:r>
              <a:rPr lang="en-US" sz="2400" b="1" baseline="-25000" dirty="0"/>
              <a:t>1</a:t>
            </a:r>
            <a:r>
              <a:rPr lang="en-US" sz="2400" dirty="0">
                <a:sym typeface="Symbol" panose="05050102010706020507" pitchFamily="18" charset="2"/>
              </a:rPr>
              <a:t></a:t>
            </a:r>
            <a:r>
              <a:rPr lang="en-US" sz="2400" baseline="-25000" dirty="0">
                <a:sym typeface="Symbol" panose="05050102010706020507" pitchFamily="18" charset="2"/>
              </a:rPr>
              <a:t> </a:t>
            </a:r>
            <a:r>
              <a:rPr lang="en-US" sz="2400" b="1" i="1" dirty="0"/>
              <a:t>v</a:t>
            </a:r>
            <a:r>
              <a:rPr lang="en-US" sz="2400" b="1" baseline="-25000" dirty="0"/>
              <a:t>2 </a:t>
            </a:r>
            <a:r>
              <a:rPr lang="en-US" sz="2400" dirty="0"/>
              <a:t> + </a:t>
            </a:r>
            <a:r>
              <a:rPr lang="en-US" sz="2400" i="1" dirty="0"/>
              <a:t>a</a:t>
            </a:r>
            <a:r>
              <a:rPr lang="en-US" sz="2400" baseline="-25000" dirty="0"/>
              <a:t>1</a:t>
            </a:r>
            <a:r>
              <a:rPr lang="en-US" sz="2400" b="1" i="1" dirty="0"/>
              <a:t>v</a:t>
            </a:r>
            <a:r>
              <a:rPr lang="en-US" sz="2400" b="1" baseline="-25000" dirty="0"/>
              <a:t>2</a:t>
            </a:r>
            <a:r>
              <a:rPr lang="en-US" sz="2400" dirty="0"/>
              <a:t> + </a:t>
            </a:r>
            <a:r>
              <a:rPr lang="en-US" sz="2400" i="1" dirty="0"/>
              <a:t>a</a:t>
            </a:r>
            <a:r>
              <a:rPr lang="en-US" sz="2400" baseline="-25000" dirty="0"/>
              <a:t>2</a:t>
            </a:r>
            <a:r>
              <a:rPr lang="en-US" sz="2400" b="1" i="1" dirty="0"/>
              <a:t>v</a:t>
            </a:r>
            <a:r>
              <a:rPr lang="en-US" sz="2400" b="1" baseline="-25000" dirty="0"/>
              <a:t>1</a:t>
            </a:r>
            <a:r>
              <a:rPr lang="en-US" sz="2400" dirty="0"/>
              <a:t> + </a:t>
            </a:r>
            <a:r>
              <a:rPr lang="en-US" sz="2400" b="1" i="1" dirty="0"/>
              <a:t>v</a:t>
            </a:r>
            <a:r>
              <a:rPr lang="en-US" sz="2400" b="1" baseline="-25000" dirty="0"/>
              <a:t>1</a:t>
            </a:r>
            <a:r>
              <a:rPr lang="en-US" sz="2400" dirty="0">
                <a:sym typeface="Symbol" panose="05050102010706020507" pitchFamily="18" charset="2"/>
              </a:rPr>
              <a:t> </a:t>
            </a:r>
            <a:r>
              <a:rPr lang="en-US" sz="2400" b="1" i="1" dirty="0"/>
              <a:t>v</a:t>
            </a:r>
            <a:r>
              <a:rPr lang="en-US" sz="2400" b="1" baseline="-25000" dirty="0"/>
              <a:t>2</a:t>
            </a:r>
            <a:r>
              <a:rPr lang="en-US" sz="2400" dirty="0"/>
              <a:t>                                           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CEB4BB-5DE5-8EBF-990D-84EF0AB65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17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D4A46A-1CE5-E7ED-CDA2-8D0CB8EE57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7756" y="453033"/>
            <a:ext cx="6296026" cy="40142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4BDD0D0-7DA4-BD11-53A6-869AABC8B2A3}"/>
                  </a:ext>
                </a:extLst>
              </p:cNvPr>
              <p:cNvSpPr/>
              <p:nvPr/>
            </p:nvSpPr>
            <p:spPr>
              <a:xfrm>
                <a:off x="1415056" y="1303290"/>
                <a:ext cx="8813888" cy="12661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sz="2400" b="0" i="1" baseline="-2500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 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𝒗</m:t>
                    </m:r>
                    <m:r>
                      <a:rPr lang="en-US" sz="2400" b="0" i="0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4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4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4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4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4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4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/>
                  <a:t> = </a:t>
                </a:r>
                <a:r>
                  <a:rPr lang="en-US" sz="2400" i="1" dirty="0" err="1"/>
                  <a:t>i</a:t>
                </a:r>
                <a:r>
                  <a:rPr lang="en-US" sz="2400" dirty="0"/>
                  <a:t>(</a:t>
                </a:r>
                <a:r>
                  <a:rPr lang="en-US" sz="2400" i="1" dirty="0"/>
                  <a:t>c</a:t>
                </a:r>
                <a:r>
                  <a:rPr lang="en-US" sz="2400" baseline="-25000" dirty="0"/>
                  <a:t>1</a:t>
                </a:r>
                <a:r>
                  <a:rPr lang="en-US" sz="2400" i="1" dirty="0"/>
                  <a:t>d</a:t>
                </a:r>
                <a:r>
                  <a:rPr lang="en-US" sz="2400" baseline="-25000" dirty="0"/>
                  <a:t>2</a:t>
                </a:r>
                <a:r>
                  <a:rPr lang="en-US" sz="2400" dirty="0"/>
                  <a:t> – </a:t>
                </a:r>
                <a:r>
                  <a:rPr lang="en-US" sz="2400" i="1" dirty="0"/>
                  <a:t>d</a:t>
                </a:r>
                <a:r>
                  <a:rPr lang="en-US" sz="2400" baseline="-25000" dirty="0"/>
                  <a:t>1</a:t>
                </a:r>
                <a:r>
                  <a:rPr lang="en-US" sz="2400" i="1" dirty="0"/>
                  <a:t>c</a:t>
                </a:r>
                <a:r>
                  <a:rPr lang="en-US" sz="2400" baseline="-25000" dirty="0"/>
                  <a:t>2</a:t>
                </a:r>
                <a:r>
                  <a:rPr lang="en-US" sz="2400" dirty="0"/>
                  <a:t>)– </a:t>
                </a:r>
                <a:r>
                  <a:rPr lang="en-US" sz="2400" i="1" dirty="0"/>
                  <a:t>j</a:t>
                </a:r>
                <a:r>
                  <a:rPr lang="en-US" sz="2400" dirty="0"/>
                  <a:t>(</a:t>
                </a:r>
                <a:r>
                  <a:rPr lang="en-US" sz="2400" i="1" dirty="0"/>
                  <a:t>b</a:t>
                </a:r>
                <a:r>
                  <a:rPr lang="en-US" sz="2400" baseline="-25000" dirty="0"/>
                  <a:t>1</a:t>
                </a:r>
                <a:r>
                  <a:rPr lang="en-US" sz="2400" i="1" dirty="0"/>
                  <a:t>d</a:t>
                </a:r>
                <a:r>
                  <a:rPr lang="en-US" sz="2400" baseline="-25000" dirty="0"/>
                  <a:t>2</a:t>
                </a:r>
                <a:r>
                  <a:rPr lang="en-US" sz="2400" dirty="0"/>
                  <a:t> – </a:t>
                </a:r>
                <a:r>
                  <a:rPr lang="en-US" sz="2400" i="1" dirty="0"/>
                  <a:t>d</a:t>
                </a:r>
                <a:r>
                  <a:rPr lang="en-US" sz="2400" baseline="-25000" dirty="0"/>
                  <a:t>1</a:t>
                </a:r>
                <a:r>
                  <a:rPr lang="en-US" sz="2400" i="1" dirty="0"/>
                  <a:t>b</a:t>
                </a:r>
                <a:r>
                  <a:rPr lang="en-US" sz="2400" baseline="-25000" dirty="0"/>
                  <a:t>2</a:t>
                </a:r>
                <a:r>
                  <a:rPr lang="en-US" sz="2400" dirty="0"/>
                  <a:t>) + </a:t>
                </a:r>
                <a:r>
                  <a:rPr lang="en-US" sz="2400" i="1" dirty="0"/>
                  <a:t>k</a:t>
                </a:r>
                <a:r>
                  <a:rPr lang="en-US" sz="2400" dirty="0"/>
                  <a:t>(</a:t>
                </a:r>
                <a:r>
                  <a:rPr lang="en-US" sz="2400" i="1" dirty="0"/>
                  <a:t>b</a:t>
                </a:r>
                <a:r>
                  <a:rPr lang="en-US" sz="2400" baseline="-25000" dirty="0"/>
                  <a:t>1</a:t>
                </a:r>
                <a:r>
                  <a:rPr lang="en-US" sz="2400" i="1" dirty="0"/>
                  <a:t>c</a:t>
                </a:r>
                <a:r>
                  <a:rPr lang="en-US" sz="2400" baseline="-25000" dirty="0"/>
                  <a:t>2</a:t>
                </a:r>
                <a:r>
                  <a:rPr lang="en-US" sz="2400" dirty="0"/>
                  <a:t> – </a:t>
                </a:r>
                <a:r>
                  <a:rPr lang="en-US" sz="2400" i="1" dirty="0"/>
                  <a:t>c</a:t>
                </a:r>
                <a:r>
                  <a:rPr lang="en-US" sz="2400" baseline="-25000" dirty="0"/>
                  <a:t>1</a:t>
                </a:r>
                <a:r>
                  <a:rPr lang="en-US" sz="2400" i="1" dirty="0"/>
                  <a:t>b</a:t>
                </a:r>
                <a:r>
                  <a:rPr lang="en-US" sz="2400" baseline="-25000" dirty="0"/>
                  <a:t>2</a:t>
                </a:r>
                <a:r>
                  <a:rPr lang="en-US" sz="2400" dirty="0"/>
                  <a:t>)</a:t>
                </a:r>
                <a:r>
                  <a:rPr lang="en-US" sz="2400" i="1" dirty="0"/>
                  <a:t> 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4BDD0D0-7DA4-BD11-53A6-869AABC8B2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5056" y="1303290"/>
                <a:ext cx="8813888" cy="126618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EFE1A359-23DE-8B25-7206-252783D03C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6651" y="2518285"/>
            <a:ext cx="5051453" cy="45922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9B9C518-6B9A-0800-DC8D-08DDD22A50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2114" y="3416133"/>
            <a:ext cx="4719850" cy="1979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9628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C3A0F2-5B74-4885-B531-B73CAFD59A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6077"/>
            <a:ext cx="10733690" cy="61728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err="1"/>
              <a:t>Ringkasan</a:t>
            </a:r>
            <a:r>
              <a:rPr lang="en-US" dirty="0"/>
              <a:t>: </a:t>
            </a:r>
          </a:p>
          <a:p>
            <a:pPr marL="514350" indent="-514350">
              <a:buAutoNum type="arabicPeriod"/>
            </a:pPr>
            <a:r>
              <a:rPr lang="en-US" sz="2600" dirty="0" err="1"/>
              <a:t>Bilangan</a:t>
            </a:r>
            <a:r>
              <a:rPr lang="en-US" sz="2600" dirty="0"/>
              <a:t> quaternion (</a:t>
            </a:r>
            <a:r>
              <a:rPr lang="en-US" sz="2600" dirty="0" err="1"/>
              <a:t>atau</a:t>
            </a:r>
            <a:r>
              <a:rPr lang="en-US" sz="2600" dirty="0"/>
              <a:t> “quaternion” </a:t>
            </a:r>
            <a:r>
              <a:rPr lang="en-US" sz="2600" dirty="0" err="1"/>
              <a:t>saja</a:t>
            </a:r>
            <a:r>
              <a:rPr lang="en-US" sz="2600" dirty="0"/>
              <a:t>) </a:t>
            </a:r>
            <a:r>
              <a:rPr lang="en-US" sz="2600" dirty="0" err="1"/>
              <a:t>adalah</a:t>
            </a:r>
            <a:r>
              <a:rPr lang="en-US" sz="2600" dirty="0"/>
              <a:t> </a:t>
            </a:r>
            <a:r>
              <a:rPr lang="en-US" sz="2600" dirty="0" err="1"/>
              <a:t>gabungan</a:t>
            </a:r>
            <a:r>
              <a:rPr lang="en-US" sz="2600" dirty="0"/>
              <a:t>  </a:t>
            </a:r>
            <a:r>
              <a:rPr lang="en-US" sz="2600" dirty="0" err="1"/>
              <a:t>skalar</a:t>
            </a:r>
            <a:r>
              <a:rPr lang="en-US" sz="2600" dirty="0"/>
              <a:t> </a:t>
            </a:r>
            <a:r>
              <a:rPr lang="en-US" sz="2600" dirty="0" err="1"/>
              <a:t>dengan</a:t>
            </a:r>
            <a:r>
              <a:rPr lang="en-US" sz="2600" dirty="0"/>
              <a:t> </a:t>
            </a:r>
            <a:r>
              <a:rPr lang="en-US" sz="2600" dirty="0" err="1"/>
              <a:t>vektor</a:t>
            </a:r>
            <a:r>
              <a:rPr lang="en-US" sz="2600" dirty="0"/>
              <a:t>, </a:t>
            </a:r>
            <a:r>
              <a:rPr lang="en-US" sz="2600" dirty="0" err="1"/>
              <a:t>berbentuk</a:t>
            </a:r>
            <a:endParaRPr lang="en-US" sz="2600" dirty="0"/>
          </a:p>
          <a:p>
            <a:pPr marL="0" indent="0">
              <a:buNone/>
            </a:pPr>
            <a:r>
              <a:rPr lang="en-US" sz="2600" dirty="0"/>
              <a:t>		</a:t>
            </a:r>
            <a:r>
              <a:rPr lang="en-US" sz="2600" i="1" dirty="0"/>
              <a:t>q</a:t>
            </a:r>
            <a:r>
              <a:rPr lang="en-US" sz="2600" dirty="0"/>
              <a:t> = </a:t>
            </a:r>
            <a:r>
              <a:rPr lang="en-US" sz="2600" i="1" dirty="0"/>
              <a:t>a</a:t>
            </a:r>
            <a:r>
              <a:rPr lang="en-US" sz="2600" dirty="0"/>
              <a:t> + </a:t>
            </a:r>
            <a:r>
              <a:rPr lang="en-US" sz="2600" b="1" i="1" dirty="0"/>
              <a:t>v</a:t>
            </a:r>
            <a:r>
              <a:rPr lang="en-US" sz="2600" dirty="0"/>
              <a:t> = </a:t>
            </a:r>
            <a:r>
              <a:rPr lang="en-US" sz="2600" i="1" dirty="0"/>
              <a:t>a</a:t>
            </a:r>
            <a:r>
              <a:rPr lang="en-US" sz="2600" dirty="0"/>
              <a:t> + </a:t>
            </a:r>
            <a:r>
              <a:rPr lang="en-US" sz="2600" i="1" dirty="0"/>
              <a:t>bi</a:t>
            </a:r>
            <a:r>
              <a:rPr lang="en-US" sz="2600" dirty="0"/>
              <a:t> + </a:t>
            </a:r>
            <a:r>
              <a:rPr lang="en-US" sz="2600" i="1" dirty="0" err="1"/>
              <a:t>cj</a:t>
            </a:r>
            <a:r>
              <a:rPr lang="en-US" sz="2600" i="1" dirty="0"/>
              <a:t> </a:t>
            </a:r>
            <a:r>
              <a:rPr lang="en-US" sz="2600" dirty="0"/>
              <a:t>+ </a:t>
            </a:r>
            <a:r>
              <a:rPr lang="en-US" sz="2600" i="1" dirty="0"/>
              <a:t>dk</a:t>
            </a:r>
            <a:r>
              <a:rPr lang="en-US" sz="2600" dirty="0"/>
              <a:t>  = (</a:t>
            </a:r>
            <a:r>
              <a:rPr lang="en-US" sz="2600" i="1" dirty="0"/>
              <a:t>a</a:t>
            </a:r>
            <a:r>
              <a:rPr lang="en-US" sz="2600" dirty="0"/>
              <a:t>, </a:t>
            </a:r>
            <a:r>
              <a:rPr lang="en-US" sz="2600" b="1" i="1" dirty="0"/>
              <a:t>v</a:t>
            </a:r>
            <a:r>
              <a:rPr lang="en-US" sz="2600" dirty="0"/>
              <a:t>)</a:t>
            </a:r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r>
              <a:rPr lang="en-US" sz="2600" dirty="0"/>
              <a:t>2.   </a:t>
            </a:r>
            <a:r>
              <a:rPr lang="en-US" sz="2600" i="1" dirty="0" err="1"/>
              <a:t>ij</a:t>
            </a:r>
            <a:r>
              <a:rPr lang="en-US" sz="2600" dirty="0"/>
              <a:t> = </a:t>
            </a:r>
            <a:r>
              <a:rPr lang="en-US" sz="2600" i="1" dirty="0"/>
              <a:t>k</a:t>
            </a:r>
            <a:r>
              <a:rPr lang="en-US" sz="2600" dirty="0"/>
              <a:t>, </a:t>
            </a:r>
            <a:r>
              <a:rPr lang="en-US" sz="2600" i="1" dirty="0" err="1"/>
              <a:t>jk</a:t>
            </a:r>
            <a:r>
              <a:rPr lang="en-US" sz="2600" dirty="0"/>
              <a:t> = </a:t>
            </a:r>
            <a:r>
              <a:rPr lang="en-US" sz="2600" i="1" dirty="0" err="1"/>
              <a:t>i</a:t>
            </a:r>
            <a:r>
              <a:rPr lang="en-US" sz="2600" dirty="0"/>
              <a:t>, </a:t>
            </a:r>
            <a:r>
              <a:rPr lang="en-US" sz="2600" i="1" dirty="0" err="1"/>
              <a:t>ki</a:t>
            </a:r>
            <a:r>
              <a:rPr lang="en-US" sz="2600" dirty="0"/>
              <a:t> = </a:t>
            </a:r>
            <a:r>
              <a:rPr lang="en-US" sz="2600" i="1" dirty="0"/>
              <a:t>j</a:t>
            </a:r>
            <a:r>
              <a:rPr lang="en-US" sz="2600" dirty="0"/>
              <a:t>, </a:t>
            </a:r>
            <a:r>
              <a:rPr lang="en-US" sz="2600" i="1" dirty="0"/>
              <a:t>ji</a:t>
            </a:r>
            <a:r>
              <a:rPr lang="en-US" sz="2600" dirty="0"/>
              <a:t> = –</a:t>
            </a:r>
            <a:r>
              <a:rPr lang="en-US" sz="2600" i="1" dirty="0"/>
              <a:t>k</a:t>
            </a:r>
            <a:r>
              <a:rPr lang="en-US" sz="2600" dirty="0"/>
              <a:t>, </a:t>
            </a:r>
            <a:r>
              <a:rPr lang="en-US" sz="2600" i="1" dirty="0" err="1"/>
              <a:t>kj</a:t>
            </a:r>
            <a:r>
              <a:rPr lang="en-US" sz="2600" dirty="0"/>
              <a:t> = –</a:t>
            </a:r>
            <a:r>
              <a:rPr lang="en-US" sz="2600" i="1" dirty="0" err="1"/>
              <a:t>i</a:t>
            </a:r>
            <a:r>
              <a:rPr lang="en-US" sz="2600" dirty="0"/>
              <a:t>, </a:t>
            </a:r>
            <a:r>
              <a:rPr lang="en-US" sz="2600" i="1" dirty="0" err="1"/>
              <a:t>ik</a:t>
            </a:r>
            <a:r>
              <a:rPr lang="en-US" sz="2600" dirty="0"/>
              <a:t> = –</a:t>
            </a:r>
            <a:r>
              <a:rPr lang="en-US" sz="2600" i="1" dirty="0"/>
              <a:t>j</a:t>
            </a:r>
            <a:r>
              <a:rPr lang="en-US" sz="2600" dirty="0"/>
              <a:t> </a:t>
            </a:r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r>
              <a:rPr lang="en-US" sz="2600" dirty="0"/>
              <a:t>3.   </a:t>
            </a:r>
            <a:r>
              <a:rPr lang="en-US" sz="2600" i="1" dirty="0"/>
              <a:t>i</a:t>
            </a:r>
            <a:r>
              <a:rPr lang="en-US" sz="2600" baseline="30000" dirty="0"/>
              <a:t>2</a:t>
            </a:r>
            <a:r>
              <a:rPr lang="en-US" sz="2600" dirty="0"/>
              <a:t> = </a:t>
            </a:r>
            <a:r>
              <a:rPr lang="en-US" sz="2600" i="1" dirty="0"/>
              <a:t>j</a:t>
            </a:r>
            <a:r>
              <a:rPr lang="en-US" sz="2600" baseline="30000" dirty="0"/>
              <a:t>2</a:t>
            </a:r>
            <a:r>
              <a:rPr lang="en-US" sz="2600" dirty="0"/>
              <a:t> = </a:t>
            </a:r>
            <a:r>
              <a:rPr lang="en-US" sz="2600" i="1" dirty="0"/>
              <a:t>k</a:t>
            </a:r>
            <a:r>
              <a:rPr lang="en-US" sz="2600" baseline="30000" dirty="0"/>
              <a:t>2</a:t>
            </a:r>
            <a:r>
              <a:rPr lang="en-US" sz="2600" dirty="0"/>
              <a:t> = </a:t>
            </a:r>
            <a:r>
              <a:rPr lang="en-US" sz="2600" i="1" dirty="0" err="1"/>
              <a:t>ijk</a:t>
            </a:r>
            <a:r>
              <a:rPr lang="en-US" sz="2600" i="1" dirty="0"/>
              <a:t> </a:t>
            </a:r>
            <a:r>
              <a:rPr lang="en-US" sz="2600" dirty="0"/>
              <a:t>= –1   </a:t>
            </a:r>
          </a:p>
          <a:p>
            <a:pPr marL="514350" indent="-514350">
              <a:buAutoNum type="arabicPeriod" startAt="3"/>
            </a:pPr>
            <a:endParaRPr lang="en-US" sz="2600" dirty="0"/>
          </a:p>
          <a:p>
            <a:pPr marL="514350" indent="-514350">
              <a:buFont typeface="+mj-lt"/>
              <a:buAutoNum type="arabicPeriod" startAt="4"/>
            </a:pPr>
            <a:r>
              <a:rPr lang="en-US" sz="2600" dirty="0" err="1"/>
              <a:t>Perkalian</a:t>
            </a:r>
            <a:r>
              <a:rPr lang="en-US" sz="2600" dirty="0"/>
              <a:t> </a:t>
            </a:r>
            <a:r>
              <a:rPr lang="en-US" sz="2600" dirty="0" err="1"/>
              <a:t>dua</a:t>
            </a:r>
            <a:r>
              <a:rPr lang="en-US" sz="2600" dirty="0"/>
              <a:t> quaternion </a:t>
            </a:r>
            <a:r>
              <a:rPr lang="en-US" sz="2600" i="1" dirty="0"/>
              <a:t>z</a:t>
            </a:r>
            <a:r>
              <a:rPr lang="en-US" sz="2600" baseline="-25000" dirty="0"/>
              <a:t>1</a:t>
            </a:r>
            <a:r>
              <a:rPr lang="en-US" sz="2600" dirty="0"/>
              <a:t> = </a:t>
            </a:r>
            <a:r>
              <a:rPr lang="en-US" sz="2600" i="1" dirty="0"/>
              <a:t>a</a:t>
            </a:r>
            <a:r>
              <a:rPr lang="en-US" sz="2600" baseline="-25000" dirty="0"/>
              <a:t>1</a:t>
            </a:r>
            <a:r>
              <a:rPr lang="en-US" sz="2600" dirty="0"/>
              <a:t> + </a:t>
            </a:r>
            <a:r>
              <a:rPr lang="en-US" sz="2600" b="1" i="1" dirty="0"/>
              <a:t>v</a:t>
            </a:r>
            <a:r>
              <a:rPr lang="en-US" sz="2600" b="1" baseline="-25000" dirty="0"/>
              <a:t>1 </a:t>
            </a:r>
            <a:r>
              <a:rPr lang="en-US" sz="2600" dirty="0"/>
              <a:t> </a:t>
            </a:r>
            <a:r>
              <a:rPr lang="en-US" sz="2600" dirty="0" err="1"/>
              <a:t>dengan</a:t>
            </a:r>
            <a:r>
              <a:rPr lang="en-US" sz="2600" dirty="0"/>
              <a:t> </a:t>
            </a:r>
            <a:r>
              <a:rPr lang="en-US" sz="2600" i="1" dirty="0"/>
              <a:t>z</a:t>
            </a:r>
            <a:r>
              <a:rPr lang="en-US" sz="2600" baseline="-25000" dirty="0"/>
              <a:t>2</a:t>
            </a:r>
            <a:r>
              <a:rPr lang="en-US" sz="2600" dirty="0"/>
              <a:t> = </a:t>
            </a:r>
            <a:r>
              <a:rPr lang="en-US" sz="2600" i="1" dirty="0"/>
              <a:t>a</a:t>
            </a:r>
            <a:r>
              <a:rPr lang="en-US" sz="2600" baseline="-25000" dirty="0"/>
              <a:t>2</a:t>
            </a:r>
            <a:r>
              <a:rPr lang="en-US" sz="2600" dirty="0"/>
              <a:t> + </a:t>
            </a:r>
            <a:r>
              <a:rPr lang="en-US" sz="2600" b="1" i="1" dirty="0"/>
              <a:t>v</a:t>
            </a:r>
            <a:r>
              <a:rPr lang="en-US" sz="2600" b="1" baseline="-25000" dirty="0"/>
              <a:t>2  </a:t>
            </a:r>
            <a:r>
              <a:rPr lang="en-US" sz="2600" dirty="0" err="1"/>
              <a:t>adalah</a:t>
            </a:r>
            <a:r>
              <a:rPr lang="en-US" sz="2600" dirty="0"/>
              <a:t> </a:t>
            </a:r>
          </a:p>
          <a:p>
            <a:pPr marL="0" indent="0">
              <a:buNone/>
            </a:pPr>
            <a:r>
              <a:rPr lang="en-US" sz="2600" dirty="0"/>
              <a:t>	 </a:t>
            </a:r>
            <a:r>
              <a:rPr lang="en-US" sz="2600" i="1" dirty="0"/>
              <a:t>z</a:t>
            </a:r>
            <a:r>
              <a:rPr lang="en-US" sz="2600" baseline="-25000" dirty="0"/>
              <a:t>1</a:t>
            </a:r>
            <a:r>
              <a:rPr lang="en-US" sz="2600" i="1" dirty="0"/>
              <a:t>z</a:t>
            </a:r>
            <a:r>
              <a:rPr lang="en-US" sz="2600" baseline="-25000" dirty="0"/>
              <a:t>2</a:t>
            </a:r>
            <a:r>
              <a:rPr lang="en-US" sz="2600" dirty="0"/>
              <a:t> = (</a:t>
            </a:r>
            <a:r>
              <a:rPr lang="en-US" sz="2600" i="1" dirty="0"/>
              <a:t>a</a:t>
            </a:r>
            <a:r>
              <a:rPr lang="en-US" sz="2600" baseline="-25000" dirty="0"/>
              <a:t>1</a:t>
            </a:r>
            <a:r>
              <a:rPr lang="en-US" sz="2600" dirty="0"/>
              <a:t> + </a:t>
            </a:r>
            <a:r>
              <a:rPr lang="en-US" sz="2600" b="1" i="1" dirty="0"/>
              <a:t>v</a:t>
            </a:r>
            <a:r>
              <a:rPr lang="en-US" sz="2600" b="1" baseline="-25000" dirty="0"/>
              <a:t>1</a:t>
            </a:r>
            <a:r>
              <a:rPr lang="en-US" sz="2600" dirty="0"/>
              <a:t>)(</a:t>
            </a:r>
            <a:r>
              <a:rPr lang="en-US" sz="2600" i="1" dirty="0"/>
              <a:t>a</a:t>
            </a:r>
            <a:r>
              <a:rPr lang="en-US" sz="2600" baseline="-25000" dirty="0"/>
              <a:t>2</a:t>
            </a:r>
            <a:r>
              <a:rPr lang="en-US" sz="2600" dirty="0"/>
              <a:t> + </a:t>
            </a:r>
            <a:r>
              <a:rPr lang="en-US" sz="2600" b="1" i="1" dirty="0"/>
              <a:t>v</a:t>
            </a:r>
            <a:r>
              <a:rPr lang="en-US" sz="2600" b="1" baseline="-25000" dirty="0"/>
              <a:t>2</a:t>
            </a:r>
            <a:r>
              <a:rPr lang="en-US" sz="2600" dirty="0"/>
              <a:t>) = </a:t>
            </a:r>
            <a:r>
              <a:rPr lang="en-US" sz="2600" i="1" dirty="0"/>
              <a:t>a</a:t>
            </a:r>
            <a:r>
              <a:rPr lang="en-US" sz="2600" baseline="-25000" dirty="0"/>
              <a:t>1</a:t>
            </a:r>
            <a:r>
              <a:rPr lang="en-US" sz="2600" i="1" dirty="0"/>
              <a:t>a</a:t>
            </a:r>
            <a:r>
              <a:rPr lang="en-US" sz="2600" baseline="-25000" dirty="0"/>
              <a:t>2</a:t>
            </a:r>
            <a:r>
              <a:rPr lang="en-US" sz="2600" dirty="0"/>
              <a:t> – </a:t>
            </a:r>
            <a:r>
              <a:rPr lang="en-US" sz="2600" b="1" i="1" dirty="0"/>
              <a:t>v</a:t>
            </a:r>
            <a:r>
              <a:rPr lang="en-US" sz="2600" b="1" baseline="-25000" dirty="0"/>
              <a:t>1</a:t>
            </a:r>
            <a:r>
              <a:rPr lang="en-US" sz="2600" dirty="0">
                <a:sym typeface="Symbol" panose="05050102010706020507" pitchFamily="18" charset="2"/>
              </a:rPr>
              <a:t></a:t>
            </a:r>
            <a:r>
              <a:rPr lang="en-US" sz="2600" baseline="-25000" dirty="0">
                <a:sym typeface="Symbol" panose="05050102010706020507" pitchFamily="18" charset="2"/>
              </a:rPr>
              <a:t> </a:t>
            </a:r>
            <a:r>
              <a:rPr lang="en-US" sz="2600" b="1" i="1" dirty="0"/>
              <a:t>v</a:t>
            </a:r>
            <a:r>
              <a:rPr lang="en-US" sz="2600" b="1" baseline="-25000" dirty="0"/>
              <a:t>2 </a:t>
            </a:r>
            <a:r>
              <a:rPr lang="en-US" sz="2600" dirty="0"/>
              <a:t> + </a:t>
            </a:r>
            <a:r>
              <a:rPr lang="en-US" sz="2600" i="1" dirty="0"/>
              <a:t>a</a:t>
            </a:r>
            <a:r>
              <a:rPr lang="en-US" sz="2600" baseline="-25000" dirty="0"/>
              <a:t>1</a:t>
            </a:r>
            <a:r>
              <a:rPr lang="en-US" sz="2600" b="1" i="1" dirty="0"/>
              <a:t>v</a:t>
            </a:r>
            <a:r>
              <a:rPr lang="en-US" sz="2600" b="1" baseline="-25000" dirty="0"/>
              <a:t>2</a:t>
            </a:r>
            <a:r>
              <a:rPr lang="en-US" sz="2600" dirty="0"/>
              <a:t> + </a:t>
            </a:r>
            <a:r>
              <a:rPr lang="en-US" sz="2600" i="1" dirty="0"/>
              <a:t>a</a:t>
            </a:r>
            <a:r>
              <a:rPr lang="en-US" sz="2600" baseline="-25000" dirty="0"/>
              <a:t>2</a:t>
            </a:r>
            <a:r>
              <a:rPr lang="en-US" sz="2600" b="1" i="1" dirty="0"/>
              <a:t>v</a:t>
            </a:r>
            <a:r>
              <a:rPr lang="en-US" sz="2600" b="1" baseline="-25000" dirty="0"/>
              <a:t>1</a:t>
            </a:r>
            <a:r>
              <a:rPr lang="en-US" sz="2600" dirty="0"/>
              <a:t> + </a:t>
            </a:r>
            <a:r>
              <a:rPr lang="en-US" sz="2600" b="1" i="1" dirty="0"/>
              <a:t>v</a:t>
            </a:r>
            <a:r>
              <a:rPr lang="en-US" sz="2600" b="1" baseline="-25000" dirty="0"/>
              <a:t>1</a:t>
            </a:r>
            <a:r>
              <a:rPr lang="en-US" sz="2600" dirty="0">
                <a:sym typeface="Symbol" panose="05050102010706020507" pitchFamily="18" charset="2"/>
              </a:rPr>
              <a:t> </a:t>
            </a:r>
            <a:r>
              <a:rPr lang="en-US" sz="2600" b="1" i="1" dirty="0"/>
              <a:t>v</a:t>
            </a:r>
            <a:r>
              <a:rPr lang="en-US" sz="2600" b="1" baseline="-25000" dirty="0"/>
              <a:t>2 </a:t>
            </a:r>
            <a:endParaRPr lang="en-US" sz="2600" dirty="0"/>
          </a:p>
          <a:p>
            <a:pPr marL="514350" indent="-514350">
              <a:spcBef>
                <a:spcPts val="1800"/>
              </a:spcBef>
              <a:buFont typeface="+mj-lt"/>
              <a:buAutoNum type="arabicPeriod" startAt="5"/>
            </a:pPr>
            <a:r>
              <a:rPr lang="en-US" sz="2600" dirty="0"/>
              <a:t>Di </a:t>
            </a:r>
            <a:r>
              <a:rPr lang="en-US" sz="2600" dirty="0" err="1"/>
              <a:t>dalam</a:t>
            </a:r>
            <a:r>
              <a:rPr lang="en-US" sz="2600" dirty="0"/>
              <a:t> </a:t>
            </a:r>
            <a:r>
              <a:rPr lang="en-US" sz="2600" dirty="0" err="1"/>
              <a:t>aljabar</a:t>
            </a:r>
            <a:r>
              <a:rPr lang="en-US" sz="2600" dirty="0"/>
              <a:t> </a:t>
            </a:r>
            <a:r>
              <a:rPr lang="en-US" sz="2600" dirty="0" err="1"/>
              <a:t>vektor</a:t>
            </a:r>
            <a:r>
              <a:rPr lang="en-US" sz="2600" dirty="0"/>
              <a:t>, </a:t>
            </a:r>
            <a:r>
              <a:rPr lang="en-US" sz="2600" i="1" dirty="0" err="1"/>
              <a:t>i</a:t>
            </a:r>
            <a:r>
              <a:rPr lang="en-US" sz="2600" dirty="0"/>
              <a:t>, </a:t>
            </a:r>
            <a:r>
              <a:rPr lang="en-US" sz="2600" i="1" dirty="0"/>
              <a:t>j</a:t>
            </a:r>
            <a:r>
              <a:rPr lang="en-US" sz="2600" dirty="0"/>
              <a:t>, dan </a:t>
            </a:r>
            <a:r>
              <a:rPr lang="en-US" sz="2600" i="1" dirty="0"/>
              <a:t>k</a:t>
            </a:r>
            <a:r>
              <a:rPr lang="en-US" sz="2600" dirty="0"/>
              <a:t> </a:t>
            </a:r>
            <a:r>
              <a:rPr lang="en-US" sz="2600" dirty="0" err="1"/>
              <a:t>diubah</a:t>
            </a:r>
            <a:r>
              <a:rPr lang="en-US" sz="2600" dirty="0"/>
              <a:t> </a:t>
            </a:r>
            <a:r>
              <a:rPr lang="en-US" sz="2600" dirty="0" err="1"/>
              <a:t>menjadi</a:t>
            </a:r>
            <a:r>
              <a:rPr lang="en-US" sz="2600" dirty="0"/>
              <a:t> </a:t>
            </a:r>
            <a:r>
              <a:rPr lang="en-US" sz="2600" dirty="0" err="1"/>
              <a:t>vektor</a:t>
            </a:r>
            <a:r>
              <a:rPr lang="en-US" sz="2600" dirty="0"/>
              <a:t> </a:t>
            </a:r>
            <a:r>
              <a:rPr lang="en-US" sz="2600" dirty="0" err="1"/>
              <a:t>satuan</a:t>
            </a:r>
            <a:r>
              <a:rPr lang="en-US" sz="2600" dirty="0"/>
              <a:t> </a:t>
            </a:r>
            <a:r>
              <a:rPr lang="en-US" sz="2600" b="1" dirty="0" err="1"/>
              <a:t>i</a:t>
            </a:r>
            <a:r>
              <a:rPr lang="en-US" sz="2600" dirty="0"/>
              <a:t>, </a:t>
            </a:r>
            <a:r>
              <a:rPr lang="en-US" sz="2600" b="1" dirty="0"/>
              <a:t>j</a:t>
            </a:r>
            <a:r>
              <a:rPr lang="en-US" sz="2600" dirty="0"/>
              <a:t>, dan </a:t>
            </a:r>
            <a:r>
              <a:rPr lang="en-US" sz="2600" b="1" dirty="0"/>
              <a:t>k</a:t>
            </a:r>
            <a:r>
              <a:rPr lang="en-US" sz="2600" dirty="0"/>
              <a:t> , </a:t>
            </a:r>
            <a:r>
              <a:rPr lang="en-US" sz="2600" dirty="0" err="1"/>
              <a:t>demikian</a:t>
            </a:r>
            <a:r>
              <a:rPr lang="en-US" sz="2600" dirty="0"/>
              <a:t> </a:t>
            </a:r>
            <a:r>
              <a:rPr lang="en-US" sz="2600" dirty="0" err="1"/>
              <a:t>sebaliknya</a:t>
            </a:r>
            <a:endParaRPr lang="en-US" sz="26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1D477B-0968-4A61-BD53-6708D4DC3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18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40DF24-25E9-489B-B59F-3F0E6F56FC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6353" y="2280270"/>
            <a:ext cx="2080698" cy="2148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8830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290F41-A1EC-4469-8652-6CCCBAC538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621" y="441435"/>
            <a:ext cx="11056881" cy="62800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err="1"/>
              <a:t>Contoh</a:t>
            </a:r>
            <a:r>
              <a:rPr lang="en-US" sz="2400" b="1" dirty="0"/>
              <a:t> 1</a:t>
            </a:r>
            <a:r>
              <a:rPr lang="en-US" sz="2400" dirty="0"/>
              <a:t>: </a:t>
            </a:r>
            <a:r>
              <a:rPr lang="en-US" sz="2400" dirty="0" err="1"/>
              <a:t>Diberikan</a:t>
            </a:r>
            <a:r>
              <a:rPr lang="en-US" sz="2400" dirty="0"/>
              <a:t> </a:t>
            </a:r>
            <a:r>
              <a:rPr lang="en-US" sz="2400" dirty="0" err="1"/>
              <a:t>dua</a:t>
            </a:r>
            <a:r>
              <a:rPr lang="en-US" sz="2400" dirty="0"/>
              <a:t> </a:t>
            </a:r>
            <a:r>
              <a:rPr lang="en-US" sz="2400" dirty="0" err="1"/>
              <a:t>buah</a:t>
            </a:r>
            <a:r>
              <a:rPr lang="en-US" sz="2400" dirty="0"/>
              <a:t> quaternion q</a:t>
            </a:r>
            <a:r>
              <a:rPr lang="en-US" sz="2400" baseline="-25000" dirty="0"/>
              <a:t>1</a:t>
            </a:r>
            <a:r>
              <a:rPr lang="en-US" sz="2400" dirty="0"/>
              <a:t> = 1 + 2i + 3j + 4k  dan q</a:t>
            </a:r>
            <a:r>
              <a:rPr lang="en-US" sz="2400" baseline="-25000" dirty="0"/>
              <a:t>2</a:t>
            </a:r>
            <a:r>
              <a:rPr lang="en-US" sz="2400" dirty="0"/>
              <a:t> = 2 – </a:t>
            </a:r>
            <a:r>
              <a:rPr lang="en-US" sz="2400" dirty="0" err="1"/>
              <a:t>i</a:t>
            </a:r>
            <a:r>
              <a:rPr lang="en-US" sz="2400" dirty="0"/>
              <a:t> + 5j – 2k</a:t>
            </a:r>
          </a:p>
          <a:p>
            <a:pPr marL="0" indent="0">
              <a:buNone/>
            </a:pPr>
            <a:r>
              <a:rPr lang="en-US" sz="2400" dirty="0" err="1"/>
              <a:t>Hitung</a:t>
            </a:r>
            <a:r>
              <a:rPr lang="en-US" sz="2400" dirty="0"/>
              <a:t> </a:t>
            </a:r>
            <a:r>
              <a:rPr lang="en-US" sz="2400" dirty="0" err="1"/>
              <a:t>penjumlahan</a:t>
            </a:r>
            <a:r>
              <a:rPr lang="en-US" sz="2400" dirty="0"/>
              <a:t> dan </a:t>
            </a:r>
            <a:r>
              <a:rPr lang="en-US" sz="2400" dirty="0" err="1"/>
              <a:t>perkalian</a:t>
            </a:r>
            <a:r>
              <a:rPr lang="en-US" sz="2400" dirty="0"/>
              <a:t> </a:t>
            </a:r>
            <a:r>
              <a:rPr lang="en-US" sz="2400" dirty="0" err="1"/>
              <a:t>kedua</a:t>
            </a:r>
            <a:r>
              <a:rPr lang="en-US" sz="2400" dirty="0"/>
              <a:t> quaternion</a:t>
            </a:r>
          </a:p>
          <a:p>
            <a:pPr marL="0" indent="0">
              <a:buNone/>
            </a:pPr>
            <a:r>
              <a:rPr lang="en-US" sz="2400" u="sng" dirty="0" err="1"/>
              <a:t>Jawaban</a:t>
            </a:r>
            <a:r>
              <a:rPr lang="en-US" sz="2400" dirty="0"/>
              <a:t>:</a:t>
            </a:r>
          </a:p>
          <a:p>
            <a:pPr marL="0" indent="0">
              <a:buNone/>
            </a:pPr>
            <a:r>
              <a:rPr lang="en-US" sz="2400" dirty="0"/>
              <a:t>(</a:t>
            </a:r>
            <a:r>
              <a:rPr lang="en-US" sz="2400" dirty="0" err="1"/>
              <a:t>i</a:t>
            </a:r>
            <a:r>
              <a:rPr lang="en-US" sz="2400" dirty="0"/>
              <a:t>) </a:t>
            </a:r>
            <a:r>
              <a:rPr lang="en-US" sz="2400" dirty="0" err="1"/>
              <a:t>penjumlahan</a:t>
            </a:r>
            <a:r>
              <a:rPr lang="en-US" sz="2400" dirty="0"/>
              <a:t>: q</a:t>
            </a:r>
            <a:r>
              <a:rPr lang="en-US" sz="2400" baseline="-25000" dirty="0"/>
              <a:t>1</a:t>
            </a:r>
            <a:r>
              <a:rPr lang="en-US" sz="2400" dirty="0"/>
              <a:t> + q</a:t>
            </a:r>
            <a:r>
              <a:rPr lang="en-US" sz="2400" baseline="-25000" dirty="0"/>
              <a:t>2</a:t>
            </a:r>
            <a:r>
              <a:rPr lang="en-US" sz="2400" dirty="0"/>
              <a:t> = (1 + 2i + 3j + 4k) + (2 – </a:t>
            </a:r>
            <a:r>
              <a:rPr lang="en-US" sz="2400" dirty="0" err="1"/>
              <a:t>i</a:t>
            </a:r>
            <a:r>
              <a:rPr lang="en-US" sz="2400" dirty="0"/>
              <a:t> + 5j – 2k) = 3 + </a:t>
            </a:r>
            <a:r>
              <a:rPr lang="en-US" sz="2400" dirty="0" err="1"/>
              <a:t>i</a:t>
            </a:r>
            <a:r>
              <a:rPr lang="en-US" sz="2400" dirty="0"/>
              <a:t> + 8j + 2k</a:t>
            </a:r>
          </a:p>
          <a:p>
            <a:pPr marL="0" indent="0">
              <a:buNone/>
            </a:pPr>
            <a:r>
              <a:rPr lang="en-US" sz="2400" dirty="0"/>
              <a:t>(ii) </a:t>
            </a:r>
            <a:r>
              <a:rPr lang="en-US" sz="2400" dirty="0" err="1"/>
              <a:t>perkalian</a:t>
            </a:r>
            <a:r>
              <a:rPr lang="en-US" sz="2400" dirty="0"/>
              <a:t>:  </a:t>
            </a:r>
            <a:r>
              <a:rPr lang="en-US" sz="2400" dirty="0">
                <a:solidFill>
                  <a:srgbClr val="FF0000"/>
                </a:solidFill>
              </a:rPr>
              <a:t>q</a:t>
            </a:r>
            <a:r>
              <a:rPr lang="en-US" sz="2400" baseline="-25000" dirty="0">
                <a:solidFill>
                  <a:srgbClr val="FF0000"/>
                </a:solidFill>
              </a:rPr>
              <a:t>1</a:t>
            </a:r>
            <a:r>
              <a:rPr lang="en-US" sz="2400" dirty="0">
                <a:solidFill>
                  <a:srgbClr val="FF0000"/>
                </a:solidFill>
              </a:rPr>
              <a:t>q</a:t>
            </a:r>
            <a:r>
              <a:rPr lang="en-US" sz="2400" baseline="-25000" dirty="0">
                <a:solidFill>
                  <a:srgbClr val="FF0000"/>
                </a:solidFill>
              </a:rPr>
              <a:t>2</a:t>
            </a:r>
            <a:r>
              <a:rPr lang="en-US" sz="2400" dirty="0">
                <a:solidFill>
                  <a:srgbClr val="FF0000"/>
                </a:solidFill>
              </a:rPr>
              <a:t> = (a</a:t>
            </a:r>
            <a:r>
              <a:rPr lang="en-US" sz="2400" baseline="-25000" dirty="0">
                <a:solidFill>
                  <a:srgbClr val="FF0000"/>
                </a:solidFill>
              </a:rPr>
              <a:t>1</a:t>
            </a:r>
            <a:r>
              <a:rPr lang="en-US" sz="2400" dirty="0">
                <a:solidFill>
                  <a:srgbClr val="FF0000"/>
                </a:solidFill>
              </a:rPr>
              <a:t> + </a:t>
            </a:r>
            <a:r>
              <a:rPr lang="en-US" sz="2400" b="1" dirty="0">
                <a:solidFill>
                  <a:srgbClr val="FF0000"/>
                </a:solidFill>
              </a:rPr>
              <a:t>v</a:t>
            </a:r>
            <a:r>
              <a:rPr lang="en-US" sz="2400" b="1" baseline="-25000" dirty="0">
                <a:solidFill>
                  <a:srgbClr val="FF0000"/>
                </a:solidFill>
              </a:rPr>
              <a:t>1</a:t>
            </a:r>
            <a:r>
              <a:rPr lang="en-US" sz="2400" dirty="0">
                <a:solidFill>
                  <a:srgbClr val="FF0000"/>
                </a:solidFill>
              </a:rPr>
              <a:t>)(a</a:t>
            </a:r>
            <a:r>
              <a:rPr lang="en-US" sz="2400" baseline="-25000" dirty="0">
                <a:solidFill>
                  <a:srgbClr val="FF0000"/>
                </a:solidFill>
              </a:rPr>
              <a:t>2</a:t>
            </a:r>
            <a:r>
              <a:rPr lang="en-US" sz="2400" dirty="0">
                <a:solidFill>
                  <a:srgbClr val="FF0000"/>
                </a:solidFill>
              </a:rPr>
              <a:t> + </a:t>
            </a:r>
            <a:r>
              <a:rPr lang="en-US" sz="2400" b="1" dirty="0">
                <a:solidFill>
                  <a:srgbClr val="FF0000"/>
                </a:solidFill>
              </a:rPr>
              <a:t>v</a:t>
            </a:r>
            <a:r>
              <a:rPr lang="en-US" sz="2400" b="1" baseline="-25000" dirty="0">
                <a:solidFill>
                  <a:srgbClr val="FF0000"/>
                </a:solidFill>
              </a:rPr>
              <a:t>2</a:t>
            </a:r>
            <a:r>
              <a:rPr lang="en-US" sz="2400" dirty="0">
                <a:solidFill>
                  <a:srgbClr val="FF0000"/>
                </a:solidFill>
              </a:rPr>
              <a:t>) = a</a:t>
            </a:r>
            <a:r>
              <a:rPr lang="en-US" sz="2400" baseline="-25000" dirty="0">
                <a:solidFill>
                  <a:srgbClr val="FF0000"/>
                </a:solidFill>
              </a:rPr>
              <a:t>1</a:t>
            </a:r>
            <a:r>
              <a:rPr lang="en-US" sz="2400" dirty="0">
                <a:solidFill>
                  <a:srgbClr val="FF0000"/>
                </a:solidFill>
              </a:rPr>
              <a:t>a</a:t>
            </a:r>
            <a:r>
              <a:rPr lang="en-US" sz="2400" baseline="-25000" dirty="0">
                <a:solidFill>
                  <a:srgbClr val="FF0000"/>
                </a:solidFill>
              </a:rPr>
              <a:t>2</a:t>
            </a:r>
            <a:r>
              <a:rPr lang="en-US" sz="2400" dirty="0">
                <a:solidFill>
                  <a:srgbClr val="FF0000"/>
                </a:solidFill>
              </a:rPr>
              <a:t> – </a:t>
            </a:r>
            <a:r>
              <a:rPr lang="en-US" sz="2400" b="1" dirty="0">
                <a:solidFill>
                  <a:srgbClr val="FF0000"/>
                </a:solidFill>
              </a:rPr>
              <a:t>v</a:t>
            </a:r>
            <a:r>
              <a:rPr lang="en-US" sz="2400" b="1" baseline="-25000" dirty="0">
                <a:solidFill>
                  <a:srgbClr val="FF0000"/>
                </a:solidFill>
              </a:rPr>
              <a:t>1</a:t>
            </a:r>
            <a:r>
              <a:rPr lang="en-US" sz="2400" dirty="0">
                <a:solidFill>
                  <a:srgbClr val="FF0000"/>
                </a:solidFill>
                <a:sym typeface="Symbol" panose="05050102010706020507" pitchFamily="18" charset="2"/>
              </a:rPr>
              <a:t></a:t>
            </a:r>
            <a:r>
              <a:rPr lang="en-US" sz="2400" baseline="-25000" dirty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en-US" sz="2400" b="1" dirty="0">
                <a:solidFill>
                  <a:srgbClr val="FF0000"/>
                </a:solidFill>
              </a:rPr>
              <a:t>v</a:t>
            </a:r>
            <a:r>
              <a:rPr lang="en-US" sz="2400" b="1" baseline="-25000" dirty="0">
                <a:solidFill>
                  <a:srgbClr val="FF0000"/>
                </a:solidFill>
              </a:rPr>
              <a:t>2 </a:t>
            </a:r>
            <a:r>
              <a:rPr lang="en-US" sz="2400" dirty="0">
                <a:solidFill>
                  <a:srgbClr val="FF0000"/>
                </a:solidFill>
              </a:rPr>
              <a:t> + a</a:t>
            </a:r>
            <a:r>
              <a:rPr lang="en-US" sz="2400" baseline="-25000" dirty="0">
                <a:solidFill>
                  <a:srgbClr val="FF0000"/>
                </a:solidFill>
              </a:rPr>
              <a:t>1</a:t>
            </a:r>
            <a:r>
              <a:rPr lang="en-US" sz="2400" b="1" dirty="0">
                <a:solidFill>
                  <a:srgbClr val="FF0000"/>
                </a:solidFill>
              </a:rPr>
              <a:t>v</a:t>
            </a:r>
            <a:r>
              <a:rPr lang="en-US" sz="2400" b="1" baseline="-25000" dirty="0">
                <a:solidFill>
                  <a:srgbClr val="FF0000"/>
                </a:solidFill>
              </a:rPr>
              <a:t>2</a:t>
            </a:r>
            <a:r>
              <a:rPr lang="en-US" sz="2400" dirty="0">
                <a:solidFill>
                  <a:srgbClr val="FF0000"/>
                </a:solidFill>
              </a:rPr>
              <a:t> + a</a:t>
            </a:r>
            <a:r>
              <a:rPr lang="en-US" sz="2400" baseline="-25000" dirty="0">
                <a:solidFill>
                  <a:srgbClr val="FF0000"/>
                </a:solidFill>
              </a:rPr>
              <a:t>2</a:t>
            </a:r>
            <a:r>
              <a:rPr lang="en-US" sz="2400" b="1" dirty="0">
                <a:solidFill>
                  <a:srgbClr val="FF0000"/>
                </a:solidFill>
              </a:rPr>
              <a:t>v</a:t>
            </a:r>
            <a:r>
              <a:rPr lang="en-US" sz="2400" b="1" baseline="-25000" dirty="0">
                <a:solidFill>
                  <a:srgbClr val="FF0000"/>
                </a:solidFill>
              </a:rPr>
              <a:t>1</a:t>
            </a:r>
            <a:r>
              <a:rPr lang="en-US" sz="2400" dirty="0">
                <a:solidFill>
                  <a:srgbClr val="FF0000"/>
                </a:solidFill>
              </a:rPr>
              <a:t> + </a:t>
            </a:r>
            <a:r>
              <a:rPr lang="en-US" sz="2400" b="1" dirty="0">
                <a:solidFill>
                  <a:srgbClr val="FF0000"/>
                </a:solidFill>
              </a:rPr>
              <a:t>v</a:t>
            </a:r>
            <a:r>
              <a:rPr lang="en-US" sz="2400" b="1" baseline="-25000" dirty="0">
                <a:solidFill>
                  <a:srgbClr val="FF0000"/>
                </a:solidFill>
              </a:rPr>
              <a:t>1</a:t>
            </a:r>
            <a:r>
              <a:rPr lang="en-US" sz="2400" dirty="0">
                <a:solidFill>
                  <a:srgbClr val="FF0000"/>
                </a:solidFill>
                <a:sym typeface="Symbol" panose="05050102010706020507" pitchFamily="18" charset="2"/>
              </a:rPr>
              <a:t></a:t>
            </a:r>
            <a:r>
              <a:rPr lang="en-US" sz="2400" b="1" dirty="0">
                <a:solidFill>
                  <a:srgbClr val="FF0000"/>
                </a:solidFill>
              </a:rPr>
              <a:t>v</a:t>
            </a:r>
            <a:r>
              <a:rPr lang="en-US" sz="2400" b="1" baseline="-25000" dirty="0">
                <a:solidFill>
                  <a:srgbClr val="FF0000"/>
                </a:solidFill>
              </a:rPr>
              <a:t>2 </a:t>
            </a:r>
          </a:p>
          <a:p>
            <a:pPr marL="0" indent="0">
              <a:buNone/>
            </a:pPr>
            <a:r>
              <a:rPr lang="en-US" sz="2400" dirty="0"/>
              <a:t>                                   a</a:t>
            </a:r>
            <a:r>
              <a:rPr lang="en-US" sz="2400" baseline="-25000" dirty="0"/>
              <a:t>1</a:t>
            </a:r>
            <a:r>
              <a:rPr lang="en-US" sz="2400" dirty="0"/>
              <a:t> = 1,  v</a:t>
            </a:r>
            <a:r>
              <a:rPr lang="en-US" sz="2400" baseline="-25000" dirty="0"/>
              <a:t>1</a:t>
            </a:r>
            <a:r>
              <a:rPr lang="en-US" sz="2400" dirty="0"/>
              <a:t> = 2i + 3j + 4k;   dan a</a:t>
            </a:r>
            <a:r>
              <a:rPr lang="en-US" sz="2400" baseline="-25000" dirty="0"/>
              <a:t>2</a:t>
            </a:r>
            <a:r>
              <a:rPr lang="en-US" sz="2400" dirty="0"/>
              <a:t> = 2,   v</a:t>
            </a:r>
            <a:r>
              <a:rPr lang="en-US" sz="2400" baseline="-25000" dirty="0"/>
              <a:t>2</a:t>
            </a:r>
            <a:r>
              <a:rPr lang="en-US" sz="2400" dirty="0"/>
              <a:t> = – </a:t>
            </a:r>
            <a:r>
              <a:rPr lang="en-US" sz="2400" dirty="0" err="1"/>
              <a:t>i</a:t>
            </a:r>
            <a:r>
              <a:rPr lang="en-US" sz="2400" dirty="0"/>
              <a:t> + 5j – 2k</a:t>
            </a:r>
          </a:p>
          <a:p>
            <a:pPr marL="0" indent="0">
              <a:buNone/>
            </a:pPr>
            <a:r>
              <a:rPr lang="en-US" sz="2400" dirty="0"/>
              <a:t>            q</a:t>
            </a:r>
            <a:r>
              <a:rPr lang="en-US" sz="2400" baseline="-25000" dirty="0"/>
              <a:t>1</a:t>
            </a:r>
            <a:r>
              <a:rPr lang="en-US" sz="2400" dirty="0"/>
              <a:t>q</a:t>
            </a:r>
            <a:r>
              <a:rPr lang="en-US" sz="2400" baseline="-25000" dirty="0"/>
              <a:t>2</a:t>
            </a:r>
            <a:r>
              <a:rPr lang="en-US" sz="2400" dirty="0"/>
              <a:t> = (1 + 2i + 3j + 4k)(2 – </a:t>
            </a:r>
            <a:r>
              <a:rPr lang="en-US" sz="2400" dirty="0" err="1"/>
              <a:t>i</a:t>
            </a:r>
            <a:r>
              <a:rPr lang="en-US" sz="2400" dirty="0"/>
              <a:t> + 5j – 2k)  = (1)(2) – {(2)(–1)+(3)(5)+(4)(–2)  </a:t>
            </a:r>
          </a:p>
          <a:p>
            <a:pPr marL="0" indent="0">
              <a:buNone/>
            </a:pPr>
            <a:r>
              <a:rPr lang="en-US" sz="2400" dirty="0"/>
              <a:t>			                                            + (1)(– </a:t>
            </a:r>
            <a:r>
              <a:rPr lang="en-US" sz="2400" dirty="0" err="1"/>
              <a:t>i</a:t>
            </a:r>
            <a:r>
              <a:rPr lang="en-US" sz="2400" dirty="0"/>
              <a:t> + 5j – 2k) + (2)(2i + 3j + 4k)  </a:t>
            </a:r>
          </a:p>
          <a:p>
            <a:pPr marL="0" indent="0">
              <a:buNone/>
            </a:pPr>
            <a:r>
              <a:rPr lang="en-US" sz="2400" dirty="0"/>
              <a:t>						    – 26i + 13k </a:t>
            </a:r>
          </a:p>
          <a:p>
            <a:pPr marL="0" indent="0">
              <a:buNone/>
            </a:pPr>
            <a:r>
              <a:rPr lang="en-US" sz="2400" dirty="0"/>
              <a:t>						 = 2 – 5 – </a:t>
            </a:r>
            <a:r>
              <a:rPr lang="en-US" sz="2400" dirty="0" err="1"/>
              <a:t>i</a:t>
            </a:r>
            <a:r>
              <a:rPr lang="en-US" sz="2400" dirty="0"/>
              <a:t> + 5j – 2k + 4i + 6j + 8k – 26i + 13k </a:t>
            </a:r>
          </a:p>
          <a:p>
            <a:pPr marL="0" indent="0">
              <a:buNone/>
            </a:pPr>
            <a:r>
              <a:rPr lang="en-US" sz="2400" dirty="0"/>
              <a:t>						 = –3 – 23i + 11j + 19k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48688F-F1DD-4493-8A46-CD73520EA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19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6A64DF5-5DE9-4831-9F6E-EC3CB5FE7CD0}"/>
                  </a:ext>
                </a:extLst>
              </p:cNvPr>
              <p:cNvSpPr/>
              <p:nvPr/>
            </p:nvSpPr>
            <p:spPr>
              <a:xfrm>
                <a:off x="337178" y="3855599"/>
                <a:ext cx="5884944" cy="20852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𝐯</m:t>
                    </m:r>
                    <m:r>
                      <a:rPr lang="en-US" sz="2000" b="1" i="0" baseline="-2500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0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 </m:t>
                    </m:r>
                    <m:r>
                      <a:rPr lang="en-US" sz="2000" b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𝐯</m:t>
                    </m:r>
                    <m:r>
                      <a:rPr lang="en-US" sz="2000" b="1" i="0" baseline="-2500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en-US" sz="2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sty m:val="p"/>
                                  <m:brk m:alnAt="7"/>
                                </m:rPr>
                                <a:rPr lang="en-US" sz="2000" b="0" i="0" dirty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dirty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j</m:t>
                              </m:r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dirty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k</m:t>
                              </m:r>
                            </m:e>
                          </m:mr>
                          <m:mr>
                            <m:e>
                              <m:r>
                                <a:rPr lang="en-US" sz="2000" b="0" i="1" dirty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2000" b="0" i="1" dirty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2000" b="0" i="1" dirty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en-US" sz="2000" b="0" i="1" dirty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US" sz="2000" b="0" i="1" dirty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en-US" sz="2000" b="0" i="1" dirty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000" b="0" i="1" dirty="0">
                  <a:solidFill>
                    <a:srgbClr val="002060"/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sz="2000" b="0" dirty="0">
                    <a:solidFill>
                      <a:srgbClr val="002060"/>
                    </a:solidFill>
                  </a:rPr>
                  <a:t>              </a:t>
                </a:r>
                <a14:m>
                  <m:oMath xmlns:m="http://schemas.openxmlformats.org/officeDocument/2006/math">
                    <m:r>
                      <a:rPr lang="en-US" sz="2000" b="0" i="0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00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000" b="0" i="1" dirty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2000" b="0" i="1" dirty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en-US" sz="2000" b="0" i="1" dirty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en-US" sz="2000" b="0" i="1" dirty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000" dirty="0">
                    <a:solidFill>
                      <a:srgbClr val="002060"/>
                    </a:solidFill>
                  </a:rPr>
                  <a:t> i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en-US" sz="20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0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20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en-US" sz="20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US" sz="20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000" dirty="0">
                    <a:solidFill>
                      <a:srgbClr val="002060"/>
                    </a:solidFill>
                  </a:rPr>
                  <a:t> j +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0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20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US" sz="20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US" sz="20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000" dirty="0">
                    <a:solidFill>
                      <a:srgbClr val="002060"/>
                    </a:solidFill>
                  </a:rPr>
                  <a:t> k </a:t>
                </a:r>
              </a:p>
              <a:p>
                <a:r>
                  <a:rPr lang="en-US" sz="2000" dirty="0">
                    <a:solidFill>
                      <a:srgbClr val="002060"/>
                    </a:solidFill>
                  </a:rPr>
                  <a:t> </a:t>
                </a:r>
              </a:p>
              <a:p>
                <a:r>
                  <a:rPr lang="en-US" sz="2000" dirty="0">
                    <a:solidFill>
                      <a:srgbClr val="002060"/>
                    </a:solidFill>
                  </a:rPr>
                  <a:t>              = (–6  – 20)</a:t>
                </a:r>
                <a:r>
                  <a:rPr lang="en-US" sz="2000" dirty="0" err="1">
                    <a:solidFill>
                      <a:srgbClr val="002060"/>
                    </a:solidFill>
                  </a:rPr>
                  <a:t>i</a:t>
                </a:r>
                <a:r>
                  <a:rPr lang="en-US" sz="2000" dirty="0">
                    <a:solidFill>
                      <a:srgbClr val="002060"/>
                    </a:solidFill>
                  </a:rPr>
                  <a:t> – (–4  + 4)j + (10 + 3)k = –26i  + 13k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6A64DF5-5DE9-4831-9F6E-EC3CB5FE7C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178" y="3855599"/>
                <a:ext cx="5884944" cy="2085251"/>
              </a:xfrm>
              <a:prstGeom prst="rect">
                <a:avLst/>
              </a:prstGeom>
              <a:blipFill>
                <a:blip r:embed="rId2"/>
                <a:stretch>
                  <a:fillRect l="-1035" r="-104" b="-40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634EBFC2-9BB8-4560-9AEE-47E7AE4F43F1}"/>
              </a:ext>
            </a:extLst>
          </p:cNvPr>
          <p:cNvSpPr/>
          <p:nvPr/>
        </p:nvSpPr>
        <p:spPr>
          <a:xfrm>
            <a:off x="337178" y="3855600"/>
            <a:ext cx="5821883" cy="2085251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1A411C-84F0-4FDE-ACBA-DB1B1E084487}"/>
              </a:ext>
            </a:extLst>
          </p:cNvPr>
          <p:cNvSpPr txBox="1"/>
          <p:nvPr/>
        </p:nvSpPr>
        <p:spPr>
          <a:xfrm>
            <a:off x="6286854" y="5525353"/>
            <a:ext cx="56310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Perhatikan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bahwa</a:t>
            </a:r>
            <a:r>
              <a:rPr lang="en-US" sz="2400" dirty="0">
                <a:solidFill>
                  <a:srgbClr val="FF0000"/>
                </a:solidFill>
              </a:rPr>
              <a:t> q</a:t>
            </a:r>
            <a:r>
              <a:rPr lang="en-US" sz="2400" baseline="-25000" dirty="0">
                <a:solidFill>
                  <a:srgbClr val="FF0000"/>
                </a:solidFill>
              </a:rPr>
              <a:t>2</a:t>
            </a:r>
            <a:r>
              <a:rPr lang="en-US" sz="2400" dirty="0">
                <a:solidFill>
                  <a:srgbClr val="FF0000"/>
                </a:solidFill>
              </a:rPr>
              <a:t>q</a:t>
            </a:r>
            <a:r>
              <a:rPr lang="en-US" sz="2400" baseline="-25000" dirty="0">
                <a:solidFill>
                  <a:srgbClr val="FF0000"/>
                </a:solidFill>
              </a:rPr>
              <a:t>1</a:t>
            </a:r>
            <a:r>
              <a:rPr lang="en-US" sz="2400" dirty="0">
                <a:solidFill>
                  <a:srgbClr val="FF0000"/>
                </a:solidFill>
              </a:rPr>
              <a:t> = –3 + 29i + 11j – 7k </a:t>
            </a:r>
          </a:p>
          <a:p>
            <a:r>
              <a:rPr lang="en-US" sz="2400" dirty="0">
                <a:solidFill>
                  <a:srgbClr val="FF0000"/>
                </a:solidFill>
              </a:rPr>
              <a:t>                      Jadi, q</a:t>
            </a:r>
            <a:r>
              <a:rPr lang="en-US" sz="2400" baseline="-25000" dirty="0">
                <a:solidFill>
                  <a:srgbClr val="FF0000"/>
                </a:solidFill>
              </a:rPr>
              <a:t>1</a:t>
            </a:r>
            <a:r>
              <a:rPr lang="en-US" sz="2400" dirty="0">
                <a:solidFill>
                  <a:srgbClr val="FF0000"/>
                </a:solidFill>
              </a:rPr>
              <a:t>q</a:t>
            </a:r>
            <a:r>
              <a:rPr lang="en-US" sz="2400" baseline="-25000" dirty="0">
                <a:solidFill>
                  <a:srgbClr val="FF0000"/>
                </a:solidFill>
              </a:rPr>
              <a:t>2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  <a:sym typeface="Symbol" panose="05050102010706020507" pitchFamily="18" charset="2"/>
              </a:rPr>
              <a:t> </a:t>
            </a:r>
            <a:r>
              <a:rPr lang="en-US" sz="2400" dirty="0">
                <a:solidFill>
                  <a:srgbClr val="FF0000"/>
                </a:solidFill>
              </a:rPr>
              <a:t>q</a:t>
            </a:r>
            <a:r>
              <a:rPr lang="en-US" sz="2400" baseline="-25000" dirty="0">
                <a:solidFill>
                  <a:srgbClr val="FF0000"/>
                </a:solidFill>
              </a:rPr>
              <a:t>2</a:t>
            </a:r>
            <a:r>
              <a:rPr lang="en-US" sz="2400" dirty="0">
                <a:solidFill>
                  <a:srgbClr val="FF0000"/>
                </a:solidFill>
              </a:rPr>
              <a:t>q</a:t>
            </a:r>
            <a:r>
              <a:rPr lang="en-US" sz="2400" baseline="-25000" dirty="0">
                <a:solidFill>
                  <a:srgbClr val="FF0000"/>
                </a:solidFill>
              </a:rPr>
              <a:t>1</a:t>
            </a:r>
            <a:r>
              <a:rPr lang="en-US" sz="2400" dirty="0">
                <a:solidFill>
                  <a:srgbClr val="FF0000"/>
                </a:solidFill>
              </a:rPr>
              <a:t>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753217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16DC3C-C7BC-4C44-AAAF-07AC4C15B6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21360"/>
            <a:ext cx="10515600" cy="545560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err="1"/>
              <a:t>Sumber</a:t>
            </a:r>
            <a:r>
              <a:rPr lang="en-US" b="1" dirty="0"/>
              <a:t>: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  <a:defRPr/>
            </a:pPr>
            <a:r>
              <a:rPr lang="en-US" dirty="0"/>
              <a:t>John Vince, </a:t>
            </a:r>
            <a:r>
              <a:rPr lang="en-US" i="1" dirty="0"/>
              <a:t>Geometric Algebra for Computer Graphics</a:t>
            </a:r>
            <a:r>
              <a:rPr lang="en-US" dirty="0"/>
              <a:t>. Springer. 2007 </a:t>
            </a:r>
          </a:p>
          <a:p>
            <a:pPr marL="0" indent="0">
              <a:buNone/>
            </a:pPr>
            <a:r>
              <a:rPr lang="en-US" i="1" dirty="0"/>
              <a:t>	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10F5921-AC98-4AC8-B93A-04020B34C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6192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456C76-8BA8-4EC0-8241-797DA2FB90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51262"/>
            <a:ext cx="10977880" cy="6115793"/>
          </a:xfrm>
        </p:spPr>
        <p:txBody>
          <a:bodyPr>
            <a:normAutofit lnSpcReduction="10000"/>
          </a:bodyPr>
          <a:lstStyle/>
          <a:p>
            <a:pPr marL="284163" indent="-284163">
              <a:buNone/>
            </a:pPr>
            <a:r>
              <a:rPr lang="en-US" dirty="0"/>
              <a:t> </a:t>
            </a:r>
            <a:r>
              <a:rPr lang="en-US" sz="2400" dirty="0" err="1"/>
              <a:t>Perkalian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FF0000"/>
                </a:solidFill>
              </a:rPr>
              <a:t>q</a:t>
            </a:r>
            <a:r>
              <a:rPr lang="en-US" sz="2400" baseline="-25000" dirty="0">
                <a:solidFill>
                  <a:srgbClr val="FF0000"/>
                </a:solidFill>
              </a:rPr>
              <a:t>1</a:t>
            </a:r>
            <a:r>
              <a:rPr lang="en-US" sz="2400" dirty="0">
                <a:solidFill>
                  <a:srgbClr val="FF0000"/>
                </a:solidFill>
              </a:rPr>
              <a:t>q</a:t>
            </a:r>
            <a:r>
              <a:rPr lang="en-US" sz="2400" baseline="-25000" dirty="0">
                <a:solidFill>
                  <a:srgbClr val="FF0000"/>
                </a:solidFill>
              </a:rPr>
              <a:t>2</a:t>
            </a:r>
            <a:r>
              <a:rPr lang="en-US" sz="2400" dirty="0">
                <a:solidFill>
                  <a:srgbClr val="FF0000"/>
                </a:solidFill>
              </a:rPr>
              <a:t>  </a:t>
            </a:r>
            <a:r>
              <a:rPr lang="en-US" sz="2400" dirty="0" err="1"/>
              <a:t>dapat</a:t>
            </a:r>
            <a:r>
              <a:rPr lang="en-US" sz="2400" dirty="0"/>
              <a:t> juga </a:t>
            </a:r>
            <a:r>
              <a:rPr lang="en-US" sz="2400" dirty="0" err="1"/>
              <a:t>dihitung</a:t>
            </a:r>
            <a:r>
              <a:rPr lang="en-US" sz="2400" dirty="0"/>
              <a:t> </a:t>
            </a:r>
            <a:r>
              <a:rPr lang="en-US" sz="2400" dirty="0" err="1"/>
              <a:t>secara</a:t>
            </a:r>
            <a:r>
              <a:rPr lang="en-US" sz="2400" dirty="0"/>
              <a:t> </a:t>
            </a:r>
            <a:r>
              <a:rPr lang="en-US" sz="2400" dirty="0" err="1"/>
              <a:t>aljabar</a:t>
            </a:r>
            <a:r>
              <a:rPr lang="en-US" sz="2400" dirty="0"/>
              <a:t> </a:t>
            </a:r>
            <a:r>
              <a:rPr lang="en-US" sz="2400" dirty="0" err="1"/>
              <a:t>tanpa</a:t>
            </a:r>
            <a:r>
              <a:rPr lang="en-US" sz="2400" dirty="0"/>
              <a:t> </a:t>
            </a:r>
            <a:r>
              <a:rPr lang="en-US" sz="2400" dirty="0" err="1"/>
              <a:t>menggunakan</a:t>
            </a:r>
            <a:r>
              <a:rPr lang="en-US" sz="2400" dirty="0"/>
              <a:t> </a:t>
            </a:r>
            <a:r>
              <a:rPr lang="en-US" sz="2400" dirty="0" err="1"/>
              <a:t>rumus</a:t>
            </a:r>
            <a:endParaRPr lang="en-US" sz="2400" dirty="0"/>
          </a:p>
          <a:p>
            <a:pPr marL="284163" indent="-284163">
              <a:buNone/>
            </a:pPr>
            <a:r>
              <a:rPr lang="en-US" sz="2400" dirty="0">
                <a:solidFill>
                  <a:srgbClr val="FF0000"/>
                </a:solidFill>
              </a:rPr>
              <a:t>		q</a:t>
            </a:r>
            <a:r>
              <a:rPr lang="en-US" sz="2400" baseline="-25000" dirty="0">
                <a:solidFill>
                  <a:srgbClr val="FF0000"/>
                </a:solidFill>
              </a:rPr>
              <a:t>1</a:t>
            </a:r>
            <a:r>
              <a:rPr lang="en-US" sz="2400" dirty="0">
                <a:solidFill>
                  <a:srgbClr val="FF0000"/>
                </a:solidFill>
              </a:rPr>
              <a:t>q</a:t>
            </a:r>
            <a:r>
              <a:rPr lang="en-US" sz="2400" baseline="-25000" dirty="0">
                <a:solidFill>
                  <a:srgbClr val="FF0000"/>
                </a:solidFill>
              </a:rPr>
              <a:t>2</a:t>
            </a:r>
            <a:r>
              <a:rPr lang="en-US" sz="2400" dirty="0">
                <a:solidFill>
                  <a:srgbClr val="FF0000"/>
                </a:solidFill>
              </a:rPr>
              <a:t> = (a</a:t>
            </a:r>
            <a:r>
              <a:rPr lang="en-US" sz="2400" baseline="-25000" dirty="0">
                <a:solidFill>
                  <a:srgbClr val="FF0000"/>
                </a:solidFill>
              </a:rPr>
              <a:t>1</a:t>
            </a:r>
            <a:r>
              <a:rPr lang="en-US" sz="2400" dirty="0">
                <a:solidFill>
                  <a:srgbClr val="FF0000"/>
                </a:solidFill>
              </a:rPr>
              <a:t> + </a:t>
            </a:r>
            <a:r>
              <a:rPr lang="en-US" sz="2400" b="1" dirty="0">
                <a:solidFill>
                  <a:srgbClr val="FF0000"/>
                </a:solidFill>
              </a:rPr>
              <a:t>v</a:t>
            </a:r>
            <a:r>
              <a:rPr lang="en-US" sz="2400" b="1" baseline="-25000" dirty="0">
                <a:solidFill>
                  <a:srgbClr val="FF0000"/>
                </a:solidFill>
              </a:rPr>
              <a:t>1</a:t>
            </a:r>
            <a:r>
              <a:rPr lang="en-US" sz="2400" dirty="0">
                <a:solidFill>
                  <a:srgbClr val="FF0000"/>
                </a:solidFill>
              </a:rPr>
              <a:t>)(a</a:t>
            </a:r>
            <a:r>
              <a:rPr lang="en-US" sz="2400" baseline="-25000" dirty="0">
                <a:solidFill>
                  <a:srgbClr val="FF0000"/>
                </a:solidFill>
              </a:rPr>
              <a:t>2</a:t>
            </a:r>
            <a:r>
              <a:rPr lang="en-US" sz="2400" dirty="0">
                <a:solidFill>
                  <a:srgbClr val="FF0000"/>
                </a:solidFill>
              </a:rPr>
              <a:t> + </a:t>
            </a:r>
            <a:r>
              <a:rPr lang="en-US" sz="2400" b="1" dirty="0">
                <a:solidFill>
                  <a:srgbClr val="FF0000"/>
                </a:solidFill>
              </a:rPr>
              <a:t>v</a:t>
            </a:r>
            <a:r>
              <a:rPr lang="en-US" sz="2400" b="1" baseline="-25000" dirty="0">
                <a:solidFill>
                  <a:srgbClr val="FF0000"/>
                </a:solidFill>
              </a:rPr>
              <a:t>2</a:t>
            </a:r>
            <a:r>
              <a:rPr lang="en-US" sz="2400" dirty="0">
                <a:solidFill>
                  <a:srgbClr val="FF0000"/>
                </a:solidFill>
              </a:rPr>
              <a:t>) = a</a:t>
            </a:r>
            <a:r>
              <a:rPr lang="en-US" sz="2400" baseline="-25000" dirty="0">
                <a:solidFill>
                  <a:srgbClr val="FF0000"/>
                </a:solidFill>
              </a:rPr>
              <a:t>1</a:t>
            </a:r>
            <a:r>
              <a:rPr lang="en-US" sz="2400" dirty="0">
                <a:solidFill>
                  <a:srgbClr val="FF0000"/>
                </a:solidFill>
              </a:rPr>
              <a:t>a</a:t>
            </a:r>
            <a:r>
              <a:rPr lang="en-US" sz="2400" baseline="-25000" dirty="0">
                <a:solidFill>
                  <a:srgbClr val="FF0000"/>
                </a:solidFill>
              </a:rPr>
              <a:t>2</a:t>
            </a:r>
            <a:r>
              <a:rPr lang="en-US" sz="2400" dirty="0">
                <a:solidFill>
                  <a:srgbClr val="FF0000"/>
                </a:solidFill>
              </a:rPr>
              <a:t> – </a:t>
            </a:r>
            <a:r>
              <a:rPr lang="en-US" sz="2400" b="1" dirty="0">
                <a:solidFill>
                  <a:srgbClr val="FF0000"/>
                </a:solidFill>
              </a:rPr>
              <a:t>v</a:t>
            </a:r>
            <a:r>
              <a:rPr lang="en-US" sz="2400" b="1" baseline="-25000" dirty="0">
                <a:solidFill>
                  <a:srgbClr val="FF0000"/>
                </a:solidFill>
              </a:rPr>
              <a:t>1</a:t>
            </a:r>
            <a:r>
              <a:rPr lang="en-US" sz="2400" dirty="0">
                <a:solidFill>
                  <a:srgbClr val="FF0000"/>
                </a:solidFill>
                <a:sym typeface="Symbol" panose="05050102010706020507" pitchFamily="18" charset="2"/>
              </a:rPr>
              <a:t></a:t>
            </a:r>
            <a:r>
              <a:rPr lang="en-US" sz="2400" baseline="-25000" dirty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en-US" sz="2400" b="1" dirty="0">
                <a:solidFill>
                  <a:srgbClr val="FF0000"/>
                </a:solidFill>
              </a:rPr>
              <a:t>v</a:t>
            </a:r>
            <a:r>
              <a:rPr lang="en-US" sz="2400" b="1" baseline="-25000" dirty="0">
                <a:solidFill>
                  <a:srgbClr val="FF0000"/>
                </a:solidFill>
              </a:rPr>
              <a:t>2 </a:t>
            </a:r>
            <a:r>
              <a:rPr lang="en-US" sz="2400" dirty="0">
                <a:solidFill>
                  <a:srgbClr val="FF0000"/>
                </a:solidFill>
              </a:rPr>
              <a:t> + a</a:t>
            </a:r>
            <a:r>
              <a:rPr lang="en-US" sz="2400" baseline="-25000" dirty="0">
                <a:solidFill>
                  <a:srgbClr val="FF0000"/>
                </a:solidFill>
              </a:rPr>
              <a:t>1</a:t>
            </a:r>
            <a:r>
              <a:rPr lang="en-US" sz="2400" b="1" dirty="0">
                <a:solidFill>
                  <a:srgbClr val="FF0000"/>
                </a:solidFill>
              </a:rPr>
              <a:t>v</a:t>
            </a:r>
            <a:r>
              <a:rPr lang="en-US" sz="2400" b="1" baseline="-25000" dirty="0">
                <a:solidFill>
                  <a:srgbClr val="FF0000"/>
                </a:solidFill>
              </a:rPr>
              <a:t>2</a:t>
            </a:r>
            <a:r>
              <a:rPr lang="en-US" sz="2400" dirty="0">
                <a:solidFill>
                  <a:srgbClr val="FF0000"/>
                </a:solidFill>
              </a:rPr>
              <a:t> + a</a:t>
            </a:r>
            <a:r>
              <a:rPr lang="en-US" sz="2400" baseline="-25000" dirty="0">
                <a:solidFill>
                  <a:srgbClr val="FF0000"/>
                </a:solidFill>
              </a:rPr>
              <a:t>2</a:t>
            </a:r>
            <a:r>
              <a:rPr lang="en-US" sz="2400" b="1" dirty="0">
                <a:solidFill>
                  <a:srgbClr val="FF0000"/>
                </a:solidFill>
              </a:rPr>
              <a:t>v</a:t>
            </a:r>
            <a:r>
              <a:rPr lang="en-US" sz="2400" b="1" baseline="-25000" dirty="0">
                <a:solidFill>
                  <a:srgbClr val="FF0000"/>
                </a:solidFill>
              </a:rPr>
              <a:t>1</a:t>
            </a:r>
            <a:r>
              <a:rPr lang="en-US" sz="2400" dirty="0">
                <a:solidFill>
                  <a:srgbClr val="FF0000"/>
                </a:solidFill>
              </a:rPr>
              <a:t> + </a:t>
            </a:r>
            <a:r>
              <a:rPr lang="en-US" sz="2400" b="1" dirty="0">
                <a:solidFill>
                  <a:srgbClr val="FF0000"/>
                </a:solidFill>
              </a:rPr>
              <a:t>v</a:t>
            </a:r>
            <a:r>
              <a:rPr lang="en-US" sz="2400" b="1" baseline="-25000" dirty="0">
                <a:solidFill>
                  <a:srgbClr val="FF0000"/>
                </a:solidFill>
              </a:rPr>
              <a:t>1</a:t>
            </a:r>
            <a:r>
              <a:rPr lang="en-US" sz="2400" dirty="0">
                <a:solidFill>
                  <a:srgbClr val="FF0000"/>
                </a:solidFill>
                <a:sym typeface="Symbol" panose="05050102010706020507" pitchFamily="18" charset="2"/>
              </a:rPr>
              <a:t></a:t>
            </a:r>
            <a:r>
              <a:rPr lang="en-US" sz="2400" b="1" dirty="0">
                <a:solidFill>
                  <a:srgbClr val="FF0000"/>
                </a:solidFill>
              </a:rPr>
              <a:t>v</a:t>
            </a:r>
            <a:r>
              <a:rPr lang="en-US" sz="2400" b="1" baseline="-25000" dirty="0">
                <a:solidFill>
                  <a:srgbClr val="FF0000"/>
                </a:solidFill>
              </a:rPr>
              <a:t>2</a:t>
            </a:r>
            <a:endParaRPr lang="en-US" sz="2400" dirty="0"/>
          </a:p>
          <a:p>
            <a:pPr marL="58738" indent="60325">
              <a:buNone/>
            </a:pPr>
            <a:r>
              <a:rPr lang="en-US" sz="2400" dirty="0" err="1"/>
              <a:t>yaitu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cara</a:t>
            </a:r>
            <a:r>
              <a:rPr lang="en-US" sz="2400" dirty="0"/>
              <a:t> </a:t>
            </a:r>
            <a:r>
              <a:rPr lang="en-US" sz="2400" dirty="0" err="1"/>
              <a:t>mengalikan</a:t>
            </a:r>
            <a:r>
              <a:rPr lang="en-US" sz="2400" dirty="0"/>
              <a:t> </a:t>
            </a:r>
            <a:r>
              <a:rPr lang="en-US" sz="2400" dirty="0" err="1"/>
              <a:t>setiap</a:t>
            </a:r>
            <a:r>
              <a:rPr lang="en-US" sz="2400" dirty="0"/>
              <a:t> </a:t>
            </a:r>
            <a:r>
              <a:rPr lang="en-US" sz="2400" dirty="0" err="1"/>
              <a:t>elemen</a:t>
            </a:r>
            <a:r>
              <a:rPr lang="en-US" sz="2400" dirty="0"/>
              <a:t> di </a:t>
            </a:r>
            <a:r>
              <a:rPr lang="en-US" sz="2400" dirty="0" err="1"/>
              <a:t>dalam</a:t>
            </a:r>
            <a:r>
              <a:rPr lang="en-US" sz="2400" dirty="0"/>
              <a:t> quaternion </a:t>
            </a:r>
            <a:r>
              <a:rPr lang="en-US" sz="2400" dirty="0" err="1"/>
              <a:t>satu</a:t>
            </a:r>
            <a:r>
              <a:rPr lang="en-US" sz="2400" dirty="0"/>
              <a:t> </a:t>
            </a:r>
            <a:r>
              <a:rPr lang="en-US" sz="2400" dirty="0" err="1"/>
              <a:t>persatu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berikut</a:t>
            </a:r>
            <a:r>
              <a:rPr lang="en-US" sz="2400" dirty="0"/>
              <a:t> dan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mengingat</a:t>
            </a:r>
            <a:r>
              <a:rPr lang="en-US" sz="2400" dirty="0"/>
              <a:t> </a:t>
            </a:r>
            <a:r>
              <a:rPr lang="en-US" sz="2400" dirty="0" err="1"/>
              <a:t>bahwa</a:t>
            </a:r>
            <a:r>
              <a:rPr lang="en-US" sz="2400" dirty="0"/>
              <a:t> </a:t>
            </a:r>
          </a:p>
          <a:p>
            <a:pPr marL="284163" indent="-284163">
              <a:spcBef>
                <a:spcPts val="1800"/>
              </a:spcBef>
              <a:buNone/>
            </a:pPr>
            <a:r>
              <a:rPr lang="en-US" sz="2400" dirty="0"/>
              <a:t>           </a:t>
            </a:r>
            <a:r>
              <a:rPr lang="en-US" sz="2400" i="1" dirty="0" err="1"/>
              <a:t>ij</a:t>
            </a:r>
            <a:r>
              <a:rPr lang="en-US" sz="2400" dirty="0"/>
              <a:t> = </a:t>
            </a:r>
            <a:r>
              <a:rPr lang="en-US" sz="2400" i="1" dirty="0"/>
              <a:t>k</a:t>
            </a:r>
            <a:r>
              <a:rPr lang="en-US" sz="2400" dirty="0"/>
              <a:t>, </a:t>
            </a:r>
            <a:r>
              <a:rPr lang="en-US" sz="2400" i="1" dirty="0" err="1"/>
              <a:t>jk</a:t>
            </a:r>
            <a:r>
              <a:rPr lang="en-US" sz="2400" dirty="0"/>
              <a:t> = </a:t>
            </a:r>
            <a:r>
              <a:rPr lang="en-US" sz="2400" i="1" dirty="0" err="1"/>
              <a:t>i</a:t>
            </a:r>
            <a:r>
              <a:rPr lang="en-US" sz="2400" dirty="0"/>
              <a:t>, </a:t>
            </a:r>
            <a:r>
              <a:rPr lang="en-US" sz="2400" i="1" dirty="0" err="1"/>
              <a:t>ki</a:t>
            </a:r>
            <a:r>
              <a:rPr lang="en-US" sz="2400" dirty="0"/>
              <a:t> = </a:t>
            </a:r>
            <a:r>
              <a:rPr lang="en-US" sz="2400" i="1" dirty="0"/>
              <a:t>j</a:t>
            </a:r>
            <a:r>
              <a:rPr lang="en-US" sz="2400" dirty="0"/>
              <a:t>, </a:t>
            </a:r>
            <a:r>
              <a:rPr lang="en-US" sz="2400" i="1" dirty="0"/>
              <a:t>ji</a:t>
            </a:r>
            <a:r>
              <a:rPr lang="en-US" sz="2400" dirty="0"/>
              <a:t> = –</a:t>
            </a:r>
            <a:r>
              <a:rPr lang="en-US" sz="2400" i="1" dirty="0"/>
              <a:t>k</a:t>
            </a:r>
            <a:r>
              <a:rPr lang="en-US" sz="2400" dirty="0"/>
              <a:t>, </a:t>
            </a:r>
            <a:r>
              <a:rPr lang="en-US" sz="2400" i="1" dirty="0" err="1"/>
              <a:t>kj</a:t>
            </a:r>
            <a:r>
              <a:rPr lang="en-US" sz="2400" dirty="0"/>
              <a:t> = –</a:t>
            </a:r>
            <a:r>
              <a:rPr lang="en-US" sz="2400" i="1" dirty="0" err="1"/>
              <a:t>i</a:t>
            </a:r>
            <a:r>
              <a:rPr lang="en-US" sz="2400" dirty="0"/>
              <a:t>, </a:t>
            </a:r>
            <a:r>
              <a:rPr lang="en-US" sz="2400" i="1" dirty="0" err="1"/>
              <a:t>ik</a:t>
            </a:r>
            <a:r>
              <a:rPr lang="en-US" sz="2400" dirty="0"/>
              <a:t> = –</a:t>
            </a:r>
            <a:r>
              <a:rPr lang="en-US" sz="2400" i="1" dirty="0"/>
              <a:t>j</a:t>
            </a:r>
            <a:r>
              <a:rPr lang="en-US" sz="2400" dirty="0"/>
              <a:t> </a:t>
            </a:r>
          </a:p>
          <a:p>
            <a:pPr marL="284163" indent="-284163">
              <a:buNone/>
            </a:pPr>
            <a:r>
              <a:rPr lang="en-US" sz="2400" dirty="0"/>
              <a:t>           </a:t>
            </a:r>
            <a:r>
              <a:rPr lang="en-US" sz="2400" i="1" dirty="0"/>
              <a:t>i</a:t>
            </a:r>
            <a:r>
              <a:rPr lang="en-US" sz="2400" baseline="30000" dirty="0"/>
              <a:t>2</a:t>
            </a:r>
            <a:r>
              <a:rPr lang="en-US" sz="2400" dirty="0"/>
              <a:t> = </a:t>
            </a:r>
            <a:r>
              <a:rPr lang="en-US" sz="2400" i="1" dirty="0"/>
              <a:t>j</a:t>
            </a:r>
            <a:r>
              <a:rPr lang="en-US" sz="2400" baseline="30000" dirty="0"/>
              <a:t>2</a:t>
            </a:r>
            <a:r>
              <a:rPr lang="en-US" sz="2400" dirty="0"/>
              <a:t> = </a:t>
            </a:r>
            <a:r>
              <a:rPr lang="en-US" sz="2400" i="1" dirty="0"/>
              <a:t>k</a:t>
            </a:r>
            <a:r>
              <a:rPr lang="en-US" sz="2400" baseline="30000" dirty="0"/>
              <a:t>2</a:t>
            </a:r>
            <a:r>
              <a:rPr lang="en-US" sz="2400" dirty="0"/>
              <a:t> = </a:t>
            </a:r>
            <a:r>
              <a:rPr lang="en-US" sz="2400" i="1" dirty="0" err="1"/>
              <a:t>ijk</a:t>
            </a:r>
            <a:r>
              <a:rPr lang="en-US" sz="2400" i="1" dirty="0"/>
              <a:t> </a:t>
            </a:r>
            <a:r>
              <a:rPr lang="en-US" sz="2400" dirty="0"/>
              <a:t>= –1</a:t>
            </a:r>
          </a:p>
          <a:p>
            <a:pPr marL="284163" indent="-284163">
              <a:buNone/>
            </a:pPr>
            <a:r>
              <a:rPr lang="en-US" sz="2400" dirty="0"/>
              <a:t>    </a:t>
            </a:r>
          </a:p>
          <a:p>
            <a:pPr marL="284163" indent="-284163">
              <a:buNone/>
            </a:pPr>
            <a:r>
              <a:rPr lang="en-US" sz="2400" dirty="0"/>
              <a:t>      q</a:t>
            </a:r>
            <a:r>
              <a:rPr lang="en-US" sz="2400" baseline="-25000" dirty="0"/>
              <a:t>1</a:t>
            </a:r>
            <a:r>
              <a:rPr lang="en-US" sz="2400" dirty="0"/>
              <a:t>q</a:t>
            </a:r>
            <a:r>
              <a:rPr lang="en-US" sz="2400" baseline="-25000" dirty="0"/>
              <a:t>2</a:t>
            </a:r>
            <a:r>
              <a:rPr lang="en-US" sz="2400" dirty="0"/>
              <a:t> = (1 + 2i + 3j + 4k)(2 – </a:t>
            </a:r>
            <a:r>
              <a:rPr lang="en-US" sz="2400" dirty="0" err="1"/>
              <a:t>i</a:t>
            </a:r>
            <a:r>
              <a:rPr lang="en-US" sz="2400" dirty="0"/>
              <a:t> + 5j – 2k) </a:t>
            </a:r>
          </a:p>
          <a:p>
            <a:pPr marL="284163" indent="-284163">
              <a:buNone/>
            </a:pPr>
            <a:r>
              <a:rPr lang="en-US" sz="2400" dirty="0"/>
              <a:t>              = 2 – </a:t>
            </a:r>
            <a:r>
              <a:rPr lang="en-US" sz="2400" dirty="0" err="1"/>
              <a:t>i</a:t>
            </a:r>
            <a:r>
              <a:rPr lang="en-US" sz="2400" dirty="0"/>
              <a:t> + 5j – 2k + </a:t>
            </a:r>
            <a:r>
              <a:rPr lang="en-US" sz="2400" dirty="0">
                <a:solidFill>
                  <a:srgbClr val="FF0000"/>
                </a:solidFill>
              </a:rPr>
              <a:t>4i – 2i</a:t>
            </a:r>
            <a:r>
              <a:rPr lang="en-US" sz="2400" baseline="30000" dirty="0">
                <a:solidFill>
                  <a:srgbClr val="FF0000"/>
                </a:solidFill>
              </a:rPr>
              <a:t>2</a:t>
            </a:r>
            <a:r>
              <a:rPr lang="en-US" sz="2400" dirty="0">
                <a:solidFill>
                  <a:srgbClr val="FF0000"/>
                </a:solidFill>
              </a:rPr>
              <a:t> + 10ij – 4ik </a:t>
            </a:r>
            <a:r>
              <a:rPr lang="en-US" sz="2400" dirty="0"/>
              <a:t>+ </a:t>
            </a:r>
            <a:r>
              <a:rPr lang="en-US" sz="2400" dirty="0">
                <a:solidFill>
                  <a:srgbClr val="7030A0"/>
                </a:solidFill>
              </a:rPr>
              <a:t>6j – 3ji + 15j</a:t>
            </a:r>
            <a:r>
              <a:rPr lang="en-US" sz="2400" baseline="30000" dirty="0">
                <a:solidFill>
                  <a:srgbClr val="7030A0"/>
                </a:solidFill>
              </a:rPr>
              <a:t>2</a:t>
            </a:r>
            <a:r>
              <a:rPr lang="en-US" sz="2400" dirty="0">
                <a:solidFill>
                  <a:srgbClr val="7030A0"/>
                </a:solidFill>
              </a:rPr>
              <a:t> – 6jk  </a:t>
            </a:r>
            <a:r>
              <a:rPr lang="en-US" sz="2400" dirty="0"/>
              <a:t>+  </a:t>
            </a:r>
            <a:r>
              <a:rPr lang="en-US" sz="2400" dirty="0">
                <a:solidFill>
                  <a:srgbClr val="00B050"/>
                </a:solidFill>
              </a:rPr>
              <a:t>8k – 4ki + 20kj – 8k</a:t>
            </a:r>
            <a:r>
              <a:rPr lang="en-US" sz="2400" baseline="30000" dirty="0">
                <a:solidFill>
                  <a:srgbClr val="00B050"/>
                </a:solidFill>
              </a:rPr>
              <a:t>2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</a:p>
          <a:p>
            <a:pPr marL="1147763" indent="-1147763">
              <a:buNone/>
            </a:pPr>
            <a:r>
              <a:rPr lang="en-US" sz="2400" dirty="0"/>
              <a:t>              = 2 – </a:t>
            </a:r>
            <a:r>
              <a:rPr lang="en-US" sz="2400" dirty="0" err="1"/>
              <a:t>i</a:t>
            </a:r>
            <a:r>
              <a:rPr lang="en-US" sz="2400" dirty="0"/>
              <a:t> + 5j – 2k + </a:t>
            </a:r>
            <a:r>
              <a:rPr lang="en-US" sz="2400" dirty="0">
                <a:solidFill>
                  <a:srgbClr val="FF0000"/>
                </a:solidFill>
              </a:rPr>
              <a:t>4i – 2(–1) + 10k – 4(–j) </a:t>
            </a:r>
            <a:r>
              <a:rPr lang="en-US" sz="2400" dirty="0"/>
              <a:t>+ </a:t>
            </a:r>
            <a:r>
              <a:rPr lang="en-US" sz="2400" dirty="0">
                <a:solidFill>
                  <a:srgbClr val="7030A0"/>
                </a:solidFill>
              </a:rPr>
              <a:t>6j – 3(–k) + 15(–1) – 6i  </a:t>
            </a:r>
            <a:r>
              <a:rPr lang="en-US" sz="2400" dirty="0"/>
              <a:t>+  </a:t>
            </a:r>
            <a:r>
              <a:rPr lang="en-US" sz="2400" dirty="0">
                <a:solidFill>
                  <a:srgbClr val="00B050"/>
                </a:solidFill>
              </a:rPr>
              <a:t>8k – 4j +  20(–</a:t>
            </a:r>
            <a:r>
              <a:rPr lang="en-US" sz="2400" dirty="0" err="1">
                <a:solidFill>
                  <a:srgbClr val="00B050"/>
                </a:solidFill>
              </a:rPr>
              <a:t>i</a:t>
            </a:r>
            <a:r>
              <a:rPr lang="en-US" sz="2400" dirty="0">
                <a:solidFill>
                  <a:srgbClr val="00B050"/>
                </a:solidFill>
              </a:rPr>
              <a:t>) – 8(–1) </a:t>
            </a:r>
          </a:p>
          <a:p>
            <a:pPr marL="284163" indent="-284163">
              <a:buNone/>
            </a:pPr>
            <a:r>
              <a:rPr lang="en-US" sz="2400" dirty="0"/>
              <a:t>             = 2 – </a:t>
            </a:r>
            <a:r>
              <a:rPr lang="en-US" sz="2400" dirty="0" err="1"/>
              <a:t>i</a:t>
            </a:r>
            <a:r>
              <a:rPr lang="en-US" sz="2400" dirty="0"/>
              <a:t> + 5j – 2k + </a:t>
            </a:r>
            <a:r>
              <a:rPr lang="en-US" sz="2400" dirty="0">
                <a:solidFill>
                  <a:srgbClr val="FF0000"/>
                </a:solidFill>
              </a:rPr>
              <a:t>4i +  2  + 10k + 4j  </a:t>
            </a:r>
            <a:r>
              <a:rPr lang="en-US" sz="2400" dirty="0"/>
              <a:t>+ </a:t>
            </a:r>
            <a:r>
              <a:rPr lang="en-US" sz="2400" dirty="0">
                <a:solidFill>
                  <a:srgbClr val="7030A0"/>
                </a:solidFill>
              </a:rPr>
              <a:t>6j + 3k – 15 – 6i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+  </a:t>
            </a:r>
            <a:r>
              <a:rPr lang="en-US" sz="2400" dirty="0">
                <a:solidFill>
                  <a:srgbClr val="00B050"/>
                </a:solidFill>
              </a:rPr>
              <a:t>8k – 4j – 20i + 8 </a:t>
            </a:r>
          </a:p>
          <a:p>
            <a:pPr marL="284163" indent="-284163">
              <a:buNone/>
            </a:pPr>
            <a:r>
              <a:rPr lang="en-US" sz="2400" dirty="0">
                <a:solidFill>
                  <a:srgbClr val="00B050"/>
                </a:solidFill>
              </a:rPr>
              <a:t>	          </a:t>
            </a:r>
            <a:r>
              <a:rPr lang="en-US" sz="2400" dirty="0"/>
              <a:t>= (2 + 2 – 15  + 8) + (–</a:t>
            </a:r>
            <a:r>
              <a:rPr lang="en-US" sz="2400" dirty="0" err="1"/>
              <a:t>i</a:t>
            </a:r>
            <a:r>
              <a:rPr lang="en-US" sz="2400" dirty="0"/>
              <a:t> + 4i – 6i – 20i) + (5j +4j + 6j – 4j) + (–2k + 10k + 3k + 8k) </a:t>
            </a:r>
          </a:p>
          <a:p>
            <a:pPr marL="284163" indent="-284163">
              <a:buNone/>
            </a:pPr>
            <a:r>
              <a:rPr lang="en-US" sz="2400" dirty="0"/>
              <a:t>              = – 3 – 23i  +  11j + 19k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6BF4AA-B193-491B-9ECA-961EF0A3E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2917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45D9CA-C705-48FF-A669-34DBADCCF30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725214"/>
                <a:ext cx="10515600" cy="5759669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b="1" dirty="0"/>
                  <a:t>Norma (</a:t>
                </a:r>
                <a:r>
                  <a:rPr lang="en-US" b="1" i="1" dirty="0"/>
                  <a:t>magnitude</a:t>
                </a:r>
                <a:r>
                  <a:rPr lang="en-US" b="1" dirty="0"/>
                  <a:t>) quaternion</a:t>
                </a:r>
              </a:p>
              <a:p>
                <a:pPr marL="0" indent="0">
                  <a:buNone/>
                </a:pPr>
                <a:r>
                  <a:rPr lang="en-US" dirty="0"/>
                  <a:t>	Quaternion: </a:t>
                </a:r>
                <a:r>
                  <a:rPr lang="en-US" i="1" dirty="0"/>
                  <a:t>q</a:t>
                </a:r>
                <a:r>
                  <a:rPr lang="en-US" dirty="0"/>
                  <a:t> = a + bi + </a:t>
                </a:r>
                <a:r>
                  <a:rPr lang="en-US" dirty="0" err="1"/>
                  <a:t>cj</a:t>
                </a:r>
                <a:r>
                  <a:rPr lang="en-US" dirty="0"/>
                  <a:t> + dk</a:t>
                </a:r>
              </a:p>
              <a:p>
                <a:pPr marL="0" indent="0">
                  <a:spcBef>
                    <a:spcPts val="2400"/>
                  </a:spcBef>
                  <a:buNone/>
                </a:pPr>
                <a:r>
                  <a:rPr lang="en-US" dirty="0"/>
                  <a:t>	Magnitude: 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 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 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 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dirty="0"/>
                  <a:t> 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 </a:t>
                </a:r>
                <a:r>
                  <a:rPr lang="en-US" dirty="0" err="1"/>
                  <a:t>Contoh</a:t>
                </a:r>
                <a:r>
                  <a:rPr lang="en-US" dirty="0"/>
                  <a:t>: </a:t>
                </a:r>
                <a:r>
                  <a:rPr lang="en-US" i="1" dirty="0"/>
                  <a:t>q</a:t>
                </a:r>
                <a:r>
                  <a:rPr lang="en-US" dirty="0"/>
                  <a:t> = 1 + 2i + 3j + 4k  </a:t>
                </a:r>
                <a:r>
                  <a:rPr lang="en-US" dirty="0">
                    <a:sym typeface="Symbol" panose="05050102010706020507" pitchFamily="18" charset="2"/>
                  </a:rPr>
                  <a:t>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+ 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+ 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rad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30</m:t>
                        </m:r>
                      </m:e>
                    </m:rad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</a:p>
              <a:p>
                <a:r>
                  <a:rPr lang="en-US" b="1" dirty="0"/>
                  <a:t>Quaternion </a:t>
                </a:r>
                <a:r>
                  <a:rPr lang="en-US" b="1" dirty="0" err="1"/>
                  <a:t>satuan</a:t>
                </a:r>
                <a:r>
                  <a:rPr lang="en-US" b="1" dirty="0"/>
                  <a:t> (unit)</a:t>
                </a:r>
              </a:p>
              <a:p>
                <a:pPr marL="0" indent="0">
                  <a:buNone/>
                </a:pPr>
                <a:r>
                  <a:rPr lang="en-US" dirty="0"/>
                  <a:t>	Quaternion: </a:t>
                </a:r>
                <a:r>
                  <a:rPr lang="en-US" i="1" dirty="0"/>
                  <a:t>q</a:t>
                </a:r>
                <a:r>
                  <a:rPr lang="en-US" dirty="0"/>
                  <a:t> = a + bi + </a:t>
                </a:r>
                <a:r>
                  <a:rPr lang="en-US" dirty="0" err="1"/>
                  <a:t>cj</a:t>
                </a:r>
                <a:r>
                  <a:rPr lang="en-US" dirty="0"/>
                  <a:t> + dk</a:t>
                </a:r>
              </a:p>
              <a:p>
                <a:pPr marL="0" indent="0">
                  <a:spcBef>
                    <a:spcPts val="2400"/>
                  </a:spcBef>
                  <a:buNone/>
                </a:pPr>
                <a:r>
                  <a:rPr lang="en-US" dirty="0"/>
                  <a:t>	Quaternion </a:t>
                </a:r>
                <a:r>
                  <a:rPr lang="en-US" dirty="0" err="1"/>
                  <a:t>satuan</a:t>
                </a:r>
                <a:r>
                  <a:rPr lang="en-US" dirty="0"/>
                  <a:t>: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d>
                          <m:dPr>
                            <m:begChr m:val="‖"/>
                            <m:endChr m:val="‖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d>
                      </m:den>
                    </m:f>
                  </m:oMath>
                </a14:m>
                <a:r>
                  <a:rPr lang="en-US" dirty="0"/>
                  <a:t> (a + bi + cj + dk)</a:t>
                </a:r>
              </a:p>
              <a:p>
                <a:pPr marL="0" indent="0">
                  <a:buNone/>
                </a:pPr>
                <a:r>
                  <a:rPr lang="en-US" dirty="0"/>
                  <a:t>    </a:t>
                </a:r>
              </a:p>
              <a:p>
                <a:pPr marL="0" indent="0">
                  <a:buNone/>
                </a:pPr>
                <a:r>
                  <a:rPr lang="en-US" dirty="0"/>
                  <a:t>     </a:t>
                </a:r>
                <a:r>
                  <a:rPr lang="en-US" dirty="0" err="1"/>
                  <a:t>Contoh</a:t>
                </a:r>
                <a:r>
                  <a:rPr lang="en-US" dirty="0"/>
                  <a:t>:  </a:t>
                </a:r>
                <a:r>
                  <a:rPr lang="en-US" i="1" dirty="0"/>
                  <a:t>q</a:t>
                </a:r>
                <a:r>
                  <a:rPr lang="en-US" dirty="0"/>
                  <a:t> = 1 + 2i + 3j + 4k  </a:t>
                </a:r>
                <a:r>
                  <a:rPr lang="en-US" dirty="0">
                    <a:sym typeface="Symbol" panose="05050102010706020507" pitchFamily="18" charset="2"/>
                  </a:rPr>
                  <a:t>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30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dirty="0"/>
                  <a:t> (1 + 2i + 3j + 4k )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45D9CA-C705-48FF-A669-34DBADCCF30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725214"/>
                <a:ext cx="10515600" cy="5759669"/>
              </a:xfrm>
              <a:blipFill>
                <a:blip r:embed="rId2"/>
                <a:stretch>
                  <a:fillRect l="-928" t="-26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D8E262-383E-4E17-96C6-EE729AC92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21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787F6BF-EFE6-4120-9665-045CB1B9225F}"/>
              </a:ext>
            </a:extLst>
          </p:cNvPr>
          <p:cNvSpPr/>
          <p:nvPr/>
        </p:nvSpPr>
        <p:spPr>
          <a:xfrm>
            <a:off x="3478923" y="1545020"/>
            <a:ext cx="4361794" cy="6411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BB1A3DD-F759-4EB0-A3DA-D0B0C76E13D8}"/>
              </a:ext>
            </a:extLst>
          </p:cNvPr>
          <p:cNvSpPr/>
          <p:nvPr/>
        </p:nvSpPr>
        <p:spPr>
          <a:xfrm>
            <a:off x="4543096" y="4189773"/>
            <a:ext cx="3297621" cy="7935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8054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74EEA9C-B7CC-4F63-B35D-8743E8F48EF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426720"/>
                <a:ext cx="10515600" cy="6431279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b="1" dirty="0"/>
                  <a:t>Quaternion </a:t>
                </a:r>
                <a:r>
                  <a:rPr lang="en-US" b="1" dirty="0" err="1"/>
                  <a:t>murni</a:t>
                </a:r>
                <a:r>
                  <a:rPr lang="en-US" b="1" dirty="0"/>
                  <a:t> (</a:t>
                </a:r>
                <a:r>
                  <a:rPr lang="en-US" b="1" i="1" dirty="0"/>
                  <a:t>pure quaternion</a:t>
                </a:r>
                <a:r>
                  <a:rPr lang="en-US" b="1" dirty="0"/>
                  <a:t>)</a:t>
                </a:r>
              </a:p>
              <a:p>
                <a:pPr marL="0" indent="0">
                  <a:buNone/>
                </a:pPr>
                <a:r>
                  <a:rPr lang="en-US" b="1" dirty="0"/>
                  <a:t>    </a:t>
                </a:r>
                <a:r>
                  <a:rPr lang="en-US" dirty="0"/>
                  <a:t>Quaternion </a:t>
                </a:r>
                <a:r>
                  <a:rPr lang="en-US" dirty="0" err="1"/>
                  <a:t>murni</a:t>
                </a:r>
                <a:r>
                  <a:rPr lang="en-US" dirty="0"/>
                  <a:t> </a:t>
                </a:r>
                <a:r>
                  <a:rPr lang="en-US" dirty="0" err="1"/>
                  <a:t>adalah</a:t>
                </a:r>
                <a:r>
                  <a:rPr lang="en-US" dirty="0"/>
                  <a:t> quaternion </a:t>
                </a:r>
                <a:r>
                  <a:rPr lang="en-US" dirty="0" err="1"/>
                  <a:t>dengan</a:t>
                </a:r>
                <a:r>
                  <a:rPr lang="en-US" dirty="0"/>
                  <a:t> </a:t>
                </a:r>
                <a:r>
                  <a:rPr lang="en-US" dirty="0" err="1"/>
                  <a:t>skalar</a:t>
                </a:r>
                <a:r>
                  <a:rPr lang="en-US" dirty="0"/>
                  <a:t> </a:t>
                </a:r>
                <a:r>
                  <a:rPr lang="en-US" dirty="0" err="1"/>
                  <a:t>nol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	</a:t>
                </a:r>
                <a:r>
                  <a:rPr lang="en-US" i="1" dirty="0"/>
                  <a:t> q</a:t>
                </a:r>
                <a:r>
                  <a:rPr lang="en-US" dirty="0"/>
                  <a:t> = bi + </a:t>
                </a:r>
                <a:r>
                  <a:rPr lang="en-US" dirty="0" err="1"/>
                  <a:t>cj</a:t>
                </a:r>
                <a:r>
                  <a:rPr lang="en-US" dirty="0"/>
                  <a:t> + dk</a:t>
                </a:r>
              </a:p>
              <a:p>
                <a:pPr marL="233363" indent="-233363">
                  <a:buNone/>
                </a:pPr>
                <a:r>
                  <a:rPr lang="en-US" b="1" dirty="0"/>
                  <a:t>    </a:t>
                </a:r>
                <a:r>
                  <a:rPr lang="en-US" dirty="0" err="1"/>
                  <a:t>Perkalian</a:t>
                </a:r>
                <a:r>
                  <a:rPr lang="en-US" dirty="0"/>
                  <a:t> </a:t>
                </a:r>
                <a:r>
                  <a:rPr lang="en-US" dirty="0" err="1"/>
                  <a:t>dua</a:t>
                </a:r>
                <a:r>
                  <a:rPr lang="en-US" dirty="0"/>
                  <a:t> quaternion </a:t>
                </a:r>
                <a:r>
                  <a:rPr lang="en-US" dirty="0" err="1"/>
                  <a:t>murni</a:t>
                </a:r>
                <a:r>
                  <a:rPr lang="en-US" dirty="0"/>
                  <a:t> </a:t>
                </a:r>
                <a:r>
                  <a:rPr lang="en-US" dirty="0" err="1"/>
                  <a:t>tidak</a:t>
                </a:r>
                <a:r>
                  <a:rPr lang="en-US" dirty="0"/>
                  <a:t> </a:t>
                </a:r>
                <a:r>
                  <a:rPr lang="en-US" dirty="0" err="1"/>
                  <a:t>bersifat</a:t>
                </a:r>
                <a:r>
                  <a:rPr lang="en-US" dirty="0"/>
                  <a:t> </a:t>
                </a:r>
                <a:r>
                  <a:rPr lang="en-US" dirty="0" err="1"/>
                  <a:t>tertutup</a:t>
                </a:r>
                <a:r>
                  <a:rPr lang="en-US" dirty="0"/>
                  <a:t>, </a:t>
                </a:r>
                <a:r>
                  <a:rPr lang="en-US" dirty="0" err="1"/>
                  <a:t>sebab</a:t>
                </a:r>
                <a:r>
                  <a:rPr lang="en-US" dirty="0"/>
                  <a:t> </a:t>
                </a:r>
                <a:r>
                  <a:rPr lang="en-US" dirty="0" err="1"/>
                  <a:t>hasilnya</a:t>
                </a:r>
                <a:r>
                  <a:rPr lang="en-US" dirty="0"/>
                  <a:t> </a:t>
                </a:r>
                <a:r>
                  <a:rPr lang="en-US" dirty="0" err="1"/>
                  <a:t>adalah</a:t>
                </a:r>
                <a:r>
                  <a:rPr lang="en-US" dirty="0"/>
                  <a:t> quaternion  yang </a:t>
                </a:r>
                <a:r>
                  <a:rPr lang="en-US" dirty="0" err="1"/>
                  <a:t>tidak</a:t>
                </a:r>
                <a:r>
                  <a:rPr lang="en-US" dirty="0"/>
                  <a:t> </a:t>
                </a:r>
                <a:r>
                  <a:rPr lang="en-US" dirty="0" err="1"/>
                  <a:t>murni</a:t>
                </a:r>
                <a:r>
                  <a:rPr lang="en-US" dirty="0"/>
                  <a:t>.</a:t>
                </a:r>
              </a:p>
              <a:p>
                <a:pPr marL="233363" indent="-233363">
                  <a:buNone/>
                </a:pPr>
                <a:r>
                  <a:rPr lang="en-US" b="1" dirty="0"/>
                  <a:t>			</a:t>
                </a:r>
              </a:p>
              <a:p>
                <a:pPr marL="233363" indent="-233363">
                  <a:buNone/>
                </a:pPr>
                <a:endParaRPr lang="en-US" b="1" dirty="0"/>
              </a:p>
              <a:p>
                <a:endParaRPr lang="en-US" b="1" dirty="0"/>
              </a:p>
              <a:p>
                <a:r>
                  <a:rPr lang="en-US" b="1" dirty="0" err="1"/>
                  <a:t>Bilangan</a:t>
                </a:r>
                <a:r>
                  <a:rPr lang="en-US" b="1" dirty="0"/>
                  <a:t> quaternion </a:t>
                </a:r>
                <a:r>
                  <a:rPr lang="en-US" b="1" dirty="0" err="1"/>
                  <a:t>sekawan</a:t>
                </a:r>
                <a:r>
                  <a:rPr lang="en-US" b="1" dirty="0"/>
                  <a:t> (</a:t>
                </a:r>
                <a:r>
                  <a:rPr lang="en-US" b="1" i="1" dirty="0"/>
                  <a:t>conjugate</a:t>
                </a:r>
                <a:r>
                  <a:rPr lang="en-US" b="1" dirty="0"/>
                  <a:t>)</a:t>
                </a:r>
              </a:p>
              <a:p>
                <a:pPr marL="0" indent="0">
                  <a:buNone/>
                </a:pPr>
                <a:r>
                  <a:rPr lang="en-US" dirty="0"/>
                  <a:t>	quaternion:  </a:t>
                </a:r>
                <a:r>
                  <a:rPr lang="en-US" i="1" dirty="0"/>
                  <a:t>q</a:t>
                </a:r>
                <a:r>
                  <a:rPr lang="en-US" dirty="0"/>
                  <a:t> = a + </a:t>
                </a:r>
                <a:r>
                  <a:rPr lang="en-US" b="1" dirty="0"/>
                  <a:t>v</a:t>
                </a:r>
                <a:r>
                  <a:rPr lang="en-US" dirty="0"/>
                  <a:t> = a + bi + </a:t>
                </a:r>
                <a:r>
                  <a:rPr lang="en-US" dirty="0" err="1"/>
                  <a:t>cj</a:t>
                </a:r>
                <a:r>
                  <a:rPr lang="en-US" dirty="0"/>
                  <a:t> + dk</a:t>
                </a:r>
              </a:p>
              <a:p>
                <a:pPr marL="0" indent="0">
                  <a:buNone/>
                </a:pPr>
                <a:r>
                  <a:rPr lang="en-US" dirty="0"/>
                  <a:t>	conjugate:  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</m:oMath>
                </a14:m>
                <a:r>
                  <a:rPr lang="en-US" dirty="0"/>
                  <a:t> = a – </a:t>
                </a:r>
                <a:r>
                  <a:rPr lang="en-US" b="1" dirty="0"/>
                  <a:t>v</a:t>
                </a:r>
                <a:r>
                  <a:rPr lang="en-US" dirty="0"/>
                  <a:t> = a – bi – </a:t>
                </a:r>
                <a:r>
                  <a:rPr lang="en-US" dirty="0" err="1"/>
                  <a:t>cj</a:t>
                </a:r>
                <a:r>
                  <a:rPr lang="en-US" dirty="0"/>
                  <a:t> – dk</a:t>
                </a:r>
              </a:p>
              <a:p>
                <a:pPr marL="0" indent="0">
                  <a:buNone/>
                </a:pPr>
                <a:r>
                  <a:rPr lang="en-US" dirty="0"/>
                  <a:t>    </a:t>
                </a:r>
              </a:p>
              <a:p>
                <a:pPr marL="0" indent="0">
                  <a:buNone/>
                </a:pPr>
                <a:r>
                  <a:rPr lang="en-US" dirty="0"/>
                  <a:t>   </a:t>
                </a:r>
                <a:r>
                  <a:rPr lang="en-US" dirty="0" err="1"/>
                  <a:t>Contoh</a:t>
                </a:r>
                <a:r>
                  <a:rPr lang="en-US" dirty="0"/>
                  <a:t>: </a:t>
                </a:r>
                <a:r>
                  <a:rPr lang="en-US" i="1" dirty="0"/>
                  <a:t>q</a:t>
                </a:r>
                <a:r>
                  <a:rPr lang="en-US" baseline="-25000" dirty="0"/>
                  <a:t> </a:t>
                </a:r>
                <a:r>
                  <a:rPr lang="en-US" dirty="0"/>
                  <a:t> = 1 + 2i + 3j + 4k  </a:t>
                </a:r>
                <a:r>
                  <a:rPr lang="en-US" dirty="0">
                    <a:sym typeface="Symbol" panose="05050102010706020507" pitchFamily="18" charset="2"/>
                  </a:rPr>
                  <a:t>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</m:oMath>
                </a14:m>
                <a:r>
                  <a:rPr lang="en-US" dirty="0"/>
                  <a:t> = 1 – 2i – 3j – 4k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</a:t>
                </a:r>
                <a:r>
                  <a:rPr lang="en-US" dirty="0" err="1"/>
                  <a:t>Dapat</a:t>
                </a:r>
                <a:r>
                  <a:rPr lang="en-US" dirty="0"/>
                  <a:t> </a:t>
                </a:r>
                <a:r>
                  <a:rPr lang="en-US" dirty="0" err="1"/>
                  <a:t>ditunjukkan</a:t>
                </a:r>
                <a:r>
                  <a:rPr lang="en-US" dirty="0"/>
                  <a:t> </a:t>
                </a:r>
                <a:r>
                  <a:rPr lang="en-US" dirty="0" err="1"/>
                  <a:t>bahwa</a:t>
                </a:r>
                <a:r>
                  <a:rPr lang="en-US" dirty="0"/>
                  <a:t>   </a:t>
                </a:r>
                <a:r>
                  <a:rPr lang="en-US" i="1" dirty="0"/>
                  <a:t>q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</m:oMath>
                </a14:m>
                <a:r>
                  <a:rPr lang="en-US" dirty="0"/>
                  <a:t> = a</a:t>
                </a:r>
                <a:r>
                  <a:rPr lang="en-US" baseline="30000" dirty="0"/>
                  <a:t>2</a:t>
                </a:r>
                <a:r>
                  <a:rPr lang="en-US" dirty="0"/>
                  <a:t> + b</a:t>
                </a:r>
                <a:r>
                  <a:rPr lang="en-US" baseline="30000" dirty="0"/>
                  <a:t>2</a:t>
                </a:r>
                <a:r>
                  <a:rPr lang="en-US" dirty="0"/>
                  <a:t> + c</a:t>
                </a:r>
                <a:r>
                  <a:rPr lang="en-US" baseline="30000" dirty="0"/>
                  <a:t>2</a:t>
                </a:r>
                <a:r>
                  <a:rPr lang="en-US" dirty="0"/>
                  <a:t> + d</a:t>
                </a:r>
                <a:r>
                  <a:rPr lang="en-US" baseline="30000" dirty="0"/>
                  <a:t>2</a:t>
                </a:r>
                <a:r>
                  <a:rPr lang="en-US" dirty="0"/>
                  <a:t>	 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74EEA9C-B7CC-4F63-B35D-8743E8F48E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426720"/>
                <a:ext cx="10515600" cy="6431279"/>
              </a:xfrm>
              <a:blipFill>
                <a:blip r:embed="rId2"/>
                <a:stretch>
                  <a:fillRect l="-928" t="-2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2CEFD0-A501-487B-985B-B93607FBD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22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BEBE511-6DFF-4C19-B92F-60840D26CCF1}"/>
              </a:ext>
            </a:extLst>
          </p:cNvPr>
          <p:cNvSpPr/>
          <p:nvPr/>
        </p:nvSpPr>
        <p:spPr>
          <a:xfrm>
            <a:off x="4672839" y="5790149"/>
            <a:ext cx="3160521" cy="6411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E76FB8-1DC2-4DA4-A83C-3376045628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2660" y="2218132"/>
            <a:ext cx="9216220" cy="913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7528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3898D9C-F6D3-4290-91DC-9657BDD85A6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914400"/>
                <a:ext cx="10775731" cy="5807075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/>
                  <a:t>Balikan (</a:t>
                </a:r>
                <a:r>
                  <a:rPr lang="en-US" b="1" i="1" dirty="0"/>
                  <a:t>inverse</a:t>
                </a:r>
                <a:r>
                  <a:rPr lang="en-US" b="1" dirty="0"/>
                  <a:t>) quaternion </a:t>
                </a:r>
              </a:p>
              <a:p>
                <a:pPr marL="0" indent="0">
                  <a:buNone/>
                </a:pPr>
                <a:r>
                  <a:rPr lang="en-US" b="1" dirty="0"/>
                  <a:t>	 </a:t>
                </a:r>
                <a:r>
                  <a:rPr lang="en-US" dirty="0"/>
                  <a:t>Quaternion: </a:t>
                </a:r>
                <a:r>
                  <a:rPr lang="en-US" i="1" dirty="0"/>
                  <a:t>q</a:t>
                </a:r>
                <a:r>
                  <a:rPr lang="en-US" dirty="0"/>
                  <a:t> = a + bi + </a:t>
                </a:r>
                <a:r>
                  <a:rPr lang="en-US" dirty="0" err="1"/>
                  <a:t>cj</a:t>
                </a:r>
                <a:r>
                  <a:rPr lang="en-US" dirty="0"/>
                  <a:t> + dk</a:t>
                </a:r>
              </a:p>
              <a:p>
                <a:pPr marL="0" indent="0">
                  <a:spcBef>
                    <a:spcPts val="2400"/>
                  </a:spcBef>
                  <a:buNone/>
                </a:pPr>
                <a:r>
                  <a:rPr lang="en-US" dirty="0"/>
                  <a:t>	 </a:t>
                </a:r>
                <a:r>
                  <a:rPr lang="en-US" dirty="0" err="1"/>
                  <a:t>Balikan</a:t>
                </a:r>
                <a:r>
                  <a:rPr lang="en-US" dirty="0"/>
                  <a:t>:  </a:t>
                </a:r>
                <a:r>
                  <a:rPr lang="en-US" i="1" dirty="0"/>
                  <a:t>q</a:t>
                </a:r>
                <a:r>
                  <a:rPr lang="en-US" baseline="30000" dirty="0"/>
                  <a:t>–1</a:t>
                </a:r>
                <a:r>
                  <a:rPr lang="en-US" dirty="0"/>
                  <a:t>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den>
                    </m:f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acc>
                      </m:num>
                      <m:den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/>
                  <a:t>   </a:t>
                </a:r>
              </a:p>
              <a:p>
                <a:pPr marL="0" indent="0">
                  <a:spcBef>
                    <a:spcPts val="2400"/>
                  </a:spcBef>
                  <a:buNone/>
                </a:pPr>
                <a:endParaRPr lang="en-US" dirty="0"/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/>
                  <a:t>     </a:t>
                </a:r>
                <a:r>
                  <a:rPr lang="en-US" dirty="0" err="1"/>
                  <a:t>Contoh</a:t>
                </a:r>
                <a:r>
                  <a:rPr lang="en-US" dirty="0"/>
                  <a:t>: </a:t>
                </a:r>
                <a:r>
                  <a:rPr lang="en-US" i="1" dirty="0"/>
                  <a:t>q</a:t>
                </a:r>
                <a:r>
                  <a:rPr lang="en-US" baseline="-25000" dirty="0"/>
                  <a:t> </a:t>
                </a:r>
                <a:r>
                  <a:rPr lang="en-US" dirty="0"/>
                  <a:t> = 1 + 2i + 3j + 4k  </a:t>
                </a:r>
                <a:r>
                  <a:rPr lang="en-US" dirty="0">
                    <a:sym typeface="Symbol" panose="05050102010706020507" pitchFamily="18" charset="2"/>
                  </a:rPr>
                  <a:t> </a:t>
                </a:r>
                <a:r>
                  <a:rPr lang="en-US" i="1" dirty="0"/>
                  <a:t>q</a:t>
                </a:r>
                <a:r>
                  <a:rPr lang="en-US" baseline="30000" dirty="0"/>
                  <a:t>–1</a:t>
                </a:r>
                <a:r>
                  <a:rPr lang="en-US" dirty="0"/>
                  <a:t>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den>
                    </m:f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acc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−3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−4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ad>
                                  <m:radPr>
                                    <m:degHide m:val="on"/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30</m:t>
                                    </m:r>
                                  </m:e>
                                </m:rad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/>
                  <a:t>						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/>
                  <a:t>							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−4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30</m:t>
                        </m:r>
                      </m:den>
                    </m:f>
                  </m:oMath>
                </a14:m>
                <a:endParaRPr lang="en-US" dirty="0"/>
              </a:p>
              <a:p>
                <a:pPr marL="0" indent="0">
                  <a:spcBef>
                    <a:spcPts val="1200"/>
                  </a:spcBef>
                  <a:buNone/>
                </a:pPr>
                <a:r>
                  <a:rPr lang="en-US" dirty="0"/>
                  <a:t>							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30</m:t>
                        </m:r>
                      </m:den>
                    </m:f>
                  </m:oMath>
                </a14:m>
                <a:r>
                  <a:rPr lang="en-US" dirty="0"/>
                  <a:t> –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</a:t>
                </a:r>
                <a:r>
                  <a:rPr lang="en-US" dirty="0" err="1"/>
                  <a:t>Dapat</a:t>
                </a:r>
                <a:r>
                  <a:rPr lang="en-US" dirty="0"/>
                  <a:t> </a:t>
                </a:r>
                <a:r>
                  <a:rPr lang="en-US" dirty="0" err="1"/>
                  <a:t>ditunjukkan</a:t>
                </a:r>
                <a:r>
                  <a:rPr lang="en-US" dirty="0"/>
                  <a:t> </a:t>
                </a:r>
                <a:r>
                  <a:rPr lang="en-US" dirty="0" err="1"/>
                  <a:t>bahwa</a:t>
                </a:r>
                <a:r>
                  <a:rPr lang="en-US" dirty="0"/>
                  <a:t>:   </a:t>
                </a:r>
                <a:r>
                  <a:rPr lang="en-US" i="1" dirty="0" err="1"/>
                  <a:t>qq</a:t>
                </a:r>
                <a:r>
                  <a:rPr lang="en-US" baseline="30000" dirty="0"/>
                  <a:t>–1</a:t>
                </a:r>
                <a:r>
                  <a:rPr lang="en-US" dirty="0"/>
                  <a:t> = </a:t>
                </a:r>
                <a:r>
                  <a:rPr lang="en-US" i="1" dirty="0"/>
                  <a:t>q</a:t>
                </a:r>
                <a:r>
                  <a:rPr lang="en-US" baseline="30000" dirty="0"/>
                  <a:t>–1</a:t>
                </a:r>
                <a:r>
                  <a:rPr lang="en-US" i="1" dirty="0"/>
                  <a:t>q </a:t>
                </a:r>
                <a:r>
                  <a:rPr lang="en-US" dirty="0"/>
                  <a:t>= 1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3898D9C-F6D3-4290-91DC-9657BDD85A6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914400"/>
                <a:ext cx="10775731" cy="5807075"/>
              </a:xfrm>
              <a:blipFill>
                <a:blip r:embed="rId2"/>
                <a:stretch>
                  <a:fillRect l="-962" t="-16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773E21-7D4E-4765-B838-7C650BA1A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23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9B8036-ABAC-47F3-AB16-563578E9E573}"/>
              </a:ext>
            </a:extLst>
          </p:cNvPr>
          <p:cNvSpPr/>
          <p:nvPr/>
        </p:nvSpPr>
        <p:spPr>
          <a:xfrm>
            <a:off x="3111060" y="2007476"/>
            <a:ext cx="2522484" cy="9249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8E5D59B-A062-4E90-87FB-5E74BE95114B}"/>
              </a:ext>
            </a:extLst>
          </p:cNvPr>
          <p:cNvSpPr/>
          <p:nvPr/>
        </p:nvSpPr>
        <p:spPr>
          <a:xfrm>
            <a:off x="5039708" y="5619257"/>
            <a:ext cx="2522484" cy="9249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9826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12BD4-10BF-4731-8494-DC8B5E736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Aksioma-aksioma</a:t>
            </a:r>
            <a:r>
              <a:rPr lang="en-US" b="1" dirty="0"/>
              <a:t> di </a:t>
            </a:r>
            <a:r>
              <a:rPr lang="en-US" b="1" dirty="0" err="1"/>
              <a:t>dalam</a:t>
            </a:r>
            <a:r>
              <a:rPr lang="en-US" b="1" dirty="0"/>
              <a:t> </a:t>
            </a:r>
            <a:r>
              <a:rPr lang="en-US" b="1" dirty="0" err="1"/>
              <a:t>Aljabar</a:t>
            </a:r>
            <a:r>
              <a:rPr lang="en-US" b="1" dirty="0"/>
              <a:t> Quaternion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2B8437-9F73-4DDE-A61D-4AAA0CD26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24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30E7F0-00B4-474C-BE5B-974D33D6A4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10702"/>
            <a:ext cx="8980602" cy="4425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7599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2875A0F-4987-4675-AADA-A76CF65E9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25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2DC119-B5CB-46B5-B18A-D70621A43B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331" y="483260"/>
            <a:ext cx="10614395" cy="27273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3951F12-6EBA-4EAC-89CB-1B6E65024B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647441"/>
            <a:ext cx="10276240" cy="287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4743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DA5CC21-60F2-4CB5-978D-0E568EB0D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26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92FA07-EE1B-4F31-A04A-89CC9633BB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6289" y="275830"/>
            <a:ext cx="7929951" cy="6445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989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52DBB-579E-E21D-466B-BEDFA742B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Latihan (</a:t>
            </a:r>
            <a:r>
              <a:rPr lang="en-US" dirty="0" err="1"/>
              <a:t>Kuis</a:t>
            </a:r>
            <a:r>
              <a:rPr lang="en-US" dirty="0"/>
              <a:t> 2020)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5E88C2-D83B-0FE1-68BF-D416910869D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10979727" cy="4351338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Diberikan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sebuah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 quaternion  q = 2 + 3i – 4j + k.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Tunjukkan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bahwa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perkalian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 q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dengan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sekawannya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 (</a:t>
                </a:r>
                <a:r>
                  <a:rPr lang="en-US" sz="2400" i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conjugate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)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menghasilkan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nilai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 yang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sama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dengan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 2</a:t>
                </a:r>
                <a:r>
                  <a:rPr lang="en-US" sz="2400" baseline="300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2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 + 3</a:t>
                </a:r>
                <a:r>
                  <a:rPr lang="en-US" sz="2400" baseline="300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2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 + (–4 )</a:t>
                </a:r>
                <a:r>
                  <a:rPr lang="en-US" sz="2400" baseline="300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2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 + 1</a:t>
                </a:r>
                <a:r>
                  <a:rPr lang="en-US" sz="2400" baseline="300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2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. </a:t>
                </a:r>
              </a:p>
              <a:p>
                <a:pPr marL="0" indent="0">
                  <a:buNone/>
                </a:pPr>
                <a:r>
                  <a:rPr lang="en-US" sz="2400" b="1" dirty="0" err="1">
                    <a:solidFill>
                      <a:srgbClr val="000000"/>
                    </a:solidFill>
                    <a:latin typeface="Calibri" panose="020F0502020204030204" pitchFamily="34" charset="0"/>
                  </a:rPr>
                  <a:t>Jawaban</a:t>
                </a:r>
                <a:r>
                  <a:rPr lang="en-US" sz="2400" b="1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: </a:t>
                </a:r>
              </a:p>
              <a:p>
                <a:pPr marL="0" marR="0" indent="0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r>
                  <a:rPr lang="en-US" sz="2400" i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q</a:t>
                </a:r>
                <a:r>
                  <a:rPr lang="en-US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= a + bi + </a:t>
                </a:r>
                <a:r>
                  <a:rPr lang="en-US" sz="24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cj</a:t>
                </a:r>
                <a:r>
                  <a:rPr lang="en-US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+ dk</a:t>
                </a:r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indent="0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r>
                  <a:rPr lang="en-US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    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𝑞</m:t>
                        </m:r>
                      </m:e>
                    </m:acc>
                  </m:oMath>
                </a14:m>
                <a:r>
                  <a:rPr lang="en-US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= a – bi – </a:t>
                </a:r>
                <a:r>
                  <a:rPr lang="en-US" sz="2400" dirty="0" err="1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cj</a:t>
                </a:r>
                <a:r>
                  <a:rPr lang="en-US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– dk </a:t>
                </a:r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indent="0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r>
                  <a:rPr lang="en-US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      </a:t>
                </a:r>
                <a:r>
                  <a:rPr lang="en-US" sz="2400" dirty="0" err="1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Dapat</a:t>
                </a:r>
                <a:r>
                  <a:rPr lang="en-US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ditunjukkan</a:t>
                </a:r>
                <a:r>
                  <a:rPr lang="en-US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bahwa</a:t>
                </a:r>
                <a:r>
                  <a:rPr lang="en-US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2400" i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q</a:t>
                </a:r>
                <a:r>
                  <a:rPr lang="en-US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𝑞</m:t>
                        </m:r>
                      </m:e>
                    </m:acc>
                  </m:oMath>
                </a14:m>
                <a:r>
                  <a:rPr lang="en-US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= a</a:t>
                </a:r>
                <a:r>
                  <a:rPr lang="en-US" sz="2400" baseline="300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2</a:t>
                </a:r>
                <a:r>
                  <a:rPr lang="en-US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+ b</a:t>
                </a:r>
                <a:r>
                  <a:rPr lang="en-US" sz="2400" baseline="300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2 </a:t>
                </a:r>
                <a:r>
                  <a:rPr lang="en-US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+ c</a:t>
                </a:r>
                <a:r>
                  <a:rPr lang="en-US" sz="2400" baseline="300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2</a:t>
                </a:r>
                <a:r>
                  <a:rPr lang="en-US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+ d</a:t>
                </a:r>
                <a:r>
                  <a:rPr lang="en-US" sz="2400" baseline="300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2</a:t>
                </a:r>
                <a:r>
                  <a:rPr lang="en-US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indent="0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r>
                  <a:rPr lang="en-US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      Pada </a:t>
                </a:r>
                <a:r>
                  <a:rPr lang="en-US" sz="24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soal</a:t>
                </a:r>
                <a:r>
                  <a:rPr lang="en-US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: 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q = 2 + 3i – 4j + k,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sehingga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𝑞</m:t>
                        </m:r>
                      </m:e>
                    </m:acc>
                  </m:oMath>
                </a14:m>
                <a:r>
                  <a:rPr lang="en-US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= 2 – 3i + 4j – k </a:t>
                </a:r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indent="0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r>
                  <a:rPr lang="en-US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        </a:t>
                </a:r>
                <a:r>
                  <a:rPr lang="en-US" sz="2400" i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q</a:t>
                </a:r>
                <a:r>
                  <a:rPr lang="en-US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𝑞</m:t>
                        </m:r>
                      </m:e>
                    </m:acc>
                  </m:oMath>
                </a14:m>
                <a:r>
                  <a:rPr lang="en-US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= (2 + 3i – 4j + k)( 2 – 3i + 4j – k) = 4 – 6i + 8j – 2k + 6i – 9i</a:t>
                </a:r>
                <a:r>
                  <a:rPr lang="en-US" sz="2400" baseline="300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2</a:t>
                </a:r>
                <a:r>
                  <a:rPr lang="en-US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 + 12ij – 3ik – 8j –  </a:t>
                </a:r>
              </a:p>
              <a:p>
                <a:pPr marL="0" marR="0" indent="0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r>
                  <a:rPr lang="en-US" sz="2400" dirty="0"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                                                                           </a:t>
                </a:r>
                <a:r>
                  <a:rPr lang="en-US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12ji – 16j</a:t>
                </a:r>
                <a:r>
                  <a:rPr lang="en-US" sz="2400" baseline="300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2</a:t>
                </a:r>
                <a:r>
                  <a:rPr lang="en-US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+  4jk + 2k – 3ki + 4kj – k</a:t>
                </a:r>
                <a:r>
                  <a:rPr lang="en-US" sz="2400" baseline="300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2</a:t>
                </a:r>
                <a:r>
                  <a:rPr lang="en-US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   </a:t>
                </a:r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828800" marR="0" indent="0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r>
                  <a:rPr lang="en-US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                                              = 4 + 9 + 16 + 1  = 2</a:t>
                </a:r>
                <a:r>
                  <a:rPr lang="en-US" sz="2400" baseline="300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2</a:t>
                </a:r>
                <a:r>
                  <a:rPr lang="en-US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+ 3</a:t>
                </a:r>
                <a:r>
                  <a:rPr lang="en-US" sz="2400" baseline="300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2</a:t>
                </a:r>
                <a:r>
                  <a:rPr lang="en-US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+ (–4)</a:t>
                </a:r>
                <a:r>
                  <a:rPr lang="en-US" sz="2400" baseline="300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2</a:t>
                </a:r>
                <a:r>
                  <a:rPr lang="en-US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+ 1</a:t>
                </a:r>
                <a:r>
                  <a:rPr lang="en-US" sz="2400" baseline="300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2</a:t>
                </a:r>
                <a:r>
                  <a:rPr lang="en-US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= 30    </a:t>
                </a:r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5E88C2-D83B-0FE1-68BF-D416910869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0979727" cy="4351338"/>
              </a:xfrm>
              <a:blipFill>
                <a:blip r:embed="rId2"/>
                <a:stretch>
                  <a:fillRect l="-832" t="-26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3F08DF-84C9-F480-504F-89F8138F1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3074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115AA-E2F0-D0B7-DC68-EE2385C98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Latihan (</a:t>
            </a:r>
            <a:r>
              <a:rPr lang="en-US" dirty="0" err="1"/>
              <a:t>Kuis</a:t>
            </a:r>
            <a:r>
              <a:rPr lang="en-US" dirty="0"/>
              <a:t> 2021)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691729-3C50-86ED-E61C-567739EFE86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lnSpc>
                    <a:spcPct val="106000"/>
                  </a:lnSpc>
                  <a:spcBef>
                    <a:spcPts val="0"/>
                  </a:spcBef>
                  <a:buNone/>
                </a:pPr>
                <a:r>
                  <a:rPr lang="en-US" sz="2400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Diberikan</a:t>
                </a:r>
                <a:r>
                  <a:rPr lang="en-US" sz="24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quaternion p = 3 + 2i – 4j + 3k dan q = -3i + 2j – 5k. </a:t>
                </a:r>
                <a:r>
                  <a:rPr lang="en-US" sz="2400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Tentukan</a:t>
                </a:r>
                <a:r>
                  <a:rPr lang="en-US" sz="24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342900" marR="0" lvl="0" indent="-342900">
                  <a:lnSpc>
                    <a:spcPct val="106000"/>
                  </a:lnSpc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lphaLcPeriod"/>
                </a:pPr>
                <a:r>
                  <a:rPr lang="en-US" sz="24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(p + q)</a:t>
                </a:r>
                <a:r>
                  <a:rPr lang="en-US" sz="2400" baseline="300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–1  </a:t>
                </a:r>
                <a:r>
                  <a:rPr lang="en-US" sz="24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342900" marR="0" lvl="0" indent="-342900">
                  <a:lnSpc>
                    <a:spcPct val="106000"/>
                  </a:lnSpc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lphaLcPeriod"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𝑝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−3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𝑞</m:t>
                        </m:r>
                      </m:e>
                    </m:acc>
                  </m:oMath>
                </a14:m>
                <a:endParaRPr lang="en-US" sz="24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marR="0" lvl="0" indent="-342900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buFont typeface="+mj-lt"/>
                  <a:buAutoNum type="alphaLcPeriod"/>
                </a:pPr>
                <a:r>
                  <a:rPr lang="en-US" sz="2400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qq</a:t>
                </a:r>
                <a:r>
                  <a:rPr lang="en-US" sz="2400" baseline="300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–1  </a:t>
                </a:r>
                <a:r>
                  <a:rPr lang="en-US" sz="24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marR="0" lvl="0" indent="0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endParaRPr lang="en-US" sz="24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r>
                  <a:rPr lang="en-US" sz="2400" b="1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Jawaban</a:t>
                </a:r>
                <a:r>
                  <a:rPr lang="en-US" sz="2400" b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</a:p>
              <a:p>
                <a:pPr marL="342900" marR="0" lvl="0" indent="-342900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buFont typeface="+mj-lt"/>
                  <a:buAutoNum type="alphaLcPeriod"/>
                </a:pPr>
                <a:r>
                  <a:rPr lang="en-US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 + q = (3 + 2i – 4j + 3k) + (-3i + 2j – 5k)  = 3 – </a:t>
                </a:r>
                <a:r>
                  <a:rPr lang="en-US" sz="24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r>
                  <a:rPr lang="en-US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– 2j - 2k </a:t>
                </a:r>
              </a:p>
              <a:p>
                <a:pPr marL="457200" marR="0" indent="-111125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r>
                  <a:rPr lang="en-US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(p + q)</a:t>
                </a:r>
                <a:r>
                  <a:rPr lang="en-US" sz="2400" baseline="30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–1</a:t>
                </a:r>
                <a:r>
                  <a:rPr lang="en-US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(3 + </a:t>
                </a:r>
                <a:r>
                  <a:rPr lang="en-US" sz="24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r>
                  <a:rPr lang="en-US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+ 2j + 2k)/(</a:t>
                </a:r>
                <a:r>
                  <a:rPr lang="en-US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</a:t>
                </a:r>
                <a:r>
                  <a:rPr lang="en-US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18)</a:t>
                </a:r>
                <a:r>
                  <a:rPr lang="en-US" sz="2400" baseline="30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1/6 + (1/18)</a:t>
                </a:r>
                <a:r>
                  <a:rPr lang="en-US" sz="24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r>
                  <a:rPr lang="en-US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+ (1/9)j + (1/9)k</a:t>
                </a:r>
                <a:r>
                  <a:rPr lang="en-US" sz="2400" baseline="30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marR="0" lvl="0" indent="0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endParaRPr lang="en-US" sz="2400" b="1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marR="0" lvl="0" indent="-342900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buFont typeface="+mj-lt"/>
                  <a:buAutoNum type="alphaLcPeriod"/>
                </a:pPr>
                <a:endParaRPr lang="en-US" sz="24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691729-3C50-86ED-E61C-567739EFE86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39294E-0ADF-DFFE-0D95-E18AF4F3C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5684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174E6B-D342-EF2D-2B8A-77D01345421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762000"/>
                <a:ext cx="10515600" cy="5414963"/>
              </a:xfrm>
            </p:spPr>
            <p:txBody>
              <a:bodyPr/>
              <a:lstStyle/>
              <a:p>
                <a:pPr marL="457200" marR="0" lvl="0" indent="-457200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buFont typeface="+mj-lt"/>
                  <a:buAutoNum type="alphaLcPeriod" startAt="2"/>
                </a:pPr>
                <a:r>
                  <a:rPr lang="en-US" sz="24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2p – 3q = 2(3 + 2i – 4j + 3k) – 3(-3i + 2j – 5k) = 6 + 4i - 8j +6k + 9i - 6j + 15k = </a:t>
                </a:r>
              </a:p>
              <a:p>
                <a:pPr marL="2971800" marR="0" indent="0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r>
                  <a:rPr lang="en-US" sz="24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                      = 6 + 13i – 14j +21k</a:t>
                </a:r>
              </a:p>
              <a:p>
                <a:pPr marL="0" marR="0" indent="0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r>
                  <a:rPr lang="en-US" sz="24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𝑝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−3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𝑞</m:t>
                        </m:r>
                      </m:e>
                    </m:acc>
                  </m:oMath>
                </a14:m>
                <a:r>
                  <a:rPr lang="en-US" sz="24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= 6 – 13i + 14j – 21k</a:t>
                </a:r>
              </a:p>
              <a:p>
                <a:pPr marL="0" marR="0" indent="0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r>
                  <a:rPr lang="en-US" sz="24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  <a:p>
                <a:pPr marL="457200" marR="0" lvl="0" indent="-457200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buFont typeface="+mj-lt"/>
                  <a:buAutoNum type="alphaLcPeriod" startAt="3"/>
                </a:pPr>
                <a:r>
                  <a:rPr lang="en-US" sz="2400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qq</a:t>
                </a:r>
                <a:r>
                  <a:rPr lang="en-US" sz="2400" baseline="300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–1  </a:t>
                </a:r>
                <a:r>
                  <a:rPr lang="en-US" sz="24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=  (-3i + 2j – 5k)(3/38 </a:t>
                </a:r>
                <a:r>
                  <a:rPr lang="en-US" sz="2400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r>
                  <a:rPr lang="en-US" sz="24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– 1/19 j + 5/38k) = 1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174E6B-D342-EF2D-2B8A-77D01345421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762000"/>
                <a:ext cx="10515600" cy="5414963"/>
              </a:xfrm>
              <a:blipFill>
                <a:blip r:embed="rId2"/>
                <a:stretch>
                  <a:fillRect l="-928" t="-9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5D2EA0-8C2C-381C-510E-679BFF83C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569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F3D76-57D3-4BD8-BEFD-06622029A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Bilangan</a:t>
            </a:r>
            <a:r>
              <a:rPr lang="en-US" b="1" dirty="0"/>
              <a:t> Quaternion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288828B-F0CE-4022-BED7-0C77650ACF8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err="1"/>
                  <a:t>Ditemukan</a:t>
                </a:r>
                <a:r>
                  <a:rPr lang="en-US" dirty="0"/>
                  <a:t> oleh Sir William Rowan Hamilton pada </a:t>
                </a:r>
                <a:r>
                  <a:rPr lang="en-US" dirty="0" err="1"/>
                  <a:t>tahun</a:t>
                </a:r>
                <a:r>
                  <a:rPr lang="en-US" dirty="0"/>
                  <a:t> 1843.</a:t>
                </a:r>
              </a:p>
              <a:p>
                <a:endParaRPr lang="en-US" dirty="0"/>
              </a:p>
              <a:p>
                <a:r>
                  <a:rPr lang="en-US" dirty="0"/>
                  <a:t>Hamilton </a:t>
                </a:r>
                <a:r>
                  <a:rPr lang="en-US" dirty="0" err="1"/>
                  <a:t>mencoba</a:t>
                </a:r>
                <a:r>
                  <a:rPr lang="en-US" dirty="0"/>
                  <a:t> </a:t>
                </a:r>
                <a:r>
                  <a:rPr lang="en-US" dirty="0" err="1"/>
                  <a:t>memperluas</a:t>
                </a:r>
                <a:r>
                  <a:rPr lang="en-US" dirty="0"/>
                  <a:t> </a:t>
                </a:r>
                <a:r>
                  <a:rPr lang="en-US" dirty="0" err="1"/>
                  <a:t>bilangan</a:t>
                </a:r>
                <a:r>
                  <a:rPr lang="en-US" dirty="0"/>
                  <a:t> </a:t>
                </a:r>
                <a:r>
                  <a:rPr lang="en-US" dirty="0" err="1"/>
                  <a:t>kompleks</a:t>
                </a:r>
                <a:r>
                  <a:rPr lang="en-US" dirty="0"/>
                  <a:t> di R</a:t>
                </a:r>
                <a:r>
                  <a:rPr lang="en-US" baseline="30000" dirty="0"/>
                  <a:t>2</a:t>
                </a:r>
                <a:r>
                  <a:rPr lang="en-US" dirty="0"/>
                  <a:t> </a:t>
                </a:r>
                <a:r>
                  <a:rPr lang="en-US" dirty="0" err="1"/>
                  <a:t>ke</a:t>
                </a:r>
                <a:r>
                  <a:rPr lang="en-US" dirty="0"/>
                  <a:t> R</a:t>
                </a:r>
                <a:r>
                  <a:rPr lang="en-US" baseline="30000" dirty="0"/>
                  <a:t>3</a:t>
                </a:r>
                <a:r>
                  <a:rPr lang="en-US" dirty="0"/>
                  <a:t>: </a:t>
                </a:r>
              </a:p>
              <a:p>
                <a:pPr marL="0" indent="0">
                  <a:spcBef>
                    <a:spcPts val="1800"/>
                  </a:spcBef>
                  <a:spcAft>
                    <a:spcPts val="1800"/>
                  </a:spcAft>
                  <a:buNone/>
                </a:pPr>
                <a:r>
                  <a:rPr lang="en-US" dirty="0"/>
                  <a:t>		</a:t>
                </a:r>
                <a:r>
                  <a:rPr lang="en-US" i="1" dirty="0">
                    <a:solidFill>
                      <a:srgbClr val="FF0000"/>
                    </a:solidFill>
                  </a:rPr>
                  <a:t>z</a:t>
                </a:r>
                <a:r>
                  <a:rPr lang="en-US" dirty="0">
                    <a:solidFill>
                      <a:srgbClr val="FF0000"/>
                    </a:solidFill>
                  </a:rPr>
                  <a:t> = </a:t>
                </a:r>
                <a:r>
                  <a:rPr lang="en-US" i="1" dirty="0">
                    <a:solidFill>
                      <a:srgbClr val="FF0000"/>
                    </a:solidFill>
                  </a:rPr>
                  <a:t>a</a:t>
                </a:r>
                <a:r>
                  <a:rPr lang="en-US" dirty="0">
                    <a:solidFill>
                      <a:srgbClr val="FF0000"/>
                    </a:solidFill>
                  </a:rPr>
                  <a:t> + </a:t>
                </a:r>
                <a:r>
                  <a:rPr lang="en-US" i="1" dirty="0">
                    <a:solidFill>
                      <a:srgbClr val="FF0000"/>
                    </a:solidFill>
                  </a:rPr>
                  <a:t>bi</a:t>
                </a:r>
                <a:r>
                  <a:rPr lang="en-US" dirty="0">
                    <a:solidFill>
                      <a:srgbClr val="FF0000"/>
                    </a:solidFill>
                  </a:rPr>
                  <a:t> + </a:t>
                </a:r>
                <a:r>
                  <a:rPr lang="en-US" i="1" dirty="0" err="1">
                    <a:solidFill>
                      <a:srgbClr val="FF0000"/>
                    </a:solidFill>
                  </a:rPr>
                  <a:t>cj</a:t>
                </a:r>
                <a:r>
                  <a:rPr lang="en-US" i="1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>
                    <a:solidFill>
                      <a:srgbClr val="FF0000"/>
                    </a:solidFill>
                  </a:rPr>
                  <a:t>                         </a:t>
                </a:r>
                <a:r>
                  <a:rPr lang="en-US" dirty="0"/>
                  <a:t>(triplets)</a:t>
                </a:r>
              </a:p>
              <a:p>
                <a:pPr marL="0" indent="0">
                  <a:buNone/>
                </a:pPr>
                <a:r>
                  <a:rPr lang="en-US" dirty="0"/>
                  <a:t>    yang </a:t>
                </a:r>
                <a:r>
                  <a:rPr lang="en-US" dirty="0" err="1"/>
                  <a:t>dalam</a:t>
                </a:r>
                <a:r>
                  <a:rPr lang="en-US" dirty="0"/>
                  <a:t> </a:t>
                </a:r>
                <a:r>
                  <a:rPr lang="en-US" dirty="0" err="1"/>
                  <a:t>hal</a:t>
                </a:r>
                <a:r>
                  <a:rPr lang="en-US" dirty="0"/>
                  <a:t> </a:t>
                </a:r>
                <a:r>
                  <a:rPr lang="en-US" dirty="0" err="1"/>
                  <a:t>ini</a:t>
                </a:r>
                <a:r>
                  <a:rPr lang="en-US" dirty="0"/>
                  <a:t>, </a:t>
                </a:r>
                <a:r>
                  <a:rPr lang="en-US" i="1" dirty="0" err="1"/>
                  <a:t>i</a:t>
                </a:r>
                <a:r>
                  <a:rPr lang="en-US" dirty="0"/>
                  <a:t> = </a:t>
                </a:r>
                <a:r>
                  <a:rPr lang="en-US" i="1" dirty="0"/>
                  <a:t>j</a:t>
                </a:r>
                <a:r>
                  <a:rPr lang="en-US" dirty="0"/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rad>
                  </m:oMath>
                </a14:m>
                <a:r>
                  <a:rPr lang="en-US" dirty="0"/>
                  <a:t> dan </a:t>
                </a:r>
                <a:r>
                  <a:rPr lang="en-US" i="1" dirty="0"/>
                  <a:t>i</a:t>
                </a:r>
                <a:r>
                  <a:rPr lang="en-US" baseline="30000" dirty="0"/>
                  <a:t>2</a:t>
                </a:r>
                <a:r>
                  <a:rPr lang="en-US" dirty="0"/>
                  <a:t> = </a:t>
                </a:r>
                <a:r>
                  <a:rPr lang="en-US" i="1" dirty="0"/>
                  <a:t>j</a:t>
                </a:r>
                <a:r>
                  <a:rPr lang="en-US" baseline="30000" dirty="0"/>
                  <a:t>2 </a:t>
                </a:r>
                <a:r>
                  <a:rPr lang="en-US" dirty="0"/>
                  <a:t>= –1  </a:t>
                </a:r>
              </a:p>
              <a:p>
                <a:pPr marL="0" indent="0">
                  <a:buNone/>
                </a:pPr>
                <a:r>
                  <a:rPr lang="en-US" dirty="0"/>
                  <a:t>   </a:t>
                </a:r>
              </a:p>
              <a:p>
                <a:pPr marL="0" indent="0">
                  <a:buNone/>
                </a:pPr>
                <a:r>
                  <a:rPr lang="en-US" dirty="0"/>
                  <a:t>    </a:t>
                </a:r>
                <a:r>
                  <a:rPr lang="en-US" dirty="0" err="1"/>
                  <a:t>Contoh</a:t>
                </a:r>
                <a:r>
                  <a:rPr lang="en-US" dirty="0"/>
                  <a:t>: </a:t>
                </a:r>
                <a:r>
                  <a:rPr lang="en-US" i="1" dirty="0"/>
                  <a:t>z</a:t>
                </a:r>
                <a:r>
                  <a:rPr lang="en-US" dirty="0"/>
                  <a:t> = 3 + 4</a:t>
                </a:r>
                <a:r>
                  <a:rPr lang="en-US" i="1" dirty="0"/>
                  <a:t>i</a:t>
                </a:r>
                <a:r>
                  <a:rPr lang="en-US" dirty="0"/>
                  <a:t> – 5</a:t>
                </a:r>
                <a:r>
                  <a:rPr lang="en-US" i="1" dirty="0"/>
                  <a:t>j</a:t>
                </a:r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288828B-F0CE-4022-BED7-0C77650ACF8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C778C9-A436-42DB-820C-DFE08B9E3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3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B40126-D31C-8359-A1F4-252E033A87D0}"/>
              </a:ext>
            </a:extLst>
          </p:cNvPr>
          <p:cNvSpPr txBox="1"/>
          <p:nvPr/>
        </p:nvSpPr>
        <p:spPr>
          <a:xfrm>
            <a:off x="9398478" y="6376111"/>
            <a:ext cx="2793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Sir William Rowan Hamilton</a:t>
            </a:r>
          </a:p>
        </p:txBody>
      </p:sp>
      <p:pic>
        <p:nvPicPr>
          <p:cNvPr id="10" name="Picture 9" descr="A picture containing text, indoor, old, posing&#10;&#10;Description automatically generated">
            <a:extLst>
              <a:ext uri="{FF2B5EF4-FFF2-40B4-BE49-F238E27FC236}">
                <a16:creationId xmlns:a16="http://schemas.microsoft.com/office/drawing/2014/main" id="{228FE06A-B99D-B279-CD26-E7FD06E28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4804" y="3217644"/>
            <a:ext cx="2300870" cy="3158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7184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5893D-6214-1ABC-6E39-5FD75C1BE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Latihan (</a:t>
            </a:r>
            <a:r>
              <a:rPr lang="en-US" dirty="0" err="1"/>
              <a:t>Kuis</a:t>
            </a:r>
            <a:r>
              <a:rPr lang="en-US" dirty="0"/>
              <a:t> 2022)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2C7274-94E5-0517-EFFB-189EDCAEE2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ID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Diberikan</a:t>
            </a:r>
            <a:r>
              <a:rPr lang="en-ID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quaternion q1= 1 + </a:t>
            </a:r>
            <a:r>
              <a:rPr lang="en-ID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ID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- 2j + 3k,  q2 = 2 - 3i + j - 2k, </a:t>
            </a:r>
            <a:r>
              <a:rPr lang="en-ID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hitunglah</a:t>
            </a:r>
            <a:r>
              <a:rPr lang="en-ID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: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D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a). q1 – q2       b). 2q1 + 3q2 	c). q1 q2      d). q1/q2 </a:t>
            </a:r>
          </a:p>
          <a:p>
            <a:pPr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ID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D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Jawaban</a:t>
            </a:r>
            <a:r>
              <a:rPr lang="en-ID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 </a:t>
            </a: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0B289E-4E1E-84A1-258E-DA0AA052E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30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AF7563-EFC9-B740-596B-59CB9E0AD5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356" y="3565814"/>
            <a:ext cx="5875733" cy="31556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3843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7F3EA-757F-B1D0-F42A-5C8918D06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Latihan (</a:t>
            </a:r>
            <a:r>
              <a:rPr lang="en-US" dirty="0" err="1"/>
              <a:t>Kuis</a:t>
            </a:r>
            <a:r>
              <a:rPr lang="en-US" dirty="0"/>
              <a:t> 2020)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9AB304-B1DE-B6AB-3DBA-032015DA51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Diketahui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Quaternion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tersusun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atas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4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komponen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1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komponen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riil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dan 3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komponen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imajiner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i,j,k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yang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dapat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disusun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bentuk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tuple (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a,b,c,d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 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menggunakan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perkalian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matriks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buktikan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bahwa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marL="342900" marR="0" lvl="0" indent="-3429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ijk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-1</a:t>
            </a:r>
          </a:p>
          <a:p>
            <a:pPr marL="342900" marR="0" lvl="0" indent="-3429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 = -j</a:t>
            </a:r>
          </a:p>
          <a:p>
            <a:pPr marL="342900" marR="0" lvl="0" indent="-3429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</a:t>
            </a:r>
            <a:r>
              <a:rPr lang="en-US" sz="2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jawaban</a:t>
            </a:r>
            <a:r>
              <a:rPr lang="en-US" sz="2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pada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halaman</a:t>
            </a:r>
            <a:r>
              <a:rPr lang="en-US" sz="2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sesudah</a:t>
            </a:r>
            <a:r>
              <a:rPr lang="en-US" sz="2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ini</a:t>
            </a:r>
            <a:r>
              <a:rPr lang="en-US" sz="2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AC119-3A71-0125-CEA7-E10DA42CB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1616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160604-4D3A-6628-37DF-258A3BC054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855" y="136525"/>
            <a:ext cx="10515600" cy="58444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err="1"/>
              <a:t>Jawaban</a:t>
            </a:r>
            <a:r>
              <a:rPr lang="en-US" sz="2400" b="1" dirty="0"/>
              <a:t>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FEC288-480A-DEBE-4421-E9EB5ED98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32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16593B-43BE-D09E-267E-22A7061DA3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2708" y="93344"/>
            <a:ext cx="8915401" cy="667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9524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4E302-856D-4AB1-9D3F-526F3FAA0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Latihan</a:t>
            </a:r>
            <a:r>
              <a:rPr lang="en-US" b="1" dirty="0"/>
              <a:t>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C888F5-E04A-4A6C-8DD5-E217122AAD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2220"/>
            <a:ext cx="10515600" cy="459474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err="1"/>
              <a:t>Hitunglah</a:t>
            </a:r>
            <a:r>
              <a:rPr lang="en-US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B06682-7470-4B1B-818E-4D9D37575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33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E10001-62CF-48DD-9A34-82D689A615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1877" y="2143592"/>
            <a:ext cx="7174337" cy="17359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5D9291A-0D2C-4FB2-8132-A66E451BB4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1877" y="3974564"/>
            <a:ext cx="6530338" cy="11524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851C18E-B843-426C-9940-D359C2AFD4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1877" y="5126987"/>
            <a:ext cx="4143554" cy="1661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3637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AE8D3B-B0C7-4E42-AB9B-A202DA311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41680"/>
            <a:ext cx="10515600" cy="543528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2.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3.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4.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78FDCC-2ED0-4EA7-9918-258A98E0E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34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D29F60-1889-492E-B1AC-7BC1B30746B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640" y="812482"/>
            <a:ext cx="8671560" cy="1386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6EE6661-3195-4EF9-B70A-33908101705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640" y="2378709"/>
            <a:ext cx="8895080" cy="182594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983296D-B132-4ABF-92F9-160FF77C926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640" y="4384039"/>
            <a:ext cx="9001760" cy="19723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15542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40C74-3648-406B-8653-FE42A478D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Quaternion di </a:t>
            </a:r>
            <a:r>
              <a:rPr lang="en-US" b="1" dirty="0" err="1"/>
              <a:t>dalam</a:t>
            </a:r>
            <a:r>
              <a:rPr lang="en-US" b="1" dirty="0"/>
              <a:t> Bahasa Python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D6DBBD-B720-4BD5-A99E-1677FD5395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200" y="1690688"/>
            <a:ext cx="11104880" cy="4895850"/>
          </a:xfrm>
        </p:spPr>
        <p:txBody>
          <a:bodyPr>
            <a:normAutofit fontScale="92500" lnSpcReduction="10000"/>
          </a:bodyPr>
          <a:lstStyle/>
          <a:p>
            <a:r>
              <a:rPr lang="en-US" sz="2400" b="1" dirty="0" err="1"/>
              <a:t>Instalasi</a:t>
            </a:r>
            <a:r>
              <a:rPr lang="en-US" sz="2400" b="1" dirty="0"/>
              <a:t> </a:t>
            </a:r>
            <a:r>
              <a:rPr lang="en-US" sz="2400" b="1" dirty="0" err="1"/>
              <a:t>paket</a:t>
            </a:r>
            <a:r>
              <a:rPr lang="en-US" sz="2400" b="1" dirty="0"/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pyquaternion</a:t>
            </a:r>
            <a:r>
              <a:rPr lang="en-US" sz="2400" b="1" dirty="0"/>
              <a:t>: 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pip install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pyquaternion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endParaRPr lang="en-US" sz="2400" dirty="0"/>
          </a:p>
          <a:p>
            <a:r>
              <a:rPr lang="en-US" sz="2400" b="1" dirty="0" err="1"/>
              <a:t>Gunakan</a:t>
            </a:r>
            <a:r>
              <a:rPr lang="en-US" sz="2400" b="1" dirty="0"/>
              <a:t> </a:t>
            </a:r>
            <a:r>
              <a:rPr lang="en-US" sz="2400" b="1" dirty="0" err="1"/>
              <a:t>paket</a:t>
            </a:r>
            <a:r>
              <a:rPr lang="en-US" sz="2400" b="1" dirty="0"/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pyquaternion</a:t>
            </a:r>
            <a:r>
              <a:rPr lang="en-US" sz="2400" b="1" dirty="0"/>
              <a:t>:  </a:t>
            </a:r>
          </a:p>
          <a:p>
            <a:pPr marL="457200" lvl="1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&gt;&gt; from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pyquaternion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import Quaternion </a:t>
            </a:r>
          </a:p>
          <a:p>
            <a:pPr lvl="1"/>
            <a:endParaRPr lang="en-US" dirty="0"/>
          </a:p>
          <a:p>
            <a:pPr marL="173038" lvl="1" indent="-173038"/>
            <a:r>
              <a:rPr lang="en-US" b="1" dirty="0"/>
              <a:t>  </a:t>
            </a:r>
            <a:r>
              <a:rPr lang="en-US" b="1" dirty="0" err="1"/>
              <a:t>Buat</a:t>
            </a:r>
            <a:r>
              <a:rPr lang="en-US" b="1" dirty="0"/>
              <a:t> (</a:t>
            </a:r>
            <a:r>
              <a:rPr lang="en-US" b="1" i="1" dirty="0"/>
              <a:t>create</a:t>
            </a:r>
            <a:r>
              <a:rPr lang="en-US" b="1" dirty="0"/>
              <a:t>) </a:t>
            </a:r>
            <a:r>
              <a:rPr lang="en-US" b="1" dirty="0" err="1"/>
              <a:t>objek</a:t>
            </a:r>
            <a:r>
              <a:rPr lang="en-US" b="1" dirty="0"/>
              <a:t> quaternion, </a:t>
            </a:r>
            <a:r>
              <a:rPr lang="en-US" b="1" dirty="0" err="1"/>
              <a:t>ada</a:t>
            </a:r>
            <a:r>
              <a:rPr lang="en-US" b="1" dirty="0"/>
              <a:t> </a:t>
            </a:r>
            <a:r>
              <a:rPr lang="en-US" b="1" dirty="0" err="1"/>
              <a:t>banyak</a:t>
            </a:r>
            <a:r>
              <a:rPr lang="en-US" b="1" dirty="0"/>
              <a:t> </a:t>
            </a:r>
            <a:r>
              <a:rPr lang="en-US" b="1" dirty="0" err="1"/>
              <a:t>cara</a:t>
            </a:r>
            <a:r>
              <a:rPr lang="en-US" b="1" dirty="0"/>
              <a:t>: </a:t>
            </a:r>
          </a:p>
          <a:p>
            <a:pPr marL="0" lvl="1" indent="0">
              <a:buNone/>
            </a:pPr>
            <a:r>
              <a:rPr lang="en-US" dirty="0"/>
              <a:t>	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&gt;&gt; q1 = Quaternion(scalar=1, vector=(2, 3, 4))</a:t>
            </a:r>
          </a:p>
          <a:p>
            <a:pPr marL="0" lvl="1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	&gt;&gt; q2 = Quaternion(scalar=1, vector=[2, 3, 4])</a:t>
            </a:r>
          </a:p>
          <a:p>
            <a:pPr marL="0" lvl="1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	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&gt;&gt; 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q3 = Quaternion(scalar=1, vector=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np.array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([2, 3, 4]))</a:t>
            </a:r>
          </a:p>
          <a:p>
            <a:pPr marL="0" lvl="1" indent="0">
              <a:buNone/>
            </a:pP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&gt;&gt; 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q4 = Quaternion([1, 2, 3, 4])</a:t>
            </a:r>
          </a:p>
          <a:p>
            <a:pPr marL="0" lvl="1" indent="0">
              <a:buNone/>
            </a:pP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     	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&gt;&gt; 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q5 = Quaternion((1, 2, 3, 4))</a:t>
            </a:r>
          </a:p>
          <a:p>
            <a:pPr marL="0" lvl="1" indent="0">
              <a:buNone/>
            </a:pP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&gt;&gt; 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q6 = Quaternion(</a:t>
            </a:r>
            <a:r>
              <a:rPr lang="fr-FR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np.array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([1, 2, 3, 4]))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 indent="0">
              <a:buNone/>
            </a:pPr>
            <a:r>
              <a:rPr lang="en-US" dirty="0"/>
              <a:t>    </a:t>
            </a:r>
            <a:r>
              <a:rPr lang="en-US" dirty="0" err="1"/>
              <a:t>Semuanya</a:t>
            </a:r>
            <a:r>
              <a:rPr lang="en-US" dirty="0"/>
              <a:t> </a:t>
            </a:r>
            <a:r>
              <a:rPr lang="en-US" dirty="0" err="1"/>
              <a:t>menghasilkan</a:t>
            </a:r>
            <a:r>
              <a:rPr lang="en-US" dirty="0"/>
              <a:t> quaternion: q = 1 + 2i + 3j + 4k	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01E569-7869-4E6B-B8DE-5F5B08B8C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3250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58545A-02B0-4C3B-BEC1-0B67693E29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731520"/>
            <a:ext cx="11118273" cy="5445443"/>
          </a:xfrm>
        </p:spPr>
        <p:txBody>
          <a:bodyPr>
            <a:normAutofit/>
          </a:bodyPr>
          <a:lstStyle/>
          <a:p>
            <a:r>
              <a:rPr lang="en-US" sz="2400" b="1" dirty="0" err="1"/>
              <a:t>Hitung</a:t>
            </a:r>
            <a:r>
              <a:rPr lang="en-US" sz="2400" b="1" dirty="0"/>
              <a:t> </a:t>
            </a:r>
            <a:r>
              <a:rPr lang="en-US" sz="2400" b="1" dirty="0" err="1"/>
              <a:t>norma</a:t>
            </a:r>
            <a:r>
              <a:rPr lang="en-US" sz="2400" b="1" dirty="0"/>
              <a:t> (magnitude) quaternion </a:t>
            </a:r>
          </a:p>
          <a:p>
            <a:pPr marL="0" indent="0">
              <a:buNone/>
            </a:pPr>
            <a:r>
              <a:rPr lang="en-US" sz="2400" dirty="0"/>
              <a:t>        	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&gt;&gt; q1 = Quaternion(scalar=1, vector=(2, 3, 4))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&gt;&gt; </a:t>
            </a:r>
            <a:r>
              <a:rPr lang="en-US" sz="24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(q1.norm)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5.477225575051661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&gt;&gt; </a:t>
            </a:r>
            <a:r>
              <a:rPr lang="en-US" sz="24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(q1.magnitude)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5.477225575051661 </a:t>
            </a:r>
          </a:p>
          <a:p>
            <a:pPr marL="0" indent="0">
              <a:buNone/>
            </a:pPr>
            <a:endParaRPr lang="en-US" sz="2400" dirty="0">
              <a:latin typeface="+mj-lt"/>
              <a:cs typeface="Courier New" panose="02070309020205020404" pitchFamily="49" charset="0"/>
            </a:endParaRPr>
          </a:p>
          <a:p>
            <a:r>
              <a:rPr lang="en-US" sz="2400" b="1" dirty="0" err="1">
                <a:cs typeface="Courier New" panose="02070309020205020404" pitchFamily="49" charset="0"/>
              </a:rPr>
              <a:t>Hitung</a:t>
            </a:r>
            <a:r>
              <a:rPr lang="en-US" sz="2400" b="1" dirty="0">
                <a:cs typeface="Courier New" panose="02070309020205020404" pitchFamily="49" charset="0"/>
              </a:rPr>
              <a:t> </a:t>
            </a:r>
            <a:r>
              <a:rPr lang="en-US" sz="2400" b="1" dirty="0" err="1">
                <a:cs typeface="Courier New" panose="02070309020205020404" pitchFamily="49" charset="0"/>
              </a:rPr>
              <a:t>balikan</a:t>
            </a:r>
            <a:r>
              <a:rPr lang="en-US" sz="2400" b="1" dirty="0">
                <a:cs typeface="Courier New" panose="02070309020205020404" pitchFamily="49" charset="0"/>
              </a:rPr>
              <a:t> (inverse) quaternion 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&gt;&gt; </a:t>
            </a:r>
            <a:r>
              <a:rPr lang="en-US" sz="24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(q1.inverse)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0.033 -0.067i -0.100j -0.133k </a:t>
            </a:r>
          </a:p>
          <a:p>
            <a:endParaRPr lang="en-US" sz="2200" b="1" dirty="0"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2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F01D9E-7213-4C10-A9EA-FB83996FA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32514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FB5D76-75D7-4F1C-B14A-104665A0AA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53440"/>
            <a:ext cx="10515600" cy="5323523"/>
          </a:xfrm>
        </p:spPr>
        <p:txBody>
          <a:bodyPr>
            <a:normAutofit/>
          </a:bodyPr>
          <a:lstStyle/>
          <a:p>
            <a:r>
              <a:rPr lang="en-US" sz="2400" b="1" dirty="0" err="1">
                <a:cs typeface="Courier New" panose="02070309020205020404" pitchFamily="49" charset="0"/>
              </a:rPr>
              <a:t>Hitung</a:t>
            </a:r>
            <a:r>
              <a:rPr lang="en-US" sz="2400" b="1" dirty="0">
                <a:cs typeface="Courier New" panose="02070309020205020404" pitchFamily="49" charset="0"/>
              </a:rPr>
              <a:t> </a:t>
            </a:r>
            <a:r>
              <a:rPr lang="en-US" sz="2400" b="1" i="1" dirty="0">
                <a:cs typeface="Courier New" panose="02070309020205020404" pitchFamily="49" charset="0"/>
              </a:rPr>
              <a:t>conjugate</a:t>
            </a:r>
            <a:r>
              <a:rPr lang="en-US" sz="2400" b="1" dirty="0">
                <a:cs typeface="Courier New" panose="02070309020205020404" pitchFamily="49" charset="0"/>
              </a:rPr>
              <a:t> quaternion  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	&gt;&gt; print(q1.conjugate)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1.000 -2.000i -3.000j -4.000k</a:t>
            </a:r>
          </a:p>
          <a:p>
            <a:pPr marL="0" indent="0">
              <a:buNone/>
            </a:pPr>
            <a:r>
              <a:rPr lang="en-US" sz="2400" dirty="0"/>
              <a:t>  </a:t>
            </a:r>
          </a:p>
          <a:p>
            <a:r>
              <a:rPr lang="en-US" sz="2400" b="1" dirty="0" err="1"/>
              <a:t>Hitung</a:t>
            </a:r>
            <a:r>
              <a:rPr lang="en-US" sz="2400" b="1" dirty="0"/>
              <a:t> quaternion </a:t>
            </a:r>
            <a:r>
              <a:rPr lang="en-US" sz="2400" b="1" dirty="0" err="1"/>
              <a:t>satuan</a:t>
            </a:r>
            <a:r>
              <a:rPr lang="en-US" sz="2400" b="1" dirty="0"/>
              <a:t> (</a:t>
            </a:r>
            <a:r>
              <a:rPr lang="en-US" sz="2400" b="1" dirty="0" err="1"/>
              <a:t>atau</a:t>
            </a:r>
            <a:r>
              <a:rPr lang="en-US" sz="2400" b="1" dirty="0"/>
              <a:t> </a:t>
            </a:r>
            <a:r>
              <a:rPr lang="en-US" sz="2400" b="1" dirty="0" err="1"/>
              <a:t>menormalisasi</a:t>
            </a:r>
            <a:r>
              <a:rPr lang="en-US" sz="2400" b="1" dirty="0"/>
              <a:t> quaternion):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&gt;&gt; q1 = Quaternion(scalar=1, vector=(2, 3, 4))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&gt;&gt; print(q1.normalised)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0.183 +0.365i +0.548j +0.730k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2DC0AD-9A2F-4D94-8F95-B79E244A3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29830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BFB5F5-470F-9E2E-318C-04458DE222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42108"/>
            <a:ext cx="10515600" cy="5414241"/>
          </a:xfrm>
        </p:spPr>
        <p:txBody>
          <a:bodyPr>
            <a:normAutofit lnSpcReduction="10000"/>
          </a:bodyPr>
          <a:lstStyle/>
          <a:p>
            <a:r>
              <a:rPr lang="en-US" sz="2400" b="1" dirty="0" err="1"/>
              <a:t>Penjumlahan</a:t>
            </a:r>
            <a:r>
              <a:rPr lang="en-US" sz="2400" b="1" dirty="0"/>
              <a:t>  quaternion</a:t>
            </a:r>
          </a:p>
          <a:p>
            <a:pPr marL="0" indent="0">
              <a:buNone/>
            </a:pPr>
            <a:r>
              <a:rPr lang="en-US" dirty="0"/>
              <a:t>     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&gt;&gt; q1 = Quaternion(scalar=1, vector=(2, 3, 4))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&gt;&gt; q2 = Quaternion(scalar=2, vector=(-1, 5, -2))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&gt;&gt; q3 = q1 + q2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&gt;&gt; print(q3)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3.000 +1.000i +8.000j +2.000k</a:t>
            </a:r>
          </a:p>
          <a:p>
            <a:pPr marL="0" indent="0">
              <a:buNone/>
            </a:pP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 err="1"/>
              <a:t>Perkalian</a:t>
            </a:r>
            <a:r>
              <a:rPr lang="en-US" sz="2400" b="1" dirty="0"/>
              <a:t>  quaternion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&gt;&gt; q4 = q1 * q2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&gt;&gt; print(q4)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-3.000 -23.000i +11.000j +19.000k 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138526-7B18-C0EB-7547-03480BCA8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3754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6964DC2-58D0-8BE5-521B-B713799D1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39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9C2AC4-0DC6-2589-7E2E-D87C10A085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505186"/>
            <a:ext cx="10177213" cy="5851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372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625E444-2A52-ED51-6D8A-21B42B0B2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4</a:t>
            </a:fld>
            <a:endParaRPr lang="en-US"/>
          </a:p>
        </p:txBody>
      </p:sp>
      <p:pic>
        <p:nvPicPr>
          <p:cNvPr id="4" name="Picture 3" descr="A picture containing text, indoor, old, posing&#10;&#10;Description automatically generated">
            <a:extLst>
              <a:ext uri="{FF2B5EF4-FFF2-40B4-BE49-F238E27FC236}">
                <a16:creationId xmlns:a16="http://schemas.microsoft.com/office/drawing/2014/main" id="{4C7A39B8-B10C-B261-4631-C16EC7A132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880" y="787769"/>
            <a:ext cx="3375398" cy="4633501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12EC3AA-03BE-31AF-B1FB-99CA847D96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0340898"/>
              </p:ext>
            </p:extLst>
          </p:nvPr>
        </p:nvGraphicFramePr>
        <p:xfrm>
          <a:off x="4921870" y="123486"/>
          <a:ext cx="5951388" cy="6611028"/>
        </p:xfrm>
        <a:graphic>
          <a:graphicData uri="http://schemas.openxmlformats.org/drawingml/2006/table">
            <a:tbl>
              <a:tblPr/>
              <a:tblGrid>
                <a:gridCol w="2975694">
                  <a:extLst>
                    <a:ext uri="{9D8B030D-6E8A-4147-A177-3AD203B41FA5}">
                      <a16:colId xmlns:a16="http://schemas.microsoft.com/office/drawing/2014/main" val="99518562"/>
                    </a:ext>
                  </a:extLst>
                </a:gridCol>
                <a:gridCol w="2975694">
                  <a:extLst>
                    <a:ext uri="{9D8B030D-6E8A-4147-A177-3AD203B41FA5}">
                      <a16:colId xmlns:a16="http://schemas.microsoft.com/office/drawing/2014/main" val="2578202892"/>
                    </a:ext>
                  </a:extLst>
                </a:gridCol>
              </a:tblGrid>
              <a:tr h="216090">
                <a:tc gridSpan="2">
                  <a:txBody>
                    <a:bodyPr/>
                    <a:lstStyle/>
                    <a:p>
                      <a:r>
                        <a:rPr lang="en-US" sz="1400" dirty="0"/>
                        <a:t>William Rowan Hamilton (1805–1865)</a:t>
                      </a:r>
                    </a:p>
                  </a:txBody>
                  <a:tcPr marL="38507" marR="38507" marT="19254" marB="192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1023755"/>
                  </a:ext>
                </a:extLst>
              </a:tr>
              <a:tr h="380312">
                <a:tc>
                  <a:txBody>
                    <a:bodyPr/>
                    <a:lstStyle/>
                    <a:p>
                      <a:r>
                        <a:rPr lang="en-US" sz="1400"/>
                        <a:t>Lahir</a:t>
                      </a:r>
                    </a:p>
                  </a:txBody>
                  <a:tcPr marL="38507" marR="38507" marT="19254" marB="192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4 Agustus 1805</a:t>
                      </a:r>
                      <a:br>
                        <a:rPr lang="en-US" sz="1400"/>
                      </a:br>
                      <a:r>
                        <a:rPr lang="en-US" sz="1400">
                          <a:hlinkClick r:id="rId3" tooltip="Dublin"/>
                        </a:rPr>
                        <a:t>Dublin</a:t>
                      </a:r>
                      <a:endParaRPr lang="en-US" sz="1400"/>
                    </a:p>
                  </a:txBody>
                  <a:tcPr marL="38507" marR="38507" marT="19254" marB="192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9711215"/>
                  </a:ext>
                </a:extLst>
              </a:tr>
              <a:tr h="380312">
                <a:tc>
                  <a:txBody>
                    <a:bodyPr/>
                    <a:lstStyle/>
                    <a:p>
                      <a:r>
                        <a:rPr lang="en-US" sz="1400"/>
                        <a:t>Meninggal</a:t>
                      </a:r>
                    </a:p>
                  </a:txBody>
                  <a:tcPr marL="38507" marR="38507" marT="19254" marB="192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2 September 1865 (umur 60)</a:t>
                      </a:r>
                      <a:br>
                        <a:rPr lang="en-US" sz="1400"/>
                      </a:br>
                      <a:r>
                        <a:rPr lang="en-US" sz="1400">
                          <a:hlinkClick r:id="rId3" tooltip="Dublin"/>
                        </a:rPr>
                        <a:t>Dublin</a:t>
                      </a:r>
                      <a:endParaRPr lang="en-US" sz="1400"/>
                    </a:p>
                  </a:txBody>
                  <a:tcPr marL="38507" marR="38507" marT="19254" marB="192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1367847"/>
                  </a:ext>
                </a:extLst>
              </a:tr>
              <a:tr h="216090">
                <a:tc>
                  <a:txBody>
                    <a:bodyPr/>
                    <a:lstStyle/>
                    <a:p>
                      <a:r>
                        <a:rPr lang="en-US" sz="1400"/>
                        <a:t>Tempat tinggal</a:t>
                      </a:r>
                    </a:p>
                  </a:txBody>
                  <a:tcPr marL="38507" marR="38507" marT="19254" marB="192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Ireland</a:t>
                      </a:r>
                    </a:p>
                  </a:txBody>
                  <a:tcPr marL="38507" marR="38507" marT="19254" marB="192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9092462"/>
                  </a:ext>
                </a:extLst>
              </a:tr>
              <a:tr h="216090">
                <a:tc>
                  <a:txBody>
                    <a:bodyPr/>
                    <a:lstStyle/>
                    <a:p>
                      <a:r>
                        <a:rPr lang="en-US" sz="1400"/>
                        <a:t>Kebangsaan</a:t>
                      </a:r>
                    </a:p>
                  </a:txBody>
                  <a:tcPr marL="38507" marR="38507" marT="19254" marB="192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hlinkClick r:id="rId4" tooltip="Ireland"/>
                        </a:rPr>
                        <a:t>Irish</a:t>
                      </a:r>
                      <a:endParaRPr lang="en-US" sz="1400"/>
                    </a:p>
                  </a:txBody>
                  <a:tcPr marL="38507" marR="38507" marT="19254" marB="192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8396211"/>
                  </a:ext>
                </a:extLst>
              </a:tr>
              <a:tr h="216090">
                <a:tc>
                  <a:txBody>
                    <a:bodyPr/>
                    <a:lstStyle/>
                    <a:p>
                      <a:r>
                        <a:rPr lang="en-US" sz="1400"/>
                        <a:t>Almamater</a:t>
                      </a:r>
                    </a:p>
                  </a:txBody>
                  <a:tcPr marL="38507" marR="38507" marT="19254" marB="192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hlinkClick r:id="rId5" tooltip="Trinity College, Dublin"/>
                        </a:rPr>
                        <a:t>Trinity College, Dublin</a:t>
                      </a:r>
                      <a:endParaRPr lang="en-US" sz="1400"/>
                    </a:p>
                  </a:txBody>
                  <a:tcPr marL="38507" marR="38507" marT="19254" marB="192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7135863"/>
                  </a:ext>
                </a:extLst>
              </a:tr>
              <a:tr h="2843632">
                <a:tc>
                  <a:txBody>
                    <a:bodyPr/>
                    <a:lstStyle/>
                    <a:p>
                      <a:r>
                        <a:rPr lang="en-US" sz="1400" dirty="0" err="1"/>
                        <a:t>Dikenal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atas</a:t>
                      </a:r>
                      <a:endParaRPr lang="en-US" sz="1400" dirty="0"/>
                    </a:p>
                  </a:txBody>
                  <a:tcPr marL="38507" marR="38507" marT="19254" marB="192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hlinkClick r:id="rId6" tooltip="Hamilton's principle (halaman belum tersedia)"/>
                        </a:rPr>
                        <a:t>Hamilton's principle</a:t>
                      </a:r>
                      <a:br>
                        <a:rPr lang="en-US" sz="1400"/>
                      </a:br>
                      <a:r>
                        <a:rPr lang="en-US" sz="1400">
                          <a:hlinkClick r:id="rId7" tooltip="Mekanika Hamiltonian"/>
                        </a:rPr>
                        <a:t>Mekanika Hamiltonian</a:t>
                      </a:r>
                      <a:r>
                        <a:rPr lang="en-US" sz="1400"/>
                        <a:t> </a:t>
                      </a:r>
                      <a:br>
                        <a:rPr lang="en-US" sz="1400"/>
                      </a:br>
                      <a:r>
                        <a:rPr lang="en-US" sz="1400">
                          <a:hlinkClick r:id="rId8" tooltip="Hamiltonian (mekanika kuantum) (halaman belum tersedia)"/>
                        </a:rPr>
                        <a:t>Hamiltonians</a:t>
                      </a:r>
                      <a:br>
                        <a:rPr lang="en-US" sz="1400"/>
                      </a:br>
                      <a:r>
                        <a:rPr lang="en-US" sz="1400">
                          <a:hlinkClick r:id="rId9" tooltip="Persamaan Hamilton–Jacobi (halaman belum tersedia)"/>
                        </a:rPr>
                        <a:t>Persamaan Hamilton–Jacobi</a:t>
                      </a:r>
                      <a:br>
                        <a:rPr lang="en-US" sz="1400"/>
                      </a:br>
                      <a:r>
                        <a:rPr lang="en-US" sz="1400">
                          <a:hlinkClick r:id="rId10" tooltip="Quaternion (halaman belum tersedia)"/>
                        </a:rPr>
                        <a:t>Quaternions</a:t>
                      </a:r>
                      <a:br>
                        <a:rPr lang="en-US" sz="1400"/>
                      </a:br>
                      <a:r>
                        <a:rPr lang="en-US" sz="1400">
                          <a:hlinkClick r:id="rId11" tooltip="Biquaternion (halaman belum tersedia)"/>
                        </a:rPr>
                        <a:t>Biquaternions</a:t>
                      </a:r>
                      <a:br>
                        <a:rPr lang="en-US" sz="1400"/>
                      </a:br>
                      <a:r>
                        <a:rPr lang="en-US" sz="1400">
                          <a:hlinkClick r:id="rId12" tooltip="Hamiltonian path (halaman belum tersedia)"/>
                        </a:rPr>
                        <a:t>Hamiltonian path</a:t>
                      </a:r>
                      <a:br>
                        <a:rPr lang="en-US" sz="1400"/>
                      </a:br>
                      <a:r>
                        <a:rPr lang="en-US" sz="1400">
                          <a:hlinkClick r:id="rId13" tooltip="Kalkulus Ikosian (halaman belum tersedia)"/>
                        </a:rPr>
                        <a:t>Kalkulus Ikosian</a:t>
                      </a:r>
                      <a:br>
                        <a:rPr lang="en-US" sz="1400"/>
                      </a:br>
                      <a:r>
                        <a:rPr lang="en-US" sz="1400">
                          <a:hlinkClick r:id="rId14" tooltip="Simbol Nabla (halaman belum tersedia)"/>
                        </a:rPr>
                        <a:t>Simbol Nabla</a:t>
                      </a:r>
                      <a:br>
                        <a:rPr lang="en-US" sz="1400"/>
                      </a:br>
                      <a:r>
                        <a:rPr lang="en-US" sz="1400">
                          <a:hlinkClick r:id="rId15" tooltip="Versor (halaman belum tersedia)"/>
                        </a:rPr>
                        <a:t>Versor</a:t>
                      </a:r>
                      <a:br>
                        <a:rPr lang="en-US" sz="1400"/>
                      </a:br>
                      <a:r>
                        <a:rPr lang="en-US" sz="1400">
                          <a:hlinkClick r:id="rId16" tooltip="Tensor"/>
                        </a:rPr>
                        <a:t>Coining the word 'tensor'</a:t>
                      </a:r>
                      <a:br>
                        <a:rPr lang="en-US" sz="1400"/>
                      </a:br>
                      <a:r>
                        <a:rPr lang="en-US" sz="1400">
                          <a:hlinkClick r:id="rId17" tooltip="Hamiltonian vector field (halaman belum tersedia)"/>
                        </a:rPr>
                        <a:t>Hamiltonian vector field</a:t>
                      </a:r>
                      <a:br>
                        <a:rPr lang="en-US" sz="1400"/>
                      </a:br>
                      <a:r>
                        <a:rPr lang="en-US" sz="1400">
                          <a:hlinkClick r:id="rId18" tooltip="Icosian game (halaman belum tersedia)"/>
                        </a:rPr>
                        <a:t>Icosian game</a:t>
                      </a:r>
                      <a:br>
                        <a:rPr lang="en-US" sz="1400"/>
                      </a:br>
                      <a:r>
                        <a:rPr lang="en-US" sz="1400">
                          <a:hlinkClick r:id="rId19" tooltip="Algebra universal (halaman belum tersedia)"/>
                        </a:rPr>
                        <a:t>Algebra universal</a:t>
                      </a:r>
                      <a:br>
                        <a:rPr lang="en-US" sz="1400"/>
                      </a:br>
                      <a:r>
                        <a:rPr lang="en-US" sz="1400">
                          <a:hlinkClick r:id="rId20" tooltip="Hodograph (halaman belum tersedia)"/>
                        </a:rPr>
                        <a:t>Hodograph</a:t>
                      </a:r>
                      <a:br>
                        <a:rPr lang="en-US" sz="1400"/>
                      </a:br>
                      <a:r>
                        <a:rPr lang="en-US" sz="1400">
                          <a:hlinkClick r:id="rId21" tooltip="Grup Hamiltonian (halaman belum tersedia)"/>
                        </a:rPr>
                        <a:t>Grup Hamiltonian</a:t>
                      </a:r>
                      <a:br>
                        <a:rPr lang="en-US" sz="1400"/>
                      </a:br>
                      <a:r>
                        <a:rPr lang="en-US" sz="1400">
                          <a:hlinkClick r:id="rId22" tooltip="Teorema Cayley–Hamilton (halaman belum tersedia)"/>
                        </a:rPr>
                        <a:t>Teorema Cayley–Hamilton</a:t>
                      </a:r>
                      <a:endParaRPr lang="en-US" sz="1400"/>
                    </a:p>
                  </a:txBody>
                  <a:tcPr marL="38507" marR="38507" marT="19254" marB="192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0597158"/>
                  </a:ext>
                </a:extLst>
              </a:tr>
              <a:tr h="216090">
                <a:tc>
                  <a:txBody>
                    <a:bodyPr/>
                    <a:lstStyle/>
                    <a:p>
                      <a:r>
                        <a:rPr lang="en-US" sz="1400"/>
                        <a:t>Penghargaan</a:t>
                      </a:r>
                    </a:p>
                  </a:txBody>
                  <a:tcPr marL="38507" marR="38507" marT="19254" marB="192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hlinkClick r:id="rId23" tooltip="Royal Medal"/>
                        </a:rPr>
                        <a:t>Royal Medal</a:t>
                      </a:r>
                      <a:r>
                        <a:rPr lang="en-US" sz="1400"/>
                        <a:t> </a:t>
                      </a:r>
                      <a:r>
                        <a:rPr lang="en-US" sz="1400">
                          <a:effectLst/>
                        </a:rPr>
                        <a:t>(1835)</a:t>
                      </a:r>
                      <a:endParaRPr lang="en-US" sz="1400"/>
                    </a:p>
                  </a:txBody>
                  <a:tcPr marL="38507" marR="38507" marT="19254" marB="192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107132"/>
                  </a:ext>
                </a:extLst>
              </a:tr>
              <a:tr h="216090">
                <a:tc gridSpan="2">
                  <a:txBody>
                    <a:bodyPr/>
                    <a:lstStyle/>
                    <a:p>
                      <a:r>
                        <a:rPr lang="en-US" sz="1400" b="1"/>
                        <a:t>Karier ilmiah</a:t>
                      </a:r>
                      <a:endParaRPr lang="en-US" sz="1400"/>
                    </a:p>
                  </a:txBody>
                  <a:tcPr marL="38507" marR="38507" marT="19254" marB="192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762235"/>
                  </a:ext>
                </a:extLst>
              </a:tr>
              <a:tr h="216090">
                <a:tc>
                  <a:txBody>
                    <a:bodyPr/>
                    <a:lstStyle/>
                    <a:p>
                      <a:r>
                        <a:rPr lang="en-US" sz="1400"/>
                        <a:t>Bidang</a:t>
                      </a:r>
                    </a:p>
                  </a:txBody>
                  <a:tcPr marL="38507" marR="38507" marT="19254" marB="192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hlinkClick r:id="rId24" tooltip="Fisika"/>
                        </a:rPr>
                        <a:t>Fisika</a:t>
                      </a:r>
                      <a:r>
                        <a:rPr lang="en-US" sz="1400"/>
                        <a:t>, </a:t>
                      </a:r>
                      <a:r>
                        <a:rPr lang="en-US" sz="1400">
                          <a:hlinkClick r:id="rId25" tooltip="Astronomi"/>
                        </a:rPr>
                        <a:t>astronomi</a:t>
                      </a:r>
                      <a:r>
                        <a:rPr lang="en-US" sz="1400"/>
                        <a:t>, dan </a:t>
                      </a:r>
                      <a:r>
                        <a:rPr lang="en-US" sz="1400">
                          <a:hlinkClick r:id="rId26" tooltip="Matematika"/>
                        </a:rPr>
                        <a:t>matematika</a:t>
                      </a:r>
                      <a:endParaRPr lang="en-US" sz="1400"/>
                    </a:p>
                  </a:txBody>
                  <a:tcPr marL="38507" marR="38507" marT="19254" marB="192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4706209"/>
                  </a:ext>
                </a:extLst>
              </a:tr>
              <a:tr h="216090">
                <a:tc>
                  <a:txBody>
                    <a:bodyPr/>
                    <a:lstStyle/>
                    <a:p>
                      <a:r>
                        <a:rPr lang="en-US" sz="1400"/>
                        <a:t>Institusi</a:t>
                      </a:r>
                    </a:p>
                  </a:txBody>
                  <a:tcPr marL="38507" marR="38507" marT="19254" marB="192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Trinity College, Dublin</a:t>
                      </a:r>
                    </a:p>
                  </a:txBody>
                  <a:tcPr marL="38507" marR="38507" marT="19254" marB="192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4436459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75EA58A-42BF-DE22-C9C9-CE144DF09DF8}"/>
              </a:ext>
            </a:extLst>
          </p:cNvPr>
          <p:cNvSpPr txBox="1"/>
          <p:nvPr/>
        </p:nvSpPr>
        <p:spPr>
          <a:xfrm>
            <a:off x="329469" y="6218239"/>
            <a:ext cx="25571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Sumber</a:t>
            </a:r>
            <a:r>
              <a:rPr lang="en-US" sz="2400" dirty="0"/>
              <a:t>: Wikipedia</a:t>
            </a:r>
          </a:p>
        </p:txBody>
      </p:sp>
    </p:spTree>
    <p:extLst>
      <p:ext uri="{BB962C8B-B14F-4D97-AF65-F5344CB8AC3E}">
        <p14:creationId xmlns:p14="http://schemas.microsoft.com/office/powerpoint/2010/main" val="385591991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EC4CD09-7788-6F24-4011-C4AEFF0C6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40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4E2A11-5F95-25D8-E545-57C8159527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5303" y="269249"/>
            <a:ext cx="8953933" cy="6319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81863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617B12-4B33-278F-F634-D73544D47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err="1"/>
              <a:t>Bersambung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Bagian 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BC6845-B8F4-6C4C-67A5-9D89698BC1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041DAC-1E30-32DC-9499-0F5072C22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084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860E55-23E7-419C-9959-0D3600275E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60880"/>
            <a:ext cx="10515600" cy="4216083"/>
          </a:xfrm>
        </p:spPr>
        <p:txBody>
          <a:bodyPr>
            <a:normAutofit/>
          </a:bodyPr>
          <a:lstStyle/>
          <a:p>
            <a:r>
              <a:rPr lang="en-US" sz="2400" dirty="0" err="1"/>
              <a:t>Penjumlahan</a:t>
            </a:r>
            <a:r>
              <a:rPr lang="en-US" sz="2400" dirty="0"/>
              <a:t> dua </a:t>
            </a:r>
            <a:r>
              <a:rPr lang="en-US" sz="2400" dirty="0" err="1"/>
              <a:t>buah</a:t>
            </a:r>
            <a:r>
              <a:rPr lang="en-US" sz="2400" dirty="0"/>
              <a:t> triplet: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i="1" dirty="0"/>
              <a:t>z</a:t>
            </a:r>
            <a:r>
              <a:rPr lang="en-US" sz="2400" baseline="-25000" dirty="0"/>
              <a:t>1</a:t>
            </a:r>
            <a:r>
              <a:rPr lang="en-US" sz="2400" dirty="0"/>
              <a:t> = </a:t>
            </a:r>
            <a:r>
              <a:rPr lang="en-US" sz="2400" i="1" dirty="0"/>
              <a:t>a</a:t>
            </a:r>
            <a:r>
              <a:rPr lang="en-US" sz="2400" baseline="-25000" dirty="0"/>
              <a:t>1</a:t>
            </a:r>
            <a:r>
              <a:rPr lang="en-US" sz="2400" dirty="0"/>
              <a:t> + </a:t>
            </a:r>
            <a:r>
              <a:rPr lang="en-US" sz="2400" i="1" dirty="0"/>
              <a:t>b</a:t>
            </a:r>
            <a:r>
              <a:rPr lang="en-US" sz="2400" baseline="-25000" dirty="0"/>
              <a:t>1</a:t>
            </a:r>
            <a:r>
              <a:rPr lang="en-US" sz="2400" i="1" dirty="0"/>
              <a:t>i  </a:t>
            </a:r>
            <a:r>
              <a:rPr lang="en-US" sz="2400" dirty="0"/>
              <a:t>+</a:t>
            </a:r>
            <a:r>
              <a:rPr lang="en-US" sz="2400" i="1" dirty="0"/>
              <a:t> c</a:t>
            </a:r>
            <a:r>
              <a:rPr lang="en-US" sz="2400" baseline="-25000" dirty="0"/>
              <a:t>1</a:t>
            </a:r>
            <a:r>
              <a:rPr lang="en-US" sz="2400" i="1" dirty="0"/>
              <a:t>j 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i="1" dirty="0"/>
              <a:t>z</a:t>
            </a:r>
            <a:r>
              <a:rPr lang="en-US" sz="2400" baseline="-25000" dirty="0"/>
              <a:t>2</a:t>
            </a:r>
            <a:r>
              <a:rPr lang="en-US" sz="2400" dirty="0"/>
              <a:t> = </a:t>
            </a:r>
            <a:r>
              <a:rPr lang="en-US" sz="2400" i="1" dirty="0"/>
              <a:t>a</a:t>
            </a:r>
            <a:r>
              <a:rPr lang="en-US" sz="2400" i="1" baseline="-25000" dirty="0"/>
              <a:t>2</a:t>
            </a:r>
            <a:r>
              <a:rPr lang="en-US" sz="2400" i="1" dirty="0"/>
              <a:t> </a:t>
            </a:r>
            <a:r>
              <a:rPr lang="en-US" sz="2400" dirty="0"/>
              <a:t>+ </a:t>
            </a:r>
            <a:r>
              <a:rPr lang="en-US" sz="2400" i="1" dirty="0"/>
              <a:t>b</a:t>
            </a:r>
            <a:r>
              <a:rPr lang="en-US" sz="2400" baseline="-25000" dirty="0"/>
              <a:t>2</a:t>
            </a:r>
            <a:r>
              <a:rPr lang="en-US" sz="2400" i="1" dirty="0"/>
              <a:t>i </a:t>
            </a:r>
            <a:r>
              <a:rPr lang="en-US" sz="2400" dirty="0"/>
              <a:t> + </a:t>
            </a:r>
            <a:r>
              <a:rPr lang="en-US" sz="2400" i="1" dirty="0"/>
              <a:t>c</a:t>
            </a:r>
            <a:r>
              <a:rPr lang="en-US" sz="2400" baseline="-25000" dirty="0"/>
              <a:t>2</a:t>
            </a:r>
            <a:r>
              <a:rPr lang="en-US" sz="2400" i="1" dirty="0"/>
              <a:t>j                             </a:t>
            </a:r>
            <a:r>
              <a:rPr lang="en-US" sz="2400" b="1" dirty="0"/>
              <a:t>+</a:t>
            </a:r>
          </a:p>
          <a:p>
            <a:pPr marL="0" indent="0">
              <a:buNone/>
            </a:pPr>
            <a:r>
              <a:rPr lang="en-US" sz="2400" dirty="0"/>
              <a:t>     </a:t>
            </a:r>
            <a:r>
              <a:rPr lang="en-US" sz="2400" i="1" dirty="0">
                <a:solidFill>
                  <a:srgbClr val="FF0000"/>
                </a:solidFill>
              </a:rPr>
              <a:t>z</a:t>
            </a:r>
            <a:r>
              <a:rPr lang="en-US" sz="2400" baseline="-25000" dirty="0">
                <a:solidFill>
                  <a:srgbClr val="FF0000"/>
                </a:solidFill>
              </a:rPr>
              <a:t>1</a:t>
            </a:r>
            <a:r>
              <a:rPr lang="en-US" sz="2400" dirty="0">
                <a:solidFill>
                  <a:srgbClr val="FF0000"/>
                </a:solidFill>
              </a:rPr>
              <a:t> + </a:t>
            </a:r>
            <a:r>
              <a:rPr lang="en-US" sz="2400" i="1" dirty="0">
                <a:solidFill>
                  <a:srgbClr val="FF0000"/>
                </a:solidFill>
              </a:rPr>
              <a:t>z</a:t>
            </a:r>
            <a:r>
              <a:rPr lang="en-US" sz="2400" baseline="-25000" dirty="0">
                <a:solidFill>
                  <a:srgbClr val="FF0000"/>
                </a:solidFill>
              </a:rPr>
              <a:t>2</a:t>
            </a:r>
            <a:r>
              <a:rPr lang="en-US" sz="2400" dirty="0">
                <a:solidFill>
                  <a:srgbClr val="FF0000"/>
                </a:solidFill>
              </a:rPr>
              <a:t> = (</a:t>
            </a:r>
            <a:r>
              <a:rPr lang="en-US" sz="2400" i="1" dirty="0">
                <a:solidFill>
                  <a:srgbClr val="FF0000"/>
                </a:solidFill>
              </a:rPr>
              <a:t>a</a:t>
            </a:r>
            <a:r>
              <a:rPr lang="en-US" sz="2400" baseline="-25000" dirty="0">
                <a:solidFill>
                  <a:srgbClr val="FF0000"/>
                </a:solidFill>
              </a:rPr>
              <a:t>1</a:t>
            </a:r>
            <a:r>
              <a:rPr lang="en-US" sz="2400" dirty="0">
                <a:solidFill>
                  <a:srgbClr val="FF0000"/>
                </a:solidFill>
              </a:rPr>
              <a:t> + </a:t>
            </a:r>
            <a:r>
              <a:rPr lang="en-US" sz="2400" i="1" dirty="0">
                <a:solidFill>
                  <a:srgbClr val="FF0000"/>
                </a:solidFill>
              </a:rPr>
              <a:t>a</a:t>
            </a:r>
            <a:r>
              <a:rPr lang="en-US" sz="2400" i="1" baseline="-25000" dirty="0">
                <a:solidFill>
                  <a:srgbClr val="FF0000"/>
                </a:solidFill>
              </a:rPr>
              <a:t>2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) + (</a:t>
            </a:r>
            <a:r>
              <a:rPr lang="en-US" sz="2400" i="1" dirty="0">
                <a:solidFill>
                  <a:srgbClr val="FF0000"/>
                </a:solidFill>
              </a:rPr>
              <a:t>b</a:t>
            </a:r>
            <a:r>
              <a:rPr lang="en-US" sz="2400" baseline="-25000" dirty="0">
                <a:solidFill>
                  <a:srgbClr val="FF0000"/>
                </a:solidFill>
              </a:rPr>
              <a:t>1</a:t>
            </a:r>
            <a:r>
              <a:rPr lang="en-US" sz="2400" dirty="0">
                <a:solidFill>
                  <a:srgbClr val="FF0000"/>
                </a:solidFill>
              </a:rPr>
              <a:t> + </a:t>
            </a:r>
            <a:r>
              <a:rPr lang="en-US" sz="2400" i="1" dirty="0">
                <a:solidFill>
                  <a:srgbClr val="FF0000"/>
                </a:solidFill>
              </a:rPr>
              <a:t>b</a:t>
            </a:r>
            <a:r>
              <a:rPr lang="en-US" sz="2400" baseline="-25000" dirty="0">
                <a:solidFill>
                  <a:srgbClr val="FF0000"/>
                </a:solidFill>
              </a:rPr>
              <a:t>2</a:t>
            </a:r>
            <a:r>
              <a:rPr lang="en-US" sz="2400" dirty="0">
                <a:solidFill>
                  <a:srgbClr val="FF0000"/>
                </a:solidFill>
              </a:rPr>
              <a:t>)</a:t>
            </a:r>
            <a:r>
              <a:rPr lang="en-US" sz="2400" dirty="0" err="1">
                <a:solidFill>
                  <a:srgbClr val="FF0000"/>
                </a:solidFill>
              </a:rPr>
              <a:t>i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+ (</a:t>
            </a:r>
            <a:r>
              <a:rPr lang="en-US" sz="2400" i="1" dirty="0">
                <a:solidFill>
                  <a:srgbClr val="FF0000"/>
                </a:solidFill>
              </a:rPr>
              <a:t>c</a:t>
            </a:r>
            <a:r>
              <a:rPr lang="en-US" sz="2400" baseline="-25000" dirty="0">
                <a:solidFill>
                  <a:srgbClr val="FF0000"/>
                </a:solidFill>
              </a:rPr>
              <a:t>1</a:t>
            </a:r>
            <a:r>
              <a:rPr lang="en-US" sz="2400" dirty="0">
                <a:solidFill>
                  <a:srgbClr val="FF0000"/>
                </a:solidFill>
              </a:rPr>
              <a:t> + </a:t>
            </a:r>
            <a:r>
              <a:rPr lang="en-US" sz="2400" i="1" dirty="0">
                <a:solidFill>
                  <a:srgbClr val="FF0000"/>
                </a:solidFill>
              </a:rPr>
              <a:t>c</a:t>
            </a:r>
            <a:r>
              <a:rPr lang="en-US" sz="2400" baseline="-25000" dirty="0">
                <a:solidFill>
                  <a:srgbClr val="FF0000"/>
                </a:solidFill>
              </a:rPr>
              <a:t>2</a:t>
            </a:r>
            <a:r>
              <a:rPr lang="en-US" sz="2400" dirty="0">
                <a:solidFill>
                  <a:srgbClr val="FF0000"/>
                </a:solidFill>
              </a:rPr>
              <a:t>)</a:t>
            </a:r>
            <a:r>
              <a:rPr lang="en-US" sz="2400" i="1" dirty="0">
                <a:solidFill>
                  <a:srgbClr val="FF0000"/>
                </a:solidFill>
              </a:rPr>
              <a:t>j </a:t>
            </a:r>
            <a:r>
              <a:rPr lang="en-US" sz="2400" dirty="0"/>
              <a:t>	</a:t>
            </a:r>
          </a:p>
          <a:p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operasi</a:t>
            </a:r>
            <a:r>
              <a:rPr lang="en-US" sz="2400" dirty="0"/>
              <a:t> </a:t>
            </a:r>
            <a:r>
              <a:rPr lang="en-US" sz="2400" dirty="0" err="1"/>
              <a:t>pengurangan</a:t>
            </a:r>
            <a:r>
              <a:rPr lang="en-US" sz="2400" dirty="0"/>
              <a:t>, </a:t>
            </a:r>
            <a:r>
              <a:rPr lang="en-US" sz="2400" dirty="0" err="1"/>
              <a:t>ganti</a:t>
            </a:r>
            <a:r>
              <a:rPr lang="en-US" sz="2400" dirty="0"/>
              <a:t> </a:t>
            </a:r>
            <a:r>
              <a:rPr lang="en-US" sz="2400" dirty="0" err="1"/>
              <a:t>tanda</a:t>
            </a:r>
            <a:r>
              <a:rPr lang="en-US" sz="2400" dirty="0"/>
              <a:t> </a:t>
            </a:r>
            <a:r>
              <a:rPr lang="en-US" sz="2400" b="1" dirty="0"/>
              <a:t>+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b="1" dirty="0"/>
              <a:t>– </a:t>
            </a:r>
          </a:p>
          <a:p>
            <a:endParaRPr lang="en-US" sz="2400" b="1" dirty="0"/>
          </a:p>
          <a:p>
            <a:r>
              <a:rPr lang="en-US" sz="2400" b="1" dirty="0" err="1"/>
              <a:t>Contoh</a:t>
            </a:r>
            <a:r>
              <a:rPr lang="en-US" sz="2400" b="1" dirty="0"/>
              <a:t> 1</a:t>
            </a:r>
            <a:r>
              <a:rPr lang="en-US" sz="2400" dirty="0"/>
              <a:t>: </a:t>
            </a:r>
          </a:p>
          <a:p>
            <a:pPr marL="0" indent="0">
              <a:buNone/>
            </a:pPr>
            <a:r>
              <a:rPr lang="en-US" sz="2400" b="0" i="0" u="none" strike="noStrike" baseline="0" dirty="0">
                <a:latin typeface="MTMI"/>
              </a:rPr>
              <a:t>     (</a:t>
            </a:r>
            <a:r>
              <a:rPr lang="en-US" sz="2400" b="0" i="0" u="none" strike="noStrike" baseline="0" dirty="0" err="1">
                <a:latin typeface="MTMI"/>
              </a:rPr>
              <a:t>i</a:t>
            </a:r>
            <a:r>
              <a:rPr lang="en-US" sz="2400" b="0" i="0" u="none" strike="noStrike" baseline="0" dirty="0">
                <a:latin typeface="MTMI"/>
              </a:rPr>
              <a:t>)  </a:t>
            </a:r>
            <a:r>
              <a:rPr lang="nn-NO" sz="2400" b="0" i="0" u="none" strike="noStrike" baseline="0" dirty="0">
                <a:latin typeface="MTMI"/>
              </a:rPr>
              <a:t>(</a:t>
            </a:r>
            <a:r>
              <a:rPr lang="nn-NO" sz="2400" b="0" i="0" u="none" strike="noStrike" baseline="0" dirty="0">
                <a:latin typeface="Minion-Regular"/>
              </a:rPr>
              <a:t>4 </a:t>
            </a:r>
            <a:r>
              <a:rPr lang="nn-NO" sz="2400" b="0" i="0" u="none" strike="noStrike" baseline="0" dirty="0">
                <a:latin typeface="MTSYN"/>
              </a:rPr>
              <a:t>+ 3</a:t>
            </a:r>
            <a:r>
              <a:rPr lang="nn-NO" sz="2400" b="0" i="1" u="none" strike="noStrike" baseline="0" dirty="0">
                <a:latin typeface="Minion-Italic"/>
              </a:rPr>
              <a:t>i</a:t>
            </a:r>
            <a:r>
              <a:rPr lang="nn-NO" sz="2400" b="0" u="none" strike="noStrike" baseline="0" dirty="0">
                <a:latin typeface="Minion-Italic"/>
              </a:rPr>
              <a:t> – 8j</a:t>
            </a:r>
            <a:r>
              <a:rPr lang="nn-NO" sz="2400" b="0" i="0" u="none" strike="noStrike" baseline="0" dirty="0">
                <a:latin typeface="MTMI"/>
              </a:rPr>
              <a:t>) </a:t>
            </a:r>
            <a:r>
              <a:rPr lang="nn-NO" sz="2400" b="0" i="0" u="none" strike="noStrike" baseline="0" dirty="0">
                <a:latin typeface="MTSYN"/>
              </a:rPr>
              <a:t>+ </a:t>
            </a:r>
            <a:r>
              <a:rPr lang="nn-NO" sz="2400" b="0" i="0" u="none" strike="noStrike" baseline="0" dirty="0">
                <a:latin typeface="MTMI"/>
              </a:rPr>
              <a:t>(</a:t>
            </a:r>
            <a:r>
              <a:rPr lang="nn-NO" sz="2400" b="0" i="0" u="none" strike="noStrike" baseline="0" dirty="0">
                <a:latin typeface="Minion-Regular"/>
              </a:rPr>
              <a:t>2 </a:t>
            </a:r>
            <a:r>
              <a:rPr lang="nn-NO" sz="2400" b="0" i="0" u="none" strike="noStrike" baseline="0" dirty="0">
                <a:latin typeface="MTSYN"/>
              </a:rPr>
              <a:t>− 5</a:t>
            </a:r>
            <a:r>
              <a:rPr lang="nn-NO" sz="2400" b="0" i="1" u="none" strike="noStrike" baseline="0" dirty="0">
                <a:latin typeface="Minion-Italic"/>
              </a:rPr>
              <a:t>i </a:t>
            </a:r>
            <a:r>
              <a:rPr lang="nn-NO" sz="2400" b="0" u="none" strike="noStrike" baseline="0" dirty="0">
                <a:latin typeface="Minion-Italic"/>
              </a:rPr>
              <a:t>+</a:t>
            </a:r>
            <a:r>
              <a:rPr lang="nn-NO" sz="2400" b="0" i="1" u="none" strike="noStrike" baseline="0" dirty="0">
                <a:latin typeface="Minion-Italic"/>
              </a:rPr>
              <a:t> </a:t>
            </a:r>
            <a:r>
              <a:rPr lang="nn-NO" sz="2400" b="0" u="none" strike="noStrike" baseline="0" dirty="0">
                <a:latin typeface="Minion-Italic"/>
              </a:rPr>
              <a:t>12</a:t>
            </a:r>
            <a:r>
              <a:rPr lang="nn-NO" sz="2400" b="0" i="1" u="none" strike="noStrike" baseline="0" dirty="0">
                <a:latin typeface="Minion-Italic"/>
              </a:rPr>
              <a:t>j</a:t>
            </a:r>
            <a:r>
              <a:rPr lang="nn-NO" sz="2400" b="0" i="0" u="none" strike="noStrike" baseline="0" dirty="0">
                <a:latin typeface="MTMI"/>
              </a:rPr>
              <a:t>) </a:t>
            </a:r>
            <a:r>
              <a:rPr lang="nn-NO" sz="2400" b="0" i="0" u="none" strike="noStrike" baseline="0" dirty="0">
                <a:latin typeface="MTSYN"/>
              </a:rPr>
              <a:t>= </a:t>
            </a:r>
            <a:r>
              <a:rPr lang="nn-NO" sz="2400" b="0" i="0" u="none" strike="noStrike" baseline="0" dirty="0">
                <a:latin typeface="Minion-Regular"/>
              </a:rPr>
              <a:t>6 </a:t>
            </a:r>
            <a:r>
              <a:rPr lang="nn-NO" sz="2400" b="0" i="0" u="none" strike="noStrike" baseline="0" dirty="0">
                <a:latin typeface="MTSYN"/>
              </a:rPr>
              <a:t>− 2</a:t>
            </a:r>
            <a:r>
              <a:rPr lang="nn-NO" sz="2400" b="0" i="1" u="none" strike="noStrike" baseline="0" dirty="0">
                <a:latin typeface="Minion-Italic"/>
              </a:rPr>
              <a:t>i</a:t>
            </a:r>
            <a:r>
              <a:rPr lang="nn-NO" sz="2400" b="0" i="0" u="none" strike="noStrike" baseline="0" dirty="0">
                <a:latin typeface="Minion-Regular"/>
              </a:rPr>
              <a:t> + 4</a:t>
            </a:r>
            <a:r>
              <a:rPr lang="nn-NO" sz="2400" b="0" i="1" u="none" strike="noStrike" baseline="0" dirty="0">
                <a:latin typeface="Minion-Regular"/>
              </a:rPr>
              <a:t>j</a:t>
            </a:r>
          </a:p>
          <a:p>
            <a:pPr marL="0" indent="0">
              <a:buNone/>
            </a:pPr>
            <a:r>
              <a:rPr lang="nn-NO" sz="2400" i="1" dirty="0">
                <a:latin typeface="Minion-Regular"/>
              </a:rPr>
              <a:t>     </a:t>
            </a:r>
            <a:r>
              <a:rPr lang="en-US" sz="2400" b="0" i="0" u="none" strike="noStrike" baseline="0" dirty="0">
                <a:latin typeface="MTMI"/>
              </a:rPr>
              <a:t>(ii)  </a:t>
            </a:r>
            <a:r>
              <a:rPr lang="nn-NO" sz="2400" b="0" i="0" u="none" strike="noStrike" baseline="0" dirty="0">
                <a:latin typeface="MTMI"/>
              </a:rPr>
              <a:t>(</a:t>
            </a:r>
            <a:r>
              <a:rPr lang="nn-NO" sz="2400" b="0" i="0" u="none" strike="noStrike" baseline="0" dirty="0">
                <a:latin typeface="Minion-Regular"/>
              </a:rPr>
              <a:t>4 </a:t>
            </a:r>
            <a:r>
              <a:rPr lang="nn-NO" sz="2400" b="0" i="0" u="none" strike="noStrike" baseline="0" dirty="0">
                <a:latin typeface="MTSYN"/>
              </a:rPr>
              <a:t>+ 3</a:t>
            </a:r>
            <a:r>
              <a:rPr lang="nn-NO" sz="2400" b="0" i="1" u="none" strike="noStrike" baseline="0" dirty="0">
                <a:latin typeface="Minion-Italic"/>
              </a:rPr>
              <a:t>i</a:t>
            </a:r>
            <a:r>
              <a:rPr lang="nn-NO" sz="2400" b="0" u="none" strike="noStrike" baseline="0" dirty="0">
                <a:latin typeface="Minion-Italic"/>
              </a:rPr>
              <a:t> – 8j</a:t>
            </a:r>
            <a:r>
              <a:rPr lang="nn-NO" sz="2400" b="0" i="0" u="none" strike="noStrike" baseline="0" dirty="0">
                <a:latin typeface="MTMI"/>
              </a:rPr>
              <a:t>) -</a:t>
            </a:r>
            <a:r>
              <a:rPr lang="nn-NO" sz="2400" b="0" i="0" u="none" strike="noStrike" baseline="0" dirty="0">
                <a:latin typeface="MTSYN"/>
              </a:rPr>
              <a:t> </a:t>
            </a:r>
            <a:r>
              <a:rPr lang="nn-NO" sz="2400" b="0" i="0" u="none" strike="noStrike" baseline="0" dirty="0">
                <a:latin typeface="MTMI"/>
              </a:rPr>
              <a:t>(</a:t>
            </a:r>
            <a:r>
              <a:rPr lang="nn-NO" sz="2400" b="0" i="0" u="none" strike="noStrike" baseline="0" dirty="0">
                <a:latin typeface="Minion-Regular"/>
              </a:rPr>
              <a:t>2 </a:t>
            </a:r>
            <a:r>
              <a:rPr lang="nn-NO" sz="2400" b="0" i="0" u="none" strike="noStrike" baseline="0" dirty="0">
                <a:latin typeface="MTSYN"/>
              </a:rPr>
              <a:t>− 5</a:t>
            </a:r>
            <a:r>
              <a:rPr lang="nn-NO" sz="2400" b="0" i="1" u="none" strike="noStrike" baseline="0" dirty="0">
                <a:latin typeface="Minion-Italic"/>
              </a:rPr>
              <a:t>i </a:t>
            </a:r>
            <a:r>
              <a:rPr lang="nn-NO" sz="2400" b="0" u="none" strike="noStrike" baseline="0" dirty="0">
                <a:latin typeface="Minion-Italic"/>
              </a:rPr>
              <a:t>+</a:t>
            </a:r>
            <a:r>
              <a:rPr lang="nn-NO" sz="2400" b="0" i="1" u="none" strike="noStrike" baseline="0" dirty="0">
                <a:latin typeface="Minion-Italic"/>
              </a:rPr>
              <a:t> </a:t>
            </a:r>
            <a:r>
              <a:rPr lang="nn-NO" sz="2400" b="0" u="none" strike="noStrike" baseline="0" dirty="0">
                <a:latin typeface="Minion-Italic"/>
              </a:rPr>
              <a:t>12</a:t>
            </a:r>
            <a:r>
              <a:rPr lang="nn-NO" sz="2400" b="0" i="1" u="none" strike="noStrike" baseline="0" dirty="0">
                <a:latin typeface="Minion-Italic"/>
              </a:rPr>
              <a:t>j</a:t>
            </a:r>
            <a:r>
              <a:rPr lang="nn-NO" sz="2400" b="0" i="0" u="none" strike="noStrike" baseline="0" dirty="0">
                <a:latin typeface="MTMI"/>
              </a:rPr>
              <a:t>) </a:t>
            </a:r>
            <a:r>
              <a:rPr lang="nn-NO" sz="2400" b="0" i="0" u="none" strike="noStrike" baseline="0" dirty="0">
                <a:latin typeface="MTSYN"/>
              </a:rPr>
              <a:t>= 2</a:t>
            </a:r>
            <a:r>
              <a:rPr lang="nn-NO" sz="2400" b="0" i="0" u="none" strike="noStrike" baseline="0" dirty="0">
                <a:latin typeface="Minion-Regular"/>
              </a:rPr>
              <a:t> +</a:t>
            </a:r>
            <a:r>
              <a:rPr lang="nn-NO" sz="2400" b="0" i="0" u="none" strike="noStrike" baseline="0" dirty="0">
                <a:latin typeface="MTSYN"/>
              </a:rPr>
              <a:t> 8</a:t>
            </a:r>
            <a:r>
              <a:rPr lang="nn-NO" sz="2400" b="0" i="1" u="none" strike="noStrike" baseline="0" dirty="0">
                <a:latin typeface="Minion-Italic"/>
              </a:rPr>
              <a:t>i</a:t>
            </a:r>
            <a:r>
              <a:rPr lang="nn-NO" sz="2400" b="0" i="0" u="none" strike="noStrike" baseline="0" dirty="0">
                <a:latin typeface="Minion-Regular"/>
              </a:rPr>
              <a:t> - 20</a:t>
            </a:r>
            <a:r>
              <a:rPr lang="nn-NO" sz="2400" b="0" i="1" u="none" strike="noStrike" baseline="0" dirty="0">
                <a:latin typeface="Minion-Regular"/>
              </a:rPr>
              <a:t>j</a:t>
            </a:r>
            <a:endParaRPr lang="en-US" sz="2400" i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5AEEA2-B54F-4DCF-87E9-68A2E06BE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5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D96F5E1-B516-45B9-B26B-DE3A709E4B21}"/>
              </a:ext>
            </a:extLst>
          </p:cNvPr>
          <p:cNvCxnSpPr>
            <a:cxnSpLocks/>
          </p:cNvCxnSpPr>
          <p:nvPr/>
        </p:nvCxnSpPr>
        <p:spPr>
          <a:xfrm>
            <a:off x="1605280" y="3302000"/>
            <a:ext cx="449072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B5CB22C-CF88-B745-D146-57505F27F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err="1"/>
              <a:t>Penjumlahan</a:t>
            </a:r>
            <a:r>
              <a:rPr lang="en-US" dirty="0"/>
              <a:t> dua </a:t>
            </a:r>
            <a:r>
              <a:rPr lang="en-US" dirty="0" err="1"/>
              <a:t>buah</a:t>
            </a:r>
            <a:r>
              <a:rPr lang="en-US" dirty="0"/>
              <a:t> triplet</a:t>
            </a:r>
          </a:p>
        </p:txBody>
      </p:sp>
    </p:spTree>
    <p:extLst>
      <p:ext uri="{BB962C8B-B14F-4D97-AF65-F5344CB8AC3E}">
        <p14:creationId xmlns:p14="http://schemas.microsoft.com/office/powerpoint/2010/main" val="16219264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4A9478-AA6F-4039-9E1A-A36BB69E19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825480" cy="4876376"/>
          </a:xfrm>
        </p:spPr>
        <p:txBody>
          <a:bodyPr/>
          <a:lstStyle/>
          <a:p>
            <a:r>
              <a:rPr lang="en-US" dirty="0" err="1"/>
              <a:t>Namun</a:t>
            </a:r>
            <a:r>
              <a:rPr lang="en-US" dirty="0"/>
              <a:t>,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buah</a:t>
            </a:r>
            <a:r>
              <a:rPr lang="en-US" dirty="0"/>
              <a:t> </a:t>
            </a:r>
            <a:r>
              <a:rPr lang="en-US" dirty="0" err="1"/>
              <a:t>bilangan</a:t>
            </a:r>
            <a:r>
              <a:rPr lang="en-US" dirty="0"/>
              <a:t> </a:t>
            </a:r>
            <a:r>
              <a:rPr lang="en-US" dirty="0" err="1"/>
              <a:t>kompleks</a:t>
            </a:r>
            <a:r>
              <a:rPr lang="en-US" dirty="0"/>
              <a:t> di R</a:t>
            </a:r>
            <a:r>
              <a:rPr lang="en-US" baseline="30000" dirty="0"/>
              <a:t>3</a:t>
            </a:r>
            <a:r>
              <a:rPr lang="en-US" dirty="0"/>
              <a:t> </a:t>
            </a:r>
            <a:r>
              <a:rPr lang="en-US" dirty="0" err="1"/>
              <a:t>dikalikan</a:t>
            </a:r>
            <a:r>
              <a:rPr lang="en-US" dirty="0"/>
              <a:t>, </a:t>
            </a:r>
            <a:r>
              <a:rPr lang="en-US" dirty="0" err="1"/>
              <a:t>meninggalkan</a:t>
            </a:r>
            <a:r>
              <a:rPr lang="en-US" dirty="0"/>
              <a:t> </a:t>
            </a:r>
            <a:r>
              <a:rPr lang="en-US" dirty="0" err="1"/>
              <a:t>masalah</a:t>
            </a:r>
            <a:r>
              <a:rPr lang="en-US" dirty="0"/>
              <a:t> </a:t>
            </a:r>
            <a:r>
              <a:rPr lang="en-US" dirty="0" err="1"/>
              <a:t>perkalian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buah</a:t>
            </a:r>
            <a:r>
              <a:rPr lang="en-US" dirty="0"/>
              <a:t> </a:t>
            </a:r>
            <a:r>
              <a:rPr lang="en-US" dirty="0" err="1"/>
              <a:t>imajiner</a:t>
            </a:r>
            <a:r>
              <a:rPr lang="en-US" dirty="0"/>
              <a:t>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terdefinisi</a:t>
            </a:r>
            <a:r>
              <a:rPr lang="en-US" dirty="0"/>
              <a:t>,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sbb</a:t>
            </a:r>
            <a:r>
              <a:rPr lang="en-US" dirty="0"/>
              <a:t>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  </a:t>
            </a:r>
            <a:r>
              <a:rPr lang="en-US" dirty="0" err="1"/>
              <a:t>Sulihkan</a:t>
            </a:r>
            <a:r>
              <a:rPr lang="en-US" dirty="0"/>
              <a:t> </a:t>
            </a:r>
            <a:r>
              <a:rPr lang="en-US" i="1" dirty="0"/>
              <a:t>i</a:t>
            </a:r>
            <a:r>
              <a:rPr lang="en-US" baseline="30000" dirty="0"/>
              <a:t>2</a:t>
            </a:r>
            <a:r>
              <a:rPr lang="en-US" dirty="0"/>
              <a:t> = </a:t>
            </a:r>
            <a:r>
              <a:rPr lang="en-US" i="1" dirty="0"/>
              <a:t>j</a:t>
            </a:r>
            <a:r>
              <a:rPr lang="en-US" baseline="30000" dirty="0"/>
              <a:t>2</a:t>
            </a:r>
            <a:r>
              <a:rPr lang="en-US" dirty="0"/>
              <a:t> = –1 </a:t>
            </a:r>
            <a:r>
              <a:rPr lang="en-US" dirty="0" err="1"/>
              <a:t>lalu</a:t>
            </a:r>
            <a:r>
              <a:rPr lang="en-US" dirty="0"/>
              <a:t> </a:t>
            </a:r>
            <a:r>
              <a:rPr lang="en-US" dirty="0" err="1"/>
              <a:t>susun</a:t>
            </a:r>
            <a:r>
              <a:rPr lang="en-US" dirty="0"/>
              <a:t> </a:t>
            </a:r>
            <a:r>
              <a:rPr lang="en-US" dirty="0" err="1"/>
              <a:t>ulang</a:t>
            </a:r>
            <a:r>
              <a:rPr lang="en-US" dirty="0"/>
              <a:t> </a:t>
            </a:r>
            <a:r>
              <a:rPr lang="en-US" dirty="0" err="1"/>
              <a:t>persamaan</a:t>
            </a:r>
            <a:r>
              <a:rPr lang="en-US" dirty="0"/>
              <a:t> di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Masih </a:t>
            </a:r>
            <a:r>
              <a:rPr lang="en-US" dirty="0" err="1"/>
              <a:t>tetap</a:t>
            </a:r>
            <a:r>
              <a:rPr lang="en-US" dirty="0"/>
              <a:t> </a:t>
            </a:r>
            <a:r>
              <a:rPr lang="en-US" dirty="0" err="1"/>
              <a:t>meninggalkan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i="1" dirty="0" err="1"/>
              <a:t>ij</a:t>
            </a:r>
            <a:r>
              <a:rPr lang="en-US" dirty="0"/>
              <a:t> dan </a:t>
            </a:r>
            <a:r>
              <a:rPr lang="en-US" i="1" dirty="0"/>
              <a:t>ji </a:t>
            </a:r>
            <a:r>
              <a:rPr lang="en-US" dirty="0"/>
              <a:t>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terdefinisi</a:t>
            </a:r>
            <a:r>
              <a:rPr lang="en-US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5584F1-F55F-4B0C-B5D9-A11C6C384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CB0439-5B26-468E-8722-A309F424FF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701" y="2707284"/>
            <a:ext cx="5446970" cy="5308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531F208-4015-4C4A-BD4D-C27606EE58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9749" y="3354335"/>
            <a:ext cx="9733931" cy="63023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ADF155F-466C-4190-848B-06F54702A6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9749" y="4734580"/>
            <a:ext cx="10221059" cy="6302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5C638CB-5BFC-BDD0-2914-4885504DD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err="1"/>
              <a:t>Perkalian</a:t>
            </a:r>
            <a:r>
              <a:rPr lang="en-US" dirty="0"/>
              <a:t> dua </a:t>
            </a:r>
            <a:r>
              <a:rPr lang="en-US" dirty="0" err="1"/>
              <a:t>buah</a:t>
            </a:r>
            <a:r>
              <a:rPr lang="en-US" dirty="0"/>
              <a:t> triplet</a:t>
            </a:r>
          </a:p>
        </p:txBody>
      </p:sp>
    </p:spTree>
    <p:extLst>
      <p:ext uri="{BB962C8B-B14F-4D97-AF65-F5344CB8AC3E}">
        <p14:creationId xmlns:p14="http://schemas.microsoft.com/office/powerpoint/2010/main" val="8616439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67803E-B690-4E5C-BE61-312052C3EA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94080"/>
            <a:ext cx="11079480" cy="5307023"/>
          </a:xfrm>
        </p:spPr>
        <p:txBody>
          <a:bodyPr/>
          <a:lstStyle/>
          <a:p>
            <a:r>
              <a:rPr lang="en-US" dirty="0" err="1"/>
              <a:t>Diceritakan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sejarah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putra</a:t>
            </a:r>
            <a:r>
              <a:rPr lang="en-US" dirty="0"/>
              <a:t> Sir William Hamilton yang </a:t>
            </a:r>
            <a:r>
              <a:rPr lang="en-US" dirty="0" err="1"/>
              <a:t>berusia</a:t>
            </a:r>
            <a:r>
              <a:rPr lang="en-US" dirty="0"/>
              <a:t> 8 </a:t>
            </a:r>
            <a:r>
              <a:rPr lang="en-US" dirty="0" err="1"/>
              <a:t>tahun</a:t>
            </a:r>
            <a:r>
              <a:rPr lang="en-US" dirty="0"/>
              <a:t> </a:t>
            </a:r>
            <a:r>
              <a:rPr lang="en-US" dirty="0" err="1"/>
              <a:t>bertanya</a:t>
            </a:r>
            <a:r>
              <a:rPr lang="en-US" dirty="0"/>
              <a:t> </a:t>
            </a:r>
            <a:r>
              <a:rPr lang="en-US" dirty="0" err="1"/>
              <a:t>kepadanya</a:t>
            </a:r>
            <a:r>
              <a:rPr lang="en-US" dirty="0"/>
              <a:t> pada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sarapan</a:t>
            </a:r>
            <a:r>
              <a:rPr lang="en-US" dirty="0"/>
              <a:t> </a:t>
            </a:r>
            <a:r>
              <a:rPr lang="en-US" dirty="0" err="1"/>
              <a:t>pagi</a:t>
            </a:r>
            <a:r>
              <a:rPr lang="en-US" dirty="0"/>
              <a:t>: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i="1" dirty="0"/>
              <a:t>“Well, Papa, can you multiply triplets?”          </a:t>
            </a:r>
            <a:r>
              <a:rPr lang="en-US" dirty="0">
                <a:solidFill>
                  <a:srgbClr val="FF0000"/>
                </a:solidFill>
              </a:rPr>
              <a:t>(triplets: </a:t>
            </a:r>
            <a:r>
              <a:rPr lang="en-US" i="1" dirty="0">
                <a:solidFill>
                  <a:srgbClr val="FF0000"/>
                </a:solidFill>
              </a:rPr>
              <a:t>z</a:t>
            </a:r>
            <a:r>
              <a:rPr lang="en-US" dirty="0">
                <a:solidFill>
                  <a:srgbClr val="FF0000"/>
                </a:solidFill>
              </a:rPr>
              <a:t> = </a:t>
            </a:r>
            <a:r>
              <a:rPr lang="en-US" i="1" dirty="0">
                <a:solidFill>
                  <a:srgbClr val="FF0000"/>
                </a:solidFill>
              </a:rPr>
              <a:t>a</a:t>
            </a:r>
            <a:r>
              <a:rPr lang="en-US" dirty="0">
                <a:solidFill>
                  <a:srgbClr val="FF0000"/>
                </a:solidFill>
              </a:rPr>
              <a:t> + </a:t>
            </a:r>
            <a:r>
              <a:rPr lang="en-US" i="1" dirty="0">
                <a:solidFill>
                  <a:srgbClr val="FF0000"/>
                </a:solidFill>
              </a:rPr>
              <a:t>bi </a:t>
            </a:r>
            <a:r>
              <a:rPr lang="en-US" dirty="0">
                <a:solidFill>
                  <a:srgbClr val="FF0000"/>
                </a:solidFill>
              </a:rPr>
              <a:t>+ </a:t>
            </a:r>
            <a:r>
              <a:rPr lang="en-US" i="1" dirty="0" err="1">
                <a:solidFill>
                  <a:srgbClr val="FF0000"/>
                </a:solidFill>
              </a:rPr>
              <a:t>cj</a:t>
            </a:r>
            <a:r>
              <a:rPr lang="en-US" dirty="0">
                <a:solidFill>
                  <a:srgbClr val="FF0000"/>
                </a:solidFill>
              </a:rPr>
              <a:t>)</a:t>
            </a:r>
          </a:p>
          <a:p>
            <a:pPr marL="0" indent="0">
              <a:buNone/>
            </a:pPr>
            <a:r>
              <a:rPr lang="en-US" dirty="0"/>
              <a:t>   Hamilton </a:t>
            </a:r>
            <a:r>
              <a:rPr lang="en-US" dirty="0" err="1"/>
              <a:t>menggeleng</a:t>
            </a:r>
            <a:r>
              <a:rPr lang="en-US" dirty="0"/>
              <a:t> </a:t>
            </a:r>
            <a:r>
              <a:rPr lang="en-US" dirty="0" err="1"/>
              <a:t>kepala</a:t>
            </a:r>
            <a:r>
              <a:rPr lang="en-US" dirty="0"/>
              <a:t> dan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sedih</a:t>
            </a:r>
            <a:r>
              <a:rPr lang="en-US" dirty="0"/>
              <a:t> </a:t>
            </a:r>
            <a:r>
              <a:rPr lang="en-US" dirty="0" err="1"/>
              <a:t>berkata</a:t>
            </a:r>
            <a:r>
              <a:rPr lang="en-US" dirty="0"/>
              <a:t>: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i="1" dirty="0"/>
              <a:t>“No, I can only add and subtract them.” </a:t>
            </a:r>
          </a:p>
          <a:p>
            <a:pPr marL="173038" indent="-173038">
              <a:buNone/>
            </a:pPr>
            <a:r>
              <a:rPr lang="en-US" dirty="0"/>
              <a:t>  Hamilton </a:t>
            </a:r>
            <a:r>
              <a:rPr lang="en-US" dirty="0" err="1"/>
              <a:t>menjawab</a:t>
            </a:r>
            <a:r>
              <a:rPr lang="en-US" dirty="0"/>
              <a:t> </a:t>
            </a:r>
            <a:r>
              <a:rPr lang="en-US" dirty="0" err="1"/>
              <a:t>demikian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dia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berhasil</a:t>
            </a:r>
            <a:r>
              <a:rPr lang="en-US" dirty="0"/>
              <a:t> </a:t>
            </a:r>
            <a:r>
              <a:rPr lang="en-US" dirty="0" err="1"/>
              <a:t>menemukan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  </a:t>
            </a:r>
            <a:r>
              <a:rPr lang="en-US" dirty="0" err="1"/>
              <a:t>perkalian</a:t>
            </a:r>
            <a:r>
              <a:rPr lang="en-US" dirty="0"/>
              <a:t> </a:t>
            </a:r>
            <a:r>
              <a:rPr lang="en-US" i="1" dirty="0" err="1"/>
              <a:t>ij</a:t>
            </a:r>
            <a:r>
              <a:rPr lang="en-US" i="1" dirty="0"/>
              <a:t> </a:t>
            </a:r>
            <a:r>
              <a:rPr lang="en-US" dirty="0"/>
              <a:t>dan </a:t>
            </a:r>
            <a:r>
              <a:rPr lang="en-US" i="1" dirty="0"/>
              <a:t>ji</a:t>
            </a:r>
            <a:r>
              <a:rPr lang="en-US" dirty="0"/>
              <a:t>.</a:t>
            </a:r>
          </a:p>
          <a:p>
            <a:pPr marL="173038" indent="-173038">
              <a:buNone/>
            </a:pPr>
            <a:endParaRPr lang="en-US" dirty="0"/>
          </a:p>
          <a:p>
            <a:r>
              <a:rPr lang="en-US" dirty="0"/>
              <a:t>Hamilton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menyerah</a:t>
            </a:r>
            <a:r>
              <a:rPr lang="en-US" dirty="0"/>
              <a:t>, </a:t>
            </a:r>
            <a:r>
              <a:rPr lang="en-US" dirty="0" err="1"/>
              <a:t>lalu</a:t>
            </a:r>
            <a:r>
              <a:rPr lang="en-US" dirty="0"/>
              <a:t> </a:t>
            </a:r>
            <a:r>
              <a:rPr lang="en-US" dirty="0" err="1"/>
              <a:t>dia</a:t>
            </a:r>
            <a:r>
              <a:rPr lang="en-US" dirty="0"/>
              <a:t> </a:t>
            </a:r>
            <a:r>
              <a:rPr lang="en-US" dirty="0" err="1"/>
              <a:t>mencoba</a:t>
            </a:r>
            <a:r>
              <a:rPr lang="en-US" dirty="0"/>
              <a:t> </a:t>
            </a:r>
            <a:r>
              <a:rPr lang="en-US" dirty="0" err="1"/>
              <a:t>memperluas</a:t>
            </a:r>
            <a:r>
              <a:rPr lang="en-US" dirty="0"/>
              <a:t> triplets </a:t>
            </a:r>
            <a:r>
              <a:rPr lang="en-US" dirty="0" err="1"/>
              <a:t>menjadi</a:t>
            </a:r>
            <a:r>
              <a:rPr lang="en-US" dirty="0"/>
              <a:t> quadruplets: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sz="2800" i="1" dirty="0">
                <a:solidFill>
                  <a:srgbClr val="FF0000"/>
                </a:solidFill>
              </a:rPr>
              <a:t>z</a:t>
            </a:r>
            <a:r>
              <a:rPr lang="en-US" sz="2800" dirty="0">
                <a:solidFill>
                  <a:srgbClr val="FF0000"/>
                </a:solidFill>
              </a:rPr>
              <a:t> = </a:t>
            </a:r>
            <a:r>
              <a:rPr lang="en-US" sz="2800" i="1" dirty="0">
                <a:solidFill>
                  <a:srgbClr val="FF0000"/>
                </a:solidFill>
              </a:rPr>
              <a:t>a</a:t>
            </a:r>
            <a:r>
              <a:rPr lang="en-US" sz="2800" dirty="0">
                <a:solidFill>
                  <a:srgbClr val="FF0000"/>
                </a:solidFill>
              </a:rPr>
              <a:t> + </a:t>
            </a:r>
            <a:r>
              <a:rPr lang="en-US" sz="2800" i="1" dirty="0">
                <a:solidFill>
                  <a:srgbClr val="FF0000"/>
                </a:solidFill>
              </a:rPr>
              <a:t>bi</a:t>
            </a:r>
            <a:r>
              <a:rPr lang="en-US" sz="2800" dirty="0">
                <a:solidFill>
                  <a:srgbClr val="FF0000"/>
                </a:solidFill>
              </a:rPr>
              <a:t> + </a:t>
            </a:r>
            <a:r>
              <a:rPr lang="en-US" sz="2800" i="1" dirty="0" err="1">
                <a:solidFill>
                  <a:srgbClr val="FF0000"/>
                </a:solidFill>
              </a:rPr>
              <a:t>cj</a:t>
            </a:r>
            <a:r>
              <a:rPr lang="en-US" sz="2800" dirty="0">
                <a:solidFill>
                  <a:srgbClr val="FF0000"/>
                </a:solidFill>
              </a:rPr>
              <a:t> + </a:t>
            </a:r>
            <a:r>
              <a:rPr lang="en-US" sz="2800" i="1" dirty="0">
                <a:solidFill>
                  <a:srgbClr val="FF0000"/>
                </a:solidFill>
              </a:rPr>
              <a:t>dk</a:t>
            </a:r>
            <a:r>
              <a:rPr lang="en-US" dirty="0">
                <a:solidFill>
                  <a:srgbClr val="FF0000"/>
                </a:solidFill>
              </a:rPr>
              <a:t>	</a:t>
            </a:r>
          </a:p>
          <a:p>
            <a:pPr marL="173038" indent="-173038">
              <a:buNone/>
            </a:pPr>
            <a:endParaRPr lang="en-US" i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8D8F81-FC8D-4545-922F-58AB8BB46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0848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4C5B1C-1C0D-426B-89AB-BADF230942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67255"/>
            <a:ext cx="10515600" cy="5409708"/>
          </a:xfrm>
        </p:spPr>
        <p:txBody>
          <a:bodyPr/>
          <a:lstStyle/>
          <a:p>
            <a:r>
              <a:rPr lang="en-US" dirty="0" err="1"/>
              <a:t>Misalkan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i="1" dirty="0"/>
              <a:t>z</a:t>
            </a:r>
            <a:r>
              <a:rPr lang="en-US" baseline="-25000" dirty="0"/>
              <a:t>1</a:t>
            </a:r>
            <a:r>
              <a:rPr lang="en-US" dirty="0"/>
              <a:t> = </a:t>
            </a:r>
            <a:r>
              <a:rPr lang="en-US" i="1" dirty="0"/>
              <a:t>a</a:t>
            </a:r>
            <a:r>
              <a:rPr lang="en-US" baseline="-25000" dirty="0"/>
              <a:t>1</a:t>
            </a:r>
            <a:r>
              <a:rPr lang="en-US" dirty="0"/>
              <a:t> + </a:t>
            </a:r>
            <a:r>
              <a:rPr lang="en-US" i="1" dirty="0"/>
              <a:t>b</a:t>
            </a:r>
            <a:r>
              <a:rPr lang="en-US" baseline="-25000" dirty="0"/>
              <a:t>1</a:t>
            </a:r>
            <a:r>
              <a:rPr lang="en-US" i="1" dirty="0"/>
              <a:t>i</a:t>
            </a:r>
            <a:r>
              <a:rPr lang="en-US" dirty="0"/>
              <a:t> + </a:t>
            </a:r>
            <a:r>
              <a:rPr lang="en-US" i="1" dirty="0"/>
              <a:t>c</a:t>
            </a:r>
            <a:r>
              <a:rPr lang="en-US" baseline="-25000" dirty="0"/>
              <a:t>1</a:t>
            </a:r>
            <a:r>
              <a:rPr lang="en-US" i="1" dirty="0"/>
              <a:t>j</a:t>
            </a:r>
            <a:r>
              <a:rPr lang="en-US" dirty="0"/>
              <a:t> + </a:t>
            </a:r>
            <a:r>
              <a:rPr lang="en-US" i="1" dirty="0"/>
              <a:t>d</a:t>
            </a:r>
            <a:r>
              <a:rPr lang="en-US" baseline="-25000" dirty="0"/>
              <a:t>1</a:t>
            </a:r>
            <a:r>
              <a:rPr lang="en-US" i="1" dirty="0"/>
              <a:t>k 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i="1" dirty="0"/>
              <a:t>z</a:t>
            </a:r>
            <a:r>
              <a:rPr lang="en-US" baseline="-25000" dirty="0"/>
              <a:t>2</a:t>
            </a:r>
            <a:r>
              <a:rPr lang="en-US" dirty="0"/>
              <a:t> = </a:t>
            </a:r>
            <a:r>
              <a:rPr lang="en-US" i="1" dirty="0"/>
              <a:t>a</a:t>
            </a:r>
            <a:r>
              <a:rPr lang="en-US" baseline="-25000" dirty="0"/>
              <a:t>2</a:t>
            </a:r>
            <a:r>
              <a:rPr lang="en-US" dirty="0"/>
              <a:t> + </a:t>
            </a:r>
            <a:r>
              <a:rPr lang="en-US" i="1" dirty="0"/>
              <a:t>b</a:t>
            </a:r>
            <a:r>
              <a:rPr lang="en-US" baseline="-25000" dirty="0"/>
              <a:t>2</a:t>
            </a:r>
            <a:r>
              <a:rPr lang="en-US" i="1" dirty="0"/>
              <a:t>i</a:t>
            </a:r>
            <a:r>
              <a:rPr lang="en-US" dirty="0"/>
              <a:t> + </a:t>
            </a:r>
            <a:r>
              <a:rPr lang="en-US" i="1" dirty="0"/>
              <a:t>c</a:t>
            </a:r>
            <a:r>
              <a:rPr lang="en-US" baseline="-25000" dirty="0"/>
              <a:t>2</a:t>
            </a:r>
            <a:r>
              <a:rPr lang="en-US" i="1" dirty="0"/>
              <a:t>j</a:t>
            </a:r>
            <a:r>
              <a:rPr lang="en-US" dirty="0"/>
              <a:t> + </a:t>
            </a:r>
            <a:r>
              <a:rPr lang="en-US" i="1" dirty="0"/>
              <a:t>d</a:t>
            </a:r>
            <a:r>
              <a:rPr lang="en-US" baseline="-25000" dirty="0"/>
              <a:t>2</a:t>
            </a:r>
            <a:r>
              <a:rPr lang="en-US" i="1" dirty="0"/>
              <a:t>k</a:t>
            </a:r>
            <a:r>
              <a:rPr lang="en-US" dirty="0"/>
              <a:t> </a:t>
            </a:r>
          </a:p>
          <a:p>
            <a:r>
              <a:rPr lang="en-US" dirty="0" err="1"/>
              <a:t>Kalikan</a:t>
            </a:r>
            <a:r>
              <a:rPr lang="en-US" dirty="0"/>
              <a:t> </a:t>
            </a:r>
            <a:r>
              <a:rPr lang="en-US" dirty="0" err="1"/>
              <a:t>keduanya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59492D-D965-450A-9BFF-A9937757E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D40D2B-6F85-4DF9-BE88-D5BE8C1803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1032" y="2931986"/>
            <a:ext cx="8422708" cy="5047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4100038-DA45-4397-B26C-D9F7542DE7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5245" y="3486876"/>
            <a:ext cx="6231989" cy="2690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119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01EC9B-3424-4193-B090-7D5CC2AE96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1760"/>
            <a:ext cx="10515600" cy="4795203"/>
          </a:xfrm>
        </p:spPr>
        <p:txBody>
          <a:bodyPr/>
          <a:lstStyle/>
          <a:p>
            <a:r>
              <a:rPr lang="en-US" dirty="0" err="1"/>
              <a:t>Sulihkan</a:t>
            </a:r>
            <a:r>
              <a:rPr lang="en-US" dirty="0"/>
              <a:t> </a:t>
            </a:r>
            <a:r>
              <a:rPr lang="en-US" i="1" dirty="0"/>
              <a:t>i</a:t>
            </a:r>
            <a:r>
              <a:rPr lang="en-US" baseline="30000" dirty="0"/>
              <a:t>2</a:t>
            </a:r>
            <a:r>
              <a:rPr lang="en-US" dirty="0"/>
              <a:t> = </a:t>
            </a:r>
            <a:r>
              <a:rPr lang="en-US" i="1" dirty="0"/>
              <a:t>j</a:t>
            </a:r>
            <a:r>
              <a:rPr lang="en-US" baseline="30000" dirty="0"/>
              <a:t>2</a:t>
            </a:r>
            <a:r>
              <a:rPr lang="en-US" dirty="0"/>
              <a:t> = </a:t>
            </a:r>
            <a:r>
              <a:rPr lang="en-US" i="1" dirty="0"/>
              <a:t>k</a:t>
            </a:r>
            <a:r>
              <a:rPr lang="en-US" baseline="30000" dirty="0"/>
              <a:t>2</a:t>
            </a:r>
            <a:r>
              <a:rPr lang="en-US" dirty="0"/>
              <a:t> = –1, </a:t>
            </a:r>
            <a:r>
              <a:rPr lang="en-US" dirty="0" err="1"/>
              <a:t>diperoleh</a:t>
            </a:r>
            <a:r>
              <a:rPr lang="en-US" dirty="0"/>
              <a:t>: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Namun</a:t>
            </a:r>
            <a:r>
              <a:rPr lang="en-US" dirty="0"/>
              <a:t>, </a:t>
            </a:r>
            <a:r>
              <a:rPr lang="en-US" dirty="0" err="1"/>
              <a:t>persamaan</a:t>
            </a:r>
            <a:r>
              <a:rPr lang="en-US" dirty="0"/>
              <a:t> di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masih</a:t>
            </a:r>
            <a:r>
              <a:rPr lang="en-US" dirty="0"/>
              <a:t> </a:t>
            </a:r>
            <a:r>
              <a:rPr lang="en-US" dirty="0" err="1"/>
              <a:t>tetap</a:t>
            </a:r>
            <a:r>
              <a:rPr lang="en-US" dirty="0"/>
              <a:t> </a:t>
            </a:r>
            <a:r>
              <a:rPr lang="en-US" dirty="0" err="1"/>
              <a:t>meninggalkan</a:t>
            </a:r>
            <a:r>
              <a:rPr lang="en-US" dirty="0"/>
              <a:t> </a:t>
            </a:r>
            <a:r>
              <a:rPr lang="en-US" i="1" dirty="0" err="1"/>
              <a:t>ij</a:t>
            </a:r>
            <a:r>
              <a:rPr lang="en-US" dirty="0"/>
              <a:t>, </a:t>
            </a:r>
            <a:r>
              <a:rPr lang="en-US" i="1" dirty="0" err="1"/>
              <a:t>ik</a:t>
            </a:r>
            <a:r>
              <a:rPr lang="en-US" dirty="0"/>
              <a:t>, </a:t>
            </a:r>
            <a:r>
              <a:rPr lang="en-US" i="1" dirty="0"/>
              <a:t>ji</a:t>
            </a:r>
            <a:r>
              <a:rPr lang="en-US" dirty="0"/>
              <a:t>, </a:t>
            </a:r>
            <a:r>
              <a:rPr lang="en-US" i="1" dirty="0" err="1"/>
              <a:t>jk</a:t>
            </a:r>
            <a:r>
              <a:rPr lang="en-US" dirty="0"/>
              <a:t>, </a:t>
            </a:r>
            <a:r>
              <a:rPr lang="en-US" i="1" dirty="0" err="1"/>
              <a:t>ki</a:t>
            </a:r>
            <a:r>
              <a:rPr lang="en-US" dirty="0"/>
              <a:t>, dan </a:t>
            </a:r>
            <a:r>
              <a:rPr lang="en-US" i="1" dirty="0" err="1"/>
              <a:t>kj</a:t>
            </a:r>
            <a:r>
              <a:rPr lang="en-US" dirty="0"/>
              <a:t>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terdefinisi</a:t>
            </a:r>
            <a:r>
              <a:rPr lang="en-US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EF86DC-B713-4E4A-B463-917B814E1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F11D32-4FD9-4A92-9BE2-FD0BECF262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0256" y="2146340"/>
            <a:ext cx="9091487" cy="1887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2795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6896</TotalTime>
  <Words>2860</Words>
  <Application>Microsoft Office PowerPoint</Application>
  <PresentationFormat>Widescreen</PresentationFormat>
  <Paragraphs>338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3" baseType="lpstr">
      <vt:lpstr>Arial</vt:lpstr>
      <vt:lpstr>Calibri</vt:lpstr>
      <vt:lpstr>Calibri Light</vt:lpstr>
      <vt:lpstr>Cambria Math</vt:lpstr>
      <vt:lpstr>Courier New</vt:lpstr>
      <vt:lpstr>Minion-Italic</vt:lpstr>
      <vt:lpstr>Minion-Regular</vt:lpstr>
      <vt:lpstr>MTMI</vt:lpstr>
      <vt:lpstr>MTSYN</vt:lpstr>
      <vt:lpstr>Symbol</vt:lpstr>
      <vt:lpstr>Tahoma</vt:lpstr>
      <vt:lpstr>Office Theme</vt:lpstr>
      <vt:lpstr>Aljabar Quaternion </vt:lpstr>
      <vt:lpstr>PowerPoint Presentation</vt:lpstr>
      <vt:lpstr>Bilangan Quaternion</vt:lpstr>
      <vt:lpstr>PowerPoint Presentation</vt:lpstr>
      <vt:lpstr>Penjumlahan dua buah triplet</vt:lpstr>
      <vt:lpstr>Perkalian dua buah triplet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Aksioma-aksioma di dalam Aljabar Quaternion</vt:lpstr>
      <vt:lpstr>PowerPoint Presentation</vt:lpstr>
      <vt:lpstr>PowerPoint Presentation</vt:lpstr>
      <vt:lpstr>Latihan (Kuis 2020)</vt:lpstr>
      <vt:lpstr>Latihan (Kuis 2021)</vt:lpstr>
      <vt:lpstr>PowerPoint Presentation</vt:lpstr>
      <vt:lpstr>Latihan (Kuis 2022)</vt:lpstr>
      <vt:lpstr>Latihan (Kuis 2020)</vt:lpstr>
      <vt:lpstr>PowerPoint Presentation</vt:lpstr>
      <vt:lpstr>Latihan 1</vt:lpstr>
      <vt:lpstr>PowerPoint Presentation</vt:lpstr>
      <vt:lpstr>Quaternion di dalam Bahasa Python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Bersambung ke Bagian 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Rinaldi Munir</dc:creator>
  <cp:lastModifiedBy>Dr. Ir. Rinaldi, M.T.</cp:lastModifiedBy>
  <cp:revision>455</cp:revision>
  <dcterms:created xsi:type="dcterms:W3CDTF">2020-09-19T08:47:06Z</dcterms:created>
  <dcterms:modified xsi:type="dcterms:W3CDTF">2025-08-20T09:35:27Z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8b525e5-f3da-4501-8f1e-526b6769fc56_Enabled">
    <vt:lpwstr>true</vt:lpwstr>
  </property>
  <property fmtid="{D5CDD505-2E9C-101B-9397-08002B2CF9AE}" pid="3" name="MSIP_Label_38b525e5-f3da-4501-8f1e-526b6769fc56_SetDate">
    <vt:lpwstr>2025-08-20T09:35:19Z</vt:lpwstr>
  </property>
  <property fmtid="{D5CDD505-2E9C-101B-9397-08002B2CF9AE}" pid="4" name="MSIP_Label_38b525e5-f3da-4501-8f1e-526b6769fc56_Method">
    <vt:lpwstr>Standard</vt:lpwstr>
  </property>
  <property fmtid="{D5CDD505-2E9C-101B-9397-08002B2CF9AE}" pid="5" name="MSIP_Label_38b525e5-f3da-4501-8f1e-526b6769fc56_Name">
    <vt:lpwstr>defa4170-0d19-0005-0004-bc88714345d2</vt:lpwstr>
  </property>
  <property fmtid="{D5CDD505-2E9C-101B-9397-08002B2CF9AE}" pid="6" name="MSIP_Label_38b525e5-f3da-4501-8f1e-526b6769fc56_SiteId">
    <vt:lpwstr>db6e1183-4c65-405c-82ce-7cd53fa6e9dc</vt:lpwstr>
  </property>
  <property fmtid="{D5CDD505-2E9C-101B-9397-08002B2CF9AE}" pid="7" name="MSIP_Label_38b525e5-f3da-4501-8f1e-526b6769fc56_ActionId">
    <vt:lpwstr>99aa9f3b-a821-4139-a6db-37e995274833</vt:lpwstr>
  </property>
  <property fmtid="{D5CDD505-2E9C-101B-9397-08002B2CF9AE}" pid="8" name="MSIP_Label_38b525e5-f3da-4501-8f1e-526b6769fc56_ContentBits">
    <vt:lpwstr>0</vt:lpwstr>
  </property>
  <property fmtid="{D5CDD505-2E9C-101B-9397-08002B2CF9AE}" pid="9" name="MSIP_Label_38b525e5-f3da-4501-8f1e-526b6769fc56_Tag">
    <vt:lpwstr>10, 3, 0, 1</vt:lpwstr>
  </property>
</Properties>
</file>