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9" r:id="rId13"/>
    <p:sldId id="270" r:id="rId14"/>
    <p:sldId id="273" r:id="rId15"/>
    <p:sldId id="274" r:id="rId16"/>
    <p:sldId id="272" r:id="rId17"/>
    <p:sldId id="275" r:id="rId18"/>
    <p:sldId id="279" r:id="rId19"/>
    <p:sldId id="271" r:id="rId20"/>
    <p:sldId id="276" r:id="rId21"/>
    <p:sldId id="277" r:id="rId22"/>
    <p:sldId id="278" r:id="rId23"/>
    <p:sldId id="280" r:id="rId24"/>
    <p:sldId id="26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F460C-8316-4E65-B6E8-288F97A8240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357D0-D47D-4FAA-AF59-BD47B9F6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10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95EB-D5C4-B57A-A229-FB81D1AAA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F1E7A-7FD6-7629-725B-EC5916B4F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2EF26-74C2-8DFA-9C86-7157F7C59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ABA8E-210F-4F7E-AA30-D66CDFDF1FD8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04FE4-EC9B-5954-C161-F0468050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8DA3D-0E5E-258C-565E-068FE6F42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34231-3507-AF2A-B46C-2F71C6A0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9B9B0-D155-0A01-81FE-26D76529D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C28D3-A0F2-AEAA-FD80-3B24ABDC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6B38-DC94-4C40-A99C-AB32E957F6A6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0B170-9283-E9AA-B9CE-60988DA5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46D5D-209A-0801-1B10-58DC6A51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7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164B78-5CCA-E93B-2DC3-CFE93DA31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333A1-10F4-9D1A-72B7-1F32AAF8D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F51EA-2CEB-EC4A-BB34-E3A28D9CC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AE92-2CB9-4E62-9232-3F69383FD866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10C7B-56BC-5E51-75EB-C00043A07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E49C9-E020-9923-5398-E375BB340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4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0359-22FA-2FD2-C1E8-62AC8C36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A08E9-A8D0-616C-7CCC-B4CBC1702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B80FD-9BF4-1A88-D1D6-2E902ABED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96DAF-3E6C-4A21-8D50-926E3F1439F5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3B46A-CFCD-D89F-6FFD-187D883F5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DC24A-6D3C-95A6-D620-4E3B170B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4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CE7E9-80BC-9302-3BAC-3BE6327E8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067B1-A7FA-DDBF-C5D2-348E341C8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BEB33-A1AF-BAD3-EA5C-36EF78D2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47E83-AC70-417D-B0DD-05A0E173F08A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DC6BE-F8AC-2256-AAF7-1478FC92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F8746-6853-EEA8-D759-6C009C429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8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97C3E-5BC2-6133-EDDD-0CBC4A058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D4863-42E3-C5F6-FCE8-F5060A6C9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087D3-FDBC-53B8-070E-FF824F4BF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464A3-43BC-3535-6E91-6A96B48BA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0F92-B26A-4FD7-964C-9E97EC523619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FBA17-B72D-607C-C808-6E27AACDE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D488C-E7F2-B47A-07C4-F06031CF2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09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5A732-C17A-ED29-1EE3-74BC424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A62E9-43B1-4C39-0708-D852C15B9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4D123-1521-6A86-1525-7D2CC8414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FD7E7B-8516-8190-EB7A-759CD53CAA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0EC737-CC0C-FAEF-68FC-58E8115DB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2D1642-AED0-79DC-FB08-90058FDE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0C9B9-C219-4F77-8C3A-D2CE0C278F18}" type="datetime1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7223D2-C9A0-41ED-58C9-D09EA9B8A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9FE09F-0273-CDD9-8364-53B2865A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6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24F3-2432-EABF-8855-DEB4D3EC4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A57B2-499E-DDE0-6E28-5EFA81898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FD32-CAA2-4FB2-82B3-BDAF44BCDF37}" type="datetime1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C35247-D16A-3B11-FF10-B8845BC2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B5554-175F-BE0F-6B48-CAF0CF2F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3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F189DD-4D13-DBCA-9B24-358B44EB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375E-A85A-47BB-8FB1-D7B785F54D9F}" type="datetime1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89D41-B5FC-79E4-1C04-874F823A8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546AB-AC51-4E7D-5C01-B59A9B908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9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0D8E-8E01-BF65-32A2-89CE1814C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9E2FE-3457-0D66-BC26-D7BA714A6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28E6D-BB10-0A1D-27DE-3EDE0CF1F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C7C6B-06BB-03DD-A5DA-0A88E158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5EAF-DEC1-4DCA-96BD-4183B6E458EE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5D207-1F02-C6A1-520E-AD20024F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8D63D-83CB-E4C6-26EF-C00212848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3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52D0-9C32-C0D4-BB19-C5F6F76A4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4647F5-E67D-8608-9376-28C4A711D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80D04-1105-1825-5083-501AD84CE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05C18-9B6F-23FD-A1C3-F29F50DC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C9FA-325A-4A88-97A7-ECC1F89B3BE7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35C0-DC05-47B4-EA7D-A0E1D5575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CDBFB-E6EC-3645-FC79-1B73225B0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7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77A802-C46E-9A40-DF81-3D90F116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D507B-1A63-9B7F-DD25-5712C5A83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7EAAD-B1DB-0A44-1BC2-0C17EDFED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FE4EC-9AC3-4001-937F-B54ADF940F1A}" type="datetime1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FC994-8A6A-9489-BFA1-692A2CFC41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008E8-C443-B9EF-3D2F-0EBAB6DBB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62D30-31A8-4B69-979C-ABAA6403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8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D03D4-D1E9-D6DC-F78A-0BC0740BB2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Dekomposisi</a:t>
            </a:r>
            <a:r>
              <a:rPr lang="en-US" dirty="0"/>
              <a:t> QR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718EB-6CBC-F098-B827-43CBD09F862E}"/>
              </a:ext>
            </a:extLst>
          </p:cNvPr>
          <p:cNvSpPr txBox="1"/>
          <p:nvPr/>
        </p:nvSpPr>
        <p:spPr>
          <a:xfrm>
            <a:off x="3053165" y="1369367"/>
            <a:ext cx="8322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Bahan </a:t>
            </a:r>
            <a:r>
              <a:rPr lang="en-US" sz="2400" dirty="0" err="1"/>
              <a:t>Kuliah</a:t>
            </a:r>
            <a:r>
              <a:rPr lang="en-US" sz="2400" dirty="0"/>
              <a:t> IF2123 </a:t>
            </a:r>
            <a:r>
              <a:rPr lang="en-US" sz="2400" dirty="0" err="1"/>
              <a:t>Aljabar</a:t>
            </a:r>
            <a:r>
              <a:rPr lang="en-US" sz="2400" dirty="0"/>
              <a:t> Linier dan </a:t>
            </a:r>
            <a:r>
              <a:rPr lang="en-US" sz="2400" dirty="0" err="1"/>
              <a:t>Geometri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D666AF-39A4-9733-691A-1E9E4116D0A4}"/>
              </a:ext>
            </a:extLst>
          </p:cNvPr>
          <p:cNvSpPr txBox="1"/>
          <p:nvPr/>
        </p:nvSpPr>
        <p:spPr>
          <a:xfrm>
            <a:off x="3034200" y="5043139"/>
            <a:ext cx="61235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Program </a:t>
            </a:r>
            <a:r>
              <a:rPr lang="en-US" sz="2800" dirty="0" err="1"/>
              <a:t>Studi</a:t>
            </a:r>
            <a:r>
              <a:rPr lang="en-US" sz="2800" dirty="0"/>
              <a:t> Teknik </a:t>
            </a:r>
            <a:r>
              <a:rPr lang="en-US" sz="2800" dirty="0" err="1"/>
              <a:t>Informatika</a:t>
            </a:r>
            <a:endParaRPr lang="en-US" sz="2800" dirty="0"/>
          </a:p>
          <a:p>
            <a:pPr algn="ctr"/>
            <a:r>
              <a:rPr lang="en-US" sz="2800" dirty="0" err="1"/>
              <a:t>Sekolah</a:t>
            </a:r>
            <a:r>
              <a:rPr lang="en-US" sz="2800" dirty="0"/>
              <a:t> Teknik </a:t>
            </a:r>
            <a:r>
              <a:rPr lang="en-US" sz="2800" dirty="0" err="1"/>
              <a:t>Elektro</a:t>
            </a:r>
            <a:r>
              <a:rPr lang="en-US" sz="2800" dirty="0"/>
              <a:t> dan </a:t>
            </a:r>
            <a:r>
              <a:rPr lang="en-US" sz="2800" dirty="0" err="1"/>
              <a:t>Informatika</a:t>
            </a:r>
            <a:endParaRPr lang="en-US" sz="2800" dirty="0"/>
          </a:p>
          <a:p>
            <a:pPr algn="ctr"/>
            <a:r>
              <a:rPr lang="en-US" sz="2800" dirty="0"/>
              <a:t>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6E34E-CE25-8115-6F82-6EF67891D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E0A104-972F-3CF9-0FE7-95064E61A830}"/>
              </a:ext>
            </a:extLst>
          </p:cNvPr>
          <p:cNvSpPr/>
          <p:nvPr/>
        </p:nvSpPr>
        <p:spPr>
          <a:xfrm>
            <a:off x="4124797" y="406697"/>
            <a:ext cx="4647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24</a:t>
            </a:r>
            <a:endParaRPr lang="en-US" sz="2400" dirty="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DC89F4F-623B-3874-4FE7-B85C6D8E6255}"/>
              </a:ext>
            </a:extLst>
          </p:cNvPr>
          <p:cNvSpPr txBox="1"/>
          <p:nvPr/>
        </p:nvSpPr>
        <p:spPr>
          <a:xfrm>
            <a:off x="9564914" y="136525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3252221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FF65A-6F1C-80E9-BD50-A9232F3F1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7"/>
            <a:ext cx="10515600" cy="5448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berukuran</a:t>
            </a:r>
            <a:r>
              <a:rPr lang="en-US" sz="2400" dirty="0"/>
              <a:t> 4 x 3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Q dan R: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C0979-7E16-A3C2-8038-4B4C6B72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B7E43C-652B-D548-2E6A-BAE297B0F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083" y="1360557"/>
            <a:ext cx="2231917" cy="17916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91C7F7-FA3F-CB2C-3189-6A42B6E05489}"/>
              </a:ext>
            </a:extLst>
          </p:cNvPr>
          <p:cNvSpPr txBox="1"/>
          <p:nvPr/>
        </p:nvSpPr>
        <p:spPr>
          <a:xfrm>
            <a:off x="3197656" y="2071694"/>
            <a:ext cx="666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=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B4ACCA-842E-5A35-1B55-108CE2C59BE3}"/>
              </a:ext>
            </a:extLst>
          </p:cNvPr>
          <p:cNvSpPr txBox="1"/>
          <p:nvPr/>
        </p:nvSpPr>
        <p:spPr>
          <a:xfrm>
            <a:off x="1022888" y="3463035"/>
            <a:ext cx="10921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Penyelesaian</a:t>
            </a:r>
            <a:r>
              <a:rPr lang="en-US" sz="2400" b="1" dirty="0"/>
              <a:t>:  </a:t>
            </a:r>
            <a:r>
              <a:rPr lang="en-US" sz="2400" dirty="0"/>
              <a:t>n = 3 (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magriks</a:t>
            </a:r>
            <a:r>
              <a:rPr lang="en-US" sz="2400" dirty="0"/>
              <a:t> Q </a:t>
            </a:r>
            <a:r>
              <a:rPr lang="en-US" sz="2400" dirty="0" err="1"/>
              <a:t>berukuran</a:t>
            </a:r>
            <a:r>
              <a:rPr lang="en-US" sz="2400" dirty="0"/>
              <a:t> 4 x 3 dan </a:t>
            </a:r>
            <a:r>
              <a:rPr lang="en-US" sz="2400" dirty="0" err="1"/>
              <a:t>matriks</a:t>
            </a:r>
            <a:endParaRPr lang="en-US" sz="2400" dirty="0"/>
          </a:p>
          <a:p>
            <a:r>
              <a:rPr lang="en-US" sz="2400" dirty="0"/>
              <a:t>                                 R </a:t>
            </a:r>
            <a:r>
              <a:rPr lang="en-US" sz="2400" dirty="0" err="1"/>
              <a:t>berukuran</a:t>
            </a:r>
            <a:r>
              <a:rPr lang="en-US" sz="2400" dirty="0"/>
              <a:t> n x n, 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E0208B-FA53-90FB-CDCC-FDCAF8F8C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995" y="4580732"/>
            <a:ext cx="2211999" cy="177561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973678D-080C-9407-4D12-D4FBE99F0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777" y="4660831"/>
            <a:ext cx="4910949" cy="15161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C6CDF28-0946-7B86-5743-9EFD14DE612F}"/>
              </a:ext>
            </a:extLst>
          </p:cNvPr>
          <p:cNvSpPr txBox="1"/>
          <p:nvPr/>
        </p:nvSpPr>
        <p:spPr>
          <a:xfrm>
            <a:off x="5374447" y="5234231"/>
            <a:ext cx="41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086959-5CD5-564C-48E7-0D78F55F3D0E}"/>
              </a:ext>
            </a:extLst>
          </p:cNvPr>
          <p:cNvSpPr txBox="1"/>
          <p:nvPr/>
        </p:nvSpPr>
        <p:spPr>
          <a:xfrm>
            <a:off x="3956446" y="6273718"/>
            <a:ext cx="5742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 x 3                                           4 x 3                                                3 x 3 </a:t>
            </a:r>
          </a:p>
        </p:txBody>
      </p:sp>
    </p:spTree>
    <p:extLst>
      <p:ext uri="{BB962C8B-B14F-4D97-AF65-F5344CB8AC3E}">
        <p14:creationId xmlns:p14="http://schemas.microsoft.com/office/powerpoint/2010/main" val="2108144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5195C2-5A0D-79C8-E0BE-C66D6E1B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A32B918-8900-D0E3-CDA6-458736E872B0}"/>
                  </a:ext>
                </a:extLst>
              </p:cNvPr>
              <p:cNvSpPr txBox="1"/>
              <p:nvPr/>
            </p:nvSpPr>
            <p:spPr>
              <a:xfrm>
                <a:off x="1438760" y="2733309"/>
                <a:ext cx="10061152" cy="720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u2 </a:t>
                </a:r>
                <a:r>
                  <a:rPr lang="en-US" sz="2400" dirty="0"/>
                  <a:t>= </a:t>
                </a:r>
                <a:r>
                  <a:rPr lang="en-US" sz="2400" b="1" dirty="0"/>
                  <a:t>a2</a:t>
                </a:r>
                <a:r>
                  <a:rPr lang="en-US" sz="2400" dirty="0"/>
                  <a:t> – (</a:t>
                </a:r>
                <a:r>
                  <a:rPr lang="en-US" sz="2400" b="1" dirty="0"/>
                  <a:t>a2 </a:t>
                </a:r>
                <a:r>
                  <a:rPr lang="en-US" sz="2400" b="1" dirty="0">
                    <a:sym typeface="Symbol" panose="05050102010706020507" pitchFamily="18" charset="2"/>
                  </a:rPr>
                  <a:t> e1</a:t>
                </a:r>
                <a:r>
                  <a:rPr lang="en-US" sz="2400" dirty="0">
                    <a:sym typeface="Symbol" panose="05050102010706020507" pitchFamily="18" charset="2"/>
                  </a:rPr>
                  <a:t>)</a:t>
                </a:r>
                <a:r>
                  <a:rPr lang="en-US" sz="2400" b="1" dirty="0">
                    <a:sym typeface="Symbol" panose="05050102010706020507" pitchFamily="18" charset="2"/>
                  </a:rPr>
                  <a:t>e1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 =                                                      , </a:t>
                </a:r>
                <a:r>
                  <a:rPr lang="en-US" sz="2400" b="1" dirty="0"/>
                  <a:t>e2</a:t>
                </a:r>
                <a:r>
                  <a:rPr lang="en-US" sz="2400" dirty="0"/>
                  <a:t>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𝐮𝟐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</a:rPr>
                              <m:t>𝐮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4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(1, 1, 1, 1)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=</a:t>
                </a:r>
                <a:r>
                  <a:rPr lang="en-US" sz="2400" dirty="0"/>
                  <a:t>       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A32B918-8900-D0E3-CDA6-458736E872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760" y="2733309"/>
                <a:ext cx="10061152" cy="720775"/>
              </a:xfrm>
              <a:prstGeom prst="rect">
                <a:avLst/>
              </a:prstGeom>
              <a:blipFill>
                <a:blip r:embed="rId2"/>
                <a:stretch>
                  <a:fillRect l="-909" b="-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1119944-F74B-42A4-74CC-8FB32ABA7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283" y="539543"/>
            <a:ext cx="907619" cy="154829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F0BCC6-2028-D661-5D09-7CDE31A58430}"/>
                  </a:ext>
                </a:extLst>
              </p:cNvPr>
              <p:cNvSpPr txBox="1"/>
              <p:nvPr/>
            </p:nvSpPr>
            <p:spPr>
              <a:xfrm>
                <a:off x="1438760" y="989308"/>
                <a:ext cx="6189900" cy="720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u1 </a:t>
                </a:r>
                <a:r>
                  <a:rPr lang="en-US" sz="2400" dirty="0"/>
                  <a:t>= </a:t>
                </a:r>
                <a:r>
                  <a:rPr lang="en-US" sz="2400" b="1" dirty="0"/>
                  <a:t>a1</a:t>
                </a:r>
                <a:r>
                  <a:rPr lang="en-US" sz="2400" dirty="0"/>
                  <a:t> =                  ,  </a:t>
                </a:r>
                <a:r>
                  <a:rPr lang="en-US" sz="2400" b="1" dirty="0"/>
                  <a:t>e1</a:t>
                </a:r>
                <a:r>
                  <a:rPr lang="en-US" sz="2400" dirty="0"/>
                  <a:t>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𝐮𝟏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</a:rPr>
                              <m:t>𝐮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4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(−1, 1, −1, 1)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= 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F0BCC6-2028-D661-5D09-7CDE31A58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760" y="989308"/>
                <a:ext cx="6189900" cy="720775"/>
              </a:xfrm>
              <a:prstGeom prst="rect">
                <a:avLst/>
              </a:prstGeom>
              <a:blipFill>
                <a:blip r:embed="rId4"/>
                <a:stretch>
                  <a:fillRect l="-1478" r="-1084" b="-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C79691BF-194E-19CA-D3D3-2CA5175D30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2392" y="505963"/>
            <a:ext cx="1278208" cy="15681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73E81E-D4F3-12E0-373F-6E5E3409A2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556" y="2195363"/>
            <a:ext cx="3290888" cy="14170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B5229FF-C1DA-FE2E-F5CD-32E0CAB4B9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91454" y="2310635"/>
            <a:ext cx="1016915" cy="153777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D1D8DC4-4535-DA5D-F167-95C9CD4902D1}"/>
              </a:ext>
            </a:extLst>
          </p:cNvPr>
          <p:cNvSpPr txBox="1"/>
          <p:nvPr/>
        </p:nvSpPr>
        <p:spPr>
          <a:xfrm>
            <a:off x="1438760" y="4477310"/>
            <a:ext cx="4719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u3 </a:t>
            </a:r>
            <a:r>
              <a:rPr lang="en-US" sz="2400" dirty="0"/>
              <a:t>= </a:t>
            </a:r>
            <a:r>
              <a:rPr lang="en-US" sz="2400" b="1" dirty="0"/>
              <a:t>a3</a:t>
            </a:r>
            <a:r>
              <a:rPr lang="en-US" sz="2400" dirty="0"/>
              <a:t> – (</a:t>
            </a:r>
            <a:r>
              <a:rPr lang="en-US" sz="2400" b="1" dirty="0"/>
              <a:t>a3 </a:t>
            </a:r>
            <a:r>
              <a:rPr lang="en-US" sz="2400" b="1" dirty="0">
                <a:sym typeface="Symbol" panose="05050102010706020507" pitchFamily="18" charset="2"/>
              </a:rPr>
              <a:t> e1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  <a:r>
              <a:rPr lang="en-US" sz="2400" b="1" dirty="0">
                <a:sym typeface="Symbol" panose="05050102010706020507" pitchFamily="18" charset="2"/>
              </a:rPr>
              <a:t>e1</a:t>
            </a:r>
            <a:r>
              <a:rPr lang="en-US" sz="2400" dirty="0">
                <a:sym typeface="Symbol" panose="05050102010706020507" pitchFamily="18" charset="2"/>
              </a:rPr>
              <a:t> - </a:t>
            </a:r>
            <a:r>
              <a:rPr lang="en-US" sz="2400" dirty="0"/>
              <a:t>(</a:t>
            </a:r>
            <a:r>
              <a:rPr lang="en-US" sz="2400" b="1" dirty="0"/>
              <a:t>a3 </a:t>
            </a:r>
            <a:r>
              <a:rPr lang="en-US" sz="2400" b="1" dirty="0">
                <a:sym typeface="Symbol" panose="05050102010706020507" pitchFamily="18" charset="2"/>
              </a:rPr>
              <a:t> e2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  <a:r>
              <a:rPr lang="en-US" sz="2400" b="1" dirty="0">
                <a:sym typeface="Symbol" panose="05050102010706020507" pitchFamily="18" charset="2"/>
              </a:rPr>
              <a:t>e2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= </a:t>
            </a:r>
            <a:endParaRPr lang="en-US" sz="28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EF15EA8-CC8C-EEBB-B380-A5206DA604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43007" y="3980684"/>
            <a:ext cx="4578498" cy="14196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B0D91BE-9FB6-7B02-8392-E7B667F5EA9C}"/>
                  </a:ext>
                </a:extLst>
              </p:cNvPr>
              <p:cNvSpPr txBox="1"/>
              <p:nvPr/>
            </p:nvSpPr>
            <p:spPr>
              <a:xfrm>
                <a:off x="1518885" y="5719940"/>
                <a:ext cx="6098582" cy="6620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e3</a:t>
                </a:r>
                <a:r>
                  <a:rPr lang="en-US" sz="2400" dirty="0"/>
                  <a:t>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𝐮𝟑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</a:rPr>
                              <m:t>𝐮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400" dirty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(−2, −2, 2, 2)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/>
                  <a:t> =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B0D91BE-9FB6-7B02-8392-E7B667F5E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885" y="5719940"/>
                <a:ext cx="6098582" cy="662041"/>
              </a:xfrm>
              <a:prstGeom prst="rect">
                <a:avLst/>
              </a:prstGeom>
              <a:blipFill>
                <a:blip r:embed="rId9"/>
                <a:stretch>
                  <a:fillRect l="-1499" b="-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>
            <a:extLst>
              <a:ext uri="{FF2B5EF4-FFF2-40B4-BE49-F238E27FC236}">
                <a16:creationId xmlns:a16="http://schemas.microsoft.com/office/drawing/2014/main" id="{86E7049B-D90E-5F76-CEB3-496EF7264C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5183" y="5353187"/>
            <a:ext cx="1011184" cy="133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819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D6105-71EF-FC23-A77C-6C528CD15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6590FD-2B90-DAC3-4A2B-CC419B6095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19932"/>
                <a:ext cx="11049000" cy="55570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Selanjutnya </a:t>
                </a:r>
                <a:r>
                  <a:rPr lang="en-US" dirty="0" err="1"/>
                  <a:t>hitung</a:t>
                </a:r>
                <a:r>
                  <a:rPr lang="en-US" dirty="0"/>
                  <a:t>:	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a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(-1, 1, -1, 1)  (- ½ , ½, - ½, ½) = (-1)(-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(-1) )(-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 = 2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</a:t>
                </a:r>
                <a:r>
                  <a:rPr lang="en-US" sz="2400" dirty="0"/>
                  <a:t> 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4</a:t>
                </a:r>
              </a:p>
              <a:p>
                <a:pPr marL="0" indent="0">
                  <a:buNone/>
                </a:pP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2</a:t>
                </a:r>
              </a:p>
              <a:p>
                <a:pPr marL="0" indent="0">
                  <a:buNone/>
                </a:pP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dan </a:t>
                </a:r>
                <a:r>
                  <a:rPr lang="en-US" sz="2400" dirty="0" err="1">
                    <a:sym typeface="Symbol" panose="05050102010706020507" pitchFamily="18" charset="2"/>
                  </a:rPr>
                  <a:t>seterusnya</a:t>
                </a:r>
                <a:r>
                  <a:rPr lang="en-US" sz="2400" dirty="0">
                    <a:sym typeface="Symbol" panose="05050102010706020507" pitchFamily="18" charset="2"/>
                  </a:rPr>
                  <a:t>, </a:t>
                </a:r>
                <a:r>
                  <a:rPr lang="en-US" sz="2400" dirty="0" err="1">
                    <a:sym typeface="Symbol" panose="05050102010706020507" pitchFamily="18" charset="2"/>
                  </a:rPr>
                  <a:t>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,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, dan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 , yang </a:t>
                </a:r>
                <a:r>
                  <a:rPr lang="en-US" sz="2400" dirty="0" err="1">
                    <a:sym typeface="Symbol" panose="05050102010706020507" pitchFamily="18" charset="2"/>
                  </a:rPr>
                  <a:t>hasilnya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sbb</a:t>
                </a:r>
                <a:r>
                  <a:rPr lang="en-US" sz="2400" dirty="0">
                    <a:sym typeface="Symbol" panose="05050102010706020507" pitchFamily="18" charset="2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 =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,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 = 8  ,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  = 4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6590FD-2B90-DAC3-4A2B-CC419B6095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19932"/>
                <a:ext cx="11049000" cy="5557031"/>
              </a:xfrm>
              <a:blipFill>
                <a:blip r:embed="rId2"/>
                <a:stretch>
                  <a:fillRect l="-1159" t="-1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890AE-03ED-0F35-844C-C4EB459F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14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DE91A-15BB-D2E9-5034-725E0D3A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942"/>
            <a:ext cx="10515600" cy="565002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Hasil </a:t>
            </a:r>
            <a:r>
              <a:rPr lang="en-US" dirty="0" err="1"/>
              <a:t>akhir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F58BC-A6C0-164D-A2AB-3D808285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7D27A7-4822-02CD-93C3-03E020A56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180" y="1417368"/>
            <a:ext cx="5740377" cy="19031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FC51C0-C36A-DD5F-A468-4DD2D169D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263" y="1560345"/>
            <a:ext cx="2231917" cy="179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22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B0E0-A255-4D37-75EE-12AABB6D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lain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E29A5-6371-0EF5-1A9D-4E0379FC9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Perhatikan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A = QR</a:t>
            </a:r>
          </a:p>
          <a:p>
            <a:pPr marL="0" indent="0">
              <a:buNone/>
            </a:pP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Q</a:t>
            </a:r>
            <a:r>
              <a:rPr lang="en-US" baseline="30000" dirty="0"/>
              <a:t>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	Q</a:t>
            </a:r>
            <a:r>
              <a:rPr lang="en-US" baseline="30000" dirty="0"/>
              <a:t>T </a:t>
            </a:r>
            <a:r>
              <a:rPr lang="en-US" dirty="0"/>
              <a:t>A = Q</a:t>
            </a:r>
            <a:r>
              <a:rPr lang="en-US" baseline="30000" dirty="0"/>
              <a:t>T </a:t>
            </a:r>
            <a:r>
              <a:rPr lang="en-US" dirty="0"/>
              <a:t>QR  </a:t>
            </a:r>
          </a:p>
          <a:p>
            <a:pPr marL="0" indent="0">
              <a:buNone/>
            </a:pPr>
            <a:r>
              <a:rPr lang="en-US" dirty="0"/>
              <a:t>		          = I R             (</a:t>
            </a:r>
            <a:r>
              <a:rPr lang="en-US" dirty="0" err="1"/>
              <a:t>karena</a:t>
            </a:r>
            <a:r>
              <a:rPr lang="en-US" dirty="0"/>
              <a:t> Q</a:t>
            </a:r>
            <a:r>
              <a:rPr lang="en-US" baseline="30000" dirty="0"/>
              <a:t>T </a:t>
            </a:r>
            <a:r>
              <a:rPr lang="en-US" dirty="0"/>
              <a:t>Q = I)</a:t>
            </a:r>
          </a:p>
          <a:p>
            <a:pPr marL="0" indent="0">
              <a:buNone/>
            </a:pPr>
            <a:r>
              <a:rPr lang="en-US" dirty="0"/>
              <a:t>		           = R</a:t>
            </a:r>
          </a:p>
          <a:p>
            <a:pPr marL="0" indent="0">
              <a:buNone/>
            </a:pPr>
            <a:r>
              <a:rPr lang="en-US" dirty="0"/>
              <a:t>Jadi, R = Q</a:t>
            </a:r>
            <a:r>
              <a:rPr lang="en-US" baseline="30000" dirty="0"/>
              <a:t>T </a:t>
            </a:r>
            <a:r>
              <a:rPr lang="en-US" dirty="0"/>
              <a:t>A 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B32AD-2C64-07DD-615E-31985356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0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681869-0A89-CC5C-EFFB-63EBBD5444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90414"/>
                <a:ext cx="10515600" cy="5386549"/>
              </a:xfrm>
            </p:spPr>
            <p:txBody>
              <a:bodyPr/>
              <a:lstStyle/>
              <a:p>
                <a:r>
                  <a:rPr lang="en-US" dirty="0"/>
                  <a:t>Pada </a:t>
                </a:r>
                <a:r>
                  <a:rPr lang="en-US" dirty="0" err="1"/>
                  <a:t>contoh</a:t>
                </a:r>
                <a:r>
                  <a:rPr lang="en-US" dirty="0"/>
                  <a:t> </a:t>
                </a:r>
                <a:r>
                  <a:rPr lang="en-US" dirty="0" err="1"/>
                  <a:t>sebelumnya</a:t>
                </a:r>
                <a:r>
                  <a:rPr lang="en-US" dirty="0"/>
                  <a:t> </a:t>
                </a:r>
                <a:r>
                  <a:rPr lang="en-US" dirty="0" err="1"/>
                  <a:t>sudah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Q =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dirty="0" err="1"/>
                  <a:t>maka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R = Q</a:t>
                </a:r>
                <a:r>
                  <a:rPr lang="en-US" baseline="30000" dirty="0"/>
                  <a:t>T </a:t>
                </a:r>
                <a:r>
                  <a:rPr lang="en-US" dirty="0"/>
                  <a:t>A 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dirty="0"/>
                  <a:t>	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681869-0A89-CC5C-EFFB-63EBBD5444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90414"/>
                <a:ext cx="10515600" cy="5386549"/>
              </a:xfrm>
              <a:blipFill>
                <a:blip r:embed="rId2"/>
                <a:stretch>
                  <a:fillRect l="-1043" t="-2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398BF-6DAD-8678-FAA6-1B73EA8D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B2C265-E48F-8CDA-DE98-28161C680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699" y="1323572"/>
            <a:ext cx="2988093" cy="16211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85E781-6AE0-35F9-2E83-65D68A41F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659" y="3791771"/>
            <a:ext cx="2554760" cy="20507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DFCFB2-4354-123E-BCD6-0EE8CA0B50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0260" y="4061371"/>
            <a:ext cx="1895475" cy="1419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6BABDF5-530B-7AAB-7BB4-7EABDAAB7B53}"/>
              </a:ext>
            </a:extLst>
          </p:cNvPr>
          <p:cNvSpPr txBox="1"/>
          <p:nvPr/>
        </p:nvSpPr>
        <p:spPr>
          <a:xfrm>
            <a:off x="8812419" y="4540152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43451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B2DB8B-57DE-525D-7563-048D1923B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AA0EAB-F342-C4D2-B6DB-CE91E5A5F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175" y="1141954"/>
            <a:ext cx="11585649" cy="35725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73D01A-AFBE-E8C4-966B-EDC33290E180}"/>
              </a:ext>
            </a:extLst>
          </p:cNvPr>
          <p:cNvSpPr txBox="1"/>
          <p:nvPr/>
        </p:nvSpPr>
        <p:spPr>
          <a:xfrm>
            <a:off x="3390254" y="5179755"/>
            <a:ext cx="83884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L. </a:t>
            </a:r>
            <a:r>
              <a:rPr lang="en-US" dirty="0" err="1">
                <a:solidFill>
                  <a:srgbClr val="FF0000"/>
                </a:solidFill>
              </a:rPr>
              <a:t>Vandenberghe</a:t>
            </a:r>
            <a:r>
              <a:rPr lang="en-US" dirty="0">
                <a:solidFill>
                  <a:srgbClr val="FF0000"/>
                </a:solidFill>
              </a:rPr>
              <a:t>, ECE133A (Fall 2024), QR factorization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69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7379E-3F12-E2B4-81BB-149E8D239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410"/>
            <a:ext cx="10515600" cy="5355553"/>
          </a:xfrm>
        </p:spPr>
        <p:txBody>
          <a:bodyPr>
            <a:normAutofit/>
          </a:bodyPr>
          <a:lstStyle/>
          <a:p>
            <a:r>
              <a:rPr lang="en-US" sz="2400" dirty="0" err="1"/>
              <a:t>Dekomposisi</a:t>
            </a:r>
            <a:r>
              <a:rPr lang="en-US" sz="2400" dirty="0"/>
              <a:t> QR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, </a:t>
            </a:r>
            <a:r>
              <a:rPr lang="en-US" sz="2400" dirty="0" err="1"/>
              <a:t>tapi</a:t>
            </a:r>
            <a:r>
              <a:rPr lang="en-US" sz="2400" dirty="0"/>
              <a:t> sangat </a:t>
            </a:r>
            <a:r>
              <a:rPr lang="en-US" sz="2400" dirty="0" err="1"/>
              <a:t>dekat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,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(plus/min) pada </a:t>
            </a:r>
            <a:r>
              <a:rPr lang="en-US" sz="2400" b="1" dirty="0"/>
              <a:t>e1</a:t>
            </a:r>
            <a:r>
              <a:rPr lang="en-US" sz="2400" dirty="0"/>
              <a:t>, </a:t>
            </a:r>
            <a:r>
              <a:rPr lang="en-US" sz="2400" b="1" dirty="0"/>
              <a:t>e2</a:t>
            </a:r>
            <a:r>
              <a:rPr lang="en-US" sz="2400" dirty="0"/>
              <a:t>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semuanya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QR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4D622-A5EA-B4B3-5B17-ABCA1AD86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BCA728-C656-FF05-509D-CB3C568D4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941" y="2138362"/>
            <a:ext cx="9401175" cy="2581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847DB53-46FF-AA90-F656-CF471FD20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1111" y="4752193"/>
            <a:ext cx="1693120" cy="113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434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11D1-3CF0-1C59-4081-87EDD8CE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 err="1"/>
              <a:t>Dekomposisi</a:t>
            </a:r>
            <a:r>
              <a:rPr lang="en-US" dirty="0"/>
              <a:t> QR di </a:t>
            </a:r>
            <a:r>
              <a:rPr lang="en-US" dirty="0" err="1"/>
              <a:t>dalam</a:t>
            </a:r>
            <a:r>
              <a:rPr lang="en-US" dirty="0"/>
              <a:t>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C750E-8B3A-31D2-44DE-2C8242BAD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71B1C8-C716-1003-8D1D-C107C23A0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34" y="1251810"/>
            <a:ext cx="4604854" cy="528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378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4BEB9-0BF4-FFF5-9694-A01E24ABF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068AD-0A22-C8A7-127E-E55875BAD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Dekomposisi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QR decomposition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F4B2C-6331-09C4-5FCC-7A7DF213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664039-5C13-79A0-8C88-572362E85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2702" y="4128346"/>
            <a:ext cx="1792453" cy="12547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396A9E-D34A-3440-3CE7-C5E05C352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02" y="2622501"/>
            <a:ext cx="1336487" cy="11106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EF1C04F-E118-A886-09CE-AB0025FA45E8}"/>
              </a:ext>
            </a:extLst>
          </p:cNvPr>
          <p:cNvSpPr txBox="1"/>
          <p:nvPr/>
        </p:nvSpPr>
        <p:spPr>
          <a:xfrm>
            <a:off x="1720312" y="3006671"/>
            <a:ext cx="922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(a)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4EABAD-085D-D166-BB39-79345E0B5745}"/>
              </a:ext>
            </a:extLst>
          </p:cNvPr>
          <p:cNvSpPr txBox="1"/>
          <p:nvPr/>
        </p:nvSpPr>
        <p:spPr>
          <a:xfrm>
            <a:off x="1720312" y="4496399"/>
            <a:ext cx="922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3146838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F90D0-E951-5D82-3D10-0512FAB28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Dekomposisi</a:t>
            </a:r>
            <a:r>
              <a:rPr lang="en-US" dirty="0"/>
              <a:t> QR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67E6-C948-2F42-B088-2C190B55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8520" cy="4895850"/>
          </a:xfrm>
        </p:spPr>
        <p:txBody>
          <a:bodyPr>
            <a:normAutofit/>
          </a:bodyPr>
          <a:lstStyle/>
          <a:p>
            <a:r>
              <a:rPr lang="en-US" sz="2400" dirty="0" err="1"/>
              <a:t>Dekomposisi</a:t>
            </a:r>
            <a:r>
              <a:rPr lang="en-US" sz="2400" dirty="0"/>
              <a:t> QR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m x n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ortogonal</a:t>
            </a:r>
            <a:r>
              <a:rPr lang="en-US" sz="2400" dirty="0"/>
              <a:t> Q dan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R: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QR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endParaRPr lang="en-US" sz="2400" i="1" dirty="0"/>
          </a:p>
          <a:p>
            <a:endParaRPr lang="en-US" sz="2400" i="1" dirty="0"/>
          </a:p>
          <a:p>
            <a:endParaRPr lang="en-US" sz="2400" i="1" dirty="0"/>
          </a:p>
          <a:p>
            <a:endParaRPr lang="en-US" sz="2400" i="1" dirty="0"/>
          </a:p>
          <a:p>
            <a:r>
              <a:rPr lang="en-US" sz="2400" i="1" dirty="0"/>
              <a:t>Q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ortogonal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QQ</a:t>
            </a:r>
            <a:r>
              <a:rPr lang="en-US" sz="2400" i="1" baseline="30000" dirty="0"/>
              <a:t>T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i="1" dirty="0"/>
              <a:t>I</a:t>
            </a:r>
            <a:r>
              <a:rPr lang="en-US" sz="2400" dirty="0"/>
              <a:t>. Kolom-</a:t>
            </a:r>
            <a:r>
              <a:rPr lang="en-US" sz="2400" dirty="0" err="1"/>
              <a:t>kolom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(</a:t>
            </a:r>
            <a:r>
              <a:rPr lang="en-US" sz="2400" dirty="0" err="1"/>
              <a:t>vektor</a:t>
            </a:r>
            <a:r>
              <a:rPr lang="en-US" sz="2400" dirty="0"/>
              <a:t> yang </a:t>
            </a:r>
            <a:r>
              <a:rPr lang="en-US" sz="2400" dirty="0" err="1"/>
              <a:t>panjangnya</a:t>
            </a:r>
            <a:r>
              <a:rPr lang="en-US" sz="2400" dirty="0"/>
              <a:t> = 1), oleh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Q juga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ortonormal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34F92-23B1-F9CD-DE21-0113BDFC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72F9A0-15DB-8078-2523-8254FEF79ABE}"/>
              </a:ext>
            </a:extLst>
          </p:cNvPr>
          <p:cNvSpPr txBox="1"/>
          <p:nvPr/>
        </p:nvSpPr>
        <p:spPr>
          <a:xfrm>
            <a:off x="4649492" y="2694543"/>
            <a:ext cx="60985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i="1" dirty="0">
                <a:solidFill>
                  <a:srgbClr val="FF0000"/>
                </a:solidFill>
              </a:rPr>
              <a:t>Q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ortogonal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i="1" dirty="0">
                <a:solidFill>
                  <a:srgbClr val="FF0000"/>
                </a:solidFill>
              </a:rPr>
              <a:t>R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segitiga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atas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9" name="Picture 8" descr="A blue rectangular shapes with black text&#10;&#10;AI-generated content may be incorrect.">
            <a:extLst>
              <a:ext uri="{FF2B5EF4-FFF2-40B4-BE49-F238E27FC236}">
                <a16:creationId xmlns:a16="http://schemas.microsoft.com/office/drawing/2014/main" id="{8618166C-7F61-B940-B6E9-899E3704A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3" y="3194611"/>
            <a:ext cx="3704095" cy="204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33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BC309-E678-3815-4701-03288064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Menyelesaikan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Dekomposisi</a:t>
            </a:r>
            <a:r>
              <a:rPr lang="en-US" dirty="0"/>
              <a:t> QR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59917-F773-7C62-E817-B83EEF23E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/>
              <a:t>Tinjau</a:t>
            </a:r>
            <a:r>
              <a:rPr lang="en-US" sz="2400" dirty="0"/>
              <a:t> SPL:</a:t>
            </a:r>
          </a:p>
          <a:p>
            <a:pPr marL="0" indent="0">
              <a:buNone/>
            </a:pPr>
            <a:r>
              <a:rPr lang="en-US" dirty="0"/>
              <a:t>		Ax = b</a:t>
            </a:r>
            <a:endParaRPr lang="en-US" sz="2400" dirty="0"/>
          </a:p>
          <a:p>
            <a:r>
              <a:rPr lang="en-US" sz="2400" dirty="0" err="1"/>
              <a:t>Ganti</a:t>
            </a:r>
            <a:r>
              <a:rPr lang="en-US" sz="2400" dirty="0"/>
              <a:t> A </a:t>
            </a:r>
            <a:r>
              <a:rPr lang="en-US" sz="2400" dirty="0" err="1"/>
              <a:t>dengan</a:t>
            </a:r>
            <a:r>
              <a:rPr lang="en-US" sz="2400" dirty="0"/>
              <a:t> QR: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dirty="0" err="1"/>
              <a:t>QRx</a:t>
            </a:r>
            <a:r>
              <a:rPr lang="en-US" sz="2400" dirty="0"/>
              <a:t> = b</a:t>
            </a:r>
          </a:p>
          <a:p>
            <a:r>
              <a:rPr lang="en-US" sz="2400" dirty="0" err="1"/>
              <a:t>Kalikan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ruas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Q</a:t>
            </a:r>
            <a:r>
              <a:rPr lang="en-US" sz="2400" baseline="30000" dirty="0"/>
              <a:t>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dirty="0" err="1"/>
              <a:t>Q</a:t>
            </a:r>
            <a:r>
              <a:rPr lang="en-US" sz="2400" baseline="30000" dirty="0" err="1"/>
              <a:t>T</a:t>
            </a:r>
            <a:r>
              <a:rPr lang="en-US" sz="2400" dirty="0" err="1"/>
              <a:t>QRx</a:t>
            </a:r>
            <a:r>
              <a:rPr lang="en-US" sz="2400" dirty="0"/>
              <a:t> = </a:t>
            </a:r>
            <a:r>
              <a:rPr lang="en-US" sz="2400" dirty="0" err="1"/>
              <a:t>Q</a:t>
            </a:r>
            <a:r>
              <a:rPr lang="en-US" sz="2400" baseline="30000" dirty="0" err="1"/>
              <a:t>T</a:t>
            </a:r>
            <a:r>
              <a:rPr lang="en-US" sz="2400" dirty="0" err="1"/>
              <a:t>b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     I Rx = </a:t>
            </a:r>
            <a:r>
              <a:rPr lang="en-US" sz="2400" dirty="0" err="1"/>
              <a:t>Q</a:t>
            </a:r>
            <a:r>
              <a:rPr lang="en-US" sz="2400" baseline="30000" dirty="0" err="1"/>
              <a:t>T</a:t>
            </a:r>
            <a:r>
              <a:rPr lang="en-US" sz="2400" dirty="0" err="1"/>
              <a:t>b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        Rx = </a:t>
            </a:r>
            <a:r>
              <a:rPr lang="en-US" sz="2400" dirty="0" err="1"/>
              <a:t>Q</a:t>
            </a:r>
            <a:r>
              <a:rPr lang="en-US" sz="2400" baseline="30000" dirty="0" err="1"/>
              <a:t>T</a:t>
            </a:r>
            <a:r>
              <a:rPr lang="en-US" sz="2400" dirty="0" err="1"/>
              <a:t>b</a:t>
            </a:r>
            <a:r>
              <a:rPr lang="en-US" sz="2400" dirty="0"/>
              <a:t> </a:t>
            </a:r>
          </a:p>
          <a:p>
            <a:r>
              <a:rPr lang="en-US" sz="2400" dirty="0"/>
              <a:t>Oleh k arena 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solusi SPL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penyulihan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F5FCE-097A-E66C-59CC-2CBC48BA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46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D4B4F-38ED-505D-FB05-5F49DDCD5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424"/>
            <a:ext cx="10515600" cy="5479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  </a:t>
            </a:r>
            <a:r>
              <a:rPr lang="en-US" sz="2400" dirty="0" err="1"/>
              <a:t>Selesaikan</a:t>
            </a:r>
            <a:r>
              <a:rPr lang="en-US" sz="2400" dirty="0"/>
              <a:t> SPL Ax = b </a:t>
            </a:r>
            <a:r>
              <a:rPr lang="en-US" sz="2400" dirty="0" err="1"/>
              <a:t>dengan</a:t>
            </a:r>
            <a:r>
              <a:rPr lang="en-US" sz="2400" dirty="0"/>
              <a:t> A dan b </a:t>
            </a:r>
            <a:r>
              <a:rPr lang="en-US" sz="2400" dirty="0" err="1"/>
              <a:t>sebagi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,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QR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  <a:r>
              <a:rPr lang="en-US" sz="2400" dirty="0"/>
              <a:t> Hasil </a:t>
            </a:r>
            <a:r>
              <a:rPr lang="en-US" sz="2400" dirty="0" err="1"/>
              <a:t>dekomposisi</a:t>
            </a:r>
            <a:r>
              <a:rPr lang="en-US" sz="2400" dirty="0"/>
              <a:t> QR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181EA-C809-561A-11DA-04819F723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35060F-8461-CE0E-4745-5C916BC5A3AF}"/>
              </a:ext>
            </a:extLst>
          </p:cNvPr>
          <p:cNvSpPr txBox="1"/>
          <p:nvPr/>
        </p:nvSpPr>
        <p:spPr>
          <a:xfrm>
            <a:off x="2357898" y="1860170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3531EF-997B-1B7F-401F-ABE6ADA46E85}"/>
                  </a:ext>
                </a:extLst>
              </p:cNvPr>
              <p:cNvSpPr txBox="1"/>
              <p:nvPr/>
            </p:nvSpPr>
            <p:spPr>
              <a:xfrm>
                <a:off x="4456757" y="1684055"/>
                <a:ext cx="1282402" cy="718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3531EF-997B-1B7F-401F-ABE6ADA46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757" y="1684055"/>
                <a:ext cx="1282402" cy="7184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6D44FB12-5458-4D28-AA53-D699026FD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311" y="1531207"/>
            <a:ext cx="1262232" cy="1048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479C3ED-8CE7-03E4-039A-8372F1828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876" y="3562446"/>
            <a:ext cx="8713920" cy="214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37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3EA8F-CFBD-B245-0A31-83593BA73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936"/>
            <a:ext cx="10515600" cy="5588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Solusi SPL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                  Rx = </a:t>
            </a:r>
            <a:r>
              <a:rPr lang="en-US" sz="2400" dirty="0" err="1"/>
              <a:t>Q</a:t>
            </a:r>
            <a:r>
              <a:rPr lang="en-US" sz="2400" baseline="30000" dirty="0" err="1"/>
              <a:t>T</a:t>
            </a:r>
            <a:r>
              <a:rPr lang="en-US" sz="2400" dirty="0" err="1"/>
              <a:t>b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7DF3C-B7E6-B399-1F59-7C472C64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5E51D1-E53D-F5EC-5E44-13C951566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73" y="2270200"/>
            <a:ext cx="1769602" cy="8914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2F33F56-37F4-F12E-B7DA-F09F66CCD3DF}"/>
                  </a:ext>
                </a:extLst>
              </p:cNvPr>
              <p:cNvSpPr txBox="1"/>
              <p:nvPr/>
            </p:nvSpPr>
            <p:spPr>
              <a:xfrm>
                <a:off x="2982613" y="1998519"/>
                <a:ext cx="4580806" cy="14348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baseline="-250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baseline="-25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2F33F56-37F4-F12E-B7DA-F09F66CCD3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613" y="1998519"/>
                <a:ext cx="4580806" cy="14348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C6039D-4CC4-839B-ECED-37523BAF0B92}"/>
                  </a:ext>
                </a:extLst>
              </p:cNvPr>
              <p:cNvSpPr txBox="1"/>
              <p:nvPr/>
            </p:nvSpPr>
            <p:spPr>
              <a:xfrm>
                <a:off x="1162373" y="3696347"/>
                <a:ext cx="9884181" cy="234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Lakukan </a:t>
                </a:r>
                <a:r>
                  <a:rPr lang="en-US" sz="2400" dirty="0" err="1"/>
                  <a:t>penyulihan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mundur</a:t>
                </a:r>
                <a:r>
                  <a:rPr lang="en-US" sz="2400" dirty="0"/>
                  <a:t>:</a:t>
                </a:r>
              </a:p>
              <a:p>
                <a:r>
                  <a:rPr lang="en-US" sz="2400" dirty="0"/>
                  <a:t>      Persamaan baris ke-2: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  <a:r>
                  <a:rPr lang="en-US" sz="2400" i="1" dirty="0"/>
                  <a:t>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/>
                  <a:t>  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i="1" dirty="0"/>
                  <a:t>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      Persamaan baris ke-1: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 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  <a:r>
                  <a:rPr lang="en-US" sz="2400" i="1" dirty="0"/>
                  <a:t>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  <a:r>
                  <a:rPr lang="en-US" sz="2400" i="1" dirty="0"/>
                  <a:t>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i="1" dirty="0"/>
                  <a:t>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brk m:alnAt="7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/>
                  <a:t>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−5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C6039D-4CC4-839B-ECED-37523BAF0B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373" y="3696347"/>
                <a:ext cx="9884181" cy="2340000"/>
              </a:xfrm>
              <a:prstGeom prst="rect">
                <a:avLst/>
              </a:prstGeom>
              <a:blipFill>
                <a:blip r:embed="rId4"/>
                <a:stretch>
                  <a:fillRect l="-987" t="-2083" b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756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4252E-9A17-9895-5DF1-5F00E8A1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B97818-71E0-8408-7855-408B43A198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Selesaikan</a:t>
                </a:r>
                <a:r>
                  <a:rPr lang="en-US" dirty="0"/>
                  <a:t> SPL  Ax = b 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dekomposisi</a:t>
                </a:r>
                <a:r>
                  <a:rPr lang="en-US" dirty="0"/>
                  <a:t> QR: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A=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, 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B97818-71E0-8408-7855-408B43A198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61037-F5EA-C985-A338-273E53E48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95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4146A-4EAA-8D5A-1DE1-088F5F999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14555-D2F4-A547-D722-B05A74576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Igor </a:t>
            </a:r>
            <a:r>
              <a:rPr lang="en-US" dirty="0" err="1"/>
              <a:t>Yanovsky</a:t>
            </a:r>
            <a:r>
              <a:rPr lang="en-US" dirty="0"/>
              <a:t> (Math 151B TA), QR Decomposition with Gram-Schmidt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L. </a:t>
            </a:r>
            <a:r>
              <a:rPr lang="en-US" dirty="0" err="1"/>
              <a:t>Vandenberghe</a:t>
            </a:r>
            <a:r>
              <a:rPr lang="en-US" dirty="0"/>
              <a:t>, ECE133A (Fall 2024), QR factorization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1BE47-02BE-9322-D511-25DD28CA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2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F925E-E2EE-4968-A871-2CC822D9B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8420"/>
            <a:ext cx="10515600" cy="5858360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Jika A </a:t>
            </a:r>
            <a:r>
              <a:rPr lang="en-US" sz="2400" dirty="0" err="1"/>
              <a:t>matriks</a:t>
            </a:r>
            <a:r>
              <a:rPr lang="en-US" sz="2400" dirty="0"/>
              <a:t> non-singular, </a:t>
            </a:r>
            <a:r>
              <a:rPr lang="en-US" sz="2400" dirty="0" err="1"/>
              <a:t>maka</a:t>
            </a:r>
            <a:r>
              <a:rPr lang="en-US" sz="2400" dirty="0"/>
              <a:t> A </a:t>
            </a:r>
            <a:r>
              <a:rPr lang="en-US" sz="2400" dirty="0" err="1"/>
              <a:t>dapat</a:t>
            </a:r>
            <a:r>
              <a:rPr lang="en-US" sz="2400" dirty="0"/>
              <a:t> di-</a:t>
            </a:r>
            <a:r>
              <a:rPr lang="en-US" sz="2400" dirty="0" err="1"/>
              <a:t>dekomposisi</a:t>
            </a:r>
            <a:r>
              <a:rPr lang="en-US" sz="2400" dirty="0"/>
              <a:t> 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Q dan R.</a:t>
            </a:r>
          </a:p>
          <a:p>
            <a:endParaRPr lang="en-US" sz="2400" dirty="0"/>
          </a:p>
          <a:p>
            <a:r>
              <a:rPr lang="en-US" sz="2400" dirty="0"/>
              <a:t>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QR.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terkenal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Gram-Schmidt.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5D6DD7-D330-47F4-5FE8-5AB6E3978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956" y="1524942"/>
            <a:ext cx="7561242" cy="2132658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E9A0E-6F3D-CC7D-8D37-33F76FDA7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1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550FB-5C5D-4278-9D4D-83A3A0F74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Gram-Schmidt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0A6E7-B883-46A2-0BCB-27755F095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Tinjau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berukuran</a:t>
            </a:r>
            <a:r>
              <a:rPr lang="en-US" dirty="0"/>
              <a:t> m x n.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a</a:t>
            </a:r>
            <a:r>
              <a:rPr lang="en-US" baseline="-25000" dirty="0"/>
              <a:t>1</a:t>
            </a:r>
            <a:r>
              <a:rPr lang="en-US" dirty="0"/>
              <a:t>, a</a:t>
            </a:r>
            <a:r>
              <a:rPr lang="en-US" baseline="-25000" dirty="0"/>
              <a:t>2</a:t>
            </a:r>
            <a:r>
              <a:rPr lang="en-US" dirty="0"/>
              <a:t>, …, a</a:t>
            </a:r>
            <a:r>
              <a:rPr lang="en-US" baseline="-25000" dirty="0"/>
              <a:t>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Hitung</a:t>
            </a:r>
            <a:r>
              <a:rPr lang="en-US" dirty="0"/>
              <a:t> u</a:t>
            </a:r>
            <a:r>
              <a:rPr lang="en-US" baseline="-25000" dirty="0"/>
              <a:t>1</a:t>
            </a:r>
            <a:r>
              <a:rPr lang="en-US" dirty="0"/>
              <a:t>, u</a:t>
            </a:r>
            <a:r>
              <a:rPr lang="en-US" baseline="-25000" dirty="0"/>
              <a:t>2</a:t>
            </a:r>
            <a:r>
              <a:rPr lang="en-US" dirty="0"/>
              <a:t>, …, u</a:t>
            </a:r>
            <a:r>
              <a:rPr lang="en-US" baseline="-25000" dirty="0"/>
              <a:t>k+1 </a:t>
            </a:r>
            <a:r>
              <a:rPr lang="en-US" dirty="0"/>
              <a:t>dan e</a:t>
            </a:r>
            <a:r>
              <a:rPr lang="en-US" baseline="-25000" dirty="0"/>
              <a:t>1</a:t>
            </a:r>
            <a:r>
              <a:rPr lang="en-US" dirty="0"/>
              <a:t>, e</a:t>
            </a:r>
            <a:r>
              <a:rPr lang="en-US" baseline="-25000" dirty="0"/>
              <a:t>2</a:t>
            </a:r>
            <a:r>
              <a:rPr lang="en-US" dirty="0"/>
              <a:t>, …, e</a:t>
            </a:r>
            <a:r>
              <a:rPr lang="en-US" baseline="-25000" dirty="0"/>
              <a:t>k+1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38F80F-6363-2DE4-1247-2245D840F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380" y="2789291"/>
            <a:ext cx="3890323" cy="9384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5988C4-F113-CF50-C56E-47942DE3D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422943"/>
            <a:ext cx="10780460" cy="2240783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5AE58F-9BCB-F402-974C-E9BD6D16F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4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D5FB5-37F5-EAD8-FA5E-4617F172A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424"/>
            <a:ext cx="10515600" cy="5479539"/>
          </a:xfrm>
        </p:spPr>
        <p:txBody>
          <a:bodyPr/>
          <a:lstStyle/>
          <a:p>
            <a:r>
              <a:rPr lang="en-US" dirty="0"/>
              <a:t>Maka,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faktorisasi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berukuran</a:t>
            </a:r>
            <a:r>
              <a:rPr lang="en-US" dirty="0"/>
              <a:t> 3 x 3,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faktorisasinya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6A2E0-5E4D-304D-FC31-4D6B22F0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48BF6A-1AAB-D22E-2F44-469236C4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59882"/>
            <a:ext cx="10578569" cy="16847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62847DB-6C5D-7EDF-2562-2AE1CC487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262" y="3816360"/>
            <a:ext cx="6734982" cy="290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66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B3FDE4-B49A-BD7A-001D-361CA79306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993" y="846006"/>
                <a:ext cx="10515600" cy="557252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1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Tinjau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,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Vektor-vektor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kolomnya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a</a:t>
                </a:r>
                <a:r>
                  <a:rPr lang="en-US" sz="2400" baseline="-25000" dirty="0"/>
                  <a:t>1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,  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, dan 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,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notasi</a:t>
                </a:r>
                <a:r>
                  <a:rPr lang="en-US" sz="2400" dirty="0"/>
                  <a:t> baris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Lakukan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metode</a:t>
                </a:r>
                <a:r>
                  <a:rPr lang="en-US" sz="2400" dirty="0"/>
                  <a:t> Gram-Schmidt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mendekomposisi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Q dan R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B3FDE4-B49A-BD7A-001D-361CA79306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993" y="846006"/>
                <a:ext cx="10515600" cy="5572529"/>
              </a:xfrm>
              <a:blipFill>
                <a:blip r:embed="rId2"/>
                <a:stretch>
                  <a:fillRect l="-870" t="-1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461F5-A91C-D94B-50FB-151C988FC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6F3C29-2E07-867E-E623-7CE4FC5C61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5356" y="278970"/>
            <a:ext cx="2374793" cy="14032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0704970-38B9-3F54-465E-8E245682E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8083" y="3632270"/>
            <a:ext cx="6318076" cy="48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725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5E436B-EDF5-C5DD-232C-2E353D05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6677F4-08FB-A2D8-141C-CD4A88816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210" y="860424"/>
            <a:ext cx="10833801" cy="533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2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B4010F-B910-93D4-2EDA-CCAD21C175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19932"/>
                <a:ext cx="10515600" cy="55570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Selanjutnya </a:t>
                </a:r>
                <a:r>
                  <a:rPr lang="en-US" dirty="0" err="1"/>
                  <a:t>hitung</a:t>
                </a:r>
                <a:r>
                  <a:rPr lang="en-US" dirty="0"/>
                  <a:t>:	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a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(1, 1, 0)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0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(0)(0)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           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</a:t>
                </a:r>
                <a:r>
                  <a:rPr lang="en-US" sz="2400" dirty="0"/>
                  <a:t> 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(1, 0, 1)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0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(0)(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    </a:t>
                </a:r>
              </a:p>
              <a:p>
                <a:pPr marL="0" indent="0">
                  <a:buNone/>
                </a:pP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 = (0, 1, 1)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0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(0)(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) + (1)(0)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    </a:t>
                </a:r>
              </a:p>
              <a:p>
                <a:pPr marL="0" indent="0">
                  <a:buNone/>
                </a:pP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dan </a:t>
                </a:r>
                <a:r>
                  <a:rPr lang="en-US" sz="2400" dirty="0" err="1">
                    <a:sym typeface="Symbol" panose="05050102010706020507" pitchFamily="18" charset="2"/>
                  </a:rPr>
                  <a:t>seterusnya</a:t>
                </a:r>
                <a:r>
                  <a:rPr lang="en-US" sz="2400" dirty="0">
                    <a:sym typeface="Symbol" panose="05050102010706020507" pitchFamily="18" charset="2"/>
                  </a:rPr>
                  <a:t>, </a:t>
                </a:r>
                <a:r>
                  <a:rPr lang="en-US" sz="2400" dirty="0" err="1">
                    <a:sym typeface="Symbol" panose="05050102010706020507" pitchFamily="18" charset="2"/>
                  </a:rPr>
                  <a:t>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,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, dan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 , yang </a:t>
                </a:r>
                <a:r>
                  <a:rPr lang="en-US" sz="2400" dirty="0" err="1">
                    <a:sym typeface="Symbol" panose="05050102010706020507" pitchFamily="18" charset="2"/>
                  </a:rPr>
                  <a:t>hasilnya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sbb</a:t>
                </a:r>
                <a:r>
                  <a:rPr lang="en-US" sz="2400" dirty="0">
                    <a:sym typeface="Symbol" panose="05050102010706020507" pitchFamily="18" charset="2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,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,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B4010F-B910-93D4-2EDA-CCAD21C175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19932"/>
                <a:ext cx="10515600" cy="5557031"/>
              </a:xfrm>
              <a:blipFill>
                <a:blip r:embed="rId2"/>
                <a:stretch>
                  <a:fillRect l="-1217" t="-1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8B0D9-E2FA-589D-5EF5-5EDF6A6A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61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3BCF8-A1B7-8C0E-34EB-96AB05D0A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925"/>
            <a:ext cx="10515600" cy="54950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Hasil </a:t>
            </a:r>
            <a:r>
              <a:rPr lang="en-US" dirty="0" err="1"/>
              <a:t>dekomposisi</a:t>
            </a:r>
            <a:r>
              <a:rPr lang="en-US" dirty="0"/>
              <a:t> QR: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F2150-D775-EE6D-75F5-D2815F94D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62D30-31A8-4B69-979C-ABAA6403E8C2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E39E18-3B50-951D-A7C6-7E89380FF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876" y="1699163"/>
            <a:ext cx="9259716" cy="345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56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989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Aptos</vt:lpstr>
      <vt:lpstr>Aptos Display</vt:lpstr>
      <vt:lpstr>Arial</vt:lpstr>
      <vt:lpstr>Cambria Math</vt:lpstr>
      <vt:lpstr>Symbol</vt:lpstr>
      <vt:lpstr>Office Theme</vt:lpstr>
      <vt:lpstr>Dekomposisi QR</vt:lpstr>
      <vt:lpstr>Dekomposisi QR</vt:lpstr>
      <vt:lpstr>PowerPoint Presentation</vt:lpstr>
      <vt:lpstr>Metode Gram-Schmidt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Cara lain menghitung matriks R</vt:lpstr>
      <vt:lpstr>PowerPoint Presentation</vt:lpstr>
      <vt:lpstr>PowerPoint Presentation</vt:lpstr>
      <vt:lpstr>PowerPoint Presentation</vt:lpstr>
      <vt:lpstr>Dekomposisi QR di dalam Python</vt:lpstr>
      <vt:lpstr>Latihan</vt:lpstr>
      <vt:lpstr>Menyelesaikan SPL dengan Dekomposisi QR</vt:lpstr>
      <vt:lpstr>PowerPoint Presentation</vt:lpstr>
      <vt:lpstr>PowerPoint Presentation</vt:lpstr>
      <vt:lpstr>Latihan</vt:lpstr>
      <vt:lpstr>Referensi: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18</cp:revision>
  <dcterms:created xsi:type="dcterms:W3CDTF">2024-11-14T05:53:26Z</dcterms:created>
  <dcterms:modified xsi:type="dcterms:W3CDTF">2025-11-09T09:12:32Z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2024-11-14T06:09:05Z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73bd4ad6-ffc9-4d94-aee3-cb586eb7b079</vt:lpwstr>
  </property>
  <property fmtid="{D5CDD505-2E9C-101B-9397-08002B2CF9AE}" pid="8" name="MSIP_Label_38b525e5-f3da-4501-8f1e-526b6769fc56_ContentBits">
    <vt:lpwstr>0</vt:lpwstr>
  </property>
</Properties>
</file>