
<file path=[Content_Types].xml><?xml version="1.0" encoding="utf-8"?>
<Types xmlns="http://schemas.openxmlformats.org/package/2006/content-types">
  <Default Extension="bin" ContentType="application/vnd.openxmlformats-officedocument.oleObject"/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257" r:id="rId2"/>
    <p:sldId id="300" r:id="rId3"/>
    <p:sldId id="301" r:id="rId4"/>
    <p:sldId id="391" r:id="rId5"/>
    <p:sldId id="304" r:id="rId6"/>
    <p:sldId id="305" r:id="rId7"/>
    <p:sldId id="306" r:id="rId8"/>
    <p:sldId id="392" r:id="rId9"/>
    <p:sldId id="393" r:id="rId10"/>
    <p:sldId id="394" r:id="rId11"/>
    <p:sldId id="303" r:id="rId12"/>
    <p:sldId id="395" r:id="rId13"/>
    <p:sldId id="396" r:id="rId14"/>
    <p:sldId id="310" r:id="rId15"/>
    <p:sldId id="311" r:id="rId16"/>
    <p:sldId id="312" r:id="rId17"/>
    <p:sldId id="313" r:id="rId18"/>
    <p:sldId id="314" r:id="rId19"/>
    <p:sldId id="315" r:id="rId20"/>
    <p:sldId id="402" r:id="rId21"/>
    <p:sldId id="258" r:id="rId22"/>
    <p:sldId id="259" r:id="rId23"/>
    <p:sldId id="260" r:id="rId24"/>
    <p:sldId id="261" r:id="rId25"/>
    <p:sldId id="262" r:id="rId26"/>
    <p:sldId id="263" r:id="rId27"/>
    <p:sldId id="264" r:id="rId28"/>
    <p:sldId id="265" r:id="rId29"/>
    <p:sldId id="399" r:id="rId30"/>
    <p:sldId id="400" r:id="rId31"/>
    <p:sldId id="267" r:id="rId32"/>
    <p:sldId id="269" r:id="rId33"/>
    <p:sldId id="270" r:id="rId34"/>
    <p:sldId id="271" r:id="rId35"/>
    <p:sldId id="272" r:id="rId36"/>
    <p:sldId id="403" r:id="rId37"/>
    <p:sldId id="404" r:id="rId38"/>
    <p:sldId id="405" r:id="rId39"/>
    <p:sldId id="406" r:id="rId40"/>
    <p:sldId id="407" r:id="rId41"/>
    <p:sldId id="397" r:id="rId42"/>
    <p:sldId id="398" r:id="rId4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naldi Munir" initials="RM" lastIdx="1" clrIdx="0">
    <p:extLst>
      <p:ext uri="{19B8F6BF-5375-455C-9EA6-DF929625EA0E}">
        <p15:presenceInfo xmlns:p15="http://schemas.microsoft.com/office/powerpoint/2012/main" userId="S::rinaldi@office.itb.ac.id::0250d78b-f287-4f30-b22c-e6993933f57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901B41-0456-41F9-B030-AC8139DE18CA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A1333C-F46B-4B77-A695-4B81C60DD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009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637CD-CE78-4FCD-BCAB-C0F0F79A68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94832E-F54A-4609-8D2B-9D0BE96B2C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6CB926-A790-4FE5-A1AA-D0CF387FC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279C5-D1AF-4577-967D-F85D37328FB2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904C40-C62A-4836-8B97-AD69B4EFE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M/IF2123 Aljabar Linier dan Geometri/Dekomposisi LU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AAAE4-19F9-496E-864F-5EE3DF08E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441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DF28B-1CF0-40BF-B92B-B20ED43C4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7E0D43-B1CF-4434-962E-6DEAEB5678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E60CF5-F3B3-4D10-930E-1B88DDB33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FDBD9-0ABE-4C63-B3ED-6AC92C5080A6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9BEF53-4848-4F14-A22D-65021E596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M/IF2123 Aljabar Linier dan Geometri/Dekomposisi LU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86D63D-CB56-4921-940B-0A5256234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023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D2F150-17FA-4B96-8E59-2D54BED7BA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9F0885-2ECA-4FE4-8CB2-5CA694668D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5764BB-F607-4999-9CD2-CAD86489E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83906-D970-480B-9782-50C93DB4958E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E2E871-729A-435F-A427-AAC40AEE6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M/IF2123 Aljabar Linier dan Geometri/Dekomposisi LU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F664E3-3D36-4C83-AF32-E7CFB59ED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829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90BFA-B8A1-4F2D-9084-6C4FD6D7B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D35B39-E63F-47A9-A04A-D5C48EE11F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3E97E2-A878-41C2-9F41-623D0FB3B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DE25B-44F6-43E6-BDEC-8180CF3552F3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516176-1C1C-4909-AD57-C6090B66F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M/IF2123 Aljabar Linier dan Geometri/Dekomposisi LU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8F866F-3874-4027-8136-D258DFF9D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935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C0A8B-C1D4-4069-822A-BE1EFECE5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00A7D5-1055-4D4A-8757-BE41C9AAD8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A004C6-8064-4BA0-A41A-1803CA99E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BF381-D6F7-497C-89E8-21F04706637E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80A181-E393-4639-90AF-319625C48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M/IF2123 Aljabar Linier dan Geometri/Dekomposisi LU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DFDC94-3126-4077-AFBF-1E23C4C63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66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79230-68DF-4982-8C83-7D93DBC8E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66C013-4249-4FC9-A3C1-F8631DA8E6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81C195-9880-4F52-AF5E-837F566D6A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F6A447-C6E7-48E3-8EC9-25EDDE9CB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C313-85E2-4D1D-B970-5E1FF061188C}" type="datetime1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17767D-FBEE-435F-A536-92F32FF5A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M/IF2123 Aljabar Linier dan Geometri/Dekomposisi LU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AE5766-3D29-4CA5-AF94-03B9F1FF2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92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FB810-235E-479D-81D2-1E0F1DD66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FC5716-C407-47CB-ADB2-485A2959CF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59DF2E-D4AA-4AA8-A29A-B478E5F58C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17B1DB-1435-4747-BCF7-93DB496DCB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6AF528-B277-4374-9DAA-77DEAE5A25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24E5D4-A9A1-4FC8-B13B-8FFBE3528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650D3-0586-4FFA-8C09-CF203145CC39}" type="datetime1">
              <a:rPr lang="en-US" smtClean="0"/>
              <a:t>8/20/2025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DA54C6-C0E3-463A-A234-87CE6221B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M/IF2123 Aljabar Linier dan Geometri/Dekomposisi LU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33A467-8BB6-4A87-B219-6D2867A09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101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DCC31-F7BF-42F3-9647-93F09F6ED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E6F97A-6916-4807-93CB-F09535452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5E7F9-B06D-4814-8385-B59B238966B2}" type="datetime1">
              <a:rPr lang="en-US" smtClean="0"/>
              <a:t>8/20/2025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BA5416-48CB-4064-8DC4-FBAE3C3B8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M/IF2123 Aljabar Linier dan Geometri/Dekomposisi LU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3F1356-E64B-45CF-9714-A165A62C5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072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D8CD48-1A3B-4195-828B-22DD9401E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3FC5-2797-4083-B4B6-EDA0EEB34943}" type="datetime1">
              <a:rPr lang="en-US" smtClean="0"/>
              <a:t>8/20/2025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2C7592-1A28-40CA-AC6B-043B5C2AD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M/IF2123 Aljabar Linier dan Geometri/Dekomposisi LU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699571-51BA-462E-8F25-D111B2AEA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37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A76DB-6D14-418F-94F3-59B55795F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76FFD3-B798-4092-B882-8A355724F8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77C2E3-DE42-468A-90E6-09AFF27E7E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9712F8-3612-49F5-8D6C-083CA9ED2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3D111-E78A-453D-8206-FF8228AAB17D}" type="datetime1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AB86A6-4874-4746-B3E7-E5D9E8FB7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M/IF2123 Aljabar Linier dan Geometri/Dekomposisi LU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F295CF-D0AD-444F-A970-F0088B240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993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F8E7D-2038-44FE-AE61-170A86600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E5A6E8-794C-4909-9F98-40B044B76F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281D3B-1866-4307-A9CE-D021234589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146F73-16A7-4C87-8071-ABC3B8872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6C151-FA63-4378-8A05-39D1FEC28C69}" type="datetime1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E74D48-DA16-4437-989C-AB6C8A533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M/IF2123 Aljabar Linier dan Geometri/Dekomposisi LU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0FB6A5-E7D0-4126-8087-982BA5883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292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7F55D6-C563-4083-B332-E85CCB3BD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141A43-E56E-45EE-A1D8-9D0736E080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346FEF-EC6E-4D2A-B198-16A7E0EE3E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CE5A4F-EFC2-4BB7-83B0-9C8BF56FA69C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1D0A32-AF53-49C6-9A89-AAF8E4A2B8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Rinaldi M/IF2123 Aljabar Linier dan Geometri/Dekomposisi LU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67C2AB-07D7-4BE9-861F-FB6F15CD9E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815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package" Target="../embeddings/Microsoft_Word_Document5.docx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emf"/><Relationship Id="rId4" Type="http://schemas.openxmlformats.org/officeDocument/2006/relationships/package" Target="../embeddings/Microsoft_Word_Document6.docx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package" Target="../embeddings/Microsoft_Word_Document7.docx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package" Target="../embeddings/Microsoft_Word_Document8.docx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package" Target="../embeddings/Microsoft_Word_Document9.docx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package" Target="../embeddings/Microsoft_Word_Document10.docx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package" Target="../embeddings/Microsoft_Word_Document11.docx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package" Target="../embeddings/Microsoft_Word_Document.docx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package" Target="../embeddings/Microsoft_Word_Document12.docx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package" Target="../embeddings/Microsoft_Word_Document13.docx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emf"/><Relationship Id="rId4" Type="http://schemas.openxmlformats.org/officeDocument/2006/relationships/package" Target="../embeddings/Microsoft_Word_Document14.docx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2" Type="http://schemas.openxmlformats.org/officeDocument/2006/relationships/package" Target="../embeddings/Microsoft_Word_Document15.docx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package" Target="../embeddings/Microsoft_Word_Document16.docx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emf"/><Relationship Id="rId2" Type="http://schemas.openxmlformats.org/officeDocument/2006/relationships/package" Target="../embeddings/Microsoft_Word_Document17.docx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emf"/><Relationship Id="rId2" Type="http://schemas.openxmlformats.org/officeDocument/2006/relationships/package" Target="../embeddings/Microsoft_Word_Document18.docx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emf"/><Relationship Id="rId2" Type="http://schemas.openxmlformats.org/officeDocument/2006/relationships/package" Target="../embeddings/Microsoft_Word_Document19.docx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emf"/><Relationship Id="rId2" Type="http://schemas.openxmlformats.org/officeDocument/2006/relationships/package" Target="../embeddings/Microsoft_Word_Document20.docx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4.png"/><Relationship Id="rId7" Type="http://schemas.openxmlformats.org/officeDocument/2006/relationships/image" Target="../media/image6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7.w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emf"/><Relationship Id="rId2" Type="http://schemas.openxmlformats.org/officeDocument/2006/relationships/package" Target="../embeddings/Microsoft_Word_Document21.docx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emf"/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2.png"/><Relationship Id="rId4" Type="http://schemas.openxmlformats.org/officeDocument/2006/relationships/image" Target="../media/image5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package" Target="../embeddings/Microsoft_Word_Document1.docx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package" Target="../embeddings/Microsoft_Word_Document2.docx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package" Target="../embeddings/Microsoft_Word_Document3.docx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package" Target="../embeddings/Microsoft_Word_Document4.docx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A3491-7631-4FD5-BAFE-F488737450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4035" y="1003150"/>
            <a:ext cx="9750288" cy="2387600"/>
          </a:xfrm>
        </p:spPr>
        <p:txBody>
          <a:bodyPr>
            <a:normAutofit/>
          </a:bodyPr>
          <a:lstStyle/>
          <a:p>
            <a:r>
              <a:rPr lang="en-US" b="1" dirty="0" err="1"/>
              <a:t>Dekomposisi</a:t>
            </a:r>
            <a:r>
              <a:rPr lang="en-US" b="1" dirty="0"/>
              <a:t> LU </a:t>
            </a:r>
            <a:br>
              <a:rPr lang="en-US" b="1" dirty="0"/>
            </a:br>
            <a:endParaRPr lang="en-US" sz="36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71AE1D-41FE-4F1A-8CCF-26B677DAE7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66240" y="3429000"/>
            <a:ext cx="9144000" cy="1655762"/>
          </a:xfrm>
        </p:spPr>
        <p:txBody>
          <a:bodyPr/>
          <a:lstStyle/>
          <a:p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 IF2123 </a:t>
            </a:r>
            <a:r>
              <a:rPr lang="en-US" dirty="0" err="1"/>
              <a:t>Aljabar</a:t>
            </a:r>
            <a:r>
              <a:rPr lang="en-US" dirty="0"/>
              <a:t> Linier dan </a:t>
            </a:r>
            <a:r>
              <a:rPr lang="en-US" dirty="0" err="1"/>
              <a:t>Geometri</a:t>
            </a:r>
            <a:endParaRPr lang="en-US" dirty="0"/>
          </a:p>
          <a:p>
            <a:endParaRPr lang="en-US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BC65914-AF0F-45C9-B40C-FAF194785A8F}"/>
              </a:ext>
            </a:extLst>
          </p:cNvPr>
          <p:cNvSpPr txBox="1">
            <a:spLocks/>
          </p:cNvSpPr>
          <p:nvPr/>
        </p:nvSpPr>
        <p:spPr>
          <a:xfrm>
            <a:off x="1666240" y="5486947"/>
            <a:ext cx="9144000" cy="1112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Program </a:t>
            </a:r>
            <a:r>
              <a:rPr lang="en-US" b="1" dirty="0" err="1"/>
              <a:t>Studi</a:t>
            </a:r>
            <a:r>
              <a:rPr lang="en-US" b="1" dirty="0"/>
              <a:t> Teknik </a:t>
            </a:r>
            <a:r>
              <a:rPr lang="en-US" b="1" dirty="0" err="1"/>
              <a:t>Informatika</a:t>
            </a:r>
            <a:endParaRPr lang="en-US" b="1" dirty="0"/>
          </a:p>
          <a:p>
            <a:r>
              <a:rPr lang="en-US" b="1" dirty="0"/>
              <a:t>STEI-ITB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43E1C2-87A8-4F5F-8524-4A2CFDC7F168}"/>
              </a:ext>
            </a:extLst>
          </p:cNvPr>
          <p:cNvSpPr/>
          <p:nvPr/>
        </p:nvSpPr>
        <p:spPr>
          <a:xfrm>
            <a:off x="4093801" y="406697"/>
            <a:ext cx="35582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Seri </a:t>
            </a:r>
            <a:r>
              <a:rPr lang="en-US" sz="2400" b="1" dirty="0" err="1">
                <a:solidFill>
                  <a:srgbClr val="FF0000"/>
                </a:solidFill>
              </a:rPr>
              <a:t>bahan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kuliah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Algeo</a:t>
            </a:r>
            <a:r>
              <a:rPr lang="en-US" sz="2400" b="1" dirty="0">
                <a:solidFill>
                  <a:srgbClr val="FF0000"/>
                </a:solidFill>
              </a:rPr>
              <a:t> 23</a:t>
            </a:r>
            <a:endParaRPr lang="en-US" sz="24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E7503A-EB97-4796-AFCC-4F6CC94AC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302850-DD2E-3094-FEC2-A1F8A9EEF7AE}"/>
              </a:ext>
            </a:extLst>
          </p:cNvPr>
          <p:cNvSpPr txBox="1"/>
          <p:nvPr/>
        </p:nvSpPr>
        <p:spPr>
          <a:xfrm>
            <a:off x="8332124" y="2717378"/>
            <a:ext cx="17942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Update 2025</a:t>
            </a: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BDC89F4F-623B-3874-4FE7-B85C6D8E6255}"/>
              </a:ext>
            </a:extLst>
          </p:cNvPr>
          <p:cNvSpPr txBox="1"/>
          <p:nvPr/>
        </p:nvSpPr>
        <p:spPr>
          <a:xfrm>
            <a:off x="9564914" y="136525"/>
            <a:ext cx="26270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Oleh: Dr. Ir. Rinaldi, M.T</a:t>
            </a:r>
          </a:p>
        </p:txBody>
      </p:sp>
    </p:spTree>
    <p:extLst>
      <p:ext uri="{BB962C8B-B14F-4D97-AF65-F5344CB8AC3E}">
        <p14:creationId xmlns:p14="http://schemas.microsoft.com/office/powerpoint/2010/main" val="2561291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FF0B1-C5BA-BA30-1912-78E32A2DA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36292"/>
          </a:xfrm>
        </p:spPr>
        <p:txBody>
          <a:bodyPr/>
          <a:lstStyle/>
          <a:p>
            <a:r>
              <a:rPr lang="en-US" dirty="0" err="1">
                <a:latin typeface="+mn-lt"/>
              </a:rPr>
              <a:t>Aplikasi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Dekomposisi</a:t>
            </a:r>
            <a:r>
              <a:rPr lang="en-US" dirty="0">
                <a:latin typeface="+mn-lt"/>
              </a:rPr>
              <a:t> LU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123A0D-928B-183F-E86A-50D9BDBA9D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7206"/>
            <a:ext cx="10515600" cy="4555297"/>
          </a:xfrm>
        </p:spPr>
        <p:txBody>
          <a:bodyPr>
            <a:normAutofit/>
          </a:bodyPr>
          <a:lstStyle/>
          <a:p>
            <a:r>
              <a:rPr lang="en-US" sz="2400" dirty="0" err="1"/>
              <a:t>Dekomposisi</a:t>
            </a:r>
            <a:r>
              <a:rPr lang="en-US" sz="2400" dirty="0"/>
              <a:t> LU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menyelesaikan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persamaan</a:t>
            </a:r>
            <a:r>
              <a:rPr lang="en-US" sz="2400" dirty="0"/>
              <a:t> linier Ax = b.</a:t>
            </a:r>
          </a:p>
          <a:p>
            <a:endParaRPr lang="en-US" sz="2400" dirty="0"/>
          </a:p>
          <a:p>
            <a:r>
              <a:rPr lang="en-US" sz="2400" dirty="0" err="1"/>
              <a:t>Setelah</a:t>
            </a:r>
            <a:r>
              <a:rPr lang="en-US" sz="2400" dirty="0"/>
              <a:t> A </a:t>
            </a:r>
            <a:r>
              <a:rPr lang="en-US" sz="2400" dirty="0" err="1"/>
              <a:t>difaktorkan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A = LU, </a:t>
            </a:r>
            <a:r>
              <a:rPr lang="en-US" sz="2400" dirty="0" err="1"/>
              <a:t>maka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		                   </a:t>
            </a:r>
            <a:r>
              <a:rPr lang="en-US" sz="2400" i="1" dirty="0"/>
              <a:t>Ax</a:t>
            </a:r>
            <a:r>
              <a:rPr lang="en-US" sz="2400" dirty="0"/>
              <a:t> = </a:t>
            </a:r>
            <a:r>
              <a:rPr lang="en-US" sz="2400" i="1" dirty="0"/>
              <a:t>b</a:t>
            </a:r>
            <a:endParaRPr lang="en-US" sz="2400" dirty="0"/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err="1"/>
              <a:t>Ganti</a:t>
            </a:r>
            <a:r>
              <a:rPr lang="en-US" sz="2400" dirty="0"/>
              <a:t> A </a:t>
            </a:r>
            <a:r>
              <a:rPr lang="en-US" sz="2400" dirty="0" err="1"/>
              <a:t>dengan</a:t>
            </a:r>
            <a:r>
              <a:rPr lang="en-US" sz="2400" dirty="0"/>
              <a:t> LU:	    </a:t>
            </a:r>
            <a:r>
              <a:rPr lang="en-US" sz="2400" i="1" dirty="0" err="1"/>
              <a:t>LUx</a:t>
            </a:r>
            <a:r>
              <a:rPr lang="en-US" sz="2400" dirty="0"/>
              <a:t>  = </a:t>
            </a:r>
            <a:r>
              <a:rPr lang="en-US" sz="2400" i="1" dirty="0"/>
              <a:t>b</a:t>
            </a:r>
            <a:r>
              <a:rPr lang="en-US" sz="2400" dirty="0"/>
              <a:t>			</a:t>
            </a:r>
          </a:p>
          <a:p>
            <a:r>
              <a:rPr lang="en-US" sz="2400" dirty="0" err="1"/>
              <a:t>Misalkan</a:t>
            </a:r>
            <a:r>
              <a:rPr lang="en-US" sz="2400" dirty="0"/>
              <a:t> </a:t>
            </a:r>
          </a:p>
          <a:p>
            <a:pPr>
              <a:buNone/>
            </a:pPr>
            <a:r>
              <a:rPr lang="en-US" sz="2400" dirty="0"/>
              <a:t>			</a:t>
            </a:r>
            <a:r>
              <a:rPr lang="en-US" sz="2400" i="1" dirty="0" err="1"/>
              <a:t>Ux</a:t>
            </a:r>
            <a:r>
              <a:rPr lang="en-US" sz="2400" dirty="0"/>
              <a:t> = </a:t>
            </a:r>
            <a:r>
              <a:rPr lang="en-US" sz="2400" i="1" dirty="0"/>
              <a:t>y</a:t>
            </a:r>
            <a:r>
              <a:rPr lang="en-US" sz="2400" dirty="0"/>
              <a:t> 								 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</a:p>
          <a:p>
            <a:pPr>
              <a:buNone/>
            </a:pPr>
            <a:r>
              <a:rPr lang="en-US" sz="2400" dirty="0"/>
              <a:t>			</a:t>
            </a:r>
            <a:r>
              <a:rPr lang="en-US" sz="2400" i="1" dirty="0"/>
              <a:t>Ly</a:t>
            </a:r>
            <a:r>
              <a:rPr lang="en-US" sz="2400" dirty="0"/>
              <a:t> = </a:t>
            </a:r>
            <a:r>
              <a:rPr lang="en-US" sz="2400" i="1" dirty="0"/>
              <a:t>b</a:t>
            </a:r>
            <a:r>
              <a:rPr lang="en-US" sz="2400" dirty="0"/>
              <a:t>		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91B887-3C36-B0C4-F7B2-5BC498FC9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5278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16589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2451685"/>
              </p:ext>
            </p:extLst>
          </p:nvPr>
        </p:nvGraphicFramePr>
        <p:xfrm>
          <a:off x="1441450" y="496888"/>
          <a:ext cx="9312275" cy="289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232816" imgH="1620810" progId="Word.Document.12">
                  <p:embed/>
                </p:oleObj>
              </mc:Choice>
              <mc:Fallback>
                <p:oleObj name="Document" r:id="rId2" imgW="5232816" imgH="1620810" progId="Word.Document.12">
                  <p:embed/>
                  <p:pic>
                    <p:nvPicPr>
                      <p:cNvPr id="16589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1450" y="496888"/>
                        <a:ext cx="9312275" cy="289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58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2819021"/>
              </p:ext>
            </p:extLst>
          </p:nvPr>
        </p:nvGraphicFramePr>
        <p:xfrm>
          <a:off x="1597026" y="3559175"/>
          <a:ext cx="8010525" cy="279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4" imgW="4587600" imgH="1606285" progId="Word.Document.12">
                  <p:embed/>
                </p:oleObj>
              </mc:Choice>
              <mc:Fallback>
                <p:oleObj name="Document" r:id="rId4" imgW="4587600" imgH="1606285" progId="Word.Document.12">
                  <p:embed/>
                  <p:pic>
                    <p:nvPicPr>
                      <p:cNvPr id="16589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7026" y="3559175"/>
                        <a:ext cx="8010525" cy="2797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7957" y="485982"/>
            <a:ext cx="9995452" cy="3608940"/>
          </a:xfrm>
        </p:spPr>
        <p:txBody>
          <a:bodyPr>
            <a:normAutofit/>
          </a:bodyPr>
          <a:lstStyle/>
          <a:p>
            <a:r>
              <a:rPr lang="en-US" sz="2400" dirty="0"/>
              <a:t>Jadi, </a:t>
            </a:r>
            <a:r>
              <a:rPr lang="en-US" sz="2400" dirty="0" err="1"/>
              <a:t>langkah-langkah</a:t>
            </a:r>
            <a:r>
              <a:rPr lang="en-US" sz="2400" dirty="0"/>
              <a:t> </a:t>
            </a:r>
            <a:r>
              <a:rPr lang="en-US" sz="2400" dirty="0" err="1"/>
              <a:t>menghitung</a:t>
            </a:r>
            <a:r>
              <a:rPr lang="en-US" sz="2400" dirty="0"/>
              <a:t> solusi SPL Ax = b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dekomposi</a:t>
            </a:r>
            <a:r>
              <a:rPr lang="en-US" sz="2400" dirty="0"/>
              <a:t> </a:t>
            </a:r>
            <a:r>
              <a:rPr lang="en-US" sz="2400" i="1" dirty="0"/>
              <a:t>LU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diringkas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  <a:p>
            <a:pPr indent="3175">
              <a:buNone/>
            </a:pPr>
            <a:r>
              <a:rPr lang="en-US" sz="2400" dirty="0"/>
              <a:t>  1.  </a:t>
            </a:r>
            <a:r>
              <a:rPr lang="en-US" sz="2400" dirty="0" err="1"/>
              <a:t>Dekomposisi</a:t>
            </a:r>
            <a:r>
              <a:rPr lang="en-US" sz="2400" dirty="0"/>
              <a:t> A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i="1" dirty="0"/>
              <a:t>L</a:t>
            </a:r>
            <a:r>
              <a:rPr lang="en-US" sz="2400" dirty="0"/>
              <a:t> dan </a:t>
            </a:r>
            <a:r>
              <a:rPr lang="en-US" sz="2400" i="1" dirty="0"/>
              <a:t>U</a:t>
            </a:r>
            <a:endParaRPr lang="en-US" sz="2400" dirty="0"/>
          </a:p>
          <a:p>
            <a:pPr marL="747713" indent="-401638">
              <a:buNone/>
            </a:pPr>
            <a:r>
              <a:rPr lang="en-US" sz="2400" dirty="0"/>
              <a:t>2.  </a:t>
            </a:r>
            <a:r>
              <a:rPr lang="en-US" sz="2400" dirty="0" err="1"/>
              <a:t>Pecahkan</a:t>
            </a:r>
            <a:r>
              <a:rPr lang="en-US" sz="2400" dirty="0"/>
              <a:t> </a:t>
            </a:r>
            <a:r>
              <a:rPr lang="en-US" sz="2400" i="1" dirty="0"/>
              <a:t>Ly</a:t>
            </a:r>
            <a:r>
              <a:rPr lang="en-US" sz="2400" dirty="0"/>
              <a:t> = </a:t>
            </a:r>
            <a:r>
              <a:rPr lang="en-US" sz="2400" i="1" dirty="0"/>
              <a:t>b</a:t>
            </a:r>
            <a:r>
              <a:rPr lang="en-US" sz="2400" dirty="0"/>
              <a:t>, </a:t>
            </a:r>
            <a:r>
              <a:rPr lang="en-US" sz="2400" dirty="0" err="1"/>
              <a:t>lalu</a:t>
            </a:r>
            <a:r>
              <a:rPr lang="en-US" sz="2400" dirty="0"/>
              <a:t> </a:t>
            </a:r>
            <a:r>
              <a:rPr lang="en-US" sz="2400" dirty="0" err="1"/>
              <a:t>hitung</a:t>
            </a:r>
            <a:r>
              <a:rPr lang="en-US" sz="2400" dirty="0"/>
              <a:t> </a:t>
            </a:r>
            <a:r>
              <a:rPr lang="en-US" sz="2400" i="1" dirty="0"/>
              <a:t>y</a:t>
            </a:r>
            <a:r>
              <a:rPr lang="en-US" sz="2400" dirty="0"/>
              <a:t> 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teknik</a:t>
            </a:r>
            <a:r>
              <a:rPr lang="en-US" sz="2400" dirty="0"/>
              <a:t> </a:t>
            </a:r>
            <a:r>
              <a:rPr lang="en-US" sz="2400" dirty="0" err="1"/>
              <a:t>penyulihan</a:t>
            </a:r>
            <a:r>
              <a:rPr lang="en-US" sz="2400" dirty="0"/>
              <a:t> </a:t>
            </a:r>
            <a:r>
              <a:rPr lang="en-US" sz="2400" dirty="0" err="1"/>
              <a:t>maju</a:t>
            </a:r>
            <a:endParaRPr lang="en-US" sz="2400" dirty="0"/>
          </a:p>
          <a:p>
            <a:pPr marL="685800" indent="-339725">
              <a:buAutoNum type="arabicPeriod" startAt="3"/>
            </a:pPr>
            <a:r>
              <a:rPr lang="en-US" sz="2400" dirty="0"/>
              <a:t> </a:t>
            </a:r>
            <a:r>
              <a:rPr lang="en-US" sz="2400" dirty="0" err="1"/>
              <a:t>Pecahkan</a:t>
            </a:r>
            <a:r>
              <a:rPr lang="en-US" sz="2400" dirty="0"/>
              <a:t> </a:t>
            </a:r>
            <a:r>
              <a:rPr lang="en-US" sz="2400" i="1" dirty="0" err="1"/>
              <a:t>Ux</a:t>
            </a:r>
            <a:r>
              <a:rPr lang="en-US" sz="2400" dirty="0"/>
              <a:t> = </a:t>
            </a:r>
            <a:r>
              <a:rPr lang="en-US" sz="2400" i="1" dirty="0"/>
              <a:t>y</a:t>
            </a:r>
            <a:r>
              <a:rPr lang="en-US" sz="2400" dirty="0"/>
              <a:t>, </a:t>
            </a:r>
            <a:r>
              <a:rPr lang="en-US" sz="2400" dirty="0" err="1"/>
              <a:t>lalu</a:t>
            </a:r>
            <a:r>
              <a:rPr lang="en-US" sz="2400" dirty="0"/>
              <a:t> </a:t>
            </a:r>
            <a:r>
              <a:rPr lang="en-US" sz="2400" dirty="0" err="1"/>
              <a:t>hitung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teknik</a:t>
            </a:r>
            <a:r>
              <a:rPr lang="en-US" sz="2400" dirty="0"/>
              <a:t> </a:t>
            </a:r>
            <a:r>
              <a:rPr lang="en-US" sz="2400" dirty="0" err="1"/>
              <a:t>penyulihan</a:t>
            </a:r>
            <a:r>
              <a:rPr lang="en-US" sz="2400" dirty="0"/>
              <a:t> </a:t>
            </a:r>
            <a:r>
              <a:rPr lang="en-US" sz="2400" dirty="0" err="1"/>
              <a:t>mundur</a:t>
            </a:r>
            <a:endParaRPr lang="en-US" sz="2400" dirty="0"/>
          </a:p>
          <a:p>
            <a:pPr marL="803275" indent="-457200">
              <a:buAutoNum type="arabicPeriod" startAt="3"/>
            </a:pPr>
            <a:endParaRPr lang="en-US" sz="2400" dirty="0"/>
          </a:p>
          <a:p>
            <a:pPr marL="288925" indent="-288925"/>
            <a:r>
              <a:rPr lang="en-US" sz="2400" dirty="0" err="1"/>
              <a:t>Misalkan</a:t>
            </a:r>
            <a:r>
              <a:rPr lang="en-US" sz="2400" dirty="0"/>
              <a:t> SPL Ax = b </a:t>
            </a:r>
            <a:r>
              <a:rPr lang="en-US" sz="2400" dirty="0" err="1"/>
              <a:t>adalah</a:t>
            </a:r>
            <a:r>
              <a:rPr lang="en-US" sz="2400" dirty="0"/>
              <a:t>: </a:t>
            </a:r>
          </a:p>
          <a:p>
            <a:pPr marL="288925" indent="-288925"/>
            <a:endParaRPr lang="en-US" sz="2400" dirty="0"/>
          </a:p>
          <a:p>
            <a:pPr marL="288925" indent="-288925"/>
            <a:endParaRPr lang="en-US" sz="2400" dirty="0"/>
          </a:p>
          <a:p>
            <a:pPr marL="288925" indent="-288925"/>
            <a:endParaRPr lang="en-US" sz="2400" dirty="0"/>
          </a:p>
          <a:p>
            <a:pPr marL="288925" indent="-288925"/>
            <a:endParaRPr lang="en-US" sz="2400" dirty="0"/>
          </a:p>
          <a:p>
            <a:pPr marL="288925" indent="-288925"/>
            <a:endParaRPr lang="en-US" sz="24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12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8DE6E57-A700-6CB6-4856-ECF7759DE411}"/>
                  </a:ext>
                </a:extLst>
              </p:cNvPr>
              <p:cNvSpPr txBox="1"/>
              <p:nvPr/>
            </p:nvSpPr>
            <p:spPr>
              <a:xfrm>
                <a:off x="1704554" y="3760715"/>
                <a:ext cx="3019737" cy="81464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</m:mr>
                        </m:m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  </m:t>
                    </m:r>
                    <m:d>
                      <m:dPr>
                        <m:begChr m:val="["/>
                        <m:endChr m:val="]"/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8DE6E57-A700-6CB6-4856-ECF7759DE4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4554" y="3760715"/>
                <a:ext cx="3019737" cy="81464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BEEF6496-9983-B84F-B10E-68B05ED501E7}"/>
              </a:ext>
            </a:extLst>
          </p:cNvPr>
          <p:cNvSpPr txBox="1"/>
          <p:nvPr/>
        </p:nvSpPr>
        <p:spPr>
          <a:xfrm>
            <a:off x="1103587" y="4829614"/>
            <a:ext cx="84272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Matriks</a:t>
            </a:r>
            <a:r>
              <a:rPr lang="en-US" sz="2400" dirty="0"/>
              <a:t> A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difaktorkan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L dan U pada </a:t>
            </a:r>
            <a:r>
              <a:rPr lang="en-US" sz="2400" dirty="0" err="1"/>
              <a:t>Contoh</a:t>
            </a:r>
            <a:r>
              <a:rPr lang="en-US" sz="2400" dirty="0"/>
              <a:t> 1, </a:t>
            </a:r>
            <a:r>
              <a:rPr lang="en-US" sz="2400" dirty="0" err="1"/>
              <a:t>yaitu</a:t>
            </a:r>
            <a:br>
              <a:rPr lang="en-US" sz="2400" dirty="0"/>
            </a:b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D85D6FD-C793-AEAE-98C3-558214A85DEE}"/>
                  </a:ext>
                </a:extLst>
              </p:cNvPr>
              <p:cNvSpPr txBox="1"/>
              <p:nvPr/>
            </p:nvSpPr>
            <p:spPr>
              <a:xfrm>
                <a:off x="1994415" y="5486400"/>
                <a:ext cx="2343077" cy="8138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000" dirty="0"/>
                  <a:t>L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−0.5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0.25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−0.5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D85D6FD-C793-AEAE-98C3-558214A85D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4415" y="5486400"/>
                <a:ext cx="2343077" cy="813877"/>
              </a:xfrm>
              <a:prstGeom prst="rect">
                <a:avLst/>
              </a:prstGeom>
              <a:blipFill>
                <a:blip r:embed="rId3"/>
                <a:stretch>
                  <a:fillRect l="-64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227A66E-0292-CF50-0172-5C5A716BA7B5}"/>
                  </a:ext>
                </a:extLst>
              </p:cNvPr>
              <p:cNvSpPr txBox="1"/>
              <p:nvPr/>
            </p:nvSpPr>
            <p:spPr>
              <a:xfrm>
                <a:off x="5027053" y="5484054"/>
                <a:ext cx="2137893" cy="8138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000" dirty="0"/>
                  <a:t>U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−2.5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4.5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8.5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227A66E-0292-CF50-0172-5C5A716BA7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7053" y="5484054"/>
                <a:ext cx="2137893" cy="813877"/>
              </a:xfrm>
              <a:prstGeom prst="rect">
                <a:avLst/>
              </a:prstGeom>
              <a:blipFill>
                <a:blip r:embed="rId4"/>
                <a:stretch>
                  <a:fillRect l="-7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9EB76C-E0E0-FB9C-3EC3-C66A04A421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96348"/>
            <a:ext cx="10515600" cy="5580615"/>
          </a:xfrm>
        </p:spPr>
        <p:txBody>
          <a:bodyPr>
            <a:normAutofit/>
          </a:bodyPr>
          <a:lstStyle/>
          <a:p>
            <a:r>
              <a:rPr lang="en-US" sz="2400" dirty="0" err="1"/>
              <a:t>Maka</a:t>
            </a:r>
            <a:r>
              <a:rPr lang="en-US" sz="2400" dirty="0"/>
              <a:t>, solusi Ax = b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r>
              <a:rPr lang="en-US" sz="2400" dirty="0"/>
              <a:t>		Ly = b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943E9B-4C97-0109-41E1-CCC86ABF2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13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B934788-CC08-839C-918A-062988D77F63}"/>
                  </a:ext>
                </a:extLst>
              </p:cNvPr>
              <p:cNvSpPr txBox="1"/>
              <p:nvPr/>
            </p:nvSpPr>
            <p:spPr>
              <a:xfrm>
                <a:off x="1219163" y="1659834"/>
                <a:ext cx="3280578" cy="81522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−0.5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0.25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−0.5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["/>
                        <m:endChr m:val="]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B934788-CC08-839C-918A-062988D77F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163" y="1659834"/>
                <a:ext cx="3280578" cy="81522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7F574C2E-06A8-4F85-0A29-EEAAC164F4AD}"/>
              </a:ext>
            </a:extLst>
          </p:cNvPr>
          <p:cNvSpPr txBox="1"/>
          <p:nvPr/>
        </p:nvSpPr>
        <p:spPr>
          <a:xfrm>
            <a:off x="4415985" y="1519695"/>
            <a:ext cx="564930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Symbol" panose="05050102010706020507" pitchFamily="18" charset="2"/>
              <a:buChar char="®"/>
            </a:pPr>
            <a:r>
              <a:rPr lang="en-US" dirty="0">
                <a:sym typeface="Symbol" panose="05050102010706020507" pitchFamily="18" charset="2"/>
              </a:rPr>
              <a:t> y</a:t>
            </a:r>
            <a:r>
              <a:rPr lang="en-US" baseline="-25000" dirty="0">
                <a:sym typeface="Symbol" panose="05050102010706020507" pitchFamily="18" charset="2"/>
              </a:rPr>
              <a:t>1</a:t>
            </a:r>
            <a:r>
              <a:rPr lang="en-US" dirty="0">
                <a:sym typeface="Symbol" panose="05050102010706020507" pitchFamily="18" charset="2"/>
              </a:rPr>
              <a:t> = 2</a:t>
            </a:r>
          </a:p>
          <a:p>
            <a:pPr marL="285750" indent="-285750">
              <a:buFont typeface="Symbol" panose="05050102010706020507" pitchFamily="18" charset="2"/>
              <a:buChar char="®"/>
            </a:pPr>
            <a:r>
              <a:rPr lang="en-US" dirty="0">
                <a:sym typeface="Symbol" panose="05050102010706020507" pitchFamily="18" charset="2"/>
              </a:rPr>
              <a:t>–0.5y</a:t>
            </a:r>
            <a:r>
              <a:rPr lang="en-US" baseline="-25000" dirty="0">
                <a:sym typeface="Symbol" panose="05050102010706020507" pitchFamily="18" charset="2"/>
              </a:rPr>
              <a:t>1</a:t>
            </a:r>
            <a:r>
              <a:rPr lang="en-US" dirty="0">
                <a:sym typeface="Symbol" panose="05050102010706020507" pitchFamily="18" charset="2"/>
              </a:rPr>
              <a:t> + y</a:t>
            </a:r>
            <a:r>
              <a:rPr lang="en-US" baseline="-25000" dirty="0">
                <a:sym typeface="Symbol" panose="05050102010706020507" pitchFamily="18" charset="2"/>
              </a:rPr>
              <a:t>2</a:t>
            </a:r>
            <a:r>
              <a:rPr lang="en-US" dirty="0">
                <a:sym typeface="Symbol" panose="05050102010706020507" pitchFamily="18" charset="2"/>
              </a:rPr>
              <a:t> = 1    y</a:t>
            </a:r>
            <a:r>
              <a:rPr lang="en-US" baseline="-25000" dirty="0">
                <a:sym typeface="Symbol" panose="05050102010706020507" pitchFamily="18" charset="2"/>
              </a:rPr>
              <a:t>2</a:t>
            </a:r>
            <a:r>
              <a:rPr lang="en-US" dirty="0">
                <a:sym typeface="Symbol" panose="05050102010706020507" pitchFamily="18" charset="2"/>
              </a:rPr>
              <a:t> = 1 + 0.5y</a:t>
            </a:r>
            <a:r>
              <a:rPr lang="en-US" baseline="-25000" dirty="0">
                <a:sym typeface="Symbol" panose="05050102010706020507" pitchFamily="18" charset="2"/>
              </a:rPr>
              <a:t>1 </a:t>
            </a:r>
            <a:r>
              <a:rPr lang="en-US" dirty="0">
                <a:sym typeface="Symbol" panose="05050102010706020507" pitchFamily="18" charset="2"/>
              </a:rPr>
              <a:t>= 1 + (0.5)(2) = 2</a:t>
            </a:r>
          </a:p>
          <a:p>
            <a:pPr marL="285750" indent="-285750">
              <a:buFont typeface="Symbol" panose="05050102010706020507" pitchFamily="18" charset="2"/>
              <a:buChar char="®"/>
            </a:pPr>
            <a:r>
              <a:rPr lang="en-US" baseline="-25000" dirty="0">
                <a:sym typeface="Symbol" panose="05050102010706020507" pitchFamily="18" charset="2"/>
              </a:rPr>
              <a:t> </a:t>
            </a:r>
            <a:r>
              <a:rPr lang="en-US" dirty="0">
                <a:sym typeface="Symbol" panose="05050102010706020507" pitchFamily="18" charset="2"/>
              </a:rPr>
              <a:t>0.25y</a:t>
            </a:r>
            <a:r>
              <a:rPr lang="en-US" baseline="-25000" dirty="0">
                <a:sym typeface="Symbol" panose="05050102010706020507" pitchFamily="18" charset="2"/>
              </a:rPr>
              <a:t>1</a:t>
            </a:r>
            <a:r>
              <a:rPr lang="en-US" dirty="0">
                <a:sym typeface="Symbol" panose="05050102010706020507" pitchFamily="18" charset="2"/>
              </a:rPr>
              <a:t> –  0.5y</a:t>
            </a:r>
            <a:r>
              <a:rPr lang="en-US" baseline="-25000" dirty="0">
                <a:sym typeface="Symbol" panose="05050102010706020507" pitchFamily="18" charset="2"/>
              </a:rPr>
              <a:t>2</a:t>
            </a:r>
            <a:r>
              <a:rPr lang="en-US" dirty="0">
                <a:sym typeface="Symbol" panose="05050102010706020507" pitchFamily="18" charset="2"/>
              </a:rPr>
              <a:t> + y</a:t>
            </a:r>
            <a:r>
              <a:rPr lang="en-US" baseline="-25000" dirty="0">
                <a:sym typeface="Symbol" panose="05050102010706020507" pitchFamily="18" charset="2"/>
              </a:rPr>
              <a:t>3</a:t>
            </a:r>
            <a:r>
              <a:rPr lang="en-US" dirty="0">
                <a:sym typeface="Symbol" panose="05050102010706020507" pitchFamily="18" charset="2"/>
              </a:rPr>
              <a:t> = 0    y</a:t>
            </a:r>
            <a:r>
              <a:rPr lang="en-US" baseline="-25000" dirty="0">
                <a:sym typeface="Symbol" panose="05050102010706020507" pitchFamily="18" charset="2"/>
              </a:rPr>
              <a:t>3</a:t>
            </a:r>
            <a:r>
              <a:rPr lang="en-US" dirty="0">
                <a:sym typeface="Symbol" panose="05050102010706020507" pitchFamily="18" charset="2"/>
              </a:rPr>
              <a:t> = 0 – 0.25y</a:t>
            </a:r>
            <a:r>
              <a:rPr lang="en-US" baseline="-25000" dirty="0">
                <a:sym typeface="Symbol" panose="05050102010706020507" pitchFamily="18" charset="2"/>
              </a:rPr>
              <a:t>1 </a:t>
            </a:r>
            <a:r>
              <a:rPr lang="en-US" dirty="0">
                <a:sym typeface="Symbol" panose="05050102010706020507" pitchFamily="18" charset="2"/>
              </a:rPr>
              <a:t>+ 0.5y</a:t>
            </a:r>
            <a:r>
              <a:rPr lang="en-US" baseline="-25000" dirty="0">
                <a:sym typeface="Symbol" panose="05050102010706020507" pitchFamily="18" charset="2"/>
              </a:rPr>
              <a:t>2 </a:t>
            </a:r>
            <a:r>
              <a:rPr lang="en-US" dirty="0">
                <a:sym typeface="Symbol" panose="05050102010706020507" pitchFamily="18" charset="2"/>
              </a:rPr>
              <a:t> </a:t>
            </a:r>
          </a:p>
          <a:p>
            <a:r>
              <a:rPr lang="en-US" dirty="0">
                <a:sym typeface="Symbol" panose="05050102010706020507" pitchFamily="18" charset="2"/>
              </a:rPr>
              <a:t>                                                          = 0 – (0.25)(2) + (0.5)(2) </a:t>
            </a:r>
          </a:p>
          <a:p>
            <a:r>
              <a:rPr lang="en-US" dirty="0">
                <a:sym typeface="Symbol" panose="05050102010706020507" pitchFamily="18" charset="2"/>
              </a:rPr>
              <a:t>                                                          = 0 – (0.5) + (1) = 0.5</a:t>
            </a:r>
          </a:p>
          <a:p>
            <a:pPr marL="285750" indent="-285750">
              <a:buFont typeface="Symbol" panose="05050102010706020507" pitchFamily="18" charset="2"/>
              <a:buChar char="®"/>
            </a:pP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C972C89-A5F6-0DE2-6A50-87E69285BFD3}"/>
              </a:ext>
            </a:extLst>
          </p:cNvPr>
          <p:cNvSpPr txBox="1"/>
          <p:nvPr/>
        </p:nvSpPr>
        <p:spPr>
          <a:xfrm>
            <a:off x="2661203" y="3076878"/>
            <a:ext cx="60976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err="1"/>
              <a:t>Ux</a:t>
            </a:r>
            <a:r>
              <a:rPr lang="en-US" sz="2400" dirty="0"/>
              <a:t> = 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4A193D5-B522-1D80-7BA6-37863DA9EE91}"/>
                  </a:ext>
                </a:extLst>
              </p:cNvPr>
              <p:cNvSpPr txBox="1"/>
              <p:nvPr/>
            </p:nvSpPr>
            <p:spPr>
              <a:xfrm>
                <a:off x="1341745" y="3732752"/>
                <a:ext cx="3074240" cy="81464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−2.5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4.5</m:t>
                              </m:r>
                            </m:e>
                          </m:mr>
                          <m:m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8.5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0.5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4A193D5-B522-1D80-7BA6-37863DA9EE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1745" y="3732752"/>
                <a:ext cx="3074240" cy="81464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326B6C67-8CBD-4B3E-3CB2-91ED4AD553B5}"/>
              </a:ext>
            </a:extLst>
          </p:cNvPr>
          <p:cNvSpPr txBox="1"/>
          <p:nvPr/>
        </p:nvSpPr>
        <p:spPr>
          <a:xfrm>
            <a:off x="4415985" y="3583979"/>
            <a:ext cx="637546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Symbol" panose="05050102010706020507" pitchFamily="18" charset="2"/>
              <a:buChar char="®"/>
            </a:pPr>
            <a:r>
              <a:rPr lang="en-US" dirty="0">
                <a:sym typeface="Symbol" panose="05050102010706020507" pitchFamily="18" charset="2"/>
              </a:rPr>
              <a:t>8.5x</a:t>
            </a:r>
            <a:r>
              <a:rPr lang="en-US" baseline="-25000" dirty="0">
                <a:sym typeface="Symbol" panose="05050102010706020507" pitchFamily="18" charset="2"/>
              </a:rPr>
              <a:t>3</a:t>
            </a:r>
            <a:r>
              <a:rPr lang="en-US" dirty="0">
                <a:sym typeface="Symbol" panose="05050102010706020507" pitchFamily="18" charset="2"/>
              </a:rPr>
              <a:t> = 0.5  x</a:t>
            </a:r>
            <a:r>
              <a:rPr lang="en-US" baseline="-25000" dirty="0">
                <a:sym typeface="Symbol" panose="05050102010706020507" pitchFamily="18" charset="2"/>
              </a:rPr>
              <a:t>3</a:t>
            </a:r>
            <a:r>
              <a:rPr lang="en-US" dirty="0">
                <a:sym typeface="Symbol" panose="05050102010706020507" pitchFamily="18" charset="2"/>
              </a:rPr>
              <a:t> = 0.5/8.5 = 0.0588 </a:t>
            </a:r>
          </a:p>
          <a:p>
            <a:pPr marL="285750" indent="-285750">
              <a:buFont typeface="Symbol" panose="05050102010706020507" pitchFamily="18" charset="2"/>
              <a:buChar char="®"/>
            </a:pPr>
            <a:r>
              <a:rPr lang="en-US" dirty="0">
                <a:sym typeface="Symbol" panose="05050102010706020507" pitchFamily="18" charset="2"/>
              </a:rPr>
              <a:t>–2.5x</a:t>
            </a:r>
            <a:r>
              <a:rPr lang="en-US" baseline="-25000" dirty="0">
                <a:sym typeface="Symbol" panose="05050102010706020507" pitchFamily="18" charset="2"/>
              </a:rPr>
              <a:t>2</a:t>
            </a:r>
            <a:r>
              <a:rPr lang="en-US" dirty="0">
                <a:sym typeface="Symbol" panose="05050102010706020507" pitchFamily="18" charset="2"/>
              </a:rPr>
              <a:t> + 4.5x</a:t>
            </a:r>
            <a:r>
              <a:rPr lang="en-US" baseline="-25000" dirty="0">
                <a:sym typeface="Symbol" panose="05050102010706020507" pitchFamily="18" charset="2"/>
              </a:rPr>
              <a:t>3</a:t>
            </a:r>
            <a:r>
              <a:rPr lang="en-US" dirty="0">
                <a:sym typeface="Symbol" panose="05050102010706020507" pitchFamily="18" charset="2"/>
              </a:rPr>
              <a:t> = 2    x</a:t>
            </a:r>
            <a:r>
              <a:rPr lang="en-US" baseline="-25000" dirty="0">
                <a:sym typeface="Symbol" panose="05050102010706020507" pitchFamily="18" charset="2"/>
              </a:rPr>
              <a:t>2</a:t>
            </a:r>
            <a:r>
              <a:rPr lang="en-US" dirty="0">
                <a:sym typeface="Symbol" panose="05050102010706020507" pitchFamily="18" charset="2"/>
              </a:rPr>
              <a:t> = (2 – 4.5x</a:t>
            </a:r>
            <a:r>
              <a:rPr lang="en-US" baseline="-25000" dirty="0">
                <a:sym typeface="Symbol" panose="05050102010706020507" pitchFamily="18" charset="2"/>
              </a:rPr>
              <a:t>3</a:t>
            </a:r>
            <a:r>
              <a:rPr lang="en-US" dirty="0">
                <a:sym typeface="Symbol" panose="05050102010706020507" pitchFamily="18" charset="2"/>
              </a:rPr>
              <a:t>)/(–2.5)  </a:t>
            </a:r>
          </a:p>
          <a:p>
            <a:r>
              <a:rPr lang="en-US" dirty="0">
                <a:sym typeface="Symbol" panose="05050102010706020507" pitchFamily="18" charset="2"/>
              </a:rPr>
              <a:t>                                                 = (2 – (4.5)(0.0588))/(–2.5) = –0.69412</a:t>
            </a:r>
          </a:p>
          <a:p>
            <a:pPr marL="285750" indent="-285750">
              <a:buFont typeface="Symbol" panose="05050102010706020507" pitchFamily="18" charset="2"/>
              <a:buChar char="®"/>
            </a:pPr>
            <a:r>
              <a:rPr lang="en-US" dirty="0">
                <a:sym typeface="Symbol" panose="05050102010706020507" pitchFamily="18" charset="2"/>
              </a:rPr>
              <a:t> 4x</a:t>
            </a:r>
            <a:r>
              <a:rPr lang="en-US" baseline="-25000" dirty="0">
                <a:sym typeface="Symbol" panose="05050102010706020507" pitchFamily="18" charset="2"/>
              </a:rPr>
              <a:t>1</a:t>
            </a:r>
            <a:r>
              <a:rPr lang="en-US" dirty="0">
                <a:sym typeface="Symbol" panose="05050102010706020507" pitchFamily="18" charset="2"/>
              </a:rPr>
              <a:t> +  3x</a:t>
            </a:r>
            <a:r>
              <a:rPr lang="en-US" baseline="-25000" dirty="0">
                <a:sym typeface="Symbol" panose="05050102010706020507" pitchFamily="18" charset="2"/>
              </a:rPr>
              <a:t>2</a:t>
            </a:r>
            <a:r>
              <a:rPr lang="en-US" dirty="0">
                <a:sym typeface="Symbol" panose="05050102010706020507" pitchFamily="18" charset="2"/>
              </a:rPr>
              <a:t> – x</a:t>
            </a:r>
            <a:r>
              <a:rPr lang="en-US" baseline="-25000" dirty="0">
                <a:sym typeface="Symbol" panose="05050102010706020507" pitchFamily="18" charset="2"/>
              </a:rPr>
              <a:t>3</a:t>
            </a:r>
            <a:r>
              <a:rPr lang="en-US" dirty="0">
                <a:sym typeface="Symbol" panose="05050102010706020507" pitchFamily="18" charset="2"/>
              </a:rPr>
              <a:t> = 2    x</a:t>
            </a:r>
            <a:r>
              <a:rPr lang="en-US" baseline="-25000" dirty="0">
                <a:sym typeface="Symbol" panose="05050102010706020507" pitchFamily="18" charset="2"/>
              </a:rPr>
              <a:t>1</a:t>
            </a:r>
            <a:r>
              <a:rPr lang="en-US" dirty="0">
                <a:sym typeface="Symbol" panose="05050102010706020507" pitchFamily="18" charset="2"/>
              </a:rPr>
              <a:t> = (2 – 3x</a:t>
            </a:r>
            <a:r>
              <a:rPr lang="en-US" baseline="-25000" dirty="0">
                <a:sym typeface="Symbol" panose="05050102010706020507" pitchFamily="18" charset="2"/>
              </a:rPr>
              <a:t>2 </a:t>
            </a:r>
            <a:r>
              <a:rPr lang="en-US" dirty="0">
                <a:sym typeface="Symbol" panose="05050102010706020507" pitchFamily="18" charset="2"/>
              </a:rPr>
              <a:t>+ x</a:t>
            </a:r>
            <a:r>
              <a:rPr lang="en-US" baseline="-25000" dirty="0">
                <a:sym typeface="Symbol" panose="05050102010706020507" pitchFamily="18" charset="2"/>
              </a:rPr>
              <a:t>3 </a:t>
            </a:r>
            <a:r>
              <a:rPr lang="en-US" dirty="0">
                <a:sym typeface="Symbol" panose="05050102010706020507" pitchFamily="18" charset="2"/>
              </a:rPr>
              <a:t>)/4  </a:t>
            </a:r>
          </a:p>
          <a:p>
            <a:r>
              <a:rPr lang="en-US" dirty="0">
                <a:sym typeface="Symbol" panose="05050102010706020507" pitchFamily="18" charset="2"/>
              </a:rPr>
              <a:t>                                                  = (2 – (3)(–0.69412) + 0.0588)/4 </a:t>
            </a:r>
          </a:p>
          <a:p>
            <a:r>
              <a:rPr lang="en-US" dirty="0">
                <a:sym typeface="Symbol" panose="05050102010706020507" pitchFamily="18" charset="2"/>
              </a:rPr>
              <a:t>                                                  = (2 + 0.3 + 0.5) = 1.03529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3D7A3DD-9B59-AD0F-2859-9CEA5973A4B3}"/>
              </a:ext>
            </a:extLst>
          </p:cNvPr>
          <p:cNvSpPr txBox="1"/>
          <p:nvPr/>
        </p:nvSpPr>
        <p:spPr>
          <a:xfrm>
            <a:off x="1114803" y="5632508"/>
            <a:ext cx="843371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ym typeface="Symbol" panose="05050102010706020507" pitchFamily="18" charset="2"/>
              </a:rPr>
              <a:t>Jadi, solusi SPL </a:t>
            </a:r>
            <a:r>
              <a:rPr lang="en-US" sz="2400" dirty="0" err="1">
                <a:sym typeface="Symbol" panose="05050102010706020507" pitchFamily="18" charset="2"/>
              </a:rPr>
              <a:t>adalah</a:t>
            </a:r>
            <a:r>
              <a:rPr lang="en-US" sz="2400" dirty="0">
                <a:sym typeface="Symbol" panose="05050102010706020507" pitchFamily="18" charset="2"/>
              </a:rPr>
              <a:t> x</a:t>
            </a:r>
            <a:r>
              <a:rPr lang="en-US" sz="2400" baseline="-25000" dirty="0">
                <a:sym typeface="Symbol" panose="05050102010706020507" pitchFamily="18" charset="2"/>
              </a:rPr>
              <a:t>1</a:t>
            </a:r>
            <a:r>
              <a:rPr lang="en-US" sz="2400" dirty="0">
                <a:sym typeface="Symbol" panose="05050102010706020507" pitchFamily="18" charset="2"/>
              </a:rPr>
              <a:t> = 1.03529, x</a:t>
            </a:r>
            <a:r>
              <a:rPr lang="en-US" sz="2400" baseline="-25000" dirty="0">
                <a:sym typeface="Symbol" panose="05050102010706020507" pitchFamily="18" charset="2"/>
              </a:rPr>
              <a:t>2</a:t>
            </a:r>
            <a:r>
              <a:rPr lang="en-US" sz="2400" dirty="0">
                <a:sym typeface="Symbol" panose="05050102010706020507" pitchFamily="18" charset="2"/>
              </a:rPr>
              <a:t> = –0.69412, dan x</a:t>
            </a:r>
            <a:r>
              <a:rPr lang="en-US" sz="2400" baseline="-25000" dirty="0">
                <a:sym typeface="Symbol" panose="05050102010706020507" pitchFamily="18" charset="2"/>
              </a:rPr>
              <a:t>3</a:t>
            </a:r>
            <a:r>
              <a:rPr lang="en-US" sz="2400" dirty="0">
                <a:sym typeface="Symbol" panose="05050102010706020507" pitchFamily="18" charset="2"/>
              </a:rPr>
              <a:t> = 0.0588</a:t>
            </a:r>
          </a:p>
          <a:p>
            <a:r>
              <a:rPr lang="en-US" dirty="0">
                <a:sym typeface="Symbol" panose="05050102010706020507" pitchFamily="18" charset="2"/>
              </a:rPr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637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8627" y="509173"/>
            <a:ext cx="9725329" cy="5668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2 (</a:t>
            </a:r>
            <a:r>
              <a:rPr lang="en-US" sz="2400" b="1" dirty="0" err="1"/>
              <a:t>Kasus</a:t>
            </a:r>
            <a:r>
              <a:rPr lang="en-US" sz="2400" b="1" dirty="0"/>
              <a:t>: </a:t>
            </a:r>
            <a:r>
              <a:rPr lang="en-US" sz="2400" b="1" dirty="0" err="1"/>
              <a:t>ada</a:t>
            </a:r>
            <a:r>
              <a:rPr lang="en-US" sz="2400" b="1" dirty="0"/>
              <a:t> </a:t>
            </a:r>
            <a:r>
              <a:rPr lang="en-US" sz="2400" b="1" dirty="0" err="1"/>
              <a:t>pertukaran</a:t>
            </a:r>
            <a:r>
              <a:rPr lang="en-US" sz="2400" b="1" dirty="0"/>
              <a:t> baris </a:t>
            </a:r>
            <a:r>
              <a:rPr lang="en-US" sz="2400" b="1" dirty="0" err="1"/>
              <a:t>selama</a:t>
            </a:r>
            <a:r>
              <a:rPr lang="en-US" sz="2400" b="1" dirty="0"/>
              <a:t> OBE) </a:t>
            </a:r>
          </a:p>
          <a:p>
            <a:pPr marL="0" indent="0">
              <a:buNone/>
            </a:pPr>
            <a:endParaRPr lang="en-US" sz="24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4B08E3A-176C-5E88-EDE7-AD2F308DEB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277" y="1088955"/>
            <a:ext cx="9814180" cy="5449957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15</a:t>
            </a:fld>
            <a:endParaRPr lang="en-US"/>
          </a:p>
        </p:txBody>
      </p:sp>
      <p:graphicFrame>
        <p:nvGraphicFramePr>
          <p:cNvPr id="17715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3141506"/>
              </p:ext>
            </p:extLst>
          </p:nvPr>
        </p:nvGraphicFramePr>
        <p:xfrm>
          <a:off x="1501084" y="228564"/>
          <a:ext cx="8676585" cy="64008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579801" imgH="3385660" progId="Word.Document.12">
                  <p:embed/>
                </p:oleObj>
              </mc:Choice>
              <mc:Fallback>
                <p:oleObj name="Document" r:id="rId2" imgW="4579801" imgH="3385660" progId="Word.Document.12">
                  <p:embed/>
                  <p:pic>
                    <p:nvPicPr>
                      <p:cNvPr id="17715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1084" y="228564"/>
                        <a:ext cx="8676585" cy="640087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16</a:t>
            </a:fld>
            <a:endParaRPr lang="en-US"/>
          </a:p>
        </p:txBody>
      </p:sp>
      <p:graphicFrame>
        <p:nvGraphicFramePr>
          <p:cNvPr id="17817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6259246"/>
              </p:ext>
            </p:extLst>
          </p:nvPr>
        </p:nvGraphicFramePr>
        <p:xfrm>
          <a:off x="1539502" y="321365"/>
          <a:ext cx="9112996" cy="62152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579801" imgH="3126748" progId="Word.Document.12">
                  <p:embed/>
                </p:oleObj>
              </mc:Choice>
              <mc:Fallback>
                <p:oleObj name="Document" r:id="rId2" imgW="4579801" imgH="3126748" progId="Word.Document.12">
                  <p:embed/>
                  <p:pic>
                    <p:nvPicPr>
                      <p:cNvPr id="17817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9502" y="321365"/>
                        <a:ext cx="9112996" cy="621527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17</a:t>
            </a:fld>
            <a:endParaRPr lang="en-US"/>
          </a:p>
        </p:txBody>
      </p:sp>
      <p:graphicFrame>
        <p:nvGraphicFramePr>
          <p:cNvPr id="17920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6934325"/>
              </p:ext>
            </p:extLst>
          </p:nvPr>
        </p:nvGraphicFramePr>
        <p:xfrm>
          <a:off x="1351723" y="566529"/>
          <a:ext cx="9024729" cy="57924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583174" imgH="2941393" progId="Word.Document.12">
                  <p:embed/>
                </p:oleObj>
              </mc:Choice>
              <mc:Fallback>
                <p:oleObj name="Document" r:id="rId2" imgW="4583174" imgH="2941393" progId="Word.Document.12">
                  <p:embed/>
                  <p:pic>
                    <p:nvPicPr>
                      <p:cNvPr id="17920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1723" y="566529"/>
                        <a:ext cx="9024729" cy="57924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18</a:t>
            </a:fld>
            <a:endParaRPr lang="en-US"/>
          </a:p>
        </p:txBody>
      </p:sp>
      <p:graphicFrame>
        <p:nvGraphicFramePr>
          <p:cNvPr id="1802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1746686"/>
              </p:ext>
            </p:extLst>
          </p:nvPr>
        </p:nvGraphicFramePr>
        <p:xfrm>
          <a:off x="1106556" y="695738"/>
          <a:ext cx="10239831" cy="44726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583174" imgH="2001271" progId="Word.Document.12">
                  <p:embed/>
                </p:oleObj>
              </mc:Choice>
              <mc:Fallback>
                <p:oleObj name="Document" r:id="rId2" imgW="4583174" imgH="2001271" progId="Word.Document.12">
                  <p:embed/>
                  <p:pic>
                    <p:nvPicPr>
                      <p:cNvPr id="1802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6556" y="695738"/>
                        <a:ext cx="10239831" cy="447260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19</a:t>
            </a:fld>
            <a:endParaRPr lang="en-US"/>
          </a:p>
        </p:txBody>
      </p:sp>
      <p:graphicFrame>
        <p:nvGraphicFramePr>
          <p:cNvPr id="1812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3711662"/>
              </p:ext>
            </p:extLst>
          </p:nvPr>
        </p:nvGraphicFramePr>
        <p:xfrm>
          <a:off x="1221650" y="136525"/>
          <a:ext cx="8589393" cy="63550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579801" imgH="3391782" progId="Word.Document.12">
                  <p:embed/>
                </p:oleObj>
              </mc:Choice>
              <mc:Fallback>
                <p:oleObj name="Document" r:id="rId2" imgW="4579801" imgH="3391782" progId="Word.Document.12">
                  <p:embed/>
                  <p:pic>
                    <p:nvPicPr>
                      <p:cNvPr id="1812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1650" y="136525"/>
                        <a:ext cx="8589393" cy="63550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Oval 1">
            <a:extLst>
              <a:ext uri="{FF2B5EF4-FFF2-40B4-BE49-F238E27FC236}">
                <a16:creationId xmlns:a16="http://schemas.microsoft.com/office/drawing/2014/main" id="{EADC9AFF-C2BA-3284-63EE-06A8FC78735F}"/>
              </a:ext>
            </a:extLst>
          </p:cNvPr>
          <p:cNvSpPr/>
          <p:nvPr/>
        </p:nvSpPr>
        <p:spPr>
          <a:xfrm>
            <a:off x="3717235" y="2286000"/>
            <a:ext cx="407504" cy="248478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E515062-9EC3-E1CD-556E-A1E435EC2B6F}"/>
              </a:ext>
            </a:extLst>
          </p:cNvPr>
          <p:cNvSpPr txBox="1"/>
          <p:nvPr/>
        </p:nvSpPr>
        <p:spPr>
          <a:xfrm>
            <a:off x="965200" y="2052320"/>
            <a:ext cx="7344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 </a:t>
            </a:r>
            <a:r>
              <a:rPr lang="en-US" sz="2400" dirty="0">
                <a:sym typeface="Symbol" panose="05050102010706020507" pitchFamily="18" charset="2"/>
              </a:rPr>
              <a:t></a:t>
            </a:r>
            <a:endParaRPr lang="en-US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144C8D-B8F2-1DA5-A595-4BA42337D596}"/>
              </a:ext>
            </a:extLst>
          </p:cNvPr>
          <p:cNvSpPr txBox="1"/>
          <p:nvPr/>
        </p:nvSpPr>
        <p:spPr>
          <a:xfrm>
            <a:off x="965200" y="5049520"/>
            <a:ext cx="6864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L </a:t>
            </a:r>
            <a:r>
              <a:rPr lang="en-US" sz="2400" dirty="0">
                <a:sym typeface="Symbol" panose="05050102010706020507" pitchFamily="18" charset="2"/>
              </a:rPr>
              <a:t>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9640" y="492760"/>
            <a:ext cx="10515600" cy="4351338"/>
          </a:xfrm>
        </p:spPr>
        <p:txBody>
          <a:bodyPr/>
          <a:lstStyle/>
          <a:p>
            <a:r>
              <a:rPr lang="en-US" sz="2400" dirty="0"/>
              <a:t>Jika </a:t>
            </a:r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dirty="0"/>
              <a:t> </a:t>
            </a:r>
            <a:r>
              <a:rPr lang="en-US" sz="2400" dirty="0" err="1"/>
              <a:t>persegi</a:t>
            </a:r>
            <a:r>
              <a:rPr lang="en-US" sz="2400" dirty="0"/>
              <a:t> </a:t>
            </a:r>
            <a:r>
              <a:rPr lang="en-US" sz="2400" i="1" dirty="0"/>
              <a:t>non-singular</a:t>
            </a:r>
            <a:r>
              <a:rPr lang="en-US" sz="2400" dirty="0"/>
              <a:t>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ia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difaktorkan</a:t>
            </a:r>
            <a:r>
              <a:rPr lang="en-US" sz="2400" dirty="0"/>
              <a:t> (di-</a:t>
            </a:r>
            <a:r>
              <a:rPr lang="en-US" sz="2400" dirty="0" err="1"/>
              <a:t>dekomposisi</a:t>
            </a:r>
            <a:r>
              <a:rPr lang="en-US" sz="2400" dirty="0"/>
              <a:t>)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dirty="0" err="1"/>
              <a:t>segitiga</a:t>
            </a:r>
            <a:r>
              <a:rPr lang="en-US" sz="2400" dirty="0"/>
              <a:t> </a:t>
            </a:r>
            <a:r>
              <a:rPr lang="en-US" sz="2400" dirty="0" err="1"/>
              <a:t>bawah</a:t>
            </a:r>
            <a:r>
              <a:rPr lang="en-US" sz="2400" dirty="0"/>
              <a:t> </a:t>
            </a:r>
            <a:r>
              <a:rPr lang="en-US" sz="2400" i="1" dirty="0"/>
              <a:t>L</a:t>
            </a:r>
            <a:r>
              <a:rPr lang="en-US" sz="2400" dirty="0"/>
              <a:t> (</a:t>
            </a:r>
            <a:r>
              <a:rPr lang="en-US" sz="2400" i="1" dirty="0"/>
              <a:t>lower</a:t>
            </a:r>
            <a:r>
              <a:rPr lang="en-US" sz="2400" dirty="0"/>
              <a:t>) dan </a:t>
            </a:r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dirty="0" err="1"/>
              <a:t>segitiga</a:t>
            </a:r>
            <a:r>
              <a:rPr lang="en-US" sz="2400" dirty="0"/>
              <a:t>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i="1" dirty="0"/>
              <a:t>U</a:t>
            </a:r>
            <a:r>
              <a:rPr lang="en-US" sz="2400" dirty="0"/>
              <a:t> (</a:t>
            </a:r>
            <a:r>
              <a:rPr lang="en-US" sz="2400" i="1" dirty="0"/>
              <a:t>upper</a:t>
            </a:r>
            <a:r>
              <a:rPr lang="en-US" sz="2400" dirty="0"/>
              <a:t>):</a:t>
            </a:r>
          </a:p>
          <a:p>
            <a:pPr>
              <a:buNone/>
            </a:pPr>
            <a:r>
              <a:rPr lang="en-US" sz="2400" dirty="0"/>
              <a:t>			                     </a:t>
            </a:r>
            <a:r>
              <a:rPr lang="en-US" sz="2400" i="1" dirty="0"/>
              <a:t>A</a:t>
            </a:r>
            <a:r>
              <a:rPr lang="en-US" sz="2400" dirty="0"/>
              <a:t> = </a:t>
            </a:r>
            <a:r>
              <a:rPr lang="en-US" sz="2400" i="1" dirty="0"/>
              <a:t>LU</a:t>
            </a:r>
            <a:r>
              <a:rPr lang="en-US" sz="2400" dirty="0"/>
              <a:t>		</a:t>
            </a:r>
            <a:r>
              <a:rPr lang="en-US" dirty="0"/>
              <a:t>		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1638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3206120"/>
              </p:ext>
            </p:extLst>
          </p:nvPr>
        </p:nvGraphicFramePr>
        <p:xfrm>
          <a:off x="1176526" y="1539825"/>
          <a:ext cx="8459112" cy="2364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579801" imgH="1286277" progId="Word.Document.12">
                  <p:embed/>
                </p:oleObj>
              </mc:Choice>
              <mc:Fallback>
                <p:oleObj name="Document" r:id="rId2" imgW="4579801" imgH="1286277" progId="Word.Document.12">
                  <p:embed/>
                  <p:pic>
                    <p:nvPicPr>
                      <p:cNvPr id="16384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6526" y="1539825"/>
                        <a:ext cx="8459112" cy="23641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365F5EF7-05CC-CE68-AA52-002140FB94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76525" y="5015469"/>
            <a:ext cx="9733280" cy="151013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15BA3C0-5BC9-082D-E5D2-61486A6E12FA}"/>
              </a:ext>
            </a:extLst>
          </p:cNvPr>
          <p:cNvSpPr txBox="1"/>
          <p:nvPr/>
        </p:nvSpPr>
        <p:spPr>
          <a:xfrm>
            <a:off x="2556362" y="3579760"/>
            <a:ext cx="675447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L = </a:t>
            </a:r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dirty="0" err="1"/>
              <a:t>segitiga</a:t>
            </a:r>
            <a:r>
              <a:rPr lang="en-US" sz="2400" dirty="0"/>
              <a:t> </a:t>
            </a:r>
            <a:r>
              <a:rPr lang="en-US" sz="2400" dirty="0" err="1"/>
              <a:t>bawah</a:t>
            </a:r>
            <a:r>
              <a:rPr lang="en-US" sz="2400" dirty="0"/>
              <a:t> (</a:t>
            </a:r>
            <a:r>
              <a:rPr lang="en-US" sz="2400" i="1" dirty="0"/>
              <a:t>lower triangular matrix</a:t>
            </a:r>
            <a:r>
              <a:rPr lang="en-US" sz="2400" dirty="0"/>
              <a:t>), </a:t>
            </a:r>
          </a:p>
          <a:p>
            <a:r>
              <a:rPr lang="en-US" sz="2400" dirty="0"/>
              <a:t>U = </a:t>
            </a:r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dirty="0" err="1"/>
              <a:t>segitiga</a:t>
            </a:r>
            <a:r>
              <a:rPr lang="en-US" sz="2400" dirty="0"/>
              <a:t> </a:t>
            </a:r>
            <a:r>
              <a:rPr lang="en-US" sz="2400" dirty="0" err="1"/>
              <a:t>atas</a:t>
            </a:r>
            <a:r>
              <a:rPr lang="en-US" sz="2400" dirty="0"/>
              <a:t> (</a:t>
            </a:r>
            <a:r>
              <a:rPr lang="en-US" sz="2400" i="1" dirty="0"/>
              <a:t>upper triangular matrix</a:t>
            </a:r>
            <a:r>
              <a:rPr lang="en-US" sz="2400" dirty="0"/>
              <a:t>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42FB308-FFA7-782B-71F5-2811C3F6C1BF}"/>
              </a:ext>
            </a:extLst>
          </p:cNvPr>
          <p:cNvSpPr txBox="1"/>
          <p:nvPr/>
        </p:nvSpPr>
        <p:spPr>
          <a:xfrm>
            <a:off x="1176525" y="4473714"/>
            <a:ext cx="17046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Untuk</a:t>
            </a:r>
            <a:r>
              <a:rPr lang="en-US" sz="2400" dirty="0"/>
              <a:t> n = 4: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CF4278-C7E0-CD7D-F553-697DCBC836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3684"/>
            <a:ext cx="10515600" cy="5483280"/>
          </a:xfrm>
        </p:spPr>
        <p:txBody>
          <a:bodyPr>
            <a:normAutofit/>
          </a:bodyPr>
          <a:lstStyle/>
          <a:p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dirty="0" err="1"/>
              <a:t>bujursangkar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difaktorkan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L dan U. </a:t>
            </a:r>
            <a:r>
              <a:rPr lang="en-US" sz="2400" dirty="0" err="1"/>
              <a:t>Perhatikan</a:t>
            </a:r>
            <a:r>
              <a:rPr lang="en-US" sz="2400" dirty="0"/>
              <a:t> </a:t>
            </a:r>
            <a:r>
              <a:rPr lang="en-US" sz="2400" dirty="0" err="1"/>
              <a:t>contoh</a:t>
            </a:r>
            <a:r>
              <a:rPr lang="en-US" sz="2400" dirty="0"/>
              <a:t> di </a:t>
            </a:r>
            <a:r>
              <a:rPr lang="en-US" sz="2400" dirty="0" err="1"/>
              <a:t>bawah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3: </a:t>
            </a:r>
            <a:r>
              <a:rPr lang="en-US" sz="2400" dirty="0" err="1"/>
              <a:t>Faktorkan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A </a:t>
            </a:r>
            <a:r>
              <a:rPr lang="en-US" sz="2400" dirty="0" err="1"/>
              <a:t>berikut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L dan 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55E5F6-024E-2B3D-6C56-697DFD184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20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D2A6F4E-6EB9-2E3F-40C3-33424902C09E}"/>
                  </a:ext>
                </a:extLst>
              </p:cNvPr>
              <p:cNvSpPr txBox="1"/>
              <p:nvPr/>
            </p:nvSpPr>
            <p:spPr>
              <a:xfrm>
                <a:off x="2144110" y="2467459"/>
                <a:ext cx="6096000" cy="106894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A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D2A6F4E-6EB9-2E3F-40C3-33424902C0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4110" y="2467459"/>
                <a:ext cx="6096000" cy="1068947"/>
              </a:xfrm>
              <a:prstGeom prst="rect">
                <a:avLst/>
              </a:prstGeom>
              <a:blipFill>
                <a:blip r:embed="rId2"/>
                <a:stretch>
                  <a:fillRect l="-16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9451CF2E-BE6D-C695-40EA-9AEE9A331F1A}"/>
              </a:ext>
            </a:extLst>
          </p:cNvPr>
          <p:cNvSpPr txBox="1"/>
          <p:nvPr/>
        </p:nvSpPr>
        <p:spPr>
          <a:xfrm>
            <a:off x="838200" y="3665320"/>
            <a:ext cx="1959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err="1"/>
              <a:t>Penyelesaian</a:t>
            </a:r>
            <a:r>
              <a:rPr lang="en-US" sz="2400" dirty="0"/>
              <a:t>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30B6629-22B9-78AD-5012-4E8710359BF1}"/>
                  </a:ext>
                </a:extLst>
              </p:cNvPr>
              <p:cNvSpPr txBox="1"/>
              <p:nvPr/>
            </p:nvSpPr>
            <p:spPr>
              <a:xfrm>
                <a:off x="1429406" y="4255899"/>
                <a:ext cx="10394732" cy="113127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~  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          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Matriks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L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sejauh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ini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= </m:t>
                    </m:r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32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30B6629-22B9-78AD-5012-4E8710359B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9406" y="4255899"/>
                <a:ext cx="10394732" cy="113127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435440AE-8093-7E0A-5151-14C3BE789F1F}"/>
              </a:ext>
            </a:extLst>
          </p:cNvPr>
          <p:cNvSpPr txBox="1"/>
          <p:nvPr/>
        </p:nvSpPr>
        <p:spPr>
          <a:xfrm>
            <a:off x="3118573" y="4232406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R2 – 3R1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5FEF75E-08A3-BE11-29E8-FD0BD4B195DF}"/>
              </a:ext>
            </a:extLst>
          </p:cNvPr>
          <p:cNvSpPr txBox="1"/>
          <p:nvPr/>
        </p:nvSpPr>
        <p:spPr>
          <a:xfrm>
            <a:off x="3118572" y="4860541"/>
            <a:ext cx="1059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 – 2R1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AB05A70-1025-A1C5-BF03-182EA05FCDCB}"/>
              </a:ext>
            </a:extLst>
          </p:cNvPr>
          <p:cNvSpPr txBox="1"/>
          <p:nvPr/>
        </p:nvSpPr>
        <p:spPr>
          <a:xfrm>
            <a:off x="1133366" y="5545572"/>
            <a:ext cx="103184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Oleh </a:t>
            </a:r>
            <a:r>
              <a:rPr lang="en-US" sz="2400" dirty="0" err="1"/>
              <a:t>karena</a:t>
            </a:r>
            <a:r>
              <a:rPr lang="en-US" sz="2400" dirty="0"/>
              <a:t> baris 3 </a:t>
            </a:r>
            <a:r>
              <a:rPr lang="en-US" sz="2400" dirty="0" err="1"/>
              <a:t>seluruhnya</a:t>
            </a:r>
            <a:r>
              <a:rPr lang="en-US" sz="2400" dirty="0"/>
              <a:t> 0,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i="1" dirty="0"/>
              <a:t>m</a:t>
            </a:r>
            <a:r>
              <a:rPr lang="en-US" sz="2400" baseline="-25000" dirty="0"/>
              <a:t>32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ditentukan</a:t>
            </a:r>
            <a:r>
              <a:rPr lang="en-US" sz="2400" dirty="0"/>
              <a:t>, </a:t>
            </a:r>
            <a:r>
              <a:rPr lang="en-US" sz="2400" dirty="0" err="1"/>
              <a:t>sehingga</a:t>
            </a:r>
            <a:endParaRPr lang="en-US" sz="2400" dirty="0"/>
          </a:p>
          <a:p>
            <a:r>
              <a:rPr lang="en-US" sz="2400" dirty="0" err="1"/>
              <a:t>matriks</a:t>
            </a:r>
            <a:r>
              <a:rPr lang="en-US" sz="2400" dirty="0"/>
              <a:t> A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difaktorkan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LU.</a:t>
            </a:r>
          </a:p>
        </p:txBody>
      </p:sp>
    </p:spTree>
    <p:extLst>
      <p:ext uri="{BB962C8B-B14F-4D97-AF65-F5344CB8AC3E}">
        <p14:creationId xmlns:p14="http://schemas.microsoft.com/office/powerpoint/2010/main" val="9732838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3791" y="533401"/>
            <a:ext cx="10108096" cy="5592763"/>
          </a:xfrm>
        </p:spPr>
        <p:txBody>
          <a:bodyPr/>
          <a:lstStyle/>
          <a:p>
            <a:pPr marL="342900" lvl="2" indent="-342900">
              <a:buNone/>
            </a:pPr>
            <a:r>
              <a:rPr lang="en-US" sz="2800" b="1" dirty="0" err="1"/>
              <a:t>Pemfaktoran</a:t>
            </a:r>
            <a:r>
              <a:rPr lang="en-US" sz="2800" b="1" dirty="0"/>
              <a:t> </a:t>
            </a:r>
            <a:r>
              <a:rPr lang="en-US" sz="2800" b="1" dirty="0" err="1"/>
              <a:t>dengan</a:t>
            </a:r>
            <a:r>
              <a:rPr lang="en-US" sz="2800" b="1" dirty="0"/>
              <a:t> </a:t>
            </a:r>
            <a:r>
              <a:rPr lang="en-US" sz="2800" b="1" dirty="0" err="1"/>
              <a:t>Metode</a:t>
            </a:r>
            <a:r>
              <a:rPr lang="en-US" sz="2800" b="1" dirty="0"/>
              <a:t> </a:t>
            </a:r>
            <a:r>
              <a:rPr lang="en-US" sz="2800" b="1" dirty="0" err="1"/>
              <a:t>Reduksi</a:t>
            </a:r>
            <a:r>
              <a:rPr lang="en-US" sz="2800" b="1" dirty="0"/>
              <a:t> </a:t>
            </a:r>
            <a:r>
              <a:rPr lang="en-US" sz="2800" b="1" dirty="0" err="1"/>
              <a:t>Crout</a:t>
            </a:r>
            <a:endParaRPr lang="en-US" sz="2800" dirty="0"/>
          </a:p>
          <a:p>
            <a:pPr marL="342900" lvl="2" indent="-342900">
              <a:buNone/>
            </a:pPr>
            <a:endParaRPr lang="en-US" sz="2800" dirty="0"/>
          </a:p>
          <a:p>
            <a:r>
              <a:rPr lang="en-US" sz="2400" dirty="0" err="1"/>
              <a:t>Meskipun</a:t>
            </a: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i="1" dirty="0"/>
              <a:t>LU</a:t>
            </a:r>
            <a:r>
              <a:rPr lang="en-US" sz="2400" dirty="0"/>
              <a:t> Gauss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dekomposisi</a:t>
            </a:r>
            <a:r>
              <a:rPr lang="en-US" sz="2400" dirty="0"/>
              <a:t> </a:t>
            </a:r>
            <a:r>
              <a:rPr lang="en-US" sz="2400" i="1" dirty="0"/>
              <a:t>LU</a:t>
            </a:r>
            <a:r>
              <a:rPr lang="en-US" sz="2400" dirty="0"/>
              <a:t>, </a:t>
            </a:r>
            <a:r>
              <a:rPr lang="en-US" sz="2400" dirty="0" err="1"/>
              <a:t>terdapat</a:t>
            </a: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dekompoisisi</a:t>
            </a:r>
            <a:r>
              <a:rPr lang="en-US" sz="2400" dirty="0"/>
              <a:t> LU lain yang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luas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reduksi</a:t>
            </a:r>
            <a:r>
              <a:rPr lang="en-US" sz="2400" dirty="0"/>
              <a:t> </a:t>
            </a:r>
            <a:r>
              <a:rPr lang="en-US" sz="2400" dirty="0" err="1"/>
              <a:t>Crout</a:t>
            </a:r>
            <a:r>
              <a:rPr lang="en-US" sz="2400" dirty="0"/>
              <a:t> </a:t>
            </a:r>
          </a:p>
          <a:p>
            <a:r>
              <a:rPr lang="en-US" sz="2400" dirty="0" err="1"/>
              <a:t>Nama</a:t>
            </a:r>
            <a:r>
              <a:rPr lang="en-US" sz="2400" dirty="0"/>
              <a:t> lain: </a:t>
            </a:r>
            <a:r>
              <a:rPr lang="en-US" sz="2400" b="1" dirty="0" err="1"/>
              <a:t>metode</a:t>
            </a:r>
            <a:r>
              <a:rPr lang="en-US" sz="2400" b="1" dirty="0"/>
              <a:t> </a:t>
            </a:r>
            <a:r>
              <a:rPr lang="en-US" sz="2400" b="1" dirty="0" err="1"/>
              <a:t>reduksi</a:t>
            </a:r>
            <a:r>
              <a:rPr lang="en-US" sz="2400" b="1" dirty="0"/>
              <a:t> </a:t>
            </a:r>
            <a:r>
              <a:rPr lang="en-US" sz="2400" b="1" dirty="0" err="1"/>
              <a:t>Cholesky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b="1" dirty="0" err="1"/>
              <a:t>metode</a:t>
            </a:r>
            <a:r>
              <a:rPr lang="en-US" sz="2400" b="1" dirty="0"/>
              <a:t> </a:t>
            </a:r>
            <a:r>
              <a:rPr lang="en-US" sz="2400" b="1" i="1" dirty="0" err="1"/>
              <a:t>Dolittle</a:t>
            </a: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21</a:t>
            </a:fld>
            <a:endParaRPr lang="en-US"/>
          </a:p>
        </p:txBody>
      </p:sp>
      <p:graphicFrame>
        <p:nvGraphicFramePr>
          <p:cNvPr id="2211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4335499"/>
              </p:ext>
            </p:extLst>
          </p:nvPr>
        </p:nvGraphicFramePr>
        <p:xfrm>
          <a:off x="1229071" y="3429000"/>
          <a:ext cx="9733858" cy="21274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583174" imgH="1000996" progId="Word.Document.12">
                  <p:embed/>
                </p:oleObj>
              </mc:Choice>
              <mc:Fallback>
                <p:oleObj name="Document" r:id="rId2" imgW="4583174" imgH="1000996" progId="Word.Document.12">
                  <p:embed/>
                  <p:pic>
                    <p:nvPicPr>
                      <p:cNvPr id="22118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9071" y="3429000"/>
                        <a:ext cx="9733858" cy="21274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22</a:t>
            </a:fld>
            <a:endParaRPr lang="en-US"/>
          </a:p>
        </p:txBody>
      </p:sp>
      <p:graphicFrame>
        <p:nvGraphicFramePr>
          <p:cNvPr id="2222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7303946"/>
              </p:ext>
            </p:extLst>
          </p:nvPr>
        </p:nvGraphicFramePr>
        <p:xfrm>
          <a:off x="1364975" y="397565"/>
          <a:ext cx="8236319" cy="236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583174" imgH="1314370" progId="Word.Document.12">
                  <p:embed/>
                </p:oleObj>
              </mc:Choice>
              <mc:Fallback>
                <p:oleObj name="Document" r:id="rId2" imgW="4583174" imgH="1314370" progId="Word.Document.12">
                  <p:embed/>
                  <p:pic>
                    <p:nvPicPr>
                      <p:cNvPr id="22221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4975" y="397565"/>
                        <a:ext cx="8236319" cy="236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22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3761984"/>
              </p:ext>
            </p:extLst>
          </p:nvPr>
        </p:nvGraphicFramePr>
        <p:xfrm>
          <a:off x="1364975" y="3110948"/>
          <a:ext cx="8529789" cy="30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4" imgW="4696037" imgH="1682134" progId="Word.Document.12">
                  <p:embed/>
                </p:oleObj>
              </mc:Choice>
              <mc:Fallback>
                <p:oleObj name="Document" r:id="rId4" imgW="4696037" imgH="1682134" progId="Word.Document.12">
                  <p:embed/>
                  <p:pic>
                    <p:nvPicPr>
                      <p:cNvPr id="22221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4975" y="3110948"/>
                        <a:ext cx="8529789" cy="304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23</a:t>
            </a:fld>
            <a:endParaRPr lang="en-US"/>
          </a:p>
        </p:txBody>
      </p:sp>
      <p:graphicFrame>
        <p:nvGraphicFramePr>
          <p:cNvPr id="22323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5479879"/>
              </p:ext>
            </p:extLst>
          </p:nvPr>
        </p:nvGraphicFramePr>
        <p:xfrm>
          <a:off x="1310009" y="546654"/>
          <a:ext cx="8870974" cy="17391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583174" imgH="902301" progId="Word.Document.12">
                  <p:embed/>
                </p:oleObj>
              </mc:Choice>
              <mc:Fallback>
                <p:oleObj name="Document" r:id="rId2" imgW="4583174" imgH="902301" progId="Word.Document.12">
                  <p:embed/>
                  <p:pic>
                    <p:nvPicPr>
                      <p:cNvPr id="22323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0009" y="546654"/>
                        <a:ext cx="8870974" cy="17391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3235" name="Rectangle 3"/>
          <p:cNvSpPr>
            <a:spLocks noChangeArrowheads="1"/>
          </p:cNvSpPr>
          <p:nvPr/>
        </p:nvSpPr>
        <p:spPr bwMode="auto">
          <a:xfrm>
            <a:off x="1533938" y="2682498"/>
            <a:ext cx="9717157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ea typeface="Times New Roman" pitchFamily="18" charset="0"/>
                <a:cs typeface="Arial" pitchFamily="34" charset="0"/>
              </a:rPr>
              <a:t>Kita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perhatikan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ada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urutan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pola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teratur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(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berselang-seling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)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dalam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menemukan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elemen-elemen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i="1" dirty="0">
                <a:ea typeface="Times New Roman" pitchFamily="18" charset="0"/>
                <a:cs typeface="Arial" pitchFamily="34" charset="0"/>
              </a:rPr>
              <a:t>L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dan </a:t>
            </a:r>
            <a:r>
              <a:rPr lang="en-US" sz="2400" i="1" dirty="0">
                <a:ea typeface="Times New Roman" pitchFamily="18" charset="0"/>
                <a:cs typeface="Arial" pitchFamily="34" charset="0"/>
              </a:rPr>
              <a:t>U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,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yaitu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:</a:t>
            </a:r>
            <a:endParaRPr lang="en-US" sz="2400" dirty="0">
              <a:cs typeface="Arial" pitchFamily="34" charset="0"/>
            </a:endParaRPr>
          </a:p>
          <a:p>
            <a:pPr lvl="2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arenBoth"/>
            </a:pP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hitung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elemen-elemen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baris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pertama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dari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i="1" dirty="0">
                <a:ea typeface="Times New Roman" pitchFamily="18" charset="0"/>
                <a:cs typeface="Arial" pitchFamily="34" charset="0"/>
              </a:rPr>
              <a:t>U</a:t>
            </a:r>
            <a:endParaRPr lang="en-US" sz="2400" dirty="0">
              <a:cs typeface="Arial" pitchFamily="34" charset="0"/>
            </a:endParaRPr>
          </a:p>
          <a:p>
            <a:pPr lvl="2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arenBoth"/>
            </a:pP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hitung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elemen-elemen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kolom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pertama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dari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i="1" dirty="0">
                <a:ea typeface="Times New Roman" pitchFamily="18" charset="0"/>
                <a:cs typeface="Arial" pitchFamily="34" charset="0"/>
              </a:rPr>
              <a:t>L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	</a:t>
            </a:r>
            <a:endParaRPr lang="en-US" sz="2400" dirty="0">
              <a:cs typeface="Arial" pitchFamily="34" charset="0"/>
            </a:endParaRPr>
          </a:p>
          <a:p>
            <a:pPr lvl="2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arenBoth"/>
            </a:pP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hitung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elemen-elemen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baris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kedua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dari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i="1" dirty="0">
                <a:ea typeface="Times New Roman" pitchFamily="18" charset="0"/>
                <a:cs typeface="Arial" pitchFamily="34" charset="0"/>
              </a:rPr>
              <a:t>U</a:t>
            </a:r>
            <a:endParaRPr lang="en-US" sz="2400" dirty="0">
              <a:cs typeface="Arial" pitchFamily="34" charset="0"/>
            </a:endParaRPr>
          </a:p>
          <a:p>
            <a:pPr lvl="2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arenBoth"/>
            </a:pP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hitung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elemen-elemen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kolom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kedua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i="1" dirty="0">
                <a:ea typeface="Times New Roman" pitchFamily="18" charset="0"/>
                <a:cs typeface="Arial" pitchFamily="34" charset="0"/>
              </a:rPr>
              <a:t>L</a:t>
            </a:r>
            <a:endParaRPr lang="en-US" sz="2400" dirty="0">
              <a:cs typeface="Arial" pitchFamily="34" charset="0"/>
            </a:endParaRPr>
          </a:p>
          <a:p>
            <a:pPr lvl="2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arenBoth"/>
            </a:pPr>
            <a:r>
              <a:rPr lang="en-US" sz="2400" dirty="0">
                <a:ea typeface="Times New Roman" pitchFamily="18" charset="0"/>
                <a:cs typeface="Arial" pitchFamily="34" charset="0"/>
              </a:rPr>
              <a:t> …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dst</a:t>
            </a:r>
            <a:endParaRPr lang="en-US" sz="2400" dirty="0">
              <a:cs typeface="Arial" pitchFamily="34" charset="0"/>
            </a:endParaRPr>
          </a:p>
          <a:p>
            <a:pPr lvl="2" indent="-60325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ea typeface="Times New Roman" pitchFamily="18" charset="0"/>
                <a:cs typeface="Arial" pitchFamily="34" charset="0"/>
              </a:rPr>
              <a:t> (…)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hitung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elemen-elemen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baris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ke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-</a:t>
            </a:r>
            <a:r>
              <a:rPr lang="en-US" sz="2400" i="1" dirty="0">
                <a:ea typeface="Times New Roman" pitchFamily="18" charset="0"/>
                <a:cs typeface="Arial" pitchFamily="34" charset="0"/>
              </a:rPr>
              <a:t>k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dari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i="1" dirty="0">
                <a:ea typeface="Times New Roman" pitchFamily="18" charset="0"/>
                <a:cs typeface="Arial" pitchFamily="34" charset="0"/>
              </a:rPr>
              <a:t>U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	</a:t>
            </a:r>
            <a:endParaRPr lang="en-US" sz="2400" dirty="0">
              <a:cs typeface="Arial" pitchFamily="34" charset="0"/>
            </a:endParaRPr>
          </a:p>
          <a:p>
            <a:pPr lvl="2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ea typeface="Times New Roman" pitchFamily="18" charset="0"/>
                <a:cs typeface="Arial" pitchFamily="34" charset="0"/>
              </a:rPr>
              <a:t>(…)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hitung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elemen-elemen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kolom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ke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-</a:t>
            </a:r>
            <a:r>
              <a:rPr lang="en-US" sz="2400" i="1" dirty="0">
                <a:ea typeface="Times New Roman" pitchFamily="18" charset="0"/>
                <a:cs typeface="Arial" pitchFamily="34" charset="0"/>
              </a:rPr>
              <a:t>k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dari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i="1" dirty="0">
                <a:ea typeface="Times New Roman" pitchFamily="18" charset="0"/>
                <a:cs typeface="Arial" pitchFamily="34" charset="0"/>
              </a:rPr>
              <a:t>L</a:t>
            </a:r>
            <a:endParaRPr lang="en-US" sz="2400" dirty="0"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24</a:t>
            </a:fld>
            <a:endParaRPr lang="en-US"/>
          </a:p>
        </p:txBody>
      </p:sp>
      <p:graphicFrame>
        <p:nvGraphicFramePr>
          <p:cNvPr id="224258" name="Object 2"/>
          <p:cNvGraphicFramePr>
            <a:graphicFrameLocks noChangeAspect="1"/>
          </p:cNvGraphicFramePr>
          <p:nvPr/>
        </p:nvGraphicFramePr>
        <p:xfrm>
          <a:off x="1676401" y="609600"/>
          <a:ext cx="8839199" cy="441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583174" imgH="2244046" progId="Word.Document.12">
                  <p:embed/>
                </p:oleObj>
              </mc:Choice>
              <mc:Fallback>
                <p:oleObj name="Document" r:id="rId2" imgW="4583174" imgH="2244046" progId="Word.Document.12">
                  <p:embed/>
                  <p:pic>
                    <p:nvPicPr>
                      <p:cNvPr id="22425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1" y="609600"/>
                        <a:ext cx="8839199" cy="441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5887" y="394253"/>
            <a:ext cx="9945756" cy="5592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dirty="0" err="1"/>
              <a:t>Contoh</a:t>
            </a:r>
            <a:r>
              <a:rPr lang="en-US" sz="2000" b="1" dirty="0"/>
              <a:t> 4</a:t>
            </a:r>
            <a:r>
              <a:rPr lang="en-US" sz="2000" dirty="0"/>
              <a:t>: </a:t>
            </a:r>
            <a:r>
              <a:rPr lang="en-US" sz="2000" dirty="0" err="1"/>
              <a:t>Selesaikan</a:t>
            </a:r>
            <a:r>
              <a:rPr lang="en-US" sz="2000" dirty="0"/>
              <a:t> SPL</a:t>
            </a:r>
          </a:p>
          <a:p>
            <a:pPr>
              <a:buNone/>
            </a:pPr>
            <a:r>
              <a:rPr lang="en-US" sz="2000" dirty="0"/>
              <a:t> 	  </a:t>
            </a:r>
            <a:r>
              <a:rPr lang="en-US" sz="2000" i="1" dirty="0"/>
              <a:t>x</a:t>
            </a:r>
            <a:r>
              <a:rPr lang="en-US" sz="2000" baseline="-25000" dirty="0"/>
              <a:t>1</a:t>
            </a:r>
            <a:r>
              <a:rPr lang="en-US" sz="2000" dirty="0"/>
              <a:t> + </a:t>
            </a:r>
            <a:r>
              <a:rPr lang="en-US" sz="2000" i="1" dirty="0"/>
              <a:t>x</a:t>
            </a:r>
            <a:r>
              <a:rPr lang="en-US" sz="2000" baseline="-25000" dirty="0"/>
              <a:t>2</a:t>
            </a:r>
            <a:r>
              <a:rPr lang="en-US" sz="2000" dirty="0"/>
              <a:t>    - </a:t>
            </a:r>
            <a:r>
              <a:rPr lang="en-US" sz="2000" i="1" dirty="0"/>
              <a:t>x</a:t>
            </a:r>
            <a:r>
              <a:rPr lang="en-US" sz="2000" baseline="-25000" dirty="0"/>
              <a:t>3 </a:t>
            </a:r>
            <a:r>
              <a:rPr lang="en-US" sz="2000" dirty="0"/>
              <a:t>   =  1</a:t>
            </a:r>
          </a:p>
          <a:p>
            <a:pPr>
              <a:buNone/>
            </a:pPr>
            <a:r>
              <a:rPr lang="en-US" sz="2000" dirty="0"/>
              <a:t> 	2</a:t>
            </a:r>
            <a:r>
              <a:rPr lang="en-US" sz="2000" i="1" dirty="0"/>
              <a:t>x</a:t>
            </a:r>
            <a:r>
              <a:rPr lang="en-US" sz="2000" baseline="-25000" dirty="0"/>
              <a:t>1</a:t>
            </a:r>
            <a:r>
              <a:rPr lang="en-US" sz="2000" dirty="0"/>
              <a:t> + 2</a:t>
            </a:r>
            <a:r>
              <a:rPr lang="en-US" sz="2000" i="1" dirty="0"/>
              <a:t>x</a:t>
            </a:r>
            <a:r>
              <a:rPr lang="en-US" sz="2000" baseline="-25000" dirty="0"/>
              <a:t>2</a:t>
            </a:r>
            <a:r>
              <a:rPr lang="en-US" sz="2000" dirty="0"/>
              <a:t> + </a:t>
            </a:r>
            <a:r>
              <a:rPr lang="en-US" sz="2000" i="1" dirty="0"/>
              <a:t>x</a:t>
            </a:r>
            <a:r>
              <a:rPr lang="en-US" sz="2000" baseline="-25000" dirty="0"/>
              <a:t>3</a:t>
            </a:r>
            <a:r>
              <a:rPr lang="en-US" sz="2000" dirty="0"/>
              <a:t>    =  5</a:t>
            </a:r>
          </a:p>
          <a:p>
            <a:pPr>
              <a:buNone/>
            </a:pPr>
            <a:r>
              <a:rPr lang="en-US" sz="2000" dirty="0"/>
              <a:t> 	-</a:t>
            </a:r>
            <a:r>
              <a:rPr lang="en-US" sz="2000" i="1" dirty="0"/>
              <a:t>x</a:t>
            </a:r>
            <a:r>
              <a:rPr lang="en-US" sz="2000" baseline="-25000" dirty="0"/>
              <a:t>1</a:t>
            </a:r>
            <a:r>
              <a:rPr lang="en-US" sz="2000" dirty="0"/>
              <a:t> + </a:t>
            </a:r>
            <a:r>
              <a:rPr lang="en-US" sz="2000" i="1" dirty="0"/>
              <a:t>x</a:t>
            </a:r>
            <a:r>
              <a:rPr lang="en-US" sz="2000" baseline="-25000" dirty="0"/>
              <a:t>2</a:t>
            </a:r>
            <a:r>
              <a:rPr lang="en-US" sz="2000" dirty="0"/>
              <a:t>  + 2</a:t>
            </a:r>
            <a:r>
              <a:rPr lang="en-US" sz="2000" i="1" dirty="0"/>
              <a:t>x</a:t>
            </a:r>
            <a:r>
              <a:rPr lang="en-US" sz="2000" baseline="-25000" dirty="0"/>
              <a:t>3</a:t>
            </a:r>
            <a:r>
              <a:rPr lang="en-US" sz="2000" dirty="0"/>
              <a:t>    =  5</a:t>
            </a:r>
          </a:p>
          <a:p>
            <a:pPr marL="0" indent="0">
              <a:buNone/>
            </a:pP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metode</a:t>
            </a:r>
            <a:r>
              <a:rPr lang="en-US" sz="2000" dirty="0"/>
              <a:t> </a:t>
            </a:r>
            <a:r>
              <a:rPr lang="en-US" sz="2000" dirty="0" err="1"/>
              <a:t>dekomposisi</a:t>
            </a:r>
            <a:r>
              <a:rPr lang="en-US" sz="2000" dirty="0"/>
              <a:t> </a:t>
            </a:r>
            <a:r>
              <a:rPr lang="en-US" sz="2000" i="1" dirty="0"/>
              <a:t>LU</a:t>
            </a:r>
            <a:r>
              <a:rPr lang="en-US" sz="2000" dirty="0"/>
              <a:t>, yang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hal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i="1" dirty="0"/>
              <a:t>L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i="1" dirty="0"/>
              <a:t>U</a:t>
            </a:r>
            <a:r>
              <a:rPr lang="en-US" sz="2000" dirty="0"/>
              <a:t> </a:t>
            </a:r>
            <a:r>
              <a:rPr lang="en-US" sz="2000" dirty="0" err="1"/>
              <a:t>dihitung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metode</a:t>
            </a:r>
            <a:r>
              <a:rPr lang="en-US" sz="2000" dirty="0"/>
              <a:t> </a:t>
            </a:r>
            <a:r>
              <a:rPr lang="en-US" sz="2000" dirty="0" err="1"/>
              <a:t>reduksi</a:t>
            </a:r>
            <a:r>
              <a:rPr lang="en-US" sz="2000" dirty="0"/>
              <a:t> </a:t>
            </a:r>
            <a:r>
              <a:rPr lang="en-US" sz="2000" dirty="0" err="1"/>
              <a:t>Crout</a:t>
            </a:r>
            <a:r>
              <a:rPr lang="en-US" sz="2000" dirty="0"/>
              <a:t>. </a:t>
            </a:r>
          </a:p>
          <a:p>
            <a:pPr>
              <a:buNone/>
            </a:pPr>
            <a:r>
              <a:rPr lang="en-US" sz="2000" dirty="0"/>
              <a:t>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25</a:t>
            </a:fld>
            <a:endParaRPr lang="en-US"/>
          </a:p>
        </p:txBody>
      </p:sp>
      <p:graphicFrame>
        <p:nvGraphicFramePr>
          <p:cNvPr id="22528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4228127"/>
              </p:ext>
            </p:extLst>
          </p:nvPr>
        </p:nvGraphicFramePr>
        <p:xfrm>
          <a:off x="1305338" y="2682240"/>
          <a:ext cx="7422785" cy="36741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583174" imgH="2267819" progId="Word.Document.12">
                  <p:embed/>
                </p:oleObj>
              </mc:Choice>
              <mc:Fallback>
                <p:oleObj name="Document" r:id="rId2" imgW="4583174" imgH="2267819" progId="Word.Document.12">
                  <p:embed/>
                  <p:pic>
                    <p:nvPicPr>
                      <p:cNvPr id="22528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5338" y="2682240"/>
                        <a:ext cx="7422785" cy="36741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8E744D64-D790-C0F4-311F-8A5BFACCDEA3}"/>
              </a:ext>
            </a:extLst>
          </p:cNvPr>
          <p:cNvSpPr txBox="1"/>
          <p:nvPr/>
        </p:nvSpPr>
        <p:spPr>
          <a:xfrm>
            <a:off x="4206240" y="4714240"/>
            <a:ext cx="3629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 </a:t>
            </a:r>
            <a:r>
              <a:rPr lang="en-US" dirty="0" err="1">
                <a:solidFill>
                  <a:srgbClr val="FF0000"/>
                </a:solidFill>
                <a:sym typeface="Symbol" panose="05050102010706020507" pitchFamily="18" charset="2"/>
              </a:rPr>
              <a:t>elemen-elemen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 baris </a:t>
            </a:r>
            <a:r>
              <a:rPr lang="en-US" dirty="0" err="1">
                <a:solidFill>
                  <a:srgbClr val="FF0000"/>
                </a:solidFill>
                <a:sym typeface="Symbol" panose="05050102010706020507" pitchFamily="18" charset="2"/>
              </a:rPr>
              <a:t>pertama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 U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C85298-0B83-5795-D057-A844F2EE4EF3}"/>
              </a:ext>
            </a:extLst>
          </p:cNvPr>
          <p:cNvSpPr txBox="1"/>
          <p:nvPr/>
        </p:nvSpPr>
        <p:spPr>
          <a:xfrm>
            <a:off x="4846320" y="5452906"/>
            <a:ext cx="3679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 </a:t>
            </a:r>
            <a:r>
              <a:rPr lang="en-US" dirty="0" err="1">
                <a:solidFill>
                  <a:srgbClr val="FF0000"/>
                </a:solidFill>
                <a:sym typeface="Symbol" panose="05050102010706020507" pitchFamily="18" charset="2"/>
              </a:rPr>
              <a:t>elemen-elemen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en-US" dirty="0" err="1">
                <a:solidFill>
                  <a:srgbClr val="FF0000"/>
                </a:solidFill>
                <a:sym typeface="Symbol" panose="05050102010706020507" pitchFamily="18" charset="2"/>
              </a:rPr>
              <a:t>kolom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  </a:t>
            </a:r>
            <a:r>
              <a:rPr lang="en-US" dirty="0" err="1">
                <a:solidFill>
                  <a:srgbClr val="FF0000"/>
                </a:solidFill>
                <a:sym typeface="Symbol" panose="05050102010706020507" pitchFamily="18" charset="2"/>
              </a:rPr>
              <a:t>pertama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 U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CBCB00-8735-D58C-AEAB-904485C22DE1}"/>
              </a:ext>
            </a:extLst>
          </p:cNvPr>
          <p:cNvSpPr txBox="1"/>
          <p:nvPr/>
        </p:nvSpPr>
        <p:spPr>
          <a:xfrm>
            <a:off x="5466080" y="5984915"/>
            <a:ext cx="3384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 </a:t>
            </a:r>
            <a:r>
              <a:rPr lang="en-US" dirty="0" err="1">
                <a:solidFill>
                  <a:srgbClr val="FF0000"/>
                </a:solidFill>
                <a:sym typeface="Symbol" panose="05050102010706020507" pitchFamily="18" charset="2"/>
              </a:rPr>
              <a:t>elemen-elemen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 baris </a:t>
            </a:r>
            <a:r>
              <a:rPr lang="en-US" dirty="0" err="1">
                <a:solidFill>
                  <a:srgbClr val="FF0000"/>
                </a:solidFill>
                <a:sym typeface="Symbol" panose="05050102010706020507" pitchFamily="18" charset="2"/>
              </a:rPr>
              <a:t>kedua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 U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26</a:t>
            </a:fld>
            <a:endParaRPr lang="en-US"/>
          </a:p>
        </p:txBody>
      </p:sp>
      <p:graphicFrame>
        <p:nvGraphicFramePr>
          <p:cNvPr id="2263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2979510"/>
              </p:ext>
            </p:extLst>
          </p:nvPr>
        </p:nvGraphicFramePr>
        <p:xfrm>
          <a:off x="1512841" y="513523"/>
          <a:ext cx="8469359" cy="5509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583174" imgH="2981375" progId="Word.Document.12">
                  <p:embed/>
                </p:oleObj>
              </mc:Choice>
              <mc:Fallback>
                <p:oleObj name="Document" r:id="rId2" imgW="4583174" imgH="2981375" progId="Word.Document.12">
                  <p:embed/>
                  <p:pic>
                    <p:nvPicPr>
                      <p:cNvPr id="22630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2841" y="513523"/>
                        <a:ext cx="8469359" cy="5509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BAF55849-0331-4229-660C-0783ECF53CB2}"/>
              </a:ext>
            </a:extLst>
          </p:cNvPr>
          <p:cNvSpPr txBox="1"/>
          <p:nvPr/>
        </p:nvSpPr>
        <p:spPr>
          <a:xfrm>
            <a:off x="4866640" y="3881120"/>
            <a:ext cx="3577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 </a:t>
            </a:r>
            <a:r>
              <a:rPr lang="en-US" dirty="0" err="1">
                <a:solidFill>
                  <a:srgbClr val="FF0000"/>
                </a:solidFill>
                <a:sym typeface="Symbol" panose="05050102010706020507" pitchFamily="18" charset="2"/>
              </a:rPr>
              <a:t>elemen-elemen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en-US" dirty="0" err="1">
                <a:solidFill>
                  <a:srgbClr val="FF0000"/>
                </a:solidFill>
                <a:sym typeface="Symbol" panose="05050102010706020507" pitchFamily="18" charset="2"/>
              </a:rPr>
              <a:t>kolom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en-US" dirty="0" err="1">
                <a:solidFill>
                  <a:srgbClr val="FF0000"/>
                </a:solidFill>
                <a:sym typeface="Symbol" panose="05050102010706020507" pitchFamily="18" charset="2"/>
              </a:rPr>
              <a:t>pertama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 L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F4C2C5E-5470-2E43-D86B-D5AD3C8EBF97}"/>
              </a:ext>
            </a:extLst>
          </p:cNvPr>
          <p:cNvSpPr txBox="1"/>
          <p:nvPr/>
        </p:nvSpPr>
        <p:spPr>
          <a:xfrm>
            <a:off x="6248400" y="4583942"/>
            <a:ext cx="3384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 </a:t>
            </a:r>
            <a:r>
              <a:rPr lang="en-US" dirty="0" err="1">
                <a:solidFill>
                  <a:srgbClr val="FF0000"/>
                </a:solidFill>
                <a:sym typeface="Symbol" panose="05050102010706020507" pitchFamily="18" charset="2"/>
              </a:rPr>
              <a:t>elemen-elemen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 baris </a:t>
            </a:r>
            <a:r>
              <a:rPr lang="en-US" dirty="0" err="1">
                <a:solidFill>
                  <a:srgbClr val="FF0000"/>
                </a:solidFill>
                <a:sym typeface="Symbol" panose="05050102010706020507" pitchFamily="18" charset="2"/>
              </a:rPr>
              <a:t>kedua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 U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DFF9D5E-E0ED-2F1B-F45E-A353885A76DF}"/>
              </a:ext>
            </a:extLst>
          </p:cNvPr>
          <p:cNvSpPr txBox="1"/>
          <p:nvPr/>
        </p:nvSpPr>
        <p:spPr>
          <a:xfrm>
            <a:off x="5747520" y="5347609"/>
            <a:ext cx="33466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 </a:t>
            </a:r>
            <a:r>
              <a:rPr lang="en-US" dirty="0" err="1">
                <a:solidFill>
                  <a:srgbClr val="FF0000"/>
                </a:solidFill>
                <a:sym typeface="Symbol" panose="05050102010706020507" pitchFamily="18" charset="2"/>
              </a:rPr>
              <a:t>elemen-elemen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en-US" dirty="0" err="1">
                <a:solidFill>
                  <a:srgbClr val="FF0000"/>
                </a:solidFill>
                <a:sym typeface="Symbol" panose="05050102010706020507" pitchFamily="18" charset="2"/>
              </a:rPr>
              <a:t>kolom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en-US" dirty="0" err="1">
                <a:solidFill>
                  <a:srgbClr val="FF0000"/>
                </a:solidFill>
                <a:sym typeface="Symbol" panose="05050102010706020507" pitchFamily="18" charset="2"/>
              </a:rPr>
              <a:t>kedua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 L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27</a:t>
            </a:fld>
            <a:endParaRPr lang="en-US"/>
          </a:p>
        </p:txBody>
      </p:sp>
      <p:graphicFrame>
        <p:nvGraphicFramePr>
          <p:cNvPr id="22733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4926174"/>
              </p:ext>
            </p:extLst>
          </p:nvPr>
        </p:nvGraphicFramePr>
        <p:xfrm>
          <a:off x="1641307" y="579783"/>
          <a:ext cx="8688762" cy="525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583174" imgH="2772820" progId="Word.Document.12">
                  <p:embed/>
                </p:oleObj>
              </mc:Choice>
              <mc:Fallback>
                <p:oleObj name="Document" r:id="rId2" imgW="4583174" imgH="2772820" progId="Word.Document.12">
                  <p:embed/>
                  <p:pic>
                    <p:nvPicPr>
                      <p:cNvPr id="22733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1307" y="579783"/>
                        <a:ext cx="8688762" cy="525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28</a:t>
            </a:fld>
            <a:endParaRPr lang="en-US"/>
          </a:p>
        </p:txBody>
      </p:sp>
      <p:graphicFrame>
        <p:nvGraphicFramePr>
          <p:cNvPr id="228354" name="Object 2"/>
          <p:cNvGraphicFramePr>
            <a:graphicFrameLocks noChangeAspect="1"/>
          </p:cNvGraphicFramePr>
          <p:nvPr/>
        </p:nvGraphicFramePr>
        <p:xfrm>
          <a:off x="1828801" y="838200"/>
          <a:ext cx="8443089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583174" imgH="2233240" progId="Word.Document.12">
                  <p:embed/>
                </p:oleObj>
              </mc:Choice>
              <mc:Fallback>
                <p:oleObj name="Document" r:id="rId2" imgW="4583174" imgH="2233240" progId="Word.Document.12">
                  <p:embed/>
                  <p:pic>
                    <p:nvPicPr>
                      <p:cNvPr id="22835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1" y="838200"/>
                        <a:ext cx="8443089" cy="411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70880-F20E-35F2-401F-1D50874FB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Dekomposisi</a:t>
            </a:r>
            <a:r>
              <a:rPr lang="en-US" dirty="0"/>
              <a:t> LU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yang </a:t>
            </a:r>
            <a:r>
              <a:rPr lang="en-US" dirty="0" err="1"/>
              <a:t>kompak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1F4A4E-1451-5EA3-8AAA-C8CC4CCE6E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en-US" sz="10400" dirty="0"/>
              <a:t>Jika </a:t>
            </a:r>
            <a:r>
              <a:rPr lang="en-US" sz="10400" dirty="0" err="1"/>
              <a:t>diamati</a:t>
            </a:r>
            <a:r>
              <a:rPr lang="en-US" sz="10400" dirty="0"/>
              <a:t> </a:t>
            </a:r>
            <a:r>
              <a:rPr lang="en-US" sz="10400" dirty="0" err="1"/>
              <a:t>elemen</a:t>
            </a:r>
            <a:r>
              <a:rPr lang="en-US" sz="10400" dirty="0"/>
              <a:t> </a:t>
            </a:r>
            <a:r>
              <a:rPr lang="en-US" sz="10400" dirty="0" err="1"/>
              <a:t>segitiga</a:t>
            </a:r>
            <a:r>
              <a:rPr lang="en-US" sz="10400" dirty="0"/>
              <a:t> </a:t>
            </a:r>
            <a:r>
              <a:rPr lang="en-US" sz="10400" dirty="0" err="1"/>
              <a:t>bawah</a:t>
            </a:r>
            <a:r>
              <a:rPr lang="en-US" sz="10400" dirty="0"/>
              <a:t> pada </a:t>
            </a:r>
            <a:r>
              <a:rPr lang="en-US" sz="10400" dirty="0" err="1"/>
              <a:t>matriks</a:t>
            </a:r>
            <a:r>
              <a:rPr lang="en-US" sz="10400" dirty="0"/>
              <a:t> </a:t>
            </a:r>
            <a:r>
              <a:rPr lang="en-US" sz="10400" i="1" dirty="0"/>
              <a:t>U</a:t>
            </a:r>
            <a:r>
              <a:rPr lang="en-US" sz="10400" dirty="0"/>
              <a:t> </a:t>
            </a:r>
            <a:r>
              <a:rPr lang="en-US" sz="10400" dirty="0" err="1"/>
              <a:t>semuanya</a:t>
            </a:r>
            <a:r>
              <a:rPr lang="en-US" sz="10400" dirty="0"/>
              <a:t> </a:t>
            </a:r>
            <a:r>
              <a:rPr lang="en-US" sz="10400" dirty="0" err="1"/>
              <a:t>bernilai</a:t>
            </a:r>
            <a:r>
              <a:rPr lang="en-US" sz="10400" dirty="0"/>
              <a:t> </a:t>
            </a:r>
            <a:r>
              <a:rPr lang="en-US" sz="10400" dirty="0" err="1"/>
              <a:t>nol</a:t>
            </a:r>
            <a:r>
              <a:rPr lang="en-US" sz="10400" dirty="0"/>
              <a:t>, </a:t>
            </a:r>
            <a:r>
              <a:rPr lang="en-US" sz="10400" dirty="0" err="1"/>
              <a:t>sehingga</a:t>
            </a:r>
            <a:r>
              <a:rPr lang="en-US" sz="10400" dirty="0"/>
              <a:t> </a:t>
            </a:r>
            <a:r>
              <a:rPr lang="en-US" sz="10400" dirty="0" err="1"/>
              <a:t>ruang</a:t>
            </a:r>
            <a:r>
              <a:rPr lang="en-US" sz="10400" dirty="0"/>
              <a:t> yang </a:t>
            </a:r>
            <a:r>
              <a:rPr lang="en-US" sz="10400" dirty="0" err="1"/>
              <a:t>tidak</a:t>
            </a:r>
            <a:r>
              <a:rPr lang="en-US" sz="10400" dirty="0"/>
              <a:t> </a:t>
            </a:r>
            <a:r>
              <a:rPr lang="en-US" sz="10400" dirty="0" err="1"/>
              <a:t>terpakai</a:t>
            </a:r>
            <a:r>
              <a:rPr lang="en-US" sz="10400" dirty="0"/>
              <a:t> </a:t>
            </a:r>
            <a:r>
              <a:rPr lang="en-US" sz="10400" dirty="0" err="1"/>
              <a:t>itu</a:t>
            </a:r>
            <a:r>
              <a:rPr lang="en-US" sz="10400" dirty="0"/>
              <a:t> </a:t>
            </a:r>
            <a:r>
              <a:rPr lang="en-US" sz="10400" dirty="0" err="1"/>
              <a:t>dapat</a:t>
            </a:r>
            <a:r>
              <a:rPr lang="en-US" sz="10400" dirty="0"/>
              <a:t> </a:t>
            </a:r>
            <a:r>
              <a:rPr lang="en-US" sz="10400" dirty="0" err="1"/>
              <a:t>dipakai</a:t>
            </a:r>
            <a:r>
              <a:rPr lang="en-US" sz="10400" dirty="0"/>
              <a:t> </a:t>
            </a:r>
            <a:r>
              <a:rPr lang="en-US" sz="10400" dirty="0" err="1"/>
              <a:t>untuk</a:t>
            </a:r>
            <a:r>
              <a:rPr lang="en-US" sz="10400" dirty="0"/>
              <a:t> </a:t>
            </a:r>
            <a:r>
              <a:rPr lang="en-US" sz="10400" dirty="0" err="1"/>
              <a:t>menyimpan</a:t>
            </a:r>
            <a:r>
              <a:rPr lang="en-US" sz="10400" dirty="0"/>
              <a:t> </a:t>
            </a:r>
            <a:r>
              <a:rPr lang="en-US" sz="10400" dirty="0" err="1"/>
              <a:t>elemen</a:t>
            </a:r>
            <a:r>
              <a:rPr lang="en-US" sz="10400" dirty="0"/>
              <a:t> </a:t>
            </a:r>
            <a:r>
              <a:rPr lang="en-US" sz="10400" dirty="0" err="1"/>
              <a:t>matriks</a:t>
            </a:r>
            <a:r>
              <a:rPr lang="en-US" sz="10400" dirty="0"/>
              <a:t> </a:t>
            </a:r>
            <a:r>
              <a:rPr lang="en-US" sz="10400" i="1" dirty="0"/>
              <a:t>L</a:t>
            </a:r>
            <a:r>
              <a:rPr lang="en-US" sz="10400" dirty="0"/>
              <a:t>. </a:t>
            </a:r>
          </a:p>
          <a:p>
            <a:pPr>
              <a:lnSpc>
                <a:spcPct val="120000"/>
              </a:lnSpc>
            </a:pPr>
            <a:endParaRPr lang="en-US" sz="10400" dirty="0"/>
          </a:p>
          <a:p>
            <a:pPr>
              <a:lnSpc>
                <a:spcPct val="120000"/>
              </a:lnSpc>
            </a:pPr>
            <a:r>
              <a:rPr lang="en-US" sz="10400" dirty="0" err="1"/>
              <a:t>Elemen</a:t>
            </a:r>
            <a:r>
              <a:rPr lang="en-US" sz="10400" dirty="0"/>
              <a:t> diagonal </a:t>
            </a:r>
            <a:r>
              <a:rPr lang="en-US" sz="10400" dirty="0" err="1"/>
              <a:t>matriks</a:t>
            </a:r>
            <a:r>
              <a:rPr lang="en-US" sz="10400" dirty="0"/>
              <a:t> </a:t>
            </a:r>
            <a:r>
              <a:rPr lang="en-US" sz="10400" i="1" dirty="0"/>
              <a:t>L</a:t>
            </a:r>
            <a:r>
              <a:rPr lang="en-US" sz="10400" dirty="0"/>
              <a:t> </a:t>
            </a:r>
            <a:r>
              <a:rPr lang="en-US" sz="10400" dirty="0" err="1"/>
              <a:t>seluruhnya</a:t>
            </a:r>
            <a:r>
              <a:rPr lang="en-US" sz="10400" dirty="0"/>
              <a:t> 1, </a:t>
            </a:r>
            <a:r>
              <a:rPr lang="en-US" sz="10400" dirty="0" err="1"/>
              <a:t>jadi</a:t>
            </a:r>
            <a:r>
              <a:rPr lang="en-US" sz="10400" dirty="0"/>
              <a:t> </a:t>
            </a:r>
            <a:r>
              <a:rPr lang="en-US" sz="10400" dirty="0" err="1"/>
              <a:t>tidak</a:t>
            </a:r>
            <a:r>
              <a:rPr lang="en-US" sz="10400" dirty="0"/>
              <a:t> </a:t>
            </a:r>
            <a:r>
              <a:rPr lang="en-US" sz="10400" dirty="0" err="1"/>
              <a:t>perlu</a:t>
            </a:r>
            <a:r>
              <a:rPr lang="en-US" sz="10400" dirty="0"/>
              <a:t> </a:t>
            </a:r>
            <a:r>
              <a:rPr lang="en-US" sz="10400" dirty="0" err="1"/>
              <a:t>disimpan</a:t>
            </a:r>
            <a:r>
              <a:rPr lang="en-US" sz="10400" dirty="0"/>
              <a:t> (</a:t>
            </a:r>
            <a:r>
              <a:rPr lang="en-US" sz="10400" i="1" dirty="0"/>
              <a:t>default</a:t>
            </a:r>
            <a:r>
              <a:rPr lang="en-US" sz="10400" dirty="0"/>
              <a:t>). </a:t>
            </a:r>
            <a:r>
              <a:rPr lang="en-US" sz="10400" dirty="0" err="1"/>
              <a:t>Dengan</a:t>
            </a:r>
            <a:r>
              <a:rPr lang="en-US" sz="10400" dirty="0"/>
              <a:t> </a:t>
            </a:r>
            <a:r>
              <a:rPr lang="en-US" sz="10400" dirty="0" err="1"/>
              <a:t>demikian</a:t>
            </a:r>
            <a:r>
              <a:rPr lang="en-US" sz="10400" dirty="0"/>
              <a:t>, </a:t>
            </a:r>
            <a:r>
              <a:rPr lang="en-US" sz="10400" dirty="0" err="1"/>
              <a:t>penyimpanan</a:t>
            </a:r>
            <a:r>
              <a:rPr lang="en-US" sz="10400" dirty="0"/>
              <a:t> </a:t>
            </a:r>
            <a:r>
              <a:rPr lang="en-US" sz="10400" dirty="0" err="1"/>
              <a:t>elemen</a:t>
            </a:r>
            <a:r>
              <a:rPr lang="en-US" sz="10400" dirty="0"/>
              <a:t> </a:t>
            </a:r>
            <a:r>
              <a:rPr lang="en-US" sz="10400" i="1" dirty="0"/>
              <a:t> L</a:t>
            </a:r>
            <a:r>
              <a:rPr lang="en-US" sz="10400" dirty="0"/>
              <a:t> dan </a:t>
            </a:r>
            <a:r>
              <a:rPr lang="en-US" sz="10400" i="1" dirty="0"/>
              <a:t>U</a:t>
            </a:r>
            <a:r>
              <a:rPr lang="en-US" sz="10400" dirty="0"/>
              <a:t> pada </a:t>
            </a:r>
            <a:r>
              <a:rPr lang="en-US" sz="10400" dirty="0" err="1"/>
              <a:t>satu</a:t>
            </a:r>
            <a:r>
              <a:rPr lang="en-US" sz="10400" dirty="0"/>
              <a:t> </a:t>
            </a:r>
            <a:r>
              <a:rPr lang="en-US" sz="10400" dirty="0" err="1"/>
              <a:t>matriks</a:t>
            </a:r>
            <a:r>
              <a:rPr lang="en-US" sz="10400" dirty="0"/>
              <a:t> </a:t>
            </a:r>
            <a:r>
              <a:rPr lang="en-US" sz="10400" dirty="0" err="1"/>
              <a:t>dapat</a:t>
            </a:r>
            <a:r>
              <a:rPr lang="en-US" sz="10400" dirty="0"/>
              <a:t> </a:t>
            </a:r>
            <a:r>
              <a:rPr lang="en-US" sz="10400" dirty="0" err="1"/>
              <a:t>menghemat</a:t>
            </a:r>
            <a:r>
              <a:rPr lang="en-US" sz="10400" dirty="0"/>
              <a:t> </a:t>
            </a:r>
            <a:r>
              <a:rPr lang="en-US" sz="10400" dirty="0" err="1"/>
              <a:t>penggunaan</a:t>
            </a:r>
            <a:r>
              <a:rPr lang="en-US" sz="10400" dirty="0"/>
              <a:t> </a:t>
            </a:r>
            <a:r>
              <a:rPr lang="en-US" sz="10400" dirty="0" err="1"/>
              <a:t>memori</a:t>
            </a:r>
            <a:r>
              <a:rPr lang="en-US" sz="10400" dirty="0"/>
              <a:t>. </a:t>
            </a:r>
          </a:p>
          <a:p>
            <a:pPr>
              <a:lnSpc>
                <a:spcPct val="120000"/>
              </a:lnSpc>
            </a:pPr>
            <a:endParaRPr lang="en-US" sz="10400" dirty="0"/>
          </a:p>
          <a:p>
            <a:pPr>
              <a:lnSpc>
                <a:spcPct val="120000"/>
              </a:lnSpc>
            </a:pPr>
            <a:r>
              <a:rPr lang="en-US" sz="10400" dirty="0" err="1"/>
              <a:t>Selain</a:t>
            </a:r>
            <a:r>
              <a:rPr lang="en-US" sz="10400" dirty="0"/>
              <a:t> </a:t>
            </a:r>
            <a:r>
              <a:rPr lang="en-US" sz="10400" dirty="0" err="1"/>
              <a:t>itu</a:t>
            </a:r>
            <a:r>
              <a:rPr lang="en-US" sz="10400" dirty="0"/>
              <a:t>, </a:t>
            </a:r>
            <a:r>
              <a:rPr lang="en-US" sz="10400" dirty="0" err="1"/>
              <a:t>matriks</a:t>
            </a:r>
            <a:r>
              <a:rPr lang="en-US" sz="10400" dirty="0"/>
              <a:t> </a:t>
            </a:r>
            <a:r>
              <a:rPr lang="en-US" sz="10400" i="1" dirty="0"/>
              <a:t>A</a:t>
            </a:r>
            <a:r>
              <a:rPr lang="en-US" sz="10400" dirty="0"/>
              <a:t> </a:t>
            </a:r>
            <a:r>
              <a:rPr lang="en-US" sz="10400" dirty="0" err="1"/>
              <a:t>hanya</a:t>
            </a:r>
            <a:r>
              <a:rPr lang="en-US" sz="10400" dirty="0"/>
              <a:t> </a:t>
            </a:r>
            <a:r>
              <a:rPr lang="en-US" sz="10400" dirty="0" err="1"/>
              <a:t>dipakai</a:t>
            </a:r>
            <a:r>
              <a:rPr lang="en-US" sz="10400" dirty="0"/>
              <a:t> </a:t>
            </a:r>
            <a:r>
              <a:rPr lang="en-US" sz="10400" dirty="0" err="1"/>
              <a:t>sekali</a:t>
            </a:r>
            <a:r>
              <a:rPr lang="en-US" sz="10400" dirty="0"/>
              <a:t> </a:t>
            </a:r>
            <a:r>
              <a:rPr lang="en-US" sz="10400" dirty="0" err="1"/>
              <a:t>untuk</a:t>
            </a:r>
            <a:r>
              <a:rPr lang="en-US" sz="10400" dirty="0"/>
              <a:t> </a:t>
            </a:r>
            <a:r>
              <a:rPr lang="en-US" sz="10400" dirty="0" err="1"/>
              <a:t>memperoleh</a:t>
            </a:r>
            <a:r>
              <a:rPr lang="en-US" sz="10400" dirty="0"/>
              <a:t> </a:t>
            </a:r>
            <a:r>
              <a:rPr lang="en-US" sz="10400" i="1" dirty="0"/>
              <a:t>L</a:t>
            </a:r>
            <a:r>
              <a:rPr lang="en-US" sz="10400" dirty="0"/>
              <a:t> dan </a:t>
            </a:r>
            <a:r>
              <a:rPr lang="en-US" sz="10400" i="1" dirty="0"/>
              <a:t>U</a:t>
            </a:r>
            <a:r>
              <a:rPr lang="en-US" sz="10400" dirty="0"/>
              <a:t>, </a:t>
            </a:r>
            <a:r>
              <a:rPr lang="en-US" sz="10400" dirty="0" err="1"/>
              <a:t>sesudah</a:t>
            </a:r>
            <a:r>
              <a:rPr lang="en-US" sz="10400" dirty="0"/>
              <a:t> </a:t>
            </a:r>
            <a:r>
              <a:rPr lang="en-US" sz="10400" dirty="0" err="1"/>
              <a:t>itu</a:t>
            </a:r>
            <a:r>
              <a:rPr lang="en-US" sz="10400" dirty="0"/>
              <a:t> </a:t>
            </a:r>
            <a:r>
              <a:rPr lang="en-US" sz="10400" dirty="0" err="1"/>
              <a:t>tidak</a:t>
            </a:r>
            <a:r>
              <a:rPr lang="en-US" sz="10400" dirty="0"/>
              <a:t> </a:t>
            </a:r>
            <a:r>
              <a:rPr lang="en-US" sz="10400" dirty="0" err="1"/>
              <a:t>dipakai</a:t>
            </a:r>
            <a:r>
              <a:rPr lang="en-US" sz="10400" dirty="0"/>
              <a:t> </a:t>
            </a:r>
            <a:r>
              <a:rPr lang="en-US" sz="10400" dirty="0" err="1"/>
              <a:t>lagi</a:t>
            </a:r>
            <a:r>
              <a:rPr lang="en-US" sz="10400" dirty="0"/>
              <a:t>. 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288ED3-C85C-DEB5-7897-178B11AF1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429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AEB7AA6-0410-964C-FA40-FE0C12680CBC}"/>
              </a:ext>
            </a:extLst>
          </p:cNvPr>
          <p:cNvSpPr txBox="1">
            <a:spLocks/>
          </p:cNvSpPr>
          <p:nvPr/>
        </p:nvSpPr>
        <p:spPr>
          <a:xfrm>
            <a:off x="8790074" y="29148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ACB61F5-5B20-4404-A1F0-7AE4ED8B0066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F21F21-BA19-3C31-ABD4-5B3716456824}"/>
              </a:ext>
            </a:extLst>
          </p:cNvPr>
          <p:cNvSpPr txBox="1"/>
          <p:nvPr/>
        </p:nvSpPr>
        <p:spPr>
          <a:xfrm>
            <a:off x="921154" y="509662"/>
            <a:ext cx="11742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Contoh</a:t>
            </a:r>
            <a:r>
              <a:rPr lang="en-US" sz="2400" dirty="0"/>
              <a:t>: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D17C022-E022-FA4B-3E18-6A4403DC6E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3614" y="1051560"/>
            <a:ext cx="5836546" cy="161724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4A78507-3864-7F46-5B7C-76C8EB8C00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0676" y="1127761"/>
            <a:ext cx="2290456" cy="1524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EEFE3B7-EA9D-7D63-F68B-9182124AB04F}"/>
              </a:ext>
            </a:extLst>
          </p:cNvPr>
          <p:cNvSpPr txBox="1"/>
          <p:nvPr/>
        </p:nvSpPr>
        <p:spPr>
          <a:xfrm>
            <a:off x="3913463" y="3825246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=</a:t>
            </a: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91F18942-5794-E7B9-7509-46C6A0D89D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9856305"/>
              </p:ext>
            </p:extLst>
          </p:nvPr>
        </p:nvGraphicFramePr>
        <p:xfrm>
          <a:off x="1663614" y="3245322"/>
          <a:ext cx="2160562" cy="16830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825500" imgH="647700" progId="Equation.3">
                  <p:embed/>
                </p:oleObj>
              </mc:Choice>
              <mc:Fallback>
                <p:oleObj r:id="rId4" imgW="825500" imgH="6477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3614" y="3245322"/>
                        <a:ext cx="2160562" cy="168306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679CD199-8BF9-7C39-9842-6B36C4371B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9217596"/>
              </p:ext>
            </p:extLst>
          </p:nvPr>
        </p:nvGraphicFramePr>
        <p:xfrm>
          <a:off x="4404360" y="3273711"/>
          <a:ext cx="1706880" cy="17410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6" imgW="634725" imgH="647419" progId="Equation.3">
                  <p:embed/>
                </p:oleObj>
              </mc:Choice>
              <mc:Fallback>
                <p:oleObj r:id="rId6" imgW="634725" imgH="647419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4360" y="3273711"/>
                        <a:ext cx="1706880" cy="17410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56538988-64B5-E16B-CB4B-768D79C2DF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0894775"/>
              </p:ext>
            </p:extLst>
          </p:nvPr>
        </p:nvGraphicFramePr>
        <p:xfrm>
          <a:off x="6420036" y="3319856"/>
          <a:ext cx="2135925" cy="166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8" imgW="825500" imgH="647700" progId="Equation.3">
                  <p:embed/>
                </p:oleObj>
              </mc:Choice>
              <mc:Fallback>
                <p:oleObj r:id="rId8" imgW="825500" imgH="6477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0036" y="3319856"/>
                        <a:ext cx="2135925" cy="16630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4">
            <a:extLst>
              <a:ext uri="{FF2B5EF4-FFF2-40B4-BE49-F238E27FC236}">
                <a16:creationId xmlns:a16="http://schemas.microsoft.com/office/drawing/2014/main" id="{0E0FEEE1-9BF7-A60A-25A6-EBC563B990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" name="Rectangle 6">
            <a:extLst>
              <a:ext uri="{FF2B5EF4-FFF2-40B4-BE49-F238E27FC236}">
                <a16:creationId xmlns:a16="http://schemas.microsoft.com/office/drawing/2014/main" id="{622D9201-D2C4-8553-BCEB-08E32CE7F2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295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F781B52-5127-676E-A908-7B6FA935518C}"/>
              </a:ext>
            </a:extLst>
          </p:cNvPr>
          <p:cNvSpPr txBox="1"/>
          <p:nvPr/>
        </p:nvSpPr>
        <p:spPr>
          <a:xfrm>
            <a:off x="3881132" y="1539241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=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B7C96A6-169E-7F30-CC65-F704B7A6D11E}"/>
              </a:ext>
            </a:extLst>
          </p:cNvPr>
          <p:cNvSpPr txBox="1"/>
          <p:nvPr/>
        </p:nvSpPr>
        <p:spPr>
          <a:xfrm>
            <a:off x="931303" y="1064567"/>
            <a:ext cx="4331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B571E6B-6DDC-1FEB-627A-817A6D5A28A5}"/>
              </a:ext>
            </a:extLst>
          </p:cNvPr>
          <p:cNvSpPr txBox="1"/>
          <p:nvPr/>
        </p:nvSpPr>
        <p:spPr>
          <a:xfrm>
            <a:off x="970724" y="3198167"/>
            <a:ext cx="4331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2)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F16560-9C3E-96EF-F7A3-5E4213F2B2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25214"/>
            <a:ext cx="10515600" cy="5451749"/>
          </a:xfrm>
        </p:spPr>
        <p:txBody>
          <a:bodyPr/>
          <a:lstStyle/>
          <a:p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demikian</a:t>
            </a:r>
            <a:r>
              <a:rPr lang="en-US" sz="2400" dirty="0"/>
              <a:t>, </a:t>
            </a:r>
            <a:r>
              <a:rPr lang="en-US" sz="2400" dirty="0" err="1"/>
              <a:t>setelah</a:t>
            </a:r>
            <a:r>
              <a:rPr lang="en-US" sz="2400" dirty="0"/>
              <a:t> </a:t>
            </a:r>
            <a:r>
              <a:rPr lang="en-US" sz="2400" i="1" dirty="0"/>
              <a:t>L</a:t>
            </a:r>
            <a:r>
              <a:rPr lang="en-US" sz="2400" dirty="0"/>
              <a:t> dan </a:t>
            </a:r>
            <a:r>
              <a:rPr lang="en-US" sz="2400" i="1" dirty="0"/>
              <a:t>U</a:t>
            </a:r>
            <a:r>
              <a:rPr lang="en-US" sz="2400" dirty="0"/>
              <a:t> </a:t>
            </a:r>
            <a:r>
              <a:rPr lang="en-US" sz="2400" dirty="0" err="1"/>
              <a:t>diperoleh</a:t>
            </a:r>
            <a:r>
              <a:rPr lang="en-US" sz="2400" dirty="0"/>
              <a:t>, </a:t>
            </a:r>
            <a:r>
              <a:rPr lang="en-US" sz="2400" dirty="0" err="1"/>
              <a:t>elemennya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dipindahkan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/>
              <a:t>Karena </a:t>
            </a:r>
            <a:r>
              <a:rPr lang="en-US" sz="2400" dirty="0" err="1"/>
              <a:t>alasan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dekomposisi</a:t>
            </a:r>
            <a:r>
              <a:rPr lang="en-US" sz="2400" dirty="0"/>
              <a:t> </a:t>
            </a:r>
            <a:r>
              <a:rPr lang="en-US" sz="2400" i="1" dirty="0"/>
              <a:t>LU</a:t>
            </a:r>
            <a:r>
              <a:rPr lang="en-US" sz="2400" dirty="0"/>
              <a:t> </a:t>
            </a:r>
            <a:r>
              <a:rPr lang="en-US" sz="2400" dirty="0" err="1"/>
              <a:t>dinamakan</a:t>
            </a:r>
            <a:r>
              <a:rPr lang="en-US" sz="2400" dirty="0"/>
              <a:t> juga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kompaksi</a:t>
            </a:r>
            <a:r>
              <a:rPr lang="en-US" sz="2400" dirty="0"/>
              <a:t> </a:t>
            </a:r>
            <a:r>
              <a:rPr lang="en-US" sz="2400" dirty="0" err="1"/>
              <a:t>memori</a:t>
            </a:r>
            <a:r>
              <a:rPr lang="en-US" sz="2400" dirty="0"/>
              <a:t>.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3EF94B-AA7B-98D1-4764-6A5DBFC95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30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C92516A-DFBD-292B-8B86-9548DF6B1159}"/>
                  </a:ext>
                </a:extLst>
              </p:cNvPr>
              <p:cNvSpPr txBox="1"/>
              <p:nvPr/>
            </p:nvSpPr>
            <p:spPr>
              <a:xfrm>
                <a:off x="1450426" y="3302954"/>
                <a:ext cx="3005960" cy="106894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A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/>
                  <a:t> </a:t>
                </a:r>
                <a:r>
                  <a:rPr lang="en-US" sz="2400" dirty="0"/>
                  <a:t>= 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C92516A-DFBD-292B-8B86-9548DF6B11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0426" y="3302954"/>
                <a:ext cx="3005960" cy="1068947"/>
              </a:xfrm>
              <a:prstGeom prst="rect">
                <a:avLst/>
              </a:prstGeom>
              <a:blipFill>
                <a:blip r:embed="rId2"/>
                <a:stretch>
                  <a:fillRect l="-3245" r="-14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1A16EF9-3A4E-879C-A5F8-31BACA093B3A}"/>
                  </a:ext>
                </a:extLst>
              </p:cNvPr>
              <p:cNvSpPr txBox="1"/>
              <p:nvPr/>
            </p:nvSpPr>
            <p:spPr>
              <a:xfrm>
                <a:off x="4290848" y="3025955"/>
                <a:ext cx="2385849" cy="134594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18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−0.5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0.25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−0.5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1A16EF9-3A4E-879C-A5F8-31BACA093B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0848" y="3025955"/>
                <a:ext cx="2385849" cy="134594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6E6EF63-5C89-C621-1446-4E3D17F34D7B}"/>
                  </a:ext>
                </a:extLst>
              </p:cNvPr>
              <p:cNvSpPr txBox="1"/>
              <p:nvPr/>
            </p:nvSpPr>
            <p:spPr>
              <a:xfrm>
                <a:off x="5352392" y="3302954"/>
                <a:ext cx="5113284" cy="106894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−2.5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4.5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8.5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6E6EF63-5C89-C621-1446-4E3D17F34D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2392" y="3302954"/>
                <a:ext cx="5113284" cy="106894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E25A41A1-DDCE-6779-FDB3-282F8612C9BC}"/>
                  </a:ext>
                </a:extLst>
              </p:cNvPr>
              <p:cNvSpPr txBox="1"/>
              <p:nvPr/>
            </p:nvSpPr>
            <p:spPr>
              <a:xfrm>
                <a:off x="1093075" y="5067666"/>
                <a:ext cx="6096000" cy="106894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−4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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E25A41A1-DDCE-6779-FDB3-282F8612C9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3075" y="5067666"/>
                <a:ext cx="6096000" cy="106894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DAE653B-4421-D770-624F-F1BC0D5C5B85}"/>
                  </a:ext>
                </a:extLst>
              </p:cNvPr>
              <p:cNvSpPr txBox="1"/>
              <p:nvPr/>
            </p:nvSpPr>
            <p:spPr>
              <a:xfrm>
                <a:off x="5465377" y="5057759"/>
                <a:ext cx="2865823" cy="106894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18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−0.5</m:t>
                              </m:r>
                            </m:e>
                            <m:e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−2.5</m:t>
                              </m:r>
                            </m:e>
                            <m:e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4.5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0.25</m:t>
                              </m:r>
                            </m:e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−0.5</m:t>
                              </m:r>
                            </m:e>
                            <m:e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DAE653B-4421-D770-624F-F1BC0D5C5B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5377" y="5057759"/>
                <a:ext cx="2865823" cy="106894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29483914-D098-E081-DDCD-DCBEB91DF81D}"/>
              </a:ext>
            </a:extLst>
          </p:cNvPr>
          <p:cNvSpPr txBox="1"/>
          <p:nvPr/>
        </p:nvSpPr>
        <p:spPr>
          <a:xfrm>
            <a:off x="5465377" y="4371901"/>
            <a:ext cx="3145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rgbClr val="FF0000"/>
                </a:solidFill>
              </a:rPr>
              <a:t>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591AD55-A4D2-67FD-4DD4-E9754EB943E0}"/>
              </a:ext>
            </a:extLst>
          </p:cNvPr>
          <p:cNvSpPr txBox="1"/>
          <p:nvPr/>
        </p:nvSpPr>
        <p:spPr>
          <a:xfrm>
            <a:off x="7693971" y="4361994"/>
            <a:ext cx="3818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rgbClr val="FF0000"/>
                </a:solidFill>
              </a:rPr>
              <a:t>U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7B60BEA-6DE1-B3DE-B402-300E73E6BB89}"/>
              </a:ext>
            </a:extLst>
          </p:cNvPr>
          <p:cNvSpPr txBox="1"/>
          <p:nvPr/>
        </p:nvSpPr>
        <p:spPr>
          <a:xfrm>
            <a:off x="5807038" y="6051902"/>
            <a:ext cx="1953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sym typeface="Symbol" panose="05050102010706020507" pitchFamily="18" charset="2"/>
              </a:rPr>
              <a:t>L dan U  </a:t>
            </a:r>
            <a:r>
              <a:rPr lang="en-US" dirty="0" err="1">
                <a:solidFill>
                  <a:srgbClr val="00B050"/>
                </a:solidFill>
                <a:sym typeface="Symbol" panose="05050102010706020507" pitchFamily="18" charset="2"/>
              </a:rPr>
              <a:t>disatukan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2215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l" rtl="0">
              <a:spcBef>
                <a:spcPct val="0"/>
              </a:spcBef>
            </a:pPr>
            <a:r>
              <a:rPr lang="en-US" sz="3600" dirty="0" err="1"/>
              <a:t>Menghitung</a:t>
            </a:r>
            <a:r>
              <a:rPr lang="en-US" sz="3600" dirty="0"/>
              <a:t> </a:t>
            </a:r>
            <a:r>
              <a:rPr lang="en-US" sz="3600" dirty="0" err="1"/>
              <a:t>Determinan</a:t>
            </a:r>
            <a:r>
              <a:rPr lang="en-US" sz="3600" dirty="0"/>
              <a:t> A = LU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7530" y="1646238"/>
            <a:ext cx="10406269" cy="4754563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err="1"/>
              <a:t>Determinan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A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dihitung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perkalian</a:t>
            </a:r>
            <a:r>
              <a:rPr lang="en-US" sz="2400" dirty="0"/>
              <a:t> </a:t>
            </a:r>
            <a:r>
              <a:rPr lang="en-US" sz="2400" dirty="0" err="1"/>
              <a:t>determinan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L dan </a:t>
            </a:r>
            <a:r>
              <a:rPr lang="en-US" sz="2400" dirty="0" err="1"/>
              <a:t>determinan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U. 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dirty="0"/>
              <a:t>    </a:t>
            </a:r>
            <a:r>
              <a:rPr lang="en-US" sz="2400" b="1" dirty="0" err="1"/>
              <a:t>Kasus</a:t>
            </a:r>
            <a:r>
              <a:rPr lang="en-US" sz="2400" b="1" dirty="0"/>
              <a:t> 1: Jika di </a:t>
            </a:r>
            <a:r>
              <a:rPr lang="en-US" sz="2400" b="1" dirty="0" err="1"/>
              <a:t>dalam</a:t>
            </a:r>
            <a:r>
              <a:rPr lang="en-US" sz="2400" b="1" dirty="0"/>
              <a:t> </a:t>
            </a:r>
            <a:r>
              <a:rPr lang="en-US" sz="2400" b="1" dirty="0" err="1"/>
              <a:t>metode</a:t>
            </a:r>
            <a:r>
              <a:rPr lang="en-US" sz="2400" b="1" dirty="0"/>
              <a:t> LU-Gauss </a:t>
            </a:r>
            <a:r>
              <a:rPr lang="en-US" sz="2400" b="1" dirty="0" err="1"/>
              <a:t>tidak</a:t>
            </a:r>
            <a:r>
              <a:rPr lang="en-US" sz="2400" b="1" dirty="0"/>
              <a:t> </a:t>
            </a:r>
            <a:r>
              <a:rPr lang="en-US" sz="2400" b="1" dirty="0" err="1"/>
              <a:t>ada</a:t>
            </a:r>
            <a:r>
              <a:rPr lang="en-US" sz="2400" b="1" dirty="0"/>
              <a:t> </a:t>
            </a:r>
            <a:r>
              <a:rPr lang="en-US" sz="2400" b="1" dirty="0" err="1"/>
              <a:t>pertukaran</a:t>
            </a:r>
            <a:r>
              <a:rPr lang="en-US" sz="2400" b="1" dirty="0"/>
              <a:t> baris</a:t>
            </a:r>
            <a:r>
              <a:rPr lang="en-US" sz="2400" dirty="0"/>
              <a:t> </a:t>
            </a:r>
          </a:p>
          <a:p>
            <a:endParaRPr lang="en-US" sz="2400" dirty="0"/>
          </a:p>
          <a:p>
            <a:pPr>
              <a:buNone/>
            </a:pPr>
            <a:r>
              <a:rPr lang="en-US" sz="2400" dirty="0"/>
              <a:t>        det (</a:t>
            </a:r>
            <a:r>
              <a:rPr lang="en-US" sz="2400" i="1" dirty="0"/>
              <a:t>A</a:t>
            </a:r>
            <a:r>
              <a:rPr lang="en-US" sz="2400" dirty="0"/>
              <a:t>) = det (</a:t>
            </a:r>
            <a:r>
              <a:rPr lang="en-US" sz="2400" i="1" dirty="0"/>
              <a:t>LU</a:t>
            </a:r>
            <a:r>
              <a:rPr lang="en-US" sz="2400" dirty="0"/>
              <a:t>) </a:t>
            </a:r>
          </a:p>
          <a:p>
            <a:pPr>
              <a:buNone/>
            </a:pPr>
            <a:r>
              <a:rPr lang="en-US" sz="2400" dirty="0"/>
              <a:t>		         = det (</a:t>
            </a:r>
            <a:r>
              <a:rPr lang="en-US" sz="2400" i="1" dirty="0"/>
              <a:t>L</a:t>
            </a:r>
            <a:r>
              <a:rPr lang="en-US" sz="2400" dirty="0"/>
              <a:t>) </a:t>
            </a:r>
            <a:r>
              <a:rPr lang="en-US" sz="2400" dirty="0">
                <a:sym typeface="Symbol"/>
              </a:rPr>
              <a:t></a:t>
            </a:r>
            <a:r>
              <a:rPr lang="en-US" sz="2400" dirty="0"/>
              <a:t> det(</a:t>
            </a:r>
            <a:r>
              <a:rPr lang="en-US" sz="2400" i="1" dirty="0"/>
              <a:t>U</a:t>
            </a:r>
            <a:r>
              <a:rPr lang="en-US" sz="2400" dirty="0"/>
              <a:t>) </a:t>
            </a:r>
          </a:p>
          <a:p>
            <a:pPr>
              <a:buNone/>
            </a:pPr>
            <a:r>
              <a:rPr lang="en-US" sz="2400" dirty="0"/>
              <a:t>		         = (1) </a:t>
            </a:r>
            <a:r>
              <a:rPr lang="en-US" sz="2400" dirty="0">
                <a:sym typeface="Symbol" panose="05050102010706020507" pitchFamily="18" charset="2"/>
              </a:rPr>
              <a:t> </a:t>
            </a:r>
            <a:r>
              <a:rPr lang="en-US" sz="2400" dirty="0"/>
              <a:t>det(</a:t>
            </a:r>
            <a:r>
              <a:rPr lang="en-US" sz="2400" i="1" dirty="0"/>
              <a:t>U</a:t>
            </a:r>
            <a:r>
              <a:rPr lang="en-US" sz="2400" dirty="0"/>
              <a:t>) </a:t>
            </a:r>
          </a:p>
          <a:p>
            <a:pPr>
              <a:buNone/>
            </a:pPr>
            <a:r>
              <a:rPr lang="en-US" sz="2400" dirty="0"/>
              <a:t>		         = det(U)</a:t>
            </a:r>
          </a:p>
          <a:p>
            <a:pPr>
              <a:buNone/>
            </a:pPr>
            <a:r>
              <a:rPr lang="en-US" sz="2400" dirty="0"/>
              <a:t>		         = </a:t>
            </a:r>
            <a:r>
              <a:rPr lang="en-US" sz="2400" i="1" dirty="0"/>
              <a:t>u</a:t>
            </a:r>
            <a:r>
              <a:rPr lang="en-US" sz="2400" baseline="-25000" dirty="0"/>
              <a:t>11</a:t>
            </a:r>
            <a:r>
              <a:rPr lang="en-US" sz="2400" dirty="0"/>
              <a:t> </a:t>
            </a:r>
            <a:r>
              <a:rPr lang="en-US" sz="2400" i="1" dirty="0"/>
              <a:t>u</a:t>
            </a:r>
            <a:r>
              <a:rPr lang="en-US" sz="2400" baseline="-25000" dirty="0"/>
              <a:t>22</a:t>
            </a:r>
            <a:r>
              <a:rPr lang="en-US" sz="2400" dirty="0"/>
              <a:t> </a:t>
            </a:r>
            <a:r>
              <a:rPr lang="en-US" sz="2400" i="1" dirty="0"/>
              <a:t>u</a:t>
            </a:r>
            <a:r>
              <a:rPr lang="en-US" sz="2400" baseline="-25000" dirty="0"/>
              <a:t>33</a:t>
            </a:r>
            <a:r>
              <a:rPr lang="en-US" sz="2400" dirty="0"/>
              <a:t> ... </a:t>
            </a:r>
            <a:r>
              <a:rPr lang="en-US" sz="2400" i="1" dirty="0" err="1"/>
              <a:t>u</a:t>
            </a:r>
            <a:r>
              <a:rPr lang="en-US" sz="2400" i="1" baseline="-25000" dirty="0" err="1"/>
              <a:t>nn</a:t>
            </a:r>
            <a:r>
              <a:rPr lang="en-US" sz="2400" dirty="0"/>
              <a:t>    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/>
              <a:t>     </a:t>
            </a:r>
            <a:r>
              <a:rPr lang="en-US" sz="2400" dirty="0" err="1"/>
              <a:t>Keterangan</a:t>
            </a:r>
            <a:r>
              <a:rPr lang="en-US" sz="2400" dirty="0"/>
              <a:t>: det(</a:t>
            </a:r>
            <a:r>
              <a:rPr lang="en-US" sz="2400" i="1" dirty="0"/>
              <a:t>L</a:t>
            </a:r>
            <a:r>
              <a:rPr lang="en-US" sz="2400" dirty="0"/>
              <a:t>) = 1 </a:t>
            </a:r>
            <a:r>
              <a:rPr lang="en-US" sz="2400" dirty="0" err="1"/>
              <a:t>sebab</a:t>
            </a:r>
            <a:r>
              <a:rPr lang="en-US" sz="2400" dirty="0"/>
              <a:t>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diagonal </a:t>
            </a:r>
            <a:r>
              <a:rPr lang="en-US" sz="2400" i="1" dirty="0"/>
              <a:t>L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. 	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3365" y="533401"/>
            <a:ext cx="10406270" cy="5592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/>
              <a:t>Kasus</a:t>
            </a:r>
            <a:r>
              <a:rPr lang="en-US" b="1" dirty="0"/>
              <a:t> 2: Jika di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metode</a:t>
            </a:r>
            <a:r>
              <a:rPr lang="en-US" b="1" dirty="0"/>
              <a:t> LU-Gauss </a:t>
            </a:r>
            <a:r>
              <a:rPr lang="en-US" b="1" dirty="0" err="1"/>
              <a:t>terdapat</a:t>
            </a:r>
            <a:r>
              <a:rPr lang="en-US" b="1" dirty="0"/>
              <a:t> </a:t>
            </a:r>
            <a:r>
              <a:rPr lang="en-US" b="1" dirty="0" err="1"/>
              <a:t>pertukaran</a:t>
            </a:r>
            <a:r>
              <a:rPr lang="en-US" b="1" dirty="0"/>
              <a:t> baris</a:t>
            </a:r>
            <a:endParaRPr lang="en-US" sz="2400" dirty="0"/>
          </a:p>
          <a:p>
            <a:pPr>
              <a:buNone/>
            </a:pPr>
            <a:r>
              <a:rPr lang="en-US" dirty="0"/>
              <a:t> </a:t>
            </a:r>
            <a:endParaRPr lang="en-US" sz="2400" dirty="0"/>
          </a:p>
          <a:p>
            <a:r>
              <a:rPr lang="en-US" sz="2600" dirty="0"/>
              <a:t>Jika </a:t>
            </a:r>
            <a:r>
              <a:rPr lang="en-US" sz="2600" dirty="0" err="1"/>
              <a:t>terdapat</a:t>
            </a:r>
            <a:r>
              <a:rPr lang="en-US" sz="2600" dirty="0"/>
              <a:t> </a:t>
            </a:r>
            <a:r>
              <a:rPr lang="en-US" sz="2600" dirty="0" err="1"/>
              <a:t>operasi</a:t>
            </a:r>
            <a:r>
              <a:rPr lang="en-US" sz="2600" dirty="0"/>
              <a:t> </a:t>
            </a:r>
            <a:r>
              <a:rPr lang="en-US" sz="2600" dirty="0" err="1"/>
              <a:t>pertukaran</a:t>
            </a:r>
            <a:r>
              <a:rPr lang="en-US" sz="2600" dirty="0"/>
              <a:t> baris, </a:t>
            </a:r>
            <a:r>
              <a:rPr lang="en-US" sz="2600" dirty="0" err="1"/>
              <a:t>maka</a:t>
            </a:r>
            <a:r>
              <a:rPr lang="en-US" sz="2600" dirty="0"/>
              <a:t> </a:t>
            </a:r>
            <a:r>
              <a:rPr lang="en-US" sz="2600" dirty="0" err="1"/>
              <a:t>dekomposisi</a:t>
            </a:r>
            <a:r>
              <a:rPr lang="en-US" sz="2600" dirty="0"/>
              <a:t> </a:t>
            </a:r>
            <a:r>
              <a:rPr lang="en-US" sz="2600" i="1" dirty="0"/>
              <a:t>LU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</a:t>
            </a:r>
            <a:r>
              <a:rPr lang="en-US" sz="2600" dirty="0" err="1"/>
              <a:t>operasi</a:t>
            </a:r>
            <a:r>
              <a:rPr lang="en-US" sz="2600" dirty="0"/>
              <a:t> </a:t>
            </a:r>
            <a:r>
              <a:rPr lang="en-US" sz="2600" dirty="0" err="1"/>
              <a:t>pertukaran</a:t>
            </a:r>
            <a:r>
              <a:rPr lang="en-US" sz="2600" dirty="0"/>
              <a:t> baris </a:t>
            </a:r>
            <a:r>
              <a:rPr lang="en-US" sz="2600" dirty="0" err="1"/>
              <a:t>setara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</a:t>
            </a:r>
            <a:r>
              <a:rPr lang="en-US" sz="2600" dirty="0" err="1"/>
              <a:t>mengerjakan</a:t>
            </a:r>
            <a:r>
              <a:rPr lang="en-US" sz="2600" dirty="0"/>
              <a:t> </a:t>
            </a:r>
            <a:r>
              <a:rPr lang="en-US" sz="2600" dirty="0" err="1"/>
              <a:t>dua</a:t>
            </a:r>
            <a:r>
              <a:rPr lang="en-US" sz="2600" dirty="0"/>
              <a:t> proses </a:t>
            </a:r>
            <a:r>
              <a:rPr lang="en-US" sz="2600" dirty="0" err="1"/>
              <a:t>terpisah</a:t>
            </a:r>
            <a:r>
              <a:rPr lang="en-US" sz="2600" dirty="0"/>
              <a:t> </a:t>
            </a:r>
            <a:r>
              <a:rPr lang="en-US" sz="2600" dirty="0" err="1"/>
              <a:t>berikut</a:t>
            </a:r>
            <a:r>
              <a:rPr lang="en-US" sz="2600" dirty="0"/>
              <a:t>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600" dirty="0" err="1"/>
              <a:t>Pertukaran</a:t>
            </a:r>
            <a:r>
              <a:rPr lang="en-US" sz="2600" dirty="0"/>
              <a:t> baris </a:t>
            </a:r>
            <a:r>
              <a:rPr lang="en-US" sz="2600" dirty="0" err="1"/>
              <a:t>dapat</a:t>
            </a:r>
            <a:r>
              <a:rPr lang="en-US" sz="2600" dirty="0"/>
              <a:t> </a:t>
            </a:r>
            <a:r>
              <a:rPr lang="en-US" sz="2600" dirty="0" err="1"/>
              <a:t>dipandang</a:t>
            </a:r>
            <a:r>
              <a:rPr lang="en-US" sz="2600" dirty="0"/>
              <a:t> </a:t>
            </a:r>
            <a:r>
              <a:rPr lang="en-US" sz="2600" dirty="0" err="1"/>
              <a:t>sebagai</a:t>
            </a:r>
            <a:r>
              <a:rPr lang="en-US" sz="2600" dirty="0"/>
              <a:t> </a:t>
            </a:r>
            <a:r>
              <a:rPr lang="en-US" sz="2600" dirty="0" err="1"/>
              <a:t>transformasi</a:t>
            </a:r>
            <a:r>
              <a:rPr lang="en-US" sz="2600" dirty="0"/>
              <a:t> </a:t>
            </a:r>
            <a:r>
              <a:rPr lang="en-US" sz="2600" dirty="0" err="1"/>
              <a:t>matriks</a:t>
            </a:r>
            <a:r>
              <a:rPr lang="en-US" sz="2600" dirty="0"/>
              <a:t> </a:t>
            </a:r>
            <a:r>
              <a:rPr lang="en-US" sz="2600" i="1" dirty="0"/>
              <a:t>A</a:t>
            </a:r>
            <a:r>
              <a:rPr lang="en-US" sz="2600" dirty="0"/>
              <a:t> </a:t>
            </a:r>
            <a:r>
              <a:rPr lang="en-US" sz="2600" dirty="0" err="1"/>
              <a:t>menjadi</a:t>
            </a:r>
            <a:r>
              <a:rPr lang="en-US" sz="2600" dirty="0"/>
              <a:t> </a:t>
            </a:r>
            <a:r>
              <a:rPr lang="en-US" sz="2600" dirty="0" err="1"/>
              <a:t>matriks</a:t>
            </a:r>
            <a:r>
              <a:rPr lang="en-US" sz="2600" dirty="0"/>
              <a:t> </a:t>
            </a:r>
            <a:r>
              <a:rPr lang="en-US" sz="2600" i="1" dirty="0"/>
              <a:t>A</a:t>
            </a:r>
            <a:r>
              <a:rPr lang="en-US" sz="2600" dirty="0"/>
              <a:t>' </a:t>
            </a:r>
            <a:r>
              <a:rPr lang="en-US" sz="2600" dirty="0" err="1"/>
              <a:t>dengan</a:t>
            </a:r>
            <a:r>
              <a:rPr lang="en-US" sz="2600" dirty="0"/>
              <a:t> </a:t>
            </a:r>
            <a:r>
              <a:rPr lang="en-US" sz="2600" dirty="0" err="1"/>
              <a:t>cara</a:t>
            </a:r>
            <a:r>
              <a:rPr lang="en-US" sz="2600" dirty="0"/>
              <a:t> </a:t>
            </a:r>
            <a:r>
              <a:rPr lang="en-US" sz="2600" dirty="0" err="1"/>
              <a:t>permutasi</a:t>
            </a:r>
            <a:r>
              <a:rPr lang="en-US" sz="2600" dirty="0"/>
              <a:t> baris-baris </a:t>
            </a:r>
            <a:r>
              <a:rPr lang="en-US" sz="2600" dirty="0" err="1"/>
              <a:t>matriks</a:t>
            </a:r>
            <a:r>
              <a:rPr lang="en-US" sz="2600" dirty="0"/>
              <a:t> (</a:t>
            </a:r>
            <a:r>
              <a:rPr lang="en-US" sz="2600" dirty="0" err="1"/>
              <a:t>sama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</a:t>
            </a:r>
            <a:r>
              <a:rPr lang="en-US" sz="2600" dirty="0" err="1"/>
              <a:t>mengalikan</a:t>
            </a:r>
            <a:r>
              <a:rPr lang="en-US" sz="2600" dirty="0"/>
              <a:t> </a:t>
            </a:r>
            <a:r>
              <a:rPr lang="en-US" sz="2600" i="1" dirty="0"/>
              <a:t>A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</a:t>
            </a:r>
            <a:r>
              <a:rPr lang="en-US" sz="2600" dirty="0" err="1"/>
              <a:t>matriks</a:t>
            </a:r>
            <a:r>
              <a:rPr lang="en-US" sz="2600" dirty="0"/>
              <a:t> </a:t>
            </a:r>
            <a:r>
              <a:rPr lang="en-US" sz="2600" dirty="0" err="1"/>
              <a:t>permutasi</a:t>
            </a:r>
            <a:r>
              <a:rPr lang="en-US" sz="2600" dirty="0"/>
              <a:t> </a:t>
            </a:r>
            <a:r>
              <a:rPr lang="en-US" sz="2600" i="1" dirty="0"/>
              <a:t>P</a:t>
            </a:r>
            <a:r>
              <a:rPr lang="en-US" sz="2600" dirty="0"/>
              <a:t>),</a:t>
            </a:r>
          </a:p>
          <a:p>
            <a:pPr>
              <a:buNone/>
            </a:pPr>
            <a:r>
              <a:rPr lang="en-US" sz="2600" dirty="0"/>
              <a:t>			</a:t>
            </a:r>
            <a:r>
              <a:rPr lang="en-US" sz="2600" i="1" dirty="0"/>
              <a:t>A</a:t>
            </a:r>
            <a:r>
              <a:rPr lang="en-US" sz="2600" dirty="0"/>
              <a:t>' = </a:t>
            </a:r>
            <a:r>
              <a:rPr lang="en-US" sz="2600" i="1" dirty="0"/>
              <a:t>PA</a:t>
            </a:r>
            <a:r>
              <a:rPr lang="en-US" sz="2600" dirty="0"/>
              <a:t>   </a:t>
            </a:r>
            <a:r>
              <a:rPr lang="en-US" sz="2600" dirty="0" err="1"/>
              <a:t>atau</a:t>
            </a:r>
            <a:r>
              <a:rPr lang="en-US" sz="2600" dirty="0"/>
              <a:t> </a:t>
            </a:r>
            <a:r>
              <a:rPr lang="en-US" sz="2600" dirty="0" err="1"/>
              <a:t>setara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</a:t>
            </a:r>
            <a:r>
              <a:rPr lang="en-US" sz="2600" i="1" dirty="0"/>
              <a:t>A</a:t>
            </a:r>
            <a:r>
              <a:rPr lang="en-US" sz="2600" dirty="0"/>
              <a:t> = </a:t>
            </a:r>
            <a:r>
              <a:rPr lang="en-US" sz="2600" i="1" dirty="0"/>
              <a:t>P</a:t>
            </a:r>
            <a:r>
              <a:rPr lang="en-US" sz="2600" baseline="30000" dirty="0"/>
              <a:t>-1</a:t>
            </a:r>
            <a:r>
              <a:rPr lang="en-US" sz="2600" dirty="0"/>
              <a:t> </a:t>
            </a:r>
            <a:r>
              <a:rPr lang="en-US" sz="2600" i="1" dirty="0"/>
              <a:t>A</a:t>
            </a:r>
            <a:r>
              <a:rPr lang="en-US" sz="2600" dirty="0"/>
              <a:t>’		</a:t>
            </a:r>
          </a:p>
          <a:p>
            <a:pPr>
              <a:buNone/>
            </a:pPr>
            <a:endParaRPr lang="en-US" sz="2600" dirty="0"/>
          </a:p>
          <a:p>
            <a:pPr marL="971550" lvl="1" indent="-514350">
              <a:buFont typeface="+mj-lt"/>
              <a:buAutoNum type="arabicPeriod" startAt="2"/>
            </a:pPr>
            <a:r>
              <a:rPr lang="en-US" sz="2600" dirty="0" err="1"/>
              <a:t>Dekomposisi</a:t>
            </a:r>
            <a:r>
              <a:rPr lang="en-US" sz="2600" dirty="0"/>
              <a:t> </a:t>
            </a:r>
            <a:r>
              <a:rPr lang="en-US" sz="2600" i="1" dirty="0"/>
              <a:t>A</a:t>
            </a:r>
            <a:r>
              <a:rPr lang="en-US" sz="2600" dirty="0"/>
              <a:t>' </a:t>
            </a:r>
            <a:r>
              <a:rPr lang="en-US" sz="2600" dirty="0" err="1"/>
              <a:t>menjadi</a:t>
            </a:r>
            <a:r>
              <a:rPr lang="en-US" sz="2600" dirty="0"/>
              <a:t> </a:t>
            </a:r>
            <a:r>
              <a:rPr lang="en-US" sz="2600" i="1" dirty="0"/>
              <a:t>LU</a:t>
            </a:r>
            <a:r>
              <a:rPr lang="en-US" sz="2600" dirty="0"/>
              <a:t> </a:t>
            </a:r>
            <a:r>
              <a:rPr lang="en-US" sz="2600" dirty="0" err="1"/>
              <a:t>tanpa</a:t>
            </a:r>
            <a:r>
              <a:rPr lang="en-US" sz="2600" dirty="0"/>
              <a:t> </a:t>
            </a:r>
            <a:r>
              <a:rPr lang="en-US" sz="2600" dirty="0" err="1"/>
              <a:t>operasi</a:t>
            </a:r>
            <a:r>
              <a:rPr lang="en-US" sz="2600" dirty="0"/>
              <a:t> </a:t>
            </a:r>
            <a:r>
              <a:rPr lang="en-US" sz="2600" dirty="0" err="1"/>
              <a:t>pertukaran</a:t>
            </a:r>
            <a:r>
              <a:rPr lang="en-US" sz="2600" dirty="0"/>
              <a:t> baris  </a:t>
            </a:r>
          </a:p>
          <a:p>
            <a:pPr>
              <a:buNone/>
            </a:pPr>
            <a:r>
              <a:rPr lang="en-US" sz="2600" dirty="0"/>
              <a:t>			</a:t>
            </a:r>
            <a:r>
              <a:rPr lang="en-US" sz="2600" i="1" dirty="0"/>
              <a:t>A</a:t>
            </a:r>
            <a:r>
              <a:rPr lang="en-US" sz="2600" dirty="0"/>
              <a:t>' = </a:t>
            </a:r>
            <a:r>
              <a:rPr lang="en-US" sz="2600" i="1" dirty="0"/>
              <a:t>LU</a:t>
            </a:r>
            <a:endParaRPr lang="en-US" sz="2600" dirty="0"/>
          </a:p>
          <a:p>
            <a:pPr>
              <a:buNone/>
            </a:pPr>
            <a:endParaRPr lang="en-US" sz="3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3365" y="533401"/>
            <a:ext cx="10565296" cy="5592763"/>
          </a:xfrm>
        </p:spPr>
        <p:txBody>
          <a:bodyPr>
            <a:normAutofit/>
          </a:bodyPr>
          <a:lstStyle/>
          <a:p>
            <a:r>
              <a:rPr lang="en-US" sz="2400" dirty="0"/>
              <a:t>Dari (1) </a:t>
            </a:r>
            <a:r>
              <a:rPr lang="en-US" sz="2400" dirty="0" err="1"/>
              <a:t>dan</a:t>
            </a:r>
            <a:r>
              <a:rPr lang="en-US" sz="2400" dirty="0"/>
              <a:t> (2), </a:t>
            </a:r>
            <a:r>
              <a:rPr lang="en-US" sz="2400" i="1" dirty="0"/>
              <a:t>L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i="1" dirty="0"/>
              <a:t>U</a:t>
            </a:r>
            <a:r>
              <a:rPr lang="en-US" sz="2400" dirty="0"/>
              <a:t> </a:t>
            </a:r>
            <a:r>
              <a:rPr lang="en-US" sz="2400" dirty="0" err="1"/>
              <a:t>dihubungkan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endParaRPr lang="en-US" sz="2400" dirty="0"/>
          </a:p>
          <a:p>
            <a:pPr>
              <a:buNone/>
            </a:pPr>
            <a:r>
              <a:rPr lang="en-US" sz="2400" dirty="0"/>
              <a:t>	</a:t>
            </a:r>
          </a:p>
          <a:p>
            <a:pPr>
              <a:buNone/>
            </a:pPr>
            <a:r>
              <a:rPr lang="en-US" sz="2400" i="1" dirty="0"/>
              <a:t>		A</a:t>
            </a:r>
            <a:r>
              <a:rPr lang="en-US" sz="2400" dirty="0"/>
              <a:t> = </a:t>
            </a:r>
            <a:r>
              <a:rPr lang="en-US" sz="2400" i="1" dirty="0"/>
              <a:t>P</a:t>
            </a:r>
            <a:r>
              <a:rPr lang="en-US" sz="2400" baseline="30000" dirty="0"/>
              <a:t>-1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dirty="0"/>
              <a:t>' = </a:t>
            </a:r>
            <a:r>
              <a:rPr lang="en-US" sz="2400" i="1" dirty="0"/>
              <a:t>P</a:t>
            </a:r>
            <a:r>
              <a:rPr lang="en-US" sz="2400" baseline="30000" dirty="0"/>
              <a:t>-1</a:t>
            </a:r>
            <a:r>
              <a:rPr lang="en-US" sz="2400" dirty="0"/>
              <a:t> </a:t>
            </a:r>
            <a:r>
              <a:rPr lang="en-US" sz="2400" i="1" dirty="0"/>
              <a:t>LU</a:t>
            </a:r>
            <a:r>
              <a:rPr lang="en-US" sz="2400" dirty="0"/>
              <a:t>						</a:t>
            </a:r>
          </a:p>
          <a:p>
            <a:r>
              <a:rPr lang="en-US" sz="2400" dirty="0" err="1"/>
              <a:t>Determinan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ditulis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endParaRPr lang="en-US" sz="2400" dirty="0"/>
          </a:p>
          <a:p>
            <a:pPr>
              <a:buNone/>
            </a:pPr>
            <a:r>
              <a:rPr lang="en-US" sz="2400" dirty="0"/>
              <a:t>	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err="1"/>
              <a:t>det</a:t>
            </a:r>
            <a:r>
              <a:rPr lang="en-US" sz="2400" dirty="0"/>
              <a:t> (</a:t>
            </a:r>
            <a:r>
              <a:rPr lang="en-US" sz="2400" i="1" dirty="0"/>
              <a:t>A</a:t>
            </a:r>
            <a:r>
              <a:rPr lang="en-US" sz="2400" dirty="0"/>
              <a:t>)  =  </a:t>
            </a:r>
            <a:r>
              <a:rPr lang="en-US" sz="2400" dirty="0" err="1"/>
              <a:t>det</a:t>
            </a:r>
            <a:r>
              <a:rPr lang="en-US" sz="2400" dirty="0"/>
              <a:t> (</a:t>
            </a:r>
            <a:r>
              <a:rPr lang="en-US" sz="2400" i="1" dirty="0"/>
              <a:t>P</a:t>
            </a:r>
            <a:r>
              <a:rPr lang="en-US" sz="2400" baseline="30000" dirty="0"/>
              <a:t>-1</a:t>
            </a:r>
            <a:r>
              <a:rPr lang="en-US" sz="2400" dirty="0"/>
              <a:t>) </a:t>
            </a:r>
            <a:r>
              <a:rPr lang="en-US" sz="2400" dirty="0">
                <a:sym typeface="Symbol"/>
              </a:rPr>
              <a:t></a:t>
            </a:r>
            <a:r>
              <a:rPr lang="en-US" sz="2400" dirty="0"/>
              <a:t> </a:t>
            </a:r>
            <a:r>
              <a:rPr lang="en-US" sz="2400" dirty="0" err="1"/>
              <a:t>det</a:t>
            </a:r>
            <a:r>
              <a:rPr lang="en-US" sz="2400" dirty="0"/>
              <a:t> (</a:t>
            </a:r>
            <a:r>
              <a:rPr lang="en-US" sz="2400" i="1" dirty="0"/>
              <a:t>L</a:t>
            </a:r>
            <a:r>
              <a:rPr lang="en-US" sz="2400" dirty="0"/>
              <a:t>) </a:t>
            </a:r>
            <a:r>
              <a:rPr lang="en-US" sz="2400" dirty="0">
                <a:sym typeface="Symbol"/>
              </a:rPr>
              <a:t></a:t>
            </a:r>
            <a:r>
              <a:rPr lang="en-US" sz="2400" dirty="0"/>
              <a:t> </a:t>
            </a:r>
            <a:r>
              <a:rPr lang="en-US" sz="2400" dirty="0" err="1"/>
              <a:t>det</a:t>
            </a:r>
            <a:r>
              <a:rPr lang="en-US" sz="2400" dirty="0"/>
              <a:t> (</a:t>
            </a:r>
            <a:r>
              <a:rPr lang="en-US" sz="2400" i="1" dirty="0"/>
              <a:t>U</a:t>
            </a:r>
            <a:r>
              <a:rPr lang="en-US" sz="2400" dirty="0"/>
              <a:t>) </a:t>
            </a:r>
          </a:p>
          <a:p>
            <a:pPr>
              <a:buNone/>
            </a:pPr>
            <a:r>
              <a:rPr lang="en-US" sz="2400" dirty="0"/>
              <a:t>	              =  </a:t>
            </a:r>
            <a:r>
              <a:rPr lang="en-US" sz="2400" dirty="0" err="1"/>
              <a:t>det</a:t>
            </a:r>
            <a:r>
              <a:rPr lang="en-US" sz="2400" dirty="0"/>
              <a:t> (</a:t>
            </a:r>
            <a:r>
              <a:rPr lang="en-US" sz="2400" i="1" dirty="0"/>
              <a:t>P</a:t>
            </a:r>
            <a:r>
              <a:rPr lang="en-US" sz="2400" baseline="30000" dirty="0"/>
              <a:t>-1</a:t>
            </a:r>
            <a:r>
              <a:rPr lang="en-US" sz="2400" dirty="0"/>
              <a:t>) </a:t>
            </a:r>
            <a:r>
              <a:rPr lang="en-US" sz="2400" dirty="0">
                <a:sym typeface="Symbol"/>
              </a:rPr>
              <a:t></a:t>
            </a:r>
            <a:r>
              <a:rPr lang="en-US" sz="2400" dirty="0"/>
              <a:t> 1 </a:t>
            </a:r>
            <a:r>
              <a:rPr lang="en-US" sz="2400" dirty="0">
                <a:sym typeface="Symbol"/>
              </a:rPr>
              <a:t></a:t>
            </a:r>
            <a:r>
              <a:rPr lang="en-US" sz="2400" dirty="0"/>
              <a:t> </a:t>
            </a:r>
            <a:r>
              <a:rPr lang="en-US" sz="2400" dirty="0" err="1"/>
              <a:t>det</a:t>
            </a:r>
            <a:r>
              <a:rPr lang="en-US" sz="2400" dirty="0"/>
              <a:t> (</a:t>
            </a:r>
            <a:r>
              <a:rPr lang="en-US" sz="2400" i="1" dirty="0"/>
              <a:t>U</a:t>
            </a:r>
            <a:r>
              <a:rPr lang="en-US" sz="2400" dirty="0"/>
              <a:t>)</a:t>
            </a:r>
          </a:p>
          <a:p>
            <a:pPr>
              <a:buNone/>
            </a:pPr>
            <a:r>
              <a:rPr lang="en-US" sz="2400" dirty="0"/>
              <a:t>	              =  </a:t>
            </a:r>
            <a:r>
              <a:rPr lang="en-US" sz="2400" dirty="0" err="1"/>
              <a:t>det</a:t>
            </a:r>
            <a:r>
              <a:rPr lang="en-US" sz="2400" dirty="0"/>
              <a:t> (</a:t>
            </a:r>
            <a:r>
              <a:rPr lang="en-US" sz="2400" i="1" dirty="0"/>
              <a:t>P</a:t>
            </a:r>
            <a:r>
              <a:rPr lang="en-US" sz="2400" baseline="30000" dirty="0"/>
              <a:t>-1</a:t>
            </a:r>
            <a:r>
              <a:rPr lang="en-US" sz="2400" dirty="0"/>
              <a:t>) </a:t>
            </a:r>
            <a:r>
              <a:rPr lang="en-US" sz="2400" dirty="0">
                <a:sym typeface="Symbol"/>
              </a:rPr>
              <a:t></a:t>
            </a:r>
            <a:r>
              <a:rPr lang="en-US" sz="2400" dirty="0"/>
              <a:t> </a:t>
            </a:r>
            <a:r>
              <a:rPr lang="en-US" sz="2400" dirty="0" err="1"/>
              <a:t>det</a:t>
            </a:r>
            <a:r>
              <a:rPr lang="en-US" sz="2400" dirty="0"/>
              <a:t> (</a:t>
            </a:r>
            <a:r>
              <a:rPr lang="en-US" sz="2400" i="1" dirty="0"/>
              <a:t>U</a:t>
            </a:r>
            <a:r>
              <a:rPr lang="en-US" sz="2400" dirty="0"/>
              <a:t>)</a:t>
            </a:r>
          </a:p>
          <a:p>
            <a:pPr>
              <a:buNone/>
            </a:pPr>
            <a:r>
              <a:rPr lang="en-US" sz="2400" dirty="0"/>
              <a:t>	              =  </a:t>
            </a:r>
            <a:r>
              <a:rPr lang="en-US" sz="2400" dirty="0">
                <a:sym typeface="Symbol"/>
              </a:rPr>
              <a:t></a:t>
            </a:r>
            <a:r>
              <a:rPr lang="en-US" sz="2400" dirty="0"/>
              <a:t> </a:t>
            </a:r>
            <a:r>
              <a:rPr lang="en-US" sz="2400" dirty="0" err="1"/>
              <a:t>det</a:t>
            </a:r>
            <a:r>
              <a:rPr lang="en-US" sz="2400" dirty="0"/>
              <a:t> (</a:t>
            </a:r>
            <a:r>
              <a:rPr lang="en-US" sz="2400" i="1" dirty="0"/>
              <a:t>U</a:t>
            </a:r>
            <a:r>
              <a:rPr lang="en-US" sz="2400" dirty="0"/>
              <a:t>)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	yang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>
                <a:sym typeface="Symbol"/>
              </a:rPr>
              <a:t></a:t>
            </a:r>
            <a:r>
              <a:rPr lang="en-US" sz="2400" dirty="0"/>
              <a:t> = det (</a:t>
            </a:r>
            <a:r>
              <a:rPr lang="en-US" sz="2400" i="1" dirty="0"/>
              <a:t>P</a:t>
            </a:r>
            <a:r>
              <a:rPr lang="en-US" sz="2400" baseline="30000" dirty="0"/>
              <a:t>-1</a:t>
            </a:r>
            <a:r>
              <a:rPr lang="en-US" sz="2400" dirty="0"/>
              <a:t>) = -1 </a:t>
            </a:r>
            <a:r>
              <a:rPr lang="en-US" sz="2400" dirty="0" err="1"/>
              <a:t>atau</a:t>
            </a:r>
            <a:r>
              <a:rPr lang="en-US" sz="2400" dirty="0"/>
              <a:t> 1 </a:t>
            </a:r>
            <a:r>
              <a:rPr lang="en-US" sz="2400" dirty="0" err="1"/>
              <a:t>bergantung</a:t>
            </a:r>
            <a:r>
              <a:rPr lang="en-US" sz="2400" dirty="0"/>
              <a:t> pada </a:t>
            </a:r>
            <a:r>
              <a:rPr lang="en-US" sz="2400" dirty="0" err="1"/>
              <a:t>apakah</a:t>
            </a:r>
            <a:r>
              <a:rPr lang="en-US" sz="2400" dirty="0"/>
              <a:t> </a:t>
            </a:r>
            <a:r>
              <a:rPr lang="en-US" sz="2400" dirty="0" err="1"/>
              <a:t>pertukaran</a:t>
            </a:r>
            <a:r>
              <a:rPr lang="en-US" sz="2400" dirty="0"/>
              <a:t> baris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sejumlah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 </a:t>
            </a:r>
            <a:r>
              <a:rPr lang="en-US" sz="2400" dirty="0" err="1"/>
              <a:t>ganjil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genap</a:t>
            </a:r>
            <a:r>
              <a:rPr lang="en-US" sz="2400" dirty="0"/>
              <a:t>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703" y="772160"/>
            <a:ext cx="10366513" cy="5354004"/>
          </a:xfrm>
        </p:spPr>
        <p:txBody>
          <a:bodyPr>
            <a:normAutofit/>
          </a:bodyPr>
          <a:lstStyle/>
          <a:p>
            <a:r>
              <a:rPr lang="en-US" sz="2400" dirty="0"/>
              <a:t>Jika </a:t>
            </a:r>
            <a:r>
              <a:rPr lang="en-US" sz="2400" dirty="0" err="1"/>
              <a:t>terjadi</a:t>
            </a:r>
            <a:r>
              <a:rPr lang="en-US" sz="2400" dirty="0"/>
              <a:t> </a:t>
            </a:r>
            <a:r>
              <a:rPr lang="en-US" sz="2400" dirty="0" err="1"/>
              <a:t>pertukaran</a:t>
            </a:r>
            <a:r>
              <a:rPr lang="en-US" sz="2400" dirty="0"/>
              <a:t> baris </a:t>
            </a:r>
            <a:r>
              <a:rPr lang="en-US" sz="2400" dirty="0" err="1"/>
              <a:t>sejumlah</a:t>
            </a:r>
            <a:r>
              <a:rPr lang="en-US" sz="2400" dirty="0"/>
              <a:t> </a:t>
            </a:r>
            <a:r>
              <a:rPr lang="en-US" sz="2400" i="1" dirty="0"/>
              <a:t>p</a:t>
            </a:r>
            <a:r>
              <a:rPr lang="en-US" sz="2400" dirty="0"/>
              <a:t> kali,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i="1" dirty="0">
                <a:sym typeface="Symbol"/>
              </a:rPr>
              <a:t>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ditulis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:</a:t>
            </a:r>
          </a:p>
          <a:p>
            <a:pPr>
              <a:buNone/>
            </a:pPr>
            <a:r>
              <a:rPr lang="en-US" sz="2400" dirty="0"/>
              <a:t>		</a:t>
            </a:r>
            <a:r>
              <a:rPr lang="en-US" sz="2400" i="1" dirty="0">
                <a:sym typeface="Symbol"/>
              </a:rPr>
              <a:t></a:t>
            </a:r>
            <a:r>
              <a:rPr lang="en-US" sz="2400" dirty="0"/>
              <a:t> = (-1)</a:t>
            </a:r>
            <a:r>
              <a:rPr lang="en-US" sz="2400" i="1" baseline="30000" dirty="0"/>
              <a:t>p</a:t>
            </a:r>
            <a:endParaRPr lang="en-US" sz="2400" dirty="0"/>
          </a:p>
          <a:p>
            <a:endParaRPr lang="en-US" sz="2400" i="1" dirty="0">
              <a:sym typeface="Symbol"/>
            </a:endParaRPr>
          </a:p>
          <a:p>
            <a:r>
              <a:rPr lang="en-US" sz="2400" i="1" dirty="0">
                <a:sym typeface="Symbol"/>
              </a:rPr>
              <a:t></a:t>
            </a:r>
            <a:r>
              <a:rPr lang="en-US" sz="2400" i="1" dirty="0"/>
              <a:t> </a:t>
            </a:r>
            <a:r>
              <a:rPr lang="en-US" sz="2400" dirty="0"/>
              <a:t> </a:t>
            </a:r>
            <a:r>
              <a:rPr lang="en-US" sz="2400" dirty="0" err="1"/>
              <a:t>bernilai</a:t>
            </a:r>
            <a:r>
              <a:rPr lang="en-US" sz="2400" dirty="0"/>
              <a:t> 1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i="1" dirty="0"/>
              <a:t>p</a:t>
            </a:r>
            <a:r>
              <a:rPr lang="en-US" sz="2400" dirty="0"/>
              <a:t> </a:t>
            </a:r>
            <a:r>
              <a:rPr lang="en-US" sz="2400" dirty="0" err="1"/>
              <a:t>genap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-1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i="1" dirty="0"/>
              <a:t>p</a:t>
            </a:r>
            <a:r>
              <a:rPr lang="en-US" sz="2400" dirty="0"/>
              <a:t> </a:t>
            </a:r>
            <a:r>
              <a:rPr lang="en-US" sz="2400" dirty="0" err="1"/>
              <a:t>ganjil</a:t>
            </a:r>
            <a:r>
              <a:rPr lang="en-US" sz="2400" dirty="0"/>
              <a:t>.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,</a:t>
            </a:r>
          </a:p>
          <a:p>
            <a:endParaRPr lang="en-US" sz="2400" dirty="0"/>
          </a:p>
          <a:p>
            <a:pPr>
              <a:buNone/>
            </a:pPr>
            <a:r>
              <a:rPr lang="en-US" sz="2400" dirty="0"/>
              <a:t>		det(</a:t>
            </a:r>
            <a:r>
              <a:rPr lang="en-US" sz="2400" i="1" dirty="0"/>
              <a:t>A</a:t>
            </a:r>
            <a:r>
              <a:rPr lang="en-US" sz="2400" dirty="0"/>
              <a:t>) =  (-1)</a:t>
            </a:r>
            <a:r>
              <a:rPr lang="en-US" sz="2400" i="1" baseline="30000" dirty="0"/>
              <a:t>p</a:t>
            </a:r>
            <a:r>
              <a:rPr lang="en-US" sz="2400" baseline="30000" dirty="0"/>
              <a:t> </a:t>
            </a:r>
            <a:r>
              <a:rPr lang="en-US" sz="2400" dirty="0"/>
              <a:t>det(</a:t>
            </a:r>
            <a:r>
              <a:rPr lang="en-US" sz="2400" i="1" dirty="0"/>
              <a:t>U</a:t>
            </a:r>
            <a:r>
              <a:rPr lang="en-US" sz="2400" dirty="0"/>
              <a:t>) = (-1)</a:t>
            </a:r>
            <a:r>
              <a:rPr lang="en-US" sz="2400" i="1" baseline="30000" dirty="0"/>
              <a:t>p</a:t>
            </a:r>
            <a:r>
              <a:rPr lang="en-US" sz="2400" baseline="30000" dirty="0"/>
              <a:t>  </a:t>
            </a:r>
            <a:r>
              <a:rPr lang="en-US" sz="2400" i="1" dirty="0"/>
              <a:t>u</a:t>
            </a:r>
            <a:r>
              <a:rPr lang="en-US" sz="2400" baseline="-25000" dirty="0"/>
              <a:t>11</a:t>
            </a:r>
            <a:r>
              <a:rPr lang="en-US" sz="2400" dirty="0"/>
              <a:t> </a:t>
            </a:r>
            <a:r>
              <a:rPr lang="en-US" sz="2400" i="1" dirty="0"/>
              <a:t>u</a:t>
            </a:r>
            <a:r>
              <a:rPr lang="en-US" sz="2400" baseline="-25000" dirty="0"/>
              <a:t>22</a:t>
            </a:r>
            <a:r>
              <a:rPr lang="en-US" sz="2400" dirty="0"/>
              <a:t> </a:t>
            </a:r>
            <a:r>
              <a:rPr lang="en-US" sz="2400" i="1" dirty="0"/>
              <a:t>u</a:t>
            </a:r>
            <a:r>
              <a:rPr lang="en-US" sz="2400" baseline="-25000" dirty="0"/>
              <a:t>33</a:t>
            </a:r>
            <a:r>
              <a:rPr lang="en-US" sz="2400" dirty="0"/>
              <a:t> ... </a:t>
            </a:r>
            <a:r>
              <a:rPr lang="en-US" sz="2400" i="1" dirty="0" err="1"/>
              <a:t>u</a:t>
            </a:r>
            <a:r>
              <a:rPr lang="en-US" sz="2400" i="1" baseline="-25000" dirty="0" err="1"/>
              <a:t>nn</a:t>
            </a:r>
            <a:r>
              <a:rPr lang="en-US" sz="2400" baseline="-25000" dirty="0"/>
              <a:t>	 	</a:t>
            </a:r>
          </a:p>
          <a:p>
            <a:pPr>
              <a:buNone/>
            </a:pPr>
            <a:endParaRPr lang="en-US" sz="2400" baseline="-25000" dirty="0"/>
          </a:p>
          <a:p>
            <a:r>
              <a:rPr lang="en-US" sz="2400" dirty="0"/>
              <a:t>Jika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baris </a:t>
            </a:r>
            <a:r>
              <a:rPr lang="en-US" sz="2400" dirty="0" err="1"/>
              <a:t>elementer</a:t>
            </a:r>
            <a:r>
              <a:rPr lang="en-US" sz="2400" dirty="0"/>
              <a:t> </a:t>
            </a:r>
            <a:r>
              <a:rPr lang="en-US" sz="2400" dirty="0" err="1"/>
              <a:t>terdapat</a:t>
            </a:r>
            <a:r>
              <a:rPr lang="en-US" sz="2400" dirty="0"/>
              <a:t> </a:t>
            </a:r>
            <a:r>
              <a:rPr lang="en-US" sz="2400" dirty="0" err="1"/>
              <a:t>perkalian</a:t>
            </a:r>
            <a:r>
              <a:rPr lang="en-US" sz="2400" dirty="0"/>
              <a:t> baris-baris </a:t>
            </a:r>
            <a:r>
              <a:rPr lang="en-US" sz="2400" dirty="0" err="1"/>
              <a:t>matriks</a:t>
            </a:r>
            <a:r>
              <a:rPr lang="en-US" sz="2400" dirty="0"/>
              <a:t> 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i="1" dirty="0"/>
              <a:t>k</a:t>
            </a:r>
            <a:r>
              <a:rPr lang="en-US" sz="2400" baseline="-25000" dirty="0"/>
              <a:t>1</a:t>
            </a:r>
            <a:r>
              <a:rPr lang="en-US" sz="2400" dirty="0"/>
              <a:t>, </a:t>
            </a:r>
            <a:r>
              <a:rPr lang="en-US" sz="2400" i="1" dirty="0"/>
              <a:t>k</a:t>
            </a:r>
            <a:r>
              <a:rPr lang="en-US" sz="2400" baseline="-25000" dirty="0"/>
              <a:t>2</a:t>
            </a:r>
            <a:r>
              <a:rPr lang="en-US" sz="2400" dirty="0"/>
              <a:t>, …, </a:t>
            </a:r>
            <a:r>
              <a:rPr lang="en-US" sz="2400" i="1" dirty="0"/>
              <a:t>k</a:t>
            </a:r>
            <a:r>
              <a:rPr lang="en-US" sz="2400" i="1" baseline="-25000" dirty="0"/>
              <a:t>m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endParaRPr lang="en-US" sz="2400" dirty="0"/>
          </a:p>
          <a:p>
            <a:endParaRPr lang="en-US" dirty="0"/>
          </a:p>
          <a:p>
            <a:pPr>
              <a:buNone/>
            </a:pPr>
            <a:r>
              <a:rPr lang="en-US" dirty="0"/>
              <a:t>		</a:t>
            </a:r>
            <a:endParaRPr lang="en-US" baseline="-250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34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857C7A2-F711-141C-E301-382E1E7900A1}"/>
                  </a:ext>
                </a:extLst>
              </p:cNvPr>
              <p:cNvSpPr txBox="1"/>
              <p:nvPr/>
            </p:nvSpPr>
            <p:spPr>
              <a:xfrm>
                <a:off x="1993608" y="4851351"/>
                <a:ext cx="3896644" cy="7477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600" dirty="0"/>
                  <a:t>det(</a:t>
                </a:r>
                <a:r>
                  <a:rPr lang="en-US" sz="2600" i="1" dirty="0"/>
                  <a:t>A</a:t>
                </a:r>
                <a:r>
                  <a:rPr lang="en-US" sz="2600" dirty="0"/>
                  <a:t>)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f>
                          <m:fPr>
                            <m:ctrlPr>
                              <a:rPr lang="en-US" sz="26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sSup>
                                  <m:sSupPr>
                                    <m:ctrlPr>
                                      <a:rPr lang="en-US" sz="2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600" b="0" i="1" smtClean="0">
                                        <a:latin typeface="Cambria Math" panose="02040503050406030204" pitchFamily="18" charset="0"/>
                                      </a:rPr>
                                      <m:t>(−1)</m:t>
                                    </m:r>
                                  </m:e>
                                  <m:sup>
                                    <m:r>
                                      <a:rPr lang="en-US" sz="2600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sup>
                                </m:sSup>
                                <m:r>
                                  <a:rPr lang="en-US" sz="26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600" b="0" i="1" smtClean="0">
                                    <a:latin typeface="Cambria Math" panose="02040503050406030204" pitchFamily="18" charset="0"/>
                                  </a:rPr>
                                  <m:t>𝑢</m:t>
                                </m:r>
                              </m:e>
                              <m:sub>
                                <m:r>
                                  <a:rPr lang="en-US" sz="2600" b="0" i="1" smtClean="0">
                                    <a:latin typeface="Cambria Math" panose="02040503050406030204" pitchFamily="18" charset="0"/>
                                  </a:rPr>
                                  <m:t>11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sz="2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600" b="0" i="1" smtClean="0">
                                    <a:latin typeface="Cambria Math" panose="02040503050406030204" pitchFamily="18" charset="0"/>
                                  </a:rPr>
                                  <m:t>𝑢</m:t>
                                </m:r>
                              </m:e>
                              <m:sub>
                                <m:r>
                                  <a:rPr lang="en-US" sz="2600" b="0" i="1" smtClean="0">
                                    <a:latin typeface="Cambria Math" panose="02040503050406030204" pitchFamily="18" charset="0"/>
                                  </a:rPr>
                                  <m:t>22</m:t>
                                </m:r>
                              </m:sub>
                            </m:sSub>
                            <m:r>
                              <a:rPr lang="en-US" sz="2600" b="0" i="1" smtClean="0">
                                <a:latin typeface="Cambria Math" panose="02040503050406030204" pitchFamily="18" charset="0"/>
                              </a:rPr>
                              <m:t>…</m:t>
                            </m:r>
                            <m:sSub>
                              <m:sSubPr>
                                <m:ctrlPr>
                                  <a:rPr lang="en-US" sz="2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600" b="0" i="1" smtClean="0">
                                    <a:latin typeface="Cambria Math" panose="02040503050406030204" pitchFamily="18" charset="0"/>
                                  </a:rPr>
                                  <m:t>𝑢</m:t>
                                </m:r>
                              </m:e>
                              <m:sub>
                                <m:r>
                                  <a:rPr lang="en-US" sz="2600" b="0" i="1" smtClean="0">
                                    <a:latin typeface="Cambria Math" panose="02040503050406030204" pitchFamily="18" charset="0"/>
                                  </a:rPr>
                                  <m:t>𝑛𝑛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sz="2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600" b="0" i="1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en-US" sz="26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sz="2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600" b="0" i="1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en-US" sz="26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sz="2600" b="0" i="1" smtClean="0">
                                <a:latin typeface="Cambria Math" panose="02040503050406030204" pitchFamily="18" charset="0"/>
                              </a:rPr>
                              <m:t>…</m:t>
                            </m:r>
                            <m:sSub>
                              <m:sSubPr>
                                <m:ctrlPr>
                                  <a:rPr lang="en-US" sz="2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600" b="0" i="1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en-US" sz="2600" b="0" i="1" smtClean="0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sub>
                            </m:sSub>
                          </m:den>
                        </m:f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  <m:sub/>
                    </m:sSub>
                  </m:oMath>
                </a14:m>
                <a:endParaRPr lang="en-US" sz="26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857C7A2-F711-141C-E301-382E1E7900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3608" y="4851351"/>
                <a:ext cx="3896644" cy="747705"/>
              </a:xfrm>
              <a:prstGeom prst="rect">
                <a:avLst/>
              </a:prstGeom>
              <a:blipFill>
                <a:blip r:embed="rId2"/>
                <a:stretch>
                  <a:fillRect l="-2817" b="-32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5496" y="533401"/>
            <a:ext cx="10405470" cy="5592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5</a:t>
            </a:r>
            <a:r>
              <a:rPr lang="en-US" sz="2400" dirty="0"/>
              <a:t>: </a:t>
            </a:r>
            <a:r>
              <a:rPr lang="en-US" sz="2400" dirty="0" err="1"/>
              <a:t>Hitung</a:t>
            </a:r>
            <a:r>
              <a:rPr lang="en-US" sz="2400" dirty="0"/>
              <a:t> </a:t>
            </a:r>
            <a:r>
              <a:rPr lang="en-US" sz="2400" dirty="0" err="1"/>
              <a:t>determinan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dekomposisi</a:t>
            </a:r>
            <a:r>
              <a:rPr lang="en-US" sz="2400" dirty="0"/>
              <a:t> LU:</a:t>
            </a:r>
          </a:p>
          <a:p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35</a:t>
            </a:fld>
            <a:endParaRPr lang="en-US"/>
          </a:p>
        </p:txBody>
      </p:sp>
      <p:graphicFrame>
        <p:nvGraphicFramePr>
          <p:cNvPr id="22937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3663816"/>
              </p:ext>
            </p:extLst>
          </p:nvPr>
        </p:nvGraphicFramePr>
        <p:xfrm>
          <a:off x="1271588" y="1003300"/>
          <a:ext cx="9621837" cy="4830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579801" imgH="2305720" progId="Word.Document.12">
                  <p:embed/>
                </p:oleObj>
              </mc:Choice>
              <mc:Fallback>
                <p:oleObj name="Document" r:id="rId2" imgW="4579801" imgH="2305720" progId="Word.Document.12">
                  <p:embed/>
                  <p:pic>
                    <p:nvPicPr>
                      <p:cNvPr id="22937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1588" y="1003300"/>
                        <a:ext cx="9621837" cy="4830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A51D1-7D3F-9FD5-D39B-4130C0B4C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Latihan (</a:t>
            </a:r>
            <a:r>
              <a:rPr lang="en-US" dirty="0" err="1"/>
              <a:t>Kuis</a:t>
            </a:r>
            <a:r>
              <a:rPr lang="en-US" dirty="0"/>
              <a:t> 2022)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5940316-AD19-BEC4-0480-6B302A70D7F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457200" marR="0" lvl="0" indent="-45720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AutoNum type="alphaLcParenR"/>
                </a:pP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Selesaikan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SPL Ax = b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berikut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dengan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metode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dekomposisi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LU.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Metode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pemfaktorkan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A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menjadi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L dan U yang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digunakan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adalah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metode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reduksi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Crout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0" marR="0" lvl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ID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</a:t>
                </a:r>
                <a14:m>
                  <m:oMath xmlns:m="http://schemas.openxmlformats.org/officeDocument/2006/math">
                    <m:r>
                      <a:rPr lang="en-ID" sz="2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𝐴</m:t>
                    </m:r>
                    <m:r>
                      <a:rPr lang="en-ID" sz="2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 </m:t>
                    </m:r>
                    <m:d>
                      <m:dPr>
                        <m:begChr m:val="["/>
                        <m:endChr m:val="]"/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−2</m:t>
                              </m:r>
                            </m:e>
                          </m:m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ID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ID" sz="2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ID" sz="2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ID" sz="2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 </m:t>
                    </m:r>
                    <m:d>
                      <m:dPr>
                        <m:begChr m:val="["/>
                        <m:endChr m:val="]"/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  <m:r>
                      <a:rPr lang="en-ID" sz="2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ID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ID" sz="2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𝑏</m:t>
                    </m:r>
                    <m:r>
                      <a:rPr lang="en-ID" sz="2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5</m:t>
                              </m:r>
                            </m:e>
                          </m:m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−1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endParaRPr lang="en-ID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b) 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Tuliskan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A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sebagai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hasil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kali L dan U,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verifikasi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hasil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perkaliannya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</a:t>
                </a:r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5940316-AD19-BEC4-0480-6B302A70D7F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 t="-11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102F76-985D-B0BF-0A81-18EC8396D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36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4D51090-4998-9EE6-42B4-02B07D5428BF}"/>
              </a:ext>
            </a:extLst>
          </p:cNvPr>
          <p:cNvSpPr txBox="1"/>
          <p:nvPr/>
        </p:nvSpPr>
        <p:spPr>
          <a:xfrm>
            <a:off x="7342910" y="5541818"/>
            <a:ext cx="34629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(</a:t>
            </a:r>
            <a:r>
              <a:rPr lang="en-US" sz="2000" dirty="0" err="1">
                <a:solidFill>
                  <a:srgbClr val="FF0000"/>
                </a:solidFill>
              </a:rPr>
              <a:t>Jawaban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sedudah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halaman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ini</a:t>
            </a:r>
            <a:r>
              <a:rPr lang="en-US" sz="2000" dirty="0">
                <a:solidFill>
                  <a:srgbClr val="FF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1019118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018825-1AC6-044C-7F53-50CAA8DCAF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54182"/>
            <a:ext cx="10515600" cy="5622781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 err="1"/>
              <a:t>Jawaban</a:t>
            </a:r>
            <a:r>
              <a:rPr lang="en-US" sz="2400" b="1" dirty="0"/>
              <a:t>: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9015EF-5458-55EB-A9D6-382F1CCF9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37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5705CB0-07AB-6449-AD49-65642C50473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174" y="1190336"/>
            <a:ext cx="7701083" cy="274435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EFE6D3C-6944-8B34-2219-CBD7043B2DE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174" y="4264386"/>
            <a:ext cx="8780380" cy="172077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9109174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A268798-B1FC-BF30-419A-86459508090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374073"/>
                <a:ext cx="10515600" cy="6082145"/>
              </a:xfrm>
            </p:spPr>
            <p:txBody>
              <a:bodyPr>
                <a:normAutofit fontScale="92500" lnSpcReduction="20000"/>
              </a:bodyPr>
              <a:lstStyle/>
              <a:p>
                <a:pPr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u11 = a11 = 2, u12 = a12 = 2, u13 = a13 = -2</a:t>
                </a:r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l21 = a21/u11 = 4/2 = 2</a:t>
                </a:r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l31 = a31/u12 = -2/2 = -1 </a:t>
                </a:r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u22 = a22 – l21u12 = 4 – (2)(2) = 0   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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tidak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boleh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nol</a:t>
                </a:r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Pertukarkan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baris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kedua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dengan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ketiga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</a:t>
                </a:r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0">
                  <a:lnSpc>
                    <a:spcPct val="107000"/>
                  </a:lnSpc>
                  <a:spcBef>
                    <a:spcPts val="1200"/>
                  </a:spcBef>
                  <a:spcAft>
                    <a:spcPts val="800"/>
                  </a:spcAft>
                  <a:buNone/>
                </a:pPr>
                <a14:m>
                  <m:oMath xmlns:m="http://schemas.openxmlformats.org/officeDocument/2006/math">
                    <m:r>
                      <a:rPr lang="en-ID" sz="2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𝐴</m:t>
                    </m:r>
                    <m:r>
                      <a:rPr lang="en-ID" sz="2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 </m:t>
                    </m:r>
                    <m:d>
                      <m:dPr>
                        <m:begChr m:val="["/>
                        <m:endChr m:val="]"/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−2</m:t>
                              </m:r>
                            </m:e>
                          </m:m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ID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  </a:t>
                </a:r>
                <a14:m>
                  <m:oMath xmlns:m="http://schemas.openxmlformats.org/officeDocument/2006/math">
                    <m:r>
                      <a:rPr lang="en-ID" sz="2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𝑏</m:t>
                    </m:r>
                    <m:r>
                      <a:rPr lang="en-ID" sz="2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5</m:t>
                              </m:r>
                            </m:e>
                          </m:m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R="0" indent="0">
                  <a:lnSpc>
                    <a:spcPct val="107000"/>
                  </a:lnSpc>
                  <a:spcBef>
                    <a:spcPts val="1200"/>
                  </a:spcBef>
                  <a:spcAft>
                    <a:spcPts val="800"/>
                  </a:spcAft>
                  <a:buNone/>
                </a:pP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Ulang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lagi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menghtung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l21, l31, dan u22</a:t>
                </a:r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l21 = a21/u11 = -2/2 = -1</a:t>
                </a:r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l31 = a31/u12 = 4/2 = 2 </a:t>
                </a:r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u22 = a22 – l21u12 = 2 – (-1)(2) = 4  </a:t>
                </a:r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u23 = a23 – l21u13 = 4 – (-1)(-2) = 2</a:t>
                </a:r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l32 = (a32 – l31u12)/u22 = (4 – (2)(2))/4 = 0/4 = 0</a:t>
                </a:r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u33 = a33 – (l31u13 – l32u23) = 1 – ((2)(-2) – (0)(2)) = 5 </a:t>
                </a:r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A268798-B1FC-BF30-419A-86459508090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374073"/>
                <a:ext cx="10515600" cy="6082145"/>
              </a:xfrm>
              <a:blipFill>
                <a:blip r:embed="rId2"/>
                <a:stretch>
                  <a:fillRect t="-13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2222CA-380F-82B5-F2FA-DCFF9B621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04577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A59E519-D67D-E318-2C3A-4538F5B0177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720436"/>
                <a:ext cx="10515600" cy="5456527"/>
              </a:xfrm>
            </p:spPr>
            <p:txBody>
              <a:bodyPr/>
              <a:lstStyle/>
              <a:p>
                <a:pPr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Jadi,</a:t>
                </a:r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14:m>
                  <m:oMath xmlns:m="http://schemas.openxmlformats.org/officeDocument/2006/math">
                    <m:r>
                      <a:rPr lang="en-ID" sz="2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𝐿</m:t>
                    </m:r>
                    <m:r>
                      <a:rPr lang="en-ID" sz="2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 </m:t>
                    </m:r>
                    <m:d>
                      <m:dPr>
                        <m:begChr m:val="["/>
                        <m:endChr m:val="]"/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dan </a:t>
                </a:r>
                <a14:m>
                  <m:oMath xmlns:m="http://schemas.openxmlformats.org/officeDocument/2006/math">
                    <m:r>
                      <a:rPr lang="en-ID" sz="2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𝑈</m:t>
                    </m:r>
                    <m:r>
                      <a:rPr lang="en-ID" sz="2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 </m:t>
                    </m:r>
                    <m:d>
                      <m:dPr>
                        <m:begChr m:val="["/>
                        <m:endChr m:val="]"/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−2</m:t>
                              </m:r>
                            </m:e>
                          </m:m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ID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ID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Solusi SPL:</a:t>
                </a:r>
                <a:br>
                  <a:rPr lang="en-ID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ID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Ly = b 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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𝑦</m:t>
                              </m:r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𝑦</m:t>
                              </m:r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𝑦</m:t>
                              </m:r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  <m:r>
                      <a:rPr lang="en-ID" sz="2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= </m:t>
                    </m:r>
                    <m:d>
                      <m:dPr>
                        <m:begChr m:val="["/>
                        <m:endChr m:val="]"/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5</m:t>
                              </m:r>
                            </m:e>
                          </m:m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  <m:r>
                      <a:rPr lang="en-ID" sz="2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ID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			y1 = 5</a:t>
                </a:r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ID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			y2 = -1 + y1 = -1 + 5 = 4</a:t>
                </a:r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ID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			y3 = -2y1 = (-2)(5) = -10</a:t>
                </a:r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A59E519-D67D-E318-2C3A-4538F5B0177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720436"/>
                <a:ext cx="10515600" cy="5456527"/>
              </a:xfrm>
              <a:blipFill>
                <a:blip r:embed="rId2"/>
                <a:stretch>
                  <a:fillRect t="-7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E30D20-0EB2-4B30-CCDA-25F1673CD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43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A7BBC4-D8EF-E2AC-1CC5-55AFDED9A0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58800"/>
            <a:ext cx="10515600" cy="595376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400" b="1" dirty="0" err="1"/>
              <a:t>Catatan</a:t>
            </a:r>
            <a:r>
              <a:rPr lang="en-US" sz="2400" dirty="0"/>
              <a:t>: </a:t>
            </a:r>
          </a:p>
          <a:p>
            <a:pPr marL="457200" indent="-457200">
              <a:buAutoNum type="arabicPeriod"/>
            </a:pPr>
            <a:r>
              <a:rPr lang="en-US" sz="2400" dirty="0"/>
              <a:t>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materi</a:t>
            </a:r>
            <a:r>
              <a:rPr lang="en-US" sz="2400" dirty="0"/>
              <a:t> PPT </a:t>
            </a:r>
            <a:r>
              <a:rPr lang="en-US" sz="2400" dirty="0" err="1"/>
              <a:t>ini</a:t>
            </a:r>
            <a:r>
              <a:rPr lang="en-US" sz="2400" dirty="0"/>
              <a:t>, </a:t>
            </a:r>
            <a:r>
              <a:rPr lang="en-US" sz="2400" dirty="0" err="1"/>
              <a:t>seperti</a:t>
            </a:r>
            <a:r>
              <a:rPr lang="en-US" sz="2400" dirty="0"/>
              <a:t> juga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literatur</a:t>
            </a:r>
            <a:r>
              <a:rPr lang="en-US" sz="2400" dirty="0"/>
              <a:t> lain, </a:t>
            </a:r>
            <a:r>
              <a:rPr lang="en-US" sz="2400" dirty="0" err="1"/>
              <a:t>elemen</a:t>
            </a:r>
            <a:r>
              <a:rPr lang="en-US" sz="2400" dirty="0"/>
              <a:t> diagonal </a:t>
            </a:r>
            <a:r>
              <a:rPr lang="en-US" sz="2400" dirty="0" err="1"/>
              <a:t>utama</a:t>
            </a:r>
            <a:r>
              <a:rPr lang="en-US" sz="2400" dirty="0"/>
              <a:t>  </a:t>
            </a:r>
            <a:r>
              <a:rPr lang="en-US" sz="2400" dirty="0" err="1"/>
              <a:t>matriks</a:t>
            </a:r>
            <a:r>
              <a:rPr lang="en-US" sz="2400" dirty="0"/>
              <a:t> L </a:t>
            </a:r>
            <a:r>
              <a:rPr lang="en-US" sz="2400" dirty="0" err="1"/>
              <a:t>semuanya</a:t>
            </a:r>
            <a:r>
              <a:rPr lang="en-US" sz="2400" dirty="0"/>
              <a:t> 1</a:t>
            </a:r>
          </a:p>
          <a:p>
            <a:pPr marL="457200" indent="-457200">
              <a:buAutoNum type="arabicPeriod"/>
            </a:pPr>
            <a:endParaRPr lang="en-US" sz="2400" dirty="0"/>
          </a:p>
          <a:p>
            <a:pPr marL="457200" indent="-457200">
              <a:buAutoNum type="arabicPeriod"/>
            </a:pPr>
            <a:endParaRPr lang="en-US" sz="2400" dirty="0"/>
          </a:p>
          <a:p>
            <a:pPr marL="457200" indent="-457200">
              <a:buAutoNum type="arabicPeriod"/>
            </a:pPr>
            <a:endParaRPr lang="en-US" sz="2400" dirty="0"/>
          </a:p>
          <a:p>
            <a:pPr marL="457200" indent="-457200">
              <a:buAutoNum type="arabicPeriod"/>
            </a:pPr>
            <a:endParaRPr lang="en-US" sz="2400" dirty="0"/>
          </a:p>
          <a:p>
            <a:pPr marL="457200" indent="-457200">
              <a:buAutoNum type="arabicPeriod"/>
            </a:pPr>
            <a:endParaRPr lang="en-US" sz="2400" dirty="0"/>
          </a:p>
          <a:p>
            <a:pPr marL="457200" indent="-457200">
              <a:buAutoNum type="arabicPeriod"/>
            </a:pPr>
            <a:r>
              <a:rPr lang="en-US" sz="2400" dirty="0"/>
              <a:t>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buku</a:t>
            </a:r>
            <a:r>
              <a:rPr lang="en-US" sz="2400" dirty="0"/>
              <a:t> Howard Anton, </a:t>
            </a:r>
            <a:r>
              <a:rPr lang="en-US" sz="2400" dirty="0" err="1"/>
              <a:t>elemen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diagonal </a:t>
            </a:r>
            <a:r>
              <a:rPr lang="en-US" sz="2400" dirty="0" err="1"/>
              <a:t>utama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U yang </a:t>
            </a:r>
            <a:r>
              <a:rPr lang="en-US" sz="2400" dirty="0" err="1"/>
              <a:t>semuanya</a:t>
            </a:r>
            <a:r>
              <a:rPr lang="en-US" sz="2400" dirty="0"/>
              <a:t> 1 (</a:t>
            </a:r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dirty="0" err="1"/>
              <a:t>eselon</a:t>
            </a:r>
            <a:r>
              <a:rPr lang="en-US" sz="2400" dirty="0"/>
              <a:t> baris), </a:t>
            </a:r>
            <a:r>
              <a:rPr lang="en-US" sz="2400" dirty="0" err="1"/>
              <a:t>seperti</a:t>
            </a:r>
            <a:r>
              <a:rPr lang="en-US" sz="2400" dirty="0"/>
              <a:t> di </a:t>
            </a:r>
            <a:r>
              <a:rPr lang="en-US" sz="2400" dirty="0" err="1"/>
              <a:t>bawah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: </a:t>
            </a:r>
          </a:p>
          <a:p>
            <a:pPr marL="457200" indent="-457200">
              <a:buAutoNum type="arabicPeriod"/>
            </a:pPr>
            <a:endParaRPr lang="en-US" sz="2400" dirty="0"/>
          </a:p>
          <a:p>
            <a:pPr marL="457200" indent="-457200">
              <a:buAutoNum type="arabicPeriod"/>
            </a:pPr>
            <a:endParaRPr lang="en-US" sz="2400" dirty="0"/>
          </a:p>
          <a:p>
            <a:pPr marL="457200" indent="-457200">
              <a:buAutoNum type="arabicPeriod"/>
            </a:pPr>
            <a:endParaRPr lang="en-US" sz="2400" dirty="0"/>
          </a:p>
          <a:p>
            <a:pPr marL="457200" indent="-457200">
              <a:buAutoNum type="arabicPeriod"/>
            </a:pPr>
            <a:endParaRPr lang="en-US" sz="2400" dirty="0"/>
          </a:p>
          <a:p>
            <a:pPr marL="457200" indent="-457200">
              <a:buAutoNum type="arabicPeriod"/>
            </a:pPr>
            <a:endParaRPr lang="en-US" sz="2400" dirty="0"/>
          </a:p>
          <a:p>
            <a:pPr marL="457200" indent="-457200">
              <a:buAutoNum type="arabicPeriod"/>
            </a:pPr>
            <a:r>
              <a:rPr lang="en-US" sz="2400" dirty="0" err="1"/>
              <a:t>Perbedaan</a:t>
            </a:r>
            <a:r>
              <a:rPr lang="en-US" sz="2400" dirty="0"/>
              <a:t> </a:t>
            </a:r>
            <a:r>
              <a:rPr lang="en-US" sz="2400" dirty="0" err="1"/>
              <a:t>keduanya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kali </a:t>
            </a:r>
            <a:r>
              <a:rPr lang="en-US" sz="2400" dirty="0" err="1"/>
              <a:t>keduanya</a:t>
            </a:r>
            <a:r>
              <a:rPr lang="en-US" sz="2400" dirty="0"/>
              <a:t> </a:t>
            </a:r>
            <a:r>
              <a:rPr lang="en-US" sz="2400" dirty="0" err="1"/>
              <a:t>tetap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A. Kita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bentuk</a:t>
            </a:r>
            <a:r>
              <a:rPr lang="en-US" sz="2400" dirty="0"/>
              <a:t> yang </a:t>
            </a:r>
            <a:r>
              <a:rPr lang="en-US" sz="2400" dirty="0" err="1"/>
              <a:t>nomor</a:t>
            </a:r>
            <a:r>
              <a:rPr lang="en-US" sz="2400" dirty="0"/>
              <a:t>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57F902-DBA5-AE6C-5153-897D732FD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4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8C962E1-9588-C059-5388-9B9850757B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4105" y="4016602"/>
            <a:ext cx="5789295" cy="163669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C5F8006-E603-5EE8-B26F-2CF03C4C3E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1103" y="1623378"/>
            <a:ext cx="5413217" cy="1690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630898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5B6CF3E-21EA-41A9-8A81-95B05029F25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47254" y="728446"/>
                <a:ext cx="11755582" cy="5401108"/>
              </a:xfrm>
            </p:spPr>
            <p:txBody>
              <a:bodyPr>
                <a:normAutofit/>
              </a:bodyPr>
              <a:lstStyle/>
              <a:p>
                <a:pPr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ID" sz="2400" dirty="0" err="1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Ux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= y 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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−2</m:t>
                              </m:r>
                            </m:e>
                          </m:m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  <m:r>
                      <a:rPr lang="en-ID" sz="2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 </m:t>
                    </m:r>
                    <m:d>
                      <m:dPr>
                        <m:begChr m:val="["/>
                        <m:endChr m:val="]"/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5</m:t>
                              </m:r>
                            </m:e>
                          </m:m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−10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ID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		5x3 = -10 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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x3 = -2</a:t>
                </a:r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ID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		4x2 + 2x3 = 4 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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x2 = (4 – 2x3)/4 = (4 + 4)/4 = 2</a:t>
                </a:r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ID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		2x1 + 2x2 – 2x3 = 5 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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x1 = (5 – 2x2 + 2x3)/2 = (5 – 4 – 4)/2 = -1,5</a:t>
                </a:r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ID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	Solusi (x1, x2, x3) =(-1.5, 2, -2)</a:t>
                </a:r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b)  LU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−2</m:t>
                              </m:r>
                            </m:e>
                          </m:m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</m:m>
                      </m:e>
                    </m:d>
                    <m:r>
                      <a:rPr lang="en-ID" sz="2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−2</m:t>
                              </m:r>
                            </m:e>
                          </m:m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A yang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sudah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dipertukarkan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baris </a:t>
                </a:r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5B6CF3E-21EA-41A9-8A81-95B05029F25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47254" y="728446"/>
                <a:ext cx="11755582" cy="540110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112269-08D7-68C1-B108-7E7245E91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47241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60AA3-78C7-D310-2905-0856547CE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Soal</a:t>
            </a:r>
            <a:r>
              <a:rPr lang="en-US" dirty="0"/>
              <a:t> Latihan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AAA611-EF45-B7CF-8BA7-3032C02E0D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dirty="0" err="1"/>
              <a:t>Faktorkan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A </a:t>
            </a:r>
            <a:r>
              <a:rPr lang="en-US" sz="2400" dirty="0" err="1"/>
              <a:t>berikut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A = LU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B0FB49-0D9F-8330-DC1B-399B83C93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41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04BA93C-BBDF-5A35-7A42-56907A24BD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7341" y="2378972"/>
            <a:ext cx="1722518" cy="105002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E9EBA90-7250-6464-86AF-1E5AA82B210C}"/>
              </a:ext>
            </a:extLst>
          </p:cNvPr>
          <p:cNvSpPr txBox="1"/>
          <p:nvPr/>
        </p:nvSpPr>
        <p:spPr>
          <a:xfrm>
            <a:off x="1331843" y="3539629"/>
            <a:ext cx="60624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lalu</a:t>
            </a:r>
            <a:r>
              <a:rPr lang="en-US" sz="2400" dirty="0"/>
              <a:t> </a:t>
            </a:r>
            <a:r>
              <a:rPr lang="en-US" sz="2400" dirty="0" err="1"/>
              <a:t>gunakan</a:t>
            </a:r>
            <a:r>
              <a:rPr lang="en-US" sz="2400" dirty="0"/>
              <a:t> L dan U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menyelesaikan</a:t>
            </a:r>
            <a:r>
              <a:rPr lang="en-US" sz="2400" dirty="0"/>
              <a:t> SPL: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FF7FD62-38A9-1443-8AEB-9E426ACB48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3577" y="4111923"/>
            <a:ext cx="3392773" cy="1230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709693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79F04B-A637-FD84-9FEC-24D74209D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5435"/>
            <a:ext cx="10515600" cy="543152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sz="2400" dirty="0" err="1"/>
              <a:t>Selesaikan</a:t>
            </a:r>
            <a:r>
              <a:rPr lang="en-US" sz="2400" dirty="0"/>
              <a:t> SPL-SPL </a:t>
            </a:r>
            <a:r>
              <a:rPr lang="en-US" sz="2400" dirty="0" err="1"/>
              <a:t>berikut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dekomposisi</a:t>
            </a:r>
            <a:r>
              <a:rPr lang="en-US" sz="2400" dirty="0"/>
              <a:t> LU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6BFE74-682C-4A18-FDD5-3DC2E36E9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42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7E3475E-D457-82C1-8B7D-BD2D334E0C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4633" y="1465400"/>
            <a:ext cx="3414477" cy="119828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BF90A3C-EA36-DE7A-0DC8-86CBE78CFC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4633" y="3019425"/>
            <a:ext cx="3400072" cy="105561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34CD0E2-E5FC-26A5-8D0C-DAFA5EF829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54633" y="4336982"/>
            <a:ext cx="3301875" cy="105561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EF49AF0-41EB-7387-5A01-1F3380572CF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54417" y="1465400"/>
            <a:ext cx="3241810" cy="129219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104BA54E-54B8-7CCB-45EB-9BB51839F19F}"/>
              </a:ext>
            </a:extLst>
          </p:cNvPr>
          <p:cNvSpPr txBox="1"/>
          <p:nvPr/>
        </p:nvSpPr>
        <p:spPr>
          <a:xfrm>
            <a:off x="1088827" y="1465400"/>
            <a:ext cx="4251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1350089-745C-0D6D-5C59-78BCA81D6258}"/>
              </a:ext>
            </a:extLst>
          </p:cNvPr>
          <p:cNvSpPr txBox="1"/>
          <p:nvPr/>
        </p:nvSpPr>
        <p:spPr>
          <a:xfrm>
            <a:off x="1088827" y="2967335"/>
            <a:ext cx="60976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b)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E638822-91B8-615D-66DA-69DF8CC93F80}"/>
              </a:ext>
            </a:extLst>
          </p:cNvPr>
          <p:cNvSpPr txBox="1"/>
          <p:nvPr/>
        </p:nvSpPr>
        <p:spPr>
          <a:xfrm>
            <a:off x="1088827" y="4249127"/>
            <a:ext cx="60976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c)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69074DB-BC48-8036-95EE-8DE7C0FA2D00}"/>
              </a:ext>
            </a:extLst>
          </p:cNvPr>
          <p:cNvSpPr txBox="1"/>
          <p:nvPr/>
        </p:nvSpPr>
        <p:spPr>
          <a:xfrm>
            <a:off x="5872577" y="1394720"/>
            <a:ext cx="60976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d)</a:t>
            </a:r>
          </a:p>
        </p:txBody>
      </p:sp>
    </p:spTree>
    <p:extLst>
      <p:ext uri="{BB962C8B-B14F-4D97-AF65-F5344CB8AC3E}">
        <p14:creationId xmlns:p14="http://schemas.microsoft.com/office/powerpoint/2010/main" val="754942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924560"/>
            <a:ext cx="10312400" cy="5201604"/>
          </a:xfrm>
        </p:spPr>
        <p:txBody>
          <a:bodyPr>
            <a:normAutofit/>
          </a:bodyPr>
          <a:lstStyle/>
          <a:p>
            <a:r>
              <a:rPr lang="en-US" sz="2400" dirty="0" err="1"/>
              <a:t>Memfaktorkan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A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L dan U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A = LU </a:t>
            </a:r>
            <a:r>
              <a:rPr lang="en-US" sz="2400" dirty="0" err="1"/>
              <a:t>dinamakan</a:t>
            </a:r>
            <a:r>
              <a:rPr lang="en-US" sz="2400" dirty="0"/>
              <a:t> </a:t>
            </a:r>
            <a:r>
              <a:rPr lang="en-US" sz="2400" b="1" dirty="0" err="1"/>
              <a:t>dekomposisi</a:t>
            </a:r>
            <a:r>
              <a:rPr lang="en-US" sz="2400" b="1" dirty="0"/>
              <a:t> LU </a:t>
            </a:r>
            <a:r>
              <a:rPr lang="en-US" sz="2400" dirty="0"/>
              <a:t>(</a:t>
            </a:r>
            <a:r>
              <a:rPr lang="en-US" sz="2400" i="1" dirty="0"/>
              <a:t>LU-decomposition</a:t>
            </a:r>
            <a:r>
              <a:rPr lang="en-US" sz="2400" dirty="0"/>
              <a:t>)</a:t>
            </a:r>
          </a:p>
          <a:p>
            <a:endParaRPr lang="en-US" sz="2400" dirty="0"/>
          </a:p>
          <a:p>
            <a:r>
              <a:rPr lang="en-US" sz="2400" dirty="0" err="1"/>
              <a:t>Terdapat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memfaktorkan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i="1" dirty="0"/>
              <a:t>L</a:t>
            </a:r>
            <a:r>
              <a:rPr lang="en-US" sz="2400" dirty="0"/>
              <a:t> dan </a:t>
            </a:r>
            <a:r>
              <a:rPr lang="en-US" sz="2400" i="1" dirty="0"/>
              <a:t>U</a:t>
            </a:r>
            <a:r>
              <a:rPr lang="en-US" sz="2400" dirty="0"/>
              <a:t>:</a:t>
            </a:r>
          </a:p>
          <a:p>
            <a:pPr marL="514350" indent="-168275">
              <a:buFont typeface="+mj-lt"/>
              <a:buAutoNum type="arabicPeriod"/>
            </a:pP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i="1" dirty="0"/>
              <a:t>LU</a:t>
            </a:r>
            <a:r>
              <a:rPr lang="en-US" sz="2400" dirty="0"/>
              <a:t>-Gauss.</a:t>
            </a:r>
          </a:p>
          <a:p>
            <a:pPr marL="346075" indent="0">
              <a:buNone/>
            </a:pPr>
            <a:r>
              <a:rPr lang="en-US" sz="2400" dirty="0"/>
              <a:t>     - </a:t>
            </a:r>
            <a:r>
              <a:rPr lang="en-US" sz="2400" dirty="0" err="1"/>
              <a:t>Berdasarkan</a:t>
            </a:r>
            <a:r>
              <a:rPr lang="en-US" sz="2400" dirty="0"/>
              <a:t> pada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eliminasi</a:t>
            </a:r>
            <a:r>
              <a:rPr lang="en-US" sz="2400" dirty="0"/>
              <a:t> Gauss</a:t>
            </a:r>
          </a:p>
          <a:p>
            <a:pPr marL="346075" indent="0">
              <a:buNone/>
            </a:pPr>
            <a:endParaRPr lang="en-US" sz="2400" dirty="0"/>
          </a:p>
          <a:p>
            <a:pPr marL="690563" indent="-344488">
              <a:buFont typeface="+mj-lt"/>
              <a:buAutoNum type="arabicPeriod" startAt="2"/>
            </a:pP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reduksi</a:t>
            </a:r>
            <a:r>
              <a:rPr lang="en-US" sz="2400" dirty="0"/>
              <a:t> </a:t>
            </a:r>
            <a:r>
              <a:rPr lang="en-US" sz="2400" dirty="0" err="1"/>
              <a:t>Crout</a:t>
            </a:r>
            <a:endParaRPr lang="en-US" sz="2400" dirty="0"/>
          </a:p>
          <a:p>
            <a:pPr marL="346075" indent="0">
              <a:buNone/>
            </a:pPr>
            <a:r>
              <a:rPr lang="en-US" sz="2400" dirty="0"/>
              <a:t>      -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kesamaan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0880" y="609601"/>
            <a:ext cx="10820400" cy="5516563"/>
          </a:xfrm>
        </p:spPr>
        <p:txBody>
          <a:bodyPr>
            <a:normAutofit/>
          </a:bodyPr>
          <a:lstStyle/>
          <a:p>
            <a:pPr marL="342900" lvl="2" indent="-342900">
              <a:buNone/>
            </a:pPr>
            <a:r>
              <a:rPr lang="en-US" sz="2800" b="1" dirty="0" err="1"/>
              <a:t>Pemfaktoran</a:t>
            </a:r>
            <a:r>
              <a:rPr lang="en-US" sz="2800" b="1" dirty="0"/>
              <a:t> </a:t>
            </a:r>
            <a:r>
              <a:rPr lang="en-US" sz="2800" b="1" dirty="0" err="1"/>
              <a:t>dengan</a:t>
            </a:r>
            <a:r>
              <a:rPr lang="en-US" sz="2800" b="1" dirty="0"/>
              <a:t> </a:t>
            </a:r>
            <a:r>
              <a:rPr lang="en-US" sz="2800" b="1" dirty="0" err="1"/>
              <a:t>Metode</a:t>
            </a:r>
            <a:r>
              <a:rPr lang="en-US" sz="2800" b="1" dirty="0"/>
              <a:t> LU-Gauss</a:t>
            </a:r>
            <a:endParaRPr lang="en-US" sz="2800" dirty="0"/>
          </a:p>
          <a:p>
            <a:pPr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1669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1468338"/>
              </p:ext>
            </p:extLst>
          </p:nvPr>
        </p:nvGraphicFramePr>
        <p:xfrm>
          <a:off x="919788" y="1277292"/>
          <a:ext cx="8232452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583174" imgH="1526528" progId="Word.Document.12">
                  <p:embed/>
                </p:oleObj>
              </mc:Choice>
              <mc:Fallback>
                <p:oleObj name="Document" r:id="rId2" imgW="4583174" imgH="1526528" progId="Word.Document.12">
                  <p:embed/>
                  <p:pic>
                    <p:nvPicPr>
                      <p:cNvPr id="16691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9788" y="1277292"/>
                        <a:ext cx="8232452" cy="274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6915" name="Rectangle 3"/>
          <p:cNvSpPr>
            <a:spLocks noChangeArrowheads="1"/>
          </p:cNvSpPr>
          <p:nvPr/>
        </p:nvSpPr>
        <p:spPr bwMode="auto">
          <a:xfrm>
            <a:off x="919788" y="4320251"/>
            <a:ext cx="1012413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ea typeface="Times New Roman" pitchFamily="18" charset="0"/>
                <a:cs typeface="Arial" pitchFamily="34" charset="0"/>
              </a:rPr>
              <a:t>Di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sini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kita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menggunakan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simbol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i="1" dirty="0" err="1">
                <a:ea typeface="Times New Roman" pitchFamily="18" charset="0"/>
                <a:cs typeface="Arial" pitchFamily="34" charset="0"/>
              </a:rPr>
              <a:t>m</a:t>
            </a:r>
            <a:r>
              <a:rPr lang="en-US" sz="2400" i="1" baseline="-30000" dirty="0" err="1">
                <a:ea typeface="Times New Roman" pitchFamily="18" charset="0"/>
                <a:cs typeface="Arial" pitchFamily="34" charset="0"/>
              </a:rPr>
              <a:t>ij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ketimbang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i="1" dirty="0" err="1">
                <a:ea typeface="Times New Roman" pitchFamily="18" charset="0"/>
                <a:cs typeface="Arial" pitchFamily="34" charset="0"/>
              </a:rPr>
              <a:t>l</a:t>
            </a:r>
            <a:r>
              <a:rPr lang="en-US" sz="2400" i="1" baseline="-30000" dirty="0" err="1">
                <a:ea typeface="Times New Roman" pitchFamily="18" charset="0"/>
                <a:cs typeface="Arial" pitchFamily="34" charset="0"/>
              </a:rPr>
              <a:t>ij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,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karena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nilai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i="1" dirty="0" err="1">
                <a:ea typeface="Times New Roman" pitchFamily="18" charset="0"/>
                <a:cs typeface="Arial" pitchFamily="34" charset="0"/>
              </a:rPr>
              <a:t>l</a:t>
            </a:r>
            <a:r>
              <a:rPr lang="en-US" sz="2400" i="1" baseline="-30000" dirty="0" err="1">
                <a:ea typeface="Times New Roman" pitchFamily="18" charset="0"/>
                <a:cs typeface="Arial" pitchFamily="34" charset="0"/>
              </a:rPr>
              <a:t>ij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berasal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dari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faktor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pengali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(</a:t>
            </a:r>
            <a:r>
              <a:rPr lang="en-US" sz="2400" i="1" dirty="0" err="1">
                <a:ea typeface="Times New Roman" pitchFamily="18" charset="0"/>
                <a:cs typeface="Arial" pitchFamily="34" charset="0"/>
              </a:rPr>
              <a:t>m</a:t>
            </a:r>
            <a:r>
              <a:rPr lang="en-US" sz="2400" i="1" baseline="-30000" dirty="0" err="1">
                <a:ea typeface="Times New Roman" pitchFamily="18" charset="0"/>
                <a:cs typeface="Arial" pitchFamily="34" charset="0"/>
              </a:rPr>
              <a:t>ij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) pada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operasi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baris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elementer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(OBE),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yaitu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i="1" dirty="0" err="1">
                <a:ea typeface="Times New Roman" pitchFamily="18" charset="0"/>
                <a:cs typeface="Arial" pitchFamily="34" charset="0"/>
              </a:rPr>
              <a:t>R</a:t>
            </a:r>
            <a:r>
              <a:rPr lang="en-US" sz="2400" i="1" baseline="-25000" dirty="0" err="1">
                <a:ea typeface="Times New Roman" pitchFamily="18" charset="0"/>
                <a:cs typeface="Arial" pitchFamily="34" charset="0"/>
              </a:rPr>
              <a:t>j</a:t>
            </a:r>
            <a:r>
              <a:rPr lang="en-US" sz="2400" i="1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– </a:t>
            </a:r>
            <a:r>
              <a:rPr lang="en-US" sz="2400" i="1" dirty="0" err="1">
                <a:ea typeface="Times New Roman" pitchFamily="18" charset="0"/>
                <a:cs typeface="Arial" pitchFamily="34" charset="0"/>
              </a:rPr>
              <a:t>m</a:t>
            </a:r>
            <a:r>
              <a:rPr lang="en-US" sz="2400" i="1" baseline="-25000" dirty="0" err="1">
                <a:ea typeface="Times New Roman" pitchFamily="18" charset="0"/>
                <a:cs typeface="Arial" pitchFamily="34" charset="0"/>
              </a:rPr>
              <a:t>ij</a:t>
            </a:r>
            <a:r>
              <a:rPr lang="en-US" sz="2400" i="1" dirty="0" err="1">
                <a:ea typeface="Times New Roman" pitchFamily="18" charset="0"/>
                <a:cs typeface="Arial" pitchFamily="34" charset="0"/>
              </a:rPr>
              <a:t>R</a:t>
            </a:r>
            <a:r>
              <a:rPr lang="en-US" sz="2400" i="1" baseline="-25000" dirty="0" err="1">
                <a:ea typeface="Times New Roman" pitchFamily="18" charset="0"/>
                <a:cs typeface="Arial" pitchFamily="34" charset="0"/>
              </a:rPr>
              <a:t>i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.</a:t>
            </a:r>
          </a:p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sz="2400" dirty="0">
              <a:ea typeface="Times New Roman" pitchFamily="18" charset="0"/>
              <a:cs typeface="Arial" pitchFamily="34" charset="0"/>
            </a:endParaRPr>
          </a:p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ea typeface="Times New Roman" pitchFamily="18" charset="0"/>
                <a:cs typeface="Arial" pitchFamily="34" charset="0"/>
              </a:rPr>
              <a:t>Langkah-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langkah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pembentukan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i="1" dirty="0">
                <a:ea typeface="Times New Roman" pitchFamily="18" charset="0"/>
                <a:cs typeface="Arial" pitchFamily="34" charset="0"/>
              </a:rPr>
              <a:t>L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dan </a:t>
            </a:r>
            <a:r>
              <a:rPr lang="en-US" sz="2400" i="1" dirty="0">
                <a:ea typeface="Times New Roman" pitchFamily="18" charset="0"/>
                <a:cs typeface="Arial" pitchFamily="34" charset="0"/>
              </a:rPr>
              <a:t>U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dari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matriks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i="1" dirty="0">
                <a:ea typeface="Times New Roman" pitchFamily="18" charset="0"/>
                <a:cs typeface="Arial" pitchFamily="34" charset="0"/>
              </a:rPr>
              <a:t>A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adalah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sebagai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>
                <a:ea typeface="Times New Roman" pitchFamily="18" charset="0"/>
                <a:cs typeface="Arial" pitchFamily="34" charset="0"/>
              </a:rPr>
              <a:t>berikut</a:t>
            </a:r>
            <a:r>
              <a:rPr lang="en-US" sz="2400" dirty="0">
                <a:ea typeface="Times New Roman" pitchFamily="18" charset="0"/>
                <a:cs typeface="Arial" pitchFamily="34" charset="0"/>
              </a:rPr>
              <a:t>:</a:t>
            </a:r>
            <a:endParaRPr lang="en-US" sz="2400" dirty="0"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17305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8880513"/>
              </p:ext>
            </p:extLst>
          </p:nvPr>
        </p:nvGraphicFramePr>
        <p:xfrm>
          <a:off x="931228" y="555942"/>
          <a:ext cx="9705975" cy="529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579801" imgH="2505936" progId="Word.Document.12">
                  <p:embed/>
                </p:oleObj>
              </mc:Choice>
              <mc:Fallback>
                <p:oleObj name="Document" r:id="rId2" imgW="4579801" imgH="2505936" progId="Word.Document.12">
                  <p:embed/>
                  <p:pic>
                    <p:nvPicPr>
                      <p:cNvPr id="17305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228" y="555942"/>
                        <a:ext cx="9705975" cy="529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9360" y="279401"/>
            <a:ext cx="8910320" cy="5592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1 (</a:t>
            </a:r>
            <a:r>
              <a:rPr lang="en-US" sz="2400" b="1" dirty="0" err="1"/>
              <a:t>Kasus</a:t>
            </a:r>
            <a:r>
              <a:rPr lang="en-US" sz="2400" b="1" dirty="0"/>
              <a:t>: </a:t>
            </a:r>
            <a:r>
              <a:rPr lang="en-US" sz="2400" b="1" dirty="0" err="1"/>
              <a:t>tidak</a:t>
            </a:r>
            <a:r>
              <a:rPr lang="en-US" sz="2400" b="1" dirty="0"/>
              <a:t> </a:t>
            </a:r>
            <a:r>
              <a:rPr lang="en-US" sz="2400" b="1" dirty="0" err="1"/>
              <a:t>ada</a:t>
            </a:r>
            <a:r>
              <a:rPr lang="en-US" sz="2400" b="1" dirty="0"/>
              <a:t> </a:t>
            </a:r>
            <a:r>
              <a:rPr lang="en-US" sz="2400" b="1" dirty="0" err="1"/>
              <a:t>pertukaran</a:t>
            </a:r>
            <a:r>
              <a:rPr lang="en-US" sz="2400" b="1" dirty="0"/>
              <a:t> baris </a:t>
            </a:r>
            <a:r>
              <a:rPr lang="en-US" sz="2400" b="1" dirty="0" err="1"/>
              <a:t>selama</a:t>
            </a:r>
            <a:r>
              <a:rPr lang="en-US" sz="2400" b="1" dirty="0"/>
              <a:t> OBE):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17408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9487156"/>
              </p:ext>
            </p:extLst>
          </p:nvPr>
        </p:nvGraphicFramePr>
        <p:xfrm>
          <a:off x="1445260" y="879859"/>
          <a:ext cx="7891780" cy="56174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579801" imgH="3271148" progId="Word.Document.12">
                  <p:embed/>
                </p:oleObj>
              </mc:Choice>
              <mc:Fallback>
                <p:oleObj name="Document" r:id="rId2" imgW="4579801" imgH="3271148" progId="Word.Document.12">
                  <p:embed/>
                  <p:pic>
                    <p:nvPicPr>
                      <p:cNvPr id="17408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5260" y="879859"/>
                        <a:ext cx="7891780" cy="56174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7DB7118-A15E-66BC-0CED-F17683C17DA5}"/>
              </a:ext>
            </a:extLst>
          </p:cNvPr>
          <p:cNvCxnSpPr/>
          <p:nvPr/>
        </p:nvCxnSpPr>
        <p:spPr>
          <a:xfrm>
            <a:off x="2860040" y="1266009"/>
            <a:ext cx="0" cy="8382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C03B710-7E6B-FCB2-510D-430A30083CC6}"/>
              </a:ext>
            </a:extLst>
          </p:cNvPr>
          <p:cNvCxnSpPr/>
          <p:nvPr/>
        </p:nvCxnSpPr>
        <p:spPr>
          <a:xfrm>
            <a:off x="4450080" y="1266009"/>
            <a:ext cx="0" cy="8382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DDDC707-E807-B51A-8961-CA70D429EF0B}"/>
              </a:ext>
            </a:extLst>
          </p:cNvPr>
          <p:cNvCxnSpPr/>
          <p:nvPr/>
        </p:nvCxnSpPr>
        <p:spPr>
          <a:xfrm>
            <a:off x="4892040" y="1266009"/>
            <a:ext cx="0" cy="8382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C111A87-67F2-6662-EEF5-8919113E8472}"/>
              </a:ext>
            </a:extLst>
          </p:cNvPr>
          <p:cNvCxnSpPr/>
          <p:nvPr/>
        </p:nvCxnSpPr>
        <p:spPr>
          <a:xfrm>
            <a:off x="6477000" y="1266009"/>
            <a:ext cx="0" cy="8382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31FE9CC-76E6-444E-8ED4-4D32305FAFF6}"/>
              </a:ext>
            </a:extLst>
          </p:cNvPr>
          <p:cNvCxnSpPr/>
          <p:nvPr/>
        </p:nvCxnSpPr>
        <p:spPr>
          <a:xfrm>
            <a:off x="6842760" y="1266009"/>
            <a:ext cx="0" cy="8382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7AAD20F-3610-6A6C-B74C-CE231414AB91}"/>
              </a:ext>
            </a:extLst>
          </p:cNvPr>
          <p:cNvCxnSpPr/>
          <p:nvPr/>
        </p:nvCxnSpPr>
        <p:spPr>
          <a:xfrm>
            <a:off x="8310880" y="1266009"/>
            <a:ext cx="0" cy="8382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79ECF92-C3D7-52A0-64C6-931883965CEB}"/>
              </a:ext>
            </a:extLst>
          </p:cNvPr>
          <p:cNvCxnSpPr/>
          <p:nvPr/>
        </p:nvCxnSpPr>
        <p:spPr>
          <a:xfrm>
            <a:off x="2860040" y="1266009"/>
            <a:ext cx="1524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EF84A70-DF30-474C-A304-D95F0009E045}"/>
              </a:ext>
            </a:extLst>
          </p:cNvPr>
          <p:cNvCxnSpPr>
            <a:cxnSpLocks/>
          </p:cNvCxnSpPr>
          <p:nvPr/>
        </p:nvCxnSpPr>
        <p:spPr>
          <a:xfrm>
            <a:off x="2860040" y="2104209"/>
            <a:ext cx="1524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664AE42C-D021-8E5C-0D99-08B9C80D5BF3}"/>
              </a:ext>
            </a:extLst>
          </p:cNvPr>
          <p:cNvCxnSpPr/>
          <p:nvPr/>
        </p:nvCxnSpPr>
        <p:spPr>
          <a:xfrm>
            <a:off x="4297680" y="1266009"/>
            <a:ext cx="1524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AF15DEA-DA7D-CC69-70B2-924415FCCE1C}"/>
              </a:ext>
            </a:extLst>
          </p:cNvPr>
          <p:cNvCxnSpPr/>
          <p:nvPr/>
        </p:nvCxnSpPr>
        <p:spPr>
          <a:xfrm>
            <a:off x="4297680" y="2104209"/>
            <a:ext cx="1524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A9BA874-601D-94F7-B98F-C89FEE358DC2}"/>
              </a:ext>
            </a:extLst>
          </p:cNvPr>
          <p:cNvCxnSpPr/>
          <p:nvPr/>
        </p:nvCxnSpPr>
        <p:spPr>
          <a:xfrm>
            <a:off x="4881880" y="1266009"/>
            <a:ext cx="1524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3C1EAB0-9F31-687E-028E-64C2BE262B2C}"/>
              </a:ext>
            </a:extLst>
          </p:cNvPr>
          <p:cNvCxnSpPr/>
          <p:nvPr/>
        </p:nvCxnSpPr>
        <p:spPr>
          <a:xfrm>
            <a:off x="4892040" y="2104209"/>
            <a:ext cx="1524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14698BC-F98B-C4C5-787E-2A9B168350CE}"/>
              </a:ext>
            </a:extLst>
          </p:cNvPr>
          <p:cNvCxnSpPr/>
          <p:nvPr/>
        </p:nvCxnSpPr>
        <p:spPr>
          <a:xfrm>
            <a:off x="6324600" y="1257301"/>
            <a:ext cx="1524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7E48D4B-8648-8541-07B0-CD20F96083B2}"/>
              </a:ext>
            </a:extLst>
          </p:cNvPr>
          <p:cNvCxnSpPr/>
          <p:nvPr/>
        </p:nvCxnSpPr>
        <p:spPr>
          <a:xfrm>
            <a:off x="6324600" y="2104209"/>
            <a:ext cx="1524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F9B60A2-98D7-1C97-A169-B5D84FB7C5B2}"/>
              </a:ext>
            </a:extLst>
          </p:cNvPr>
          <p:cNvCxnSpPr/>
          <p:nvPr/>
        </p:nvCxnSpPr>
        <p:spPr>
          <a:xfrm>
            <a:off x="6842760" y="1267461"/>
            <a:ext cx="1524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7DB8D06-0F44-360B-A2EF-A39D4B7A7D10}"/>
              </a:ext>
            </a:extLst>
          </p:cNvPr>
          <p:cNvCxnSpPr/>
          <p:nvPr/>
        </p:nvCxnSpPr>
        <p:spPr>
          <a:xfrm>
            <a:off x="6883400" y="2109289"/>
            <a:ext cx="1524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7BE2D702-119C-7F52-5143-55A7D939F4E2}"/>
              </a:ext>
            </a:extLst>
          </p:cNvPr>
          <p:cNvCxnSpPr/>
          <p:nvPr/>
        </p:nvCxnSpPr>
        <p:spPr>
          <a:xfrm>
            <a:off x="8158480" y="1257301"/>
            <a:ext cx="1524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F8087F1F-2262-36FC-EE07-F1B993F89CD9}"/>
              </a:ext>
            </a:extLst>
          </p:cNvPr>
          <p:cNvCxnSpPr/>
          <p:nvPr/>
        </p:nvCxnSpPr>
        <p:spPr>
          <a:xfrm>
            <a:off x="8158480" y="2104209"/>
            <a:ext cx="1524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D1BF1F7F-BC7B-4154-CE61-3C4E00DA6F90}"/>
              </a:ext>
            </a:extLst>
          </p:cNvPr>
          <p:cNvSpPr/>
          <p:nvPr/>
        </p:nvSpPr>
        <p:spPr>
          <a:xfrm>
            <a:off x="3012440" y="5689600"/>
            <a:ext cx="370840" cy="1825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B3A13A7-7966-B6BF-FD1F-4A7C027CB593}"/>
              </a:ext>
            </a:extLst>
          </p:cNvPr>
          <p:cNvSpPr/>
          <p:nvPr/>
        </p:nvSpPr>
        <p:spPr>
          <a:xfrm>
            <a:off x="3012440" y="5984469"/>
            <a:ext cx="370840" cy="1825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CEA6D15-2802-85B0-CC2A-82967EEE8B97}"/>
              </a:ext>
            </a:extLst>
          </p:cNvPr>
          <p:cNvSpPr txBox="1"/>
          <p:nvPr/>
        </p:nvSpPr>
        <p:spPr>
          <a:xfrm flipH="1">
            <a:off x="3505200" y="4704080"/>
            <a:ext cx="60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1751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636958"/>
              </p:ext>
            </p:extLst>
          </p:nvPr>
        </p:nvGraphicFramePr>
        <p:xfrm>
          <a:off x="1857702" y="344761"/>
          <a:ext cx="8864311" cy="61684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583174" imgH="3189931" progId="Word.Document.12">
                  <p:embed/>
                </p:oleObj>
              </mc:Choice>
              <mc:Fallback>
                <p:oleObj name="Document" r:id="rId2" imgW="4583174" imgH="3189931" progId="Word.Document.12">
                  <p:embed/>
                  <p:pic>
                    <p:nvPicPr>
                      <p:cNvPr id="17510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702" y="344761"/>
                        <a:ext cx="8864311" cy="61684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F9242C7C-46E2-32BB-6632-D370C99DE0B9}"/>
              </a:ext>
            </a:extLst>
          </p:cNvPr>
          <p:cNvSpPr/>
          <p:nvPr/>
        </p:nvSpPr>
        <p:spPr>
          <a:xfrm>
            <a:off x="4504909" y="3923862"/>
            <a:ext cx="370840" cy="1825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8153</TotalTime>
  <Words>1957</Words>
  <Application>Microsoft Office PowerPoint</Application>
  <PresentationFormat>Widescreen</PresentationFormat>
  <Paragraphs>273</Paragraphs>
  <Slides>42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42</vt:i4>
      </vt:variant>
    </vt:vector>
  </HeadingPairs>
  <TitlesOfParts>
    <vt:vector size="51" baseType="lpstr">
      <vt:lpstr>Arial</vt:lpstr>
      <vt:lpstr>Calibri</vt:lpstr>
      <vt:lpstr>Calibri Light</vt:lpstr>
      <vt:lpstr>Cambria Math</vt:lpstr>
      <vt:lpstr>Symbol</vt:lpstr>
      <vt:lpstr>Times New Roman</vt:lpstr>
      <vt:lpstr>Office Theme</vt:lpstr>
      <vt:lpstr>Document</vt:lpstr>
      <vt:lpstr>Equation.3</vt:lpstr>
      <vt:lpstr>Dekomposisi LU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Aplikasi Dekomposisi LU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Dekomposisi LU adalah metode yang kompak</vt:lpstr>
      <vt:lpstr>PowerPoint Presentation</vt:lpstr>
      <vt:lpstr>Menghitung Determinan A = LU</vt:lpstr>
      <vt:lpstr>PowerPoint Presentation</vt:lpstr>
      <vt:lpstr>PowerPoint Presentation</vt:lpstr>
      <vt:lpstr>PowerPoint Presentation</vt:lpstr>
      <vt:lpstr>PowerPoint Presentation</vt:lpstr>
      <vt:lpstr>Latihan (Kuis 2022)</vt:lpstr>
      <vt:lpstr>PowerPoint Presentation</vt:lpstr>
      <vt:lpstr>PowerPoint Presentation</vt:lpstr>
      <vt:lpstr>PowerPoint Presentation</vt:lpstr>
      <vt:lpstr>PowerPoint Presentation</vt:lpstr>
      <vt:lpstr>Soal Latihan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Singular Value Decomposition  (SVD)</dc:title>
  <dc:creator>Rinaldi Munir</dc:creator>
  <cp:lastModifiedBy>Dr. Ir. Rinaldi, M.T.</cp:lastModifiedBy>
  <cp:revision>455</cp:revision>
  <dcterms:created xsi:type="dcterms:W3CDTF">2020-09-19T08:47:06Z</dcterms:created>
  <dcterms:modified xsi:type="dcterms:W3CDTF">2025-08-20T09:30:38Z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2025-08-20T09:30:37Z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eec778c1-089e-4aab-954b-f3861b28afc3</vt:lpwstr>
  </property>
  <property fmtid="{D5CDD505-2E9C-101B-9397-08002B2CF9AE}" pid="8" name="MSIP_Label_38b525e5-f3da-4501-8f1e-526b6769fc56_ContentBits">
    <vt:lpwstr>0</vt:lpwstr>
  </property>
  <property fmtid="{D5CDD505-2E9C-101B-9397-08002B2CF9AE}" pid="9" name="MSIP_Label_38b525e5-f3da-4501-8f1e-526b6769fc56_Tag">
    <vt:lpwstr>10, 3, 0, 1</vt:lpwstr>
  </property>
</Properties>
</file>