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414" r:id="rId3"/>
    <p:sldId id="403" r:id="rId4"/>
    <p:sldId id="404" r:id="rId5"/>
    <p:sldId id="405" r:id="rId6"/>
    <p:sldId id="423" r:id="rId7"/>
    <p:sldId id="424" r:id="rId8"/>
    <p:sldId id="727" r:id="rId9"/>
    <p:sldId id="728" r:id="rId10"/>
    <p:sldId id="729" r:id="rId11"/>
    <p:sldId id="730" r:id="rId12"/>
    <p:sldId id="408" r:id="rId13"/>
    <p:sldId id="258" r:id="rId14"/>
    <p:sldId id="706" r:id="rId15"/>
    <p:sldId id="453" r:id="rId16"/>
    <p:sldId id="726" r:id="rId17"/>
    <p:sldId id="259" r:id="rId18"/>
    <p:sldId id="266" r:id="rId19"/>
    <p:sldId id="264" r:id="rId20"/>
    <p:sldId id="261" r:id="rId21"/>
    <p:sldId id="263" r:id="rId22"/>
    <p:sldId id="425" r:id="rId23"/>
    <p:sldId id="731" r:id="rId24"/>
    <p:sldId id="732" r:id="rId25"/>
    <p:sldId id="733" r:id="rId26"/>
    <p:sldId id="734" r:id="rId27"/>
    <p:sldId id="735" r:id="rId28"/>
    <p:sldId id="736" r:id="rId29"/>
    <p:sldId id="737" r:id="rId30"/>
    <p:sldId id="738" r:id="rId31"/>
    <p:sldId id="739" r:id="rId32"/>
    <p:sldId id="740" r:id="rId33"/>
    <p:sldId id="741" r:id="rId34"/>
    <p:sldId id="742" r:id="rId35"/>
    <p:sldId id="749" r:id="rId36"/>
    <p:sldId id="743" r:id="rId37"/>
    <p:sldId id="745" r:id="rId38"/>
    <p:sldId id="747" r:id="rId39"/>
    <p:sldId id="748" r:id="rId40"/>
    <p:sldId id="744" r:id="rId41"/>
    <p:sldId id="275" r:id="rId42"/>
    <p:sldId id="75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" y="1003150"/>
            <a:ext cx="11587479" cy="2387600"/>
          </a:xfrm>
        </p:spPr>
        <p:txBody>
          <a:bodyPr>
            <a:normAutofit/>
          </a:bodyPr>
          <a:lstStyle/>
          <a:p>
            <a:r>
              <a:rPr lang="en-US" b="1" dirty="0"/>
              <a:t>Singular Value Decomposition  (SVD) </a:t>
            </a:r>
            <a:br>
              <a:rPr lang="en-US" b="1" dirty="0"/>
            </a:br>
            <a:r>
              <a:rPr lang="en-US" sz="3600" b="1" dirty="0"/>
              <a:t>(Bagian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22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1884-13BD-F03B-13E0-0E825A7D1A0B}"/>
              </a:ext>
            </a:extLst>
          </p:cNvPr>
          <p:cNvSpPr txBox="1"/>
          <p:nvPr/>
        </p:nvSpPr>
        <p:spPr>
          <a:xfrm>
            <a:off x="9357360" y="291970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564914" y="186072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1134-E222-FBC7-ED49-70C7DE1F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</a:t>
            </a:r>
            <a:r>
              <a:rPr lang="en-US" sz="2400" dirty="0"/>
              <a:t>.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Dari </a:t>
            </a:r>
            <a:r>
              <a:rPr lang="en-US" sz="2400" dirty="0" err="1"/>
              <a:t>Contoh</a:t>
            </a:r>
            <a:r>
              <a:rPr lang="en-US" sz="2400" dirty="0"/>
              <a:t> 3 (</a:t>
            </a:r>
            <a:r>
              <a:rPr lang="en-US" sz="2400" dirty="0" err="1"/>
              <a:t>lihat</a:t>
            </a:r>
            <a:r>
              <a:rPr lang="en-US" sz="2400" dirty="0"/>
              <a:t> Bagian 1),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61DC9-4A8F-2845-17DE-59011FAD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6D620-2D2E-89A5-E889-D85EA873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30" y="136525"/>
            <a:ext cx="1625104" cy="12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F4258-86BA-1ED6-AB0D-5A26CB12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4" y="1939887"/>
            <a:ext cx="5227303" cy="2472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C4871-069B-2329-0201-39C751EC1700}"/>
              </a:ext>
            </a:extLst>
          </p:cNvPr>
          <p:cNvSpPr txBox="1"/>
          <p:nvPr/>
        </p:nvSpPr>
        <p:spPr>
          <a:xfrm>
            <a:off x="1173050" y="4406298"/>
            <a:ext cx="998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Karena A </a:t>
            </a:r>
            <a:r>
              <a:rPr lang="en-US" sz="2400" dirty="0" err="1"/>
              <a:t>memiliki</a:t>
            </a:r>
            <a:r>
              <a:rPr lang="en-US" sz="2400" dirty="0"/>
              <a:t> rank k = 2,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4A1E1-FE69-288F-B7FF-58A32C44B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42" y="4867963"/>
            <a:ext cx="4356798" cy="19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C9263-3F0A-C672-9F85-E16B179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7C48A-1FEF-442A-BC3B-58770E323038}"/>
              </a:ext>
            </a:extLst>
          </p:cNvPr>
          <p:cNvSpPr txBox="1"/>
          <p:nvPr/>
        </p:nvSpPr>
        <p:spPr>
          <a:xfrm>
            <a:off x="873760" y="528320"/>
            <a:ext cx="501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SVD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58448-AD36-85B4-8FC2-1C2FF941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07" y="1046480"/>
            <a:ext cx="8692585" cy="4172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9F45A-0F16-B83D-69C7-9ECD1B759BC7}"/>
              </a:ext>
            </a:extLst>
          </p:cNvPr>
          <p:cNvSpPr txBox="1"/>
          <p:nvPr/>
        </p:nvSpPr>
        <p:spPr>
          <a:xfrm>
            <a:off x="1005840" y="5516880"/>
            <a:ext cx="844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Matriks-matriks</a:t>
            </a:r>
            <a:r>
              <a:rPr lang="en-US" sz="2400" dirty="0"/>
              <a:t> pada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rank 1</a:t>
            </a:r>
          </a:p>
        </p:txBody>
      </p:sp>
    </p:spTree>
    <p:extLst>
      <p:ext uri="{BB962C8B-B14F-4D97-AF65-F5344CB8AC3E}">
        <p14:creationId xmlns:p14="http://schemas.microsoft.com/office/powerpoint/2010/main" val="38232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20D0-DCB4-4B9B-9104-A6D9F9AC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Aplikasi</a:t>
            </a:r>
            <a:r>
              <a:rPr lang="en-US" b="1" dirty="0"/>
              <a:t>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79F3-6A49-46F5-A97B-7E8E2A01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sz="2600" dirty="0" err="1"/>
              <a:t>Kompresi</a:t>
            </a:r>
            <a:r>
              <a:rPr lang="en-US" sz="2600" dirty="0"/>
              <a:t> (</a:t>
            </a:r>
            <a:r>
              <a:rPr lang="en-US" sz="2600" dirty="0" err="1"/>
              <a:t>pemampatan</a:t>
            </a:r>
            <a:r>
              <a:rPr lang="en-US" sz="2600" dirty="0"/>
              <a:t>) </a:t>
            </a:r>
            <a:r>
              <a:rPr lang="en-US" sz="2600" dirty="0" err="1"/>
              <a:t>gambar</a:t>
            </a:r>
            <a:r>
              <a:rPr lang="en-US" sz="2600" dirty="0"/>
              <a:t> dan video (</a:t>
            </a:r>
            <a:r>
              <a:rPr lang="en-US" sz="2600" i="1" dirty="0"/>
              <a:t>image and video compression</a:t>
            </a:r>
            <a:r>
              <a:rPr lang="en-US" sz="2600" dirty="0"/>
              <a:t>)  </a:t>
            </a:r>
          </a:p>
          <a:p>
            <a:r>
              <a:rPr lang="en-US" sz="2600" dirty="0" err="1"/>
              <a:t>Pengolahan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 (</a:t>
            </a:r>
            <a:r>
              <a:rPr lang="en-US" sz="2600" i="1" dirty="0"/>
              <a:t>image processing</a:t>
            </a:r>
            <a:r>
              <a:rPr lang="en-US" sz="2600" dirty="0"/>
              <a:t>)</a:t>
            </a:r>
          </a:p>
          <a:p>
            <a:r>
              <a:rPr lang="en-US" sz="2600" i="1" dirty="0"/>
              <a:t>Machine Learning</a:t>
            </a:r>
          </a:p>
          <a:p>
            <a:r>
              <a:rPr lang="en-US" sz="2600" i="1" dirty="0"/>
              <a:t>Computer vision</a:t>
            </a:r>
          </a:p>
          <a:p>
            <a:r>
              <a:rPr lang="en-US" sz="2600" i="1" dirty="0"/>
              <a:t>Digital watermarking</a:t>
            </a:r>
          </a:p>
          <a:p>
            <a:r>
              <a:rPr lang="en-US" sz="2600" dirty="0" err="1"/>
              <a:t>Dll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B3B0D-5FA1-4DB6-ABD3-A622B6CE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37857"/>
            <a:ext cx="10515600" cy="3026228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Image compression </a:t>
            </a:r>
            <a:r>
              <a:rPr lang="en-US" sz="2400" dirty="0"/>
              <a:t>=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r>
              <a:rPr lang="en-US" sz="2400" i="1" dirty="0"/>
              <a:t>Image decompression </a:t>
            </a:r>
            <a:r>
              <a:rPr lang="en-US" sz="2400" dirty="0"/>
              <a:t>= </a:t>
            </a:r>
            <a:r>
              <a:rPr lang="en-US" sz="2400" dirty="0" err="1"/>
              <a:t>penirmampatan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storage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ditransmisikan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dinirmampatkan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,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printer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format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16" y="1690688"/>
            <a:ext cx="8133481" cy="159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EBBB-35A7-4165-902E-3FB3023B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51A3-5842-4233-824F-F81E0550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2"/>
            <a:ext cx="10515600" cy="5887057"/>
          </a:xfrm>
        </p:spPr>
        <p:txBody>
          <a:bodyPr>
            <a:normAutofit/>
          </a:bodyPr>
          <a:lstStyle/>
          <a:p>
            <a:r>
              <a:rPr lang="en-US" sz="2400" dirty="0"/>
              <a:t>Citra digital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M x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M x N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picture element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pixel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bit (</a:t>
            </a:r>
            <a:r>
              <a:rPr lang="en-US" sz="2400" dirty="0" err="1"/>
              <a:t>atau</a:t>
            </a:r>
            <a:r>
              <a:rPr lang="en-US" sz="2400" dirty="0"/>
              <a:t> byte)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biner, </a:t>
            </a:r>
            <a:r>
              <a:rPr lang="en-US" sz="2400" dirty="0" err="1"/>
              <a:t>satu</a:t>
            </a:r>
            <a:r>
              <a:rPr lang="en-US" sz="2400" dirty="0"/>
              <a:t> pixel = 1 bit (0 </a:t>
            </a:r>
            <a:r>
              <a:rPr lang="en-US" sz="2400" dirty="0" err="1"/>
              <a:t>atau</a:t>
            </a:r>
            <a:r>
              <a:rPr lang="en-US" sz="2400" dirty="0"/>
              <a:t> 1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hitam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putuh</a:t>
            </a:r>
            <a:r>
              <a:rPr lang="en-US" sz="2400" dirty="0"/>
              <a:t>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grayscale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pixel = 8 bit (1 byte)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RGB, </a:t>
            </a:r>
            <a:r>
              <a:rPr lang="en-US" sz="2400" dirty="0" err="1"/>
              <a:t>satu</a:t>
            </a:r>
            <a:r>
              <a:rPr lang="en-US" sz="2400" dirty="0"/>
              <a:t> pixel = 24 bit (3 byte)</a:t>
            </a:r>
          </a:p>
          <a:p>
            <a:endParaRPr lang="en-US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8B85A230-C58B-4F1A-95CC-C9CB55B4B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86623"/>
              </p:ext>
            </p:extLst>
          </p:nvPr>
        </p:nvGraphicFramePr>
        <p:xfrm>
          <a:off x="1593907" y="1107757"/>
          <a:ext cx="7479440" cy="193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914400" progId="Equation.DSMT4">
                  <p:embed/>
                </p:oleObj>
              </mc:Choice>
              <mc:Fallback>
                <p:oleObj name="Equation" r:id="rId2" imgW="3543120" imgH="91440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8B85A230-C58B-4F1A-95CC-C9CB55B4B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907" y="1107757"/>
                        <a:ext cx="7479440" cy="1930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75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95389F4-5E15-47BD-BF7A-EF19DDB2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904240"/>
            <a:ext cx="10545417" cy="54536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Citra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1200 x 1500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1200 x 1500 pixel = 1.800.000 pixel</a:t>
            </a:r>
            <a:endParaRPr lang="en-US" altLang="en-US" i="1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62468" name="Slide Number Placeholder 4">
            <a:extLst>
              <a:ext uri="{FF2B5EF4-FFF2-40B4-BE49-F238E27FC236}">
                <a16:creationId xmlns:a16="http://schemas.microsoft.com/office/drawing/2014/main" id="{B087E4AF-56B2-43C3-ACD3-9F997270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888DC8C-2F43-4106-9E4C-B0559DA42EB5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4C18A94B-8C7A-40DE-A9EC-E42CEB3A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143125"/>
            <a:ext cx="3535637" cy="3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>
            <a:extLst>
              <a:ext uri="{FF2B5EF4-FFF2-40B4-BE49-F238E27FC236}">
                <a16:creationId xmlns:a16="http://schemas.microsoft.com/office/drawing/2014/main" id="{A748964D-5894-4C77-B6C6-ECEBF1F7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8" y="2143125"/>
            <a:ext cx="3535636" cy="35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7">
            <a:extLst>
              <a:ext uri="{FF2B5EF4-FFF2-40B4-BE49-F238E27FC236}">
                <a16:creationId xmlns:a16="http://schemas.microsoft.com/office/drawing/2014/main" id="{4B2C844A-C779-411A-99BA-96A99F7C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163" y="2986709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pixel</a:t>
            </a:r>
          </a:p>
        </p:txBody>
      </p:sp>
      <p:cxnSp>
        <p:nvCxnSpPr>
          <p:cNvPr id="62472" name="Straight Arrow Connector 9">
            <a:extLst>
              <a:ext uri="{FF2B5EF4-FFF2-40B4-BE49-F238E27FC236}">
                <a16:creationId xmlns:a16="http://schemas.microsoft.com/office/drawing/2014/main" id="{B412A9F9-DECD-4DC7-B536-93B9EABB777A}"/>
              </a:ext>
            </a:extLst>
          </p:cNvPr>
          <p:cNvCxnSpPr>
            <a:cxnSpLocks noChangeShapeType="1"/>
            <a:endCxn id="62471" idx="1"/>
          </p:cNvCxnSpPr>
          <p:nvPr/>
        </p:nvCxnSpPr>
        <p:spPr bwMode="auto">
          <a:xfrm>
            <a:off x="9845538" y="3058147"/>
            <a:ext cx="428625" cy="11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928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413657"/>
            <a:ext cx="10515600" cy="5371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Jadi,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3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digital:</a:t>
            </a:r>
          </a:p>
          <a:p>
            <a:pPr marL="347663" indent="-347663">
              <a:buAutoNum type="arabicPeriod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biner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= 1 bit)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0 </a:t>
            </a:r>
            <a:r>
              <a:rPr lang="en-US" sz="2000" dirty="0" err="1"/>
              <a:t>dan</a:t>
            </a:r>
            <a:r>
              <a:rPr lang="en-US" sz="2000" dirty="0"/>
              <a:t> 1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2.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i="1" dirty="0">
                <a:solidFill>
                  <a:srgbClr val="FF0000"/>
                </a:solidFill>
              </a:rPr>
              <a:t>grayscale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8 bit)	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0 </a:t>
            </a:r>
            <a:r>
              <a:rPr lang="en-US" sz="2000" dirty="0" err="1"/>
              <a:t>sampai</a:t>
            </a:r>
            <a:r>
              <a:rPr lang="en-US" sz="2000" dirty="0"/>
              <a:t> 255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3.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berwarna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(24-bit RGB)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: </a:t>
            </a:r>
            <a:r>
              <a:rPr lang="en-US" sz="2000" i="1" dirty="0"/>
              <a:t>red</a:t>
            </a:r>
            <a:r>
              <a:rPr lang="en-US" sz="2000" dirty="0"/>
              <a:t> (R), </a:t>
            </a:r>
            <a:r>
              <a:rPr lang="en-US" sz="2000" i="1" dirty="0"/>
              <a:t>green</a:t>
            </a:r>
            <a:r>
              <a:rPr lang="en-US" sz="2000" dirty="0"/>
              <a:t> (G), </a:t>
            </a:r>
            <a:r>
              <a:rPr lang="en-US" sz="2000" dirty="0" err="1"/>
              <a:t>dan</a:t>
            </a:r>
            <a:r>
              <a:rPr lang="en-US" sz="2000" dirty="0"/>
              <a:t> b</a:t>
            </a:r>
            <a:r>
              <a:rPr lang="en-US" sz="2000" i="1" dirty="0"/>
              <a:t>lue</a:t>
            </a:r>
            <a:r>
              <a:rPr lang="en-US" sz="2000" dirty="0"/>
              <a:t>(B)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panjangnya</a:t>
            </a:r>
            <a:r>
              <a:rPr lang="en-US" sz="2000" dirty="0"/>
              <a:t> 8 bit	</a:t>
            </a:r>
          </a:p>
        </p:txBody>
      </p:sp>
      <p:pic>
        <p:nvPicPr>
          <p:cNvPr id="4" name="Picture 5" descr="http://informatika.stei.itb.ac.id/~rinaldi.munir/Koleksi/Citra%20Uji/Lena512warn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5" y="3940628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2" y="3931103"/>
            <a:ext cx="25717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365671" y="3931103"/>
          <a:ext cx="2500313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50794" imgH="3250794" progId="Photoshop.Image.7">
                  <p:embed/>
                </p:oleObj>
              </mc:Choice>
              <mc:Fallback>
                <p:oleObj name="Image" r:id="rId4" imgW="3250794" imgH="3250794" progId="Photoshop.Image.7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671" y="3931103"/>
                        <a:ext cx="2500313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3839" y="6440941"/>
            <a:ext cx="2830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i="1" dirty="0">
                <a:latin typeface="Calibri" panose="020F0502020204030204" pitchFamily="34" charset="0"/>
              </a:rPr>
              <a:t>Color image </a:t>
            </a:r>
            <a:r>
              <a:rPr lang="en-US" altLang="en-US" sz="1400" dirty="0">
                <a:latin typeface="Calibri" panose="020F0502020204030204" pitchFamily="34" charset="0"/>
              </a:rPr>
              <a:t>(24-bit RGB)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999" y="6440941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Grayscale image </a:t>
            </a:r>
            <a:r>
              <a:rPr lang="en-US" altLang="en-US" sz="1400" dirty="0"/>
              <a:t>(8-bit)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5784" y="6449913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Binary image </a:t>
            </a:r>
            <a:r>
              <a:rPr lang="en-US" altLang="en-US" sz="1400" dirty="0"/>
              <a:t>(1-bit)</a:t>
            </a:r>
          </a:p>
        </p:txBody>
      </p:sp>
    </p:spTree>
    <p:extLst>
      <p:ext uri="{BB962C8B-B14F-4D97-AF65-F5344CB8AC3E}">
        <p14:creationId xmlns:p14="http://schemas.microsoft.com/office/powerpoint/2010/main" val="227630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Mengapa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perlu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dimampatkan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pPr marL="742950" indent="-514350"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sembari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 (</a:t>
            </a:r>
            <a:r>
              <a:rPr lang="en-US" dirty="0">
                <a:ea typeface="MS PGothic" charset="0"/>
                <a:cs typeface="Times New Roman" charset="0"/>
              </a:rPr>
              <a:t>Gonzalez, Woods and </a:t>
            </a:r>
            <a:r>
              <a:rPr lang="en-US" dirty="0" err="1">
                <a:ea typeface="MS PGothic" charset="0"/>
                <a:cs typeface="Times New Roman" charset="0"/>
              </a:rPr>
              <a:t>Eddins</a:t>
            </a:r>
            <a:r>
              <a:rPr lang="en-US" dirty="0">
                <a:ea typeface="MS PGothic" charset="0"/>
                <a:cs typeface="Times New Roman" charset="0"/>
              </a:rPr>
              <a:t>, 2017). </a:t>
            </a:r>
          </a:p>
          <a:p>
            <a:pPr marL="742950" indent="-514350">
              <a:buAutoNum type="arabicPeriod"/>
            </a:pPr>
            <a:r>
              <a:rPr lang="en-US" dirty="0" err="1">
                <a:ea typeface="MS PGothic" charset="0"/>
                <a:cs typeface="Times New Roman" charset="0"/>
              </a:rPr>
              <a:t>Merepresentasikan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kualitas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hampir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sama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aslinya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namun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dalam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bentuk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lebih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kompak</a:t>
            </a:r>
            <a:r>
              <a:rPr lang="en-US" dirty="0">
                <a:ea typeface="MS PGothic" charset="0"/>
                <a:cs typeface="Times New Roman" charset="0"/>
              </a:rPr>
              <a:t>.</a:t>
            </a:r>
          </a:p>
          <a:p>
            <a:endParaRPr lang="en-US" dirty="0">
              <a:ea typeface="MS PGothic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35429-1E5F-4F13-A5F3-D9B0AE84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al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" y="1636032"/>
            <a:ext cx="40354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apal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20" y="1626734"/>
            <a:ext cx="4044723" cy="40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1714" y="576944"/>
            <a:ext cx="804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Dapatkah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14" y="5812972"/>
            <a:ext cx="183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  <a:p>
            <a:pPr algn="ctr"/>
            <a:r>
              <a:rPr lang="en-US" dirty="0"/>
              <a:t>(not compressed)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241" y="5812971"/>
            <a:ext cx="19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387CA-E961-497D-87FE-52481BC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5" y="148751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4996542"/>
            <a:ext cx="24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(31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106A1A-01D8-42AF-9538-CD3AA6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AC56-B048-4D63-80FB-970CD77D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Cara 2:</a:t>
            </a:r>
            <a:endParaRPr lang="en-US" b="1" dirty="0">
              <a:sym typeface="Symbol" panose="05050102010706020507" pitchFamily="18" charset="2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kiri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hitung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baseline="30000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. Rank(A) = k = </a:t>
            </a:r>
            <a:r>
              <a:rPr lang="en-US" sz="2600" dirty="0" err="1">
                <a:sym typeface="Symbol" panose="05050102010706020507" pitchFamily="18" charset="2"/>
              </a:rPr>
              <a:t>banyaknya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baseline="30000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vektor-vektor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m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yang </a:t>
            </a:r>
            <a:r>
              <a:rPr lang="en-US" sz="2600" dirty="0" err="1">
                <a:sym typeface="Symbol" panose="05050102010706020507" pitchFamily="18" charset="2"/>
              </a:rPr>
              <a:t>berkoresponden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Normalisasi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m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cara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setiap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komponen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dibagi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panjang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Diperoleh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U.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kanan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hitung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 </a:t>
            </a:r>
            <a:r>
              <a:rPr lang="en-US" sz="2600" dirty="0" err="1">
                <a:sym typeface="Symbol" panose="05050102010706020507" pitchFamily="18" charset="2"/>
              </a:rPr>
              <a:t>lalu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nilai-nilai-singularnya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vektor-vektor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yang </a:t>
            </a:r>
            <a:r>
              <a:rPr lang="en-US" sz="2600" dirty="0" err="1">
                <a:sym typeface="Symbol" panose="05050102010706020507" pitchFamily="18" charset="2"/>
              </a:rPr>
              <a:t>berkoresponden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A. </a:t>
            </a:r>
            <a:r>
              <a:rPr lang="en-US" sz="2600" dirty="0" err="1">
                <a:sym typeface="Symbol" panose="05050102010706020507" pitchFamily="18" charset="2"/>
              </a:rPr>
              <a:t>Normalisasi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cara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setiap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komponen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dibagi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panjang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Diperoleh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V.</a:t>
            </a:r>
            <a:r>
              <a:rPr lang="en-US" sz="2600" dirty="0"/>
              <a:t> Transpose-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V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V</a:t>
            </a:r>
            <a:r>
              <a:rPr lang="en-US" sz="2600" i="1" baseline="30000" dirty="0"/>
              <a:t>T</a:t>
            </a:r>
            <a:r>
              <a:rPr lang="en-US" sz="2600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Bentuklah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 </a:t>
            </a:r>
            <a:r>
              <a:rPr lang="en-US" sz="2600" dirty="0" err="1">
                <a:sym typeface="Symbol" panose="05050102010706020507" pitchFamily="18" charset="2"/>
              </a:rPr>
              <a:t>berukuran</a:t>
            </a:r>
            <a:r>
              <a:rPr lang="en-US" sz="2600" dirty="0">
                <a:sym typeface="Symbol" panose="05050102010706020507" pitchFamily="18" charset="2"/>
              </a:rPr>
              <a:t> m x n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diagonalnya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susunan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besar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ke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kecil</a:t>
            </a:r>
            <a:r>
              <a:rPr lang="en-US" sz="2600" dirty="0">
                <a:sym typeface="Symbol" panose="05050102010706020507" pitchFamily="18" charset="2"/>
              </a:rPr>
              <a:t>. Nilai singular di </a:t>
            </a:r>
            <a:r>
              <a:rPr lang="en-US" sz="2600" dirty="0" err="1">
                <a:sym typeface="Symbol" panose="05050102010706020507" pitchFamily="18" charset="2"/>
              </a:rPr>
              <a:t>dalam</a:t>
            </a:r>
            <a:r>
              <a:rPr lang="en-US" sz="2600" dirty="0">
                <a:sym typeface="Symbol" panose="05050102010706020507" pitchFamily="18" charset="2"/>
              </a:rPr>
              <a:t> </a:t>
            </a:r>
            <a:r>
              <a:rPr lang="el-GR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akar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pangkat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dua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yang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i="1" dirty="0">
                <a:sym typeface="Symbol" panose="05050102010706020507" pitchFamily="18" charset="2"/>
              </a:rPr>
              <a:t> 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A. 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endParaRPr lang="en-US" sz="26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/>
              <a:t>Maka</a:t>
            </a:r>
            <a:r>
              <a:rPr lang="en-US" sz="2600" dirty="0"/>
              <a:t>, </a:t>
            </a:r>
            <a:r>
              <a:rPr lang="en-US" sz="2400" i="1" dirty="0"/>
              <a:t>A </a:t>
            </a:r>
            <a:r>
              <a:rPr lang="en-US" sz="2400" dirty="0"/>
              <a:t>= </a:t>
            </a:r>
            <a:r>
              <a:rPr lang="en-US" sz="2400" i="1" dirty="0"/>
              <a:t>U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F1D5-CDAD-473A-ABF8-B4B2DDC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947400" cy="5491163"/>
          </a:xfrm>
        </p:spPr>
        <p:txBody>
          <a:bodyPr>
            <a:no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(RGB) </a:t>
            </a:r>
            <a:r>
              <a:rPr lang="en-US" sz="2400" dirty="0" err="1"/>
              <a:t>berukuran</a:t>
            </a:r>
            <a:r>
              <a:rPr lang="en-US" sz="2400" dirty="0"/>
              <a:t> 1200x1600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1200 x 1600 x 3 byte = 5760000 byte </a:t>
            </a:r>
          </a:p>
          <a:p>
            <a:pPr marL="0" indent="0">
              <a:buNone/>
            </a:pPr>
            <a:r>
              <a:rPr lang="en-US" sz="2400" dirty="0"/>
              <a:t>			           = 5,760 </a:t>
            </a:r>
            <a:r>
              <a:rPr lang="en-US" sz="2400" i="1" dirty="0"/>
              <a:t>Kbyte </a:t>
            </a:r>
          </a:p>
          <a:p>
            <a:pPr marL="0" indent="0">
              <a:buNone/>
            </a:pPr>
            <a:r>
              <a:rPr lang="en-US" sz="2400" i="1" dirty="0"/>
              <a:t>			           = </a:t>
            </a:r>
            <a:r>
              <a:rPr lang="en-US" sz="2400" dirty="0"/>
              <a:t>5.76 </a:t>
            </a:r>
            <a:r>
              <a:rPr lang="en-US" sz="2400" i="1" dirty="0"/>
              <a:t>Mbyte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film digital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760x480, 30 frame/sec, </a:t>
            </a:r>
            <a:r>
              <a:rPr lang="en-US" sz="2400" dirty="0" err="1"/>
              <a:t>selama</a:t>
            </a:r>
            <a:r>
              <a:rPr lang="en-US" sz="2400" dirty="0"/>
              <a:t> 2 jam.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4370443"/>
            <a:ext cx="6777806" cy="1840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9DBA0-A7BA-46C9-BB8B-7DA1915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7A85-668C-675A-6D0F-D8B5C4E5A615}"/>
              </a:ext>
            </a:extLst>
          </p:cNvPr>
          <p:cNvSpPr txBox="1"/>
          <p:nvPr/>
        </p:nvSpPr>
        <p:spPr>
          <a:xfrm>
            <a:off x="3647440" y="574704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Sangat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25738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data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media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storage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347663" lvl="0" indent="0">
              <a:buNone/>
            </a:pPr>
            <a:r>
              <a:rPr lang="en-US" dirty="0"/>
              <a:t>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storage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347663" lvl="0" indent="0">
              <a:buNone/>
            </a:pPr>
            <a:r>
              <a:rPr lang="en-US" dirty="0" err="1"/>
              <a:t>Contoh</a:t>
            </a:r>
            <a:r>
              <a:rPr lang="en-US" dirty="0"/>
              <a:t>: file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JPEG/JPG versus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BMP</a:t>
            </a:r>
          </a:p>
          <a:p>
            <a:pPr marL="347663" lvl="0" indent="0">
              <a:buNone/>
            </a:pPr>
            <a:endParaRPr lang="en-US" dirty="0"/>
          </a:p>
          <a:p>
            <a:pPr marL="347663" lvl="0" indent="-347663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Pengiriman</a:t>
            </a:r>
            <a:r>
              <a:rPr lang="en-US" dirty="0">
                <a:solidFill>
                  <a:srgbClr val="FF0000"/>
                </a:solidFill>
              </a:rPr>
              <a:t> data (</a:t>
            </a:r>
            <a:r>
              <a:rPr lang="en-US" i="1" dirty="0">
                <a:solidFill>
                  <a:srgbClr val="FF0000"/>
                </a:solidFill>
              </a:rPr>
              <a:t>data transmission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data </a:t>
            </a:r>
          </a:p>
          <a:p>
            <a:pPr marL="347663" indent="-347663">
              <a:buNone/>
            </a:pPr>
            <a:r>
              <a:rPr lang="en-US" dirty="0"/>
              <a:t>    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282575" indent="-282575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via email, </a:t>
            </a:r>
            <a:r>
              <a:rPr lang="en-US" i="1" dirty="0"/>
              <a:t>videoconference</a:t>
            </a:r>
            <a:r>
              <a:rPr lang="en-US" dirty="0"/>
              <a:t>, via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, </a:t>
            </a: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347663" lvl="0" indent="-347663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7840-EBA0-439B-8B7A-7647864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AED6-10FE-F2E4-9DC0-43CEBDB9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r>
              <a:rPr lang="en-US" sz="2400" dirty="0"/>
              <a:t>SVD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(</a:t>
            </a:r>
            <a:r>
              <a:rPr lang="en-US" sz="2400" i="1" dirty="0"/>
              <a:t>reduced singular value decomposition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A (yang </a:t>
            </a:r>
            <a:r>
              <a:rPr lang="en-US" sz="2400" dirty="0" err="1"/>
              <a:t>representasinya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)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j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/>
              <a:t> </a:t>
            </a:r>
            <a:r>
              <a:rPr lang="en-US" sz="2400" b="1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(</a:t>
            </a:r>
            <a:r>
              <a:rPr lang="en-US" sz="2400" dirty="0" err="1"/>
              <a:t>memori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direkonstruksi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6 di </a:t>
            </a:r>
            <a:r>
              <a:rPr lang="en-US" sz="2400" dirty="0" err="1"/>
              <a:t>atas</a:t>
            </a:r>
            <a:r>
              <a:rPr lang="en-US" sz="2400" dirty="0"/>
              <a:t>. Karena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memiliki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buah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bilangan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i="1" dirty="0"/>
              <a:t>km</a:t>
            </a:r>
            <a:r>
              <a:rPr lang="en-US" sz="2400" dirty="0"/>
              <a:t> + </a:t>
            </a:r>
            <a:r>
              <a:rPr lang="en-US" sz="2400" i="1" dirty="0" err="1"/>
              <a:t>kn</a:t>
            </a:r>
            <a:r>
              <a:rPr lang="en-US" sz="2400" dirty="0"/>
              <a:t> + </a:t>
            </a: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bilangan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(storage).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B7439-DEC5-F2C6-0422-DAEBF583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1CFA9-8F50-A5BE-0488-613D407A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SVD pada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53D31-E939-A394-BDC6-4EF9ACD98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65" y="3988514"/>
            <a:ext cx="5240245" cy="777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0E8F2-8B65-BD5F-2DC7-D112793A1C2B}"/>
              </a:ext>
            </a:extLst>
          </p:cNvPr>
          <p:cNvSpPr txBox="1"/>
          <p:nvPr/>
        </p:nvSpPr>
        <p:spPr>
          <a:xfrm>
            <a:off x="9982200" y="406729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43387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E277-1739-9444-BA93-B6D94D4E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>
            <a:norm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singular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r + 1</a:t>
            </a:r>
            <a:r>
              <a:rPr lang="en-US" sz="2400" dirty="0">
                <a:sym typeface="Symbol" panose="05050102010706020507" pitchFamily="18" charset="2"/>
              </a:rPr>
              <a:t>, </a:t>
            </a:r>
            <a:r>
              <a:rPr lang="en-US" sz="2400" baseline="-25000" dirty="0">
                <a:sym typeface="Symbol" panose="05050102010706020507" pitchFamily="18" charset="2"/>
              </a:rPr>
              <a:t>r + 2</a:t>
            </a:r>
            <a:r>
              <a:rPr lang="en-US" sz="2400" dirty="0">
                <a:sym typeface="Symbol" panose="05050102010706020507" pitchFamily="18" charset="2"/>
              </a:rPr>
              <a:t>, …, </a:t>
            </a:r>
            <a:r>
              <a:rPr lang="en-US" sz="2400" baseline="-25000" dirty="0">
                <a:sym typeface="Symbol" panose="05050102010706020507" pitchFamily="18" charset="2"/>
              </a:rPr>
              <a:t>k </a:t>
            </a:r>
            <a:r>
              <a:rPr lang="en-US" sz="2400" dirty="0">
                <a:sym typeface="Symbol" panose="05050102010706020507" pitchFamily="18" charset="2"/>
              </a:rPr>
              <a:t> sangat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dibuang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 (6),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citra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  <a:r>
              <a:rPr lang="en-US" sz="2400" dirty="0" err="1">
                <a:sym typeface="Symbol" panose="05050102010706020507" pitchFamily="18" charset="2"/>
              </a:rPr>
              <a:t>diaproksimasi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menjadi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205B-EC2C-73F1-3E06-B9EFA2CE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694DF-76BF-0D4C-C6D8-9C597968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77" y="1497330"/>
            <a:ext cx="5530025" cy="88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3AE2B-CACC-FC64-84FB-1ACA44E04288}"/>
              </a:ext>
            </a:extLst>
          </p:cNvPr>
          <p:cNvSpPr txBox="1"/>
          <p:nvPr/>
        </p:nvSpPr>
        <p:spPr>
          <a:xfrm>
            <a:off x="9982200" y="170655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21767-7A68-4B3D-8C19-5386754D01EF}"/>
              </a:ext>
            </a:extLst>
          </p:cNvPr>
          <p:cNvSpPr txBox="1"/>
          <p:nvPr/>
        </p:nvSpPr>
        <p:spPr>
          <a:xfrm>
            <a:off x="920123" y="2323525"/>
            <a:ext cx="11038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(7)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A </a:t>
            </a:r>
            <a:r>
              <a:rPr lang="en-US" sz="2400" dirty="0" err="1"/>
              <a:t>dengan</a:t>
            </a:r>
            <a:r>
              <a:rPr lang="en-US" sz="2400" dirty="0"/>
              <a:t> rank </a:t>
            </a:r>
            <a:r>
              <a:rPr lang="en-US" sz="2400" i="1" dirty="0"/>
              <a:t>r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 </a:t>
            </a:r>
            <a:r>
              <a:rPr lang="en-US" sz="2400" i="1" dirty="0"/>
              <a:t>rm</a:t>
            </a:r>
            <a:r>
              <a:rPr lang="en-US" sz="2400" dirty="0"/>
              <a:t> + </a:t>
            </a:r>
            <a:r>
              <a:rPr lang="en-US" sz="2400" i="1" dirty="0" err="1"/>
              <a:t>rn</a:t>
            </a:r>
            <a:r>
              <a:rPr lang="en-US" sz="2400" dirty="0"/>
              <a:t> + </a:t>
            </a:r>
            <a:r>
              <a:rPr lang="en-US" sz="2400" i="1" dirty="0"/>
              <a:t>r </a:t>
            </a:r>
            <a:r>
              <a:rPr lang="en-US" sz="2400" dirty="0"/>
              <a:t>= </a:t>
            </a:r>
            <a:r>
              <a:rPr lang="en-US" sz="2400" i="1" dirty="0"/>
              <a:t>r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 + </a:t>
            </a:r>
            <a:r>
              <a:rPr lang="en-US" sz="2400" i="1" dirty="0"/>
              <a:t>n </a:t>
            </a:r>
            <a:r>
              <a:rPr lang="en-US" sz="2400" dirty="0"/>
              <a:t>+ 1) </a:t>
            </a:r>
          </a:p>
          <a:p>
            <a:pPr marL="346075" indent="50800"/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SVD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1000 x 1000 </a:t>
            </a:r>
            <a:r>
              <a:rPr lang="en-US" sz="2400" dirty="0" err="1"/>
              <a:t>dengan</a:t>
            </a:r>
            <a:r>
              <a:rPr lang="en-US" sz="2400" dirty="0"/>
              <a:t> rank r = 100,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100(1000 + 1000 + 1) = 200.100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. </a:t>
            </a:r>
            <a:r>
              <a:rPr lang="en-US" sz="2400" dirty="0" err="1"/>
              <a:t>Bandingkan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1000 x 1000 = 1.000.000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(</a:t>
            </a:r>
            <a:r>
              <a:rPr lang="en-US" sz="2400" dirty="0" err="1"/>
              <a:t>nilai-nilai</a:t>
            </a:r>
            <a:r>
              <a:rPr lang="en-US" sz="2400" dirty="0"/>
              <a:t> pixel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8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2389D-2275-3E5D-E468-856A1029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B87EF-C7BF-9B47-F8A6-61D2683A61EB}"/>
              </a:ext>
            </a:extLst>
          </p:cNvPr>
          <p:cNvSpPr txBox="1"/>
          <p:nvPr/>
        </p:nvSpPr>
        <p:spPr>
          <a:xfrm>
            <a:off x="772161" y="589280"/>
            <a:ext cx="981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Gambar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SVD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6AE7-630E-3C5A-5A4D-BCE61DD1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659572"/>
            <a:ext cx="10913110" cy="2514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80B91-914B-C10D-62BF-927202EB3EA4}"/>
              </a:ext>
            </a:extLst>
          </p:cNvPr>
          <p:cNvSpPr txBox="1"/>
          <p:nvPr/>
        </p:nvSpPr>
        <p:spPr>
          <a:xfrm>
            <a:off x="873761" y="4434111"/>
            <a:ext cx="98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 r,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(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)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bagus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j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/>
              <a:t> </a:t>
            </a:r>
            <a:r>
              <a:rPr lang="en-US" sz="2400" b="1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storage.</a:t>
            </a:r>
          </a:p>
        </p:txBody>
      </p:sp>
    </p:spTree>
    <p:extLst>
      <p:ext uri="{BB962C8B-B14F-4D97-AF65-F5344CB8AC3E}">
        <p14:creationId xmlns:p14="http://schemas.microsoft.com/office/powerpoint/2010/main" val="168188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A306-4547-3445-A457-0354A570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80"/>
            <a:ext cx="10515600" cy="1325563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C024E-0490-1CDC-F748-26C4E968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EE5B0-D84F-A7BC-D17B-49DC8227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1241496"/>
            <a:ext cx="7418387" cy="53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6CC81-F7B6-CF1F-B4F6-980ADAD5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CB528-166E-D83F-050C-442370EA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36550"/>
            <a:ext cx="89344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0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20CE1-891B-8DE9-FC78-E49D1E89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94E69-2ECE-3187-CF50-E47CD8F8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295275"/>
            <a:ext cx="90582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38B36-FB11-54D8-EB53-C6EBC5D4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96A99-CD2F-5828-7960-F71987D8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283046"/>
            <a:ext cx="8645842" cy="62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EFA3D-F335-1216-EC15-D72BB258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4EAE6-687B-6638-A773-AF3054FC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528637"/>
            <a:ext cx="80486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2BF0-AB51-47A3-9604-3A020E2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</a:t>
            </a:r>
          </a:p>
          <a:p>
            <a:pPr marL="457200" indent="-457200">
              <a:buAutoNum type="arabicParenBoth"/>
            </a:pPr>
            <a:r>
              <a:rPr lang="en-US" sz="2400" dirty="0"/>
              <a:t>Singular </a:t>
            </a:r>
            <a:r>
              <a:rPr lang="en-US" sz="2400" dirty="0" err="1"/>
              <a:t>kiri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>
                <a:sym typeface="Symbol" panose="05050102010706020507" pitchFamily="18" charset="2"/>
              </a:rPr>
              <a:t> AA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baseline="30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A8D-3D3A-4B7B-A2ED-EBD40A3D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/>
              <p:nvPr/>
            </p:nvSpPr>
            <p:spPr>
              <a:xfrm>
                <a:off x="5508516" y="523990"/>
                <a:ext cx="232281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16" y="523990"/>
                <a:ext cx="2322815" cy="657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D123-847D-444F-8935-39CFF44992AA}"/>
                  </a:ext>
                </a:extLst>
              </p:cNvPr>
              <p:cNvSpPr txBox="1"/>
              <p:nvPr/>
            </p:nvSpPr>
            <p:spPr>
              <a:xfrm>
                <a:off x="335280" y="2211424"/>
                <a:ext cx="609600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D123-847D-444F-8935-39CFF449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211424"/>
                <a:ext cx="609600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9B739-D940-41A1-99AD-57D1C82F3E4A}"/>
                  </a:ext>
                </a:extLst>
              </p:cNvPr>
              <p:cNvSpPr txBox="1"/>
              <p:nvPr/>
            </p:nvSpPr>
            <p:spPr>
              <a:xfrm>
                <a:off x="4033520" y="2138679"/>
                <a:ext cx="216258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9B739-D940-41A1-99AD-57D1C82F3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20" y="2138679"/>
                <a:ext cx="2162580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AC94515-9F88-4831-AFA1-CC7D6A61CD43}"/>
              </a:ext>
            </a:extLst>
          </p:cNvPr>
          <p:cNvSpPr txBox="1"/>
          <p:nvPr/>
        </p:nvSpPr>
        <p:spPr>
          <a:xfrm>
            <a:off x="1299450" y="3103813"/>
            <a:ext cx="10101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AA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baseline="300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= 12 dan 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10    (</a:t>
            </a:r>
            <a:r>
              <a:rPr lang="en-US" sz="2400" dirty="0" err="1">
                <a:sym typeface="Symbol" panose="05050102010706020507" pitchFamily="18" charset="2"/>
              </a:rPr>
              <a:t>terurut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besar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</a:p>
          <a:p>
            <a:r>
              <a:rPr lang="en-US" sz="2400" dirty="0">
                <a:sym typeface="Symbol" panose="05050102010706020507" pitchFamily="18" charset="2"/>
              </a:rPr>
              <a:t>Jadi rank(A) = 2 </a:t>
            </a:r>
          </a:p>
          <a:p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B060B-CA6E-4B93-9DAA-C4B596CA16F3}"/>
                  </a:ext>
                </a:extLst>
              </p:cNvPr>
              <p:cNvSpPr txBox="1"/>
              <p:nvPr/>
            </p:nvSpPr>
            <p:spPr>
              <a:xfrm>
                <a:off x="838200" y="4255500"/>
                <a:ext cx="6881371" cy="1118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(2)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U </a:t>
                </a:r>
              </a:p>
              <a:p>
                <a:r>
                  <a:rPr lang="en-US" sz="2400" dirty="0"/>
                  <a:t>      </a:t>
                </a:r>
                <a:r>
                  <a:rPr lang="en-US" sz="3600" dirty="0"/>
                  <a:t> 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</a:t>
                </a:r>
                <a:r>
                  <a:rPr lang="en-US" sz="2400" i="1" dirty="0">
                    <a:sym typeface="Symbol" panose="05050102010706020507" pitchFamily="18" charset="2"/>
                  </a:rPr>
                  <a:t>AA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 = 0  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B060B-CA6E-4B93-9DAA-C4B596CA1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5500"/>
                <a:ext cx="6881371" cy="1118961"/>
              </a:xfrm>
              <a:prstGeom prst="rect">
                <a:avLst/>
              </a:prstGeom>
              <a:blipFill>
                <a:blip r:embed="rId5"/>
                <a:stretch>
                  <a:fillRect l="-1418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39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1568-5E03-45A6-B5F9-4167ED00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program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Ng Kyle (</a:t>
            </a:r>
            <a:r>
              <a:rPr lang="en-US" sz="2400" dirty="0" err="1"/>
              <a:t>asisten</a:t>
            </a:r>
            <a:r>
              <a:rPr lang="en-US" sz="2400" dirty="0"/>
              <a:t> </a:t>
            </a:r>
            <a:r>
              <a:rPr lang="en-US" sz="2400" dirty="0" err="1"/>
              <a:t>Algeo</a:t>
            </a:r>
            <a:r>
              <a:rPr lang="en-US" sz="2400" dirty="0"/>
              <a:t> 2022):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1EA01-71BA-D7DC-850D-54695DD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3E36B-6CEA-CBDF-33A1-B6746787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954539"/>
            <a:ext cx="6598569" cy="58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1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12C87-2645-B5EB-35B3-2AABE36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7033D-0DF6-7DB7-CE14-76195906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62" y="567372"/>
            <a:ext cx="9855476" cy="58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8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9E691-3296-E091-07CC-C1524B3F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45876-9F69-4597-D930-D7CEA50F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" y="546576"/>
            <a:ext cx="10001430" cy="59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6B816-B3AB-77B6-BD8C-5C69D52B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85378-A131-C6F8-C997-5E0CDE99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9" y="324167"/>
            <a:ext cx="9829262" cy="57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BA4C9-1E05-568E-B2E8-7DA8687D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C6E2F-DDD3-024D-0250-97DC8362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559117"/>
            <a:ext cx="9907122" cy="5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00B62-CD5F-B837-DB3C-D4502F1A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A68B7-745E-9113-9EE8-C3CBD80A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4" y="1630045"/>
            <a:ext cx="10926366" cy="2453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2121A-3EF0-5B18-DA7B-4AD2EE73AA23}"/>
              </a:ext>
            </a:extLst>
          </p:cNvPr>
          <p:cNvSpPr txBox="1"/>
          <p:nvPr/>
        </p:nvSpPr>
        <p:spPr>
          <a:xfrm>
            <a:off x="568960" y="4257040"/>
            <a:ext cx="804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ukuran file gambar semula, diona.jpg, adalah 26,6 KB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0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ED088-05C0-60C5-7579-5968AC09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8FED5-B139-1A2C-3F1B-D478C08A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94" y="496360"/>
            <a:ext cx="10146275" cy="5701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CA061-C9CE-CE73-3FBA-5FA55DB77297}"/>
              </a:ext>
            </a:extLst>
          </p:cNvPr>
          <p:cNvSpPr txBox="1"/>
          <p:nvPr/>
        </p:nvSpPr>
        <p:spPr>
          <a:xfrm>
            <a:off x="3799840" y="6352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14. Compression RGB (1%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7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159B9-DFDC-20EF-CB52-03E29621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FFE53-A401-D3B3-089F-0C15B69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10" y="619453"/>
            <a:ext cx="9313386" cy="524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71222-6379-B8FE-3BB4-7456C9E76B2E}"/>
              </a:ext>
            </a:extLst>
          </p:cNvPr>
          <p:cNvSpPr txBox="1"/>
          <p:nvPr/>
        </p:nvSpPr>
        <p:spPr>
          <a:xfrm>
            <a:off x="3048000" y="60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15. Compression RGB (5%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46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778E5-78D1-EEC4-6C2D-A9275C2F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CCA2F-F28D-9193-7E39-1152A368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55" y="544653"/>
            <a:ext cx="9586445" cy="538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093B6-B881-6B96-6E13-CD2855C4A2C6}"/>
              </a:ext>
            </a:extLst>
          </p:cNvPr>
          <p:cNvSpPr txBox="1"/>
          <p:nvPr/>
        </p:nvSpPr>
        <p:spPr>
          <a:xfrm>
            <a:off x="3342640" y="598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17. Compression RGB (50%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5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F1392-6A0A-9FB4-8BBA-E0454E6C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9C46-4944-6FA6-D44E-E1E70846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9" y="1700530"/>
            <a:ext cx="10468522" cy="2312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723BE2-C9F3-9DD5-2573-86549CC66ADB}"/>
              </a:ext>
            </a:extLst>
          </p:cNvPr>
          <p:cNvSpPr txBox="1"/>
          <p:nvPr/>
        </p:nvSpPr>
        <p:spPr>
          <a:xfrm>
            <a:off x="965200" y="4196080"/>
            <a:ext cx="82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ukuran file gambar semula, diona.jpg , adalah 98.62 KB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8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B9D7D-4D0C-4E26-8B70-0C18F3FA9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540" y="136525"/>
                <a:ext cx="11346642" cy="6315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= 12,diperoleh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SPL: 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dan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,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t,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t,  t  R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Untuk </a:t>
                </a:r>
                <a:r>
                  <a:rPr lang="en-US" sz="2400" dirty="0">
                    <a:sym typeface="Symbol" panose="05050102010706020507" pitchFamily="18" charset="2"/>
                  </a:rPr>
                  <a:t>= 10,diperoleh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SPL: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dan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-x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,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s,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–s, s  R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sz="2400" b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err="1"/>
                  <a:t>Normalisasi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dan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0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B9D7D-4D0C-4E26-8B70-0C18F3FA9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540" y="136525"/>
                <a:ext cx="11346642" cy="6315075"/>
              </a:xfrm>
              <a:blipFill>
                <a:blip r:embed="rId2"/>
                <a:stretch>
                  <a:fillRect t="-869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C7E5D-6E3A-4571-945F-B1C35227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AB632-5B7F-4B9D-9F97-E2517B6FFDAD}"/>
                  </a:ext>
                </a:extLst>
              </p:cNvPr>
              <p:cNvSpPr txBox="1"/>
              <p:nvPr/>
            </p:nvSpPr>
            <p:spPr>
              <a:xfrm>
                <a:off x="1259840" y="896076"/>
                <a:ext cx="88087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−11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                                                 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AB632-5B7F-4B9D-9F97-E2517B6FF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896076"/>
                <a:ext cx="880872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3940-FE9F-4481-A6D6-7C75469333D3}"/>
                  </a:ext>
                </a:extLst>
              </p:cNvPr>
              <p:cNvSpPr txBox="1"/>
              <p:nvPr/>
            </p:nvSpPr>
            <p:spPr>
              <a:xfrm>
                <a:off x="4511040" y="896076"/>
                <a:ext cx="28143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3940-FE9F-4481-A6D6-7C754693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896076"/>
                <a:ext cx="2814320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82180-C86D-47F4-B6CC-8BE1FCDC405F}"/>
                  </a:ext>
                </a:extLst>
              </p:cNvPr>
              <p:cNvSpPr txBox="1"/>
              <p:nvPr/>
            </p:nvSpPr>
            <p:spPr>
              <a:xfrm>
                <a:off x="1259840" y="2953794"/>
                <a:ext cx="88087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−11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                                               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82180-C86D-47F4-B6CC-8BE1FCDC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2953794"/>
                <a:ext cx="8808720" cy="585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E94FC-F44A-47EE-A844-3802E882A8D7}"/>
                  </a:ext>
                </a:extLst>
              </p:cNvPr>
              <p:cNvSpPr txBox="1"/>
              <p:nvPr/>
            </p:nvSpPr>
            <p:spPr>
              <a:xfrm>
                <a:off x="4511040" y="2953794"/>
                <a:ext cx="28143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E94FC-F44A-47EE-A844-3802E882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2953794"/>
                <a:ext cx="2814320" cy="585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6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2F33D-A648-D821-8DFE-CD0133D0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1D736-B684-4B0A-84D1-B3B50C53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" y="1612265"/>
            <a:ext cx="10653522" cy="2421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3AA1B-F41A-F471-C992-BB6B43C1AD77}"/>
              </a:ext>
            </a:extLst>
          </p:cNvPr>
          <p:cNvSpPr txBox="1"/>
          <p:nvPr/>
        </p:nvSpPr>
        <p:spPr>
          <a:xfrm>
            <a:off x="731520" y="4402574"/>
            <a:ext cx="92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Catatan: Ukuran gambar semula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mona.jpg, adalah 26.6 KB.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817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Howard Anton &amp; Chris </a:t>
            </a:r>
            <a:r>
              <a:rPr lang="en-US" sz="2400" dirty="0" err="1"/>
              <a:t>Rores</a:t>
            </a:r>
            <a:r>
              <a:rPr lang="en-US" sz="2400" dirty="0"/>
              <a:t>, </a:t>
            </a:r>
            <a:r>
              <a:rPr lang="en-US" sz="2400" i="1" dirty="0"/>
              <a:t>Elementary Linear Algebra,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</a:t>
            </a:r>
          </a:p>
          <a:p>
            <a:pPr marL="514350" indent="-514350">
              <a:buAutoNum type="arabicPeriod"/>
            </a:pPr>
            <a:r>
              <a:rPr lang="en-US" sz="2400" u="none" strike="noStrike" baseline="0" dirty="0"/>
              <a:t>Gregoria </a:t>
            </a:r>
            <a:r>
              <a:rPr lang="en-US" sz="2400" u="none" strike="noStrike" baseline="0" dirty="0" err="1"/>
              <a:t>Ariyanti</a:t>
            </a:r>
            <a:r>
              <a:rPr lang="en-US" sz="2400" u="none" strike="noStrike" baseline="0" dirty="0"/>
              <a:t>, </a:t>
            </a:r>
            <a:r>
              <a:rPr lang="fi-FI" sz="2400" i="1" u="none" strike="noStrike" baseline="0" dirty="0"/>
              <a:t>Dekomposisi Nilai Singular dan Aplikasinya</a:t>
            </a:r>
            <a:r>
              <a:rPr lang="en-US" sz="2400" i="0" u="none" strike="noStrike" baseline="0" dirty="0"/>
              <a:t>, Program </a:t>
            </a:r>
            <a:r>
              <a:rPr lang="en-US" sz="2400" i="0" u="none" strike="noStrike" baseline="0" dirty="0" err="1"/>
              <a:t>Studi</a:t>
            </a:r>
            <a:r>
              <a:rPr lang="en-US" sz="2400" i="0" u="none" strike="noStrike" baseline="0" dirty="0"/>
              <a:t> Pendidikan </a:t>
            </a:r>
            <a:r>
              <a:rPr lang="en-US" sz="2400" i="0" u="none" strike="noStrike" baseline="0" dirty="0" err="1"/>
              <a:t>Matematika</a:t>
            </a:r>
            <a:r>
              <a:rPr lang="en-US" sz="2400" i="0" u="none" strike="noStrike" baseline="0" dirty="0"/>
              <a:t> Universitas </a:t>
            </a:r>
            <a:r>
              <a:rPr lang="en-US" sz="2400" i="0" u="none" strike="noStrike" baseline="0" dirty="0" err="1"/>
              <a:t>Widya</a:t>
            </a:r>
            <a:r>
              <a:rPr lang="en-US" sz="2400" i="0" u="none" strike="noStrike" baseline="0" dirty="0"/>
              <a:t> Mandala </a:t>
            </a:r>
            <a:r>
              <a:rPr lang="en-US" sz="2400" i="0" u="none" strike="noStrike" baseline="0" dirty="0" err="1"/>
              <a:t>Madiun</a:t>
            </a:r>
            <a:endParaRPr lang="en-US" sz="2400" i="0" u="none" strike="noStrike" baseline="0" dirty="0"/>
          </a:p>
          <a:p>
            <a:pPr marL="514350" indent="-514350">
              <a:buAutoNum type="arabicPeriod"/>
            </a:pPr>
            <a:r>
              <a:rPr lang="en-US" sz="2400" dirty="0" err="1"/>
              <a:t>Laporan</a:t>
            </a:r>
            <a:r>
              <a:rPr lang="en-US" sz="2400" dirty="0"/>
              <a:t> Tubes 2 </a:t>
            </a:r>
            <a:r>
              <a:rPr lang="en-US" sz="2400" dirty="0" err="1"/>
              <a:t>Algeo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/>
              <a:t> 2022,Kelompok </a:t>
            </a:r>
            <a:r>
              <a:rPr lang="en-US" sz="2400" dirty="0"/>
              <a:t>Ng Kyle </a:t>
            </a:r>
            <a:r>
              <a:rPr lang="en-US" sz="2400" dirty="0" err="1"/>
              <a:t>dkk</a:t>
            </a:r>
            <a:endParaRPr 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2A3A-6A2F-BE7C-B31B-B5F5F64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4B41-86BA-3B59-9B63-6338A11C4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19DE-ED35-9591-3E1D-2A2CB959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F19D-994E-469B-8B84-024405CA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U: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(3) Singular </a:t>
            </a:r>
            <a:r>
              <a:rPr lang="en-US" sz="2400" dirty="0" err="1"/>
              <a:t>kanan</a:t>
            </a:r>
            <a:r>
              <a:rPr lang="en-US" sz="2400" dirty="0"/>
              <a:t>: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i="1" dirty="0"/>
              <a:t>            A</a:t>
            </a:r>
            <a:r>
              <a:rPr lang="en-US" sz="2400" i="1" baseline="30000" dirty="0"/>
              <a:t>T</a:t>
            </a:r>
            <a:r>
              <a:rPr lang="en-US" sz="2400" i="1" dirty="0"/>
              <a:t>A </a:t>
            </a:r>
            <a:r>
              <a:rPr lang="en-US" sz="2400" dirty="0"/>
              <a:t>=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BE472-2D5A-43C5-9C94-0B72BFC3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C7151-5CD8-4BFA-944C-7D9D07FDFEC2}"/>
                  </a:ext>
                </a:extLst>
              </p:cNvPr>
              <p:cNvSpPr txBox="1"/>
              <p:nvPr/>
            </p:nvSpPr>
            <p:spPr>
              <a:xfrm>
                <a:off x="2409566" y="2656405"/>
                <a:ext cx="4061625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C7151-5CD8-4BFA-944C-7D9D07FDF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66" y="2656405"/>
                <a:ext cx="4061625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EFBE-C60E-4426-93F1-392AED3EEFB6}"/>
                  </a:ext>
                </a:extLst>
              </p:cNvPr>
              <p:cNvSpPr txBox="1"/>
              <p:nvPr/>
            </p:nvSpPr>
            <p:spPr>
              <a:xfrm>
                <a:off x="838200" y="3661950"/>
                <a:ext cx="10882659" cy="2915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= 12,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10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terurut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Nilai-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12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,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10              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(4)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bersesuaian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tersebut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,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 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EFBE-C60E-4426-93F1-392AED3E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1950"/>
                <a:ext cx="10882659" cy="2915606"/>
              </a:xfrm>
              <a:prstGeom prst="rect">
                <a:avLst/>
              </a:prstGeom>
              <a:blipFill>
                <a:blip r:embed="rId4"/>
                <a:stretch>
                  <a:fillRect l="-896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F5B3C2-14E1-A89B-FD8F-8FB7B90DD17B}"/>
                  </a:ext>
                </a:extLst>
              </p:cNvPr>
              <p:cNvSpPr txBox="1"/>
              <p:nvPr/>
            </p:nvSpPr>
            <p:spPr>
              <a:xfrm>
                <a:off x="2308423" y="846376"/>
                <a:ext cx="4569897" cy="1322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 </a:t>
                </a:r>
                <a:r>
                  <a:rPr lang="en-US" sz="2400" b="0" dirty="0"/>
                  <a:t>U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F5B3C2-14E1-A89B-FD8F-8FB7B90D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23" y="846376"/>
                <a:ext cx="4569897" cy="1322350"/>
              </a:xfrm>
              <a:prstGeom prst="rect">
                <a:avLst/>
              </a:prstGeom>
              <a:blipFill>
                <a:blip r:embed="rId5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Normalisasi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sz="2800" dirty="0"/>
                  <a:t>dan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8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(1,2,1)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sz="2400" baseline="-25000" dirty="0" smtClean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m:rPr>
                        <m:nor/>
                      </m:rPr>
                      <a:rPr lang="en-US" baseline="-25000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  <a:blipFill>
                <a:blip r:embed="rId2"/>
                <a:stretch>
                  <a:fillRect l="-1079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4560-E6C1-47D7-B3AA-B8EA72E3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78CC-8A63-4BC7-A0F3-1A7E9B8DFD96}"/>
              </a:ext>
            </a:extLst>
          </p:cNvPr>
          <p:cNvSpPr txBox="1"/>
          <p:nvPr/>
        </p:nvSpPr>
        <p:spPr>
          <a:xfrm>
            <a:off x="599440" y="2967980"/>
            <a:ext cx="236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/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/>
              <p:nvPr/>
            </p:nvSpPr>
            <p:spPr>
              <a:xfrm>
                <a:off x="4094480" y="3723640"/>
                <a:ext cx="3609514" cy="1991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dan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3723640"/>
                <a:ext cx="3609514" cy="1991314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8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654A-80CD-419C-BD91-986614EC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4" y="487679"/>
            <a:ext cx="10515600" cy="56892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(6) Jadi,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6EAD-6600-432D-9A01-A4926B8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3DC2-6463-400F-B527-68BDB7E92AF1}"/>
              </a:ext>
            </a:extLst>
          </p:cNvPr>
          <p:cNvSpPr txBox="1"/>
          <p:nvPr/>
        </p:nvSpPr>
        <p:spPr>
          <a:xfrm>
            <a:off x="2742937" y="15716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 </a:t>
            </a:r>
            <a:r>
              <a:rPr lang="en-US" sz="2800" dirty="0"/>
              <a:t>= </a:t>
            </a:r>
            <a:r>
              <a:rPr lang="en-US" sz="2800" i="1" dirty="0"/>
              <a:t>U</a:t>
            </a:r>
            <a:r>
              <a:rPr lang="en-US" sz="2800" dirty="0">
                <a:sym typeface="Symbol" panose="05050102010706020507" pitchFamily="18" charset="2"/>
              </a:rPr>
              <a:t></a:t>
            </a:r>
            <a:r>
              <a:rPr lang="en-US" sz="2800" i="1" dirty="0"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ym typeface="Symbol" panose="05050102010706020507" pitchFamily="18" charset="2"/>
              </a:rPr>
              <a:t>T 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/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blipFill>
                <a:blip r:embed="rId2"/>
                <a:stretch>
                  <a:fillRect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/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975C76-54B9-42AC-8805-DB59F69CA2E3}"/>
              </a:ext>
            </a:extLst>
          </p:cNvPr>
          <p:cNvSpPr txBox="1"/>
          <p:nvPr/>
        </p:nvSpPr>
        <p:spPr>
          <a:xfrm>
            <a:off x="1899920" y="4569976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A                               U                   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                                          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 x 3                          2 x 2                        2 x 3                                       3 x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13EAC-84E6-4AEE-B5E0-BC5F47D8C09F}"/>
              </a:ext>
            </a:extLst>
          </p:cNvPr>
          <p:cNvCxnSpPr/>
          <p:nvPr/>
        </p:nvCxnSpPr>
        <p:spPr>
          <a:xfrm>
            <a:off x="2259724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3ED77-3CDB-4EAF-8D32-F40AFAA509BB}"/>
              </a:ext>
            </a:extLst>
          </p:cNvPr>
          <p:cNvCxnSpPr/>
          <p:nvPr/>
        </p:nvCxnSpPr>
        <p:spPr>
          <a:xfrm>
            <a:off x="4176548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804D43-76F6-40F8-9980-578532500E80}"/>
              </a:ext>
            </a:extLst>
          </p:cNvPr>
          <p:cNvCxnSpPr/>
          <p:nvPr/>
        </p:nvCxnSpPr>
        <p:spPr>
          <a:xfrm>
            <a:off x="6092496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8EC1F-60FA-41A6-BF3E-D8CA5F9F231E}"/>
              </a:ext>
            </a:extLst>
          </p:cNvPr>
          <p:cNvCxnSpPr>
            <a:cxnSpLocks/>
          </p:cNvCxnSpPr>
          <p:nvPr/>
        </p:nvCxnSpPr>
        <p:spPr>
          <a:xfrm>
            <a:off x="8694157" y="4275053"/>
            <a:ext cx="0" cy="294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/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(5)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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2 x 3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 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blipFill>
                <a:blip r:embed="rId4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/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/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68B137-EB97-C27B-8CD1-793BE2DF24C1}"/>
              </a:ext>
            </a:extLst>
          </p:cNvPr>
          <p:cNvSpPr txBox="1"/>
          <p:nvPr/>
        </p:nvSpPr>
        <p:spPr>
          <a:xfrm>
            <a:off x="1422400" y="5695564"/>
            <a:ext cx="687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pada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38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E4F3-67B3-BB56-8094-5A1A8B1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SVD </a:t>
            </a:r>
            <a:r>
              <a:rPr lang="en-US" sz="3600" b="1" dirty="0" err="1">
                <a:latin typeface="+mn-lt"/>
              </a:rPr>
              <a:t>Tereduksi</a:t>
            </a:r>
            <a:r>
              <a:rPr lang="en-US" sz="3600" b="1" dirty="0">
                <a:latin typeface="+mn-lt"/>
              </a:rPr>
              <a:t> (</a:t>
            </a:r>
            <a:r>
              <a:rPr lang="en-US" sz="3600" b="1" i="1" dirty="0">
                <a:latin typeface="+mn-lt"/>
              </a:rPr>
              <a:t>Reduced Singular Value Decomposition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F047-D3D5-6684-2F46-49F6AD40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Baris-baris dan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pada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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dihilangkan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menjadi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173038" indent="-173038">
              <a:buNone/>
            </a:pP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173038" indent="-173038">
              <a:buNone/>
            </a:pPr>
            <a:r>
              <a:rPr lang="en-US" sz="2400" dirty="0">
                <a:sym typeface="Symbol" panose="05050102010706020507" pitchFamily="18" charset="2"/>
              </a:rPr>
              <a:t>  dan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SVD </a:t>
            </a:r>
            <a:r>
              <a:rPr lang="en-US" sz="2400" b="1" dirty="0" err="1">
                <a:sym typeface="Symbol" panose="05050102010706020507" pitchFamily="18" charset="2"/>
              </a:rPr>
              <a:t>tereduksi</a:t>
            </a:r>
            <a:r>
              <a:rPr lang="en-US" sz="2400" dirty="0">
                <a:sym typeface="Symbol" panose="05050102010706020507" pitchFamily="18" charset="2"/>
              </a:rPr>
              <a:t>.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sebelah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tulis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U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tengah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tulis</a:t>
            </a:r>
            <a:r>
              <a:rPr lang="en-US" sz="2400" dirty="0">
                <a:sym typeface="Symbol" panose="05050102010706020507" pitchFamily="18" charset="2"/>
              </a:rPr>
              <a:t> 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dan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kanan</a:t>
            </a:r>
            <a:r>
              <a:rPr lang="en-US" sz="2400" dirty="0">
                <a:sym typeface="Symbol" panose="05050102010706020507" pitchFamily="18" charset="2"/>
              </a:rPr>
              <a:t> V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atas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ditulis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E7E16-CF97-D419-98C7-257AE50C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80C7C-2170-7D9A-E8DF-EA7A049B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37" y="2281079"/>
            <a:ext cx="5558823" cy="2036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B64DC-866D-9218-F827-B2201C35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17" y="5139849"/>
            <a:ext cx="2157159" cy="66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5EF786-F011-CAAB-D1BA-E65FAF13A50A}"/>
              </a:ext>
            </a:extLst>
          </p:cNvPr>
          <p:cNvSpPr txBox="1"/>
          <p:nvPr/>
        </p:nvSpPr>
        <p:spPr>
          <a:xfrm>
            <a:off x="1103844" y="5809774"/>
            <a:ext cx="10118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m x k, 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 err="1"/>
              <a:t>berukuran</a:t>
            </a:r>
            <a:r>
              <a:rPr lang="en-US" sz="2400" dirty="0"/>
              <a:t> k x k, dan V</a:t>
            </a:r>
            <a:r>
              <a:rPr lang="en-US" sz="2400" baseline="30000" dirty="0"/>
              <a:t>T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k x n</a:t>
            </a:r>
          </a:p>
          <a:p>
            <a:r>
              <a:rPr lang="en-US" sz="2400" dirty="0" err="1"/>
              <a:t>Matriks</a:t>
            </a:r>
            <a:r>
              <a:rPr lang="en-US" sz="2400" dirty="0">
                <a:sym typeface="Symbol" panose="05050102010706020507" pitchFamily="18" charset="2"/>
              </a:rPr>
              <a:t> </a:t>
            </a:r>
            <a:r>
              <a:rPr lang="en-US" sz="2400" baseline="-25000" dirty="0">
                <a:sym typeface="Symbol" panose="05050102010706020507" pitchFamily="18" charset="2"/>
              </a:rPr>
              <a:t>1  </a:t>
            </a:r>
            <a:r>
              <a:rPr lang="en-US" sz="2400" dirty="0" err="1">
                <a:sym typeface="Symbol" panose="05050102010706020507" pitchFamily="18" charset="2"/>
              </a:rPr>
              <a:t>memiliki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balikan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karena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semua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elemen</a:t>
            </a:r>
            <a:r>
              <a:rPr lang="en-US" sz="2400" dirty="0">
                <a:sym typeface="Symbol" panose="05050102010706020507" pitchFamily="18" charset="2"/>
              </a:rPr>
              <a:t> diagonal </a:t>
            </a:r>
            <a:r>
              <a:rPr lang="en-US" sz="2400" dirty="0" err="1">
                <a:sym typeface="Symbol" panose="05050102010706020507" pitchFamily="18" charset="2"/>
              </a:rPr>
              <a:t>utamanya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positif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3ACF9-39BB-A75A-FB05-E937013C151F}"/>
              </a:ext>
            </a:extLst>
          </p:cNvPr>
          <p:cNvSpPr txBox="1"/>
          <p:nvPr/>
        </p:nvSpPr>
        <p:spPr>
          <a:xfrm>
            <a:off x="10253585" y="287857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4AFE7-1A9C-B1FD-3ABF-3070EDC7F980}"/>
              </a:ext>
            </a:extLst>
          </p:cNvPr>
          <p:cNvSpPr txBox="1"/>
          <p:nvPr/>
        </p:nvSpPr>
        <p:spPr>
          <a:xfrm>
            <a:off x="3593496" y="353962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8D370-C91B-07FC-F033-399EE0B161E6}"/>
              </a:ext>
            </a:extLst>
          </p:cNvPr>
          <p:cNvSpPr txBox="1"/>
          <p:nvPr/>
        </p:nvSpPr>
        <p:spPr>
          <a:xfrm>
            <a:off x="5841763" y="394602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C9D08-4DF1-8C7D-64D4-54EE65280B93}"/>
              </a:ext>
            </a:extLst>
          </p:cNvPr>
          <p:cNvSpPr txBox="1"/>
          <p:nvPr/>
        </p:nvSpPr>
        <p:spPr>
          <a:xfrm>
            <a:off x="7263469" y="4132549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211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9DE3-8075-1DD5-76AB-EBE18E7F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82168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Jika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U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/>
              <a:t>dan V</a:t>
            </a:r>
            <a:r>
              <a:rPr lang="en-US" sz="2400" baseline="-25000" dirty="0"/>
              <a:t>1</a:t>
            </a:r>
            <a:r>
              <a:rPr lang="en-US" sz="2400" baseline="30000" dirty="0"/>
              <a:t>T 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ekspansi</a:t>
            </a:r>
            <a:r>
              <a:rPr lang="en-US" sz="2400" b="1" dirty="0"/>
              <a:t> SVD </a:t>
            </a:r>
            <a:r>
              <a:rPr lang="en-US" sz="2400" dirty="0" err="1"/>
              <a:t>matriks</a:t>
            </a:r>
            <a:r>
              <a:rPr lang="en-US" sz="2400" dirty="0"/>
              <a:t> A</a:t>
            </a:r>
          </a:p>
          <a:p>
            <a:endParaRPr lang="en-US" sz="2400" dirty="0"/>
          </a:p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</a:t>
            </a:r>
            <a:r>
              <a:rPr lang="en-US" sz="2400" dirty="0" err="1"/>
              <a:t>memiliki</a:t>
            </a:r>
            <a:r>
              <a:rPr lang="en-US" sz="2400" dirty="0"/>
              <a:t> rank = 1,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mengekspresikan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k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rank  1.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261B-C82D-8666-B2A8-3BEDCC3F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8B711-5D4D-DC5E-BA15-1AB99F7B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85" y="284480"/>
            <a:ext cx="5558823" cy="2036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327A0-B87E-9500-C072-2FA9E835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85" y="3097926"/>
            <a:ext cx="5240245" cy="77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215B9-1E04-CB9F-FB23-D0B97F12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112" y="4651851"/>
            <a:ext cx="1092658" cy="497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30C7C-47C0-BF20-98AA-33211A6EDB64}"/>
              </a:ext>
            </a:extLst>
          </p:cNvPr>
          <p:cNvSpPr txBox="1"/>
          <p:nvPr/>
        </p:nvSpPr>
        <p:spPr>
          <a:xfrm>
            <a:off x="10233265" y="319816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80411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1888</Words>
  <Application>Microsoft Office PowerPoint</Application>
  <PresentationFormat>Widescreen</PresentationFormat>
  <Paragraphs>259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PGothic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Image</vt:lpstr>
      <vt:lpstr>Singular Value Decomposition  (SVD)  (Bagian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SVD Tereduksi (Reduced Singular Value Decomposition)</vt:lpstr>
      <vt:lpstr>PowerPoint Presentation</vt:lpstr>
      <vt:lpstr>PowerPoint Presentation</vt:lpstr>
      <vt:lpstr>PowerPoint Presentation</vt:lpstr>
      <vt:lpstr>Aplikasi SVD</vt:lpstr>
      <vt:lpstr>Pemampatan Citra </vt:lpstr>
      <vt:lpstr>PowerPoint Presentation</vt:lpstr>
      <vt:lpstr>PowerPoint Presentation</vt:lpstr>
      <vt:lpstr>PowerPoint Presentation</vt:lpstr>
      <vt:lpstr>Mengapa citra perlu dimampatkan?</vt:lpstr>
      <vt:lpstr>PowerPoint Presentation</vt:lpstr>
      <vt:lpstr>PowerPoint Presentation</vt:lpstr>
      <vt:lpstr>PowerPoint Presentation</vt:lpstr>
      <vt:lpstr>Aplikasi pemampatan citra</vt:lpstr>
      <vt:lpstr>Aplikasi SVD pada Pemampatan Citra</vt:lpstr>
      <vt:lpstr>PowerPoint Presentation</vt:lpstr>
      <vt:lpstr>PowerPoint Presentation</vt:lpstr>
      <vt:lpstr>Tugas Besar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 (SVD)</dc:title>
  <dc:creator>Rinaldi Munir</dc:creator>
  <cp:lastModifiedBy>Dr. Ir. Rinaldi, M.T.</cp:lastModifiedBy>
  <cp:revision>438</cp:revision>
  <dcterms:created xsi:type="dcterms:W3CDTF">2020-09-19T08:47:06Z</dcterms:created>
  <dcterms:modified xsi:type="dcterms:W3CDTF">2025-08-20T09:28:40Z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2025-08-20T09:28:39Z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8f81fa8f-d1b1-4213-97ba-da079c6410ab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