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5" r:id="rId3"/>
    <p:sldId id="276" r:id="rId4"/>
    <p:sldId id="279" r:id="rId5"/>
    <p:sldId id="277" r:id="rId6"/>
    <p:sldId id="281" r:id="rId7"/>
    <p:sldId id="280" r:id="rId8"/>
    <p:sldId id="282" r:id="rId9"/>
    <p:sldId id="283" r:id="rId10"/>
    <p:sldId id="284" r:id="rId11"/>
    <p:sldId id="285" r:id="rId12"/>
    <p:sldId id="288" r:id="rId13"/>
    <p:sldId id="289" r:id="rId14"/>
    <p:sldId id="290" r:id="rId15"/>
    <p:sldId id="286" r:id="rId16"/>
    <p:sldId id="293" r:id="rId17"/>
    <p:sldId id="294" r:id="rId18"/>
    <p:sldId id="295" r:id="rId19"/>
    <p:sldId id="296" r:id="rId20"/>
    <p:sldId id="297" r:id="rId21"/>
    <p:sldId id="292" r:id="rId22"/>
    <p:sldId id="291" r:id="rId23"/>
    <p:sldId id="287" r:id="rId24"/>
    <p:sldId id="29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aldi Munir" initials="RM" lastIdx="1" clrIdx="0">
    <p:extLst>
      <p:ext uri="{19B8F6BF-5375-455C-9EA6-DF929625EA0E}">
        <p15:presenceInfo xmlns:p15="http://schemas.microsoft.com/office/powerpoint/2012/main" userId="S::rinaldi@office.itb.ac.id::0250d78b-f287-4f30-b22c-e6993933f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8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1B41-0456-41F9-B030-AC8139DE18CA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1333C-F46B-4B77-A695-4B81C60D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37CD-CE78-4FCD-BCAB-C0F0F79A6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4832E-F54A-4609-8D2B-9D0BE96B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B926-A790-4FE5-A1AA-D0CF387F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743-B54A-44BA-A288-511FD440633A}" type="datetime1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4C40-C62A-4836-8B97-AD69B4EF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AAE4-19F9-496E-864F-5EE3DF08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F28B-1CF0-40BF-B92B-B20ED43C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E0D43-B1CF-4434-962E-6DEAEB567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0CF5-F3B3-4D10-930E-1B88DDB3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742-AAAF-4DB6-B1FB-A75BA6BEA262}" type="datetime1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EF53-4848-4F14-A22D-65021E5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D63D-CB56-4921-940B-0A525623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2F150-17FA-4B96-8E59-2D54BED7B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F0885-2ECA-4FE4-8CB2-5CA69466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764BB-F607-4999-9CD2-CAD86489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6755-F1D5-446E-84EC-B769D29C2F1E}" type="datetime1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E871-729A-435F-A427-AAC40AEE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64E3-3D36-4C83-AF32-E7CFB59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0BFA-B8A1-4F2D-9084-6C4FD6D7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5B39-E63F-47A9-A04A-D5C48EE1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97E2-A878-41C2-9F41-623D0FB3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8D5-85FD-4E5F-AF91-989B5BBE3886}" type="datetime1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6176-1C1C-4909-AD57-C6090B66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F866F-3874-4027-8136-D258DFF9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0A8B-C1D4-4069-822A-BE1EFECE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A7D5-1055-4D4A-8757-BE41C9AAD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04C6-8064-4BA0-A41A-1803CA99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55FE-8CA8-4F66-A287-6A03BDC77400}" type="datetime1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A181-E393-4639-90AF-319625C4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DC94-3126-4077-AFBF-1E23C4C6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9230-68DF-4982-8C83-7D93DBC8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C013-4249-4FC9-A3C1-F8631DA8E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1C195-9880-4F52-AF5E-837F566D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6A447-C6E7-48E3-8EC9-25EDDE9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D376-1FDB-44CA-8D9E-62E02C28FFB2}" type="datetime1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7767D-FBEE-435F-A536-92F32FF5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E5766-3D29-4CA5-AF94-03B9F1FF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B810-235E-479D-81D2-1E0F1DD6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C5716-C407-47CB-ADB2-485A2959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9DF2E-D4AA-4AA8-A29A-B478E5F58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7B1DB-1435-4747-BCF7-93DB496DC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AF528-B277-4374-9DAA-77DEAE5A2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4E5D4-A9A1-4FC8-B13B-8FFBE352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B93E-A9CA-4AEB-91D6-DC93088AF47A}" type="datetime1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A54C6-C0E3-463A-A234-87CE6221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3A467-8BB6-4A87-B219-6D2867A0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CC31-F7BF-42F3-9647-93F09F6E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6F97A-6916-4807-93CB-F0953545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C496-8F04-45ED-8AC7-AA067C67E5B0}" type="datetime1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A5416-48CB-4064-8DC4-FBAE3C3B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F1356-E64B-45CF-9714-A165A62C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8CD48-1A3B-4195-828B-22DD940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6FB5-E7D9-4073-B61A-5D9C5B894384}" type="datetime1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C7592-1A28-40CA-AC6B-043B5C2A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99571-51BA-462E-8F25-D111B2AE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76DB-6D14-418F-94F3-59B55795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FFD3-B798-4092-B882-8A35572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7C2E3-DE42-468A-90E6-09AFF27E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712F8-3612-49F5-8D6C-083CA9ED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CD72-1CB4-40B0-BB8B-9626092F46D0}" type="datetime1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B86A6-4874-4746-B3E7-E5D9E8FB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295CF-D0AD-444F-A970-F0088B2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8E7D-2038-44FE-AE61-170A8660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5A6E8-794C-4909-9F98-40B044B76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81D3B-1866-4307-A9CE-D0212345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6F73-16A7-4C87-8071-ABC3B887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0561-7287-4A5A-8239-C04835A34DBE}" type="datetime1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74D48-DA16-4437-989C-AB6C8A53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B6A5-E7D0-4126-8087-982BA588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F55D6-C563-4083-B332-E85CCB3B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41A43-E56E-45EE-A1D8-9D0736E0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6FEF-EC6E-4D2A-B198-16A7E0EE3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38EC-E453-4A86-8C56-4A886B450C85}" type="datetime1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0A32-AF53-49C6-9A89-AAF8E4A2B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C2AB-07D7-4BE9-861F-FB6F15CD9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041400"/>
            <a:ext cx="9966960" cy="2387600"/>
          </a:xfrm>
        </p:spPr>
        <p:txBody>
          <a:bodyPr>
            <a:normAutofit/>
          </a:bodyPr>
          <a:lstStyle/>
          <a:p>
            <a:r>
              <a:rPr lang="en-US" b="1" dirty="0"/>
              <a:t>Nilai Eigen dan </a:t>
            </a:r>
            <a:r>
              <a:rPr lang="en-US" b="1" dirty="0" err="1"/>
              <a:t>Vektor</a:t>
            </a:r>
            <a:r>
              <a:rPr lang="en-US" b="1" dirty="0"/>
              <a:t> Eigen</a:t>
            </a:r>
            <a:br>
              <a:rPr lang="en-US" b="1" dirty="0"/>
            </a:br>
            <a:r>
              <a:rPr lang="en-US" sz="3600" b="1" dirty="0"/>
              <a:t>(</a:t>
            </a:r>
            <a:r>
              <a:rPr lang="en-US" sz="3600" b="1" dirty="0" err="1"/>
              <a:t>Bagian</a:t>
            </a:r>
            <a:r>
              <a:rPr lang="en-US" sz="3600" b="1" dirty="0"/>
              <a:t> 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8496"/>
            <a:ext cx="9144000" cy="1655762"/>
          </a:xfrm>
        </p:spPr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666240" y="5903754"/>
            <a:ext cx="9144000" cy="735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STEI-ITB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4093801" y="406697"/>
            <a:ext cx="4722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Algeo</a:t>
            </a:r>
            <a:r>
              <a:rPr lang="en-US" sz="2400" b="1" dirty="0">
                <a:solidFill>
                  <a:srgbClr val="FF0000"/>
                </a:solidFill>
              </a:rPr>
              <a:t> #19 </a:t>
            </a:r>
            <a:r>
              <a:rPr lang="en-US" sz="2400" b="1">
                <a:solidFill>
                  <a:srgbClr val="FF0000"/>
                </a:solidFill>
              </a:rPr>
              <a:t>- 2025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7503A-EB97-4796-AFCC-4F6CC94A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3791C3-BE33-4711-6202-C198A4819670}"/>
              </a:ext>
            </a:extLst>
          </p:cNvPr>
          <p:cNvSpPr txBox="1"/>
          <p:nvPr/>
        </p:nvSpPr>
        <p:spPr>
          <a:xfrm>
            <a:off x="9564915" y="107077"/>
            <a:ext cx="2627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Oleh: Dr. Ir. Rinaldi, M.T</a:t>
            </a:r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CADD0-991C-4A50-89BB-78191DDC75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36880"/>
                <a:ext cx="10998200" cy="574008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      </a:t>
                </a:r>
                <a:r>
                  <a:rPr lang="en-US" sz="2400" dirty="0" err="1">
                    <a:sym typeface="Symbol" panose="05050102010706020507" pitchFamily="18" charset="2"/>
                  </a:rPr>
                  <a:t>Untuk</a:t>
                </a:r>
                <a:r>
                  <a:rPr lang="en-US" sz="2400" dirty="0">
                    <a:sym typeface="Symbol" panose="05050102010706020507" pitchFamily="18" charset="2"/>
                  </a:rPr>
                  <a:t>  = –1 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−3 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+1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		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        </a:t>
                </a:r>
                <a:r>
                  <a:rPr lang="en-US" sz="2400" dirty="0" err="1">
                    <a:sym typeface="Symbol" panose="05050102010706020507" pitchFamily="18" charset="2"/>
                  </a:rPr>
                  <a:t>Selesaikan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eliminasi</a:t>
                </a:r>
                <a:r>
                  <a:rPr lang="en-US" sz="2400" dirty="0">
                    <a:sym typeface="Symbol" panose="05050102010706020507" pitchFamily="18" charset="2"/>
                  </a:rPr>
                  <a:t> Gauss: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−8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1900" dirty="0">
                    <a:sym typeface="Symbol" panose="05050102010706020507" pitchFamily="18" charset="2"/>
                  </a:rPr>
                  <a:t>R1/(</a:t>
                </a:r>
                <a:r>
                  <a:rPr lang="en-US" sz="2000" dirty="0">
                    <a:sym typeface="Symbol" panose="05050102010706020507" pitchFamily="18" charset="2"/>
                  </a:rPr>
                  <a:t>–</a:t>
                </a:r>
                <a:r>
                  <a:rPr lang="en-US" sz="1900" dirty="0">
                    <a:sym typeface="Symbol" panose="05050102010706020507" pitchFamily="18" charset="2"/>
                  </a:rPr>
                  <a:t>4)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−8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900" dirty="0">
                    <a:sym typeface="Symbol" panose="05050102010706020507" pitchFamily="18" charset="2"/>
                  </a:rPr>
                  <a:t> R2 + 8R1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200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			                    Solusi: </a:t>
                </a:r>
                <a:r>
                  <a:rPr lang="en-US" sz="2400" i="1" dirty="0">
                    <a:sym typeface="Symbol" panose="05050102010706020507" pitchFamily="18" charset="2"/>
                  </a:rPr>
                  <a:t>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0, </a:t>
                </a:r>
                <a:r>
                  <a:rPr lang="en-US" sz="2400" i="1" dirty="0">
                    <a:sym typeface="Symbol" panose="05050102010706020507" pitchFamily="18" charset="2"/>
                  </a:rPr>
                  <a:t>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i="1" dirty="0">
                    <a:sym typeface="Symbol" panose="05050102010706020507" pitchFamily="18" charset="2"/>
                  </a:rPr>
                  <a:t>t</a:t>
                </a:r>
                <a:r>
                  <a:rPr lang="en-US" sz="2400" dirty="0">
                    <a:sym typeface="Symbol" panose="05050102010706020507" pitchFamily="18" charset="2"/>
                  </a:rPr>
                  <a:t>,  </a:t>
                </a:r>
                <a:r>
                  <a:rPr lang="en-US" sz="2400" i="1" dirty="0">
                    <a:sym typeface="Symbol" panose="05050102010706020507" pitchFamily="18" charset="2"/>
                  </a:rPr>
                  <a:t>t</a:t>
                </a:r>
                <a:r>
                  <a:rPr lang="en-US" sz="2400" dirty="0">
                    <a:sym typeface="Symbol" panose="05050102010706020507" pitchFamily="18" charset="2"/>
                  </a:rPr>
                  <a:t>  </a:t>
                </a:r>
                <a:r>
                  <a:rPr lang="en-US" sz="2400" b="1" dirty="0">
                    <a:sym typeface="Symbol" panose="05050102010706020507" pitchFamily="18" charset="2"/>
                  </a:rPr>
                  <a:t>R</a:t>
                </a:r>
                <a:endParaRPr lang="en-US" sz="2400" b="1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      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Vektor-vektor</a:t>
                </a:r>
                <a:r>
                  <a:rPr lang="en-US" sz="2400" dirty="0">
                    <a:sym typeface="Symbol" panose="05050102010706020507" pitchFamily="18" charset="2"/>
                  </a:rPr>
                  <a:t> eigen: </a:t>
                </a:r>
                <a:r>
                  <a:rPr lang="en-US" sz="2400" b="1" dirty="0"/>
                  <a:t>x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:r>
                  <a:rPr lang="en-US" sz="2400" i="1" dirty="0"/>
                  <a:t>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</a:t>
                </a:r>
                <a:r>
                  <a:rPr lang="en-US" sz="2400" dirty="0">
                    <a:sym typeface="Wingdings" panose="05000000000000000000" pitchFamily="2" charset="2"/>
                  </a:rPr>
                  <a:t>membentuk </a:t>
                </a:r>
                <a:r>
                  <a:rPr lang="en-US" sz="2400" b="1" dirty="0"/>
                  <a:t>ruang</a:t>
                </a:r>
                <a:r>
                  <a:rPr lang="en-US" sz="2400" dirty="0"/>
                  <a:t> </a:t>
                </a:r>
                <a:r>
                  <a:rPr lang="en-US" sz="2400" b="1" dirty="0"/>
                  <a:t>eigen</a:t>
                </a:r>
                <a:r>
                  <a:rPr lang="en-US" sz="2400" dirty="0"/>
                  <a:t> (</a:t>
                </a:r>
                <a:r>
                  <a:rPr lang="en-US" sz="2400" i="1" dirty="0"/>
                  <a:t>eigenspace</a:t>
                </a:r>
                <a:r>
                  <a:rPr lang="en-US" sz="2400" dirty="0"/>
                  <a:t>) 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/>
                  <a:t>       </a:t>
                </a:r>
                <a:r>
                  <a:rPr lang="en-US" sz="2400" dirty="0" err="1"/>
                  <a:t>Jadi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basis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ruang</a:t>
                </a:r>
                <a:r>
                  <a:rPr lang="en-US" sz="2400" dirty="0"/>
                  <a:t> eigen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 = –1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      </a:t>
                </a:r>
                <a:r>
                  <a:rPr lang="en-US" sz="2400" dirty="0" err="1">
                    <a:sym typeface="Symbol" panose="05050102010706020507" pitchFamily="18" charset="2"/>
                  </a:rPr>
                  <a:t>Ruang</a:t>
                </a:r>
                <a:r>
                  <a:rPr lang="en-US" sz="2400" dirty="0">
                    <a:sym typeface="Symbol" panose="05050102010706020507" pitchFamily="18" charset="2"/>
                  </a:rPr>
                  <a:t> eigen </a:t>
                </a:r>
                <a:r>
                  <a:rPr lang="en-US" sz="2400" dirty="0" err="1">
                    <a:sym typeface="Symbol" panose="05050102010706020507" pitchFamily="18" charset="2"/>
                  </a:rPr>
                  <a:t>ditulis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sebagai</a:t>
                </a:r>
                <a:r>
                  <a:rPr lang="en-US" sz="2400" dirty="0">
                    <a:sym typeface="Symbol" panose="05050102010706020507" pitchFamily="18" charset="2"/>
                  </a:rPr>
                  <a:t> E(–1) = { </a:t>
                </a:r>
                <a:r>
                  <a:rPr lang="en-US" sz="2400" b="1" dirty="0">
                    <a:sym typeface="Symbol" panose="05050102010706020507" pitchFamily="18" charset="2"/>
                  </a:rPr>
                  <a:t>x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i="1" dirty="0"/>
                  <a:t>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, </a:t>
                </a:r>
                <a:r>
                  <a:rPr lang="en-US" sz="2400" i="1" dirty="0">
                    <a:sym typeface="Symbol" panose="05050102010706020507" pitchFamily="18" charset="2"/>
                  </a:rPr>
                  <a:t>t</a:t>
                </a:r>
                <a:r>
                  <a:rPr lang="en-US" sz="2400" dirty="0">
                    <a:sym typeface="Symbol" panose="05050102010706020507" pitchFamily="18" charset="2"/>
                  </a:rPr>
                  <a:t>  </a:t>
                </a:r>
                <a:r>
                  <a:rPr lang="en-US" sz="2400" b="1" dirty="0">
                    <a:sym typeface="Symbol" panose="05050102010706020507" pitchFamily="18" charset="2"/>
                  </a:rPr>
                  <a:t>R </a:t>
                </a:r>
                <a:r>
                  <a:rPr lang="en-US" sz="2400" dirty="0"/>
                  <a:t>}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CADD0-991C-4A50-89BB-78191DDC75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36880"/>
                <a:ext cx="10998200" cy="5740083"/>
              </a:xfrm>
              <a:blipFill>
                <a:blip r:embed="rId4"/>
                <a:stretch>
                  <a:fillRect t="-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998E8-F925-412F-8398-E1254601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77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4F4CB-D419-4DE3-B4B3-BABC8E0D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6DD58A-234E-48AB-895B-FA94A9460D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2081"/>
                <a:ext cx="11181080" cy="495426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Tentukan </a:t>
                </a:r>
                <a:r>
                  <a:rPr lang="en-US" sz="2400" dirty="0" err="1"/>
                  <a:t>nilai-nilai</a:t>
                </a:r>
                <a:r>
                  <a:rPr lang="en-US" sz="2400" dirty="0"/>
                  <a:t> eigen,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eigen, </a:t>
                </a:r>
                <a:r>
                  <a:rPr lang="en-US" sz="2400" dirty="0" err="1"/>
                  <a:t>ruang</a:t>
                </a:r>
                <a:r>
                  <a:rPr lang="en-US" sz="2400" dirty="0"/>
                  <a:t> eigen, dan basis </a:t>
                </a:r>
                <a:r>
                  <a:rPr lang="en-US" sz="2400" dirty="0" err="1"/>
                  <a:t>ruang</a:t>
                </a:r>
                <a:r>
                  <a:rPr lang="en-US" sz="2400" dirty="0"/>
                  <a:t> eigen </a:t>
                </a:r>
                <a:r>
                  <a:rPr lang="en-US" sz="2400" dirty="0" err="1"/>
                  <a:t>dari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  </a:t>
                </a:r>
              </a:p>
              <a:p>
                <a:pPr marL="0" indent="0">
                  <a:buNone/>
                </a:pPr>
                <a:r>
                  <a:rPr lang="en-US" sz="2400" u="sng" dirty="0" err="1"/>
                  <a:t>Jawaban</a:t>
                </a:r>
                <a:r>
                  <a:rPr lang="en-US" sz="2400" dirty="0"/>
                  <a:t>:</a:t>
                </a:r>
              </a:p>
              <a:p>
                <a:r>
                  <a:rPr lang="en-US" sz="2400" dirty="0"/>
                  <a:t>Nilai-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eigen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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–2 dan 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4 </a:t>
                </a:r>
                <a:r>
                  <a:rPr lang="en-US" sz="2400" dirty="0"/>
                  <a:t>(</a:t>
                </a:r>
                <a:r>
                  <a:rPr lang="en-US" sz="2400" dirty="0" err="1"/>
                  <a:t>cara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penyelesaiannya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ditinggalkan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latihan</a:t>
                </a:r>
                <a:r>
                  <a:rPr lang="en-US" sz="2400" dirty="0"/>
                  <a:t>) </a:t>
                </a:r>
                <a:endParaRPr lang="en-US" sz="2400" dirty="0">
                  <a:sym typeface="Symbol" panose="05050102010706020507" pitchFamily="18" charset="2"/>
                </a:endParaRPr>
              </a:p>
              <a:p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 = –2,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vektor-vektor</a:t>
                </a:r>
                <a:r>
                  <a:rPr lang="en-US" sz="2400" dirty="0">
                    <a:sym typeface="Symbol" panose="05050102010706020507" pitchFamily="18" charset="2"/>
                  </a:rPr>
                  <a:t> eigen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x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:r>
                  <a:rPr lang="en-US" sz="2400" i="1" dirty="0"/>
                  <a:t>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/>
                  <a:t>	          </a:t>
                </a:r>
                <a:r>
                  <a:rPr lang="en-US" sz="2400" dirty="0" err="1"/>
                  <a:t>Ruang</a:t>
                </a:r>
                <a:r>
                  <a:rPr lang="en-US" sz="2400" dirty="0"/>
                  <a:t> eigen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E(–2) = { </a:t>
                </a:r>
                <a:r>
                  <a:rPr lang="en-US" sz="2400" b="1" dirty="0">
                    <a:sym typeface="Symbol" panose="05050102010706020507" pitchFamily="18" charset="2"/>
                  </a:rPr>
                  <a:t>x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i="1" dirty="0"/>
                  <a:t>t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, </a:t>
                </a:r>
                <a:r>
                  <a:rPr lang="en-US" sz="2400" i="1" dirty="0">
                    <a:sym typeface="Symbol" panose="05050102010706020507" pitchFamily="18" charset="2"/>
                  </a:rPr>
                  <a:t>t</a:t>
                </a:r>
                <a:r>
                  <a:rPr lang="en-US" sz="2400" dirty="0">
                    <a:sym typeface="Symbol" panose="05050102010706020507" pitchFamily="18" charset="2"/>
                  </a:rPr>
                  <a:t>  </a:t>
                </a:r>
                <a:r>
                  <a:rPr lang="en-US" sz="2400" b="1" dirty="0">
                    <a:sym typeface="Symbol" panose="05050102010706020507" pitchFamily="18" charset="2"/>
                  </a:rPr>
                  <a:t>R </a:t>
                </a:r>
                <a:r>
                  <a:rPr lang="en-US" sz="2400" dirty="0"/>
                  <a:t>}, basis </a:t>
                </a:r>
                <a:r>
                  <a:rPr lang="en-US" sz="2400" dirty="0" err="1"/>
                  <a:t>ruang</a:t>
                </a:r>
                <a:r>
                  <a:rPr lang="en-US" sz="2400" dirty="0"/>
                  <a:t> eigen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 = 4,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vektor-vektor</a:t>
                </a:r>
                <a:r>
                  <a:rPr lang="en-US" sz="2400" dirty="0">
                    <a:sym typeface="Symbol" panose="05050102010706020507" pitchFamily="18" charset="2"/>
                  </a:rPr>
                  <a:t> eigen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x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:r>
                  <a:rPr lang="en-US" sz="2400" i="1" dirty="0"/>
                  <a:t>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/>
                  <a:t>	          </a:t>
                </a:r>
                <a:r>
                  <a:rPr lang="en-US" sz="2400" dirty="0" err="1"/>
                  <a:t>Ruang</a:t>
                </a:r>
                <a:r>
                  <a:rPr lang="en-US" sz="2400" dirty="0"/>
                  <a:t> eigen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E(4) = { </a:t>
                </a:r>
                <a:r>
                  <a:rPr lang="en-US" sz="2400" b="1" dirty="0">
                    <a:sym typeface="Symbol" panose="05050102010706020507" pitchFamily="18" charset="2"/>
                  </a:rPr>
                  <a:t>x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i="1" dirty="0"/>
                  <a:t>t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, </a:t>
                </a:r>
                <a:r>
                  <a:rPr lang="en-US" sz="2400" i="1" dirty="0">
                    <a:sym typeface="Symbol" panose="05050102010706020507" pitchFamily="18" charset="2"/>
                  </a:rPr>
                  <a:t>t</a:t>
                </a:r>
                <a:r>
                  <a:rPr lang="en-US" sz="2400" dirty="0">
                    <a:sym typeface="Symbol" panose="05050102010706020507" pitchFamily="18" charset="2"/>
                  </a:rPr>
                  <a:t>  </a:t>
                </a:r>
                <a:r>
                  <a:rPr lang="en-US" sz="2400" b="1" dirty="0">
                    <a:sym typeface="Symbol" panose="05050102010706020507" pitchFamily="18" charset="2"/>
                  </a:rPr>
                  <a:t>R </a:t>
                </a:r>
                <a:r>
                  <a:rPr lang="en-US" sz="2400" dirty="0"/>
                  <a:t>}, basis </a:t>
                </a:r>
                <a:r>
                  <a:rPr lang="en-US" sz="2400" dirty="0" err="1"/>
                  <a:t>ruang</a:t>
                </a:r>
                <a:r>
                  <a:rPr lang="en-US" sz="2400" dirty="0"/>
                  <a:t> eigen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   	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6DD58A-234E-48AB-895B-FA94A9460D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2081"/>
                <a:ext cx="11181080" cy="4954269"/>
              </a:xfrm>
              <a:blipFill>
                <a:blip r:embed="rId2"/>
                <a:stretch>
                  <a:fillRect l="-709" t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30898-BB9E-42A9-80EF-1DCD9842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23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F5D2E7-9ECA-4E82-A0F6-5079EAF542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75920"/>
                <a:ext cx="10515600" cy="621792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Contoh 3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Diketahui</a:t>
                </a:r>
                <a:r>
                  <a:rPr lang="en-US" sz="2400" dirty="0"/>
                  <a:t> 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Carilah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nilai-nilai</a:t>
                </a:r>
                <a:r>
                  <a:rPr lang="en-US" sz="2400" dirty="0"/>
                  <a:t> eigen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A dan basis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ruang</a:t>
                </a:r>
                <a:r>
                  <a:rPr lang="en-US" sz="2400" dirty="0"/>
                  <a:t> eigen.</a:t>
                </a:r>
              </a:p>
              <a:p>
                <a:pPr marL="0" indent="0">
                  <a:buNone/>
                </a:pPr>
                <a:r>
                  <a:rPr lang="en-US" sz="2400" u="sng" dirty="0" err="1"/>
                  <a:t>Jawaban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>
                    <a:sym typeface="Symbol" panose="05050102010706020507" pitchFamily="18" charset="2"/>
                  </a:rPr>
                  <a:t> </a:t>
                </a:r>
                <a:r>
                  <a:rPr lang="en-US" sz="2400" i="1" dirty="0">
                    <a:sym typeface="Symbol" panose="05050102010706020507" pitchFamily="18" charset="2"/>
                  </a:rPr>
                  <a:t>I</a:t>
                </a:r>
                <a:r>
                  <a:rPr lang="en-US" sz="2400" b="1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– A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–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 det(</a:t>
                </a:r>
                <a:r>
                  <a:rPr lang="en-US" sz="2400" dirty="0">
                    <a:sym typeface="Symbol" panose="05050102010706020507" pitchFamily="18" charset="2"/>
                  </a:rPr>
                  <a:t></a:t>
                </a:r>
                <a:r>
                  <a:rPr lang="en-US" sz="2400" i="1" dirty="0">
                    <a:sym typeface="Symbol" panose="05050102010706020507" pitchFamily="18" charset="2"/>
                  </a:rPr>
                  <a:t>I</a:t>
                </a:r>
                <a:r>
                  <a:rPr lang="en-US" sz="2400" b="1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– A</a:t>
                </a:r>
                <a:r>
                  <a:rPr lang="en-US" sz="2400" dirty="0"/>
                  <a:t>) = 0 </a:t>
                </a:r>
                <a:r>
                  <a:rPr lang="en-US" sz="2400" dirty="0"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−3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0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/>
                  <a:t>	</a:t>
                </a:r>
                <a:r>
                  <a:rPr lang="en-US" sz="2400" dirty="0" err="1"/>
                  <a:t>Gunakan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baris</a:t>
                </a:r>
                <a:r>
                  <a:rPr lang="en-US" sz="2400" dirty="0"/>
                  <a:t> ke-3 (</a:t>
                </a:r>
                <a:r>
                  <a:rPr lang="en-US" sz="2400" dirty="0" err="1"/>
                  <a:t>berwarna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merah</a:t>
                </a:r>
                <a:r>
                  <a:rPr lang="en-US" sz="2400" dirty="0"/>
                  <a:t>)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acuan</a:t>
                </a:r>
                <a:r>
                  <a:rPr lang="en-US" sz="2400" dirty="0"/>
                  <a:t>: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0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 – 0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+ (</a:t>
                </a:r>
                <a:r>
                  <a:rPr lang="en-US" sz="2400" dirty="0">
                    <a:sym typeface="Symbol" panose="05050102010706020507" pitchFamily="18" charset="2"/>
                  </a:rPr>
                  <a:t> – 5)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0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( – 5)( ( – 3)( – 3) – 4) = 0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( – 5) (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– 6 + 5) = 0 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	</a:t>
                </a:r>
                <a:r>
                  <a:rPr lang="en-US" sz="2400" dirty="0">
                    <a:sym typeface="Symbol" panose="05050102010706020507" pitchFamily="18" charset="2"/>
                  </a:rPr>
                  <a:t>( – 5) ( – 5)( – 1) = 0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    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5 dan 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1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F5D2E7-9ECA-4E82-A0F6-5079EAF542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75920"/>
                <a:ext cx="10515600" cy="6217920"/>
              </a:xfrm>
              <a:blipFill>
                <a:blip r:embed="rId4"/>
                <a:stretch>
                  <a:fillRect l="-638" t="-1765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999E5-121C-4FE7-8A61-4E16BF27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9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F60222-C28E-455C-84CB-92E9595E53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65760"/>
                <a:ext cx="10515600" cy="623824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spcAft>
                    <a:spcPts val="1800"/>
                  </a:spcAft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Untuk  = 5 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−3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−5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/>
                  <a:t>	        </a:t>
                </a:r>
                <a:r>
                  <a:rPr lang="en-US" sz="2400" dirty="0"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spcBef>
                    <a:spcPts val="1800"/>
                  </a:spcBef>
                  <a:spcAft>
                    <a:spcPts val="1800"/>
                  </a:spcAft>
                  <a:buNone/>
                </a:pPr>
                <a:r>
                  <a:rPr lang="en-US" sz="2400" dirty="0"/>
                  <a:t>	       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Selesaikan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eliminasi</a:t>
                </a:r>
                <a:r>
                  <a:rPr lang="en-US" sz="2400" dirty="0">
                    <a:sym typeface="Symbol" panose="05050102010706020507" pitchFamily="18" charset="2"/>
                  </a:rPr>
                  <a:t> Gauss: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R1/2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sz="2400" dirty="0">
                        <a:sym typeface="Symbol" panose="05050102010706020507" pitchFamily="18" charset="2"/>
                      </a:rPr>
                      <m:t>R</m:t>
                    </m:r>
                    <m:r>
                      <m:rPr>
                        <m:nor/>
                      </m:rPr>
                      <a:rPr lang="en-US" sz="2400" b="0" i="0" dirty="0" smtClean="0">
                        <a:sym typeface="Symbol" panose="05050102010706020507" pitchFamily="18" charset="2"/>
                      </a:rPr>
                      <m:t>2 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–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2R1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		                     </a:t>
                </a:r>
                <a:r>
                  <a:rPr lang="en-US" sz="2400" dirty="0" err="1">
                    <a:sym typeface="Symbol" panose="05050102010706020507" pitchFamily="18" charset="2"/>
                  </a:rPr>
                  <a:t>diperoleh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persamaan</a:t>
                </a:r>
                <a:r>
                  <a:rPr lang="en-US" sz="2400" dirty="0">
                    <a:sym typeface="Symbol" panose="05050102010706020507" pitchFamily="18" charset="2"/>
                  </a:rPr>
                  <a:t>: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+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= 0 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–x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</a:p>
              <a:p>
                <a:pPr marL="0" indent="0">
                  <a:buNone/>
                </a:pPr>
                <a:r>
                  <a:rPr lang="en-US" sz="2400" baseline="-25000" dirty="0">
                    <a:sym typeface="Symbol" panose="05050102010706020507" pitchFamily="18" charset="2"/>
                  </a:rPr>
                  <a:t>				                      </a:t>
                </a:r>
                <a:r>
                  <a:rPr lang="en-US" sz="2400" dirty="0">
                    <a:sym typeface="Symbol" panose="05050102010706020507" pitchFamily="18" charset="2"/>
                  </a:rPr>
                  <a:t>      </a:t>
                </a:r>
                <a:r>
                  <a:rPr lang="en-US" sz="2400" dirty="0" err="1">
                    <a:sym typeface="Symbol" panose="05050102010706020507" pitchFamily="18" charset="2"/>
                  </a:rPr>
                  <a:t>misal</a:t>
                </a:r>
                <a:r>
                  <a:rPr lang="en-US" sz="2400" dirty="0">
                    <a:sym typeface="Symbol" panose="05050102010706020507" pitchFamily="18" charset="2"/>
                  </a:rPr>
                  <a:t>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i="1" dirty="0">
                    <a:sym typeface="Symbol" panose="05050102010706020507" pitchFamily="18" charset="2"/>
                  </a:rPr>
                  <a:t>s</a:t>
                </a:r>
                <a:r>
                  <a:rPr lang="en-US" sz="2400" dirty="0">
                    <a:sym typeface="Symbol" panose="05050102010706020507" pitchFamily="18" charset="2"/>
                  </a:rPr>
                  <a:t>,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3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i="1" dirty="0">
                    <a:sym typeface="Symbol" panose="05050102010706020507" pitchFamily="18" charset="2"/>
                  </a:rPr>
                  <a:t>t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–</a:t>
                </a:r>
                <a:r>
                  <a:rPr lang="en-US" sz="2400" i="1" dirty="0">
                    <a:sym typeface="Symbol" panose="05050102010706020507" pitchFamily="18" charset="2"/>
                  </a:rPr>
                  <a:t>s 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spcBef>
                    <a:spcPts val="3000"/>
                  </a:spcBef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</a:t>
                </a:r>
                <a:r>
                  <a:rPr lang="en-US" sz="2400" dirty="0" err="1">
                    <a:sym typeface="Symbol" panose="05050102010706020507" pitchFamily="18" charset="2"/>
                  </a:rPr>
                  <a:t>Ruang</a:t>
                </a:r>
                <a:r>
                  <a:rPr lang="en-US" sz="2400" dirty="0">
                    <a:sym typeface="Symbol" panose="05050102010706020507" pitchFamily="18" charset="2"/>
                  </a:rPr>
                  <a:t> eigen: E(5) = {</a:t>
                </a:r>
                <a:r>
                  <a:rPr lang="en-US" sz="2400" b="1" dirty="0">
                    <a:sym typeface="Symbol" panose="05050102010706020507" pitchFamily="18" charset="2"/>
                  </a:rPr>
                  <a:t>x </a:t>
                </a:r>
                <a:r>
                  <a:rPr lang="en-US" sz="2400" dirty="0"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:r>
                  <a:rPr lang="en-US" sz="2400" i="1" dirty="0"/>
                  <a:t>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+ </a:t>
                </a:r>
                <a:r>
                  <a:rPr lang="en-US" sz="2400" i="1" dirty="0">
                    <a:sym typeface="Symbol" panose="05050102010706020507" pitchFamily="18" charset="2"/>
                  </a:rPr>
                  <a:t>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i="1" dirty="0">
                    <a:sym typeface="Symbol" panose="05050102010706020507" pitchFamily="18" charset="2"/>
                  </a:rPr>
                  <a:t>s dan t</a:t>
                </a:r>
                <a:r>
                  <a:rPr lang="en-US" sz="2400" dirty="0">
                    <a:sym typeface="Symbol" panose="05050102010706020507" pitchFamily="18" charset="2"/>
                  </a:rPr>
                  <a:t>  </a:t>
                </a:r>
                <a:r>
                  <a:rPr lang="en-US" sz="2400" b="1" dirty="0">
                    <a:sym typeface="Symbol" panose="05050102010706020507" pitchFamily="18" charset="2"/>
                  </a:rPr>
                  <a:t>R</a:t>
                </a:r>
                <a:r>
                  <a:rPr lang="en-US" sz="2400" dirty="0">
                    <a:sym typeface="Symbol" panose="05050102010706020507" pitchFamily="18" charset="2"/>
                  </a:rPr>
                  <a:t>}</a:t>
                </a:r>
              </a:p>
              <a:p>
                <a:pPr marL="0" indent="0">
                  <a:spcBef>
                    <a:spcPts val="3000"/>
                  </a:spcBef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Basis </a:t>
                </a:r>
                <a:r>
                  <a:rPr lang="en-US" sz="2400" dirty="0" err="1">
                    <a:sym typeface="Symbol" panose="05050102010706020507" pitchFamily="18" charset="2"/>
                  </a:rPr>
                  <a:t>ruang</a:t>
                </a:r>
                <a:r>
                  <a:rPr lang="en-US" sz="2400" dirty="0">
                    <a:sym typeface="Symbol" panose="05050102010706020507" pitchFamily="18" charset="2"/>
                  </a:rPr>
                  <a:t> eigen: 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} </a:t>
                </a:r>
                <a:r>
                  <a:rPr lang="en-US" sz="2400" dirty="0" err="1">
                    <a:sym typeface="Symbol" panose="05050102010706020507" pitchFamily="18" charset="2"/>
                  </a:rPr>
                  <a:t>karena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dan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bebas</a:t>
                </a:r>
                <a:r>
                  <a:rPr lang="en-US" sz="2400" dirty="0"/>
                  <a:t> liner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F60222-C28E-455C-84CB-92E9595E53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65760"/>
                <a:ext cx="10515600" cy="6238240"/>
              </a:xfrm>
              <a:blipFill>
                <a:blip r:embed="rId4"/>
                <a:stretch>
                  <a:fillRect l="-754" t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EE93B-EA18-4E60-863A-0D03670A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9838D6-6C3F-4124-9D29-2AA187EC95EC}"/>
              </a:ext>
            </a:extLst>
          </p:cNvPr>
          <p:cNvSpPr/>
          <p:nvPr/>
        </p:nvSpPr>
        <p:spPr>
          <a:xfrm>
            <a:off x="2705978" y="3599934"/>
            <a:ext cx="2004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sym typeface="Symbol" panose="05050102010706020507" pitchFamily="18" charset="2"/>
              </a:rPr>
              <a:t>matriks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augmented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7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F60222-C28E-455C-84CB-92E9595E53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65760"/>
                <a:ext cx="10947400" cy="623824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spcAft>
                    <a:spcPts val="1800"/>
                  </a:spcAft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Untuk  = 1 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−3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−5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/>
                  <a:t>	        </a:t>
                </a:r>
                <a:r>
                  <a:rPr lang="en-US" sz="2400" dirty="0"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spcBef>
                    <a:spcPts val="1800"/>
                  </a:spcBef>
                  <a:spcAft>
                    <a:spcPts val="1800"/>
                  </a:spcAft>
                  <a:buNone/>
                </a:pPr>
                <a:r>
                  <a:rPr lang="en-US" sz="2400" dirty="0"/>
                  <a:t>	       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Selesaikan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eliminasi</a:t>
                </a:r>
                <a:r>
                  <a:rPr lang="en-US" sz="2400" dirty="0">
                    <a:sym typeface="Symbol" panose="05050102010706020507" pitchFamily="18" charset="2"/>
                  </a:rPr>
                  <a:t> Gauss: </a:t>
                </a:r>
              </a:p>
              <a:p>
                <a:pPr marL="0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200" dirty="0">
                    <a:sym typeface="Symbol" panose="05050102010706020507" pitchFamily="18" charset="2"/>
                  </a:rPr>
                  <a:t>R1/(-2)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sz="2200" dirty="0">
                        <a:sym typeface="Symbol" panose="05050102010706020507" pitchFamily="18" charset="2"/>
                      </a:rPr>
                      <m:t>R</m:t>
                    </m:r>
                    <m:r>
                      <m:rPr>
                        <m:nor/>
                      </m:rPr>
                      <a:rPr lang="en-US" sz="2200" b="0" i="0" dirty="0" smtClean="0">
                        <a:sym typeface="Symbol" panose="05050102010706020507" pitchFamily="18" charset="2"/>
                      </a:rPr>
                      <m:t>2 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–</m:t>
                    </m:r>
                  </m:oMath>
                </a14:m>
                <a:r>
                  <a:rPr lang="en-US" sz="2200" dirty="0">
                    <a:sym typeface="Symbol" panose="05050102010706020507" pitchFamily="18" charset="2"/>
                  </a:rPr>
                  <a:t>2R1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R3/(-4)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sym typeface="Symbol" panose="05050102010706020507" pitchFamily="18" charset="2"/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1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  </a:t>
                </a:r>
                <a:r>
                  <a:rPr lang="en-US" sz="2100" dirty="0" err="1">
                    <a:solidFill>
                      <a:srgbClr val="FF0000"/>
                    </a:solidFill>
                    <a:sym typeface="Symbol" panose="05050102010706020507" pitchFamily="18" charset="2"/>
                  </a:rPr>
                  <a:t>matriks</a:t>
                </a:r>
                <a:r>
                  <a:rPr lang="en-US" sz="21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augmented</a:t>
                </a:r>
                <a:r>
                  <a:rPr lang="en-US" sz="2400" dirty="0">
                    <a:sym typeface="Symbol" panose="05050102010706020507" pitchFamily="18" charset="2"/>
                  </a:rPr>
                  <a:t>		     </a:t>
                </a:r>
                <a:r>
                  <a:rPr lang="en-US" sz="2400" dirty="0" err="1">
                    <a:sym typeface="Symbol" panose="05050102010706020507" pitchFamily="18" charset="2"/>
                  </a:rPr>
                  <a:t>diperoleh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persamaan</a:t>
                </a:r>
                <a:r>
                  <a:rPr lang="en-US" sz="2400" dirty="0">
                    <a:sym typeface="Symbol" panose="05050102010706020507" pitchFamily="18" charset="2"/>
                  </a:rPr>
                  <a:t>: 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3</a:t>
                </a:r>
                <a:r>
                  <a:rPr lang="en-US" sz="2400" dirty="0">
                    <a:sym typeface="Symbol" panose="05050102010706020507" pitchFamily="18" charset="2"/>
                  </a:rPr>
                  <a:t> = 0,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–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= 0 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endParaRPr 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400" baseline="-25000" dirty="0">
                    <a:sym typeface="Symbol" panose="05050102010706020507" pitchFamily="18" charset="2"/>
                  </a:rPr>
                  <a:t>				        </a:t>
                </a:r>
                <a:r>
                  <a:rPr lang="en-US" sz="2400" dirty="0" err="1">
                    <a:sym typeface="Symbol" panose="05050102010706020507" pitchFamily="18" charset="2"/>
                  </a:rPr>
                  <a:t>misal</a:t>
                </a:r>
                <a:r>
                  <a:rPr lang="en-US" sz="2400" dirty="0">
                    <a:sym typeface="Symbol" panose="05050102010706020507" pitchFamily="18" charset="2"/>
                  </a:rPr>
                  <a:t>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i="1" dirty="0">
                    <a:sym typeface="Symbol" panose="05050102010706020507" pitchFamily="18" charset="2"/>
                  </a:rPr>
                  <a:t>t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i="1" dirty="0">
                    <a:sym typeface="Symbol" panose="05050102010706020507" pitchFamily="18" charset="2"/>
                  </a:rPr>
                  <a:t>t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spcBef>
                    <a:spcPts val="3000"/>
                  </a:spcBef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</a:t>
                </a:r>
                <a:r>
                  <a:rPr lang="en-US" sz="2400" dirty="0" err="1">
                    <a:sym typeface="Symbol" panose="05050102010706020507" pitchFamily="18" charset="2"/>
                  </a:rPr>
                  <a:t>Ruang</a:t>
                </a:r>
                <a:r>
                  <a:rPr lang="en-US" sz="2400" dirty="0">
                    <a:sym typeface="Symbol" panose="05050102010706020507" pitchFamily="18" charset="2"/>
                  </a:rPr>
                  <a:t> eigen: E(1) = {</a:t>
                </a:r>
                <a:r>
                  <a:rPr lang="en-US" sz="2400" b="1" dirty="0">
                    <a:sym typeface="Symbol" panose="05050102010706020507" pitchFamily="18" charset="2"/>
                  </a:rPr>
                  <a:t>x </a:t>
                </a:r>
                <a:r>
                  <a:rPr lang="en-US" sz="2400" dirty="0"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i="1" dirty="0">
                    <a:sym typeface="Symbol" panose="05050102010706020507" pitchFamily="18" charset="2"/>
                  </a:rPr>
                  <a:t>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,  t  </a:t>
                </a:r>
                <a:r>
                  <a:rPr lang="en-US" sz="2400" b="1" dirty="0">
                    <a:sym typeface="Symbol" panose="05050102010706020507" pitchFamily="18" charset="2"/>
                  </a:rPr>
                  <a:t>R</a:t>
                </a:r>
                <a:r>
                  <a:rPr lang="en-US" sz="2400" dirty="0">
                    <a:sym typeface="Symbol" panose="05050102010706020507" pitchFamily="18" charset="2"/>
                  </a:rPr>
                  <a:t>}</a:t>
                </a:r>
              </a:p>
              <a:p>
                <a:pPr marL="0" indent="0">
                  <a:spcBef>
                    <a:spcPts val="3000"/>
                  </a:spcBef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Basis </a:t>
                </a:r>
                <a:r>
                  <a:rPr lang="en-US" sz="2400" dirty="0" err="1">
                    <a:sym typeface="Symbol" panose="05050102010706020507" pitchFamily="18" charset="2"/>
                  </a:rPr>
                  <a:t>ruang</a:t>
                </a:r>
                <a:r>
                  <a:rPr lang="en-US" sz="2400" dirty="0">
                    <a:sym typeface="Symbol" panose="05050102010706020507" pitchFamily="18" charset="2"/>
                  </a:rPr>
                  <a:t> eigen: 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}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F60222-C28E-455C-84CB-92E9595E53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65760"/>
                <a:ext cx="10947400" cy="6238240"/>
              </a:xfrm>
              <a:blipFill>
                <a:blip r:embed="rId4"/>
                <a:stretch>
                  <a:fillRect l="-613" t="-1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EE93B-EA18-4E60-863A-0D03670A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39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CA0000-3ED8-48B8-84C6-5D10C4A59F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29920"/>
                <a:ext cx="10515600" cy="580136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Perhatian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Tidak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semua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memiliki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nilai-nilai</a:t>
                </a:r>
                <a:r>
                  <a:rPr lang="en-US" sz="2400" dirty="0"/>
                  <a:t> eigen. </a:t>
                </a:r>
                <a:r>
                  <a:rPr lang="en-US" sz="2400" dirty="0" err="1"/>
                  <a:t>Perhatikan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contoh</a:t>
                </a:r>
                <a:r>
                  <a:rPr lang="en-US" sz="2400" dirty="0"/>
                  <a:t> 4 </a:t>
                </a:r>
                <a:r>
                  <a:rPr lang="en-US" sz="2400" dirty="0" err="1"/>
                  <a:t>berikut</a:t>
                </a:r>
                <a:r>
                  <a:rPr lang="en-US" sz="2400" dirty="0"/>
                  <a:t>: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 err="1"/>
                  <a:t>Contoh</a:t>
                </a:r>
                <a:r>
                  <a:rPr lang="en-US" sz="2400" b="1" dirty="0"/>
                  <a:t> 4</a:t>
                </a:r>
                <a:r>
                  <a:rPr lang="en-US" sz="2400" dirty="0"/>
                  <a:t>: Tentukan 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eigen dan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eigen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u="sng" dirty="0" err="1"/>
                  <a:t>Jawaban</a:t>
                </a:r>
                <a:r>
                  <a:rPr lang="en-US" sz="2400" dirty="0"/>
                  <a:t>: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 </a:t>
                </a:r>
                <a:r>
                  <a:rPr lang="en-US" sz="2400" i="1" dirty="0">
                    <a:sym typeface="Symbol" panose="05050102010706020507" pitchFamily="18" charset="2"/>
                  </a:rPr>
                  <a:t>I</a:t>
                </a:r>
                <a:r>
                  <a:rPr lang="en-US" sz="2400" b="1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– A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–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</a:p>
              <a:p>
                <a:pPr marL="0" indent="0">
                  <a:spcAft>
                    <a:spcPts val="1800"/>
                  </a:spcAft>
                  <a:buNone/>
                </a:pPr>
                <a:r>
                  <a:rPr lang="en-US" sz="2400" dirty="0"/>
                  <a:t>	  det(</a:t>
                </a:r>
                <a:r>
                  <a:rPr lang="en-US" sz="2400" dirty="0">
                    <a:sym typeface="Symbol" panose="05050102010706020507" pitchFamily="18" charset="2"/>
                  </a:rPr>
                  <a:t></a:t>
                </a:r>
                <a:r>
                  <a:rPr lang="en-US" sz="2400" i="1" dirty="0">
                    <a:sym typeface="Symbol" panose="05050102010706020507" pitchFamily="18" charset="2"/>
                  </a:rPr>
                  <a:t>I</a:t>
                </a:r>
                <a:r>
                  <a:rPr lang="en-US" sz="2400" b="1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– A</a:t>
                </a:r>
                <a:r>
                  <a:rPr lang="en-US" sz="2400" dirty="0"/>
                  <a:t>) = 0   </a:t>
                </a:r>
                <a:r>
                  <a:rPr lang="en-US" sz="2400" dirty="0"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0 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	    ( + 2)( – 2) –  (1)(–5)= 0   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	     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– 4  + 5 = 0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	     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+ 1 = 0    (</a:t>
                </a:r>
                <a:r>
                  <a:rPr lang="en-US" sz="2400" dirty="0" err="1">
                    <a:sym typeface="Symbol" panose="05050102010706020507" pitchFamily="18" charset="2"/>
                  </a:rPr>
                  <a:t>akar-akarnya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imajiner</a:t>
                </a:r>
                <a:r>
                  <a:rPr lang="en-US" sz="2400" dirty="0">
                    <a:sym typeface="Symbol" panose="05050102010706020507" pitchFamily="18" charset="2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</a:t>
                </a:r>
                <a:r>
                  <a:rPr lang="en-US" sz="2400" dirty="0" err="1">
                    <a:sym typeface="Symbol" panose="05050102010706020507" pitchFamily="18" charset="2"/>
                  </a:rPr>
                  <a:t>Jadi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dirty="0" err="1">
                    <a:sym typeface="Symbol" panose="05050102010706020507" pitchFamily="18" charset="2"/>
                  </a:rPr>
                  <a:t>matriks</a:t>
                </a:r>
                <a:r>
                  <a:rPr lang="en-US" sz="2400" dirty="0">
                    <a:sym typeface="Symbol" panose="05050102010706020507" pitchFamily="18" charset="2"/>
                  </a:rPr>
                  <a:t> A </a:t>
                </a:r>
                <a:r>
                  <a:rPr lang="en-US" sz="2400" dirty="0" err="1">
                    <a:sym typeface="Symbol" panose="05050102010706020507" pitchFamily="18" charset="2"/>
                  </a:rPr>
                  <a:t>tidak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memiliki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nilai-nilai</a:t>
                </a:r>
                <a:r>
                  <a:rPr lang="en-US" sz="2400" dirty="0">
                    <a:sym typeface="Symbol" panose="05050102010706020507" pitchFamily="18" charset="2"/>
                  </a:rPr>
                  <a:t> eigen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CA0000-3ED8-48B8-84C6-5D10C4A59F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29920"/>
                <a:ext cx="10515600" cy="5801360"/>
              </a:xfrm>
              <a:blipFill>
                <a:blip r:embed="rId4"/>
                <a:stretch>
                  <a:fillRect l="-928" t="-1996"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02CDF-AEDF-4755-9A9C-F77F79B0C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3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EA94-ED6E-19B0-A1C8-2A2988B5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7F2BC-9A2D-33F2-AAD0-35424DCF4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a.	</a:t>
            </a:r>
            <a:r>
              <a:rPr lang="en-US" dirty="0" err="1"/>
              <a:t>Carilah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eigen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b.	</a:t>
            </a:r>
            <a:r>
              <a:rPr lang="en-US" dirty="0" err="1"/>
              <a:t>Carilah</a:t>
            </a:r>
            <a:r>
              <a:rPr lang="en-US" dirty="0"/>
              <a:t> basis </a:t>
            </a:r>
            <a:r>
              <a:rPr lang="en-US" dirty="0" err="1"/>
              <a:t>ruang</a:t>
            </a:r>
            <a:r>
              <a:rPr lang="en-US" dirty="0"/>
              <a:t> eigen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c.	</a:t>
            </a:r>
            <a:r>
              <a:rPr lang="en-US" dirty="0" err="1"/>
              <a:t>Carilah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eigen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8B138-E8B2-519B-1742-587E34E6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F747A18-BCCD-5500-C796-3E1DFDB4C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543" y="2565688"/>
            <a:ext cx="3253402" cy="1410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31156C-3CA4-F457-B120-9F422166A807}"/>
              </a:ext>
            </a:extLst>
          </p:cNvPr>
          <p:cNvSpPr txBox="1"/>
          <p:nvPr/>
        </p:nvSpPr>
        <p:spPr>
          <a:xfrm>
            <a:off x="6511636" y="6176963"/>
            <a:ext cx="4607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jawaban</a:t>
            </a:r>
            <a:r>
              <a:rPr lang="en-US" sz="2400" dirty="0">
                <a:solidFill>
                  <a:srgbClr val="FF0000"/>
                </a:solidFill>
              </a:rPr>
              <a:t> pada </a:t>
            </a:r>
            <a:r>
              <a:rPr lang="en-US" sz="2400" dirty="0" err="1">
                <a:solidFill>
                  <a:srgbClr val="FF0000"/>
                </a:solidFill>
              </a:rPr>
              <a:t>halaman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berikut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ini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3207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985FB-3582-0FA8-A2BA-970AF5F4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93"/>
            <a:ext cx="10515600" cy="5664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b="1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24EBF-E5D7-99FC-BBCB-898F82C8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21E96-FCF3-38CF-6951-F5184303E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74" y="681036"/>
            <a:ext cx="8367058" cy="6176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165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494624-3E5E-B157-D3DF-DE6DA266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155E7-CD10-9867-C548-DA7DBFA6D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2" y="789939"/>
            <a:ext cx="10992796" cy="5028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941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8CF35F-12A2-4B21-381E-C2AA66B3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6AB2E8-89A8-E42F-AF46-545D0FFF2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91" y="389768"/>
            <a:ext cx="8493090" cy="6331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39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DC3C-C7BC-4C44-AAAF-07AC4C15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Sumber</a:t>
            </a:r>
            <a:r>
              <a:rPr lang="en-US" b="1" dirty="0"/>
              <a:t>: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Howard Anton &amp; Chris </a:t>
            </a:r>
            <a:r>
              <a:rPr lang="en-US" dirty="0" err="1"/>
              <a:t>Rores</a:t>
            </a:r>
            <a:r>
              <a:rPr lang="en-US" dirty="0"/>
              <a:t>, </a:t>
            </a:r>
            <a:r>
              <a:rPr lang="en-US" i="1" dirty="0"/>
              <a:t>Elementary Linear Algebra, 10</a:t>
            </a:r>
            <a:r>
              <a:rPr lang="en-US" i="1" baseline="30000" dirty="0"/>
              <a:t>th</a:t>
            </a:r>
            <a:r>
              <a:rPr lang="en-US" i="1" dirty="0"/>
              <a:t> Edition </a:t>
            </a:r>
          </a:p>
          <a:p>
            <a:pPr marL="0" indent="0">
              <a:buNone/>
            </a:pPr>
            <a:r>
              <a:rPr lang="en-US" i="1" dirty="0"/>
              <a:t>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F5921-AC98-4AC8-B93A-04020B34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1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EB4455-E39E-73C6-AB7C-7E6F42D6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5D3B2-23C2-307C-0F04-D05E6C507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0" y="277092"/>
            <a:ext cx="9970226" cy="6317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087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D0188-003D-4E86-B2D0-1C1CA7E36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eigen dan </a:t>
            </a:r>
            <a:r>
              <a:rPr lang="en-US" dirty="0" err="1"/>
              <a:t>vektor</a:t>
            </a:r>
            <a:r>
              <a:rPr lang="en-US" dirty="0"/>
              <a:t> eigen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32A93-24BC-47BA-8803-FE3236B0A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Grafika</a:t>
            </a:r>
            <a:r>
              <a:rPr lang="en-US" dirty="0"/>
              <a:t> computer dan computer vision</a:t>
            </a:r>
          </a:p>
          <a:p>
            <a:r>
              <a:rPr lang="en-US" dirty="0" err="1"/>
              <a:t>Fisika</a:t>
            </a:r>
            <a:r>
              <a:rPr lang="en-US" dirty="0"/>
              <a:t>: </a:t>
            </a:r>
            <a:r>
              <a:rPr lang="en-US" dirty="0" err="1"/>
              <a:t>getaran</a:t>
            </a:r>
            <a:r>
              <a:rPr lang="en-US" dirty="0"/>
              <a:t> </a:t>
            </a:r>
            <a:r>
              <a:rPr lang="en-US" dirty="0" err="1"/>
              <a:t>mekanis</a:t>
            </a:r>
            <a:r>
              <a:rPr lang="en-US" dirty="0"/>
              <a:t>,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, </a:t>
            </a:r>
            <a:r>
              <a:rPr lang="en-US" dirty="0" err="1"/>
              <a:t>mekanika</a:t>
            </a:r>
            <a:r>
              <a:rPr lang="en-US" dirty="0"/>
              <a:t> </a:t>
            </a:r>
            <a:r>
              <a:rPr lang="en-US" dirty="0" err="1"/>
              <a:t>kuantum</a:t>
            </a:r>
            <a:endParaRPr lang="en-US" dirty="0"/>
          </a:p>
          <a:p>
            <a:r>
              <a:rPr lang="en-US" dirty="0" err="1"/>
              <a:t>Biologi</a:t>
            </a:r>
            <a:r>
              <a:rPr lang="en-US" dirty="0"/>
              <a:t>: </a:t>
            </a:r>
            <a:r>
              <a:rPr lang="en-US" dirty="0" err="1"/>
              <a:t>dinamika</a:t>
            </a:r>
            <a:r>
              <a:rPr lang="en-US" dirty="0"/>
              <a:t> </a:t>
            </a:r>
            <a:r>
              <a:rPr lang="en-US" dirty="0" err="1"/>
              <a:t>populasi</a:t>
            </a:r>
            <a:endParaRPr lang="en-US" dirty="0"/>
          </a:p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keputusan</a:t>
            </a:r>
            <a:endParaRPr lang="en-US" dirty="0"/>
          </a:p>
          <a:p>
            <a:r>
              <a:rPr lang="en-US" dirty="0" err="1"/>
              <a:t>Ekonomi</a:t>
            </a:r>
            <a:endParaRPr lang="en-US" dirty="0"/>
          </a:p>
          <a:p>
            <a:r>
              <a:rPr lang="en-US" dirty="0" err="1"/>
              <a:t>dll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89BB9-0250-4AD8-83DF-E983E63B6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79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5750-C325-481D-9DDF-A80219E8D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B0C2C-F30F-4D5A-ABA1-74A1169B4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1BFAE-F480-440A-B026-D7CCD749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C200FE-1C5C-4686-A7AE-EBFD4339F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669" y="1870075"/>
            <a:ext cx="8935767" cy="280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47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7EF2-B37F-4857-BDD5-29AC8AFC8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A9395-60B8-45AE-92F7-A5F1D4E4D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450AB-0CA2-48B6-9BDD-AC7F8888A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067" y="731520"/>
            <a:ext cx="7846973" cy="313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71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9001-CC0C-DCB7-1A56-072AAF876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Bagian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682E7-B934-BF51-ACC2-D9954098D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664E6-99F9-AD56-639B-89989B05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02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DC0B-C659-4075-9EF4-E49A502A8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Definisi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27B2D-C4CB-4CD0-8D36-A3AB01433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x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tidak-nol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dirty="0"/>
              <a:t> di R</a:t>
            </a:r>
            <a:r>
              <a:rPr lang="en-US" baseline="30000" dirty="0"/>
              <a:t>n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b="1" dirty="0" err="1"/>
              <a:t>vektor</a:t>
            </a:r>
            <a:r>
              <a:rPr lang="en-US" b="1" dirty="0"/>
              <a:t> eigen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b="1" dirty="0"/>
              <a:t>x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skalar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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dirty="0"/>
              <a:t>, </a:t>
            </a:r>
            <a:r>
              <a:rPr lang="en-US" dirty="0" err="1"/>
              <a:t>yaitu</a:t>
            </a:r>
            <a:endParaRPr lang="en-US" dirty="0"/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dirty="0"/>
              <a:t>		</a:t>
            </a:r>
            <a:r>
              <a:rPr lang="en-US" i="1" dirty="0"/>
              <a:t>A</a:t>
            </a:r>
            <a:r>
              <a:rPr lang="en-US" b="1" dirty="0"/>
              <a:t>x</a:t>
            </a:r>
            <a:r>
              <a:rPr lang="en-US" dirty="0"/>
              <a:t> = </a:t>
            </a:r>
            <a:r>
              <a:rPr lang="en-US" dirty="0">
                <a:sym typeface="Symbol" panose="05050102010706020507" pitchFamily="18" charset="2"/>
              </a:rPr>
              <a:t></a:t>
            </a:r>
            <a:r>
              <a:rPr lang="en-US" b="1" dirty="0">
                <a:sym typeface="Symbol" panose="05050102010706020507" pitchFamily="18" charset="2"/>
              </a:rPr>
              <a:t>x</a:t>
            </a:r>
          </a:p>
          <a:p>
            <a:pPr marL="173038" indent="-173038">
              <a:buNone/>
            </a:pPr>
            <a:r>
              <a:rPr lang="en-US" dirty="0">
                <a:sym typeface="Symbol" panose="05050102010706020507" pitchFamily="18" charset="2"/>
              </a:rPr>
              <a:t>   </a:t>
            </a:r>
            <a:r>
              <a:rPr lang="en-US" dirty="0" err="1">
                <a:sym typeface="Symbol" panose="05050102010706020507" pitchFamily="18" charset="2"/>
              </a:rPr>
              <a:t>Skalar</a:t>
            </a:r>
            <a:r>
              <a:rPr lang="en-US" dirty="0">
                <a:sym typeface="Symbol" panose="05050102010706020507" pitchFamily="18" charset="2"/>
              </a:rPr>
              <a:t>  </a:t>
            </a:r>
            <a:r>
              <a:rPr lang="en-US" dirty="0" err="1">
                <a:sym typeface="Symbol" panose="05050102010706020507" pitchFamily="18" charset="2"/>
              </a:rPr>
              <a:t>disebut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 err="1">
                <a:sym typeface="Symbol" panose="05050102010706020507" pitchFamily="18" charset="2"/>
              </a:rPr>
              <a:t>nilai</a:t>
            </a:r>
            <a:r>
              <a:rPr lang="en-US" b="1" dirty="0">
                <a:sym typeface="Symbol" panose="05050102010706020507" pitchFamily="18" charset="2"/>
              </a:rPr>
              <a:t> eigen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dari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i="1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, dan </a:t>
            </a:r>
            <a:r>
              <a:rPr lang="en-US" b="1" dirty="0">
                <a:sym typeface="Symbol" panose="05050102010706020507" pitchFamily="18" charset="2"/>
              </a:rPr>
              <a:t>x </a:t>
            </a:r>
            <a:r>
              <a:rPr lang="en-US" dirty="0" err="1">
                <a:sym typeface="Symbol" panose="05050102010706020507" pitchFamily="18" charset="2"/>
              </a:rPr>
              <a:t>dinamakan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vektor</a:t>
            </a:r>
            <a:r>
              <a:rPr lang="en-US" dirty="0">
                <a:sym typeface="Symbol" panose="05050102010706020507" pitchFamily="18" charset="2"/>
              </a:rPr>
              <a:t> eigen yang </a:t>
            </a:r>
            <a:r>
              <a:rPr lang="en-US" dirty="0" err="1">
                <a:sym typeface="Symbol" panose="05050102010706020507" pitchFamily="18" charset="2"/>
              </a:rPr>
              <a:t>berkoresponden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dengan</a:t>
            </a:r>
            <a:r>
              <a:rPr lang="en-US" dirty="0">
                <a:sym typeface="Symbol" panose="05050102010706020507" pitchFamily="18" charset="2"/>
              </a:rPr>
              <a:t> .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Kata “eigen” </a:t>
            </a:r>
            <a:r>
              <a:rPr lang="en-US" dirty="0" err="1">
                <a:sym typeface="Symbol" panose="05050102010706020507" pitchFamily="18" charset="2"/>
              </a:rPr>
              <a:t>berasal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dari</a:t>
            </a:r>
            <a:r>
              <a:rPr lang="en-US" dirty="0">
                <a:sym typeface="Symbol" panose="05050102010706020507" pitchFamily="18" charset="2"/>
              </a:rPr>
              <a:t> Bahasa </a:t>
            </a:r>
            <a:r>
              <a:rPr lang="en-US" dirty="0" err="1">
                <a:sym typeface="Symbol" panose="05050102010706020507" pitchFamily="18" charset="2"/>
              </a:rPr>
              <a:t>Jerman</a:t>
            </a:r>
            <a:r>
              <a:rPr lang="en-US" dirty="0">
                <a:sym typeface="Symbol" panose="05050102010706020507" pitchFamily="18" charset="2"/>
              </a:rPr>
              <a:t> yang </a:t>
            </a:r>
            <a:r>
              <a:rPr lang="en-US" dirty="0" err="1">
                <a:sym typeface="Symbol" panose="05050102010706020507" pitchFamily="18" charset="2"/>
              </a:rPr>
              <a:t>artinya</a:t>
            </a:r>
            <a:r>
              <a:rPr lang="en-US" dirty="0">
                <a:sym typeface="Symbol" panose="05050102010706020507" pitchFamily="18" charset="2"/>
              </a:rPr>
              <a:t> “</a:t>
            </a:r>
            <a:r>
              <a:rPr lang="en-US" dirty="0" err="1">
                <a:sym typeface="Symbol" panose="05050102010706020507" pitchFamily="18" charset="2"/>
              </a:rPr>
              <a:t>asli</a:t>
            </a:r>
            <a:r>
              <a:rPr lang="en-US" dirty="0">
                <a:sym typeface="Symbol" panose="05050102010706020507" pitchFamily="18" charset="2"/>
              </a:rPr>
              <a:t>” </a:t>
            </a:r>
            <a:r>
              <a:rPr lang="en-US" dirty="0" err="1">
                <a:sym typeface="Symbol" panose="05050102010706020507" pitchFamily="18" charset="2"/>
              </a:rPr>
              <a:t>atau</a:t>
            </a:r>
            <a:r>
              <a:rPr lang="en-US" dirty="0">
                <a:sym typeface="Symbol" panose="05050102010706020507" pitchFamily="18" charset="2"/>
              </a:rPr>
              <a:t> “</a:t>
            </a:r>
            <a:r>
              <a:rPr lang="en-US" dirty="0" err="1">
                <a:sym typeface="Symbol" panose="05050102010706020507" pitchFamily="18" charset="2"/>
              </a:rPr>
              <a:t>karakteristik</a:t>
            </a:r>
            <a:r>
              <a:rPr lang="en-US" dirty="0">
                <a:sym typeface="Symbol" panose="05050102010706020507" pitchFamily="18" charset="2"/>
              </a:rPr>
              <a:t>”.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 err="1">
                <a:sym typeface="Symbol" panose="05050102010706020507" pitchFamily="18" charset="2"/>
              </a:rPr>
              <a:t>Dengan</a:t>
            </a:r>
            <a:r>
              <a:rPr lang="en-US" dirty="0">
                <a:sym typeface="Symbol" panose="05050102010706020507" pitchFamily="18" charset="2"/>
              </a:rPr>
              <a:t> kata lain, </a:t>
            </a:r>
            <a:r>
              <a:rPr lang="en-US" dirty="0" err="1">
                <a:sym typeface="Symbol" panose="05050102010706020507" pitchFamily="18" charset="2"/>
              </a:rPr>
              <a:t>nilai</a:t>
            </a:r>
            <a:r>
              <a:rPr lang="en-US" dirty="0">
                <a:sym typeface="Symbol" panose="05050102010706020507" pitchFamily="18" charset="2"/>
              </a:rPr>
              <a:t> eigen </a:t>
            </a:r>
            <a:r>
              <a:rPr lang="en-US" dirty="0" err="1">
                <a:sym typeface="Symbol" panose="05050102010706020507" pitchFamily="18" charset="2"/>
              </a:rPr>
              <a:t>menyatakan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nilai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karakteristik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dari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sebuah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matriks</a:t>
            </a:r>
            <a:r>
              <a:rPr lang="en-US" dirty="0">
                <a:sym typeface="Symbol" panose="05050102010706020507" pitchFamily="18" charset="2"/>
              </a:rPr>
              <a:t> yang </a:t>
            </a:r>
            <a:r>
              <a:rPr lang="en-US" dirty="0" err="1">
                <a:sym typeface="Symbol" panose="05050102010706020507" pitchFamily="18" charset="2"/>
              </a:rPr>
              <a:t>berukuran</a:t>
            </a:r>
            <a:r>
              <a:rPr lang="en-US" dirty="0">
                <a:sym typeface="Symbol" panose="05050102010706020507" pitchFamily="18" charset="2"/>
              </a:rPr>
              <a:t> n x 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60270-F8E1-4ECB-AF19-F6F96DC4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FC8CCE-D161-44D5-8444-6A5A20E1FC1B}"/>
              </a:ext>
            </a:extLst>
          </p:cNvPr>
          <p:cNvSpPr/>
          <p:nvPr/>
        </p:nvSpPr>
        <p:spPr>
          <a:xfrm>
            <a:off x="2448560" y="2590800"/>
            <a:ext cx="1747520" cy="629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7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E1F31-E249-4775-BFAD-D60302DE4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646061"/>
            <a:ext cx="7092941" cy="1889760"/>
          </a:xfrm>
        </p:spPr>
        <p:txBody>
          <a:bodyPr/>
          <a:lstStyle/>
          <a:p>
            <a:r>
              <a:rPr lang="en-US" dirty="0" err="1">
                <a:sym typeface="Symbol" panose="05050102010706020507" pitchFamily="18" charset="2"/>
              </a:rPr>
              <a:t>Vektor</a:t>
            </a:r>
            <a:r>
              <a:rPr lang="en-US" dirty="0">
                <a:sym typeface="Symbol" panose="05050102010706020507" pitchFamily="18" charset="2"/>
              </a:rPr>
              <a:t> eigen </a:t>
            </a:r>
            <a:r>
              <a:rPr lang="en-US" b="1" dirty="0">
                <a:sym typeface="Symbol" panose="05050102010706020507" pitchFamily="18" charset="2"/>
              </a:rPr>
              <a:t>x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menyatakan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matriks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kolom</a:t>
            </a:r>
            <a:r>
              <a:rPr lang="en-US" dirty="0">
                <a:sym typeface="Symbol" panose="05050102010706020507" pitchFamily="18" charset="2"/>
              </a:rPr>
              <a:t> yang </a:t>
            </a:r>
            <a:r>
              <a:rPr lang="en-US" dirty="0" err="1">
                <a:sym typeface="Symbol" panose="05050102010706020507" pitchFamily="18" charset="2"/>
              </a:rPr>
              <a:t>apabila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dikalikan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dengan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sebuah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matriks</a:t>
            </a:r>
            <a:r>
              <a:rPr lang="en-US" dirty="0">
                <a:sym typeface="Symbol" panose="05050102010706020507" pitchFamily="18" charset="2"/>
              </a:rPr>
              <a:t> n x n </a:t>
            </a:r>
            <a:r>
              <a:rPr lang="en-US" dirty="0" err="1">
                <a:sym typeface="Symbol" panose="05050102010706020507" pitchFamily="18" charset="2"/>
              </a:rPr>
              <a:t>menghasilkan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vektor</a:t>
            </a:r>
            <a:r>
              <a:rPr lang="en-US" dirty="0">
                <a:sym typeface="Symbol" panose="05050102010706020507" pitchFamily="18" charset="2"/>
              </a:rPr>
              <a:t> lain yang </a:t>
            </a:r>
            <a:r>
              <a:rPr lang="en-US" dirty="0" err="1">
                <a:sym typeface="Symbol" panose="05050102010706020507" pitchFamily="18" charset="2"/>
              </a:rPr>
              <a:t>merupakan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kelipatan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vektor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itu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sendiri</a:t>
            </a:r>
            <a:r>
              <a:rPr lang="en-US" dirty="0">
                <a:sym typeface="Symbol" panose="05050102010706020507" pitchFamily="18" charset="2"/>
              </a:rPr>
              <a:t>. </a:t>
            </a:r>
          </a:p>
          <a:p>
            <a:endParaRPr lang="en-US" sz="2400" dirty="0">
              <a:sym typeface="Symbol" panose="05050102010706020507" pitchFamily="18" charset="2"/>
            </a:endParaRPr>
          </a:p>
          <a:p>
            <a:endParaRPr lang="en-US" sz="2400" dirty="0">
              <a:sym typeface="Symbol" panose="05050102010706020507" pitchFamily="18" charset="2"/>
            </a:endParaRPr>
          </a:p>
          <a:p>
            <a:endParaRPr lang="en-US" sz="2400" dirty="0">
              <a:sym typeface="Symbol" panose="05050102010706020507" pitchFamily="18" charset="2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FAC9C-B1BD-429B-B17D-810A68D1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A picture containing object, person, dark, baseball&#10;&#10;Description automatically generated">
            <a:extLst>
              <a:ext uri="{FF2B5EF4-FFF2-40B4-BE49-F238E27FC236}">
                <a16:creationId xmlns:a16="http://schemas.microsoft.com/office/drawing/2014/main" id="{44C75E83-6D9C-46FE-AAD1-ACD744590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62" y="324838"/>
            <a:ext cx="2984485" cy="2387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672DD1-9620-46CF-B576-DBC52D5C0D09}"/>
              </a:ext>
            </a:extLst>
          </p:cNvPr>
          <p:cNvSpPr txBox="1"/>
          <p:nvPr/>
        </p:nvSpPr>
        <p:spPr>
          <a:xfrm>
            <a:off x="8429656" y="2853133"/>
            <a:ext cx="2732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: Wikipedia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DBDDA1-AE47-4427-982F-BAB02C9DA94D}"/>
              </a:ext>
            </a:extLst>
          </p:cNvPr>
          <p:cNvSpPr/>
          <p:nvPr/>
        </p:nvSpPr>
        <p:spPr>
          <a:xfrm>
            <a:off x="756920" y="3454924"/>
            <a:ext cx="10678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ym typeface="Symbol" panose="05050102010706020507" pitchFamily="18" charset="2"/>
              </a:rPr>
              <a:t>Dengan</a:t>
            </a:r>
            <a:r>
              <a:rPr lang="en-US" sz="2800" dirty="0">
                <a:sym typeface="Symbol" panose="05050102010706020507" pitchFamily="18" charset="2"/>
              </a:rPr>
              <a:t> kata lain, </a:t>
            </a:r>
            <a:r>
              <a:rPr lang="en-US" sz="2800" dirty="0" err="1">
                <a:sym typeface="Symbol" panose="05050102010706020507" pitchFamily="18" charset="2"/>
              </a:rPr>
              <a:t>operasi</a:t>
            </a:r>
            <a:r>
              <a:rPr lang="en-US" sz="2800" dirty="0">
                <a:sym typeface="Symbol" panose="05050102010706020507" pitchFamily="18" charset="2"/>
              </a:rPr>
              <a:t> </a:t>
            </a:r>
            <a:r>
              <a:rPr lang="en-US" sz="2800" i="1" dirty="0"/>
              <a:t>A</a:t>
            </a:r>
            <a:r>
              <a:rPr lang="en-US" sz="2800" b="1" dirty="0"/>
              <a:t>x</a:t>
            </a:r>
            <a:r>
              <a:rPr lang="en-US" sz="2800" dirty="0"/>
              <a:t> = </a:t>
            </a:r>
            <a:r>
              <a:rPr lang="en-US" sz="2800" dirty="0">
                <a:sym typeface="Symbol" panose="05050102010706020507" pitchFamily="18" charset="2"/>
              </a:rPr>
              <a:t></a:t>
            </a:r>
            <a:r>
              <a:rPr lang="en-US" sz="2800" b="1" dirty="0">
                <a:sym typeface="Symbol" panose="05050102010706020507" pitchFamily="18" charset="2"/>
              </a:rPr>
              <a:t>x</a:t>
            </a:r>
            <a:r>
              <a:rPr lang="en-US" sz="2800" dirty="0">
                <a:sym typeface="Symbol" panose="05050102010706020507" pitchFamily="18" charset="2"/>
              </a:rPr>
              <a:t> </a:t>
            </a:r>
            <a:r>
              <a:rPr lang="en-US" sz="2800" dirty="0" err="1">
                <a:sym typeface="Symbol" panose="05050102010706020507" pitchFamily="18" charset="2"/>
              </a:rPr>
              <a:t>menyebabkan</a:t>
            </a:r>
            <a:r>
              <a:rPr lang="en-US" sz="2800" dirty="0">
                <a:sym typeface="Symbol" panose="05050102010706020507" pitchFamily="18" charset="2"/>
              </a:rPr>
              <a:t> </a:t>
            </a:r>
            <a:r>
              <a:rPr lang="en-US" sz="2800" dirty="0" err="1">
                <a:sym typeface="Symbol" panose="05050102010706020507" pitchFamily="18" charset="2"/>
              </a:rPr>
              <a:t>vektor</a:t>
            </a:r>
            <a:r>
              <a:rPr lang="en-US" sz="2800" dirty="0">
                <a:sym typeface="Symbol" panose="05050102010706020507" pitchFamily="18" charset="2"/>
              </a:rPr>
              <a:t> </a:t>
            </a:r>
            <a:r>
              <a:rPr lang="en-US" sz="2800" b="1" dirty="0">
                <a:sym typeface="Symbol" panose="05050102010706020507" pitchFamily="18" charset="2"/>
              </a:rPr>
              <a:t>x </a:t>
            </a:r>
            <a:r>
              <a:rPr lang="en-US" sz="2800" dirty="0" err="1">
                <a:sym typeface="Symbol" panose="05050102010706020507" pitchFamily="18" charset="2"/>
              </a:rPr>
              <a:t>menyusut</a:t>
            </a:r>
            <a:r>
              <a:rPr lang="en-US" sz="2800" dirty="0">
                <a:sym typeface="Symbol" panose="05050102010706020507" pitchFamily="18" charset="2"/>
              </a:rPr>
              <a:t> </a:t>
            </a:r>
            <a:r>
              <a:rPr lang="en-US" sz="2800" dirty="0" err="1">
                <a:sym typeface="Symbol" panose="05050102010706020507" pitchFamily="18" charset="2"/>
              </a:rPr>
              <a:t>atau</a:t>
            </a:r>
            <a:r>
              <a:rPr lang="en-US" sz="2800" dirty="0">
                <a:sym typeface="Symbol" panose="05050102010706020507" pitchFamily="18" charset="2"/>
              </a:rPr>
              <a:t> </a:t>
            </a:r>
            <a:r>
              <a:rPr lang="en-US" sz="2800" dirty="0" err="1">
                <a:sym typeface="Symbol" panose="05050102010706020507" pitchFamily="18" charset="2"/>
              </a:rPr>
              <a:t>memanjang</a:t>
            </a:r>
            <a:r>
              <a:rPr lang="en-US" sz="2800" dirty="0">
                <a:sym typeface="Symbol" panose="05050102010706020507" pitchFamily="18" charset="2"/>
              </a:rPr>
              <a:t> </a:t>
            </a:r>
            <a:r>
              <a:rPr lang="en-US" sz="2800" dirty="0" err="1">
                <a:sym typeface="Symbol" panose="05050102010706020507" pitchFamily="18" charset="2"/>
              </a:rPr>
              <a:t>dengan</a:t>
            </a:r>
            <a:r>
              <a:rPr lang="en-US" sz="2800" dirty="0">
                <a:sym typeface="Symbol" panose="05050102010706020507" pitchFamily="18" charset="2"/>
              </a:rPr>
              <a:t> </a:t>
            </a:r>
            <a:r>
              <a:rPr lang="en-US" sz="2800" dirty="0" err="1">
                <a:sym typeface="Symbol" panose="05050102010706020507" pitchFamily="18" charset="2"/>
              </a:rPr>
              <a:t>faktor</a:t>
            </a:r>
            <a:r>
              <a:rPr lang="en-US" sz="2800" dirty="0">
                <a:sym typeface="Symbol" panose="05050102010706020507" pitchFamily="18" charset="2"/>
              </a:rPr>
              <a:t>  </a:t>
            </a:r>
            <a:r>
              <a:rPr lang="en-US" sz="2800" dirty="0" err="1">
                <a:sym typeface="Symbol" panose="05050102010706020507" pitchFamily="18" charset="2"/>
              </a:rPr>
              <a:t>dengan</a:t>
            </a:r>
            <a:r>
              <a:rPr lang="en-US" sz="2800" dirty="0">
                <a:sym typeface="Symbol" panose="05050102010706020507" pitchFamily="18" charset="2"/>
              </a:rPr>
              <a:t> </a:t>
            </a:r>
            <a:r>
              <a:rPr lang="en-US" sz="2800" dirty="0" err="1">
                <a:sym typeface="Symbol" panose="05050102010706020507" pitchFamily="18" charset="2"/>
              </a:rPr>
              <a:t>arah</a:t>
            </a:r>
            <a:r>
              <a:rPr lang="en-US" sz="2800" dirty="0">
                <a:sym typeface="Symbol" panose="05050102010706020507" pitchFamily="18" charset="2"/>
              </a:rPr>
              <a:t> yang </a:t>
            </a:r>
            <a:r>
              <a:rPr lang="en-US" sz="2800" dirty="0" err="1">
                <a:sym typeface="Symbol" panose="05050102010706020507" pitchFamily="18" charset="2"/>
              </a:rPr>
              <a:t>sama</a:t>
            </a:r>
            <a:r>
              <a:rPr lang="en-US" sz="2800" dirty="0">
                <a:sym typeface="Symbol" panose="05050102010706020507" pitchFamily="18" charset="2"/>
              </a:rPr>
              <a:t>  </a:t>
            </a:r>
            <a:r>
              <a:rPr lang="en-US" sz="2800" dirty="0" err="1">
                <a:sym typeface="Symbol" panose="05050102010706020507" pitchFamily="18" charset="2"/>
              </a:rPr>
              <a:t>jika</a:t>
            </a:r>
            <a:r>
              <a:rPr lang="en-US" sz="2800" dirty="0">
                <a:sym typeface="Symbol" panose="05050102010706020507" pitchFamily="18" charset="2"/>
              </a:rPr>
              <a:t>  </a:t>
            </a:r>
            <a:r>
              <a:rPr lang="en-US" sz="2800" dirty="0" err="1">
                <a:sym typeface="Symbol" panose="05050102010706020507" pitchFamily="18" charset="2"/>
              </a:rPr>
              <a:t>positif</a:t>
            </a:r>
            <a:r>
              <a:rPr lang="en-US" sz="2800" dirty="0">
                <a:sym typeface="Symbol" panose="05050102010706020507" pitchFamily="18" charset="2"/>
              </a:rPr>
              <a:t> dan </a:t>
            </a:r>
            <a:r>
              <a:rPr lang="en-US" sz="2800" dirty="0" err="1">
                <a:sym typeface="Symbol" panose="05050102010706020507" pitchFamily="18" charset="2"/>
              </a:rPr>
              <a:t>arah</a:t>
            </a:r>
            <a:r>
              <a:rPr lang="en-US" sz="2800" dirty="0">
                <a:sym typeface="Symbol" panose="05050102010706020507" pitchFamily="18" charset="2"/>
              </a:rPr>
              <a:t> </a:t>
            </a:r>
            <a:r>
              <a:rPr lang="en-US" sz="2800" dirty="0" err="1">
                <a:sym typeface="Symbol" panose="05050102010706020507" pitchFamily="18" charset="2"/>
              </a:rPr>
              <a:t>berkebalikan</a:t>
            </a:r>
            <a:r>
              <a:rPr lang="en-US" sz="2800" dirty="0">
                <a:sym typeface="Symbol" panose="05050102010706020507" pitchFamily="18" charset="2"/>
              </a:rPr>
              <a:t> </a:t>
            </a:r>
            <a:r>
              <a:rPr lang="en-US" sz="2800" dirty="0" err="1">
                <a:sym typeface="Symbol" panose="05050102010706020507" pitchFamily="18" charset="2"/>
              </a:rPr>
              <a:t>jika</a:t>
            </a:r>
            <a:r>
              <a:rPr lang="en-US" sz="2800" dirty="0">
                <a:sym typeface="Symbol" panose="05050102010706020507" pitchFamily="18" charset="2"/>
              </a:rPr>
              <a:t>  </a:t>
            </a:r>
            <a:r>
              <a:rPr lang="en-US" sz="2800" dirty="0" err="1">
                <a:sym typeface="Symbol" panose="05050102010706020507" pitchFamily="18" charset="2"/>
              </a:rPr>
              <a:t>negatif</a:t>
            </a:r>
            <a:r>
              <a:rPr lang="en-US" sz="2800" dirty="0">
                <a:sym typeface="Symbol" panose="05050102010706020507" pitchFamily="18" charset="2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CE3FA0-AC00-483B-BEEA-24D6A6BC4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4890195"/>
            <a:ext cx="8258175" cy="1943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A19F6D-CAC7-4369-A6E9-E00DFAFDA3DB}"/>
              </a:ext>
            </a:extLst>
          </p:cNvPr>
          <p:cNvSpPr txBox="1"/>
          <p:nvPr/>
        </p:nvSpPr>
        <p:spPr>
          <a:xfrm>
            <a:off x="4282133" y="6382921"/>
            <a:ext cx="885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ym typeface="Symbol" panose="05050102010706020507" pitchFamily="18" charset="2"/>
              </a:rPr>
              <a:t>(b)   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6391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770654-6E2A-4D0B-A67E-90E0FEC5CF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19760"/>
                <a:ext cx="10515600" cy="555720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Contoh 1</a:t>
                </a:r>
                <a:r>
                  <a:rPr lang="en-US" dirty="0"/>
                  <a:t>: </a:t>
                </a: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i="1" dirty="0"/>
                  <a:t>A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x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merupakan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eigen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i="1" dirty="0"/>
                  <a:t>A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eigen yang </a:t>
                </a:r>
                <a:r>
                  <a:rPr lang="en-US" dirty="0" err="1"/>
                  <a:t>berkoresponden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 = 3, </a:t>
                </a:r>
                <a:r>
                  <a:rPr lang="en-US" dirty="0" err="1">
                    <a:sym typeface="Symbol" panose="05050102010706020507" pitchFamily="18" charset="2"/>
                  </a:rPr>
                  <a:t>karena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	</a:t>
                </a:r>
                <a:r>
                  <a:rPr lang="en-US" i="1" dirty="0">
                    <a:sym typeface="Symbol" panose="05050102010706020507" pitchFamily="18" charset="2"/>
                  </a:rPr>
                  <a:t>A</a:t>
                </a:r>
                <a:r>
                  <a:rPr lang="en-US" b="1" dirty="0">
                    <a:sym typeface="Symbol" panose="05050102010706020507" pitchFamily="18" charset="2"/>
                  </a:rPr>
                  <a:t>x</a:t>
                </a:r>
                <a:r>
                  <a:rPr lang="en-US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3</a:t>
                </a:r>
                <a:r>
                  <a:rPr lang="en-US" b="1" dirty="0"/>
                  <a:t>x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770654-6E2A-4D0B-A67E-90E0FEC5CF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19760"/>
                <a:ext cx="10515600" cy="5557203"/>
              </a:xfrm>
              <a:blipFill>
                <a:blip r:embed="rId4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6B623-774C-4761-B705-5B316F7E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6945F-D96E-4E4C-838E-E36B50820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104" y="3600031"/>
            <a:ext cx="2939838" cy="29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7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4F4CB-D419-4DE3-B4B3-BABC8E0D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6DD58A-234E-48AB-895B-FA94A9460D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7850"/>
                <a:ext cx="964692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Perlihatkan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:r>
                  <a:rPr lang="en-US" b="1" dirty="0"/>
                  <a:t>x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merupakan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eigen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:r>
                  <a:rPr lang="en-US" i="1" dirty="0"/>
                  <a:t>A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eigen yang </a:t>
                </a:r>
                <a:r>
                  <a:rPr lang="en-US" dirty="0" err="1"/>
                  <a:t>berkoresponden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 = –2, </a:t>
                </a:r>
                <a:r>
                  <a:rPr lang="en-US" dirty="0" err="1">
                    <a:sym typeface="Symbol" panose="05050102010706020507" pitchFamily="18" charset="2"/>
                  </a:rPr>
                  <a:t>lalu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gambarkan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vektor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b="1" dirty="0">
                    <a:sym typeface="Symbol" panose="05050102010706020507" pitchFamily="18" charset="2"/>
                  </a:rPr>
                  <a:t>x</a:t>
                </a:r>
                <a:r>
                  <a:rPr lang="en-US" dirty="0">
                    <a:sym typeface="Symbol" panose="05050102010706020507" pitchFamily="18" charset="2"/>
                  </a:rPr>
                  <a:t> dan </a:t>
                </a:r>
                <a:r>
                  <a:rPr lang="en-US" dirty="0" err="1">
                    <a:sym typeface="Symbol" panose="05050102010706020507" pitchFamily="18" charset="2"/>
                  </a:rPr>
                  <a:t>hasil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perkaliannya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dengan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i="1" dirty="0">
                    <a:sym typeface="Symbol" panose="05050102010706020507" pitchFamily="18" charset="2"/>
                  </a:rPr>
                  <a:t>A</a:t>
                </a:r>
                <a:r>
                  <a:rPr lang="en-US" dirty="0">
                    <a:sym typeface="Symbol" panose="05050102010706020507" pitchFamily="18" charset="2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6DD58A-234E-48AB-895B-FA94A9460D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7850"/>
                <a:ext cx="9646920" cy="4351338"/>
              </a:xfrm>
              <a:blipFill>
                <a:blip r:embed="rId4"/>
                <a:stretch>
                  <a:fillRect l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30898-BB9E-42A9-80EF-1DCD9842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8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60433-346C-400E-8BA2-8F7C215A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Cara </a:t>
            </a:r>
            <a:r>
              <a:rPr lang="en-US" b="1" dirty="0" err="1"/>
              <a:t>menghitung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eigen dan </a:t>
            </a:r>
            <a:r>
              <a:rPr lang="en-US" b="1" dirty="0" err="1"/>
              <a:t>vektor</a:t>
            </a:r>
            <a:r>
              <a:rPr lang="en-US" b="1" dirty="0"/>
              <a:t> eigen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0FCA3-E226-416C-B9E4-78C307C41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078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A </a:t>
            </a:r>
            <a:r>
              <a:rPr lang="en-US" dirty="0" err="1"/>
              <a:t>berukuran</a:t>
            </a:r>
            <a:r>
              <a:rPr lang="en-US" dirty="0"/>
              <a:t> n x n. </a:t>
            </a:r>
            <a:r>
              <a:rPr lang="en-US" dirty="0" err="1"/>
              <a:t>Vektor</a:t>
            </a:r>
            <a:r>
              <a:rPr lang="en-US" dirty="0"/>
              <a:t> eigen dan </a:t>
            </a:r>
            <a:r>
              <a:rPr lang="en-US" dirty="0" err="1"/>
              <a:t>nilai</a:t>
            </a:r>
            <a:r>
              <a:rPr lang="en-US" dirty="0"/>
              <a:t> eigen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 A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2800" dirty="0"/>
              <a:t>		 </a:t>
            </a:r>
            <a:r>
              <a:rPr lang="en-US" sz="2800" i="1" dirty="0"/>
              <a:t>A</a:t>
            </a:r>
            <a:r>
              <a:rPr lang="en-US" sz="2800" b="1" dirty="0"/>
              <a:t>x</a:t>
            </a:r>
            <a:r>
              <a:rPr lang="en-US" sz="2800" dirty="0"/>
              <a:t> = </a:t>
            </a:r>
            <a:r>
              <a:rPr lang="en-US" sz="2800" dirty="0">
                <a:sym typeface="Symbol" panose="05050102010706020507" pitchFamily="18" charset="2"/>
              </a:rPr>
              <a:t></a:t>
            </a:r>
            <a:r>
              <a:rPr lang="en-US" sz="2800" b="1" dirty="0">
                <a:sym typeface="Symbol" panose="05050102010706020507" pitchFamily="18" charset="2"/>
              </a:rPr>
              <a:t>x </a:t>
            </a:r>
          </a:p>
          <a:p>
            <a:pPr marL="457200" lvl="1" indent="0">
              <a:buNone/>
            </a:pPr>
            <a:r>
              <a:rPr lang="en-US" sz="2800" b="1" dirty="0">
                <a:sym typeface="Symbol" panose="05050102010706020507" pitchFamily="18" charset="2"/>
              </a:rPr>
              <a:t>		</a:t>
            </a:r>
            <a:r>
              <a:rPr lang="en-US" sz="2800" i="1" dirty="0" err="1">
                <a:sym typeface="Symbol" panose="05050102010706020507" pitchFamily="18" charset="2"/>
              </a:rPr>
              <a:t>IA</a:t>
            </a:r>
            <a:r>
              <a:rPr lang="en-US" sz="2800" b="1" dirty="0" err="1">
                <a:sym typeface="Symbol" panose="05050102010706020507" pitchFamily="18" charset="2"/>
              </a:rPr>
              <a:t>x</a:t>
            </a:r>
            <a:r>
              <a:rPr lang="en-US" sz="2800" b="1" dirty="0">
                <a:sym typeface="Symbol" panose="05050102010706020507" pitchFamily="18" charset="2"/>
              </a:rPr>
              <a:t> </a:t>
            </a:r>
            <a:r>
              <a:rPr lang="en-US" sz="2800" dirty="0"/>
              <a:t>= </a:t>
            </a:r>
            <a:r>
              <a:rPr lang="en-US" sz="2800" dirty="0">
                <a:sym typeface="Symbol" panose="05050102010706020507" pitchFamily="18" charset="2"/>
              </a:rPr>
              <a:t></a:t>
            </a:r>
            <a:r>
              <a:rPr lang="en-US" sz="2800" i="1" dirty="0">
                <a:sym typeface="Symbol" panose="05050102010706020507" pitchFamily="18" charset="2"/>
              </a:rPr>
              <a:t>I</a:t>
            </a:r>
            <a:r>
              <a:rPr lang="en-US" sz="2800" b="1" dirty="0">
                <a:sym typeface="Symbol" panose="05050102010706020507" pitchFamily="18" charset="2"/>
              </a:rPr>
              <a:t>x       </a:t>
            </a:r>
            <a:r>
              <a:rPr lang="en-US" sz="2800" dirty="0">
                <a:sym typeface="Symbol" panose="05050102010706020507" pitchFamily="18" charset="2"/>
              </a:rPr>
              <a:t>(</a:t>
            </a:r>
            <a:r>
              <a:rPr lang="en-US" sz="2800" dirty="0" err="1">
                <a:sym typeface="Symbol" panose="05050102010706020507" pitchFamily="18" charset="2"/>
              </a:rPr>
              <a:t>kalikan</a:t>
            </a:r>
            <a:r>
              <a:rPr lang="en-US" sz="2800" dirty="0">
                <a:sym typeface="Symbol" panose="05050102010706020507" pitchFamily="18" charset="2"/>
              </a:rPr>
              <a:t> </a:t>
            </a:r>
            <a:r>
              <a:rPr lang="en-US" sz="2800" dirty="0" err="1">
                <a:sym typeface="Symbol" panose="05050102010706020507" pitchFamily="18" charset="2"/>
              </a:rPr>
              <a:t>kedua</a:t>
            </a:r>
            <a:r>
              <a:rPr lang="en-US" sz="2800" dirty="0">
                <a:sym typeface="Symbol" panose="05050102010706020507" pitchFamily="18" charset="2"/>
              </a:rPr>
              <a:t> </a:t>
            </a:r>
            <a:r>
              <a:rPr lang="en-US" sz="2800" dirty="0" err="1">
                <a:sym typeface="Symbol" panose="05050102010706020507" pitchFamily="18" charset="2"/>
              </a:rPr>
              <a:t>ruas</a:t>
            </a:r>
            <a:r>
              <a:rPr lang="en-US" sz="2800" dirty="0">
                <a:sym typeface="Symbol" panose="05050102010706020507" pitchFamily="18" charset="2"/>
              </a:rPr>
              <a:t> </a:t>
            </a:r>
            <a:r>
              <a:rPr lang="en-US" sz="2800" dirty="0" err="1">
                <a:sym typeface="Symbol" panose="05050102010706020507" pitchFamily="18" charset="2"/>
              </a:rPr>
              <a:t>dengan</a:t>
            </a:r>
            <a:r>
              <a:rPr lang="en-US" sz="2800" dirty="0">
                <a:sym typeface="Symbol" panose="05050102010706020507" pitchFamily="18" charset="2"/>
              </a:rPr>
              <a:t> </a:t>
            </a:r>
            <a:r>
              <a:rPr lang="en-US" sz="2800" i="1" dirty="0">
                <a:sym typeface="Symbol" panose="05050102010706020507" pitchFamily="18" charset="2"/>
              </a:rPr>
              <a:t>I</a:t>
            </a:r>
            <a:r>
              <a:rPr lang="en-US" sz="2800" dirty="0">
                <a:sym typeface="Symbol" panose="05050102010706020507" pitchFamily="18" charset="2"/>
              </a:rPr>
              <a:t> = </a:t>
            </a:r>
            <a:r>
              <a:rPr lang="en-US" sz="2800" dirty="0" err="1">
                <a:sym typeface="Symbol" panose="05050102010706020507" pitchFamily="18" charset="2"/>
              </a:rPr>
              <a:t>matriks</a:t>
            </a:r>
            <a:r>
              <a:rPr lang="en-US" sz="2800" dirty="0">
                <a:sym typeface="Symbol" panose="05050102010706020507" pitchFamily="18" charset="2"/>
              </a:rPr>
              <a:t> </a:t>
            </a:r>
            <a:r>
              <a:rPr lang="en-US" sz="2800" dirty="0" err="1">
                <a:sym typeface="Symbol" panose="05050102010706020507" pitchFamily="18" charset="2"/>
              </a:rPr>
              <a:t>identitas</a:t>
            </a:r>
            <a:r>
              <a:rPr lang="en-US" sz="2800" dirty="0">
                <a:sym typeface="Symbol" panose="05050102010706020507" pitchFamily="18" charset="2"/>
              </a:rPr>
              <a:t>)</a:t>
            </a:r>
          </a:p>
          <a:p>
            <a:pPr marL="457200" lvl="1" indent="0">
              <a:buNone/>
            </a:pPr>
            <a:r>
              <a:rPr lang="en-US" sz="2800" b="1" dirty="0">
                <a:sym typeface="Symbol" panose="05050102010706020507" pitchFamily="18" charset="2"/>
              </a:rPr>
              <a:t>		</a:t>
            </a:r>
            <a:r>
              <a:rPr lang="en-US" sz="2800" i="1" dirty="0">
                <a:sym typeface="Symbol" panose="05050102010706020507" pitchFamily="18" charset="2"/>
              </a:rPr>
              <a:t> A</a:t>
            </a:r>
            <a:r>
              <a:rPr lang="en-US" sz="2800" b="1" dirty="0">
                <a:sym typeface="Symbol" panose="05050102010706020507" pitchFamily="18" charset="2"/>
              </a:rPr>
              <a:t>x </a:t>
            </a:r>
            <a:r>
              <a:rPr lang="en-US" sz="2800" dirty="0"/>
              <a:t>= </a:t>
            </a:r>
            <a:r>
              <a:rPr lang="en-US" sz="2800" dirty="0">
                <a:sym typeface="Symbol" panose="05050102010706020507" pitchFamily="18" charset="2"/>
              </a:rPr>
              <a:t></a:t>
            </a:r>
            <a:r>
              <a:rPr lang="en-US" sz="2800" i="1" dirty="0">
                <a:sym typeface="Symbol" panose="05050102010706020507" pitchFamily="18" charset="2"/>
              </a:rPr>
              <a:t>I</a:t>
            </a:r>
            <a:r>
              <a:rPr lang="en-US" sz="2800" b="1" dirty="0">
                <a:sym typeface="Symbol" panose="05050102010706020507" pitchFamily="18" charset="2"/>
              </a:rPr>
              <a:t>x </a:t>
            </a:r>
          </a:p>
          <a:p>
            <a:pPr marL="457200" lvl="1" indent="0">
              <a:buNone/>
            </a:pPr>
            <a:r>
              <a:rPr lang="en-US" dirty="0"/>
              <a:t>          (</a:t>
            </a:r>
            <a:r>
              <a:rPr lang="en-US" sz="2800" dirty="0">
                <a:sym typeface="Symbol" panose="05050102010706020507" pitchFamily="18" charset="2"/>
              </a:rPr>
              <a:t></a:t>
            </a:r>
            <a:r>
              <a:rPr lang="en-US" sz="2800" i="1" dirty="0">
                <a:sym typeface="Symbol" panose="05050102010706020507" pitchFamily="18" charset="2"/>
              </a:rPr>
              <a:t>I</a:t>
            </a:r>
            <a:r>
              <a:rPr lang="en-US" sz="2800" b="1" dirty="0">
                <a:sym typeface="Symbol" panose="05050102010706020507" pitchFamily="18" charset="2"/>
              </a:rPr>
              <a:t> </a:t>
            </a:r>
            <a:r>
              <a:rPr lang="en-US" sz="2800" dirty="0">
                <a:sym typeface="Symbol" panose="05050102010706020507" pitchFamily="18" charset="2"/>
              </a:rPr>
              <a:t>– A)</a:t>
            </a:r>
            <a:r>
              <a:rPr lang="en-US" sz="2800" b="1" dirty="0">
                <a:sym typeface="Symbol" panose="05050102010706020507" pitchFamily="18" charset="2"/>
              </a:rPr>
              <a:t>x</a:t>
            </a:r>
            <a:r>
              <a:rPr lang="en-US" sz="2800" dirty="0">
                <a:sym typeface="Symbol" panose="05050102010706020507" pitchFamily="18" charset="2"/>
              </a:rPr>
              <a:t>  = 0</a:t>
            </a:r>
            <a:r>
              <a:rPr lang="en-US" sz="2800" dirty="0"/>
              <a:t>	               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     </a:t>
            </a:r>
            <a:r>
              <a:rPr lang="en-US" b="1" dirty="0"/>
              <a:t>x</a:t>
            </a:r>
            <a:r>
              <a:rPr lang="en-US" dirty="0"/>
              <a:t> = 0 </a:t>
            </a:r>
            <a:r>
              <a:rPr lang="en-US" dirty="0" err="1"/>
              <a:t>adalah</a:t>
            </a:r>
            <a:r>
              <a:rPr lang="en-US" dirty="0"/>
              <a:t> solusi trivial </a:t>
            </a:r>
            <a:r>
              <a:rPr lang="en-US" dirty="0" err="1"/>
              <a:t>dari</a:t>
            </a:r>
            <a:r>
              <a:rPr lang="en-US" dirty="0"/>
              <a:t> (</a:t>
            </a:r>
            <a:r>
              <a:rPr lang="en-US" dirty="0">
                <a:sym typeface="Symbol" panose="05050102010706020507" pitchFamily="18" charset="2"/>
              </a:rPr>
              <a:t></a:t>
            </a:r>
            <a:r>
              <a:rPr lang="en-US" i="1" dirty="0">
                <a:sym typeface="Symbol" panose="05050102010706020507" pitchFamily="18" charset="2"/>
              </a:rPr>
              <a:t>I</a:t>
            </a:r>
            <a:r>
              <a:rPr lang="en-US" b="1" dirty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– A)</a:t>
            </a:r>
            <a:r>
              <a:rPr lang="en-US" b="1" dirty="0">
                <a:sym typeface="Symbol" panose="05050102010706020507" pitchFamily="18" charset="2"/>
              </a:rPr>
              <a:t>x</a:t>
            </a:r>
            <a:r>
              <a:rPr lang="en-US" dirty="0">
                <a:sym typeface="Symbol" panose="05050102010706020507" pitchFamily="18" charset="2"/>
              </a:rPr>
              <a:t>  = 0 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     Agar </a:t>
            </a:r>
            <a:r>
              <a:rPr lang="en-US" dirty="0"/>
              <a:t>(</a:t>
            </a:r>
            <a:r>
              <a:rPr lang="en-US" dirty="0">
                <a:sym typeface="Symbol" panose="05050102010706020507" pitchFamily="18" charset="2"/>
              </a:rPr>
              <a:t></a:t>
            </a:r>
            <a:r>
              <a:rPr lang="en-US" i="1" dirty="0">
                <a:sym typeface="Symbol" panose="05050102010706020507" pitchFamily="18" charset="2"/>
              </a:rPr>
              <a:t>I</a:t>
            </a:r>
            <a:r>
              <a:rPr lang="en-US" b="1" dirty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– A)</a:t>
            </a:r>
            <a:r>
              <a:rPr lang="en-US" b="1" dirty="0">
                <a:sym typeface="Symbol" panose="05050102010706020507" pitchFamily="18" charset="2"/>
              </a:rPr>
              <a:t>x</a:t>
            </a:r>
            <a:r>
              <a:rPr lang="en-US" dirty="0">
                <a:sym typeface="Symbol" panose="05050102010706020507" pitchFamily="18" charset="2"/>
              </a:rPr>
              <a:t>  = 0 </a:t>
            </a:r>
            <a:r>
              <a:rPr lang="en-US" dirty="0" err="1">
                <a:sym typeface="Symbol" panose="05050102010706020507" pitchFamily="18" charset="2"/>
              </a:rPr>
              <a:t>memiliki</a:t>
            </a:r>
            <a:r>
              <a:rPr lang="en-US" dirty="0">
                <a:sym typeface="Symbol" panose="05050102010706020507" pitchFamily="18" charset="2"/>
              </a:rPr>
              <a:t> solusi </a:t>
            </a:r>
            <a:r>
              <a:rPr lang="en-US" dirty="0" err="1">
                <a:sym typeface="Symbol" panose="05050102010706020507" pitchFamily="18" charset="2"/>
              </a:rPr>
              <a:t>tidak-nol</a:t>
            </a:r>
            <a:r>
              <a:rPr lang="en-US" dirty="0">
                <a:sym typeface="Symbol" panose="05050102010706020507" pitchFamily="18" charset="2"/>
              </a:rPr>
              <a:t>, </a:t>
            </a:r>
            <a:r>
              <a:rPr lang="en-US" dirty="0" err="1">
                <a:sym typeface="Symbol" panose="05050102010706020507" pitchFamily="18" charset="2"/>
              </a:rPr>
              <a:t>maka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haruslah</a:t>
            </a:r>
            <a:endParaRPr lang="en-US" dirty="0">
              <a:sym typeface="Symbol" panose="05050102010706020507" pitchFamily="18" charset="2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dirty="0">
                <a:sym typeface="Symbol" panose="05050102010706020507" pitchFamily="18" charset="2"/>
              </a:rPr>
              <a:t>		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det(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– A) = 0 </a:t>
            </a:r>
          </a:p>
          <a:p>
            <a:pPr>
              <a:spcBef>
                <a:spcPts val="2400"/>
              </a:spcBef>
            </a:pPr>
            <a:r>
              <a:rPr lang="en-US" dirty="0" err="1">
                <a:sym typeface="Symbol" panose="05050102010706020507" pitchFamily="18" charset="2"/>
              </a:rPr>
              <a:t>Persamaan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det(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– A) = 0 </a:t>
            </a:r>
            <a:r>
              <a:rPr lang="en-US" dirty="0" err="1">
                <a:sym typeface="Symbol" panose="05050102010706020507" pitchFamily="18" charset="2"/>
              </a:rPr>
              <a:t>disebut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 err="1">
                <a:sym typeface="Symbol" panose="05050102010706020507" pitchFamily="18" charset="2"/>
              </a:rPr>
              <a:t>persamaan</a:t>
            </a:r>
            <a:r>
              <a:rPr lang="en-US" b="1" dirty="0">
                <a:sym typeface="Symbol" panose="05050102010706020507" pitchFamily="18" charset="2"/>
              </a:rPr>
              <a:t> </a:t>
            </a:r>
            <a:r>
              <a:rPr lang="en-US" b="1" dirty="0" err="1">
                <a:sym typeface="Symbol" panose="05050102010706020507" pitchFamily="18" charset="2"/>
              </a:rPr>
              <a:t>karakteristik</a:t>
            </a:r>
            <a:r>
              <a:rPr lang="en-US" b="1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dari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matriks</a:t>
            </a:r>
            <a:r>
              <a:rPr lang="en-US" dirty="0">
                <a:sym typeface="Symbol" panose="05050102010706020507" pitchFamily="18" charset="2"/>
              </a:rPr>
              <a:t> A, dan </a:t>
            </a:r>
            <a:r>
              <a:rPr lang="en-US" dirty="0" err="1">
                <a:sym typeface="Symbol" panose="05050102010706020507" pitchFamily="18" charset="2"/>
              </a:rPr>
              <a:t>akar-akar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persamaan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tersebut</a:t>
            </a:r>
            <a:r>
              <a:rPr lang="en-US" dirty="0">
                <a:sym typeface="Symbol" panose="05050102010706020507" pitchFamily="18" charset="2"/>
              </a:rPr>
              <a:t>, </a:t>
            </a:r>
            <a:r>
              <a:rPr lang="en-US" dirty="0" err="1">
                <a:sym typeface="Symbol" panose="05050102010706020507" pitchFamily="18" charset="2"/>
              </a:rPr>
              <a:t>yaitu</a:t>
            </a:r>
            <a:r>
              <a:rPr lang="en-US" dirty="0">
                <a:sym typeface="Symbol" panose="05050102010706020507" pitchFamily="18" charset="2"/>
              </a:rPr>
              <a:t> , </a:t>
            </a:r>
            <a:r>
              <a:rPr lang="en-US" dirty="0" err="1">
                <a:sym typeface="Symbol" panose="05050102010706020507" pitchFamily="18" charset="2"/>
              </a:rPr>
              <a:t>dinamakan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 err="1">
                <a:sym typeface="Symbol" panose="05050102010706020507" pitchFamily="18" charset="2"/>
              </a:rPr>
              <a:t>akar-akar</a:t>
            </a:r>
            <a:r>
              <a:rPr lang="en-US" b="1" dirty="0">
                <a:sym typeface="Symbol" panose="05050102010706020507" pitchFamily="18" charset="2"/>
              </a:rPr>
              <a:t> </a:t>
            </a:r>
            <a:r>
              <a:rPr lang="en-US" b="1" dirty="0" err="1">
                <a:sym typeface="Symbol" panose="05050102010706020507" pitchFamily="18" charset="2"/>
              </a:rPr>
              <a:t>karateristik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atau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 err="1">
                <a:sym typeface="Symbol" panose="05050102010706020507" pitchFamily="18" charset="2"/>
              </a:rPr>
              <a:t>nilai-nilai</a:t>
            </a:r>
            <a:r>
              <a:rPr lang="en-US" b="1" dirty="0">
                <a:sym typeface="Symbol" panose="05050102010706020507" pitchFamily="18" charset="2"/>
              </a:rPr>
              <a:t> eigen</a:t>
            </a:r>
            <a:r>
              <a:rPr lang="en-US" dirty="0">
                <a:sym typeface="Symbol" panose="05050102010706020507" pitchFamily="18" charset="2"/>
              </a:rPr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E108D-D6CB-4EA9-84A8-8633FACE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9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50FDD-475E-4BC7-8AF0-59938A3C9E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01040"/>
                <a:ext cx="10515600" cy="547592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/>
                  <a:t>Contoh 2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Tentukan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eigen dan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eigen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u="sng" dirty="0" err="1"/>
                  <a:t>Jawaban</a:t>
                </a:r>
                <a:r>
                  <a:rPr lang="en-US" sz="2400" dirty="0"/>
                  <a:t>:</a:t>
                </a:r>
              </a:p>
              <a:p>
                <a:pPr marL="457200" indent="-457200">
                  <a:buAutoNum type="alphaLcParenBoth"/>
                </a:pPr>
                <a:r>
                  <a:rPr lang="en-US" sz="2400" dirty="0" err="1"/>
                  <a:t>Menentukan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nilai-nilai</a:t>
                </a:r>
                <a:r>
                  <a:rPr lang="en-US" sz="2400" dirty="0"/>
                  <a:t> eigen</a:t>
                </a:r>
              </a:p>
              <a:p>
                <a:pPr marL="457200" indent="-457200">
                  <a:buAutoNum type="alphaLcParenBoth"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>
                    <a:sym typeface="Symbol" panose="05050102010706020507" pitchFamily="18" charset="2"/>
                  </a:rPr>
                  <a:t> </a:t>
                </a:r>
                <a:r>
                  <a:rPr lang="en-US" sz="2400" i="1" dirty="0">
                    <a:sym typeface="Symbol" panose="05050102010706020507" pitchFamily="18" charset="2"/>
                  </a:rPr>
                  <a:t>I</a:t>
                </a:r>
                <a:r>
                  <a:rPr lang="en-US" sz="2400" b="1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– A  = 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–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–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−3 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</a:p>
              <a:p>
                <a:pPr marL="0" indent="0">
                  <a:buNone/>
                </a:pPr>
                <a:r>
                  <a:rPr lang="en-US" sz="2400" dirty="0"/>
                  <a:t>	det(</a:t>
                </a:r>
                <a:r>
                  <a:rPr lang="en-US" sz="2400" dirty="0">
                    <a:sym typeface="Symbol" panose="05050102010706020507" pitchFamily="18" charset="2"/>
                  </a:rPr>
                  <a:t></a:t>
                </a:r>
                <a:r>
                  <a:rPr lang="en-US" sz="2400" i="1" dirty="0">
                    <a:sym typeface="Symbol" panose="05050102010706020507" pitchFamily="18" charset="2"/>
                  </a:rPr>
                  <a:t>I</a:t>
                </a:r>
                <a:r>
                  <a:rPr lang="en-US" sz="2400" b="1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– A</a:t>
                </a:r>
                <a:r>
                  <a:rPr lang="en-US" sz="2400" dirty="0"/>
                  <a:t>) = 0   </a:t>
                </a:r>
                <a:r>
                  <a:rPr lang="en-US" sz="2400" dirty="0"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−3 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+1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0  </a:t>
                </a:r>
                <a:r>
                  <a:rPr lang="en-US" sz="2400" dirty="0">
                    <a:sym typeface="Symbol" panose="05050102010706020507" pitchFamily="18" charset="2"/>
                  </a:rPr>
                  <a:t> ( – 3)( + 1) = 0 </a:t>
                </a:r>
                <a:r>
                  <a:rPr lang="en-US" sz="24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sz="2400" dirty="0">
                    <a:sym typeface="Symbol" panose="05050102010706020507" pitchFamily="18" charset="2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				         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3 dan 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–1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</a:t>
                </a:r>
                <a:r>
                  <a:rPr lang="en-US" sz="2400" dirty="0" err="1">
                    <a:sym typeface="Symbol" panose="05050102010706020507" pitchFamily="18" charset="2"/>
                  </a:rPr>
                  <a:t>Jadi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nilai-nilai</a:t>
                </a:r>
                <a:r>
                  <a:rPr lang="en-US" sz="2400" dirty="0">
                    <a:sym typeface="Symbol" panose="05050102010706020507" pitchFamily="18" charset="2"/>
                  </a:rPr>
                  <a:t> eigen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matriks</a:t>
                </a:r>
                <a:r>
                  <a:rPr lang="en-US" sz="2400" dirty="0">
                    <a:sym typeface="Symbol" panose="05050102010706020507" pitchFamily="18" charset="2"/>
                  </a:rPr>
                  <a:t> A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 = 3 dan  = –1.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50FDD-475E-4BC7-8AF0-59938A3C9E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01040"/>
                <a:ext cx="10515600" cy="5475923"/>
              </a:xfrm>
              <a:blipFill>
                <a:blip r:embed="rId4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94CE7-DF64-49E8-88B7-07EA8801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8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576FC0-C6C6-4183-8629-BDE126145520}"/>
              </a:ext>
            </a:extLst>
          </p:cNvPr>
          <p:cNvSpPr/>
          <p:nvPr/>
        </p:nvSpPr>
        <p:spPr>
          <a:xfrm>
            <a:off x="6289973" y="1766408"/>
            <a:ext cx="2018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det(</a:t>
            </a:r>
            <a:r>
              <a:rPr lang="en-US" sz="2400" i="1" dirty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– A) = 0 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8520D-570B-4DD3-B93D-713ADB5707E4}"/>
              </a:ext>
            </a:extLst>
          </p:cNvPr>
          <p:cNvSpPr/>
          <p:nvPr/>
        </p:nvSpPr>
        <p:spPr>
          <a:xfrm>
            <a:off x="6241312" y="1679944"/>
            <a:ext cx="2158409" cy="6592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2ED9F2-1758-4902-AE13-9BAA71ED6AE8}"/>
              </a:ext>
            </a:extLst>
          </p:cNvPr>
          <p:cNvSpPr txBox="1"/>
          <p:nvPr/>
        </p:nvSpPr>
        <p:spPr>
          <a:xfrm>
            <a:off x="9616821" y="4082902"/>
            <a:ext cx="242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persamaan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karakteristik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4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2A95BA-1C2F-49B9-A151-8E3C59A3A6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01040"/>
                <a:ext cx="10967720" cy="56553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(b) </a:t>
                </a:r>
                <a:r>
                  <a:rPr lang="en-US" sz="2400" dirty="0" err="1"/>
                  <a:t>Menentukan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eigen </a:t>
                </a:r>
              </a:p>
              <a:p>
                <a:pPr marL="0" indent="0">
                  <a:buNone/>
                </a:pPr>
                <a:r>
                  <a:rPr lang="en-US" dirty="0"/>
                  <a:t> 	 </a:t>
                </a:r>
                <a:r>
                  <a:rPr lang="en-US" sz="2400" dirty="0"/>
                  <a:t>(</a:t>
                </a:r>
                <a:r>
                  <a:rPr lang="en-US" sz="2400" dirty="0">
                    <a:sym typeface="Symbol" panose="05050102010706020507" pitchFamily="18" charset="2"/>
                  </a:rPr>
                  <a:t></a:t>
                </a:r>
                <a:r>
                  <a:rPr lang="en-US" sz="2400" i="1" dirty="0">
                    <a:sym typeface="Symbol" panose="05050102010706020507" pitchFamily="18" charset="2"/>
                  </a:rPr>
                  <a:t>I</a:t>
                </a:r>
                <a:r>
                  <a:rPr lang="en-US" sz="2400" b="1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– A)</a:t>
                </a:r>
                <a:r>
                  <a:rPr lang="en-US" sz="2400" b="1" dirty="0">
                    <a:sym typeface="Symbol" panose="05050102010706020507" pitchFamily="18" charset="2"/>
                  </a:rPr>
                  <a:t>x</a:t>
                </a:r>
                <a:r>
                  <a:rPr lang="en-US" sz="2400" dirty="0">
                    <a:sym typeface="Symbol" panose="05050102010706020507" pitchFamily="18" charset="2"/>
                  </a:rPr>
                  <a:t>  = 0  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−3 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+1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    </a:t>
                </a:r>
                <a:r>
                  <a:rPr lang="en-US" sz="2400" dirty="0" err="1">
                    <a:sym typeface="Symbol" panose="05050102010706020507" pitchFamily="18" charset="2"/>
                  </a:rPr>
                  <a:t>Untuk</a:t>
                </a:r>
                <a:r>
                  <a:rPr lang="en-US" sz="2400" dirty="0">
                    <a:sym typeface="Symbol" panose="05050102010706020507" pitchFamily="18" charset="2"/>
                  </a:rPr>
                  <a:t> </a:t>
                </a:r>
                <a:r>
                  <a:rPr lang="en-US" sz="2400" i="1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= 3  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  –8</a:t>
                </a:r>
                <a:r>
                  <a:rPr lang="en-US" sz="2400" i="1" dirty="0">
                    <a:sym typeface="Symbol" panose="05050102010706020507" pitchFamily="18" charset="2"/>
                  </a:rPr>
                  <a:t>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+ 4</a:t>
                </a:r>
                <a:r>
                  <a:rPr lang="en-US" sz="2400" i="1" dirty="0">
                    <a:sym typeface="Symbol" panose="05050102010706020507" pitchFamily="18" charset="2"/>
                  </a:rPr>
                  <a:t>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0  8</a:t>
                </a:r>
                <a:r>
                  <a:rPr lang="en-US" sz="2400" i="1" dirty="0">
                    <a:sym typeface="Symbol" panose="05050102010706020507" pitchFamily="18" charset="2"/>
                  </a:rPr>
                  <a:t>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 4</a:t>
                </a:r>
                <a:r>
                  <a:rPr lang="en-US" sz="2400" i="1" dirty="0">
                    <a:sym typeface="Symbol" panose="05050102010706020507" pitchFamily="18" charset="2"/>
                  </a:rPr>
                  <a:t>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 </a:t>
                </a:r>
                <a:r>
                  <a:rPr lang="en-US" sz="2400" i="1" dirty="0">
                    <a:sym typeface="Symbol" panose="05050102010706020507" pitchFamily="18" charset="2"/>
                  </a:rPr>
                  <a:t>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½ </a:t>
                </a:r>
                <a:r>
                  <a:rPr lang="en-US" sz="2400" i="1" dirty="0">
                    <a:sym typeface="Symbol" panose="05050102010706020507" pitchFamily="18" charset="2"/>
                  </a:rPr>
                  <a:t>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			    Solusi: </a:t>
                </a:r>
                <a:r>
                  <a:rPr lang="en-US" sz="2400" i="1" dirty="0">
                    <a:sym typeface="Symbol" panose="05050102010706020507" pitchFamily="18" charset="2"/>
                  </a:rPr>
                  <a:t>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½ </a:t>
                </a:r>
                <a:r>
                  <a:rPr lang="en-US" sz="2400" i="1" dirty="0">
                    <a:sym typeface="Symbol" panose="05050102010706020507" pitchFamily="18" charset="2"/>
                  </a:rPr>
                  <a:t>t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i="1" dirty="0">
                    <a:sym typeface="Symbol" panose="05050102010706020507" pitchFamily="18" charset="2"/>
                  </a:rPr>
                  <a:t>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i="1" dirty="0">
                    <a:sym typeface="Symbol" panose="05050102010706020507" pitchFamily="18" charset="2"/>
                  </a:rPr>
                  <a:t>t</a:t>
                </a:r>
                <a:r>
                  <a:rPr lang="en-US" sz="2400" dirty="0">
                    <a:sym typeface="Symbol" panose="05050102010706020507" pitchFamily="18" charset="2"/>
                  </a:rPr>
                  <a:t>,  </a:t>
                </a:r>
                <a:r>
                  <a:rPr lang="en-US" sz="2400" i="1" dirty="0">
                    <a:sym typeface="Symbol" panose="05050102010706020507" pitchFamily="18" charset="2"/>
                  </a:rPr>
                  <a:t>t</a:t>
                </a:r>
                <a:r>
                  <a:rPr lang="en-US" sz="2400" dirty="0">
                    <a:sym typeface="Symbol" panose="05050102010706020507" pitchFamily="18" charset="2"/>
                  </a:rPr>
                  <a:t>  </a:t>
                </a:r>
                <a:r>
                  <a:rPr lang="en-US" sz="2400" b="1" dirty="0">
                    <a:sym typeface="Symbol" panose="05050102010706020507" pitchFamily="18" charset="2"/>
                  </a:rPr>
                  <a:t>R</a:t>
                </a:r>
                <a:endParaRPr lang="en-US" sz="2400" b="1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   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eigen: </a:t>
                </a:r>
                <a:r>
                  <a:rPr lang="en-US" sz="2400" b="1" dirty="0"/>
                  <a:t>x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:r>
                  <a:rPr lang="en-US" sz="2400" i="1" dirty="0"/>
                  <a:t>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</a:t>
                </a:r>
                <a:r>
                  <a:rPr lang="en-US" sz="2400" dirty="0">
                    <a:sym typeface="Wingdings" panose="05000000000000000000" pitchFamily="2" charset="2"/>
                  </a:rPr>
                  <a:t>membentuk </a:t>
                </a:r>
                <a:r>
                  <a:rPr lang="en-US" sz="2400" b="1" dirty="0"/>
                  <a:t>ruang</a:t>
                </a:r>
                <a:r>
                  <a:rPr lang="en-US" sz="2400" dirty="0"/>
                  <a:t> </a:t>
                </a:r>
                <a:r>
                  <a:rPr lang="en-US" sz="2400" b="1" dirty="0"/>
                  <a:t>eigen</a:t>
                </a:r>
                <a:r>
                  <a:rPr lang="en-US" sz="2400" dirty="0"/>
                  <a:t> (</a:t>
                </a:r>
                <a:r>
                  <a:rPr lang="en-US" sz="2400" i="1" dirty="0"/>
                  <a:t>eigenspace</a:t>
                </a:r>
                <a:r>
                  <a:rPr lang="en-US" sz="2400" dirty="0"/>
                  <a:t>)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/>
                  <a:t>    </a:t>
                </a:r>
                <a:r>
                  <a:rPr lang="en-US" sz="2400" dirty="0" err="1"/>
                  <a:t>Jadi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basis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ruang</a:t>
                </a:r>
                <a:r>
                  <a:rPr lang="en-US" sz="2400" dirty="0"/>
                  <a:t> eigen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</a:t>
                </a:r>
                <a:r>
                  <a:rPr lang="en-US" sz="2400" i="1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= 3 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    </a:t>
                </a:r>
                <a:r>
                  <a:rPr lang="en-US" sz="2400" dirty="0" err="1">
                    <a:sym typeface="Symbol" panose="05050102010706020507" pitchFamily="18" charset="2"/>
                  </a:rPr>
                  <a:t>Ruang</a:t>
                </a:r>
                <a:r>
                  <a:rPr lang="en-US" sz="2400" dirty="0">
                    <a:sym typeface="Symbol" panose="05050102010706020507" pitchFamily="18" charset="2"/>
                  </a:rPr>
                  <a:t> eigen </a:t>
                </a:r>
                <a:r>
                  <a:rPr lang="en-US" sz="2400" dirty="0" err="1">
                    <a:sym typeface="Symbol" panose="05050102010706020507" pitchFamily="18" charset="2"/>
                  </a:rPr>
                  <a:t>ditulis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sebagai</a:t>
                </a:r>
                <a:r>
                  <a:rPr lang="en-US" sz="2400" dirty="0">
                    <a:sym typeface="Symbol" panose="05050102010706020507" pitchFamily="18" charset="2"/>
                  </a:rPr>
                  <a:t> E(3) = { </a:t>
                </a:r>
                <a:r>
                  <a:rPr lang="en-US" sz="2400" b="1" dirty="0">
                    <a:sym typeface="Symbol" panose="05050102010706020507" pitchFamily="18" charset="2"/>
                  </a:rPr>
                  <a:t>x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i="1" dirty="0"/>
                  <a:t>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, </a:t>
                </a:r>
                <a:r>
                  <a:rPr lang="en-US" sz="2400" i="1" dirty="0">
                    <a:sym typeface="Symbol" panose="05050102010706020507" pitchFamily="18" charset="2"/>
                  </a:rPr>
                  <a:t>t</a:t>
                </a:r>
                <a:r>
                  <a:rPr lang="en-US" sz="2400" dirty="0">
                    <a:sym typeface="Symbol" panose="05050102010706020507" pitchFamily="18" charset="2"/>
                  </a:rPr>
                  <a:t>  </a:t>
                </a:r>
                <a:r>
                  <a:rPr lang="en-US" sz="2400" b="1" dirty="0">
                    <a:sym typeface="Symbol" panose="05050102010706020507" pitchFamily="18" charset="2"/>
                  </a:rPr>
                  <a:t>R </a:t>
                </a:r>
                <a:r>
                  <a:rPr lang="en-US" sz="2400" dirty="0"/>
                  <a:t>}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2A95BA-1C2F-49B9-A151-8E3C59A3A6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01040"/>
                <a:ext cx="10967720" cy="5655310"/>
              </a:xfrm>
              <a:blipFill>
                <a:blip r:embed="rId2"/>
                <a:stretch>
                  <a:fillRect l="-889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1CA83-5A4A-43AD-AE73-ADF8DF88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53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5073</TotalTime>
  <Words>1494</Words>
  <Application>Microsoft Office PowerPoint</Application>
  <PresentationFormat>Widescreen</PresentationFormat>
  <Paragraphs>167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Nilai Eigen dan Vektor Eigen (Bagian 1)</vt:lpstr>
      <vt:lpstr>PowerPoint Presentation</vt:lpstr>
      <vt:lpstr>Definisi</vt:lpstr>
      <vt:lpstr>PowerPoint Presentation</vt:lpstr>
      <vt:lpstr>PowerPoint Presentation</vt:lpstr>
      <vt:lpstr>Latihan 1</vt:lpstr>
      <vt:lpstr>Cara menghitung nilai eigen dan vektor eigen</vt:lpstr>
      <vt:lpstr>PowerPoint Presentation</vt:lpstr>
      <vt:lpstr>PowerPoint Presentation</vt:lpstr>
      <vt:lpstr>PowerPoint Presentation</vt:lpstr>
      <vt:lpstr>Latihan 2</vt:lpstr>
      <vt:lpstr>PowerPoint Presentation</vt:lpstr>
      <vt:lpstr>PowerPoint Presentation</vt:lpstr>
      <vt:lpstr>PowerPoint Presentation</vt:lpstr>
      <vt:lpstr>PowerPoint Presentation</vt:lpstr>
      <vt:lpstr>Latihan (Kuis 2021)</vt:lpstr>
      <vt:lpstr>PowerPoint Presentation</vt:lpstr>
      <vt:lpstr>PowerPoint Presentation</vt:lpstr>
      <vt:lpstr>PowerPoint Presentation</vt:lpstr>
      <vt:lpstr>PowerPoint Presentation</vt:lpstr>
      <vt:lpstr>Aplikasi nilai eigen dan vektor eigen</vt:lpstr>
      <vt:lpstr>Latihan</vt:lpstr>
      <vt:lpstr>PowerPoint Presentation</vt:lpstr>
      <vt:lpstr>Bersambung ke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354</cp:revision>
  <dcterms:created xsi:type="dcterms:W3CDTF">2020-09-19T08:47:06Z</dcterms:created>
  <dcterms:modified xsi:type="dcterms:W3CDTF">2025-10-26T09:59:35Z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2025-08-20T08:49:26Z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c242b5ff-7172-4a81-a7bd-917286276664</vt:lpwstr>
  </property>
  <property fmtid="{D5CDD505-2E9C-101B-9397-08002B2CF9AE}" pid="8" name="MSIP_Label_38b525e5-f3da-4501-8f1e-526b6769fc56_ContentBits">
    <vt:lpwstr>0</vt:lpwstr>
  </property>
  <property fmtid="{D5CDD505-2E9C-101B-9397-08002B2CF9AE}" pid="9" name="MSIP_Label_38b525e5-f3da-4501-8f1e-526b6769fc56_Tag">
    <vt:lpwstr>10, 3, 0, 1</vt:lpwstr>
  </property>
</Properties>
</file>