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75" r:id="rId3"/>
    <p:sldId id="276" r:id="rId4"/>
    <p:sldId id="277" r:id="rId5"/>
    <p:sldId id="278" r:id="rId6"/>
    <p:sldId id="279" r:id="rId7"/>
    <p:sldId id="283" r:id="rId8"/>
    <p:sldId id="280" r:id="rId9"/>
    <p:sldId id="282" r:id="rId10"/>
    <p:sldId id="281" r:id="rId11"/>
    <p:sldId id="284" r:id="rId12"/>
    <p:sldId id="285" r:id="rId13"/>
    <p:sldId id="286" r:id="rId14"/>
    <p:sldId id="287" r:id="rId15"/>
    <p:sldId id="288" r:id="rId16"/>
    <p:sldId id="296" r:id="rId17"/>
    <p:sldId id="289" r:id="rId18"/>
    <p:sldId id="290" r:id="rId19"/>
    <p:sldId id="291" r:id="rId20"/>
    <p:sldId id="292" r:id="rId21"/>
    <p:sldId id="294" r:id="rId22"/>
    <p:sldId id="297" r:id="rId23"/>
    <p:sldId id="298" r:id="rId24"/>
    <p:sldId id="299" r:id="rId25"/>
    <p:sldId id="293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naldi Munir" initials="RM" lastIdx="1" clrIdx="0">
    <p:extLst>
      <p:ext uri="{19B8F6BF-5375-455C-9EA6-DF929625EA0E}">
        <p15:presenceInfo xmlns:p15="http://schemas.microsoft.com/office/powerpoint/2012/main" userId="S::rinaldi@office.itb.ac.id::0250d78b-f287-4f30-b22c-e6993933f5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53" autoAdjust="0"/>
    <p:restoredTop sz="94660"/>
  </p:normalViewPr>
  <p:slideViewPr>
    <p:cSldViewPr snapToGrid="0">
      <p:cViewPr varScale="1">
        <p:scale>
          <a:sx n="66" d="100"/>
          <a:sy n="66" d="100"/>
        </p:scale>
        <p:origin x="76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901B41-0456-41F9-B030-AC8139DE18C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1333C-F46B-4B77-A695-4B81C60DD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009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637CD-CE78-4FCD-BCAB-C0F0F79A68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94832E-F54A-4609-8D2B-9D0BE96B2C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CB926-A790-4FE5-A1AA-D0CF387FC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BD743-B54A-44BA-A288-511FD440633A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04C40-C62A-4836-8B97-AD69B4EFE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AAAE4-19F9-496E-864F-5EE3DF08E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441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DF28B-1CF0-40BF-B92B-B20ED43C4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7E0D43-B1CF-4434-962E-6DEAEB567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E60CF5-F3B3-4D10-930E-1B88DDB33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7742-AAAF-4DB6-B1FB-A75BA6BEA262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BEF53-4848-4F14-A22D-65021E596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86D63D-CB56-4921-940B-0A5256234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2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D2F150-17FA-4B96-8E59-2D54BED7BA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9F0885-2ECA-4FE4-8CB2-5CA694668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764BB-F607-4999-9CD2-CAD86489E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B6755-F1D5-446E-84EC-B769D29C2F1E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2E871-729A-435F-A427-AAC40AEE6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664E3-3D36-4C83-AF32-E7CFB59ED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29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90BFA-B8A1-4F2D-9084-6C4FD6D7B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35B39-E63F-47A9-A04A-D5C48EE11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3E97E2-A878-41C2-9F41-623D0FB3B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A8D5-85FD-4E5F-AF91-989B5BBE3886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16176-1C1C-4909-AD57-C6090B66F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F866F-3874-4027-8136-D258DFF9D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35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C0A8B-C1D4-4069-822A-BE1EFECE5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00A7D5-1055-4D4A-8757-BE41C9AAD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004C6-8064-4BA0-A41A-1803CA99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55FE-8CA8-4F66-A287-6A03BDC77400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0A181-E393-4639-90AF-319625C48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FDC94-3126-4077-AFBF-1E23C4C63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66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79230-68DF-4982-8C83-7D93DBC8E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6C013-4249-4FC9-A3C1-F8631DA8E6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81C195-9880-4F52-AF5E-837F566D6A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6A447-C6E7-48E3-8EC9-25EDDE9CB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AD376-1FDB-44CA-8D9E-62E02C28FFB2}" type="datetime1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17767D-FBEE-435F-A536-92F32FF5A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AE5766-3D29-4CA5-AF94-03B9F1FF2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2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FB810-235E-479D-81D2-1E0F1DD66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C5716-C407-47CB-ADB2-485A2959C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9DF2E-D4AA-4AA8-A29A-B478E5F58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17B1DB-1435-4747-BCF7-93DB496DC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6AF528-B277-4374-9DAA-77DEAE5A2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24E5D4-A9A1-4FC8-B13B-8FFBE3528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9B93E-A9CA-4AEB-91D6-DC93088AF47A}" type="datetime1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DA54C6-C0E3-463A-A234-87CE6221B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33A467-8BB6-4A87-B219-6D2867A09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01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DCC31-F7BF-42F3-9647-93F09F6ED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E6F97A-6916-4807-93CB-F09535452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C496-8F04-45ED-8AC7-AA067C67E5B0}" type="datetime1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BA5416-48CB-4064-8DC4-FBAE3C3B8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3F1356-E64B-45CF-9714-A165A62C5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72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D8CD48-1A3B-4195-828B-22DD9401E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6FB5-E7D9-4073-B61A-5D9C5B894384}" type="datetime1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2C7592-1A28-40CA-AC6B-043B5C2AD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699571-51BA-462E-8F25-D111B2AEA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37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A76DB-6D14-418F-94F3-59B55795F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6FFD3-B798-4092-B882-8A355724F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77C2E3-DE42-468A-90E6-09AFF27E7E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9712F8-3612-49F5-8D6C-083CA9ED2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CD72-1CB4-40B0-BB8B-9626092F46D0}" type="datetime1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AB86A6-4874-4746-B3E7-E5D9E8FB7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295CF-D0AD-444F-A970-F0088B240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93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F8E7D-2038-44FE-AE61-170A86600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E5A6E8-794C-4909-9F98-40B044B76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281D3B-1866-4307-A9CE-D021234589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146F73-16A7-4C87-8071-ABC3B8872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0561-7287-4A5A-8239-C04835A34DBE}" type="datetime1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74D48-DA16-4437-989C-AB6C8A533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0FB6A5-E7D0-4126-8087-982BA5883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292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7F55D6-C563-4083-B332-E85CCB3BD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141A43-E56E-45EE-A1D8-9D0736E08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46FEF-EC6E-4D2A-B198-16A7E0EE3E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F38EC-E453-4A86-8C56-4A886B450C85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D0A32-AF53-49C6-9A89-AAF8E4A2B8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7C2AB-07D7-4BE9-861F-FB6F15CD9E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815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A3491-7631-4FD5-BAFE-F48873745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520" y="1041400"/>
            <a:ext cx="9966960" cy="2387600"/>
          </a:xfrm>
        </p:spPr>
        <p:txBody>
          <a:bodyPr/>
          <a:lstStyle/>
          <a:p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Vektor</a:t>
            </a:r>
            <a:r>
              <a:rPr lang="en-US" b="1" dirty="0"/>
              <a:t> </a:t>
            </a:r>
            <a:r>
              <a:rPr lang="en-US" b="1" dirty="0" err="1"/>
              <a:t>Umum</a:t>
            </a:r>
            <a:br>
              <a:rPr lang="en-US" b="1" dirty="0"/>
            </a:br>
            <a:r>
              <a:rPr lang="en-US" sz="4000" b="1" dirty="0"/>
              <a:t>(</a:t>
            </a:r>
            <a:r>
              <a:rPr lang="en-US" sz="4000" b="1" dirty="0" err="1"/>
              <a:t>bagian</a:t>
            </a:r>
            <a:r>
              <a:rPr lang="en-US" sz="4000" b="1" dirty="0"/>
              <a:t> 3)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1AE1D-41FE-4F1A-8CCF-26B677DAE7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IF2123 </a:t>
            </a:r>
            <a:r>
              <a:rPr lang="en-US" dirty="0" err="1"/>
              <a:t>Aljabar</a:t>
            </a:r>
            <a:r>
              <a:rPr lang="en-US" dirty="0"/>
              <a:t> Linier dan </a:t>
            </a:r>
            <a:r>
              <a:rPr lang="en-US" dirty="0" err="1"/>
              <a:t>Geometri</a:t>
            </a:r>
            <a:endParaRPr lang="en-US" dirty="0"/>
          </a:p>
          <a:p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BC65914-AF0F-45C9-B40C-FAF194785A8F}"/>
              </a:ext>
            </a:extLst>
          </p:cNvPr>
          <p:cNvSpPr txBox="1">
            <a:spLocks/>
          </p:cNvSpPr>
          <p:nvPr/>
        </p:nvSpPr>
        <p:spPr>
          <a:xfrm>
            <a:off x="1666240" y="5903754"/>
            <a:ext cx="9144000" cy="7358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Program </a:t>
            </a:r>
            <a:r>
              <a:rPr lang="en-US" b="1" dirty="0" err="1"/>
              <a:t>Studi</a:t>
            </a:r>
            <a:r>
              <a:rPr lang="en-US" b="1" dirty="0"/>
              <a:t> Teknik </a:t>
            </a:r>
            <a:r>
              <a:rPr lang="en-US" b="1" dirty="0" err="1"/>
              <a:t>Informatika</a:t>
            </a:r>
            <a:endParaRPr lang="en-US" b="1" dirty="0"/>
          </a:p>
          <a:p>
            <a:r>
              <a:rPr lang="en-US" b="1" dirty="0"/>
              <a:t>STEI-ITB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43E1C2-87A8-4F5F-8524-4A2CFDC7F168}"/>
              </a:ext>
            </a:extLst>
          </p:cNvPr>
          <p:cNvSpPr/>
          <p:nvPr/>
        </p:nvSpPr>
        <p:spPr>
          <a:xfrm>
            <a:off x="4093801" y="406697"/>
            <a:ext cx="45665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Seri </a:t>
            </a:r>
            <a:r>
              <a:rPr lang="en-US" sz="2400" b="1" dirty="0" err="1">
                <a:solidFill>
                  <a:srgbClr val="FF0000"/>
                </a:solidFill>
              </a:rPr>
              <a:t>bahan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kuliah</a:t>
            </a:r>
            <a:r>
              <a:rPr lang="en-US" sz="2400" b="1" dirty="0">
                <a:solidFill>
                  <a:srgbClr val="FF0000"/>
                </a:solidFill>
              </a:rPr>
              <a:t> Algeo #17 - 2025</a:t>
            </a:r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7503A-EB97-4796-AFCC-4F6CC94A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3D5130-6A47-D2B3-227E-1D1A1342DD91}"/>
              </a:ext>
            </a:extLst>
          </p:cNvPr>
          <p:cNvSpPr txBox="1"/>
          <p:nvPr/>
        </p:nvSpPr>
        <p:spPr>
          <a:xfrm>
            <a:off x="9564915" y="107077"/>
            <a:ext cx="2627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Oleh: Dr. Ir. Rinaldi, M.T</a:t>
            </a:r>
          </a:p>
        </p:txBody>
      </p:sp>
    </p:spTree>
    <p:extLst>
      <p:ext uri="{BB962C8B-B14F-4D97-AF65-F5344CB8AC3E}">
        <p14:creationId xmlns:p14="http://schemas.microsoft.com/office/powerpoint/2010/main" val="2561291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3A30C-5D01-4474-A1F7-1D00AA015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887" y="383549"/>
            <a:ext cx="10916920" cy="5414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4</a:t>
            </a:r>
            <a:r>
              <a:rPr lang="en-US" sz="2400" dirty="0"/>
              <a:t>: </a:t>
            </a:r>
            <a:r>
              <a:rPr lang="en-US" sz="2400" dirty="0" err="1"/>
              <a:t>Tentukan</a:t>
            </a:r>
            <a:r>
              <a:rPr lang="en-US" sz="2400" dirty="0"/>
              <a:t> basis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, basis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kolom</a:t>
            </a:r>
            <a:r>
              <a:rPr lang="en-US" sz="2400" dirty="0"/>
              <a:t>, dan basis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null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A </a:t>
            </a:r>
            <a:r>
              <a:rPr lang="en-US" sz="2400" dirty="0" err="1"/>
              <a:t>berikut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u="sng" dirty="0" err="1"/>
              <a:t>Jawaban</a:t>
            </a:r>
            <a:r>
              <a:rPr lang="en-US" sz="2400" dirty="0"/>
              <a:t>: </a:t>
            </a:r>
            <a:r>
              <a:rPr lang="en-US" sz="2400" dirty="0" err="1"/>
              <a:t>Lakukan</a:t>
            </a:r>
            <a:r>
              <a:rPr lang="en-US" sz="2400" dirty="0"/>
              <a:t> </a:t>
            </a:r>
            <a:r>
              <a:rPr lang="en-US" sz="2400" dirty="0" err="1"/>
              <a:t>reduksi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pada </a:t>
            </a:r>
            <a:r>
              <a:rPr lang="en-US" sz="2400" dirty="0" err="1"/>
              <a:t>matriks</a:t>
            </a:r>
            <a:r>
              <a:rPr lang="en-US" sz="2400" dirty="0"/>
              <a:t> A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</a:t>
            </a:r>
            <a:r>
              <a:rPr lang="en-US" sz="2400" dirty="0" err="1"/>
              <a:t>elementer</a:t>
            </a:r>
            <a:r>
              <a:rPr lang="en-US" sz="2400" dirty="0"/>
              <a:t> </a:t>
            </a:r>
            <a:r>
              <a:rPr lang="en-US" sz="2400" dirty="0" err="1"/>
              <a:t>sbb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0C60B101-FE54-4E62-AFA8-0471833FDE4A}"/>
                  </a:ext>
                </a:extLst>
              </p:cNvPr>
              <p:cNvSpPr/>
              <p:nvPr/>
            </p:nvSpPr>
            <p:spPr>
              <a:xfrm>
                <a:off x="2971450" y="1139393"/>
                <a:ext cx="4458785" cy="13395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0C60B101-FE54-4E62-AFA8-0471833FDE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450" y="1139393"/>
                <a:ext cx="4458785" cy="1339597"/>
              </a:xfrm>
              <a:prstGeom prst="rect">
                <a:avLst/>
              </a:prstGeom>
              <a:blipFill>
                <a:blip r:embed="rId2"/>
                <a:stretch>
                  <a:fillRect l="-17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60C3A6E-19AF-403F-942E-2CBB0E4BE74A}"/>
                  </a:ext>
                </a:extLst>
              </p:cNvPr>
              <p:cNvSpPr/>
              <p:nvPr/>
            </p:nvSpPr>
            <p:spPr>
              <a:xfrm>
                <a:off x="1244250" y="3280256"/>
                <a:ext cx="5165710" cy="13395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200" dirty="0"/>
                  <a:t>   </a:t>
                </a:r>
                <a:r>
                  <a:rPr lang="en-US" sz="2000" dirty="0"/>
                  <a:t>~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en-US" sz="2000" dirty="0"/>
                  <a:t>  ~</a:t>
                </a:r>
                <a:r>
                  <a:rPr lang="en-US" sz="2200" dirty="0"/>
                  <a:t> 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60C3A6E-19AF-403F-942E-2CBB0E4BE7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4250" y="3280256"/>
                <a:ext cx="5165710" cy="13395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F3649403-8A35-4DC5-B0A3-A41BBEAA415D}"/>
                  </a:ext>
                </a:extLst>
              </p:cNvPr>
              <p:cNvSpPr/>
              <p:nvPr/>
            </p:nvSpPr>
            <p:spPr>
              <a:xfrm>
                <a:off x="6205347" y="3280256"/>
                <a:ext cx="4157420" cy="13395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200" dirty="0"/>
                  <a:t>  = R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F3649403-8A35-4DC5-B0A3-A41BBEAA415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5347" y="3280256"/>
                <a:ext cx="4157420" cy="1339597"/>
              </a:xfrm>
              <a:prstGeom prst="rect">
                <a:avLst/>
              </a:prstGeom>
              <a:blipFill>
                <a:blip r:embed="rId4"/>
                <a:stretch>
                  <a:fillRect r="-10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684AD72E-46C2-41CA-A44C-EF8505982195}"/>
              </a:ext>
            </a:extLst>
          </p:cNvPr>
          <p:cNvSpPr txBox="1"/>
          <p:nvPr/>
        </p:nvSpPr>
        <p:spPr>
          <a:xfrm>
            <a:off x="5426523" y="3429000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OBE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D5B13B-9EC1-40CD-941F-9CED4FA2E0D8}"/>
              </a:ext>
            </a:extLst>
          </p:cNvPr>
          <p:cNvSpPr txBox="1"/>
          <p:nvPr/>
        </p:nvSpPr>
        <p:spPr>
          <a:xfrm>
            <a:off x="1213056" y="4747517"/>
            <a:ext cx="103938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Basis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R yang </a:t>
            </a:r>
            <a:r>
              <a:rPr lang="en-US" sz="2400" dirty="0" err="1"/>
              <a:t>mengandung</a:t>
            </a:r>
            <a:r>
              <a:rPr lang="en-US" sz="2400" dirty="0"/>
              <a:t> 1 </a:t>
            </a:r>
            <a:r>
              <a:rPr lang="en-US" sz="2400" dirty="0" err="1"/>
              <a:t>utama</a:t>
            </a:r>
            <a:r>
              <a:rPr lang="en-US" sz="2400" dirty="0"/>
              <a:t>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27C6882-319F-495D-A386-AC051BE3B247}"/>
                  </a:ext>
                </a:extLst>
              </p:cNvPr>
              <p:cNvSpPr/>
              <p:nvPr/>
            </p:nvSpPr>
            <p:spPr>
              <a:xfrm>
                <a:off x="1715982" y="5190286"/>
                <a:ext cx="469397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𝐫</m:t>
                      </m:r>
                      <m:r>
                        <a:rPr lang="en-US" sz="2400" b="1" i="1" baseline="-2500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6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4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 5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   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27C6882-319F-495D-A386-AC051BE3B2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982" y="5190286"/>
                <a:ext cx="4693977" cy="461665"/>
              </a:xfrm>
              <a:prstGeom prst="rect">
                <a:avLst/>
              </a:prstGeom>
              <a:blipFill>
                <a:blip r:embed="rId5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4414779-2C83-4405-92B8-13C545A922B8}"/>
                  </a:ext>
                </a:extLst>
              </p:cNvPr>
              <p:cNvSpPr/>
              <p:nvPr/>
            </p:nvSpPr>
            <p:spPr>
              <a:xfrm>
                <a:off x="1715982" y="5666988"/>
                <a:ext cx="469397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𝐫</m:t>
                      </m:r>
                      <m:r>
                        <a:rPr lang="en-US" sz="2400" b="1" i="1" baseline="-25000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6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  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  3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4414779-2C83-4405-92B8-13C545A922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982" y="5666988"/>
                <a:ext cx="4693977" cy="461665"/>
              </a:xfrm>
              <a:prstGeom prst="rect">
                <a:avLst/>
              </a:prstGeom>
              <a:blipFill>
                <a:blip r:embed="rId6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C6B34C0D-3624-4BEE-96E2-F021A85C1C33}"/>
                  </a:ext>
                </a:extLst>
              </p:cNvPr>
              <p:cNvSpPr/>
              <p:nvPr/>
            </p:nvSpPr>
            <p:spPr>
              <a:xfrm>
                <a:off x="1715982" y="6157008"/>
                <a:ext cx="463947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𝐫</m:t>
                      </m:r>
                      <m:r>
                        <a:rPr lang="en-US" sz="2400" b="1" i="1" baseline="-25000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6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  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  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  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  5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C6B34C0D-3624-4BEE-96E2-F021A85C1C3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982" y="6157008"/>
                <a:ext cx="4639475" cy="461665"/>
              </a:xfrm>
              <a:prstGeom prst="rect">
                <a:avLst/>
              </a:prstGeom>
              <a:blipFill>
                <a:blip r:embed="rId7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57BEBC17-F60D-4D8A-8422-980DB9AFBF83}"/>
              </a:ext>
            </a:extLst>
          </p:cNvPr>
          <p:cNvSpPr txBox="1"/>
          <p:nvPr/>
        </p:nvSpPr>
        <p:spPr>
          <a:xfrm>
            <a:off x="8242051" y="5695343"/>
            <a:ext cx="31117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Dimensi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= 3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C85EE9E3-9C49-4142-8868-E4D36565BB72}"/>
              </a:ext>
            </a:extLst>
          </p:cNvPr>
          <p:cNvSpPr/>
          <p:nvPr/>
        </p:nvSpPr>
        <p:spPr>
          <a:xfrm>
            <a:off x="6774915" y="5798511"/>
            <a:ext cx="1310640" cy="33014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3704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01251-3213-41DD-906B-FF973C87B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1680"/>
            <a:ext cx="10515600" cy="5435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Basis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kolom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kolom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A yang </a:t>
            </a:r>
            <a:r>
              <a:rPr lang="en-US" sz="2400" dirty="0" err="1"/>
              <a:t>berkoresponden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 </a:t>
            </a:r>
            <a:r>
              <a:rPr lang="en-US" sz="2400" dirty="0" err="1"/>
              <a:t>kolom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R yang </a:t>
            </a:r>
            <a:r>
              <a:rPr lang="en-US" sz="2400" dirty="0" err="1"/>
              <a:t>mengandung</a:t>
            </a:r>
            <a:r>
              <a:rPr lang="en-US" sz="2400" dirty="0"/>
              <a:t> 1 </a:t>
            </a:r>
            <a:r>
              <a:rPr lang="en-US" sz="2400" dirty="0" err="1"/>
              <a:t>utama</a:t>
            </a:r>
            <a:r>
              <a:rPr lang="en-US" sz="2400" dirty="0"/>
              <a:t>: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Jadi</a:t>
            </a:r>
            <a:r>
              <a:rPr lang="en-US" sz="2400" dirty="0"/>
              <a:t>, basis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kolom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CAB46F-3CD0-4D6E-86B8-FA13EAAE9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22FC9B5-C672-46E9-8FA1-92F1974A5B70}"/>
                  </a:ext>
                </a:extLst>
              </p:cNvPr>
              <p:cNvSpPr/>
              <p:nvPr/>
            </p:nvSpPr>
            <p:spPr>
              <a:xfrm>
                <a:off x="1305210" y="1789633"/>
                <a:ext cx="4458785" cy="13395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22FC9B5-C672-46E9-8FA1-92F1974A5B7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5210" y="1789633"/>
                <a:ext cx="4458785" cy="1339597"/>
              </a:xfrm>
              <a:prstGeom prst="rect">
                <a:avLst/>
              </a:prstGeom>
              <a:blipFill>
                <a:blip r:embed="rId2"/>
                <a:stretch>
                  <a:fillRect l="-17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33EA0DA-5417-4C2F-92D0-C05F90F1BB60}"/>
                  </a:ext>
                </a:extLst>
              </p:cNvPr>
              <p:cNvSpPr/>
              <p:nvPr/>
            </p:nvSpPr>
            <p:spPr>
              <a:xfrm>
                <a:off x="6428007" y="1789633"/>
                <a:ext cx="4580613" cy="13395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/>
                  <a:t> R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200" dirty="0"/>
                  <a:t>  = R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33EA0DA-5417-4C2F-92D0-C05F90F1BB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8007" y="1789633"/>
                <a:ext cx="4580613" cy="1339597"/>
              </a:xfrm>
              <a:prstGeom prst="rect">
                <a:avLst/>
              </a:prstGeom>
              <a:blipFill>
                <a:blip r:embed="rId3"/>
                <a:stretch>
                  <a:fillRect l="-399" r="-6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id="{C8B3E469-AB8B-4F92-9FDA-F64EBB3F30EC}"/>
              </a:ext>
            </a:extLst>
          </p:cNvPr>
          <p:cNvSpPr/>
          <p:nvPr/>
        </p:nvSpPr>
        <p:spPr>
          <a:xfrm>
            <a:off x="6990080" y="1789633"/>
            <a:ext cx="550176" cy="133959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E4B232-E395-485D-AEA9-7183239BB7F8}"/>
              </a:ext>
            </a:extLst>
          </p:cNvPr>
          <p:cNvSpPr/>
          <p:nvPr/>
        </p:nvSpPr>
        <p:spPr>
          <a:xfrm>
            <a:off x="8030011" y="1789632"/>
            <a:ext cx="563525" cy="133959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30A3E4-FB50-4210-8998-F442F36DD66C}"/>
              </a:ext>
            </a:extLst>
          </p:cNvPr>
          <p:cNvSpPr/>
          <p:nvPr/>
        </p:nvSpPr>
        <p:spPr>
          <a:xfrm>
            <a:off x="9165265" y="1789632"/>
            <a:ext cx="563526" cy="133959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560AF1-89C2-44DE-AD73-2E7EAE831943}"/>
              </a:ext>
            </a:extLst>
          </p:cNvPr>
          <p:cNvSpPr/>
          <p:nvPr/>
        </p:nvSpPr>
        <p:spPr>
          <a:xfrm>
            <a:off x="1889995" y="1789631"/>
            <a:ext cx="550176" cy="133959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B1CF05D-3CA0-4E84-981B-8F885EAF9924}"/>
              </a:ext>
            </a:extLst>
          </p:cNvPr>
          <p:cNvSpPr/>
          <p:nvPr/>
        </p:nvSpPr>
        <p:spPr>
          <a:xfrm>
            <a:off x="3087082" y="1789631"/>
            <a:ext cx="550176" cy="133959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CB586B7-44DB-4A1B-82A0-5345C9118E63}"/>
              </a:ext>
            </a:extLst>
          </p:cNvPr>
          <p:cNvSpPr/>
          <p:nvPr/>
        </p:nvSpPr>
        <p:spPr>
          <a:xfrm>
            <a:off x="4361459" y="1789631"/>
            <a:ext cx="550176" cy="133959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FA2EB6F8-11F4-4787-A9D8-EA2601D52A89}"/>
                  </a:ext>
                </a:extLst>
              </p:cNvPr>
              <p:cNvSpPr/>
              <p:nvPr/>
            </p:nvSpPr>
            <p:spPr>
              <a:xfrm>
                <a:off x="1206282" y="4663358"/>
                <a:ext cx="1367426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/>
                  <a:t>c</a:t>
                </a:r>
                <a:r>
                  <a:rPr lang="en-US" sz="2400" b="1" baseline="-25000" dirty="0"/>
                  <a:t>1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FA2EB6F8-11F4-4787-A9D8-EA2601D52A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6282" y="4663358"/>
                <a:ext cx="1367426" cy="1452962"/>
              </a:xfrm>
              <a:prstGeom prst="rect">
                <a:avLst/>
              </a:prstGeom>
              <a:blipFill>
                <a:blip r:embed="rId4"/>
                <a:stretch>
                  <a:fillRect l="-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90D7254-8DCE-486A-9429-A6A9DFE07120}"/>
                  </a:ext>
                </a:extLst>
              </p:cNvPr>
              <p:cNvSpPr/>
              <p:nvPr/>
            </p:nvSpPr>
            <p:spPr>
              <a:xfrm>
                <a:off x="2953545" y="4629217"/>
                <a:ext cx="1367426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/>
                  <a:t>c</a:t>
                </a:r>
                <a:r>
                  <a:rPr lang="en-US" sz="2400" b="1" baseline="-25000" dirty="0"/>
                  <a:t>2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90D7254-8DCE-486A-9429-A6A9DFE071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3545" y="4629217"/>
                <a:ext cx="1367426" cy="1452962"/>
              </a:xfrm>
              <a:prstGeom prst="rect">
                <a:avLst/>
              </a:prstGeom>
              <a:blipFill>
                <a:blip r:embed="rId5"/>
                <a:stretch>
                  <a:fillRect l="-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0168693-5EB9-41F6-9851-5939A8CEFB1B}"/>
                  </a:ext>
                </a:extLst>
              </p:cNvPr>
              <p:cNvSpPr/>
              <p:nvPr/>
            </p:nvSpPr>
            <p:spPr>
              <a:xfrm>
                <a:off x="4462723" y="4663358"/>
                <a:ext cx="1367426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/>
                  <a:t>c</a:t>
                </a:r>
                <a:r>
                  <a:rPr lang="en-US" sz="2400" b="1" baseline="-25000" dirty="0"/>
                  <a:t>3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0168693-5EB9-41F6-9851-5939A8CEFB1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2723" y="4663358"/>
                <a:ext cx="1367426" cy="1452962"/>
              </a:xfrm>
              <a:prstGeom prst="rect">
                <a:avLst/>
              </a:prstGeom>
              <a:blipFill>
                <a:blip r:embed="rId6"/>
                <a:stretch>
                  <a:fillRect l="-6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Arrow: Curved Up 17">
            <a:extLst>
              <a:ext uri="{FF2B5EF4-FFF2-40B4-BE49-F238E27FC236}">
                <a16:creationId xmlns:a16="http://schemas.microsoft.com/office/drawing/2014/main" id="{1848C022-BAAB-4D86-BC81-97525E3A4112}"/>
              </a:ext>
            </a:extLst>
          </p:cNvPr>
          <p:cNvSpPr/>
          <p:nvPr/>
        </p:nvSpPr>
        <p:spPr>
          <a:xfrm flipH="1">
            <a:off x="2021647" y="3169116"/>
            <a:ext cx="5327841" cy="77723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Arrow: Curved Up 18">
            <a:extLst>
              <a:ext uri="{FF2B5EF4-FFF2-40B4-BE49-F238E27FC236}">
                <a16:creationId xmlns:a16="http://schemas.microsoft.com/office/drawing/2014/main" id="{F52C191B-7630-450F-8B2D-0C01FD043CF3}"/>
              </a:ext>
            </a:extLst>
          </p:cNvPr>
          <p:cNvSpPr/>
          <p:nvPr/>
        </p:nvSpPr>
        <p:spPr>
          <a:xfrm flipH="1">
            <a:off x="3205096" y="3173017"/>
            <a:ext cx="5327841" cy="77724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Arrow: Curved Up 19">
            <a:extLst>
              <a:ext uri="{FF2B5EF4-FFF2-40B4-BE49-F238E27FC236}">
                <a16:creationId xmlns:a16="http://schemas.microsoft.com/office/drawing/2014/main" id="{5C2F177D-C9E0-4289-8DA4-5D88C5E141DA}"/>
              </a:ext>
            </a:extLst>
          </p:cNvPr>
          <p:cNvSpPr/>
          <p:nvPr/>
        </p:nvSpPr>
        <p:spPr>
          <a:xfrm flipH="1">
            <a:off x="4400950" y="3149173"/>
            <a:ext cx="5188820" cy="777240"/>
          </a:xfrm>
          <a:prstGeom prst="curved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A4F111-1F9B-4722-A292-68ECA28CFBBE}"/>
              </a:ext>
            </a:extLst>
          </p:cNvPr>
          <p:cNvSpPr txBox="1"/>
          <p:nvPr/>
        </p:nvSpPr>
        <p:spPr>
          <a:xfrm>
            <a:off x="7750474" y="5259534"/>
            <a:ext cx="3393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Dimensi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kolom</a:t>
            </a:r>
            <a:r>
              <a:rPr lang="en-US" sz="2400" dirty="0"/>
              <a:t> = 3</a:t>
            </a: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05E96E8C-01D7-4B15-9A24-D17F45BC318F}"/>
              </a:ext>
            </a:extLst>
          </p:cNvPr>
          <p:cNvSpPr/>
          <p:nvPr/>
        </p:nvSpPr>
        <p:spPr>
          <a:xfrm>
            <a:off x="6229616" y="5325297"/>
            <a:ext cx="1310640" cy="33014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CD3F74F-EE7D-48C3-9ADA-12DCAC36D0D8}"/>
              </a:ext>
            </a:extLst>
          </p:cNvPr>
          <p:cNvSpPr txBox="1"/>
          <p:nvPr/>
        </p:nvSpPr>
        <p:spPr>
          <a:xfrm>
            <a:off x="2831702" y="6243967"/>
            <a:ext cx="55699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Dimensi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ruang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baris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 err="1">
                <a:solidFill>
                  <a:srgbClr val="FF0000"/>
                </a:solidFill>
              </a:rPr>
              <a:t>dimensi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ruang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kolom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26725CA-1C01-4BC0-949C-E5B9C2E7E4A4}"/>
              </a:ext>
            </a:extLst>
          </p:cNvPr>
          <p:cNvSpPr/>
          <p:nvPr/>
        </p:nvSpPr>
        <p:spPr>
          <a:xfrm>
            <a:off x="2678457" y="6176963"/>
            <a:ext cx="6039856" cy="58417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09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54FCB-D41A-48CF-A8B1-26F639EF9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" y="694848"/>
            <a:ext cx="11049000" cy="54683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basis </a:t>
            </a:r>
            <a:r>
              <a:rPr lang="en-US" sz="2400" dirty="0" err="1"/>
              <a:t>ruang</a:t>
            </a:r>
            <a:r>
              <a:rPr lang="en-US" sz="2400" dirty="0"/>
              <a:t> null, </a:t>
            </a:r>
            <a:r>
              <a:rPr lang="en-US" sz="2400" dirty="0" err="1"/>
              <a:t>tentukan</a:t>
            </a:r>
            <a:r>
              <a:rPr lang="en-US" sz="2400" dirty="0"/>
              <a:t> solusi A</a:t>
            </a:r>
            <a:r>
              <a:rPr lang="en-US" sz="2400" b="1" dirty="0"/>
              <a:t>x</a:t>
            </a:r>
            <a:r>
              <a:rPr lang="en-US" sz="2400" dirty="0"/>
              <a:t> = 0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478884-56F2-4138-B847-3CF8F6430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D4F7EDF-1816-47B5-BDCA-FDC58340FCC1}"/>
                  </a:ext>
                </a:extLst>
              </p:cNvPr>
              <p:cNvSpPr/>
              <p:nvPr/>
            </p:nvSpPr>
            <p:spPr>
              <a:xfrm>
                <a:off x="1187100" y="1262575"/>
                <a:ext cx="5689891" cy="13475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7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200" dirty="0"/>
                  <a:t>   </a:t>
                </a:r>
                <a:r>
                  <a:rPr lang="en-US" sz="2000" dirty="0"/>
                  <a:t>~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en-US" sz="2000" dirty="0"/>
                  <a:t>  ~</a:t>
                </a:r>
                <a:r>
                  <a:rPr lang="en-US" sz="2200" dirty="0"/>
                  <a:t> 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D4F7EDF-1816-47B5-BDCA-FDC58340FC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100" y="1262575"/>
                <a:ext cx="5689891" cy="13475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D78DA91-F351-4C81-ACC8-CB6A19BDABB2}"/>
                  </a:ext>
                </a:extLst>
              </p:cNvPr>
              <p:cNvSpPr/>
              <p:nvPr/>
            </p:nvSpPr>
            <p:spPr>
              <a:xfrm>
                <a:off x="6792978" y="1262575"/>
                <a:ext cx="4211922" cy="13474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7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D78DA91-F351-4C81-ACC8-CB6A19BDABB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2978" y="1262575"/>
                <a:ext cx="4211922" cy="13474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4FDB3BE2-DB03-4ED2-A74D-75FFD005D930}"/>
              </a:ext>
            </a:extLst>
          </p:cNvPr>
          <p:cNvSpPr txBox="1"/>
          <p:nvPr/>
        </p:nvSpPr>
        <p:spPr>
          <a:xfrm>
            <a:off x="5855736" y="1378697"/>
            <a:ext cx="7056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OBE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10992B-CE38-4103-9324-1D109DE26D7F}"/>
              </a:ext>
            </a:extLst>
          </p:cNvPr>
          <p:cNvSpPr txBox="1"/>
          <p:nvPr/>
        </p:nvSpPr>
        <p:spPr>
          <a:xfrm>
            <a:off x="2091690" y="2506668"/>
            <a:ext cx="22106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matriks</a:t>
            </a:r>
            <a:r>
              <a:rPr lang="en-US" sz="2000" dirty="0">
                <a:solidFill>
                  <a:srgbClr val="FF0000"/>
                </a:solidFill>
              </a:rPr>
              <a:t> augmented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7390B6C-007E-4906-BAE1-9D4043F1B39A}"/>
              </a:ext>
            </a:extLst>
          </p:cNvPr>
          <p:cNvSpPr/>
          <p:nvPr/>
        </p:nvSpPr>
        <p:spPr>
          <a:xfrm>
            <a:off x="875380" y="2965304"/>
            <a:ext cx="11049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Dari </a:t>
            </a:r>
            <a:r>
              <a:rPr lang="en-US" sz="2400" dirty="0" err="1"/>
              <a:t>matriks</a:t>
            </a:r>
            <a:r>
              <a:rPr lang="en-US" sz="2400" dirty="0"/>
              <a:t> augmented yang </a:t>
            </a:r>
            <a:r>
              <a:rPr lang="en-US" sz="2400" dirty="0" err="1"/>
              <a:t>terakhir</a:t>
            </a:r>
            <a:r>
              <a:rPr lang="en-US" sz="2400" dirty="0"/>
              <a:t>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sbb</a:t>
            </a:r>
            <a:r>
              <a:rPr lang="en-US" sz="2400" dirty="0"/>
              <a:t>: </a:t>
            </a:r>
          </a:p>
          <a:p>
            <a:r>
              <a:rPr lang="en-US" sz="2400" dirty="0"/>
              <a:t>        x</a:t>
            </a:r>
            <a:r>
              <a:rPr lang="en-US" sz="2400" baseline="-25000" dirty="0"/>
              <a:t>1</a:t>
            </a:r>
            <a:r>
              <a:rPr lang="en-US" sz="2400" dirty="0"/>
              <a:t> + 3x</a:t>
            </a:r>
            <a:r>
              <a:rPr lang="en-US" sz="2400" baseline="-25000" dirty="0"/>
              <a:t>2</a:t>
            </a:r>
            <a:r>
              <a:rPr lang="en-US" sz="2400" dirty="0"/>
              <a:t> + 4x</a:t>
            </a:r>
            <a:r>
              <a:rPr lang="en-US" sz="2400" baseline="-25000" dirty="0"/>
              <a:t>3</a:t>
            </a:r>
            <a:r>
              <a:rPr lang="en-US" sz="2400" dirty="0"/>
              <a:t>  – 2x</a:t>
            </a:r>
            <a:r>
              <a:rPr lang="en-US" sz="2400" baseline="-25000" dirty="0"/>
              <a:t>4</a:t>
            </a:r>
            <a:r>
              <a:rPr lang="en-US" sz="2400" dirty="0"/>
              <a:t> + 5x</a:t>
            </a:r>
            <a:r>
              <a:rPr lang="en-US" sz="2400" baseline="-25000" dirty="0"/>
              <a:t>5</a:t>
            </a:r>
            <a:r>
              <a:rPr lang="en-US" sz="2400" dirty="0"/>
              <a:t> + 4x</a:t>
            </a:r>
            <a:r>
              <a:rPr lang="en-US" sz="2400" baseline="-25000" dirty="0"/>
              <a:t>6</a:t>
            </a:r>
            <a:r>
              <a:rPr lang="en-US" sz="2400" dirty="0"/>
              <a:t>  = 0              	(</a:t>
            </a:r>
            <a:r>
              <a:rPr lang="en-US" sz="2400" dirty="0" err="1"/>
              <a:t>i</a:t>
            </a:r>
            <a:r>
              <a:rPr lang="en-US" sz="2400" dirty="0"/>
              <a:t>)</a:t>
            </a:r>
          </a:p>
          <a:p>
            <a:r>
              <a:rPr lang="en-US" sz="2400" dirty="0"/>
              <a:t>                            x</a:t>
            </a:r>
            <a:r>
              <a:rPr lang="en-US" sz="2400" baseline="-25000" dirty="0"/>
              <a:t>3</a:t>
            </a:r>
            <a:r>
              <a:rPr lang="en-US" sz="2400" dirty="0"/>
              <a:t> +  3x</a:t>
            </a:r>
            <a:r>
              <a:rPr lang="en-US" sz="2400" baseline="-25000" dirty="0"/>
              <a:t>4</a:t>
            </a:r>
            <a:r>
              <a:rPr lang="en-US" sz="2400" dirty="0"/>
              <a:t> – 2x</a:t>
            </a:r>
            <a:r>
              <a:rPr lang="en-US" sz="2400" baseline="-25000" dirty="0"/>
              <a:t>5</a:t>
            </a:r>
            <a:r>
              <a:rPr lang="en-US" sz="2400" dirty="0"/>
              <a:t> – 6x</a:t>
            </a:r>
            <a:r>
              <a:rPr lang="en-US" sz="2400" baseline="-25000" dirty="0"/>
              <a:t>6</a:t>
            </a:r>
            <a:r>
              <a:rPr lang="en-US" sz="2400" dirty="0"/>
              <a:t>  = 0		(ii)</a:t>
            </a:r>
          </a:p>
          <a:p>
            <a:r>
              <a:rPr lang="en-US" sz="2400" dirty="0"/>
              <a:t>                                                 x</a:t>
            </a:r>
            <a:r>
              <a:rPr lang="en-US" sz="2400" baseline="-25000" dirty="0"/>
              <a:t>5</a:t>
            </a:r>
            <a:r>
              <a:rPr lang="en-US" sz="2400" dirty="0"/>
              <a:t> +  5x</a:t>
            </a:r>
            <a:r>
              <a:rPr lang="en-US" sz="2400" baseline="-25000" dirty="0"/>
              <a:t>6 </a:t>
            </a:r>
            <a:r>
              <a:rPr lang="en-US" sz="2400" dirty="0"/>
              <a:t>= 0                        (iii)	</a:t>
            </a:r>
          </a:p>
          <a:p>
            <a:endParaRPr lang="en-US" sz="2400" dirty="0">
              <a:sym typeface="Wingdings" panose="05000000000000000000" pitchFamily="2" charset="2"/>
            </a:endParaRPr>
          </a:p>
          <a:p>
            <a:r>
              <a:rPr lang="en-US" sz="2400" dirty="0">
                <a:sym typeface="Wingdings" panose="05000000000000000000" pitchFamily="2" charset="2"/>
              </a:rPr>
              <a:t>Dari (iii) </a:t>
            </a:r>
            <a:r>
              <a:rPr lang="en-US" sz="2400" dirty="0" err="1">
                <a:sym typeface="Wingdings" panose="05000000000000000000" pitchFamily="2" charset="2"/>
              </a:rPr>
              <a:t>diperoleh</a:t>
            </a:r>
            <a:r>
              <a:rPr lang="en-US" sz="2400" dirty="0">
                <a:sym typeface="Wingdings" panose="05000000000000000000" pitchFamily="2" charset="2"/>
              </a:rPr>
              <a:t>: </a:t>
            </a:r>
            <a:r>
              <a:rPr lang="en-US" sz="2400" dirty="0"/>
              <a:t>x</a:t>
            </a:r>
            <a:r>
              <a:rPr lang="en-US" sz="2400" baseline="-25000" dirty="0"/>
              <a:t>5</a:t>
            </a:r>
            <a:r>
              <a:rPr lang="en-US" sz="2400" dirty="0"/>
              <a:t> = –5x</a:t>
            </a:r>
            <a:r>
              <a:rPr lang="en-US" sz="2400" baseline="-25000" dirty="0"/>
              <a:t>6 </a:t>
            </a:r>
            <a:r>
              <a:rPr lang="en-US" sz="2400" dirty="0"/>
              <a:t> </a:t>
            </a:r>
            <a:endParaRPr lang="en-US" sz="2400" dirty="0">
              <a:sym typeface="Wingdings" panose="05000000000000000000" pitchFamily="2" charset="2"/>
            </a:endParaRPr>
          </a:p>
          <a:p>
            <a:r>
              <a:rPr lang="en-US" sz="2400" dirty="0">
                <a:sym typeface="Wingdings" panose="05000000000000000000" pitchFamily="2" charset="2"/>
              </a:rPr>
              <a:t>Dari (ii) </a:t>
            </a:r>
            <a:r>
              <a:rPr lang="en-US" sz="2400" dirty="0" err="1">
                <a:sym typeface="Wingdings" panose="05000000000000000000" pitchFamily="2" charset="2"/>
              </a:rPr>
              <a:t>diperoleh</a:t>
            </a:r>
            <a:r>
              <a:rPr lang="en-US" sz="2400" dirty="0">
                <a:sym typeface="Wingdings" panose="05000000000000000000" pitchFamily="2" charset="2"/>
              </a:rPr>
              <a:t>:  </a:t>
            </a:r>
            <a:r>
              <a:rPr lang="en-US" sz="2400" dirty="0"/>
              <a:t>x</a:t>
            </a:r>
            <a:r>
              <a:rPr lang="en-US" sz="2400" baseline="-25000" dirty="0"/>
              <a:t>3</a:t>
            </a:r>
            <a:r>
              <a:rPr lang="en-US" sz="2400" dirty="0"/>
              <a:t> = –3x</a:t>
            </a:r>
            <a:r>
              <a:rPr lang="en-US" sz="2400" baseline="-25000" dirty="0"/>
              <a:t>4</a:t>
            </a:r>
            <a:r>
              <a:rPr lang="en-US" sz="2400" dirty="0"/>
              <a:t> + 2x</a:t>
            </a:r>
            <a:r>
              <a:rPr lang="en-US" sz="2400" baseline="-25000" dirty="0"/>
              <a:t>5</a:t>
            </a:r>
            <a:r>
              <a:rPr lang="en-US" sz="2400" dirty="0"/>
              <a:t> + 6x</a:t>
            </a:r>
            <a:r>
              <a:rPr lang="en-US" sz="2400" baseline="-25000" dirty="0"/>
              <a:t>6</a:t>
            </a:r>
            <a:r>
              <a:rPr lang="en-US" sz="2400" dirty="0"/>
              <a:t>  = –3x</a:t>
            </a:r>
            <a:r>
              <a:rPr lang="en-US" sz="2400" baseline="-25000" dirty="0"/>
              <a:t>4</a:t>
            </a:r>
            <a:r>
              <a:rPr lang="en-US" sz="2400" dirty="0"/>
              <a:t> + 2(–5x</a:t>
            </a:r>
            <a:r>
              <a:rPr lang="en-US" sz="2400" baseline="-25000" dirty="0"/>
              <a:t>6 </a:t>
            </a:r>
            <a:r>
              <a:rPr lang="en-US" sz="2400" dirty="0"/>
              <a:t>) + 6x</a:t>
            </a:r>
            <a:r>
              <a:rPr lang="en-US" sz="2400" baseline="-25000" dirty="0"/>
              <a:t>6</a:t>
            </a:r>
            <a:r>
              <a:rPr lang="en-US" sz="2400" dirty="0"/>
              <a:t> = –3x</a:t>
            </a:r>
            <a:r>
              <a:rPr lang="en-US" sz="2400" baseline="-25000" dirty="0"/>
              <a:t>4</a:t>
            </a:r>
            <a:r>
              <a:rPr lang="en-US" sz="2400" dirty="0"/>
              <a:t> – 4x</a:t>
            </a:r>
            <a:r>
              <a:rPr lang="en-US" sz="2400" baseline="-25000" dirty="0"/>
              <a:t>6 </a:t>
            </a:r>
          </a:p>
          <a:p>
            <a:r>
              <a:rPr lang="en-US" sz="2400" dirty="0"/>
              <a:t>Dari (</a:t>
            </a:r>
            <a:r>
              <a:rPr lang="en-US" sz="2400" dirty="0" err="1"/>
              <a:t>i</a:t>
            </a:r>
            <a:r>
              <a:rPr lang="en-US" sz="2400" dirty="0"/>
              <a:t>) </a:t>
            </a:r>
            <a:r>
              <a:rPr lang="en-US" sz="2400" dirty="0" err="1"/>
              <a:t>diperoleh</a:t>
            </a:r>
            <a:r>
              <a:rPr lang="en-US" sz="2400" dirty="0"/>
              <a:t>:   x</a:t>
            </a:r>
            <a:r>
              <a:rPr lang="en-US" sz="2400" baseline="-25000" dirty="0"/>
              <a:t>1</a:t>
            </a:r>
            <a:r>
              <a:rPr lang="en-US" sz="2400" dirty="0"/>
              <a:t> = –3x</a:t>
            </a:r>
            <a:r>
              <a:rPr lang="en-US" sz="2400" baseline="-25000" dirty="0"/>
              <a:t>2</a:t>
            </a:r>
            <a:r>
              <a:rPr lang="en-US" sz="2400" dirty="0"/>
              <a:t> – 4x</a:t>
            </a:r>
            <a:r>
              <a:rPr lang="en-US" sz="2400" baseline="-25000" dirty="0"/>
              <a:t>3</a:t>
            </a:r>
            <a:r>
              <a:rPr lang="en-US" sz="2400" dirty="0"/>
              <a:t>  + 2x</a:t>
            </a:r>
            <a:r>
              <a:rPr lang="en-US" sz="2400" baseline="-25000" dirty="0"/>
              <a:t>4</a:t>
            </a:r>
            <a:r>
              <a:rPr lang="en-US" sz="2400" dirty="0"/>
              <a:t> –  5x</a:t>
            </a:r>
            <a:r>
              <a:rPr lang="en-US" sz="2400" baseline="-25000" dirty="0"/>
              <a:t>5</a:t>
            </a:r>
            <a:r>
              <a:rPr lang="en-US" sz="2400" dirty="0"/>
              <a:t> – 4x</a:t>
            </a:r>
            <a:r>
              <a:rPr lang="en-US" sz="2400" baseline="-25000" dirty="0"/>
              <a:t>6</a:t>
            </a:r>
            <a:r>
              <a:rPr lang="en-US" sz="2400" dirty="0"/>
              <a:t>  = –3x</a:t>
            </a:r>
            <a:r>
              <a:rPr lang="en-US" sz="2400" baseline="-25000" dirty="0"/>
              <a:t>2</a:t>
            </a:r>
            <a:r>
              <a:rPr lang="en-US" sz="2400" dirty="0"/>
              <a:t> – 4(–3x</a:t>
            </a:r>
            <a:r>
              <a:rPr lang="en-US" sz="2400" baseline="-25000" dirty="0"/>
              <a:t>4</a:t>
            </a:r>
            <a:r>
              <a:rPr lang="en-US" sz="2400" dirty="0"/>
              <a:t> – 4x</a:t>
            </a:r>
            <a:r>
              <a:rPr lang="en-US" sz="2400" baseline="-25000" dirty="0"/>
              <a:t>6 </a:t>
            </a:r>
            <a:r>
              <a:rPr lang="en-US" sz="2400" dirty="0"/>
              <a:t>)  + 2x</a:t>
            </a:r>
            <a:r>
              <a:rPr lang="en-US" sz="2400" baseline="-25000" dirty="0"/>
              <a:t>4</a:t>
            </a:r>
            <a:r>
              <a:rPr lang="en-US" sz="2400" dirty="0"/>
              <a:t> </a:t>
            </a:r>
          </a:p>
          <a:p>
            <a:r>
              <a:rPr lang="en-US" sz="2400" dirty="0"/>
              <a:t>                                          –  5(–5x</a:t>
            </a:r>
            <a:r>
              <a:rPr lang="en-US" sz="2400" baseline="-25000" dirty="0"/>
              <a:t>6 </a:t>
            </a:r>
            <a:r>
              <a:rPr lang="en-US" sz="2400" dirty="0"/>
              <a:t>) – 4x</a:t>
            </a:r>
            <a:r>
              <a:rPr lang="en-US" sz="2400" baseline="-25000" dirty="0"/>
              <a:t>6</a:t>
            </a:r>
            <a:r>
              <a:rPr lang="en-US" sz="2400" dirty="0"/>
              <a:t> = –3x</a:t>
            </a:r>
            <a:r>
              <a:rPr lang="en-US" sz="2400" baseline="-25000" dirty="0"/>
              <a:t>2</a:t>
            </a:r>
            <a:r>
              <a:rPr lang="en-US" sz="2400" dirty="0"/>
              <a:t> + 14x</a:t>
            </a:r>
            <a:r>
              <a:rPr lang="en-US" sz="2400" baseline="-25000" dirty="0"/>
              <a:t>4</a:t>
            </a:r>
            <a:r>
              <a:rPr lang="en-US" sz="2400" dirty="0"/>
              <a:t> + 22x</a:t>
            </a:r>
            <a:r>
              <a:rPr lang="en-US" sz="2400" baseline="-25000" dirty="0"/>
              <a:t>6</a:t>
            </a:r>
            <a:endParaRPr lang="en-US" sz="2400" dirty="0"/>
          </a:p>
          <a:p>
            <a:endParaRPr lang="en-US" sz="24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59985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2F0F2-2752-437D-8124-E7A933104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1510"/>
            <a:ext cx="10515600" cy="55254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Misalkan</a:t>
            </a:r>
            <a:r>
              <a:rPr lang="en-US" sz="2400" dirty="0"/>
              <a:t> x</a:t>
            </a:r>
            <a:r>
              <a:rPr lang="en-US" sz="2400" baseline="-25000" dirty="0"/>
              <a:t>2</a:t>
            </a:r>
            <a:r>
              <a:rPr lang="en-US" sz="2400" dirty="0"/>
              <a:t> = r, x</a:t>
            </a:r>
            <a:r>
              <a:rPr lang="en-US" sz="2400" baseline="-25000" dirty="0"/>
              <a:t>4</a:t>
            </a:r>
            <a:r>
              <a:rPr lang="en-US" sz="2400" dirty="0"/>
              <a:t> = s, dan x</a:t>
            </a:r>
            <a:r>
              <a:rPr lang="en-US" sz="2400" baseline="-25000" dirty="0"/>
              <a:t>6</a:t>
            </a:r>
            <a:r>
              <a:rPr lang="en-US" sz="2400" dirty="0"/>
              <a:t> = t,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/>
              <a:t>      x</a:t>
            </a:r>
            <a:r>
              <a:rPr lang="en-US" sz="2400" baseline="-25000" dirty="0"/>
              <a:t>1</a:t>
            </a:r>
            <a:r>
              <a:rPr lang="en-US" sz="2400" dirty="0"/>
              <a:t> = –3x</a:t>
            </a:r>
            <a:r>
              <a:rPr lang="en-US" sz="2400" baseline="-25000" dirty="0"/>
              <a:t>2</a:t>
            </a:r>
            <a:r>
              <a:rPr lang="en-US" sz="2400" dirty="0"/>
              <a:t> + 14x</a:t>
            </a:r>
            <a:r>
              <a:rPr lang="en-US" sz="2400" baseline="-25000" dirty="0"/>
              <a:t>4</a:t>
            </a:r>
            <a:r>
              <a:rPr lang="en-US" sz="2400" dirty="0"/>
              <a:t> + 22x</a:t>
            </a:r>
            <a:r>
              <a:rPr lang="en-US" sz="2400" baseline="-25000" dirty="0"/>
              <a:t>6 </a:t>
            </a:r>
            <a:r>
              <a:rPr lang="en-US" sz="2400" dirty="0"/>
              <a:t>= –3r + 14s + 22t</a:t>
            </a:r>
            <a:r>
              <a:rPr lang="en-US" sz="2400" baseline="-25000" dirty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 x</a:t>
            </a:r>
            <a:r>
              <a:rPr lang="en-US" sz="2400" baseline="-25000" dirty="0"/>
              <a:t>3</a:t>
            </a:r>
            <a:r>
              <a:rPr lang="en-US" sz="2400" dirty="0"/>
              <a:t> = –3x</a:t>
            </a:r>
            <a:r>
              <a:rPr lang="en-US" sz="2400" baseline="-25000" dirty="0"/>
              <a:t>4</a:t>
            </a:r>
            <a:r>
              <a:rPr lang="en-US" sz="2400" dirty="0"/>
              <a:t> – 4x</a:t>
            </a:r>
            <a:r>
              <a:rPr lang="en-US" sz="2400" baseline="-25000" dirty="0"/>
              <a:t>6</a:t>
            </a:r>
            <a:r>
              <a:rPr lang="en-US" sz="2400" dirty="0"/>
              <a:t> = –3s – 4t </a:t>
            </a:r>
          </a:p>
          <a:p>
            <a:pPr marL="0" indent="0">
              <a:buNone/>
            </a:pPr>
            <a:r>
              <a:rPr lang="en-US" sz="2400" dirty="0"/>
              <a:t>      x</a:t>
            </a:r>
            <a:r>
              <a:rPr lang="en-US" sz="2400" baseline="-25000" dirty="0"/>
              <a:t>5</a:t>
            </a:r>
            <a:r>
              <a:rPr lang="en-US" sz="2400" dirty="0"/>
              <a:t> = –5t </a:t>
            </a:r>
          </a:p>
          <a:p>
            <a:pPr marL="0" indent="0">
              <a:buNone/>
            </a:pPr>
            <a:r>
              <a:rPr lang="en-US" sz="2400" dirty="0"/>
              <a:t>Solusi A</a:t>
            </a:r>
            <a:r>
              <a:rPr lang="en-US" sz="2400" b="1" dirty="0"/>
              <a:t>x</a:t>
            </a:r>
            <a:r>
              <a:rPr lang="en-US" sz="2400" dirty="0"/>
              <a:t> = 0 </a:t>
            </a:r>
            <a:r>
              <a:rPr lang="en-US" sz="2400" dirty="0" err="1"/>
              <a:t>dinyatakan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456540-1576-4EF3-8A9D-8731A2BE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7B32796-2154-48A0-8566-AAE66F00C88A}"/>
                  </a:ext>
                </a:extLst>
              </p:cNvPr>
              <p:cNvSpPr/>
              <p:nvPr/>
            </p:nvSpPr>
            <p:spPr>
              <a:xfrm>
                <a:off x="838200" y="2948940"/>
                <a:ext cx="10877550" cy="21527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+14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+22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 −4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mr>
                        </m:m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400" b="0" i="1" smtClean="0">
                        <a:latin typeface="Cambria Math" panose="02040503050406030204" pitchFamily="18" charset="0"/>
                      </a:rPr>
                      <m:t>r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sz="2400" b="0" i="1" smtClean="0">
                        <a:latin typeface="Cambria Math" panose="02040503050406030204" pitchFamily="18" charset="0"/>
                      </a:rPr>
                      <m:t>s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+ 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𝑡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7B32796-2154-48A0-8566-AAE66F00C8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948940"/>
                <a:ext cx="10877550" cy="215276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A3A9267E-1801-4E06-8700-16317F2078AF}"/>
              </a:ext>
            </a:extLst>
          </p:cNvPr>
          <p:cNvSpPr/>
          <p:nvPr/>
        </p:nvSpPr>
        <p:spPr>
          <a:xfrm>
            <a:off x="838200" y="5253633"/>
            <a:ext cx="103860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Basis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null </a:t>
            </a:r>
            <a:r>
              <a:rPr lang="en-US" sz="2400" dirty="0" err="1"/>
              <a:t>adalah</a:t>
            </a:r>
            <a:r>
              <a:rPr lang="en-US" sz="2400" dirty="0"/>
              <a:t>:</a:t>
            </a:r>
          </a:p>
          <a:p>
            <a:r>
              <a:rPr lang="en-US" sz="2400" b="1" dirty="0"/>
              <a:t>     v</a:t>
            </a:r>
            <a:r>
              <a:rPr lang="en-US" sz="2400" b="1" baseline="-25000" dirty="0"/>
              <a:t>1</a:t>
            </a:r>
            <a:r>
              <a:rPr lang="en-US" sz="2400" dirty="0"/>
              <a:t> = (–3, 1, 0, 0, 0, 0),  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dirty="0"/>
              <a:t> = (14, 0, –3, 1, 0, 0), dan </a:t>
            </a:r>
            <a:r>
              <a:rPr lang="en-US" sz="2400" b="1" dirty="0"/>
              <a:t>v</a:t>
            </a:r>
            <a:r>
              <a:rPr lang="en-US" sz="2400" b="1" baseline="-25000" dirty="0"/>
              <a:t>3</a:t>
            </a:r>
            <a:r>
              <a:rPr lang="en-US" sz="2400" dirty="0"/>
              <a:t> = (22, 0, –4, 0, –5, 0)</a:t>
            </a:r>
          </a:p>
          <a:p>
            <a:r>
              <a:rPr lang="en-US" sz="2400" dirty="0" err="1"/>
              <a:t>Dimensi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null = 3 </a:t>
            </a:r>
          </a:p>
        </p:txBody>
      </p:sp>
    </p:spTree>
    <p:extLst>
      <p:ext uri="{BB962C8B-B14F-4D97-AF65-F5344CB8AC3E}">
        <p14:creationId xmlns:p14="http://schemas.microsoft.com/office/powerpoint/2010/main" val="1940717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F06F8A-41B0-4A18-A84B-EC810F5D1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0089"/>
            <a:ext cx="10808970" cy="5520691"/>
          </a:xfrm>
        </p:spPr>
        <p:txBody>
          <a:bodyPr>
            <a:normAutofit/>
          </a:bodyPr>
          <a:lstStyle/>
          <a:p>
            <a:r>
              <a:rPr lang="en-US" sz="2400" dirty="0"/>
              <a:t>Kita juga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basis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vector di R</a:t>
            </a:r>
            <a:r>
              <a:rPr lang="en-US" sz="2400" baseline="30000" dirty="0"/>
              <a:t>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</a:t>
            </a:r>
            <a:r>
              <a:rPr lang="en-US" sz="2400" dirty="0" err="1"/>
              <a:t>elementer</a:t>
            </a:r>
            <a:r>
              <a:rPr lang="en-US" sz="2400" dirty="0"/>
              <a:t>. </a:t>
            </a:r>
            <a:r>
              <a:rPr lang="en-US" sz="2400" dirty="0" err="1"/>
              <a:t>Perhatikan</a:t>
            </a:r>
            <a:r>
              <a:rPr lang="en-US" sz="2400" dirty="0"/>
              <a:t> </a:t>
            </a:r>
            <a:r>
              <a:rPr lang="en-US" sz="2400" dirty="0" err="1"/>
              <a:t>contoh</a:t>
            </a:r>
            <a:r>
              <a:rPr lang="en-US" sz="2400" dirty="0"/>
              <a:t> 5 di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5</a:t>
            </a:r>
            <a:r>
              <a:rPr lang="en-US" sz="2400" dirty="0"/>
              <a:t>: </a:t>
            </a:r>
            <a:r>
              <a:rPr lang="en-US" sz="2400" dirty="0" err="1"/>
              <a:t>Tentukan</a:t>
            </a:r>
            <a:r>
              <a:rPr lang="en-US" sz="2400" dirty="0"/>
              <a:t> basis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subruang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R</a:t>
            </a:r>
            <a:r>
              <a:rPr lang="en-US" sz="2400" baseline="30000" dirty="0"/>
              <a:t>5 </a:t>
            </a:r>
            <a:r>
              <a:rPr lang="en-US" sz="2400" dirty="0"/>
              <a:t>yang </a:t>
            </a:r>
            <a:r>
              <a:rPr lang="en-US" sz="2400" dirty="0" err="1"/>
              <a:t>dibangun</a:t>
            </a:r>
            <a:r>
              <a:rPr lang="en-US" sz="2400" dirty="0"/>
              <a:t> oleh </a:t>
            </a:r>
            <a:r>
              <a:rPr lang="en-US" sz="2400" dirty="0" err="1"/>
              <a:t>vektor-vektor</a:t>
            </a:r>
            <a:r>
              <a:rPr lang="en-US" sz="2400" dirty="0"/>
              <a:t>  </a:t>
            </a:r>
          </a:p>
          <a:p>
            <a:pPr marL="0" indent="0">
              <a:buNone/>
            </a:pPr>
            <a:r>
              <a:rPr lang="en-US" sz="2400" b="1" dirty="0"/>
              <a:t>v</a:t>
            </a:r>
            <a:r>
              <a:rPr lang="en-US" sz="2400" b="1" baseline="-25000" dirty="0"/>
              <a:t>1</a:t>
            </a:r>
            <a:r>
              <a:rPr lang="en-US" sz="2400" dirty="0"/>
              <a:t> = (1, –2, 0, 0, 3),  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dirty="0"/>
              <a:t> = (2, –5, –3, –2, 6), </a:t>
            </a:r>
            <a:r>
              <a:rPr lang="en-US" sz="2400" b="1" dirty="0"/>
              <a:t>v</a:t>
            </a:r>
            <a:r>
              <a:rPr lang="en-US" sz="2400" b="1" baseline="-25000" dirty="0"/>
              <a:t>3</a:t>
            </a:r>
            <a:r>
              <a:rPr lang="en-US" sz="2400" dirty="0"/>
              <a:t> = (0, 5, 15, 10, 0), dan </a:t>
            </a:r>
            <a:r>
              <a:rPr lang="en-US" sz="2400" b="1" dirty="0"/>
              <a:t>v</a:t>
            </a:r>
            <a:r>
              <a:rPr lang="en-US" sz="2400" b="1" baseline="-25000" dirty="0"/>
              <a:t>4</a:t>
            </a:r>
            <a:r>
              <a:rPr lang="en-US" sz="2400" dirty="0"/>
              <a:t> = (2, 6, 18, 8, 6)</a:t>
            </a:r>
          </a:p>
          <a:p>
            <a:pPr marL="0" indent="0">
              <a:buNone/>
            </a:pPr>
            <a:r>
              <a:rPr lang="en-US" sz="2400" u="sng" dirty="0" err="1"/>
              <a:t>Jawaban</a:t>
            </a:r>
            <a:r>
              <a:rPr lang="en-US" sz="2400" dirty="0"/>
              <a:t>: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spcBef>
                <a:spcPts val="3000"/>
              </a:spcBef>
              <a:buNone/>
            </a:pPr>
            <a:r>
              <a:rPr lang="en-US" sz="2400" dirty="0"/>
              <a:t>Basis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R yang </a:t>
            </a:r>
            <a:r>
              <a:rPr lang="en-US" sz="2400" dirty="0" err="1"/>
              <a:t>mengandung</a:t>
            </a:r>
            <a:r>
              <a:rPr lang="en-US" sz="2400" dirty="0"/>
              <a:t> 1 </a:t>
            </a:r>
            <a:r>
              <a:rPr lang="en-US" sz="2400" dirty="0" err="1"/>
              <a:t>utama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: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/>
              <a:t>	</a:t>
            </a:r>
            <a:r>
              <a:rPr lang="en-US" sz="2400" b="1" dirty="0"/>
              <a:t>w</a:t>
            </a:r>
            <a:r>
              <a:rPr lang="en-US" sz="2400" b="1" baseline="-25000" dirty="0"/>
              <a:t>1</a:t>
            </a:r>
            <a:r>
              <a:rPr lang="en-US" sz="2400" dirty="0"/>
              <a:t> = (1, –2, 0, 0, 3), </a:t>
            </a:r>
            <a:r>
              <a:rPr lang="en-US" sz="2400" b="1" dirty="0"/>
              <a:t>  w</a:t>
            </a:r>
            <a:r>
              <a:rPr lang="en-US" sz="2400" b="1" baseline="-25000" dirty="0"/>
              <a:t>2</a:t>
            </a:r>
            <a:r>
              <a:rPr lang="en-US" sz="2400" dirty="0"/>
              <a:t> = (0,  1, 3, 2, 0), dan   </a:t>
            </a:r>
            <a:r>
              <a:rPr lang="en-US" sz="2400" b="1" dirty="0"/>
              <a:t>w</a:t>
            </a:r>
            <a:r>
              <a:rPr lang="en-US" sz="2400" b="1" baseline="-25000" dirty="0"/>
              <a:t>3</a:t>
            </a:r>
            <a:r>
              <a:rPr lang="en-US" sz="2400" dirty="0"/>
              <a:t> = (0, 0, 1, 1, 0)</a:t>
            </a:r>
          </a:p>
          <a:p>
            <a:pPr marL="0" indent="0">
              <a:buNone/>
            </a:pPr>
            <a:r>
              <a:rPr lang="en-US" sz="2400" dirty="0" err="1"/>
              <a:t>Dimensi</a:t>
            </a:r>
            <a:r>
              <a:rPr lang="en-US" sz="2400" dirty="0"/>
              <a:t>  = 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146911-99C8-4C47-90F0-DB3F5630E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6E45A806-5005-4C01-99ED-AECF18D5750F}"/>
                  </a:ext>
                </a:extLst>
              </p:cNvPr>
              <p:cNvSpPr/>
              <p:nvPr/>
            </p:nvSpPr>
            <p:spPr>
              <a:xfrm>
                <a:off x="1318910" y="3386147"/>
                <a:ext cx="4235968" cy="13395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18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200" dirty="0"/>
                  <a:t>   </a:t>
                </a:r>
                <a:r>
                  <a:rPr lang="en-US" sz="2000" dirty="0"/>
                  <a:t>~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en-US" sz="2000" dirty="0"/>
                  <a:t>  ~ </a:t>
                </a:r>
                <a:r>
                  <a:rPr lang="en-US" sz="2200" dirty="0"/>
                  <a:t> 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6E45A806-5005-4C01-99ED-AECF18D5750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8910" y="3386147"/>
                <a:ext cx="4235968" cy="133959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53860308-4434-4607-AB3F-92C0140A9F9D}"/>
              </a:ext>
            </a:extLst>
          </p:cNvPr>
          <p:cNvSpPr txBox="1"/>
          <p:nvPr/>
        </p:nvSpPr>
        <p:spPr>
          <a:xfrm>
            <a:off x="4569273" y="3623310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OBE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5E35255-F0F7-4074-A95B-98D708017260}"/>
                  </a:ext>
                </a:extLst>
              </p:cNvPr>
              <p:cNvSpPr/>
              <p:nvPr/>
            </p:nvSpPr>
            <p:spPr>
              <a:xfrm>
                <a:off x="5193222" y="3363287"/>
                <a:ext cx="3265381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= </a:t>
                </a:r>
                <a:r>
                  <a:rPr lang="en-US" sz="2400" i="1" dirty="0"/>
                  <a:t>R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5E35255-F0F7-4074-A95B-98D7080172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3222" y="3363287"/>
                <a:ext cx="3265381" cy="1452962"/>
              </a:xfrm>
              <a:prstGeom prst="rect">
                <a:avLst/>
              </a:prstGeom>
              <a:blipFill>
                <a:blip r:embed="rId3"/>
                <a:stretch>
                  <a:fillRect r="-16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8076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822E7-8D2C-4C56-BFD9-BFDCDD532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Rank dan Nullity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5CAE5-3277-486E-A725-983202CED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Rank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A, </a:t>
            </a:r>
            <a:r>
              <a:rPr lang="en-US" dirty="0" err="1"/>
              <a:t>ditulis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i="1" dirty="0"/>
              <a:t>rank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dirty="0"/>
              <a:t>),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A.</a:t>
            </a:r>
          </a:p>
          <a:p>
            <a:r>
              <a:rPr lang="en-US" dirty="0" err="1"/>
              <a:t>Ingat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=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kolom</a:t>
            </a:r>
            <a:endParaRPr lang="en-US" dirty="0"/>
          </a:p>
          <a:p>
            <a:r>
              <a:rPr lang="en-US" i="1" dirty="0"/>
              <a:t>Nullity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A, </a:t>
            </a:r>
            <a:r>
              <a:rPr lang="en-US" dirty="0" err="1"/>
              <a:t>ditulis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i="1" dirty="0"/>
              <a:t>nullity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dirty="0"/>
              <a:t>),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null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A.</a:t>
            </a:r>
          </a:p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,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C54A7C-A673-4ECF-8690-FF2E9F426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5EE1C4-C42F-4EB2-9A05-665FF35E5ACF}"/>
              </a:ext>
            </a:extLst>
          </p:cNvPr>
          <p:cNvSpPr txBox="1"/>
          <p:nvPr/>
        </p:nvSpPr>
        <p:spPr>
          <a:xfrm>
            <a:off x="3481173" y="4919674"/>
            <a:ext cx="30541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rank</a:t>
            </a:r>
            <a:r>
              <a:rPr lang="en-US" sz="2400" dirty="0"/>
              <a:t>(</a:t>
            </a:r>
            <a:r>
              <a:rPr lang="en-US" sz="2400" i="1" dirty="0"/>
              <a:t>A</a:t>
            </a:r>
            <a:r>
              <a:rPr lang="en-US" sz="2400" dirty="0"/>
              <a:t>) + </a:t>
            </a:r>
            <a:r>
              <a:rPr lang="en-US" sz="2400" i="1" dirty="0"/>
              <a:t>nullity</a:t>
            </a:r>
            <a:r>
              <a:rPr lang="en-US" sz="2400" dirty="0"/>
              <a:t> (</a:t>
            </a:r>
            <a:r>
              <a:rPr lang="en-US" sz="2400" i="1" dirty="0"/>
              <a:t>A</a:t>
            </a:r>
            <a:r>
              <a:rPr lang="en-US" sz="2400" dirty="0"/>
              <a:t>) = </a:t>
            </a:r>
            <a:r>
              <a:rPr lang="en-US" sz="2400" i="1" dirty="0"/>
              <a:t>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2CBFAD-941E-496F-9AB0-F09F6B0BAF27}"/>
              </a:ext>
            </a:extLst>
          </p:cNvPr>
          <p:cNvSpPr/>
          <p:nvPr/>
        </p:nvSpPr>
        <p:spPr>
          <a:xfrm>
            <a:off x="3352825" y="4919674"/>
            <a:ext cx="3310863" cy="58417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303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315F9-8B03-46A8-8A14-670196ACA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53440"/>
            <a:ext cx="10515600" cy="5323523"/>
          </a:xfrm>
        </p:spPr>
        <p:txBody>
          <a:bodyPr>
            <a:normAutofit/>
          </a:bodyPr>
          <a:lstStyle/>
          <a:p>
            <a:r>
              <a:rPr lang="en-US" sz="2400" dirty="0"/>
              <a:t>Rank </a:t>
            </a:r>
            <a:r>
              <a:rPr lang="en-US" sz="2400" dirty="0" err="1"/>
              <a:t>matriks</a:t>
            </a:r>
            <a:r>
              <a:rPr lang="en-US" sz="2400" dirty="0"/>
              <a:t> A juga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diartikan</a:t>
            </a:r>
            <a:r>
              <a:rPr lang="en-US" sz="2400" dirty="0"/>
              <a:t> juga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/>
              <a:t>    =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</a:t>
            </a:r>
            <a:r>
              <a:rPr lang="en-US" sz="2400" dirty="0" err="1"/>
              <a:t>tidak-nol</a:t>
            </a:r>
            <a:r>
              <a:rPr lang="en-US" sz="2400" dirty="0"/>
              <a:t> pada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eselon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reduksi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 </a:t>
            </a:r>
            <a:r>
              <a:rPr lang="en-US" sz="2400" dirty="0" err="1"/>
              <a:t>matriks</a:t>
            </a:r>
            <a:r>
              <a:rPr lang="en-US" sz="2400" dirty="0"/>
              <a:t> A.</a:t>
            </a:r>
          </a:p>
          <a:p>
            <a:pPr marL="0" indent="0">
              <a:buNone/>
            </a:pPr>
            <a:r>
              <a:rPr lang="en-US" sz="2400" dirty="0"/>
              <a:t>    = 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(variable non-parameter) pada solusi </a:t>
            </a:r>
            <a:r>
              <a:rPr lang="en-US" sz="2400" dirty="0" err="1"/>
              <a:t>umum</a:t>
            </a:r>
            <a:r>
              <a:rPr lang="en-US" sz="2400" dirty="0"/>
              <a:t> Ax = 0 </a:t>
            </a:r>
          </a:p>
          <a:p>
            <a:endParaRPr lang="en-US" sz="2400" dirty="0"/>
          </a:p>
          <a:p>
            <a:r>
              <a:rPr lang="en-US" sz="2400" dirty="0"/>
              <a:t>Nullity </a:t>
            </a:r>
            <a:r>
              <a:rPr lang="en-US" sz="2400" dirty="0" err="1"/>
              <a:t>matriks</a:t>
            </a:r>
            <a:r>
              <a:rPr lang="en-US" sz="2400" dirty="0"/>
              <a:t> 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diartikan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parameter di </a:t>
            </a:r>
            <a:r>
              <a:rPr lang="en-US" sz="2400" dirty="0" err="1"/>
              <a:t>dalam</a:t>
            </a:r>
            <a:r>
              <a:rPr lang="en-US" sz="2400" dirty="0"/>
              <a:t> solusi </a:t>
            </a:r>
            <a:r>
              <a:rPr lang="en-US" sz="2400" dirty="0" err="1"/>
              <a:t>umum</a:t>
            </a:r>
            <a:r>
              <a:rPr lang="en-US" sz="2400" dirty="0"/>
              <a:t> Ax = 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6AD1E1-1021-429D-8DB3-600B92D55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16</a:t>
            </a:fld>
            <a:endParaRPr lang="en-US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D8645DBC-A19C-4BD1-8A83-D22874A7D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447" y="4022407"/>
            <a:ext cx="10411106" cy="164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33173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A2484-1468-4B40-B041-27AA4B5C2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7230"/>
            <a:ext cx="10877550" cy="547973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6: </a:t>
            </a:r>
            <a:r>
              <a:rPr lang="en-US" dirty="0" err="1"/>
              <a:t>Tinjau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 pada </a:t>
            </a:r>
            <a:r>
              <a:rPr lang="en-US" dirty="0" err="1"/>
              <a:t>Contoh</a:t>
            </a:r>
            <a:r>
              <a:rPr lang="en-US" dirty="0"/>
              <a:t> 4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mariks</a:t>
            </a:r>
            <a:r>
              <a:rPr lang="en-US" dirty="0"/>
              <a:t> A </a:t>
            </a:r>
            <a:r>
              <a:rPr lang="en-US" dirty="0" err="1"/>
              <a:t>adalah</a:t>
            </a:r>
            <a:r>
              <a:rPr lang="en-US" dirty="0"/>
              <a:t> 4 x 6  (m = 4, n = 6).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dihitung</a:t>
            </a:r>
            <a:r>
              <a:rPr lang="en-US" dirty="0"/>
              <a:t> pada </a:t>
            </a:r>
            <a:r>
              <a:rPr lang="en-US" dirty="0" err="1"/>
              <a:t>Contoh</a:t>
            </a:r>
            <a:r>
              <a:rPr lang="en-US" dirty="0"/>
              <a:t> 4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= 3,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= 3, dan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null = 3, </a:t>
            </a:r>
            <a:r>
              <a:rPr lang="en-US" dirty="0" err="1"/>
              <a:t>maka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rank(A) = 3</a:t>
            </a:r>
          </a:p>
          <a:p>
            <a:pPr marL="0" indent="0">
              <a:buNone/>
            </a:pPr>
            <a:r>
              <a:rPr lang="en-US" dirty="0"/>
              <a:t>	nullity(A) = 3</a:t>
            </a:r>
          </a:p>
          <a:p>
            <a:pPr marL="0" indent="0">
              <a:buNone/>
            </a:pPr>
            <a:r>
              <a:rPr lang="en-US" dirty="0"/>
              <a:t>	rank(A) + nullity(A) = n   </a:t>
            </a:r>
            <a:r>
              <a:rPr lang="en-US" dirty="0">
                <a:sym typeface="Symbol" panose="05050102010706020507" pitchFamily="18" charset="2"/>
              </a:rPr>
              <a:t> </a:t>
            </a:r>
            <a:r>
              <a:rPr lang="en-US" dirty="0"/>
              <a:t>3 + 3 = 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3ACA12-DD9A-4777-A629-C6730DB02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C3FE6DC-059F-4025-839E-B1EA4A101059}"/>
                  </a:ext>
                </a:extLst>
              </p:cNvPr>
              <p:cNvSpPr/>
              <p:nvPr/>
            </p:nvSpPr>
            <p:spPr>
              <a:xfrm>
                <a:off x="2948590" y="1402283"/>
                <a:ext cx="4458785" cy="13395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C3FE6DC-059F-4025-839E-B1EA4A10105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8590" y="1402283"/>
                <a:ext cx="4458785" cy="1339597"/>
              </a:xfrm>
              <a:prstGeom prst="rect">
                <a:avLst/>
              </a:prstGeom>
              <a:blipFill>
                <a:blip r:embed="rId2"/>
                <a:stretch>
                  <a:fillRect l="-1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64732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6173D-4377-4FD2-AEE7-526C69903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8659"/>
            <a:ext cx="10515600" cy="60128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17</a:t>
            </a:r>
            <a:r>
              <a:rPr lang="en-US" dirty="0"/>
              <a:t>: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i="1" dirty="0"/>
              <a:t>rank</a:t>
            </a:r>
            <a:r>
              <a:rPr lang="en-US" dirty="0"/>
              <a:t> dan </a:t>
            </a:r>
            <a:r>
              <a:rPr lang="en-US" i="1" dirty="0"/>
              <a:t>nullity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 </a:t>
            </a:r>
            <a:r>
              <a:rPr lang="en-US" dirty="0" err="1"/>
              <a:t>berikut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 err="1"/>
              <a:t>Jawaban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i="1" dirty="0"/>
              <a:t>Rank</a:t>
            </a:r>
            <a:r>
              <a:rPr lang="en-US" sz="2400" dirty="0"/>
              <a:t>(A) juga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dihitung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</a:t>
            </a:r>
            <a:r>
              <a:rPr lang="en-US" sz="2400" dirty="0" err="1"/>
              <a:t>tidak-nol</a:t>
            </a:r>
            <a:r>
              <a:rPr lang="en-US" sz="2400" dirty="0"/>
              <a:t> pada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OBE. Ada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</a:t>
            </a:r>
            <a:r>
              <a:rPr lang="en-US" sz="2400" dirty="0" err="1"/>
              <a:t>tidak-nol</a:t>
            </a:r>
            <a:r>
              <a:rPr lang="en-US" sz="2400" dirty="0"/>
              <a:t> pada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OBE di </a:t>
            </a:r>
            <a:r>
              <a:rPr lang="en-US" sz="2400" dirty="0" err="1"/>
              <a:t>atas</a:t>
            </a:r>
            <a:r>
              <a:rPr lang="en-US" sz="2400" dirty="0"/>
              <a:t>, 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i="1" dirty="0"/>
              <a:t>rank</a:t>
            </a:r>
            <a:r>
              <a:rPr lang="en-US" sz="2400" dirty="0"/>
              <a:t>(</a:t>
            </a:r>
            <a:r>
              <a:rPr lang="en-US" sz="2400" i="1" dirty="0"/>
              <a:t>A</a:t>
            </a:r>
            <a:r>
              <a:rPr lang="en-US" sz="2400" dirty="0"/>
              <a:t>) = 2.</a:t>
            </a:r>
          </a:p>
          <a:p>
            <a:pPr marL="0" indent="0">
              <a:buNone/>
            </a:pPr>
            <a:r>
              <a:rPr lang="en-US" sz="2400" i="1" dirty="0"/>
              <a:t>Nullity</a:t>
            </a:r>
            <a:r>
              <a:rPr lang="en-US" sz="2400" dirty="0"/>
              <a:t> </a:t>
            </a:r>
            <a:r>
              <a:rPr lang="en-US" sz="2400" dirty="0" err="1"/>
              <a:t>dihitung</a:t>
            </a:r>
            <a:r>
              <a:rPr lang="en-US" sz="2400" dirty="0"/>
              <a:t> </a:t>
            </a:r>
            <a:r>
              <a:rPr lang="en-US" sz="2400" dirty="0" err="1"/>
              <a:t>sbb</a:t>
            </a:r>
            <a:r>
              <a:rPr lang="en-US" sz="2400" dirty="0"/>
              <a:t>:  </a:t>
            </a:r>
            <a:r>
              <a:rPr lang="en-US" sz="2400" i="1" dirty="0"/>
              <a:t>nullity</a:t>
            </a:r>
            <a:r>
              <a:rPr lang="en-US" sz="2400" dirty="0"/>
              <a:t>(A) = </a:t>
            </a:r>
            <a:r>
              <a:rPr lang="en-US" sz="2400" i="1" dirty="0"/>
              <a:t>n</a:t>
            </a:r>
            <a:r>
              <a:rPr lang="en-US" sz="2400" dirty="0"/>
              <a:t> – </a:t>
            </a:r>
            <a:r>
              <a:rPr lang="en-US" sz="2400" i="1" dirty="0"/>
              <a:t>rank</a:t>
            </a:r>
            <a:r>
              <a:rPr lang="en-US" sz="2400" dirty="0"/>
              <a:t>(</a:t>
            </a:r>
            <a:r>
              <a:rPr lang="en-US" sz="2400" i="1" dirty="0"/>
              <a:t>A</a:t>
            </a:r>
            <a:r>
              <a:rPr lang="en-US" sz="2400" dirty="0"/>
              <a:t>) = 6 – 2 = 4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17FA2-412E-42F7-A30F-AD9BB604D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98E1608-F386-4212-9327-883E04156C04}"/>
                  </a:ext>
                </a:extLst>
              </p:cNvPr>
              <p:cNvSpPr/>
              <p:nvPr/>
            </p:nvSpPr>
            <p:spPr>
              <a:xfrm>
                <a:off x="2948590" y="1402283"/>
                <a:ext cx="4618316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−9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98E1608-F386-4212-9327-883E04156C0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8590" y="1402283"/>
                <a:ext cx="4618316" cy="1452962"/>
              </a:xfrm>
              <a:prstGeom prst="rect">
                <a:avLst/>
              </a:prstGeom>
              <a:blipFill>
                <a:blip r:embed="rId2"/>
                <a:stretch>
                  <a:fillRect l="-21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98209AD-47ED-40C7-A775-6F08B18053D0}"/>
                  </a:ext>
                </a:extLst>
              </p:cNvPr>
              <p:cNvSpPr/>
              <p:nvPr/>
            </p:nvSpPr>
            <p:spPr>
              <a:xfrm>
                <a:off x="1530000" y="3332957"/>
                <a:ext cx="5206618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−7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−9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200" dirty="0"/>
                  <a:t>   </a:t>
                </a:r>
                <a:r>
                  <a:rPr lang="en-US" sz="2000" dirty="0"/>
                  <a:t>~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en-US" sz="2000" dirty="0"/>
                  <a:t>  ~</a:t>
                </a:r>
                <a:r>
                  <a:rPr lang="en-US" sz="2200" dirty="0"/>
                  <a:t> 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98209AD-47ED-40C7-A775-6F08B18053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0000" y="3332957"/>
                <a:ext cx="5206618" cy="14529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BD46062-6E64-40F4-A271-F1CA9A59C13E}"/>
                  </a:ext>
                </a:extLst>
              </p:cNvPr>
              <p:cNvSpPr/>
              <p:nvPr/>
            </p:nvSpPr>
            <p:spPr>
              <a:xfrm>
                <a:off x="6491097" y="3332957"/>
                <a:ext cx="4401911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BD46062-6E64-40F4-A271-F1CA9A59C1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1097" y="3332957"/>
                <a:ext cx="4401911" cy="145296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D74E14C8-0758-44F4-9885-98416435998D}"/>
              </a:ext>
            </a:extLst>
          </p:cNvPr>
          <p:cNvSpPr txBox="1"/>
          <p:nvPr/>
        </p:nvSpPr>
        <p:spPr>
          <a:xfrm>
            <a:off x="5712273" y="3481701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OBE</a:t>
            </a:r>
          </a:p>
        </p:txBody>
      </p:sp>
    </p:spTree>
    <p:extLst>
      <p:ext uri="{BB962C8B-B14F-4D97-AF65-F5344CB8AC3E}">
        <p14:creationId xmlns:p14="http://schemas.microsoft.com/office/powerpoint/2010/main" val="32417689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3025B-B596-47A9-85FF-F31B5AE5D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0090"/>
            <a:ext cx="10515600" cy="54568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membuktikan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i="1" dirty="0"/>
              <a:t>nullity</a:t>
            </a:r>
            <a:r>
              <a:rPr lang="en-US" sz="2400" dirty="0"/>
              <a:t>(A) = 4,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selesaikan</a:t>
            </a:r>
            <a:r>
              <a:rPr lang="en-US" sz="2400" dirty="0"/>
              <a:t> </a:t>
            </a:r>
            <a:r>
              <a:rPr lang="en-US" sz="2400" dirty="0" err="1"/>
              <a:t>terlebih</a:t>
            </a:r>
            <a:r>
              <a:rPr lang="en-US" sz="2400" dirty="0"/>
              <a:t> </a:t>
            </a:r>
            <a:r>
              <a:rPr lang="en-US" sz="2400" dirty="0" err="1"/>
              <a:t>dahulu</a:t>
            </a:r>
            <a:r>
              <a:rPr lang="en-US" sz="2400" dirty="0"/>
              <a:t> A</a:t>
            </a:r>
            <a:r>
              <a:rPr lang="en-US" sz="2400" b="1" dirty="0"/>
              <a:t>x</a:t>
            </a:r>
            <a:r>
              <a:rPr lang="en-US" sz="2400" dirty="0"/>
              <a:t> = 0,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C60575-A508-42CC-8205-A91791F9C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74BE7F0-EF2D-410B-8A39-C65DAB23432B}"/>
                  </a:ext>
                </a:extLst>
              </p:cNvPr>
              <p:cNvSpPr/>
              <p:nvPr/>
            </p:nvSpPr>
            <p:spPr>
              <a:xfrm>
                <a:off x="1000887" y="1515587"/>
                <a:ext cx="6140037" cy="14616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7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−7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−9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200" dirty="0"/>
                  <a:t>   </a:t>
                </a:r>
                <a:r>
                  <a:rPr lang="en-US" sz="2000" dirty="0"/>
                  <a:t>~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en-US" sz="2000" dirty="0"/>
                  <a:t>  ~</a:t>
                </a:r>
                <a:r>
                  <a:rPr lang="en-US" sz="2200" dirty="0"/>
                  <a:t> 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74BE7F0-EF2D-410B-8A39-C65DAB23432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887" y="1515587"/>
                <a:ext cx="6140037" cy="146161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7D065C1-87DF-4086-A499-A68060B1F17D}"/>
                  </a:ext>
                </a:extLst>
              </p:cNvPr>
              <p:cNvSpPr/>
              <p:nvPr/>
            </p:nvSpPr>
            <p:spPr>
              <a:xfrm>
                <a:off x="6422517" y="1515587"/>
                <a:ext cx="4879606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7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7D065C1-87DF-4086-A499-A68060B1F1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2517" y="1515587"/>
                <a:ext cx="4879606" cy="14529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6B737F7E-E33D-4D06-8625-E7A26CEA0937}"/>
              </a:ext>
            </a:extLst>
          </p:cNvPr>
          <p:cNvSpPr txBox="1"/>
          <p:nvPr/>
        </p:nvSpPr>
        <p:spPr>
          <a:xfrm>
            <a:off x="5643693" y="1664331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OBE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F1B9080-0848-4D97-B1BF-216CB57D1B7A}"/>
              </a:ext>
            </a:extLst>
          </p:cNvPr>
          <p:cNvSpPr/>
          <p:nvPr/>
        </p:nvSpPr>
        <p:spPr>
          <a:xfrm>
            <a:off x="1000887" y="3289678"/>
            <a:ext cx="11049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Dari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i="1" dirty="0"/>
              <a:t>augmented</a:t>
            </a:r>
            <a:r>
              <a:rPr lang="en-US" sz="2400" dirty="0"/>
              <a:t> yang </a:t>
            </a:r>
            <a:r>
              <a:rPr lang="en-US" sz="2400" dirty="0" err="1"/>
              <a:t>terakhir</a:t>
            </a:r>
            <a:r>
              <a:rPr lang="en-US" sz="2400" dirty="0"/>
              <a:t>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sbb</a:t>
            </a:r>
            <a:r>
              <a:rPr lang="en-US" sz="2400" dirty="0"/>
              <a:t>: </a:t>
            </a:r>
          </a:p>
          <a:p>
            <a:r>
              <a:rPr lang="en-US" sz="2400" dirty="0"/>
              <a:t>        x</a:t>
            </a:r>
            <a:r>
              <a:rPr lang="en-US" sz="2400" baseline="-25000" dirty="0"/>
              <a:t>1</a:t>
            </a:r>
            <a:r>
              <a:rPr lang="en-US" sz="2400" dirty="0"/>
              <a:t>        – 4x</a:t>
            </a:r>
            <a:r>
              <a:rPr lang="en-US" sz="2400" baseline="-25000" dirty="0"/>
              <a:t>3</a:t>
            </a:r>
            <a:r>
              <a:rPr lang="en-US" sz="2400" dirty="0"/>
              <a:t> – 28x</a:t>
            </a:r>
            <a:r>
              <a:rPr lang="en-US" sz="2400" baseline="-25000" dirty="0"/>
              <a:t>4</a:t>
            </a:r>
            <a:r>
              <a:rPr lang="en-US" sz="2400" dirty="0"/>
              <a:t>  – 37x</a:t>
            </a:r>
            <a:r>
              <a:rPr lang="en-US" sz="2400" baseline="-25000" dirty="0"/>
              <a:t>5</a:t>
            </a:r>
            <a:r>
              <a:rPr lang="en-US" sz="2400" dirty="0"/>
              <a:t> + 13x</a:t>
            </a:r>
            <a:r>
              <a:rPr lang="en-US" sz="2400" baseline="-25000" dirty="0"/>
              <a:t>6</a:t>
            </a:r>
            <a:r>
              <a:rPr lang="en-US" sz="2400" dirty="0"/>
              <a:t>  = 0       (</a:t>
            </a:r>
            <a:r>
              <a:rPr lang="en-US" sz="2400" dirty="0" err="1"/>
              <a:t>i</a:t>
            </a:r>
            <a:r>
              <a:rPr lang="en-US" sz="2400" dirty="0"/>
              <a:t>)</a:t>
            </a:r>
          </a:p>
          <a:p>
            <a:r>
              <a:rPr lang="en-US" sz="2400" dirty="0"/>
              <a:t>              x</a:t>
            </a:r>
            <a:r>
              <a:rPr lang="en-US" sz="2400" baseline="-25000" dirty="0"/>
              <a:t>2</a:t>
            </a:r>
            <a:r>
              <a:rPr lang="en-US" sz="2400" dirty="0"/>
              <a:t>  – 2x</a:t>
            </a:r>
            <a:r>
              <a:rPr lang="en-US" sz="2400" baseline="-25000" dirty="0"/>
              <a:t>3</a:t>
            </a:r>
            <a:r>
              <a:rPr lang="en-US" sz="2400" dirty="0"/>
              <a:t> – 12x</a:t>
            </a:r>
            <a:r>
              <a:rPr lang="en-US" sz="2400" baseline="-25000" dirty="0"/>
              <a:t>4</a:t>
            </a:r>
            <a:r>
              <a:rPr lang="en-US" sz="2400" dirty="0"/>
              <a:t>  – 16x</a:t>
            </a:r>
            <a:r>
              <a:rPr lang="en-US" sz="2400" baseline="-25000" dirty="0"/>
              <a:t>5</a:t>
            </a:r>
            <a:r>
              <a:rPr lang="en-US" sz="2400" dirty="0"/>
              <a:t> + 5x</a:t>
            </a:r>
            <a:r>
              <a:rPr lang="en-US" sz="2400" baseline="-25000" dirty="0"/>
              <a:t>6</a:t>
            </a:r>
            <a:r>
              <a:rPr lang="en-US" sz="2400" dirty="0"/>
              <a:t> 	= 0	(ii)</a:t>
            </a:r>
          </a:p>
          <a:p>
            <a:endParaRPr lang="en-US" sz="2400" dirty="0">
              <a:sym typeface="Wingdings" panose="05000000000000000000" pitchFamily="2" charset="2"/>
            </a:endParaRPr>
          </a:p>
          <a:p>
            <a:r>
              <a:rPr lang="en-US" sz="2400" dirty="0">
                <a:sym typeface="Wingdings" panose="05000000000000000000" pitchFamily="2" charset="2"/>
              </a:rPr>
              <a:t>Dari (ii) </a:t>
            </a:r>
            <a:r>
              <a:rPr lang="en-US" sz="2400" dirty="0" err="1">
                <a:sym typeface="Wingdings" panose="05000000000000000000" pitchFamily="2" charset="2"/>
              </a:rPr>
              <a:t>diperoleh</a:t>
            </a:r>
            <a:r>
              <a:rPr lang="en-US" sz="2400" dirty="0">
                <a:sym typeface="Wingdings" panose="05000000000000000000" pitchFamily="2" charset="2"/>
              </a:rPr>
              <a:t>:  </a:t>
            </a:r>
            <a:r>
              <a:rPr lang="en-US" sz="2400" dirty="0"/>
              <a:t>x</a:t>
            </a:r>
            <a:r>
              <a:rPr lang="en-US" sz="2400" baseline="-25000" dirty="0"/>
              <a:t>2</a:t>
            </a:r>
            <a:r>
              <a:rPr lang="en-US" sz="2400" dirty="0"/>
              <a:t> = 2x</a:t>
            </a:r>
            <a:r>
              <a:rPr lang="en-US" sz="2400" baseline="-25000" dirty="0"/>
              <a:t>3</a:t>
            </a:r>
            <a:r>
              <a:rPr lang="en-US" sz="2400" dirty="0"/>
              <a:t> – 12x</a:t>
            </a:r>
            <a:r>
              <a:rPr lang="en-US" sz="2400" baseline="-25000" dirty="0"/>
              <a:t>4</a:t>
            </a:r>
            <a:r>
              <a:rPr lang="en-US" sz="2400" dirty="0"/>
              <a:t> + 16x</a:t>
            </a:r>
            <a:r>
              <a:rPr lang="en-US" sz="2400" baseline="-25000" dirty="0"/>
              <a:t>5 </a:t>
            </a:r>
            <a:r>
              <a:rPr lang="en-US" sz="2400" dirty="0"/>
              <a:t> – 5x</a:t>
            </a:r>
            <a:r>
              <a:rPr lang="en-US" sz="2400" baseline="-25000" dirty="0"/>
              <a:t>6 </a:t>
            </a:r>
          </a:p>
          <a:p>
            <a:r>
              <a:rPr lang="en-US" sz="2400" dirty="0"/>
              <a:t>Dari (</a:t>
            </a:r>
            <a:r>
              <a:rPr lang="en-US" sz="2400" dirty="0" err="1"/>
              <a:t>i</a:t>
            </a:r>
            <a:r>
              <a:rPr lang="en-US" sz="2400" dirty="0"/>
              <a:t>) </a:t>
            </a:r>
            <a:r>
              <a:rPr lang="en-US" sz="2400" dirty="0" err="1"/>
              <a:t>diperoleh</a:t>
            </a:r>
            <a:r>
              <a:rPr lang="en-US" sz="2400" dirty="0"/>
              <a:t>:   x</a:t>
            </a:r>
            <a:r>
              <a:rPr lang="en-US" sz="2400" baseline="-25000" dirty="0"/>
              <a:t>1</a:t>
            </a:r>
            <a:r>
              <a:rPr lang="en-US" sz="2400" dirty="0"/>
              <a:t> = 4x</a:t>
            </a:r>
            <a:r>
              <a:rPr lang="en-US" sz="2400" baseline="-25000" dirty="0"/>
              <a:t>3</a:t>
            </a:r>
            <a:r>
              <a:rPr lang="en-US" sz="2400" dirty="0"/>
              <a:t>  + 28x</a:t>
            </a:r>
            <a:r>
              <a:rPr lang="en-US" sz="2400" baseline="-25000" dirty="0"/>
              <a:t>4</a:t>
            </a:r>
            <a:r>
              <a:rPr lang="en-US" sz="2400" dirty="0"/>
              <a:t> + 37x</a:t>
            </a:r>
            <a:r>
              <a:rPr lang="en-US" sz="2400" baseline="-25000" dirty="0"/>
              <a:t>5</a:t>
            </a:r>
            <a:r>
              <a:rPr lang="en-US" sz="2400" dirty="0"/>
              <a:t> – 13x</a:t>
            </a:r>
            <a:r>
              <a:rPr lang="en-US" sz="2400" baseline="-25000" dirty="0"/>
              <a:t>6</a:t>
            </a:r>
            <a:r>
              <a:rPr lang="en-US" sz="2400" dirty="0"/>
              <a:t> </a:t>
            </a:r>
          </a:p>
          <a:p>
            <a:r>
              <a:rPr lang="en-US" sz="2400" dirty="0" err="1">
                <a:sym typeface="Wingdings" panose="05000000000000000000" pitchFamily="2" charset="2"/>
              </a:rPr>
              <a:t>Misalkan</a:t>
            </a:r>
            <a:r>
              <a:rPr lang="en-US" sz="2400" dirty="0">
                <a:sym typeface="Wingdings" panose="05000000000000000000" pitchFamily="2" charset="2"/>
              </a:rPr>
              <a:t> x</a:t>
            </a:r>
            <a:r>
              <a:rPr lang="en-US" sz="2400" baseline="-25000" dirty="0">
                <a:sym typeface="Wingdings" panose="05000000000000000000" pitchFamily="2" charset="2"/>
              </a:rPr>
              <a:t>3</a:t>
            </a:r>
            <a:r>
              <a:rPr lang="en-US" sz="2400" dirty="0">
                <a:sym typeface="Wingdings" panose="05000000000000000000" pitchFamily="2" charset="2"/>
              </a:rPr>
              <a:t> = r, x</a:t>
            </a:r>
            <a:r>
              <a:rPr lang="en-US" sz="2400" baseline="-25000" dirty="0">
                <a:sym typeface="Wingdings" panose="05000000000000000000" pitchFamily="2" charset="2"/>
              </a:rPr>
              <a:t>4</a:t>
            </a:r>
            <a:r>
              <a:rPr lang="en-US" sz="2400" dirty="0">
                <a:sym typeface="Wingdings" panose="05000000000000000000" pitchFamily="2" charset="2"/>
              </a:rPr>
              <a:t> = s, x</a:t>
            </a:r>
            <a:r>
              <a:rPr lang="en-US" sz="2400" baseline="-25000" dirty="0">
                <a:sym typeface="Wingdings" panose="05000000000000000000" pitchFamily="2" charset="2"/>
              </a:rPr>
              <a:t>5</a:t>
            </a:r>
            <a:r>
              <a:rPr lang="en-US" sz="2400" dirty="0">
                <a:sym typeface="Wingdings" panose="05000000000000000000" pitchFamily="2" charset="2"/>
              </a:rPr>
              <a:t> = t, x</a:t>
            </a:r>
            <a:r>
              <a:rPr lang="en-US" sz="2400" baseline="-25000" dirty="0">
                <a:sym typeface="Wingdings" panose="05000000000000000000" pitchFamily="2" charset="2"/>
              </a:rPr>
              <a:t>6</a:t>
            </a:r>
            <a:r>
              <a:rPr lang="en-US" sz="2400" dirty="0">
                <a:sym typeface="Wingdings" panose="05000000000000000000" pitchFamily="2" charset="2"/>
              </a:rPr>
              <a:t> = u, </a:t>
            </a:r>
            <a:r>
              <a:rPr lang="en-US" sz="2400" dirty="0" err="1">
                <a:sym typeface="Wingdings" panose="05000000000000000000" pitchFamily="2" charset="2"/>
              </a:rPr>
              <a:t>maka</a:t>
            </a:r>
            <a:r>
              <a:rPr lang="en-US" sz="2400" dirty="0">
                <a:sym typeface="Wingdings" panose="05000000000000000000" pitchFamily="2" charset="2"/>
              </a:rPr>
              <a:t> solusi A</a:t>
            </a:r>
            <a:r>
              <a:rPr lang="en-US" sz="2400" b="1" dirty="0">
                <a:sym typeface="Wingdings" panose="05000000000000000000" pitchFamily="2" charset="2"/>
              </a:rPr>
              <a:t>x</a:t>
            </a:r>
            <a:r>
              <a:rPr lang="en-US" sz="2400" dirty="0">
                <a:sym typeface="Wingdings" panose="05000000000000000000" pitchFamily="2" charset="2"/>
              </a:rPr>
              <a:t> = 0 </a:t>
            </a:r>
            <a:r>
              <a:rPr lang="en-US" sz="2400" dirty="0" err="1">
                <a:sym typeface="Wingdings" panose="05000000000000000000" pitchFamily="2" charset="2"/>
              </a:rPr>
              <a:t>dinyatakan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sebagai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vektor</a:t>
            </a:r>
            <a:r>
              <a:rPr lang="en-US" sz="2400" dirty="0">
                <a:sym typeface="Wingdings" panose="05000000000000000000" pitchFamily="2" charset="2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09845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6DC3C-C7BC-4C44-AAAF-07AC4C15B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1360"/>
            <a:ext cx="10515600" cy="545560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/>
              <a:t>Sumber</a:t>
            </a:r>
            <a:r>
              <a:rPr lang="en-US" b="1" dirty="0"/>
              <a:t>: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Howard Anton &amp; Chris </a:t>
            </a:r>
            <a:r>
              <a:rPr lang="en-US" dirty="0" err="1"/>
              <a:t>Rores</a:t>
            </a:r>
            <a:r>
              <a:rPr lang="en-US" dirty="0"/>
              <a:t>, </a:t>
            </a:r>
            <a:r>
              <a:rPr lang="en-US" i="1" dirty="0"/>
              <a:t>Elementary Linear Algebra, 10</a:t>
            </a:r>
            <a:r>
              <a:rPr lang="en-US" i="1" baseline="30000" dirty="0"/>
              <a:t>th</a:t>
            </a:r>
            <a:r>
              <a:rPr lang="en-US" i="1" dirty="0"/>
              <a:t> Edition </a:t>
            </a:r>
          </a:p>
          <a:p>
            <a:pPr marL="0" indent="0">
              <a:buNone/>
            </a:pPr>
            <a:r>
              <a:rPr lang="en-US" i="1" dirty="0"/>
              <a:t>	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10F5921-AC98-4AC8-B93A-04020B34C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192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EFF0BE-AFAB-440D-A01C-33540A986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090F42F-02EB-481B-9495-16CFD55D3BD0}"/>
                  </a:ext>
                </a:extLst>
              </p:cNvPr>
              <p:cNvSpPr/>
              <p:nvPr/>
            </p:nvSpPr>
            <p:spPr>
              <a:xfrm>
                <a:off x="998220" y="971550"/>
                <a:ext cx="10877550" cy="21527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+28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+37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 −13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+12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+16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400" b="0" i="1" smtClean="0">
                        <a:latin typeface="Cambria Math" panose="02040503050406030204" pitchFamily="18" charset="0"/>
                      </a:rPr>
                      <m:t>r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sz="2400" b="0" i="1" smtClean="0">
                        <a:latin typeface="Cambria Math" panose="02040503050406030204" pitchFamily="18" charset="0"/>
                      </a:rPr>
                      <m:t>s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+ 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𝑡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en-US" sz="2400" i="1" dirty="0">
                        <a:latin typeface="Cambria Math" panose="02040503050406030204" pitchFamily="18" charset="0"/>
                      </a:rPr>
                      <m:t>+ 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090F42F-02EB-481B-9495-16CFD55D3B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8220" y="971550"/>
                <a:ext cx="10877550" cy="215276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1AC61582-C891-4271-B2DA-4CAEC0A37629}"/>
              </a:ext>
            </a:extLst>
          </p:cNvPr>
          <p:cNvSpPr/>
          <p:nvPr/>
        </p:nvSpPr>
        <p:spPr>
          <a:xfrm>
            <a:off x="586740" y="3429000"/>
            <a:ext cx="1087755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Basis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null </a:t>
            </a:r>
            <a:r>
              <a:rPr lang="en-US" sz="2400" dirty="0" err="1"/>
              <a:t>adalah</a:t>
            </a:r>
            <a:r>
              <a:rPr lang="en-US" sz="2400" dirty="0"/>
              <a:t>:</a:t>
            </a:r>
          </a:p>
          <a:p>
            <a:r>
              <a:rPr lang="en-US" sz="2400" b="1" dirty="0"/>
              <a:t>     v</a:t>
            </a:r>
            <a:r>
              <a:rPr lang="en-US" sz="2400" b="1" baseline="-25000" dirty="0"/>
              <a:t>1</a:t>
            </a:r>
            <a:r>
              <a:rPr lang="en-US" sz="2400" dirty="0"/>
              <a:t> = (4, 2, 1, 0, 0, 0),  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dirty="0"/>
              <a:t> = (28, 12, 0, 0, 1, 0), </a:t>
            </a:r>
            <a:r>
              <a:rPr lang="en-US" sz="2400" b="1" dirty="0"/>
              <a:t>v</a:t>
            </a:r>
            <a:r>
              <a:rPr lang="en-US" sz="2400" b="1" baseline="-25000" dirty="0"/>
              <a:t>3</a:t>
            </a:r>
            <a:r>
              <a:rPr lang="en-US" sz="2400" dirty="0"/>
              <a:t> = (37, 16, 0, 0, 1, 0), dan </a:t>
            </a:r>
          </a:p>
          <a:p>
            <a:r>
              <a:rPr lang="en-US" sz="2400" dirty="0"/>
              <a:t>     </a:t>
            </a:r>
            <a:r>
              <a:rPr lang="en-US" sz="2400" b="1" dirty="0"/>
              <a:t>v</a:t>
            </a:r>
            <a:r>
              <a:rPr lang="en-US" sz="2400" b="1" baseline="-25000" dirty="0"/>
              <a:t>4</a:t>
            </a:r>
            <a:r>
              <a:rPr lang="en-US" sz="2400" dirty="0"/>
              <a:t> = (–13 , –5, 0, 0, 0, 1)</a:t>
            </a:r>
          </a:p>
          <a:p>
            <a:r>
              <a:rPr lang="en-US" sz="2400" dirty="0" err="1"/>
              <a:t>Dimensi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null = 4,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i="1" dirty="0"/>
              <a:t>nullity</a:t>
            </a:r>
            <a:r>
              <a:rPr lang="en-US" sz="2400" dirty="0"/>
              <a:t>(A) = 4 </a:t>
            </a:r>
          </a:p>
          <a:p>
            <a:endParaRPr lang="en-US" sz="2400" dirty="0"/>
          </a:p>
          <a:p>
            <a:r>
              <a:rPr lang="en-US" sz="2400" dirty="0"/>
              <a:t>Nullity(A) = 4 juga  </a:t>
            </a:r>
            <a:r>
              <a:rPr lang="en-US" sz="2400" dirty="0" err="1"/>
              <a:t>berarti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parameter pada solusi </a:t>
            </a:r>
            <a:r>
              <a:rPr lang="en-US" sz="2400" dirty="0" err="1"/>
              <a:t>umum</a:t>
            </a:r>
            <a:r>
              <a:rPr lang="en-US" sz="2400" dirty="0"/>
              <a:t> Ax = 0 </a:t>
            </a:r>
            <a:r>
              <a:rPr lang="en-US" sz="2400" dirty="0" err="1"/>
              <a:t>adalah</a:t>
            </a:r>
            <a:r>
              <a:rPr lang="en-US" sz="2400" dirty="0"/>
              <a:t> 4 (pada </a:t>
            </a:r>
            <a:r>
              <a:rPr lang="en-US" sz="2400" dirty="0" err="1"/>
              <a:t>kasus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parameter solusi </a:t>
            </a:r>
            <a:r>
              <a:rPr lang="en-US" sz="2400" dirty="0" err="1"/>
              <a:t>adalah</a:t>
            </a:r>
            <a:r>
              <a:rPr lang="en-US" sz="2400" dirty="0"/>
              <a:t> r, s, t, dan u, </a:t>
            </a:r>
            <a:r>
              <a:rPr lang="en-US" sz="2400" dirty="0" err="1"/>
              <a:t>semuanya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riil</a:t>
            </a:r>
            <a:r>
              <a:rPr 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13890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1C6E6A8-6A86-4912-AD73-3D8A57F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21</a:t>
            </a:fld>
            <a:endParaRPr lang="en-US"/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7DD93106-55CA-4860-A041-FF284C1305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7360" y="182562"/>
            <a:ext cx="7880350" cy="667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49346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4E5F4-0A0C-881D-B3A0-AEEB0B599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 (</a:t>
            </a:r>
            <a:r>
              <a:rPr lang="en-US" dirty="0" err="1"/>
              <a:t>Kuis</a:t>
            </a:r>
            <a:r>
              <a:rPr lang="en-US" dirty="0"/>
              <a:t> 2022)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8169DB-F6D3-46F3-47B7-B4C9217E65B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342900" marR="0" lvl="0" indent="-34290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Diberikan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sebuah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matrik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A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sebagai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be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rikut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 =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−7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−6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−9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−9</m:t>
                              </m:r>
                            </m:e>
                          </m:mr>
                        </m:m>
                      </m:e>
                    </m:d>
                  </m:oMath>
                </a14:m>
                <a:b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a)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Tentukan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basis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dari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ruang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baris dan basis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dari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ruang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kolom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b)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Tentukan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basis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dari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ruang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baris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dengan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membentuk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terlebih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dahulu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</a:t>
                </a:r>
                <a:r>
                  <a:rPr lang="en-ID" sz="2400" baseline="30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(basis-basis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nya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terdiri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dari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vector-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vektor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baris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semula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c) 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Tentukan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rank(A) dan nullity(A)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8169DB-F6D3-46F3-47B7-B4C9217E65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1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A5C337-3870-E447-860F-86931AF1C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3174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53879-4B6B-78DE-4FC1-FD73AD699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err="1"/>
              <a:t>Jawaban</a:t>
            </a:r>
            <a:r>
              <a:rPr lang="en-US" sz="2400" b="1" dirty="0"/>
              <a:t>: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25AC71-BDAC-537B-1601-27F9D393C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23</a:t>
            </a:fld>
            <a:endParaRPr lang="en-US"/>
          </a:p>
        </p:txBody>
      </p:sp>
      <p:pic>
        <p:nvPicPr>
          <p:cNvPr id="5" name="Picture 4" descr="Table&#10;&#10;Description automatically generated with medium confidence">
            <a:extLst>
              <a:ext uri="{FF2B5EF4-FFF2-40B4-BE49-F238E27FC236}">
                <a16:creationId xmlns:a16="http://schemas.microsoft.com/office/drawing/2014/main" id="{787679A1-E736-FDD4-229F-6DE2C479E5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999331"/>
            <a:ext cx="7366253" cy="5722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5359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8A96152-C4CF-1747-1E73-F837D4762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4751182-7F48-489E-F2F7-98BCCB3490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931" y="272933"/>
            <a:ext cx="9174966" cy="499179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B3CB480-D7AB-0062-391B-25835D1B02D2}"/>
              </a:ext>
            </a:extLst>
          </p:cNvPr>
          <p:cNvSpPr txBox="1"/>
          <p:nvPr/>
        </p:nvSpPr>
        <p:spPr>
          <a:xfrm>
            <a:off x="870931" y="5735042"/>
            <a:ext cx="8854960" cy="4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arenR" startAt="3"/>
            </a:pP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rank(A) = 3, nullity(A) = n – rank(A) = 5 – 3 = 2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9529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204A8-432F-46DC-8EAE-75FF2AE30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Latihan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2B7E0-3F02-4062-81CB-C3D06E2AC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(</a:t>
            </a:r>
            <a:r>
              <a:rPr lang="en-US" dirty="0" err="1"/>
              <a:t>soal</a:t>
            </a:r>
            <a:r>
              <a:rPr lang="en-US" dirty="0"/>
              <a:t> </a:t>
            </a:r>
            <a:r>
              <a:rPr lang="en-US" dirty="0" err="1"/>
              <a:t>kuis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2019)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276E65-683E-4401-85FC-D3356C7E2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B7DBBC-DC08-44A9-9462-C1C4B3286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7576" y="2545464"/>
            <a:ext cx="6881484" cy="3810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705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C04B5-9A43-46A8-8142-79ABD8201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Baris</a:t>
            </a:r>
            <a:r>
              <a:rPr lang="en-US" b="1" dirty="0"/>
              <a:t>, </a:t>
            </a:r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Kolom</a:t>
            </a:r>
            <a:r>
              <a:rPr lang="en-US" b="1" dirty="0"/>
              <a:t>, dan </a:t>
            </a:r>
            <a:r>
              <a:rPr lang="en-US" b="1" dirty="0" err="1"/>
              <a:t>Ruang</a:t>
            </a:r>
            <a:r>
              <a:rPr lang="en-US" b="1" dirty="0"/>
              <a:t> Null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4E1D8-49C8-4680-93BF-391E9B1B6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Misalkan</a:t>
            </a:r>
            <a:r>
              <a:rPr lang="en-US" dirty="0"/>
              <a:t> 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m x n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Kita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A:</a:t>
            </a:r>
          </a:p>
          <a:p>
            <a:pPr marL="0" indent="0">
              <a:buNone/>
            </a:pPr>
            <a:r>
              <a:rPr lang="en-US" dirty="0"/>
              <a:t>   (1) </a:t>
            </a:r>
            <a:r>
              <a:rPr lang="en-US" b="1" dirty="0" err="1"/>
              <a:t>Vektor</a:t>
            </a:r>
            <a:r>
              <a:rPr lang="en-US" b="1" dirty="0"/>
              <a:t> </a:t>
            </a:r>
            <a:r>
              <a:rPr lang="en-US" b="1" dirty="0" err="1"/>
              <a:t>baris</a:t>
            </a:r>
            <a:r>
              <a:rPr lang="en-US" dirty="0"/>
              <a:t>: </a:t>
            </a:r>
            <a:r>
              <a:rPr lang="en-US" dirty="0" err="1"/>
              <a:t>vektor</a:t>
            </a:r>
            <a:r>
              <a:rPr lang="en-US" dirty="0"/>
              <a:t> yang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baris-baris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(2) </a:t>
            </a:r>
            <a:r>
              <a:rPr lang="en-US" b="1" dirty="0" err="1"/>
              <a:t>Vektor</a:t>
            </a:r>
            <a:r>
              <a:rPr lang="en-US" b="1" dirty="0"/>
              <a:t> </a:t>
            </a:r>
            <a:r>
              <a:rPr lang="en-US" b="1" dirty="0" err="1"/>
              <a:t>kolom</a:t>
            </a:r>
            <a:r>
              <a:rPr lang="en-US" dirty="0"/>
              <a:t>: vector yang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kolom-kolom</a:t>
            </a:r>
            <a:r>
              <a:rPr lang="en-US" dirty="0"/>
              <a:t> </a:t>
            </a:r>
            <a:r>
              <a:rPr lang="en-US" dirty="0" err="1"/>
              <a:t>matriks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A2084F-173F-480C-8033-2F1A7A698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739B1B-6A15-4620-96E5-64C678669E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9335" y="2358519"/>
            <a:ext cx="3956227" cy="1856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622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3EC60-1187-4A87-865F-29DDB17D3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5520"/>
            <a:ext cx="10515600" cy="5191443"/>
          </a:xfrm>
        </p:spPr>
        <p:txBody>
          <a:bodyPr/>
          <a:lstStyle/>
          <a:p>
            <a:r>
              <a:rPr lang="en-US" dirty="0" err="1"/>
              <a:t>Vektor-vektor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Vektor-vektor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B55FE5-B42E-4708-9D25-466B39851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08A103-5A29-4AD9-93E4-E32027710D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2052" y="1634807"/>
            <a:ext cx="4008304" cy="179419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860C3FF-01BB-4824-8A8E-45CD973AEA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6060" y="4078288"/>
            <a:ext cx="6340287" cy="17941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DA9D469-BB4E-4153-960B-63C53ACADB2A}"/>
              </a:ext>
            </a:extLst>
          </p:cNvPr>
          <p:cNvSpPr txBox="1"/>
          <p:nvPr/>
        </p:nvSpPr>
        <p:spPr>
          <a:xfrm>
            <a:off x="7758564" y="2401098"/>
            <a:ext cx="2908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vektor-vektor</a:t>
            </a:r>
            <a:r>
              <a:rPr lang="en-US" sz="2800" dirty="0">
                <a:solidFill>
                  <a:srgbClr val="FF0000"/>
                </a:solidFill>
              </a:rPr>
              <a:t> di R</a:t>
            </a:r>
            <a:r>
              <a:rPr lang="en-US" sz="2800" baseline="30000" dirty="0">
                <a:solidFill>
                  <a:srgbClr val="FF0000"/>
                </a:solidFill>
              </a:rPr>
              <a:t>n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5C43298A-EB60-49F5-AB82-52DE11155457}"/>
              </a:ext>
            </a:extLst>
          </p:cNvPr>
          <p:cNvSpPr/>
          <p:nvPr/>
        </p:nvSpPr>
        <p:spPr>
          <a:xfrm>
            <a:off x="6786880" y="2531903"/>
            <a:ext cx="680720" cy="2616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1FF7310-FA0F-4740-B756-C95B364C2265}"/>
              </a:ext>
            </a:extLst>
          </p:cNvPr>
          <p:cNvSpPr txBox="1"/>
          <p:nvPr/>
        </p:nvSpPr>
        <p:spPr>
          <a:xfrm>
            <a:off x="8756592" y="4809018"/>
            <a:ext cx="29739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vektor-vektor</a:t>
            </a:r>
            <a:r>
              <a:rPr lang="en-US" sz="2800" dirty="0">
                <a:solidFill>
                  <a:srgbClr val="FF0000"/>
                </a:solidFill>
              </a:rPr>
              <a:t> di R</a:t>
            </a:r>
            <a:r>
              <a:rPr lang="en-US" sz="2800" baseline="30000" dirty="0">
                <a:solidFill>
                  <a:srgbClr val="FF0000"/>
                </a:solidFill>
              </a:rPr>
              <a:t>m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0B77D470-AB19-4223-9CDE-C21EE54F2099}"/>
              </a:ext>
            </a:extLst>
          </p:cNvPr>
          <p:cNvSpPr/>
          <p:nvPr/>
        </p:nvSpPr>
        <p:spPr>
          <a:xfrm>
            <a:off x="7758564" y="4939823"/>
            <a:ext cx="680720" cy="2616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096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458FA-9DC9-404E-ABB0-FB081FF8A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72160"/>
            <a:ext cx="10515600" cy="540480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1</a:t>
            </a:r>
            <a:r>
              <a:rPr lang="en-US" sz="2400" dirty="0"/>
              <a:t>: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A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Vektor-vektor</a:t>
            </a:r>
            <a:r>
              <a:rPr lang="en-US" sz="2400" dirty="0"/>
              <a:t> </a:t>
            </a:r>
            <a:r>
              <a:rPr lang="en-US" sz="2400" dirty="0" err="1"/>
              <a:t>barisnya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Vektor-vektor</a:t>
            </a:r>
            <a:r>
              <a:rPr lang="en-US" sz="2400" dirty="0"/>
              <a:t> </a:t>
            </a:r>
            <a:r>
              <a:rPr lang="en-US" sz="2400" dirty="0" err="1"/>
              <a:t>kolomnya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C326D5-79A2-4FC3-8EAF-782D55498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86AA975-5A34-48AC-8079-C74B61A73E85}"/>
                  </a:ext>
                </a:extLst>
              </p:cNvPr>
              <p:cNvSpPr/>
              <p:nvPr/>
            </p:nvSpPr>
            <p:spPr>
              <a:xfrm>
                <a:off x="6791583" y="434534"/>
                <a:ext cx="3190617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86AA975-5A34-48AC-8079-C74B61A73E8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1583" y="434534"/>
                <a:ext cx="3190617" cy="1068947"/>
              </a:xfrm>
              <a:prstGeom prst="rect">
                <a:avLst/>
              </a:prstGeom>
              <a:blipFill>
                <a:blip r:embed="rId2"/>
                <a:stretch>
                  <a:fillRect l="-28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2E06634-DBE3-4B56-8A22-459A7FA0CB65}"/>
                  </a:ext>
                </a:extLst>
              </p:cNvPr>
              <p:cNvSpPr/>
              <p:nvPr/>
            </p:nvSpPr>
            <p:spPr>
              <a:xfrm>
                <a:off x="1675031" y="2159456"/>
                <a:ext cx="308456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𝐫</m:t>
                      </m:r>
                      <m:r>
                        <a:rPr lang="en-US" sz="2400" b="1" i="1" baseline="-2500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2E06634-DBE3-4B56-8A22-459A7FA0CB6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5031" y="2159456"/>
                <a:ext cx="3084562" cy="461665"/>
              </a:xfrm>
              <a:prstGeom prst="rect">
                <a:avLst/>
              </a:prstGeom>
              <a:blipFill>
                <a:blip r:embed="rId3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5EBD1CB-2883-4BEC-82BE-021A9A74FEB3}"/>
                  </a:ext>
                </a:extLst>
              </p:cNvPr>
              <p:cNvSpPr/>
              <p:nvPr/>
            </p:nvSpPr>
            <p:spPr>
              <a:xfrm>
                <a:off x="1675031" y="2621121"/>
                <a:ext cx="303807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𝐫</m:t>
                      </m:r>
                      <m:r>
                        <a:rPr lang="en-US" sz="2400" b="1" i="1" baseline="-25000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5EBD1CB-2883-4BEC-82BE-021A9A74FEB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5031" y="2621121"/>
                <a:ext cx="3038075" cy="461665"/>
              </a:xfrm>
              <a:prstGeom prst="rect">
                <a:avLst/>
              </a:prstGeom>
              <a:blipFill>
                <a:blip r:embed="rId4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9592062-F119-4FA2-8799-4EBDC54881D2}"/>
                  </a:ext>
                </a:extLst>
              </p:cNvPr>
              <p:cNvSpPr/>
              <p:nvPr/>
            </p:nvSpPr>
            <p:spPr>
              <a:xfrm>
                <a:off x="1675031" y="3198167"/>
                <a:ext cx="320799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𝐫</m:t>
                      </m:r>
                      <m:r>
                        <a:rPr lang="en-US" sz="2400" b="1" i="1" baseline="-25000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9592062-F119-4FA2-8799-4EBDC54881D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5031" y="3198167"/>
                <a:ext cx="3207994" cy="461665"/>
              </a:xfrm>
              <a:prstGeom prst="rect">
                <a:avLst/>
              </a:prstGeom>
              <a:blipFill>
                <a:blip r:embed="rId5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F7E9870-6DD1-4B63-BC4A-A100C73A6199}"/>
                  </a:ext>
                </a:extLst>
              </p:cNvPr>
              <p:cNvSpPr/>
              <p:nvPr/>
            </p:nvSpPr>
            <p:spPr>
              <a:xfrm>
                <a:off x="1568976" y="4512654"/>
                <a:ext cx="1124347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/>
                  <a:t>c</a:t>
                </a:r>
                <a:r>
                  <a:rPr lang="en-US" sz="2400" b="1" baseline="-25000" dirty="0"/>
                  <a:t>1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F7E9870-6DD1-4B63-BC4A-A100C73A61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8976" y="4512654"/>
                <a:ext cx="1124347" cy="1068947"/>
              </a:xfrm>
              <a:prstGeom prst="rect">
                <a:avLst/>
              </a:prstGeom>
              <a:blipFill>
                <a:blip r:embed="rId6"/>
                <a:stretch>
                  <a:fillRect l="-81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A02C556-B0B9-4FFB-B4BB-9E93D9383189}"/>
                  </a:ext>
                </a:extLst>
              </p:cNvPr>
              <p:cNvSpPr/>
              <p:nvPr/>
            </p:nvSpPr>
            <p:spPr>
              <a:xfrm>
                <a:off x="3275821" y="4512653"/>
                <a:ext cx="1353576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/>
                  <a:t>c</a:t>
                </a:r>
                <a:r>
                  <a:rPr lang="en-US" sz="2400" b="1" baseline="-25000" dirty="0"/>
                  <a:t>2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A02C556-B0B9-4FFB-B4BB-9E93D93831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21" y="4512653"/>
                <a:ext cx="1353576" cy="1068947"/>
              </a:xfrm>
              <a:prstGeom prst="rect">
                <a:avLst/>
              </a:prstGeom>
              <a:blipFill>
                <a:blip r:embed="rId7"/>
                <a:stretch>
                  <a:fillRect l="-67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ACD722EC-283A-4450-A3F6-EC8A1B8A5F7E}"/>
                  </a:ext>
                </a:extLst>
              </p:cNvPr>
              <p:cNvSpPr/>
              <p:nvPr/>
            </p:nvSpPr>
            <p:spPr>
              <a:xfrm>
                <a:off x="5419212" y="4512652"/>
                <a:ext cx="1353576" cy="10652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/>
                  <a:t>c</a:t>
                </a:r>
                <a:r>
                  <a:rPr lang="en-US" sz="2400" b="1" baseline="-25000" dirty="0"/>
                  <a:t>3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ACD722EC-283A-4450-A3F6-EC8A1B8A5F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9212" y="4512652"/>
                <a:ext cx="1353576" cy="1065228"/>
              </a:xfrm>
              <a:prstGeom prst="rect">
                <a:avLst/>
              </a:prstGeom>
              <a:blipFill>
                <a:blip r:embed="rId8"/>
                <a:stretch>
                  <a:fillRect l="-7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02B9256-060D-4D5C-BFE2-18DCF1E5DC8B}"/>
                  </a:ext>
                </a:extLst>
              </p:cNvPr>
              <p:cNvSpPr/>
              <p:nvPr/>
            </p:nvSpPr>
            <p:spPr>
              <a:xfrm>
                <a:off x="7355286" y="4512652"/>
                <a:ext cx="1353576" cy="10665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/>
                  <a:t>c</a:t>
                </a:r>
                <a:r>
                  <a:rPr lang="en-US" sz="2400" b="1" baseline="-25000" dirty="0"/>
                  <a:t>4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02B9256-060D-4D5C-BFE2-18DCF1E5DC8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5286" y="4512652"/>
                <a:ext cx="1353576" cy="1066510"/>
              </a:xfrm>
              <a:prstGeom prst="rect">
                <a:avLst/>
              </a:prstGeom>
              <a:blipFill>
                <a:blip r:embed="rId9"/>
                <a:stretch>
                  <a:fillRect l="-7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1400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2CD3B-6394-4311-800F-17EB09CE8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2960"/>
            <a:ext cx="10515600" cy="535400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DEFINISI</a:t>
            </a:r>
          </a:p>
          <a:p>
            <a:r>
              <a:rPr lang="en-US" dirty="0" err="1"/>
              <a:t>Jika</a:t>
            </a:r>
            <a:r>
              <a:rPr lang="en-US" dirty="0"/>
              <a:t> 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m x n,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subruang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R</a:t>
            </a:r>
            <a:r>
              <a:rPr lang="en-US" baseline="30000" dirty="0"/>
              <a:t>n</a:t>
            </a:r>
            <a:r>
              <a:rPr lang="en-US" dirty="0"/>
              <a:t> yang </a:t>
            </a:r>
            <a:r>
              <a:rPr lang="en-US" dirty="0" err="1"/>
              <a:t>dibangun</a:t>
            </a:r>
            <a:r>
              <a:rPr lang="en-US" dirty="0"/>
              <a:t> oleh </a:t>
            </a:r>
            <a:r>
              <a:rPr lang="en-US" dirty="0" err="1"/>
              <a:t>vektor-vektor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 </a:t>
            </a:r>
            <a:r>
              <a:rPr lang="en-US" dirty="0" err="1"/>
              <a:t>dinamakan</a:t>
            </a:r>
            <a:r>
              <a:rPr lang="en-US" dirty="0"/>
              <a:t> </a:t>
            </a:r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baris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i="1" dirty="0"/>
              <a:t>row space</a:t>
            </a:r>
            <a:r>
              <a:rPr lang="en-US" dirty="0"/>
              <a:t>) </a:t>
            </a:r>
            <a:r>
              <a:rPr lang="en-US" dirty="0" err="1"/>
              <a:t>matriks</a:t>
            </a:r>
            <a:r>
              <a:rPr lang="en-US" dirty="0"/>
              <a:t> A.</a:t>
            </a:r>
          </a:p>
          <a:p>
            <a:endParaRPr lang="en-US" dirty="0"/>
          </a:p>
          <a:p>
            <a:r>
              <a:rPr lang="en-US" dirty="0" err="1"/>
              <a:t>Subruang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R</a:t>
            </a:r>
            <a:r>
              <a:rPr lang="en-US" baseline="30000" dirty="0"/>
              <a:t>m</a:t>
            </a:r>
            <a:r>
              <a:rPr lang="en-US" dirty="0"/>
              <a:t> yang </a:t>
            </a:r>
            <a:r>
              <a:rPr lang="en-US" dirty="0" err="1"/>
              <a:t>dibangun</a:t>
            </a:r>
            <a:r>
              <a:rPr lang="en-US" dirty="0"/>
              <a:t> oleh </a:t>
            </a:r>
            <a:r>
              <a:rPr lang="en-US" dirty="0" err="1"/>
              <a:t>vektor-vektor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 </a:t>
            </a:r>
            <a:r>
              <a:rPr lang="en-US" dirty="0" err="1"/>
              <a:t>dinamakan</a:t>
            </a:r>
            <a:r>
              <a:rPr lang="en-US" dirty="0"/>
              <a:t> </a:t>
            </a:r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kolom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i="1" dirty="0"/>
              <a:t>column space</a:t>
            </a:r>
            <a:r>
              <a:rPr lang="en-US" dirty="0"/>
              <a:t>) </a:t>
            </a:r>
            <a:r>
              <a:rPr lang="en-US" dirty="0" err="1"/>
              <a:t>matriks</a:t>
            </a:r>
            <a:r>
              <a:rPr lang="en-US" dirty="0"/>
              <a:t> A.</a:t>
            </a:r>
          </a:p>
          <a:p>
            <a:endParaRPr lang="en-US" dirty="0"/>
          </a:p>
          <a:p>
            <a:r>
              <a:rPr lang="en-US" dirty="0" err="1"/>
              <a:t>Ruang</a:t>
            </a:r>
            <a:r>
              <a:rPr lang="en-US" dirty="0"/>
              <a:t> solusi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linier </a:t>
            </a:r>
            <a:r>
              <a:rPr lang="en-US" dirty="0" err="1"/>
              <a:t>homogen</a:t>
            </a:r>
            <a:r>
              <a:rPr lang="en-US" dirty="0"/>
              <a:t> A</a:t>
            </a:r>
            <a:r>
              <a:rPr lang="en-US" b="1" dirty="0"/>
              <a:t>x</a:t>
            </a:r>
            <a:r>
              <a:rPr lang="en-US" dirty="0"/>
              <a:t> = 0,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subruang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R</a:t>
            </a:r>
            <a:r>
              <a:rPr lang="en-US" baseline="30000" dirty="0"/>
              <a:t>n</a:t>
            </a:r>
            <a:r>
              <a:rPr lang="en-US" dirty="0"/>
              <a:t>, </a:t>
            </a:r>
            <a:r>
              <a:rPr lang="en-US" dirty="0" err="1"/>
              <a:t>dinamakan</a:t>
            </a:r>
            <a:r>
              <a:rPr lang="en-US" dirty="0"/>
              <a:t> </a:t>
            </a:r>
            <a:r>
              <a:rPr lang="en-US" b="1" dirty="0" err="1"/>
              <a:t>ruang</a:t>
            </a:r>
            <a:r>
              <a:rPr lang="en-US" b="1" dirty="0"/>
              <a:t> null </a:t>
            </a:r>
            <a:r>
              <a:rPr lang="en-US" dirty="0"/>
              <a:t>(</a:t>
            </a:r>
            <a:r>
              <a:rPr lang="en-US" i="1" dirty="0"/>
              <a:t>null space</a:t>
            </a:r>
            <a:r>
              <a:rPr lang="en-US" dirty="0"/>
              <a:t>) </a:t>
            </a:r>
            <a:r>
              <a:rPr lang="en-US" dirty="0" err="1"/>
              <a:t>matriks</a:t>
            </a:r>
            <a:r>
              <a:rPr lang="en-US" dirty="0"/>
              <a:t> A.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C16DF8-8559-48B9-BBF2-B3D8D46DE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306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F18CF-5CB5-4DFF-AE92-406669F76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6328" y="208760"/>
            <a:ext cx="10515600" cy="5943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 err="1"/>
              <a:t>Contoh</a:t>
            </a:r>
            <a:r>
              <a:rPr lang="en-US" sz="2200" b="1" dirty="0"/>
              <a:t> 2 (</a:t>
            </a:r>
            <a:r>
              <a:rPr lang="en-US" sz="2200" b="1" dirty="0" err="1"/>
              <a:t>Ruang</a:t>
            </a:r>
            <a:r>
              <a:rPr lang="en-US" sz="2200" b="1" dirty="0"/>
              <a:t> null)</a:t>
            </a:r>
            <a:r>
              <a:rPr lang="en-US" sz="2200" dirty="0"/>
              <a:t>: </a:t>
            </a:r>
            <a:r>
              <a:rPr lang="en-US" sz="2200" dirty="0" err="1"/>
              <a:t>Tentukan</a:t>
            </a:r>
            <a:r>
              <a:rPr lang="en-US" sz="2200" dirty="0"/>
              <a:t> </a:t>
            </a:r>
            <a:r>
              <a:rPr lang="en-US" sz="2200" dirty="0" err="1"/>
              <a:t>ruang</a:t>
            </a:r>
            <a:r>
              <a:rPr lang="en-US" sz="2200" dirty="0"/>
              <a:t> null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matriks</a:t>
            </a:r>
            <a:r>
              <a:rPr lang="en-US" sz="2200" dirty="0"/>
              <a:t>  A </a:t>
            </a:r>
            <a:r>
              <a:rPr lang="en-US" sz="2200" dirty="0" err="1"/>
              <a:t>berikut</a:t>
            </a:r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u="sng" dirty="0" err="1"/>
              <a:t>Jawaban</a:t>
            </a:r>
            <a:r>
              <a:rPr lang="en-US" sz="2200" dirty="0"/>
              <a:t>: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menentukan</a:t>
            </a:r>
            <a:r>
              <a:rPr lang="en-US" sz="2200" dirty="0"/>
              <a:t> </a:t>
            </a:r>
            <a:r>
              <a:rPr lang="en-US" sz="2200" dirty="0" err="1"/>
              <a:t>ruang</a:t>
            </a:r>
            <a:r>
              <a:rPr lang="en-US" sz="2200" dirty="0"/>
              <a:t> null, </a:t>
            </a:r>
            <a:r>
              <a:rPr lang="en-US" sz="2200" dirty="0" err="1"/>
              <a:t>selesaikan</a:t>
            </a:r>
            <a:r>
              <a:rPr lang="en-US" sz="2200" dirty="0"/>
              <a:t> SPL </a:t>
            </a:r>
            <a:r>
              <a:rPr lang="en-US" sz="2200" dirty="0" err="1"/>
              <a:t>homogen</a:t>
            </a:r>
            <a:r>
              <a:rPr lang="en-US" sz="2200" dirty="0"/>
              <a:t> A</a:t>
            </a:r>
            <a:r>
              <a:rPr lang="en-US" sz="2200" b="1" dirty="0"/>
              <a:t>x</a:t>
            </a:r>
            <a:r>
              <a:rPr lang="en-US" sz="2200" dirty="0"/>
              <a:t> = 0 </a:t>
            </a:r>
            <a:r>
              <a:rPr lang="en-US" sz="2200" dirty="0" err="1"/>
              <a:t>berikut</a:t>
            </a:r>
            <a:r>
              <a:rPr lang="en-US" sz="2200" dirty="0"/>
              <a:t> 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metode</a:t>
            </a:r>
            <a:r>
              <a:rPr lang="en-US" sz="2200" dirty="0"/>
              <a:t> </a:t>
            </a:r>
            <a:r>
              <a:rPr lang="en-US" sz="2200" dirty="0" err="1"/>
              <a:t>eliminasi</a:t>
            </a:r>
            <a:r>
              <a:rPr lang="en-US" sz="2200" dirty="0"/>
              <a:t> Gauss/Gauss-Jordan, </a:t>
            </a:r>
            <a:r>
              <a:rPr lang="en-US" sz="2200" dirty="0" err="1"/>
              <a:t>diperoleh</a:t>
            </a:r>
            <a:r>
              <a:rPr lang="en-US" sz="2200" dirty="0"/>
              <a:t> </a:t>
            </a:r>
            <a:r>
              <a:rPr lang="en-US" sz="2200" dirty="0" err="1"/>
              <a:t>solusinya</a:t>
            </a:r>
            <a:r>
              <a:rPr lang="en-US" sz="2200" dirty="0"/>
              <a:t> </a:t>
            </a:r>
            <a:r>
              <a:rPr lang="en-US" sz="2200" dirty="0" err="1"/>
              <a:t>sebagai</a:t>
            </a:r>
            <a:r>
              <a:rPr lang="en-US" sz="2200" dirty="0"/>
              <a:t> </a:t>
            </a:r>
            <a:r>
              <a:rPr lang="en-US" sz="2200" dirty="0" err="1"/>
              <a:t>berikut</a:t>
            </a:r>
            <a:endParaRPr lang="en-US" sz="2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1DC183-C164-43A9-AE34-A070E4DEE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A23CF45C-B9AB-45A3-B205-8EDAEA9CA0F5}"/>
                  </a:ext>
                </a:extLst>
              </p:cNvPr>
              <p:cNvSpPr/>
              <p:nvPr/>
            </p:nvSpPr>
            <p:spPr>
              <a:xfrm>
                <a:off x="3164490" y="759205"/>
                <a:ext cx="3798476" cy="9875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A23CF45C-B9AB-45A3-B205-8EDAEA9CA0F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490" y="759205"/>
                <a:ext cx="3798476" cy="987578"/>
              </a:xfrm>
              <a:prstGeom prst="rect">
                <a:avLst/>
              </a:prstGeom>
              <a:blipFill>
                <a:blip r:embed="rId2"/>
                <a:stretch>
                  <a:fillRect l="-20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2909E4B-6C9E-4396-88FF-24591BC908EE}"/>
                  </a:ext>
                </a:extLst>
              </p:cNvPr>
              <p:cNvSpPr/>
              <p:nvPr/>
            </p:nvSpPr>
            <p:spPr>
              <a:xfrm>
                <a:off x="2458934" y="2400242"/>
                <a:ext cx="4580741" cy="1789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 dirty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2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0" i="1" dirty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200" b="0" i="1" dirty="0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2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0" i="1" dirty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200" b="0" i="1" dirty="0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2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0" i="1" dirty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200" b="0" i="1" dirty="0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sz="22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2909E4B-6C9E-4396-88FF-24591BC908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8934" y="2400242"/>
                <a:ext cx="4580741" cy="178952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F63578D-B4EB-4B1A-94B8-1FB05D8E2B70}"/>
                  </a:ext>
                </a:extLst>
              </p:cNvPr>
              <p:cNvSpPr/>
              <p:nvPr/>
            </p:nvSpPr>
            <p:spPr>
              <a:xfrm>
                <a:off x="1381974" y="4477127"/>
                <a:ext cx="2785058" cy="1789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 dirty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sz="2200" dirty="0"/>
                  <a:t> = </a:t>
                </a:r>
                <a:r>
                  <a:rPr lang="en-US" sz="2200" i="1" dirty="0"/>
                  <a:t>s</a:t>
                </a:r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200" dirty="0"/>
                  <a:t>  + </a:t>
                </a:r>
                <a:r>
                  <a:rPr lang="en-US" sz="2200" i="1" dirty="0"/>
                  <a:t>t</a:t>
                </a:r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200" dirty="0"/>
                  <a:t> </a:t>
                </a: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F63578D-B4EB-4B1A-94B8-1FB05D8E2B7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1974" y="4477127"/>
                <a:ext cx="2785058" cy="17895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C3AE03FD-97D4-4D03-9307-14ACF1032AFC}"/>
              </a:ext>
            </a:extLst>
          </p:cNvPr>
          <p:cNvSpPr txBox="1"/>
          <p:nvPr/>
        </p:nvSpPr>
        <p:spPr>
          <a:xfrm>
            <a:off x="4918659" y="4808083"/>
            <a:ext cx="44713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dinyatakan</a:t>
            </a:r>
            <a:r>
              <a:rPr lang="en-US" sz="2200" dirty="0"/>
              <a:t> </a:t>
            </a:r>
            <a:r>
              <a:rPr lang="en-US" sz="2200" dirty="0" err="1"/>
              <a:t>sebagai</a:t>
            </a:r>
            <a:r>
              <a:rPr lang="en-US" sz="2200" dirty="0"/>
              <a:t> </a:t>
            </a:r>
            <a:r>
              <a:rPr lang="en-US" sz="2200" b="1" dirty="0"/>
              <a:t>x</a:t>
            </a:r>
            <a:r>
              <a:rPr lang="en-US" sz="2200" dirty="0"/>
              <a:t> = </a:t>
            </a:r>
            <a:r>
              <a:rPr lang="en-US" sz="2200" i="1" dirty="0"/>
              <a:t>s</a:t>
            </a:r>
            <a:r>
              <a:rPr lang="en-US" sz="2200" b="1" dirty="0"/>
              <a:t>v</a:t>
            </a:r>
            <a:r>
              <a:rPr lang="en-US" sz="2200" b="1" baseline="-25000" dirty="0"/>
              <a:t>1</a:t>
            </a:r>
            <a:r>
              <a:rPr lang="en-US" sz="2200" dirty="0"/>
              <a:t> + </a:t>
            </a:r>
            <a:r>
              <a:rPr lang="en-US" sz="2200" i="1" dirty="0"/>
              <a:t>t</a:t>
            </a:r>
            <a:r>
              <a:rPr lang="en-US" sz="2200" b="1" dirty="0"/>
              <a:t>v</a:t>
            </a:r>
            <a:r>
              <a:rPr lang="en-US" sz="2200" b="1" baseline="-25000" dirty="0"/>
              <a:t>2</a:t>
            </a:r>
            <a:r>
              <a:rPr lang="en-US" sz="2200" dirty="0"/>
              <a:t>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EDDF189-550C-4824-8450-34AEBF0978B2}"/>
              </a:ext>
            </a:extLst>
          </p:cNvPr>
          <p:cNvSpPr/>
          <p:nvPr/>
        </p:nvSpPr>
        <p:spPr>
          <a:xfrm>
            <a:off x="4915261" y="5353807"/>
            <a:ext cx="739067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/>
              <a:t>yang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hal</a:t>
            </a:r>
            <a:r>
              <a:rPr lang="en-US" sz="2200" dirty="0"/>
              <a:t> </a:t>
            </a:r>
            <a:r>
              <a:rPr lang="en-US" sz="2200" dirty="0" err="1"/>
              <a:t>ini</a:t>
            </a:r>
            <a:r>
              <a:rPr lang="en-US" sz="2200" dirty="0"/>
              <a:t>, </a:t>
            </a:r>
            <a:r>
              <a:rPr lang="en-US" sz="2200" b="1" dirty="0"/>
              <a:t>v</a:t>
            </a:r>
            <a:r>
              <a:rPr lang="en-US" sz="2200" b="1" baseline="-25000" dirty="0"/>
              <a:t>1</a:t>
            </a:r>
            <a:r>
              <a:rPr lang="en-US" sz="2200" dirty="0"/>
              <a:t> = (–1, 1, 0, 0, 0) dan </a:t>
            </a:r>
            <a:r>
              <a:rPr lang="en-US" sz="2200" b="1" dirty="0"/>
              <a:t>v</a:t>
            </a:r>
            <a:r>
              <a:rPr lang="en-US" sz="2200" b="1" baseline="-25000" dirty="0"/>
              <a:t>2</a:t>
            </a:r>
            <a:r>
              <a:rPr lang="en-US" sz="2200" dirty="0"/>
              <a:t> = (–1, 0, –1, 0, 1)   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670CB493-3619-4DBE-9D5B-5B8B661B2E41}"/>
              </a:ext>
            </a:extLst>
          </p:cNvPr>
          <p:cNvSpPr/>
          <p:nvPr/>
        </p:nvSpPr>
        <p:spPr>
          <a:xfrm>
            <a:off x="4122535" y="4909362"/>
            <a:ext cx="684261" cy="2283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C9A699A-CBC1-4DD7-825B-058C27FABB35}"/>
              </a:ext>
            </a:extLst>
          </p:cNvPr>
          <p:cNvSpPr/>
          <p:nvPr/>
        </p:nvSpPr>
        <p:spPr>
          <a:xfrm>
            <a:off x="4192068" y="5925463"/>
            <a:ext cx="725820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err="1">
                <a:solidFill>
                  <a:srgbClr val="FF0000"/>
                </a:solidFill>
              </a:rPr>
              <a:t>Ruang</a:t>
            </a:r>
            <a:r>
              <a:rPr lang="en-US" sz="2200" dirty="0">
                <a:solidFill>
                  <a:srgbClr val="FF0000"/>
                </a:solidFill>
              </a:rPr>
              <a:t> solusi yang </a:t>
            </a:r>
            <a:r>
              <a:rPr lang="en-US" sz="2200" dirty="0" err="1">
                <a:solidFill>
                  <a:srgbClr val="FF0000"/>
                </a:solidFill>
              </a:rPr>
              <a:t>dibentuk</a:t>
            </a:r>
            <a:r>
              <a:rPr lang="en-US" sz="2200" dirty="0">
                <a:solidFill>
                  <a:srgbClr val="FF0000"/>
                </a:solidFill>
              </a:rPr>
              <a:t> oleh </a:t>
            </a:r>
            <a:r>
              <a:rPr lang="en-US" sz="2200" b="1" dirty="0">
                <a:solidFill>
                  <a:srgbClr val="FF0000"/>
                </a:solidFill>
              </a:rPr>
              <a:t>v</a:t>
            </a:r>
            <a:r>
              <a:rPr lang="en-US" sz="2200" b="1" baseline="-25000" dirty="0">
                <a:solidFill>
                  <a:srgbClr val="FF0000"/>
                </a:solidFill>
              </a:rPr>
              <a:t>1</a:t>
            </a:r>
            <a:r>
              <a:rPr lang="en-US" sz="2200" dirty="0">
                <a:solidFill>
                  <a:srgbClr val="FF0000"/>
                </a:solidFill>
              </a:rPr>
              <a:t> dan  </a:t>
            </a:r>
            <a:r>
              <a:rPr lang="en-US" sz="2200" b="1" dirty="0">
                <a:solidFill>
                  <a:srgbClr val="FF0000"/>
                </a:solidFill>
              </a:rPr>
              <a:t>v</a:t>
            </a:r>
            <a:r>
              <a:rPr lang="en-US" sz="2200" b="1" baseline="-25000" dirty="0">
                <a:solidFill>
                  <a:srgbClr val="FF0000"/>
                </a:solidFill>
              </a:rPr>
              <a:t>2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disebut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b="1" dirty="0" err="1">
                <a:solidFill>
                  <a:srgbClr val="FF0000"/>
                </a:solidFill>
              </a:rPr>
              <a:t>ruang</a:t>
            </a:r>
            <a:r>
              <a:rPr lang="en-US" sz="2200" b="1" dirty="0">
                <a:solidFill>
                  <a:srgbClr val="FF0000"/>
                </a:solidFill>
              </a:rPr>
              <a:t> null</a:t>
            </a:r>
          </a:p>
        </p:txBody>
      </p:sp>
    </p:spTree>
    <p:extLst>
      <p:ext uri="{BB962C8B-B14F-4D97-AF65-F5344CB8AC3E}">
        <p14:creationId xmlns:p14="http://schemas.microsoft.com/office/powerpoint/2010/main" val="1399193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141210B-0C7A-4AC7-869F-33DAFA1F71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721360"/>
                <a:ext cx="10515600" cy="613664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b="1" dirty="0" err="1"/>
                  <a:t>Teorema</a:t>
                </a:r>
                <a:r>
                  <a:rPr lang="en-US" sz="2400" dirty="0"/>
                  <a:t>. </a:t>
                </a:r>
                <a:r>
                  <a:rPr lang="en-US" sz="2400" dirty="0" err="1"/>
                  <a:t>Sebuah</a:t>
                </a:r>
                <a:r>
                  <a:rPr lang="en-US" sz="2400" dirty="0"/>
                  <a:t> SPL A</a:t>
                </a:r>
                <a:r>
                  <a:rPr lang="en-US" sz="2400" b="1" dirty="0"/>
                  <a:t>x</a:t>
                </a:r>
                <a:r>
                  <a:rPr lang="en-US" sz="2400" dirty="0"/>
                  <a:t> = </a:t>
                </a:r>
                <a:r>
                  <a:rPr lang="en-US" sz="2400" b="1" dirty="0"/>
                  <a:t>b </a:t>
                </a:r>
                <a:r>
                  <a:rPr lang="en-US" sz="2400" dirty="0" err="1"/>
                  <a:t>disebut</a:t>
                </a:r>
                <a:r>
                  <a:rPr lang="en-US" sz="2400" dirty="0"/>
                  <a:t> </a:t>
                </a:r>
                <a:r>
                  <a:rPr lang="en-US" sz="2400" b="1" dirty="0" err="1"/>
                  <a:t>konsisten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jika</a:t>
                </a:r>
                <a:r>
                  <a:rPr lang="en-US" sz="2400" dirty="0"/>
                  <a:t> dan </a:t>
                </a:r>
                <a:r>
                  <a:rPr lang="en-US" sz="2400" dirty="0" err="1"/>
                  <a:t>hanya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jika</a:t>
                </a:r>
                <a:r>
                  <a:rPr lang="en-US" sz="2400" dirty="0"/>
                  <a:t> </a:t>
                </a:r>
                <a:r>
                  <a:rPr lang="en-US" sz="2400" b="1" dirty="0"/>
                  <a:t>b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kombinasi</a:t>
                </a:r>
                <a:r>
                  <a:rPr lang="en-US" sz="2400" dirty="0"/>
                  <a:t> linier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vektor-vektor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kolom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matriks</a:t>
                </a:r>
                <a:r>
                  <a:rPr lang="en-US" sz="2400" dirty="0"/>
                  <a:t> A,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kata lain </a:t>
                </a:r>
                <a:r>
                  <a:rPr lang="en-US" sz="2400" b="1" dirty="0"/>
                  <a:t>b </a:t>
                </a:r>
                <a:r>
                  <a:rPr lang="en-US" sz="2400" dirty="0" err="1"/>
                  <a:t>berada</a:t>
                </a:r>
                <a:r>
                  <a:rPr lang="en-US" sz="2400" b="1" dirty="0"/>
                  <a:t> </a:t>
                </a:r>
                <a:r>
                  <a:rPr lang="en-US" sz="2400" dirty="0"/>
                  <a:t>di </a:t>
                </a:r>
                <a:r>
                  <a:rPr lang="en-US" sz="2400" dirty="0" err="1"/>
                  <a:t>dalam</a:t>
                </a:r>
                <a:r>
                  <a:rPr lang="en-US" sz="2400" dirty="0"/>
                  <a:t> </a:t>
                </a:r>
                <a:r>
                  <a:rPr lang="en-US" sz="2400" dirty="0" err="1"/>
                  <a:t>ruang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kolom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matriks</a:t>
                </a:r>
                <a:r>
                  <a:rPr lang="en-US" sz="2400" dirty="0"/>
                  <a:t> A.  </a:t>
                </a:r>
              </a:p>
              <a:p>
                <a:endParaRPr lang="en-US" sz="2400" dirty="0"/>
              </a:p>
              <a:p>
                <a:pPr marL="0" indent="0">
                  <a:buNone/>
                </a:pPr>
                <a:r>
                  <a:rPr lang="en-US" sz="2400" b="1" dirty="0" err="1"/>
                  <a:t>Contoh</a:t>
                </a:r>
                <a:r>
                  <a:rPr lang="en-US" sz="2400" b="1" dirty="0"/>
                  <a:t> 3</a:t>
                </a:r>
                <a:r>
                  <a:rPr lang="en-US" sz="2400" dirty="0"/>
                  <a:t>:  </a:t>
                </a:r>
                <a:r>
                  <a:rPr lang="en-US" sz="2400" dirty="0" err="1"/>
                  <a:t>Tinjau</a:t>
                </a:r>
                <a:r>
                  <a:rPr lang="en-US" sz="2400" dirty="0"/>
                  <a:t> SPL </a:t>
                </a:r>
                <a:r>
                  <a:rPr lang="en-US" sz="2400" dirty="0" err="1"/>
                  <a:t>berikut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ini</a:t>
                </a:r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 err="1"/>
                  <a:t>Solusinya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metode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eliminasi</a:t>
                </a:r>
                <a:r>
                  <a:rPr lang="en-US" sz="2400" dirty="0"/>
                  <a:t> Gauss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x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= 2, x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= –1, x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= 3. Solusi </a:t>
                </a:r>
                <a:r>
                  <a:rPr lang="en-US" sz="2400" dirty="0" err="1"/>
                  <a:t>ini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dinyatakan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sebagai</a:t>
                </a:r>
                <a:r>
                  <a:rPr lang="en-US" sz="2400" dirty="0"/>
                  <a:t> </a:t>
                </a:r>
              </a:p>
              <a:p>
                <a:pPr marL="0" indent="0">
                  <a:buNone/>
                </a:pPr>
                <a:r>
                  <a:rPr lang="en-US" sz="2400" dirty="0"/>
                  <a:t>                      2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–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+ 3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−9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= </a:t>
                </a:r>
                <a:r>
                  <a:rPr lang="en-US" sz="2400" b="1" dirty="0"/>
                  <a:t>b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141210B-0C7A-4AC7-869F-33DAFA1F71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21360"/>
                <a:ext cx="10515600" cy="6136640"/>
              </a:xfrm>
              <a:blipFill>
                <a:blip r:embed="rId2"/>
                <a:stretch>
                  <a:fillRect l="-928" t="-13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0F9B6B-CCA2-49CF-8F34-061FBDBAD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8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73E4D2-F37B-4EB8-9D85-C25AB234D0D9}"/>
              </a:ext>
            </a:extLst>
          </p:cNvPr>
          <p:cNvSpPr/>
          <p:nvPr/>
        </p:nvSpPr>
        <p:spPr>
          <a:xfrm>
            <a:off x="2164080" y="2723495"/>
            <a:ext cx="28752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–x</a:t>
            </a:r>
            <a:r>
              <a:rPr lang="en-US" sz="2400" baseline="-25000" dirty="0"/>
              <a:t>1</a:t>
            </a:r>
            <a:r>
              <a:rPr lang="en-US" sz="2400" dirty="0"/>
              <a:t> + 3x</a:t>
            </a:r>
            <a:r>
              <a:rPr lang="en-US" sz="2400" baseline="-25000" dirty="0"/>
              <a:t>2</a:t>
            </a:r>
            <a:r>
              <a:rPr lang="en-US" sz="2400" dirty="0"/>
              <a:t> + 2x</a:t>
            </a:r>
            <a:r>
              <a:rPr lang="en-US" sz="2400" baseline="-25000" dirty="0"/>
              <a:t>3</a:t>
            </a:r>
            <a:r>
              <a:rPr lang="en-US" sz="2400" dirty="0"/>
              <a:t> = 1</a:t>
            </a:r>
          </a:p>
          <a:p>
            <a:r>
              <a:rPr lang="en-US" sz="2400" dirty="0"/>
              <a:t>  x</a:t>
            </a:r>
            <a:r>
              <a:rPr lang="en-US" sz="2400" baseline="-25000" dirty="0"/>
              <a:t>1</a:t>
            </a:r>
            <a:r>
              <a:rPr lang="en-US" sz="2400" dirty="0"/>
              <a:t> + 2x</a:t>
            </a:r>
            <a:r>
              <a:rPr lang="en-US" sz="2400" baseline="-25000" dirty="0"/>
              <a:t>2</a:t>
            </a:r>
            <a:r>
              <a:rPr lang="en-US" sz="2400" dirty="0"/>
              <a:t> – 3x</a:t>
            </a:r>
            <a:r>
              <a:rPr lang="en-US" sz="2400" baseline="-25000" dirty="0"/>
              <a:t>3</a:t>
            </a:r>
            <a:r>
              <a:rPr lang="en-US" sz="2400" dirty="0"/>
              <a:t> = –9</a:t>
            </a:r>
          </a:p>
          <a:p>
            <a:r>
              <a:rPr lang="en-US" sz="2400" dirty="0"/>
              <a:t> 2x</a:t>
            </a:r>
            <a:r>
              <a:rPr lang="en-US" sz="2400" baseline="-25000" dirty="0"/>
              <a:t>1</a:t>
            </a:r>
            <a:r>
              <a:rPr lang="en-US" sz="2400" dirty="0"/>
              <a:t> +  x</a:t>
            </a:r>
            <a:r>
              <a:rPr lang="en-US" sz="2400" baseline="-25000" dirty="0"/>
              <a:t>2</a:t>
            </a:r>
            <a:r>
              <a:rPr lang="en-US" sz="2400" dirty="0"/>
              <a:t> – 2x</a:t>
            </a:r>
            <a:r>
              <a:rPr lang="en-US" sz="2400" baseline="-25000" dirty="0"/>
              <a:t>3</a:t>
            </a:r>
            <a:r>
              <a:rPr lang="en-US" sz="2400" dirty="0"/>
              <a:t> = –3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E9D0B7C-2FC3-4BE6-9C27-E56F76A35FA7}"/>
                  </a:ext>
                </a:extLst>
              </p:cNvPr>
              <p:cNvSpPr/>
              <p:nvPr/>
            </p:nvSpPr>
            <p:spPr>
              <a:xfrm>
                <a:off x="6277485" y="2774438"/>
                <a:ext cx="3637021" cy="10699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dirty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b="0" i="1" dirty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dirty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b="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dirty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b="0" i="1" dirty="0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−9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E9D0B7C-2FC3-4BE6-9C27-E56F76A35F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7485" y="2774438"/>
                <a:ext cx="3637021" cy="106990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Arrow: Right 6">
            <a:extLst>
              <a:ext uri="{FF2B5EF4-FFF2-40B4-BE49-F238E27FC236}">
                <a16:creationId xmlns:a16="http://schemas.microsoft.com/office/drawing/2014/main" id="{A41B19BF-C6E8-480C-8965-250E48414742}"/>
              </a:ext>
            </a:extLst>
          </p:cNvPr>
          <p:cNvSpPr/>
          <p:nvPr/>
        </p:nvSpPr>
        <p:spPr>
          <a:xfrm>
            <a:off x="4966845" y="3200400"/>
            <a:ext cx="1310640" cy="3657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50F936-4022-4927-82CD-71168C550C3C}"/>
              </a:ext>
            </a:extLst>
          </p:cNvPr>
          <p:cNvSpPr txBox="1"/>
          <p:nvPr/>
        </p:nvSpPr>
        <p:spPr>
          <a:xfrm>
            <a:off x="1025982" y="6079404"/>
            <a:ext cx="88885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Jadi</a:t>
            </a:r>
            <a:r>
              <a:rPr lang="en-US" sz="2400" dirty="0"/>
              <a:t>, </a:t>
            </a:r>
            <a:r>
              <a:rPr lang="en-US" sz="2400" b="1" dirty="0"/>
              <a:t>b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kombinasi</a:t>
            </a:r>
            <a:r>
              <a:rPr lang="en-US" sz="2400" dirty="0"/>
              <a:t> linier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vektor-vektor</a:t>
            </a:r>
            <a:r>
              <a:rPr lang="en-US" sz="2400" dirty="0"/>
              <a:t> </a:t>
            </a:r>
            <a:r>
              <a:rPr lang="en-US" sz="2400" dirty="0" err="1"/>
              <a:t>kolom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A</a:t>
            </a:r>
          </a:p>
        </p:txBody>
      </p:sp>
    </p:spTree>
    <p:extLst>
      <p:ext uri="{BB962C8B-B14F-4D97-AF65-F5344CB8AC3E}">
        <p14:creationId xmlns:p14="http://schemas.microsoft.com/office/powerpoint/2010/main" val="4072837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40A6D-AB91-4083-83BA-F87202A63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Basis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Baris</a:t>
            </a:r>
            <a:r>
              <a:rPr lang="en-US" b="1" dirty="0"/>
              <a:t>, </a:t>
            </a:r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Kolom</a:t>
            </a:r>
            <a:r>
              <a:rPr lang="en-US" b="1" dirty="0"/>
              <a:t>, dan </a:t>
            </a:r>
            <a:r>
              <a:rPr lang="en-US" b="1" dirty="0" err="1"/>
              <a:t>Ruang</a:t>
            </a:r>
            <a:r>
              <a:rPr lang="en-US" b="1" dirty="0"/>
              <a:t> Null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050F0-4BCB-45FB-BC6C-5C31CA5BD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8055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Misalkan</a:t>
            </a:r>
            <a:r>
              <a:rPr lang="en-US" dirty="0"/>
              <a:t> 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matrik</a:t>
            </a:r>
            <a:r>
              <a:rPr lang="en-US" dirty="0"/>
              <a:t> </a:t>
            </a:r>
            <a:r>
              <a:rPr lang="en-US" dirty="0" err="1"/>
              <a:t>berukuran</a:t>
            </a:r>
            <a:r>
              <a:rPr lang="en-US" dirty="0"/>
              <a:t> m x n. </a:t>
            </a:r>
          </a:p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basis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,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, dan </a:t>
            </a:r>
            <a:r>
              <a:rPr lang="en-US" dirty="0" err="1"/>
              <a:t>ruang</a:t>
            </a:r>
            <a:r>
              <a:rPr lang="en-US" dirty="0"/>
              <a:t> null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A?</a:t>
            </a:r>
          </a:p>
          <a:p>
            <a:r>
              <a:rPr lang="en-US" dirty="0" err="1"/>
              <a:t>Langkah-langkahnya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568325" indent="-568325">
              <a:buNone/>
            </a:pPr>
            <a:r>
              <a:rPr lang="en-US" dirty="0"/>
              <a:t>   1. </a:t>
            </a: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reduksi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pada 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OBE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eselon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R</a:t>
            </a:r>
          </a:p>
          <a:p>
            <a:pPr marL="568325" indent="-568325">
              <a:buNone/>
            </a:pPr>
            <a:r>
              <a:rPr lang="en-US" dirty="0"/>
              <a:t>   2. Basis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yang </a:t>
            </a:r>
            <a:r>
              <a:rPr lang="en-US" dirty="0" err="1"/>
              <a:t>mengandung</a:t>
            </a:r>
            <a:r>
              <a:rPr lang="en-US" dirty="0"/>
              <a:t> 1 </a:t>
            </a:r>
            <a:r>
              <a:rPr lang="en-US" dirty="0" err="1"/>
              <a:t>utama</a:t>
            </a:r>
            <a:r>
              <a:rPr lang="en-US" dirty="0"/>
              <a:t> pada </a:t>
            </a:r>
            <a:r>
              <a:rPr lang="en-US" dirty="0" err="1"/>
              <a:t>matriks</a:t>
            </a:r>
            <a:r>
              <a:rPr lang="en-US" dirty="0"/>
              <a:t> R</a:t>
            </a:r>
          </a:p>
          <a:p>
            <a:pPr marL="568325" indent="-568325">
              <a:buNone/>
            </a:pPr>
            <a:r>
              <a:rPr lang="en-US" dirty="0"/>
              <a:t>   3. Basis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 yang </a:t>
            </a:r>
            <a:r>
              <a:rPr lang="en-US" dirty="0" err="1"/>
              <a:t>berkoresponden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R yang </a:t>
            </a:r>
            <a:r>
              <a:rPr lang="en-US" dirty="0" err="1"/>
              <a:t>mengandung</a:t>
            </a:r>
            <a:r>
              <a:rPr lang="en-US" dirty="0"/>
              <a:t> 1 </a:t>
            </a:r>
            <a:r>
              <a:rPr lang="en-US" dirty="0" err="1"/>
              <a:t>utama</a:t>
            </a:r>
            <a:r>
              <a:rPr lang="en-US" dirty="0"/>
              <a:t>.</a:t>
            </a:r>
          </a:p>
          <a:p>
            <a:r>
              <a:rPr lang="en-US" dirty="0"/>
              <a:t>Basis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null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vektor-vektor</a:t>
            </a:r>
            <a:r>
              <a:rPr lang="en-US" dirty="0"/>
              <a:t> yang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solusi SPL </a:t>
            </a:r>
            <a:r>
              <a:rPr lang="en-US" dirty="0" err="1"/>
              <a:t>homogen</a:t>
            </a:r>
            <a:r>
              <a:rPr lang="en-US" dirty="0"/>
              <a:t> A</a:t>
            </a:r>
            <a:r>
              <a:rPr lang="en-US" i="1" dirty="0"/>
              <a:t>x </a:t>
            </a:r>
            <a:r>
              <a:rPr lang="en-US" dirty="0"/>
              <a:t>= 0</a:t>
            </a:r>
          </a:p>
          <a:p>
            <a:pPr marL="568325" indent="-568325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6A1E09-F430-4D7F-B566-8C738D08D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66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3780</TotalTime>
  <Words>1856</Words>
  <Application>Microsoft Office PowerPoint</Application>
  <PresentationFormat>Widescreen</PresentationFormat>
  <Paragraphs>247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Symbol</vt:lpstr>
      <vt:lpstr>Wingdings</vt:lpstr>
      <vt:lpstr>Office Theme</vt:lpstr>
      <vt:lpstr>Ruang Vektor Umum (bagian 3)</vt:lpstr>
      <vt:lpstr>PowerPoint Presentation</vt:lpstr>
      <vt:lpstr>Ruang Baris, Ruang Kolom, dan Ruang Null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Basis untuk Ruang Baris, Ruang Kolom, dan Ruang Null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Rank dan Nullity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 (Kuis 2022)</vt:lpstr>
      <vt:lpstr>PowerPoint Presentation</vt:lpstr>
      <vt:lpstr>PowerPoint Presentation</vt:lpstr>
      <vt:lpstr>Latihan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266</cp:revision>
  <dcterms:created xsi:type="dcterms:W3CDTF">2020-09-19T08:47:06Z</dcterms:created>
  <dcterms:modified xsi:type="dcterms:W3CDTF">2025-09-30T07:53:04Z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2025-08-20T08:47:55Z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538cc73e-3afb-4080-b21d-d33c81050c0b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