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4" r:id="rId10"/>
    <p:sldId id="285" r:id="rId11"/>
    <p:sldId id="295" r:id="rId12"/>
    <p:sldId id="296" r:id="rId13"/>
    <p:sldId id="282" r:id="rId14"/>
    <p:sldId id="283" r:id="rId15"/>
    <p:sldId id="286" r:id="rId16"/>
    <p:sldId id="289" r:id="rId17"/>
    <p:sldId id="287" r:id="rId18"/>
    <p:sldId id="293" r:id="rId19"/>
    <p:sldId id="290" r:id="rId20"/>
    <p:sldId id="291" r:id="rId21"/>
    <p:sldId id="292" r:id="rId22"/>
    <p:sldId id="297" r:id="rId23"/>
    <p:sldId id="298" r:id="rId24"/>
    <p:sldId id="299" r:id="rId25"/>
    <p:sldId id="29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F48D-54BD-43F5-88E8-2AF8CD5E3E0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E18-937B-4DB8-AAAE-BBA7C1A2F09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D93F-D2CB-43A3-93C5-5E750C0FE6CB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34C2-749D-4D1E-885C-7D45A416058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9B92-8C84-41DA-BBE3-F4B21067353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11BD9-FD91-47F0-84A4-BD7A6BD764FE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5164-6A72-40C5-8371-4AE5A17F0878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1111-0F0E-48FF-8105-F86BCFF7836C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9D50-0C09-44C8-B1A0-2C5E5B61CAB0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2F2B-8394-47B6-B165-4AEC8D256539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6535-A05F-4CFC-8C38-BEEFB74DFDC5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6D155-B7A9-4FFB-BE53-D0EBFBEBCE17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B8E0B5-27BB-D5BB-BDC9-AE18652185E3}"/>
              </a:ext>
            </a:extLst>
          </p:cNvPr>
          <p:cNvSpPr/>
          <p:nvPr/>
        </p:nvSpPr>
        <p:spPr>
          <a:xfrm>
            <a:off x="4093801" y="406697"/>
            <a:ext cx="47220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#16 - 2025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ED8B8E-4581-0FEA-32E1-947F4C7DDCC6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5428-74D2-410F-8A32-253F37F6F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515600" cy="5323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Jadi</a:t>
            </a:r>
            <a:r>
              <a:rPr lang="en-US" dirty="0"/>
              <a:t>, solusi SPL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x</a:t>
            </a:r>
            <a:r>
              <a:rPr lang="en-US" dirty="0"/>
              <a:t> = s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+ t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= (–1, 1, 0, 0, 0) dan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= (–1, 0, –1, 0, 1)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Solusi SPL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V.  </a:t>
            </a:r>
            <a:r>
              <a:rPr lang="en-US" dirty="0" err="1"/>
              <a:t>Jadi</a:t>
            </a:r>
            <a:r>
              <a:rPr lang="en-US" dirty="0"/>
              <a:t>, V</a:t>
            </a:r>
            <a:r>
              <a:rPr lang="en-US" i="1" baseline="-25000" dirty="0"/>
              <a:t> </a:t>
            </a:r>
            <a:r>
              <a:rPr lang="en-US" dirty="0" err="1"/>
              <a:t>dibangun</a:t>
            </a:r>
            <a:r>
              <a:rPr lang="en-US" dirty="0"/>
              <a:t> oleh 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.  </a:t>
            </a:r>
          </a:p>
          <a:p>
            <a:pPr marL="0" indent="0">
              <a:buNone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b="1" baseline="-25000" dirty="0"/>
              <a:t>2 </a:t>
            </a:r>
            <a:r>
              <a:rPr lang="en-US" dirty="0" err="1"/>
              <a:t>bebas</a:t>
            </a:r>
            <a:r>
              <a:rPr lang="en-US" dirty="0"/>
              <a:t> linier (</a:t>
            </a:r>
            <a:r>
              <a:rPr lang="en-US" dirty="0" err="1"/>
              <a:t>buktikan</a:t>
            </a:r>
            <a:r>
              <a:rPr lang="en-US" dirty="0"/>
              <a:t>!). </a:t>
            </a:r>
          </a:p>
          <a:p>
            <a:pPr marL="0" indent="0">
              <a:buNone/>
            </a:pPr>
            <a:r>
              <a:rPr lang="en-US" dirty="0" err="1"/>
              <a:t>Jadi</a:t>
            </a:r>
            <a:r>
              <a:rPr lang="en-US" dirty="0"/>
              <a:t> basis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solusi SPL </a:t>
            </a:r>
            <a:r>
              <a:rPr lang="en-US" dirty="0" err="1"/>
              <a:t>adalah</a:t>
            </a:r>
            <a:r>
              <a:rPr lang="en-US" dirty="0"/>
              <a:t> {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,  </a:t>
            </a:r>
            <a:r>
              <a:rPr lang="en-US" b="1" dirty="0"/>
              <a:t>v</a:t>
            </a:r>
            <a:r>
              <a:rPr lang="en-US" b="1" baseline="-25000" dirty="0"/>
              <a:t>2 </a:t>
            </a:r>
            <a:r>
              <a:rPr lang="en-US" dirty="0"/>
              <a:t>} dan dim(V) = 2.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B0E52-2304-4A09-9B97-62212612B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5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4C43A-DECF-8B2F-3771-F05E2F9E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59C12-9E34-3CCF-18EB-96D72723E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Diketahui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linear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sbb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7F61C-3ECD-7F9F-A80D-7C6AD8DDB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F2CE4446-D8F9-31E0-1BDD-CAE98C61C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269" y="2393373"/>
            <a:ext cx="4754794" cy="15551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927AF9-69F5-D5D5-2B1B-8A4F669B0022}"/>
              </a:ext>
            </a:extLst>
          </p:cNvPr>
          <p:cNvSpPr txBox="1"/>
          <p:nvPr/>
        </p:nvSpPr>
        <p:spPr>
          <a:xfrm>
            <a:off x="885666" y="4399588"/>
            <a:ext cx="6096000" cy="126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basisnya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49668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47E7D-D1FE-E634-6B12-F847FDB76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255" y="443346"/>
            <a:ext cx="10515600" cy="531798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EFE51-3A34-224E-93AC-0AC0E8E0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715ECA-396F-9683-9E6C-A44DAAAC7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55" y="1096673"/>
            <a:ext cx="6329418" cy="4664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504879-6AE4-0285-69CA-35E49EA114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421" y="4577715"/>
            <a:ext cx="5595661" cy="2143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6793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3936A-6F33-4B74-B8B3-715AF9A4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Koordinat</a:t>
            </a:r>
            <a:r>
              <a:rPr lang="en-US" b="1" dirty="0"/>
              <a:t> </a:t>
            </a:r>
            <a:r>
              <a:rPr lang="en-US" sz="3600" b="1" dirty="0"/>
              <a:t>(</a:t>
            </a:r>
            <a:r>
              <a:rPr lang="en-US" sz="3600" b="1" dirty="0" err="1"/>
              <a:t>relatif</a:t>
            </a:r>
            <a:r>
              <a:rPr lang="en-US" sz="3600" b="1" dirty="0"/>
              <a:t> pada basis)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110430-E7C4-4530-A633-30A72FF002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Jika S = {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, …, </a:t>
                </a:r>
                <a:r>
                  <a:rPr lang="en-US" b="1" dirty="0" err="1"/>
                  <a:t>v</a:t>
                </a:r>
                <a:r>
                  <a:rPr lang="en-US" b="1" baseline="-25000" dirty="0" err="1"/>
                  <a:t>n</a:t>
                </a:r>
                <a:r>
                  <a:rPr lang="en-US" dirty="0"/>
                  <a:t>} </a:t>
                </a:r>
                <a:r>
                  <a:rPr lang="en-US" dirty="0" err="1"/>
                  <a:t>adalah</a:t>
                </a:r>
                <a:r>
                  <a:rPr lang="en-US" dirty="0"/>
                  <a:t> basis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ruang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V, </a:t>
                </a:r>
                <a:r>
                  <a:rPr lang="en-US" dirty="0" err="1"/>
                  <a:t>sedemikian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b="1" dirty="0"/>
                  <a:t>v </a:t>
                </a:r>
                <a:r>
                  <a:rPr lang="en-US" dirty="0"/>
                  <a:t>di </a:t>
                </a:r>
                <a:r>
                  <a:rPr lang="en-US" dirty="0" err="1"/>
                  <a:t>dalam</a:t>
                </a:r>
                <a:r>
                  <a:rPr lang="en-US" dirty="0"/>
                  <a:t> V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dinyatakan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n-US" b="1" dirty="0"/>
                  <a:t> v</a:t>
                </a:r>
                <a:r>
                  <a:rPr lang="en-US" dirty="0"/>
                  <a:t> = c</a:t>
                </a:r>
                <a:r>
                  <a:rPr lang="en-US" baseline="-25000" dirty="0"/>
                  <a:t>1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 </a:t>
                </a:r>
                <a:r>
                  <a:rPr lang="en-US" dirty="0"/>
                  <a:t>+ c</a:t>
                </a:r>
                <a:r>
                  <a:rPr lang="en-US" baseline="-25000" dirty="0"/>
                  <a:t>2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 </a:t>
                </a:r>
                <a:r>
                  <a:rPr lang="en-US" dirty="0"/>
                  <a:t> + …. + </a:t>
                </a:r>
                <a:r>
                  <a:rPr lang="en-US" dirty="0" err="1"/>
                  <a:t>c</a:t>
                </a:r>
                <a:r>
                  <a:rPr lang="en-US" baseline="-25000" dirty="0" err="1"/>
                  <a:t>n</a:t>
                </a:r>
                <a:r>
                  <a:rPr lang="en-US" b="1" dirty="0" err="1"/>
                  <a:t>v</a:t>
                </a:r>
                <a:r>
                  <a:rPr lang="en-US" b="1" baseline="-25000" dirty="0" err="1"/>
                  <a:t>n</a:t>
                </a:r>
                <a:r>
                  <a:rPr lang="en-US" baseline="-25000" dirty="0"/>
                  <a:t> </a:t>
                </a:r>
              </a:p>
              <a:p>
                <a:pPr marL="0" indent="0">
                  <a:buNone/>
                </a:pPr>
                <a:r>
                  <a:rPr lang="en-US" baseline="-25000" dirty="0"/>
                  <a:t>   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koordinat</a:t>
                </a:r>
                <a:r>
                  <a:rPr lang="en-US" dirty="0"/>
                  <a:t> </a:t>
                </a:r>
                <a:r>
                  <a:rPr lang="en-US" b="1" dirty="0"/>
                  <a:t>v</a:t>
                </a:r>
                <a:r>
                  <a:rPr lang="en-US" dirty="0"/>
                  <a:t> </a:t>
                </a:r>
                <a:r>
                  <a:rPr lang="en-US" dirty="0" err="1"/>
                  <a:t>relatif</a:t>
                </a:r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basis S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(</a:t>
                </a:r>
                <a:r>
                  <a:rPr lang="en-US" b="1" dirty="0"/>
                  <a:t>v</a:t>
                </a:r>
                <a:r>
                  <a:rPr lang="en-US" dirty="0"/>
                  <a:t>)</a:t>
                </a:r>
                <a:r>
                  <a:rPr lang="en-US" baseline="-25000" dirty="0"/>
                  <a:t>S</a:t>
                </a:r>
                <a:r>
                  <a:rPr lang="en-US" dirty="0"/>
                  <a:t> = (c</a:t>
                </a:r>
                <a:r>
                  <a:rPr lang="en-US" baseline="-25000" dirty="0"/>
                  <a:t>1</a:t>
                </a:r>
                <a:r>
                  <a:rPr lang="en-US" dirty="0"/>
                  <a:t>, c</a:t>
                </a:r>
                <a:r>
                  <a:rPr lang="en-US" baseline="-25000" dirty="0"/>
                  <a:t>2</a:t>
                </a:r>
                <a:r>
                  <a:rPr lang="en-US" dirty="0"/>
                  <a:t>,  …. </a:t>
                </a:r>
                <a:r>
                  <a:rPr lang="en-US" dirty="0" err="1"/>
                  <a:t>c</a:t>
                </a:r>
                <a:r>
                  <a:rPr lang="en-US" baseline="-25000" dirty="0" err="1"/>
                  <a:t>n</a:t>
                </a:r>
                <a:r>
                  <a:rPr lang="en-US" dirty="0"/>
                  <a:t>)</a:t>
                </a:r>
                <a:endParaRPr lang="en-US" baseline="-25000" dirty="0"/>
              </a:p>
              <a:p>
                <a:pPr marL="0" indent="0">
                  <a:buNone/>
                </a:pPr>
                <a:r>
                  <a:rPr lang="en-US" baseline="-25000" dirty="0"/>
                  <a:t>  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koordinat</a:t>
                </a:r>
                <a:r>
                  <a:rPr lang="en-US" dirty="0"/>
                  <a:t>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 [</a:t>
                </a:r>
                <a:r>
                  <a:rPr lang="en-US" b="1" dirty="0"/>
                  <a:t>v</a:t>
                </a:r>
                <a:r>
                  <a:rPr lang="en-US" dirty="0"/>
                  <a:t>]</a:t>
                </a:r>
                <a:r>
                  <a:rPr lang="en-US" baseline="-25000" dirty="0"/>
                  <a:t>S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110430-E7C4-4530-A633-30A72FF002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BC26E-CB67-4838-BEC8-1E21162D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A8D4C2-60D8-4C2A-B25A-7C5D417C56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584" y="4193425"/>
            <a:ext cx="2974496" cy="2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20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27EDE-A8B7-44AA-AFEC-685082A9F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862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14</a:t>
            </a:r>
            <a:r>
              <a:rPr lang="en-US" sz="2400" dirty="0"/>
              <a:t>: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dibuktikan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12 </a:t>
            </a:r>
            <a:r>
              <a:rPr lang="en-US" sz="2400" dirty="0" err="1"/>
              <a:t>bahwa</a:t>
            </a:r>
            <a:r>
              <a:rPr lang="en-US" sz="2400" dirty="0"/>
              <a:t>  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= (1, 2, 1),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(2, 9, 0)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(3, 3, 4) </a:t>
            </a:r>
            <a:r>
              <a:rPr lang="en-US" sz="2400" dirty="0" err="1"/>
              <a:t>adalah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. 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koordinat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dirty="0"/>
              <a:t> = (5, –1, 9) </a:t>
            </a:r>
            <a:r>
              <a:rPr lang="en-US" sz="2400" dirty="0" err="1"/>
              <a:t>relatif</a:t>
            </a:r>
            <a:r>
              <a:rPr lang="en-US" sz="2400" dirty="0"/>
              <a:t> </a:t>
            </a:r>
            <a:r>
              <a:rPr lang="en-US" sz="2400" dirty="0" err="1"/>
              <a:t>terhadapa</a:t>
            </a:r>
            <a:r>
              <a:rPr lang="en-US" sz="2400" dirty="0"/>
              <a:t> basis 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} 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Carilah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R</a:t>
            </a:r>
            <a:r>
              <a:rPr lang="en-US" sz="2400" baseline="30000" dirty="0"/>
              <a:t>3</a:t>
            </a:r>
            <a:r>
              <a:rPr lang="en-US" sz="2400" dirty="0"/>
              <a:t> yang </a:t>
            </a:r>
            <a:r>
              <a:rPr lang="en-US" sz="2400" dirty="0" err="1"/>
              <a:t>koordinat</a:t>
            </a:r>
            <a:r>
              <a:rPr lang="en-US" sz="2400" dirty="0"/>
              <a:t> </a:t>
            </a:r>
            <a:r>
              <a:rPr lang="en-US" sz="2400" dirty="0" err="1"/>
              <a:t>vektornya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(</a:t>
            </a:r>
            <a:r>
              <a:rPr lang="en-US" sz="2400" b="1" dirty="0"/>
              <a:t>v</a:t>
            </a:r>
            <a:r>
              <a:rPr lang="en-US" sz="2400" dirty="0"/>
              <a:t>)</a:t>
            </a:r>
            <a:r>
              <a:rPr lang="en-US" sz="2400" baseline="-25000" dirty="0"/>
              <a:t>S</a:t>
            </a:r>
            <a:r>
              <a:rPr lang="en-US" sz="2400" dirty="0"/>
              <a:t> = (–1, 3, 2) 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(a) </a:t>
            </a:r>
            <a:r>
              <a:rPr lang="en-US" sz="2400" b="1" dirty="0"/>
              <a:t> v</a:t>
            </a:r>
            <a:r>
              <a:rPr lang="en-US" sz="2400" dirty="0"/>
              <a:t> = c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+ c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 </a:t>
            </a:r>
            <a:r>
              <a:rPr lang="en-US" sz="2400" dirty="0"/>
              <a:t> + c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baseline="-250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(5, –1, 9) = c</a:t>
            </a:r>
            <a:r>
              <a:rPr lang="en-US" sz="2400" baseline="-25000" dirty="0"/>
              <a:t>1</a:t>
            </a:r>
            <a:r>
              <a:rPr lang="en-US" sz="2400" dirty="0"/>
              <a:t>(1, 2, 1) + c</a:t>
            </a:r>
            <a:r>
              <a:rPr lang="en-US" sz="2400" baseline="-25000" dirty="0"/>
              <a:t>2</a:t>
            </a:r>
            <a:r>
              <a:rPr lang="en-US" sz="2400" dirty="0"/>
              <a:t>(2, 9, 0) + c</a:t>
            </a:r>
            <a:r>
              <a:rPr lang="en-US" sz="2400" baseline="-25000" dirty="0"/>
              <a:t>3</a:t>
            </a:r>
            <a:r>
              <a:rPr lang="en-US" sz="2400" dirty="0"/>
              <a:t>(3, 3 , 4)</a:t>
            </a:r>
          </a:p>
          <a:p>
            <a:pPr marL="0" indent="0">
              <a:buNone/>
            </a:pPr>
            <a:r>
              <a:rPr lang="en-US" sz="2400" dirty="0"/>
              <a:t>       </a:t>
            </a:r>
            <a:r>
              <a:rPr lang="en-US" sz="2400" dirty="0" err="1"/>
              <a:t>Diperoleh</a:t>
            </a:r>
            <a:r>
              <a:rPr lang="en-US" sz="2400" dirty="0"/>
              <a:t> SPL:</a:t>
            </a:r>
          </a:p>
          <a:p>
            <a:pPr marL="0" indent="0">
              <a:buNone/>
            </a:pPr>
            <a:r>
              <a:rPr lang="en-US" sz="2400" dirty="0"/>
              <a:t> 	c</a:t>
            </a:r>
            <a:r>
              <a:rPr lang="en-US" sz="2400" baseline="-25000" dirty="0"/>
              <a:t>1</a:t>
            </a:r>
            <a:r>
              <a:rPr lang="en-US" sz="2400" dirty="0"/>
              <a:t> +  2c</a:t>
            </a:r>
            <a:r>
              <a:rPr lang="en-US" sz="2400" baseline="-25000" dirty="0"/>
              <a:t>2</a:t>
            </a:r>
            <a:r>
              <a:rPr lang="en-US" sz="2400" dirty="0"/>
              <a:t> + 3c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  <a:endParaRPr lang="en-US" sz="2400" baseline="-25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    2c</a:t>
            </a:r>
            <a:r>
              <a:rPr lang="en-US" sz="2400" baseline="-25000" dirty="0"/>
              <a:t>1</a:t>
            </a:r>
            <a:r>
              <a:rPr lang="en-US" sz="2400" dirty="0"/>
              <a:t> +  9c</a:t>
            </a:r>
            <a:r>
              <a:rPr lang="en-US" sz="2400" baseline="-25000" dirty="0"/>
              <a:t>2</a:t>
            </a:r>
            <a:r>
              <a:rPr lang="en-US" sz="2400" dirty="0"/>
              <a:t> + 3c</a:t>
            </a:r>
            <a:r>
              <a:rPr lang="en-US" sz="2400" baseline="-25000" dirty="0"/>
              <a:t>3</a:t>
            </a:r>
            <a:r>
              <a:rPr lang="en-US" sz="2400" dirty="0"/>
              <a:t> = –1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       c</a:t>
            </a:r>
            <a:r>
              <a:rPr lang="en-US" sz="2400" baseline="-25000" dirty="0"/>
              <a:t>1</a:t>
            </a:r>
            <a:r>
              <a:rPr lang="en-US" sz="2400" dirty="0"/>
              <a:t>            + 4c</a:t>
            </a:r>
            <a:r>
              <a:rPr lang="en-US" sz="2400" baseline="-25000" dirty="0"/>
              <a:t>3</a:t>
            </a:r>
            <a:r>
              <a:rPr lang="en-US" sz="2400" dirty="0"/>
              <a:t> = 9</a:t>
            </a:r>
            <a:endParaRPr lang="en-US" sz="2400" baseline="-25000" dirty="0"/>
          </a:p>
          <a:p>
            <a:pPr marL="0" indent="0">
              <a:buNone/>
            </a:pPr>
            <a:r>
              <a:rPr lang="en-US" sz="2400" dirty="0"/>
              <a:t>       Solusi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c</a:t>
            </a:r>
            <a:r>
              <a:rPr lang="en-US" sz="2400" baseline="-25000" dirty="0"/>
              <a:t>1</a:t>
            </a:r>
            <a:r>
              <a:rPr lang="en-US" sz="2400" dirty="0"/>
              <a:t> = 1, c</a:t>
            </a:r>
            <a:r>
              <a:rPr lang="en-US" sz="2400" baseline="-25000" dirty="0"/>
              <a:t>2</a:t>
            </a:r>
            <a:r>
              <a:rPr lang="en-US" sz="2400" dirty="0"/>
              <a:t> = –1, c</a:t>
            </a:r>
            <a:r>
              <a:rPr lang="en-US" sz="2400" baseline="-25000" dirty="0"/>
              <a:t>3</a:t>
            </a:r>
            <a:r>
              <a:rPr lang="en-US" sz="2400" dirty="0"/>
              <a:t> = 2, </a:t>
            </a:r>
            <a:r>
              <a:rPr lang="en-US" sz="2400" dirty="0" err="1"/>
              <a:t>maka</a:t>
            </a:r>
            <a:r>
              <a:rPr lang="en-US" sz="2400" dirty="0"/>
              <a:t> (</a:t>
            </a:r>
            <a:r>
              <a:rPr lang="en-US" sz="2400" b="1" dirty="0"/>
              <a:t>v</a:t>
            </a:r>
            <a:r>
              <a:rPr lang="en-US" sz="2400" dirty="0"/>
              <a:t>)</a:t>
            </a:r>
            <a:r>
              <a:rPr lang="en-US" sz="2400" baseline="-25000" dirty="0"/>
              <a:t>S</a:t>
            </a:r>
            <a:r>
              <a:rPr lang="en-US" sz="2400" dirty="0"/>
              <a:t> = (1, –1, 2)</a:t>
            </a:r>
            <a:r>
              <a:rPr lang="en-US" sz="2400" baseline="-25000" dirty="0"/>
              <a:t>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(b) </a:t>
            </a:r>
            <a:r>
              <a:rPr lang="en-US" sz="2400" b="1" dirty="0"/>
              <a:t>v</a:t>
            </a:r>
            <a:r>
              <a:rPr lang="en-US" sz="2400" dirty="0"/>
              <a:t> = c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+ c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 </a:t>
            </a:r>
            <a:r>
              <a:rPr lang="en-US" sz="2400" dirty="0"/>
              <a:t> + …. + </a:t>
            </a:r>
            <a:r>
              <a:rPr lang="en-US" sz="2400" dirty="0" err="1"/>
              <a:t>c</a:t>
            </a:r>
            <a:r>
              <a:rPr lang="en-US" sz="2400" baseline="-25000" dirty="0" err="1"/>
              <a:t>n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n</a:t>
            </a:r>
            <a:r>
              <a:rPr lang="en-US" sz="2400" baseline="-25000" dirty="0"/>
              <a:t> </a:t>
            </a:r>
            <a:r>
              <a:rPr lang="en-US" sz="2400" dirty="0"/>
              <a:t>= (–1)(1, 2, 1) + 3(2, 9, 0) + 2(3, 3, 4) = (11, 31, 7)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00597-5D25-4D50-B0B1-918764A0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2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341E-CB1A-4F9F-94D1-FF7BCA75A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Mengubah</a:t>
            </a:r>
            <a:r>
              <a:rPr lang="en-US" b="1" dirty="0"/>
              <a:t>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F5BB8-6D08-472E-93EC-E2568AF1C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93363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V dan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basis V </a:t>
            </a:r>
            <a:r>
              <a:rPr lang="en-US" dirty="0" err="1"/>
              <a:t>dari</a:t>
            </a:r>
            <a:r>
              <a:rPr lang="en-US" dirty="0"/>
              <a:t> basis B </a:t>
            </a:r>
            <a:r>
              <a:rPr lang="en-US" dirty="0" err="1"/>
              <a:t>menjadi</a:t>
            </a:r>
            <a:r>
              <a:rPr lang="en-US" dirty="0"/>
              <a:t> basis B’,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B’</a:t>
            </a:r>
            <a:r>
              <a:rPr lang="en-US" dirty="0"/>
              <a:t>? 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basis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 </a:t>
            </a:r>
            <a:r>
              <a:rPr lang="en-US" dirty="0" err="1"/>
              <a:t>dari</a:t>
            </a:r>
            <a:r>
              <a:rPr lang="en-US" dirty="0"/>
              <a:t> basis lama B = {</a:t>
            </a:r>
            <a:r>
              <a:rPr lang="en-US" b="1" dirty="0"/>
              <a:t>u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u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/>
              <a:t>u</a:t>
            </a:r>
            <a:r>
              <a:rPr lang="en-US" b="1" baseline="-25000" dirty="0"/>
              <a:t>n</a:t>
            </a:r>
            <a:r>
              <a:rPr lang="en-US" dirty="0"/>
              <a:t>} </a:t>
            </a:r>
            <a:r>
              <a:rPr lang="en-US" dirty="0" err="1"/>
              <a:t>menjadi</a:t>
            </a:r>
            <a:r>
              <a:rPr lang="en-US" dirty="0"/>
              <a:t> basis </a:t>
            </a:r>
            <a:r>
              <a:rPr lang="en-US" dirty="0" err="1"/>
              <a:t>baru</a:t>
            </a:r>
            <a:r>
              <a:rPr lang="en-US" dirty="0"/>
              <a:t> B’ = {</a:t>
            </a:r>
            <a:r>
              <a:rPr lang="en-US" b="1" dirty="0"/>
              <a:t>u</a:t>
            </a:r>
            <a:r>
              <a:rPr lang="en-US" dirty="0"/>
              <a:t>’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u</a:t>
            </a:r>
            <a:r>
              <a:rPr lang="en-US" dirty="0"/>
              <a:t>’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u</a:t>
            </a:r>
            <a:r>
              <a:rPr lang="en-US" dirty="0" err="1"/>
              <a:t>’</a:t>
            </a:r>
            <a:r>
              <a:rPr lang="en-US" b="1" baseline="-25000" dirty="0" err="1"/>
              <a:t>n</a:t>
            </a:r>
            <a:r>
              <a:rPr lang="en-US" dirty="0"/>
              <a:t>},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V, </a:t>
            </a:r>
            <a:r>
              <a:rPr lang="en-US" dirty="0" err="1"/>
              <a:t>koordinat</a:t>
            </a:r>
            <a:r>
              <a:rPr lang="en-US" dirty="0"/>
              <a:t> lama </a:t>
            </a:r>
            <a:r>
              <a:rPr lang="en-US" dirty="0" err="1"/>
              <a:t>vektor</a:t>
            </a:r>
            <a:r>
              <a:rPr lang="en-US" dirty="0"/>
              <a:t>  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B’ 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		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</a:t>
            </a:r>
            <a:r>
              <a:rPr lang="en-US" dirty="0"/>
              <a:t> = </a:t>
            </a:r>
            <a:r>
              <a:rPr lang="en-US" i="1" dirty="0"/>
              <a:t>P</a:t>
            </a:r>
            <a:r>
              <a:rPr lang="en-US" dirty="0"/>
              <a:t>[</a:t>
            </a:r>
            <a:r>
              <a:rPr lang="en-US" b="1" dirty="0"/>
              <a:t>v</a:t>
            </a:r>
            <a:r>
              <a:rPr lang="en-US" dirty="0"/>
              <a:t>]</a:t>
            </a:r>
            <a:r>
              <a:rPr lang="en-US" baseline="-25000" dirty="0"/>
              <a:t>B’</a:t>
            </a:r>
            <a:endParaRPr lang="en-US" dirty="0"/>
          </a:p>
          <a:p>
            <a:pPr marL="173038" indent="-173038">
              <a:buNone/>
            </a:pPr>
            <a:r>
              <a:rPr lang="en-US" dirty="0"/>
              <a:t>  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kolom-kolom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basis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basis lama,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kolom-kolom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73038" indent="-173038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            	[</a:t>
            </a:r>
            <a:r>
              <a:rPr lang="en-US" b="1" dirty="0"/>
              <a:t>u</a:t>
            </a:r>
            <a:r>
              <a:rPr lang="en-US" dirty="0"/>
              <a:t>’</a:t>
            </a:r>
            <a:r>
              <a:rPr lang="en-US" b="1" baseline="-25000" dirty="0"/>
              <a:t>1</a:t>
            </a:r>
            <a:r>
              <a:rPr lang="en-US" dirty="0"/>
              <a:t>]</a:t>
            </a:r>
            <a:r>
              <a:rPr lang="en-US" baseline="-25000" dirty="0"/>
              <a:t>B</a:t>
            </a:r>
            <a:r>
              <a:rPr lang="en-US" dirty="0"/>
              <a:t> , [</a:t>
            </a:r>
            <a:r>
              <a:rPr lang="en-US" b="1" dirty="0"/>
              <a:t>u</a:t>
            </a:r>
            <a:r>
              <a:rPr lang="en-US" dirty="0"/>
              <a:t>’</a:t>
            </a:r>
            <a:r>
              <a:rPr lang="en-US" b="1" baseline="-25000" dirty="0"/>
              <a:t>2</a:t>
            </a:r>
            <a:r>
              <a:rPr lang="en-US" dirty="0"/>
              <a:t>]</a:t>
            </a:r>
            <a:r>
              <a:rPr lang="en-US" baseline="-25000" dirty="0"/>
              <a:t>B </a:t>
            </a:r>
            <a:r>
              <a:rPr lang="en-US" dirty="0"/>
              <a:t>, …, [</a:t>
            </a:r>
            <a:r>
              <a:rPr lang="en-US" b="1" dirty="0" err="1"/>
              <a:t>u</a:t>
            </a:r>
            <a:r>
              <a:rPr lang="en-US" dirty="0" err="1"/>
              <a:t>’</a:t>
            </a:r>
            <a:r>
              <a:rPr lang="en-US" b="1" baseline="-25000" dirty="0" err="1"/>
              <a:t>n</a:t>
            </a:r>
            <a:r>
              <a:rPr lang="en-US" dirty="0"/>
              <a:t>]</a:t>
            </a:r>
            <a:r>
              <a:rPr lang="en-US" baseline="-25000" dirty="0"/>
              <a:t>B </a:t>
            </a:r>
          </a:p>
          <a:p>
            <a:pPr>
              <a:spcBef>
                <a:spcPts val="1200"/>
              </a:spcBef>
            </a:pPr>
            <a:r>
              <a:rPr lang="en-US" dirty="0"/>
              <a:t>P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transisi</a:t>
            </a:r>
            <a:r>
              <a:rPr lang="en-US" b="1" dirty="0"/>
              <a:t> </a:t>
            </a:r>
            <a:r>
              <a:rPr lang="en-US" dirty="0" err="1"/>
              <a:t>dari</a:t>
            </a:r>
            <a:r>
              <a:rPr lang="en-US" dirty="0"/>
              <a:t> basis B’ </a:t>
            </a:r>
            <a:r>
              <a:rPr lang="en-US" dirty="0" err="1"/>
              <a:t>ke</a:t>
            </a:r>
            <a:r>
              <a:rPr lang="en-US" dirty="0"/>
              <a:t> basis B.</a:t>
            </a:r>
          </a:p>
          <a:p>
            <a:pPr>
              <a:spcBef>
                <a:spcPts val="1200"/>
              </a:spcBef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basis B’ </a:t>
            </a:r>
            <a:r>
              <a:rPr lang="en-US" dirty="0" err="1"/>
              <a:t>ke</a:t>
            </a:r>
            <a:r>
              <a:rPr lang="en-US" dirty="0"/>
              <a:t> basis B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P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dibalikkan</a:t>
            </a:r>
            <a:r>
              <a:rPr lang="en-US" dirty="0"/>
              <a:t> dan P</a:t>
            </a:r>
            <a:r>
              <a:rPr lang="en-US" baseline="30000" dirty="0"/>
              <a:t>–1</a:t>
            </a:r>
            <a:r>
              <a:rPr lang="en-US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mariks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 </a:t>
            </a:r>
            <a:r>
              <a:rPr lang="en-US" dirty="0" err="1"/>
              <a:t>ke</a:t>
            </a:r>
            <a:r>
              <a:rPr lang="en-US" dirty="0"/>
              <a:t> B’.</a:t>
            </a:r>
          </a:p>
          <a:p>
            <a:pPr marL="173038" indent="-173038">
              <a:buNone/>
            </a:pPr>
            <a:endParaRPr lang="en-US" dirty="0"/>
          </a:p>
          <a:p>
            <a:pPr marL="173038" indent="-173038">
              <a:buNone/>
            </a:pPr>
            <a:endParaRPr lang="en-US" dirty="0"/>
          </a:p>
          <a:p>
            <a:pPr marL="173038" indent="-173038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FDB83-84C6-471D-8098-9D2333BE9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3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38E9F-B9B2-4C8E-9812-5894ACEBA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607"/>
            <a:ext cx="10515600" cy="5052356"/>
          </a:xfrm>
        </p:spPr>
        <p:txBody>
          <a:bodyPr/>
          <a:lstStyle/>
          <a:p>
            <a:r>
              <a:rPr lang="en-US" b="1" dirty="0" err="1"/>
              <a:t>Algoritma</a:t>
            </a:r>
            <a:r>
              <a:rPr lang="en-US" b="1" dirty="0"/>
              <a:t> </a:t>
            </a:r>
            <a:r>
              <a:rPr lang="en-US" b="1" dirty="0" err="1"/>
              <a:t>menghitung</a:t>
            </a:r>
            <a:r>
              <a:rPr lang="en-US" b="1" dirty="0"/>
              <a:t> P</a:t>
            </a:r>
            <a:r>
              <a:rPr lang="en-US" b="1" baseline="-25000" dirty="0"/>
              <a:t>B</a:t>
            </a:r>
            <a:r>
              <a:rPr lang="en-US" b="1" baseline="-25000" dirty="0">
                <a:sym typeface="Symbol" panose="05050102010706020507" pitchFamily="18" charset="2"/>
              </a:rPr>
              <a:t>B’ </a:t>
            </a:r>
            <a:r>
              <a:rPr lang="en-US" dirty="0">
                <a:sym typeface="Symbol" panose="05050102010706020507" pitchFamily="18" charset="2"/>
              </a:rPr>
              <a:t>: 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Step 1: </a:t>
            </a:r>
            <a:r>
              <a:rPr lang="en-US" dirty="0" err="1">
                <a:sym typeface="Symbol" panose="05050102010706020507" pitchFamily="18" charset="2"/>
              </a:rPr>
              <a:t>Bentuklah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matriks</a:t>
            </a:r>
            <a:r>
              <a:rPr lang="en-US" dirty="0">
                <a:sym typeface="Symbol" panose="05050102010706020507" pitchFamily="18" charset="2"/>
              </a:rPr>
              <a:t> [B’ | B]</a:t>
            </a:r>
          </a:p>
          <a:p>
            <a:pPr marL="1311275" indent="-1311275">
              <a:buNone/>
            </a:pPr>
            <a:r>
              <a:rPr lang="en-US" dirty="0">
                <a:sym typeface="Symbol" panose="05050102010706020507" pitchFamily="18" charset="2"/>
              </a:rPr>
              <a:t>   Step 2: </a:t>
            </a:r>
            <a:r>
              <a:rPr lang="en-US" dirty="0" err="1">
                <a:sym typeface="Symbol" panose="05050102010706020507" pitchFamily="18" charset="2"/>
              </a:rPr>
              <a:t>Lakukan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operasi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baris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elementer</a:t>
            </a:r>
            <a:r>
              <a:rPr lang="en-US" dirty="0">
                <a:sym typeface="Symbol" panose="05050102010706020507" pitchFamily="18" charset="2"/>
              </a:rPr>
              <a:t> (OBE) </a:t>
            </a:r>
            <a:r>
              <a:rPr lang="en-US" dirty="0" err="1">
                <a:sym typeface="Symbol" panose="05050102010706020507" pitchFamily="18" charset="2"/>
              </a:rPr>
              <a:t>untuk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mereduksi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matriks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dari</a:t>
            </a:r>
            <a:r>
              <a:rPr lang="en-US" dirty="0">
                <a:sym typeface="Symbol" panose="05050102010706020507" pitchFamily="18" charset="2"/>
              </a:rPr>
              <a:t> step 1 </a:t>
            </a:r>
            <a:r>
              <a:rPr lang="en-US" dirty="0" err="1">
                <a:sym typeface="Symbol" panose="05050102010706020507" pitchFamily="18" charset="2"/>
              </a:rPr>
              <a:t>menjadi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matriks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eselon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baris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tereduksi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Step 3: </a:t>
            </a:r>
            <a:r>
              <a:rPr lang="en-US" dirty="0" err="1">
                <a:sym typeface="Symbol" panose="05050102010706020507" pitchFamily="18" charset="2"/>
              </a:rPr>
              <a:t>Matriks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hasil</a:t>
            </a:r>
            <a:r>
              <a:rPr lang="en-US" dirty="0">
                <a:sym typeface="Symbol" panose="05050102010706020507" pitchFamily="18" charset="2"/>
              </a:rPr>
              <a:t> step 2 </a:t>
            </a:r>
            <a:r>
              <a:rPr lang="en-US" dirty="0" err="1">
                <a:sym typeface="Symbol" panose="05050102010706020507" pitchFamily="18" charset="2"/>
              </a:rPr>
              <a:t>akan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menjadi</a:t>
            </a:r>
            <a:r>
              <a:rPr lang="en-US" dirty="0">
                <a:sym typeface="Symbol" panose="05050102010706020507" pitchFamily="18" charset="2"/>
              </a:rPr>
              <a:t> [ I |</a:t>
            </a:r>
            <a:r>
              <a:rPr lang="en-US" dirty="0"/>
              <a:t> P</a:t>
            </a:r>
            <a:r>
              <a:rPr lang="en-US" baseline="-25000" dirty="0"/>
              <a:t>B</a:t>
            </a:r>
            <a:r>
              <a:rPr lang="en-US" baseline="-25000" dirty="0">
                <a:sym typeface="Symbol" panose="05050102010706020507" pitchFamily="18" charset="2"/>
              </a:rPr>
              <a:t>B’</a:t>
            </a:r>
            <a:r>
              <a:rPr lang="en-US" dirty="0">
                <a:sym typeface="Symbol" panose="05050102010706020507" pitchFamily="18" charset="2"/>
              </a:rPr>
              <a:t> ]	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Step 4: </a:t>
            </a:r>
            <a:r>
              <a:rPr lang="en-US" dirty="0" err="1">
                <a:sym typeface="Symbol" panose="05050102010706020507" pitchFamily="18" charset="2"/>
              </a:rPr>
              <a:t>Ruas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kanan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dari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hasil</a:t>
            </a:r>
            <a:r>
              <a:rPr lang="en-US" dirty="0">
                <a:sym typeface="Symbol" panose="05050102010706020507" pitchFamily="18" charset="2"/>
              </a:rPr>
              <a:t> step 3 (</a:t>
            </a:r>
            <a:r>
              <a:rPr lang="en-US" dirty="0" err="1">
                <a:sym typeface="Symbol" panose="05050102010706020507" pitchFamily="18" charset="2"/>
              </a:rPr>
              <a:t>sebelah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tanda</a:t>
            </a:r>
            <a:r>
              <a:rPr lang="en-US" dirty="0">
                <a:sym typeface="Symbol" panose="05050102010706020507" pitchFamily="18" charset="2"/>
              </a:rPr>
              <a:t> |) </a:t>
            </a:r>
            <a:r>
              <a:rPr lang="en-US" dirty="0" err="1">
                <a:sym typeface="Symbol" panose="05050102010706020507" pitchFamily="18" charset="2"/>
              </a:rPr>
              <a:t>menjadi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P</a:t>
            </a:r>
            <a:r>
              <a:rPr lang="en-US" baseline="-25000" dirty="0"/>
              <a:t>B</a:t>
            </a:r>
            <a:r>
              <a:rPr lang="en-US" baseline="-25000" dirty="0">
                <a:sym typeface="Symbol" panose="05050102010706020507" pitchFamily="18" charset="2"/>
              </a:rPr>
              <a:t>B’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 err="1"/>
              <a:t>Algoritma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diringkas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diagram: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2800" dirty="0"/>
              <a:t>     [ basis </a:t>
            </a:r>
            <a:r>
              <a:rPr lang="en-US" sz="2800" dirty="0" err="1"/>
              <a:t>baru</a:t>
            </a:r>
            <a:r>
              <a:rPr lang="en-US" sz="2800" dirty="0"/>
              <a:t> | basis lama]          </a:t>
            </a:r>
            <a:r>
              <a:rPr lang="en-US" sz="2800" dirty="0">
                <a:sym typeface="Symbol" panose="05050102010706020507" pitchFamily="18" charset="2"/>
              </a:rPr>
              <a:t> [ </a:t>
            </a:r>
            <a:r>
              <a:rPr lang="en-US" sz="2800" i="1" dirty="0">
                <a:sym typeface="Symbol" panose="05050102010706020507" pitchFamily="18" charset="2"/>
              </a:rPr>
              <a:t>I</a:t>
            </a:r>
            <a:r>
              <a:rPr lang="en-US" sz="2800" dirty="0">
                <a:sym typeface="Symbol" panose="05050102010706020507" pitchFamily="18" charset="2"/>
              </a:rPr>
              <a:t> |</a:t>
            </a:r>
            <a:r>
              <a:rPr lang="en-US" sz="2800" dirty="0"/>
              <a:t> P</a:t>
            </a:r>
            <a:r>
              <a:rPr lang="en-US" sz="2800" baseline="-25000" dirty="0"/>
              <a:t>B</a:t>
            </a:r>
            <a:r>
              <a:rPr lang="en-US" sz="2800" baseline="-25000" dirty="0">
                <a:sym typeface="Symbol" panose="05050102010706020507" pitchFamily="18" charset="2"/>
              </a:rPr>
              <a:t>B’</a:t>
            </a:r>
            <a:r>
              <a:rPr lang="en-US" sz="2800" dirty="0">
                <a:sym typeface="Symbol" panose="05050102010706020507" pitchFamily="18" charset="2"/>
              </a:rPr>
              <a:t> ] 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35777-3FA4-4ED5-AFE8-D7A8D93C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3433C9-05DE-4643-8B2C-D86E3C9AFF38}"/>
              </a:ext>
            </a:extLst>
          </p:cNvPr>
          <p:cNvSpPr txBox="1"/>
          <p:nvPr/>
        </p:nvSpPr>
        <p:spPr>
          <a:xfrm>
            <a:off x="5608320" y="5364061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53BE323-897A-4E7E-A1F0-62D815CE0286}"/>
              </a:ext>
            </a:extLst>
          </p:cNvPr>
          <p:cNvSpPr/>
          <p:nvPr/>
        </p:nvSpPr>
        <p:spPr>
          <a:xfrm>
            <a:off x="5516880" y="5733393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20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12D904-366E-4935-A487-F6F29EB76D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51946"/>
                <a:ext cx="10515600" cy="608548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15</a:t>
                </a:r>
                <a:r>
                  <a:rPr lang="en-US" sz="2400" dirty="0"/>
                  <a:t>: 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R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, basis </a:t>
                </a:r>
                <a:r>
                  <a:rPr lang="en-US" sz="2400" dirty="0" err="1"/>
                  <a:t>standardnya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B = {</a:t>
                </a:r>
                <a:r>
                  <a:rPr lang="en-US" sz="2400" b="1" dirty="0"/>
                  <a:t>u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b="1" dirty="0"/>
                  <a:t>u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} = {</a:t>
                </a:r>
                <a:r>
                  <a:rPr lang="en-US" sz="2400" b="1" dirty="0" err="1"/>
                  <a:t>i</a:t>
                </a:r>
                <a:r>
                  <a:rPr lang="en-US" sz="2400" dirty="0"/>
                  <a:t>, </a:t>
                </a:r>
                <a:r>
                  <a:rPr lang="en-US" sz="2400" b="1" dirty="0"/>
                  <a:t>j</a:t>
                </a:r>
                <a:r>
                  <a:rPr lang="en-US" sz="2400" dirty="0"/>
                  <a:t>} = {(1,0), (0, 1)}. Basis yang lain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R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B’= {</a:t>
                </a:r>
                <a:r>
                  <a:rPr lang="en-US" sz="2400" b="1" dirty="0"/>
                  <a:t>u</a:t>
                </a:r>
                <a:r>
                  <a:rPr lang="en-US" sz="2400" dirty="0"/>
                  <a:t>’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b="1" dirty="0"/>
                  <a:t>u</a:t>
                </a:r>
                <a:r>
                  <a:rPr lang="en-US" sz="2400" dirty="0"/>
                  <a:t>’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} = {(1, 1), (2, 1)}</a:t>
                </a:r>
              </a:p>
              <a:p>
                <a:pPr marL="514350" indent="-514350">
                  <a:buAutoNum type="alphaLcParenBoth"/>
                </a:pPr>
                <a:r>
                  <a:rPr lang="en-US" sz="2400" dirty="0" err="1"/>
                  <a:t>Tentukan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transisi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B’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B</a:t>
                </a:r>
              </a:p>
              <a:p>
                <a:pPr marL="514350" indent="-514350">
                  <a:buAutoNum type="alphaLcParenBoth"/>
                </a:pPr>
                <a:r>
                  <a:rPr lang="en-US" sz="2400" dirty="0" err="1"/>
                  <a:t>Tentukan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transisi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B’  </a:t>
                </a:r>
              </a:p>
              <a:p>
                <a:pPr marL="0" indent="0">
                  <a:buNone/>
                </a:pPr>
                <a:r>
                  <a:rPr lang="en-US" sz="2400" u="sng" dirty="0" err="1"/>
                  <a:t>Jawaban</a:t>
                </a:r>
                <a:r>
                  <a:rPr lang="en-US" sz="2400" dirty="0"/>
                  <a:t>: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/>
                  <a:t>Pada </a:t>
                </a:r>
                <a:r>
                  <a:rPr lang="en-US" sz="2400" dirty="0" err="1"/>
                  <a:t>kasus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, B’ = basis lama, dan B = basis </a:t>
                </a:r>
                <a:r>
                  <a:rPr lang="en-US" sz="2400" dirty="0" err="1"/>
                  <a:t>baru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dirty="0"/>
                  <a:t>	[ basis </a:t>
                </a:r>
                <a:r>
                  <a:rPr lang="en-US" sz="2400" dirty="0" err="1"/>
                  <a:t>baru</a:t>
                </a:r>
                <a:r>
                  <a:rPr lang="en-US" sz="2400" dirty="0"/>
                  <a:t> | basis lama ]  =</a:t>
                </a:r>
              </a:p>
              <a:p>
                <a:pPr marL="457200" indent="-457200">
                  <a:spcBef>
                    <a:spcPts val="1800"/>
                  </a:spcBef>
                  <a:buNone/>
                </a:pPr>
                <a:r>
                  <a:rPr lang="en-US" sz="2400" dirty="0"/>
                  <a:t>      Karena </a:t>
                </a:r>
                <a:r>
                  <a:rPr lang="en-US" sz="2400" dirty="0" err="1"/>
                  <a:t>ruas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kiri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identitas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dilakukan</a:t>
                </a:r>
                <a:r>
                  <a:rPr lang="en-US" sz="2400" dirty="0"/>
                  <a:t> OBE,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transisi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P</a:t>
                </a:r>
                <a:r>
                  <a:rPr lang="en-US" sz="2400" baseline="-25000" dirty="0"/>
                  <a:t>B’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B</a:t>
                </a:r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(b)  Pada </a:t>
                </a:r>
                <a:r>
                  <a:rPr lang="en-US" sz="2400" dirty="0" err="1"/>
                  <a:t>kasus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, B = basis lama, dan B’ = basis </a:t>
                </a:r>
                <a:r>
                  <a:rPr lang="en-US" sz="2400" dirty="0" err="1"/>
                  <a:t>baru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dirty="0"/>
                  <a:t>	[ basis </a:t>
                </a:r>
                <a:r>
                  <a:rPr lang="en-US" sz="2400" dirty="0" err="1"/>
                  <a:t>baru</a:t>
                </a:r>
                <a:r>
                  <a:rPr lang="en-US" sz="2400" dirty="0"/>
                  <a:t> | basis lama ]  = </a:t>
                </a:r>
              </a:p>
              <a:p>
                <a:pPr marL="457200" indent="-457200">
                  <a:spcBef>
                    <a:spcPts val="1800"/>
                  </a:spcBef>
                  <a:buNone/>
                </a:pPr>
                <a:r>
                  <a:rPr lang="en-US" sz="2400" dirty="0"/>
                  <a:t>      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transisi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P</a:t>
                </a:r>
                <a:r>
                  <a:rPr lang="en-US" sz="2400" baseline="-25000" dirty="0"/>
                  <a:t>B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B’</a:t>
                </a:r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  <a:p>
                <a:pPr marL="457200" indent="-457200">
                  <a:spcBef>
                    <a:spcPts val="1800"/>
                  </a:spcBef>
                  <a:buNone/>
                </a:pPr>
                <a:r>
                  <a:rPr lang="en-US" sz="2400" dirty="0"/>
                  <a:t>	          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12D904-366E-4935-A487-F6F29EB76D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51946"/>
                <a:ext cx="10515600" cy="6085488"/>
              </a:xfrm>
              <a:blipFill>
                <a:blip r:embed="rId2"/>
                <a:stretch>
                  <a:fillRect l="-928" t="-1403" r="-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FAA0D-4D8B-494D-8CE5-BB211144F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17EAF5B-06A6-4D4F-A522-C8AABA540279}"/>
                  </a:ext>
                </a:extLst>
              </p:cNvPr>
              <p:cNvSpPr/>
              <p:nvPr/>
            </p:nvSpPr>
            <p:spPr>
              <a:xfrm>
                <a:off x="5228508" y="2954973"/>
                <a:ext cx="2143760" cy="7496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17EAF5B-06A6-4D4F-A522-C8AABA5402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508" y="2954973"/>
                <a:ext cx="2143760" cy="7496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rrow: Right 9">
            <a:extLst>
              <a:ext uri="{FF2B5EF4-FFF2-40B4-BE49-F238E27FC236}">
                <a16:creationId xmlns:a16="http://schemas.microsoft.com/office/drawing/2014/main" id="{389A11A8-7F34-4D30-9C5F-554F4D3FC8A4}"/>
              </a:ext>
            </a:extLst>
          </p:cNvPr>
          <p:cNvSpPr/>
          <p:nvPr/>
        </p:nvSpPr>
        <p:spPr>
          <a:xfrm>
            <a:off x="7059962" y="3298395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8EBD7B-4874-469A-A298-53F850657334}"/>
              </a:ext>
            </a:extLst>
          </p:cNvPr>
          <p:cNvSpPr/>
          <p:nvPr/>
        </p:nvSpPr>
        <p:spPr>
          <a:xfrm>
            <a:off x="7790168" y="3098954"/>
            <a:ext cx="1617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[ </a:t>
            </a:r>
            <a:r>
              <a:rPr lang="en-US" sz="2400" i="1" dirty="0"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 |</a:t>
            </a:r>
            <a:r>
              <a:rPr lang="en-US" sz="2400" dirty="0"/>
              <a:t> P</a:t>
            </a:r>
            <a:r>
              <a:rPr lang="en-US" sz="2400" baseline="-25000" dirty="0"/>
              <a:t>B’</a:t>
            </a:r>
            <a:r>
              <a:rPr lang="en-US" sz="2400" baseline="-25000" dirty="0">
                <a:sym typeface="Symbol" panose="05050102010706020507" pitchFamily="18" charset="2"/>
              </a:rPr>
              <a:t>B</a:t>
            </a:r>
            <a:r>
              <a:rPr lang="en-US" sz="2400" dirty="0">
                <a:sym typeface="Symbol" panose="05050102010706020507" pitchFamily="18" charset="2"/>
              </a:rPr>
              <a:t> ]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7B84DD7-503F-4F91-B2A0-C584C9808DE9}"/>
                  </a:ext>
                </a:extLst>
              </p:cNvPr>
              <p:cNvSpPr/>
              <p:nvPr/>
            </p:nvSpPr>
            <p:spPr>
              <a:xfrm>
                <a:off x="5249020" y="5020255"/>
                <a:ext cx="2143760" cy="7496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7B84DD7-503F-4F91-B2A0-C584C9808D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020" y="5020255"/>
                <a:ext cx="2143760" cy="7496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rrow: Right 12">
            <a:extLst>
              <a:ext uri="{FF2B5EF4-FFF2-40B4-BE49-F238E27FC236}">
                <a16:creationId xmlns:a16="http://schemas.microsoft.com/office/drawing/2014/main" id="{4DACEF62-AF0B-442E-B639-97C4337E5F81}"/>
              </a:ext>
            </a:extLst>
          </p:cNvPr>
          <p:cNvSpPr/>
          <p:nvPr/>
        </p:nvSpPr>
        <p:spPr>
          <a:xfrm>
            <a:off x="7124532" y="5330605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CD0D30C-16CF-4498-8BEF-34C058A8CD07}"/>
                  </a:ext>
                </a:extLst>
              </p:cNvPr>
              <p:cNvSpPr/>
              <p:nvPr/>
            </p:nvSpPr>
            <p:spPr>
              <a:xfrm>
                <a:off x="7838440" y="5020255"/>
                <a:ext cx="2143760" cy="7496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CD0D30C-16CF-4498-8BEF-34C058A8CD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8440" y="5020255"/>
                <a:ext cx="2143760" cy="749629"/>
              </a:xfrm>
              <a:prstGeom prst="rect">
                <a:avLst/>
              </a:prstGeom>
              <a:blipFill>
                <a:blip r:embed="rId5"/>
                <a:stretch>
                  <a:fillRect r="-28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CEF2350D-ADC5-41FF-8FCD-CCB5129B5EB8}"/>
              </a:ext>
            </a:extLst>
          </p:cNvPr>
          <p:cNvSpPr txBox="1"/>
          <p:nvPr/>
        </p:nvSpPr>
        <p:spPr>
          <a:xfrm>
            <a:off x="7080282" y="302111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31B443-61A2-42CC-9F7E-BF82854F023B}"/>
              </a:ext>
            </a:extLst>
          </p:cNvPr>
          <p:cNvSpPr txBox="1"/>
          <p:nvPr/>
        </p:nvSpPr>
        <p:spPr>
          <a:xfrm>
            <a:off x="7151402" y="502573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</p:spTree>
    <p:extLst>
      <p:ext uri="{BB962C8B-B14F-4D97-AF65-F5344CB8AC3E}">
        <p14:creationId xmlns:p14="http://schemas.microsoft.com/office/powerpoint/2010/main" val="1844092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D37A8C-7427-4D7D-903E-EB48035C33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34720"/>
                <a:ext cx="10515600" cy="5242243"/>
              </a:xfrm>
            </p:spPr>
            <p:txBody>
              <a:bodyPr/>
              <a:lstStyle/>
              <a:p>
                <a:r>
                  <a:rPr lang="en-US" sz="2400" dirty="0"/>
                  <a:t>Menghitung </a:t>
                </a:r>
                <a:r>
                  <a:rPr lang="en-US" sz="2400" dirty="0" err="1"/>
                  <a:t>koordinat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b="1" dirty="0"/>
                  <a:t>v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basis B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B’: </a:t>
                </a:r>
              </a:p>
              <a:p>
                <a:pPr marL="0" indent="0">
                  <a:buNone/>
                </a:pPr>
                <a:r>
                  <a:rPr lang="en-US" sz="2400" dirty="0"/>
                  <a:t>	 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B’</a:t>
                </a:r>
                <a:r>
                  <a:rPr lang="en-US" sz="2400" dirty="0"/>
                  <a:t> = P</a:t>
                </a:r>
                <a:r>
                  <a:rPr lang="en-US" sz="2400" baseline="-25000" dirty="0"/>
                  <a:t>B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B’ </a:t>
                </a:r>
                <a:r>
                  <a:rPr lang="en-US" sz="2400" dirty="0"/>
                  <a:t>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  </a:t>
                </a:r>
              </a:p>
              <a:p>
                <a:pPr marL="0" indent="0">
                  <a:buNone/>
                </a:pPr>
                <a:endParaRPr lang="en-US" sz="2400" baseline="-25000" dirty="0"/>
              </a:p>
              <a:p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koordinat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b="1" dirty="0"/>
                  <a:t>v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basis B’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B: </a:t>
                </a:r>
              </a:p>
              <a:p>
                <a:pPr marL="0" indent="0">
                  <a:buNone/>
                </a:pPr>
                <a:r>
                  <a:rPr lang="en-US" sz="2400" dirty="0"/>
                  <a:t>	 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</a:t>
                </a:r>
                <a:r>
                  <a:rPr lang="en-US" sz="2400" dirty="0"/>
                  <a:t> = P</a:t>
                </a:r>
                <a:r>
                  <a:rPr lang="en-US" sz="2400" baseline="-25000" dirty="0"/>
                  <a:t>B’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B </a:t>
                </a:r>
                <a:r>
                  <a:rPr lang="en-US" sz="2400" dirty="0"/>
                  <a:t>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B’   </a:t>
                </a:r>
              </a:p>
              <a:p>
                <a:pPr marL="0" indent="0">
                  <a:buNone/>
                </a:pPr>
                <a:endParaRPr lang="en-US" baseline="-25000" dirty="0"/>
              </a:p>
              <a:p>
                <a:pPr marL="0" indent="0"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16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Contoh</a:t>
                </a:r>
                <a:r>
                  <a:rPr lang="en-US" sz="2400" dirty="0"/>
                  <a:t> 15, </a:t>
                </a:r>
                <a:r>
                  <a:rPr lang="en-US" sz="2400" dirty="0" err="1"/>
                  <a:t>misalkan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koordinat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b="1" dirty="0"/>
                  <a:t>v</a:t>
                </a:r>
                <a:r>
                  <a:rPr lang="en-US" sz="2400" dirty="0"/>
                  <a:t> pada basis B’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 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B’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maka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koordinat</a:t>
                </a:r>
                <a:r>
                  <a:rPr lang="en-US" sz="2400" dirty="0"/>
                  <a:t> </a:t>
                </a:r>
                <a:r>
                  <a:rPr lang="en-US" sz="2400" b="1" dirty="0"/>
                  <a:t>v</a:t>
                </a:r>
                <a:r>
                  <a:rPr lang="en-US" sz="2400" dirty="0"/>
                  <a:t> pada basis B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</a:p>
              <a:p>
                <a:pPr marL="0" indent="0">
                  <a:buNone/>
                </a:pPr>
                <a:r>
                  <a:rPr lang="en-US" sz="2400" dirty="0"/>
                  <a:t>	 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</a:t>
                </a:r>
                <a:r>
                  <a:rPr lang="en-US" sz="2400" dirty="0"/>
                  <a:t> = P</a:t>
                </a:r>
                <a:r>
                  <a:rPr lang="en-US" sz="2400" baseline="-25000" dirty="0"/>
                  <a:t>B’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B </a:t>
                </a:r>
                <a:r>
                  <a:rPr lang="en-US" sz="2400" dirty="0"/>
                  <a:t>[</a:t>
                </a:r>
                <a:r>
                  <a:rPr lang="en-US" sz="2400" b="1" dirty="0"/>
                  <a:t>v</a:t>
                </a:r>
                <a:r>
                  <a:rPr lang="en-US" sz="2400" dirty="0"/>
                  <a:t>]</a:t>
                </a:r>
                <a:r>
                  <a:rPr lang="en-US" sz="2400" baseline="-25000" dirty="0"/>
                  <a:t>B’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D37A8C-7427-4D7D-903E-EB48035C33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34720"/>
                <a:ext cx="10515600" cy="5242243"/>
              </a:xfrm>
              <a:blipFill>
                <a:blip r:embed="rId2"/>
                <a:stretch>
                  <a:fillRect l="-928" t="-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F60CC-2ED1-42F6-A68C-AEAB747CF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09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CAF0-AE0C-4A50-9DF4-7A8C4958A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17 (</a:t>
            </a:r>
            <a:r>
              <a:rPr lang="en-US" sz="2400" b="1" dirty="0" err="1"/>
              <a:t>soal</a:t>
            </a:r>
            <a:r>
              <a:rPr lang="en-US" sz="2400" b="1" dirty="0"/>
              <a:t> </a:t>
            </a:r>
            <a:r>
              <a:rPr lang="en-US" sz="2400" b="1" dirty="0" err="1"/>
              <a:t>kuis</a:t>
            </a:r>
            <a:r>
              <a:rPr lang="en-US" sz="2400" b="1" dirty="0"/>
              <a:t> 2 </a:t>
            </a:r>
            <a:r>
              <a:rPr lang="en-US" sz="2400" b="1" dirty="0" err="1"/>
              <a:t>tahun</a:t>
            </a:r>
            <a:r>
              <a:rPr lang="en-US" sz="2400" b="1" dirty="0"/>
              <a:t> 2019): </a:t>
            </a:r>
            <a:r>
              <a:rPr lang="en-US" sz="2400" dirty="0" err="1"/>
              <a:t>Diketahui</a:t>
            </a:r>
            <a:r>
              <a:rPr lang="en-US" sz="2400" dirty="0"/>
              <a:t> basis B = {</a:t>
            </a:r>
            <a:r>
              <a:rPr lang="en-US" sz="2400" b="1" dirty="0"/>
              <a:t>u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u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u</a:t>
            </a:r>
            <a:r>
              <a:rPr lang="en-US" sz="2400" b="1" baseline="-25000" dirty="0"/>
              <a:t>3</a:t>
            </a:r>
            <a:r>
              <a:rPr lang="en-US" sz="2400" dirty="0"/>
              <a:t>} dan basis B’ = {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3</a:t>
            </a:r>
            <a:r>
              <a:rPr lang="en-US" sz="2400" dirty="0"/>
              <a:t>}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  <a:r>
              <a:rPr lang="en-US" sz="2400" b="1" dirty="0"/>
              <a:t>  u</a:t>
            </a:r>
            <a:r>
              <a:rPr lang="en-US" sz="2400" b="1" baseline="-25000" dirty="0"/>
              <a:t>1 </a:t>
            </a:r>
            <a:r>
              <a:rPr lang="en-US" sz="2400" dirty="0"/>
              <a:t>= (2, 1, 1), </a:t>
            </a:r>
            <a:r>
              <a:rPr lang="en-US" sz="2400" b="1" dirty="0"/>
              <a:t>u</a:t>
            </a:r>
            <a:r>
              <a:rPr lang="en-US" sz="2400" b="1" baseline="-25000" dirty="0"/>
              <a:t>2</a:t>
            </a:r>
            <a:r>
              <a:rPr lang="en-US" sz="2400" dirty="0"/>
              <a:t> = (2,  –1, 1), </a:t>
            </a:r>
            <a:r>
              <a:rPr lang="en-US" sz="2400" b="1" dirty="0"/>
              <a:t>u</a:t>
            </a:r>
            <a:r>
              <a:rPr lang="en-US" sz="2400" b="1" baseline="-25000" dirty="0"/>
              <a:t>3 </a:t>
            </a:r>
            <a:r>
              <a:rPr lang="en-US" sz="2400" dirty="0"/>
              <a:t>= (1, 2, 1)  dan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1</a:t>
            </a:r>
            <a:r>
              <a:rPr lang="en-US" sz="2400" dirty="0"/>
              <a:t> = (3, 1, –5),  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2 </a:t>
            </a:r>
            <a:r>
              <a:rPr lang="en-US" sz="2400" dirty="0"/>
              <a:t>= (1, 1, –3),  </a:t>
            </a:r>
            <a:r>
              <a:rPr lang="en-US" sz="2400" b="1" dirty="0"/>
              <a:t>u</a:t>
            </a:r>
            <a:r>
              <a:rPr lang="en-US" sz="2400" dirty="0"/>
              <a:t>’</a:t>
            </a:r>
            <a:r>
              <a:rPr lang="en-US" sz="2400" b="1" baseline="-25000" dirty="0"/>
              <a:t>3  </a:t>
            </a:r>
            <a:r>
              <a:rPr lang="en-US" sz="2400" dirty="0"/>
              <a:t>= (–1, 0, 2).</a:t>
            </a:r>
          </a:p>
          <a:p>
            <a:pPr marL="457200" indent="-457200">
              <a:spcBef>
                <a:spcPts val="0"/>
              </a:spcBef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 </a:t>
            </a:r>
            <a:r>
              <a:rPr lang="en-US" sz="2400" dirty="0" err="1"/>
              <a:t>ke</a:t>
            </a:r>
            <a:r>
              <a:rPr lang="en-US" sz="2400" dirty="0"/>
              <a:t> B’</a:t>
            </a:r>
          </a:p>
          <a:p>
            <a:pPr marL="457200" indent="-457200">
              <a:spcBef>
                <a:spcPts val="0"/>
              </a:spcBef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basis standard </a:t>
            </a:r>
            <a:r>
              <a:rPr lang="en-US" sz="2400" dirty="0" err="1"/>
              <a:t>ke</a:t>
            </a:r>
            <a:r>
              <a:rPr lang="en-US" sz="2400" dirty="0"/>
              <a:t> B</a:t>
            </a:r>
          </a:p>
          <a:p>
            <a:pPr marL="457200" indent="-457200">
              <a:spcBef>
                <a:spcPts val="0"/>
              </a:spcBef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basis standard </a:t>
            </a:r>
            <a:r>
              <a:rPr lang="en-US" sz="2400" dirty="0" err="1"/>
              <a:t>ke</a:t>
            </a:r>
            <a:r>
              <a:rPr lang="en-US" sz="2400" dirty="0"/>
              <a:t> B’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koordinat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b="1" dirty="0"/>
              <a:t>w</a:t>
            </a:r>
            <a:r>
              <a:rPr lang="en-US" sz="2400" dirty="0"/>
              <a:t> pada basis B,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koordinat</a:t>
            </a:r>
            <a:r>
              <a:rPr lang="en-US" sz="2400" dirty="0"/>
              <a:t> W pada basis standard (S) </a:t>
            </a:r>
            <a:r>
              <a:rPr lang="en-US" sz="2400" dirty="0" err="1"/>
              <a:t>adalah</a:t>
            </a:r>
            <a:r>
              <a:rPr lang="en-US" sz="2400" dirty="0"/>
              <a:t> (</a:t>
            </a:r>
            <a:r>
              <a:rPr lang="en-US" sz="2400" b="1" dirty="0"/>
              <a:t>w</a:t>
            </a:r>
            <a:r>
              <a:rPr lang="en-US" sz="2400" dirty="0"/>
              <a:t>)</a:t>
            </a:r>
            <a:r>
              <a:rPr lang="en-US" sz="2400" baseline="-25000" dirty="0"/>
              <a:t>S</a:t>
            </a:r>
            <a:r>
              <a:rPr lang="en-US" sz="2400" dirty="0"/>
              <a:t> = (–5, 8, –5).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</a:t>
            </a:r>
          </a:p>
          <a:p>
            <a:pPr marL="457200" indent="-457200">
              <a:spcBef>
                <a:spcPts val="0"/>
              </a:spcBef>
              <a:buAutoNum type="alphaLcParenBoth"/>
            </a:pP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 </a:t>
            </a:r>
            <a:r>
              <a:rPr lang="en-US" sz="2400" dirty="0" err="1"/>
              <a:t>ke</a:t>
            </a:r>
            <a:r>
              <a:rPr lang="en-US" sz="2400" dirty="0"/>
              <a:t> B’: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F1702-D183-4F7D-BF5A-1FF32B68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B55F9D7-2A0A-4ECA-B122-A25F0BB2583B}"/>
                  </a:ext>
                </a:extLst>
              </p:cNvPr>
              <p:cNvSpPr/>
              <p:nvPr/>
            </p:nvSpPr>
            <p:spPr>
              <a:xfrm>
                <a:off x="1361440" y="4290294"/>
                <a:ext cx="39014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B55F9D7-2A0A-4ECA-B122-A25F0BB258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440" y="4290294"/>
                <a:ext cx="3901440" cy="10689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39A39D2-C4B6-48C8-B9D5-0AB40C9639C3}"/>
                  </a:ext>
                </a:extLst>
              </p:cNvPr>
              <p:cNvSpPr/>
              <p:nvPr/>
            </p:nvSpPr>
            <p:spPr>
              <a:xfrm>
                <a:off x="5786120" y="4281363"/>
                <a:ext cx="5567680" cy="1110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/>
                  <a:t>     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39A39D2-C4B6-48C8-B9D5-0AB40C9639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6120" y="4281363"/>
                <a:ext cx="5567680" cy="11104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278E5C4-06DB-4A78-A2FD-FF91D590A29A}"/>
              </a:ext>
            </a:extLst>
          </p:cNvPr>
          <p:cNvSpPr txBox="1"/>
          <p:nvPr/>
        </p:nvSpPr>
        <p:spPr>
          <a:xfrm>
            <a:off x="5262880" y="4374157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944B90C-E4D0-4854-B043-3265BEE6DF1F}"/>
              </a:ext>
            </a:extLst>
          </p:cNvPr>
          <p:cNvSpPr/>
          <p:nvPr/>
        </p:nvSpPr>
        <p:spPr>
          <a:xfrm>
            <a:off x="5171440" y="4786634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7BB9EB-C1BB-4A82-98F9-4AF70897898A}"/>
              </a:ext>
            </a:extLst>
          </p:cNvPr>
          <p:cNvSpPr/>
          <p:nvPr/>
        </p:nvSpPr>
        <p:spPr>
          <a:xfrm>
            <a:off x="1361440" y="5893326"/>
            <a:ext cx="3696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P</a:t>
            </a:r>
            <a:r>
              <a:rPr lang="en-US" sz="2400" baseline="-25000" dirty="0"/>
              <a:t>B</a:t>
            </a:r>
            <a:r>
              <a:rPr lang="en-US" sz="2400" baseline="-25000" dirty="0">
                <a:sym typeface="Symbol" panose="05050102010706020507" pitchFamily="18" charset="2"/>
              </a:rPr>
              <a:t>B’</a:t>
            </a:r>
            <a:r>
              <a:rPr lang="en-US" sz="2400" dirty="0">
                <a:sym typeface="Symbol" panose="05050102010706020507" pitchFamily="18" charset="2"/>
              </a:rPr>
              <a:t> =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B31D1AA-9A1D-4233-A6C9-7A98D45EA55B}"/>
                  </a:ext>
                </a:extLst>
              </p:cNvPr>
              <p:cNvSpPr/>
              <p:nvPr/>
            </p:nvSpPr>
            <p:spPr>
              <a:xfrm>
                <a:off x="4916980" y="5547472"/>
                <a:ext cx="2632772" cy="11104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B31D1AA-9A1D-4233-A6C9-7A98D45EA5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980" y="5547472"/>
                <a:ext cx="2632772" cy="11104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263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Sumber</a:t>
            </a:r>
            <a:r>
              <a:rPr lang="en-US" b="1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Howard Anton &amp; Chris </a:t>
            </a:r>
            <a:r>
              <a:rPr lang="en-US" dirty="0" err="1"/>
              <a:t>Rores</a:t>
            </a:r>
            <a:r>
              <a:rPr lang="en-US" dirty="0"/>
              <a:t>, </a:t>
            </a:r>
            <a:r>
              <a:rPr lang="en-US" i="1" dirty="0"/>
              <a:t>Elementary Linear Algebra, 10</a:t>
            </a:r>
            <a:r>
              <a:rPr lang="en-US" i="1" baseline="30000" dirty="0"/>
              <a:t>th</a:t>
            </a:r>
            <a:r>
              <a:rPr lang="en-US" i="1" dirty="0"/>
              <a:t> Edition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F5921-AC98-4AC8-B93A-04020B3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04B02-3864-4B66-845F-E1597279E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604075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(b)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basis standard </a:t>
            </a:r>
            <a:r>
              <a:rPr lang="en-US" sz="2400" dirty="0" err="1"/>
              <a:t>ke</a:t>
            </a:r>
            <a:r>
              <a:rPr lang="en-US" sz="2400" dirty="0"/>
              <a:t> basis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(c)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basis standard </a:t>
            </a:r>
            <a:r>
              <a:rPr lang="en-US" sz="2400" dirty="0" err="1"/>
              <a:t>ke</a:t>
            </a:r>
            <a:r>
              <a:rPr lang="en-US" sz="2400" dirty="0"/>
              <a:t> basis B’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3E334-0B25-4593-84BE-8E461B3A5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E177B3-0D5C-4E7D-87D1-B4A8E1F8803E}"/>
                  </a:ext>
                </a:extLst>
              </p:cNvPr>
              <p:cNvSpPr/>
              <p:nvPr/>
            </p:nvSpPr>
            <p:spPr>
              <a:xfrm>
                <a:off x="1789475" y="1305683"/>
                <a:ext cx="39014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E177B3-0D5C-4E7D-87D1-B4A8E1F880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475" y="1305683"/>
                <a:ext cx="3901440" cy="10689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8EC872-BCBF-4108-884F-90E208452DFB}"/>
                  </a:ext>
                </a:extLst>
              </p:cNvPr>
              <p:cNvSpPr/>
              <p:nvPr/>
            </p:nvSpPr>
            <p:spPr>
              <a:xfrm>
                <a:off x="5613399" y="1304483"/>
                <a:ext cx="6357883" cy="11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/>
                  <a:t>  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8EC872-BCBF-4108-884F-90E208452D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399" y="1304483"/>
                <a:ext cx="6357883" cy="11029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4945F9B-6403-4C57-BDFB-3FC332C02263}"/>
              </a:ext>
            </a:extLst>
          </p:cNvPr>
          <p:cNvSpPr txBox="1"/>
          <p:nvPr/>
        </p:nvSpPr>
        <p:spPr>
          <a:xfrm>
            <a:off x="5090160" y="1397277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8D54FBE-8C5C-40C6-9E80-78F74D1F3511}"/>
              </a:ext>
            </a:extLst>
          </p:cNvPr>
          <p:cNvSpPr/>
          <p:nvPr/>
        </p:nvSpPr>
        <p:spPr>
          <a:xfrm>
            <a:off x="4998720" y="1809754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D223E6-ED5D-4C2A-A248-3DFE215B9C40}"/>
              </a:ext>
            </a:extLst>
          </p:cNvPr>
          <p:cNvSpPr/>
          <p:nvPr/>
        </p:nvSpPr>
        <p:spPr>
          <a:xfrm>
            <a:off x="1188720" y="2916446"/>
            <a:ext cx="3739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P</a:t>
            </a:r>
            <a:r>
              <a:rPr lang="en-US" sz="2400" baseline="-25000" dirty="0"/>
              <a:t>S</a:t>
            </a:r>
            <a:r>
              <a:rPr lang="en-US" sz="2400" baseline="-25000" dirty="0">
                <a:sym typeface="Symbol" panose="05050102010706020507" pitchFamily="18" charset="2"/>
              </a:rPr>
              <a:t>B</a:t>
            </a:r>
            <a:r>
              <a:rPr lang="en-US" sz="2400" dirty="0">
                <a:sym typeface="Symbol" panose="05050102010706020507" pitchFamily="18" charset="2"/>
              </a:rPr>
              <a:t> =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DCCAA4-710A-4BD5-9581-D4066A79F5C7}"/>
                  </a:ext>
                </a:extLst>
              </p:cNvPr>
              <p:cNvSpPr/>
              <p:nvPr/>
            </p:nvSpPr>
            <p:spPr>
              <a:xfrm>
                <a:off x="4744260" y="2570592"/>
                <a:ext cx="3273973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DCCAA4-710A-4BD5-9581-D4066A79F5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260" y="2570592"/>
                <a:ext cx="3273973" cy="1102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FF0564B-ED30-4B7A-A505-622E751D8BCA}"/>
              </a:ext>
            </a:extLst>
          </p:cNvPr>
          <p:cNvSpPr txBox="1">
            <a:spLocks/>
          </p:cNvSpPr>
          <p:nvPr/>
        </p:nvSpPr>
        <p:spPr>
          <a:xfrm>
            <a:off x="8348542" y="62522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ACB61F5-5B20-4404-A1F0-7AE4ED8B0066}" type="slidenum">
              <a:rPr lang="en-US" smtClean="0"/>
              <a:pPr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150931A-D5E3-4074-BA6C-4B5BA8B4DA87}"/>
                  </a:ext>
                </a:extLst>
              </p:cNvPr>
              <p:cNvSpPr/>
              <p:nvPr/>
            </p:nvSpPr>
            <p:spPr>
              <a:xfrm>
                <a:off x="1290758" y="4164570"/>
                <a:ext cx="39014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150931A-D5E3-4074-BA6C-4B5BA8B4DA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758" y="4164570"/>
                <a:ext cx="3901440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424D4E5-5AFA-4694-9BEC-656A3790E32B}"/>
                  </a:ext>
                </a:extLst>
              </p:cNvPr>
              <p:cNvSpPr/>
              <p:nvPr/>
            </p:nvSpPr>
            <p:spPr>
              <a:xfrm>
                <a:off x="5524061" y="4177261"/>
                <a:ext cx="6357883" cy="11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/>
                  <a:t>        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424D4E5-5AFA-4694-9BEC-656A3790E3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061" y="4177261"/>
                <a:ext cx="6357883" cy="11029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0CFA454E-B234-4CEA-BCD7-5CDB07FB60A5}"/>
              </a:ext>
            </a:extLst>
          </p:cNvPr>
          <p:cNvSpPr txBox="1"/>
          <p:nvPr/>
        </p:nvSpPr>
        <p:spPr>
          <a:xfrm>
            <a:off x="5000822" y="427005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68ABBC32-5532-42B7-AE40-5D8FC836398F}"/>
              </a:ext>
            </a:extLst>
          </p:cNvPr>
          <p:cNvSpPr/>
          <p:nvPr/>
        </p:nvSpPr>
        <p:spPr>
          <a:xfrm>
            <a:off x="4909382" y="4682532"/>
            <a:ext cx="665636" cy="12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984A4E-0D9A-41BD-A5FC-96143656A250}"/>
              </a:ext>
            </a:extLst>
          </p:cNvPr>
          <p:cNvSpPr/>
          <p:nvPr/>
        </p:nvSpPr>
        <p:spPr>
          <a:xfrm>
            <a:off x="1099382" y="5789224"/>
            <a:ext cx="3696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transisi</a:t>
            </a:r>
            <a:r>
              <a:rPr lang="en-US" sz="2400" dirty="0"/>
              <a:t> P</a:t>
            </a:r>
            <a:r>
              <a:rPr lang="en-US" sz="2400" baseline="-25000" dirty="0"/>
              <a:t>S</a:t>
            </a:r>
            <a:r>
              <a:rPr lang="en-US" sz="2400" baseline="-25000" dirty="0">
                <a:sym typeface="Symbol" panose="05050102010706020507" pitchFamily="18" charset="2"/>
              </a:rPr>
              <a:t>B’</a:t>
            </a:r>
            <a:r>
              <a:rPr lang="en-US" sz="2400" dirty="0">
                <a:sym typeface="Symbol" panose="05050102010706020507" pitchFamily="18" charset="2"/>
              </a:rPr>
              <a:t> =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9F62851-D84B-4848-96C7-599A3FD721D6}"/>
                  </a:ext>
                </a:extLst>
              </p:cNvPr>
              <p:cNvSpPr/>
              <p:nvPr/>
            </p:nvSpPr>
            <p:spPr>
              <a:xfrm>
                <a:off x="4654922" y="5443370"/>
                <a:ext cx="2724144" cy="1100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9F62851-D84B-4848-96C7-599A3FD721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922" y="5443370"/>
                <a:ext cx="2724144" cy="110055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346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93FC0-BB88-49A7-A0CE-011E37B77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39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(d) </a:t>
            </a:r>
            <a:r>
              <a:rPr lang="en-US" sz="2400" dirty="0" err="1"/>
              <a:t>Koordinat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b="1" dirty="0"/>
              <a:t>w</a:t>
            </a:r>
            <a:r>
              <a:rPr lang="en-US" sz="2400" dirty="0"/>
              <a:t> pada basis B,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koordinat</a:t>
            </a:r>
            <a:r>
              <a:rPr lang="en-US" sz="2400" dirty="0"/>
              <a:t> </a:t>
            </a:r>
            <a:r>
              <a:rPr lang="en-US" sz="2400" b="1" dirty="0"/>
              <a:t>w</a:t>
            </a:r>
            <a:r>
              <a:rPr lang="en-US" sz="2400" dirty="0"/>
              <a:t> pada basis standard </a:t>
            </a:r>
            <a:r>
              <a:rPr lang="en-US" sz="2400" dirty="0" err="1"/>
              <a:t>adalah</a:t>
            </a:r>
            <a:r>
              <a:rPr lang="en-US" sz="2400" dirty="0"/>
              <a:t> [w]</a:t>
            </a:r>
            <a:r>
              <a:rPr lang="en-US" sz="2400" baseline="-25000" dirty="0"/>
              <a:t>S</a:t>
            </a:r>
            <a:r>
              <a:rPr lang="en-US" sz="2400" dirty="0"/>
              <a:t> = (–5, 8, –5)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1B281-7E92-4D01-A6D3-ABEB2144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CDB0386-86E6-42AF-999B-4C9FF07B7858}"/>
                  </a:ext>
                </a:extLst>
              </p:cNvPr>
              <p:cNvSpPr/>
              <p:nvPr/>
            </p:nvSpPr>
            <p:spPr>
              <a:xfrm>
                <a:off x="2468420" y="1879712"/>
                <a:ext cx="4993034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CDB0386-86E6-42AF-999B-4C9FF07B78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8420" y="1879712"/>
                <a:ext cx="4993034" cy="11029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766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814F6-8569-6275-BC23-2FC25415A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2D49-D99F-22CF-0DD5-DCAF4E703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B1 = {u1, u2} dan B2 = {v1, v2}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basis-basis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ruang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R2,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u1 = (2, 2), u2 = (4, -1), v1 = (1, 3) dan v2 = (-1, -1)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B1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(5, -3)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basis B1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lalu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B1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B2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basis B2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Lalu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basis B2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28057-DA0A-EAF2-94F7-482DA76F8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35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6985F-5820-4A84-5479-207C57929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09" y="230620"/>
            <a:ext cx="10515600" cy="5581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 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C3E1C-B1B5-C5AE-7295-293463B4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23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9E8C691-819D-2719-33DC-C59BD9432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81037"/>
            <a:ext cx="8970818" cy="604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40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ADE391-63F1-5EC4-BFF8-05F14B883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6B1A0D-DE01-5AF4-B7C7-3F8E5E9FC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24" y="855085"/>
            <a:ext cx="10721706" cy="535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33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B572-F1AF-4269-8F61-A11E78C9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/>
              <a:t> Bagian 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A05C6-B25D-4B1A-8383-CD13E8046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25278-6C90-4C3A-8DA9-C453DDD8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62B87-4A77-46F0-809A-BEC17B12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0E4BF-F9C4-4129-9E71-0A72351FC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V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dan S = {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v</a:t>
            </a:r>
            <a:r>
              <a:rPr lang="en-US" b="1" baseline="-25000" dirty="0" err="1"/>
              <a:t>n</a:t>
            </a:r>
            <a:r>
              <a:rPr lang="en-US" dirty="0"/>
              <a:t>}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di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V, </a:t>
            </a:r>
            <a:r>
              <a:rPr lang="en-US" dirty="0" err="1"/>
              <a:t>maka</a:t>
            </a:r>
            <a:r>
              <a:rPr lang="en-US" dirty="0"/>
              <a:t> S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/>
              <a:t>basis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V </a:t>
            </a:r>
            <a:r>
              <a:rPr lang="en-US" dirty="0" err="1"/>
              <a:t>jika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(a) S </a:t>
            </a:r>
            <a:r>
              <a:rPr lang="en-US" dirty="0" err="1"/>
              <a:t>bebas</a:t>
            </a:r>
            <a:r>
              <a:rPr lang="en-US" dirty="0"/>
              <a:t> linier</a:t>
            </a:r>
          </a:p>
          <a:p>
            <a:pPr marL="0" indent="0">
              <a:buNone/>
            </a:pPr>
            <a:r>
              <a:rPr lang="en-US" dirty="0"/>
              <a:t>	(b) S </a:t>
            </a:r>
            <a:r>
              <a:rPr lang="en-US" dirty="0" err="1"/>
              <a:t>membangun</a:t>
            </a:r>
            <a:r>
              <a:rPr lang="en-US" dirty="0"/>
              <a:t> V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S = {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v</a:t>
            </a:r>
            <a:r>
              <a:rPr lang="en-US" b="1" baseline="-25000" dirty="0" err="1"/>
              <a:t>n</a:t>
            </a:r>
            <a:r>
              <a:rPr lang="en-US" dirty="0"/>
              <a:t>} </a:t>
            </a:r>
            <a:r>
              <a:rPr lang="en-US" dirty="0" err="1"/>
              <a:t>adalah</a:t>
            </a:r>
            <a:r>
              <a:rPr lang="en-US" dirty="0"/>
              <a:t> basis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dirty="0"/>
              <a:t> di V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</a:t>
            </a:r>
          </a:p>
          <a:p>
            <a:pPr marL="0" indent="0">
              <a:buNone/>
            </a:pPr>
            <a:r>
              <a:rPr lang="en-US" b="1" dirty="0"/>
              <a:t>	v</a:t>
            </a:r>
            <a:r>
              <a:rPr lang="en-US" dirty="0"/>
              <a:t> = c</a:t>
            </a:r>
            <a:r>
              <a:rPr lang="en-US" baseline="-25000" dirty="0"/>
              <a:t>1</a:t>
            </a:r>
            <a:r>
              <a:rPr lang="en-US" b="1" dirty="0"/>
              <a:t>v</a:t>
            </a:r>
            <a:r>
              <a:rPr lang="en-US" b="1" baseline="-25000" dirty="0"/>
              <a:t>1 </a:t>
            </a:r>
            <a:r>
              <a:rPr lang="en-US" dirty="0"/>
              <a:t>+ c</a:t>
            </a:r>
            <a:r>
              <a:rPr lang="en-US" baseline="-25000" dirty="0"/>
              <a:t>2</a:t>
            </a:r>
            <a:r>
              <a:rPr lang="en-US" b="1" dirty="0"/>
              <a:t>v</a:t>
            </a:r>
            <a:r>
              <a:rPr lang="en-US" b="1" baseline="-25000" dirty="0"/>
              <a:t>2 </a:t>
            </a:r>
            <a:r>
              <a:rPr lang="en-US" dirty="0"/>
              <a:t> + …. + </a:t>
            </a:r>
            <a:r>
              <a:rPr lang="en-US" dirty="0" err="1"/>
              <a:t>c</a:t>
            </a:r>
            <a:r>
              <a:rPr lang="en-US" baseline="-25000" dirty="0" err="1"/>
              <a:t>n</a:t>
            </a:r>
            <a:r>
              <a:rPr lang="en-US" b="1" dirty="0" err="1"/>
              <a:t>v</a:t>
            </a:r>
            <a:r>
              <a:rPr lang="en-US" b="1" baseline="-25000" dirty="0" err="1"/>
              <a:t>n</a:t>
            </a:r>
            <a:r>
              <a:rPr lang="en-US" baseline="-25000" dirty="0"/>
              <a:t> </a:t>
            </a:r>
          </a:p>
          <a:p>
            <a:pPr marL="0" indent="0">
              <a:buNone/>
            </a:pPr>
            <a:r>
              <a:rPr lang="en-US" baseline="-25000" dirty="0"/>
              <a:t>   </a:t>
            </a:r>
            <a:r>
              <a:rPr lang="en-US" dirty="0" err="1"/>
              <a:t>tepat</a:t>
            </a:r>
            <a:r>
              <a:rPr lang="en-US" dirty="0"/>
              <a:t>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cara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9E127-703A-43B7-A4BF-FD256F0D1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0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32DBA-5183-452D-ACB8-16AE3EB74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11</a:t>
            </a:r>
            <a:r>
              <a:rPr lang="en-US" dirty="0"/>
              <a:t>: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standard </a:t>
            </a:r>
            <a:r>
              <a:rPr lang="en-US" b="1" dirty="0" err="1"/>
              <a:t>i</a:t>
            </a:r>
            <a:r>
              <a:rPr lang="en-US" dirty="0"/>
              <a:t> = (1, 0, 0), </a:t>
            </a:r>
            <a:r>
              <a:rPr lang="en-US" b="1" dirty="0"/>
              <a:t>j</a:t>
            </a:r>
            <a:r>
              <a:rPr lang="en-US" dirty="0"/>
              <a:t> = (0, 1, 0), dan </a:t>
            </a:r>
            <a:r>
              <a:rPr lang="en-US" b="1" dirty="0"/>
              <a:t>k</a:t>
            </a:r>
            <a:r>
              <a:rPr lang="en-US" dirty="0"/>
              <a:t> = (0, 0, 1) </a:t>
            </a:r>
            <a:r>
              <a:rPr lang="en-US" dirty="0" err="1"/>
              <a:t>adalah</a:t>
            </a:r>
            <a:r>
              <a:rPr lang="en-US" dirty="0"/>
              <a:t> basis standard </a:t>
            </a:r>
            <a:r>
              <a:rPr lang="en-US" dirty="0" err="1"/>
              <a:t>untuk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, </a:t>
            </a:r>
            <a:r>
              <a:rPr lang="en-US" dirty="0" err="1"/>
              <a:t>karena</a:t>
            </a:r>
            <a:endParaRPr lang="en-US" dirty="0"/>
          </a:p>
          <a:p>
            <a:pPr marL="514350" indent="-514350">
              <a:buAutoNum type="alphaLcParenBoth"/>
            </a:pP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pada </a:t>
            </a:r>
            <a:r>
              <a:rPr lang="en-US" dirty="0" err="1"/>
              <a:t>Contoh</a:t>
            </a:r>
            <a:r>
              <a:rPr lang="en-US" dirty="0"/>
              <a:t> 10 </a:t>
            </a:r>
            <a:r>
              <a:rPr lang="en-US" dirty="0" err="1"/>
              <a:t>bahwa</a:t>
            </a:r>
            <a:r>
              <a:rPr lang="en-US" dirty="0"/>
              <a:t> {</a:t>
            </a:r>
            <a:r>
              <a:rPr lang="en-US" b="1" dirty="0" err="1"/>
              <a:t>i</a:t>
            </a:r>
            <a:r>
              <a:rPr lang="en-US" dirty="0"/>
              <a:t>, </a:t>
            </a:r>
            <a:r>
              <a:rPr lang="en-US" b="1" dirty="0"/>
              <a:t>j</a:t>
            </a:r>
            <a:r>
              <a:rPr lang="en-US" dirty="0"/>
              <a:t>, </a:t>
            </a:r>
            <a:r>
              <a:rPr lang="en-US" b="1" dirty="0"/>
              <a:t>k</a:t>
            </a:r>
            <a:r>
              <a:rPr lang="en-US" dirty="0"/>
              <a:t>} </a:t>
            </a:r>
            <a:r>
              <a:rPr lang="en-US" dirty="0" err="1"/>
              <a:t>bebas</a:t>
            </a:r>
            <a:r>
              <a:rPr lang="en-US" dirty="0"/>
              <a:t> linier</a:t>
            </a:r>
          </a:p>
          <a:p>
            <a:pPr marL="514350" indent="-514350">
              <a:buAutoNum type="alphaLcParenBoth"/>
            </a:pP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pada </a:t>
            </a:r>
            <a:r>
              <a:rPr lang="en-US" dirty="0" err="1"/>
              <a:t>Contoh</a:t>
            </a:r>
            <a:r>
              <a:rPr lang="en-US" dirty="0"/>
              <a:t> 3 </a:t>
            </a:r>
            <a:r>
              <a:rPr lang="en-US" dirty="0" err="1"/>
              <a:t>bahwa</a:t>
            </a:r>
            <a:r>
              <a:rPr lang="en-US" dirty="0"/>
              <a:t> {</a:t>
            </a:r>
            <a:r>
              <a:rPr lang="en-US" b="1" dirty="0" err="1"/>
              <a:t>i</a:t>
            </a:r>
            <a:r>
              <a:rPr lang="en-US" dirty="0"/>
              <a:t>, </a:t>
            </a:r>
            <a:r>
              <a:rPr lang="en-US" b="1" dirty="0"/>
              <a:t>j</a:t>
            </a:r>
            <a:r>
              <a:rPr lang="en-US" dirty="0"/>
              <a:t>, </a:t>
            </a:r>
            <a:r>
              <a:rPr lang="en-US" b="1" dirty="0"/>
              <a:t>k</a:t>
            </a:r>
            <a:r>
              <a:rPr lang="en-US" dirty="0"/>
              <a:t>} </a:t>
            </a:r>
            <a:r>
              <a:rPr lang="en-US" dirty="0" err="1"/>
              <a:t>membangun</a:t>
            </a:r>
            <a:r>
              <a:rPr lang="en-US" dirty="0"/>
              <a:t> R</a:t>
            </a:r>
            <a:r>
              <a:rPr lang="en-US" baseline="30000" dirty="0"/>
              <a:t>3</a:t>
            </a:r>
          </a:p>
          <a:p>
            <a:pPr marL="514350" indent="-514350">
              <a:buAutoNum type="alphaLcParenBoth"/>
            </a:pPr>
            <a:endParaRPr lang="en-US" dirty="0"/>
          </a:p>
          <a:p>
            <a:pPr marL="514350" indent="-514350">
              <a:buAutoNum type="alphaLcParenBoth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vektor-vektor</a:t>
            </a:r>
            <a:r>
              <a:rPr lang="en-US" dirty="0"/>
              <a:t>  </a:t>
            </a:r>
            <a:r>
              <a:rPr lang="en-US" dirty="0" err="1"/>
              <a:t>satuan</a:t>
            </a:r>
            <a:r>
              <a:rPr lang="en-US" dirty="0"/>
              <a:t> standard,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 e</a:t>
            </a:r>
            <a:r>
              <a:rPr lang="en-US" b="1" baseline="-25000" dirty="0"/>
              <a:t>1</a:t>
            </a:r>
            <a:r>
              <a:rPr lang="en-US" dirty="0"/>
              <a:t> = (1, 0, 0, …, 0), </a:t>
            </a:r>
            <a:r>
              <a:rPr lang="en-US" b="1" dirty="0"/>
              <a:t>e</a:t>
            </a:r>
            <a:r>
              <a:rPr lang="en-US" b="1" baseline="-25000" dirty="0"/>
              <a:t>2</a:t>
            </a:r>
            <a:r>
              <a:rPr lang="en-US" dirty="0"/>
              <a:t> = (0, 1, 0, …, 0), …, dan </a:t>
            </a:r>
            <a:r>
              <a:rPr lang="en-US" b="1" dirty="0" err="1"/>
              <a:t>e</a:t>
            </a:r>
            <a:r>
              <a:rPr lang="en-US" b="1" baseline="-25000" dirty="0" err="1"/>
              <a:t>n</a:t>
            </a:r>
            <a:r>
              <a:rPr lang="en-US" dirty="0"/>
              <a:t> = (0, 0, 0, …, 1), </a:t>
            </a:r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basis standard </a:t>
            </a:r>
            <a:r>
              <a:rPr lang="en-US" dirty="0" err="1"/>
              <a:t>untuk</a:t>
            </a:r>
            <a:r>
              <a:rPr lang="en-US" dirty="0"/>
              <a:t> R</a:t>
            </a:r>
            <a:r>
              <a:rPr lang="en-US" baseline="30000" dirty="0"/>
              <a:t>n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68ECF-FA32-4787-A695-47F635949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7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1017-637B-4355-9252-EA9FFF215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6240"/>
            <a:ext cx="10515600" cy="63252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12</a:t>
            </a:r>
            <a:r>
              <a:rPr lang="en-US" sz="2400" dirty="0"/>
              <a:t>: </a:t>
            </a:r>
            <a:r>
              <a:rPr lang="en-US" sz="2400" dirty="0" err="1"/>
              <a:t>Perlihatkan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= (1, 2, 1),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(2, 9, 0)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(3, 3, 4) </a:t>
            </a:r>
            <a:r>
              <a:rPr lang="en-US" sz="2400" dirty="0" err="1"/>
              <a:t>adalah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 err="1"/>
              <a:t>bebas</a:t>
            </a:r>
            <a:r>
              <a:rPr lang="en-US" sz="2400" dirty="0"/>
              <a:t> linier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en-US" sz="2400" dirty="0"/>
              <a:t>k</a:t>
            </a:r>
            <a:r>
              <a:rPr lang="en-US" sz="2400" baseline="-25000" dirty="0"/>
              <a:t>1</a:t>
            </a:r>
            <a:r>
              <a:rPr lang="en-US" sz="2400" dirty="0"/>
              <a:t>(1, 2, 1) + k</a:t>
            </a:r>
            <a:r>
              <a:rPr lang="en-US" sz="2400" baseline="-25000" dirty="0"/>
              <a:t>2</a:t>
            </a:r>
            <a:r>
              <a:rPr lang="en-US" sz="2400" dirty="0"/>
              <a:t>(2, 9, 0) + k</a:t>
            </a:r>
            <a:r>
              <a:rPr lang="en-US" sz="2400" baseline="-25000" dirty="0"/>
              <a:t>3</a:t>
            </a:r>
            <a:r>
              <a:rPr lang="en-US" sz="2400" dirty="0"/>
              <a:t>(3, 3 , 4)</a:t>
            </a:r>
            <a:r>
              <a:rPr lang="en-US" sz="2400" baseline="-25000" dirty="0"/>
              <a:t> </a:t>
            </a:r>
            <a:r>
              <a:rPr lang="en-US" sz="2400" dirty="0"/>
              <a:t>= 0</a:t>
            </a:r>
          </a:p>
          <a:p>
            <a:pPr marL="0" indent="0">
              <a:buNone/>
            </a:pPr>
            <a:r>
              <a:rPr lang="en-US" sz="2400" dirty="0" err="1"/>
              <a:t>Diperoleh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 k</a:t>
            </a:r>
            <a:r>
              <a:rPr lang="en-US" sz="2400" baseline="-25000" dirty="0"/>
              <a:t>1</a:t>
            </a:r>
            <a:r>
              <a:rPr lang="en-US" sz="2400" dirty="0"/>
              <a:t> +  2k</a:t>
            </a:r>
            <a:r>
              <a:rPr lang="en-US" sz="2400" baseline="-25000" dirty="0"/>
              <a:t>2</a:t>
            </a:r>
            <a:r>
              <a:rPr lang="en-US" sz="2400" dirty="0"/>
              <a:t>  +   3k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  <a:endParaRPr lang="en-US" sz="2400" baseline="-25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      2k</a:t>
            </a:r>
            <a:r>
              <a:rPr lang="en-US" sz="2400" baseline="-25000" dirty="0"/>
              <a:t>1</a:t>
            </a:r>
            <a:r>
              <a:rPr lang="en-US" sz="2400" dirty="0"/>
              <a:t> +  9k</a:t>
            </a:r>
            <a:r>
              <a:rPr lang="en-US" sz="2400" baseline="-25000" dirty="0"/>
              <a:t>2</a:t>
            </a:r>
            <a:r>
              <a:rPr lang="en-US" sz="2400" dirty="0"/>
              <a:t>  +   3k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	 k</a:t>
            </a:r>
            <a:r>
              <a:rPr lang="en-US" sz="2400" baseline="-25000" dirty="0"/>
              <a:t>1</a:t>
            </a:r>
            <a:r>
              <a:rPr lang="en-US" sz="2400" dirty="0"/>
              <a:t>             +   4k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solusi SPL </a:t>
            </a:r>
            <a:r>
              <a:rPr lang="en-US" sz="2400" dirty="0" err="1"/>
              <a:t>adalah</a:t>
            </a:r>
            <a:r>
              <a:rPr lang="en-US" sz="2400" dirty="0"/>
              <a:t> trivial </a:t>
            </a:r>
            <a:r>
              <a:rPr lang="en-US" sz="2400" dirty="0" err="1"/>
              <a:t>yaitu</a:t>
            </a:r>
            <a:r>
              <a:rPr lang="en-US" sz="2400" dirty="0"/>
              <a:t> k</a:t>
            </a:r>
            <a:r>
              <a:rPr lang="en-US" sz="2400" baseline="-25000" dirty="0"/>
              <a:t>1</a:t>
            </a:r>
            <a:r>
              <a:rPr lang="en-US" sz="2400" dirty="0"/>
              <a:t> = 0, k</a:t>
            </a:r>
            <a:r>
              <a:rPr lang="en-US" sz="2400" baseline="-25000" dirty="0"/>
              <a:t>2</a:t>
            </a:r>
            <a:r>
              <a:rPr lang="en-US" sz="2400" dirty="0"/>
              <a:t> = 0, 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(b)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 err="1"/>
              <a:t>membangun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b="1" dirty="0"/>
              <a:t>w</a:t>
            </a:r>
            <a:r>
              <a:rPr lang="en-US" sz="2400" dirty="0"/>
              <a:t> = (w</a:t>
            </a:r>
            <a:r>
              <a:rPr lang="en-US" sz="2400" baseline="-25000" dirty="0"/>
              <a:t>1</a:t>
            </a:r>
            <a:r>
              <a:rPr lang="en-US" sz="2400" dirty="0"/>
              <a:t>, w</a:t>
            </a:r>
            <a:r>
              <a:rPr lang="en-US" sz="2400" baseline="-25000" dirty="0"/>
              <a:t>2</a:t>
            </a:r>
            <a:r>
              <a:rPr lang="en-US" sz="2400" dirty="0"/>
              <a:t>, w</a:t>
            </a:r>
            <a:r>
              <a:rPr lang="en-US" sz="2400" baseline="-25000" dirty="0"/>
              <a:t>3</a:t>
            </a:r>
            <a:r>
              <a:rPr lang="en-US" sz="2400" dirty="0"/>
              <a:t>) di R</a:t>
            </a:r>
            <a:r>
              <a:rPr lang="en-US" sz="2400" baseline="30000" dirty="0"/>
              <a:t>3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b="1" dirty="0"/>
              <a:t>w</a:t>
            </a:r>
            <a:r>
              <a:rPr lang="en-US" sz="2400" dirty="0"/>
              <a:t> =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2400" b="1" dirty="0"/>
              <a:t> </a:t>
            </a:r>
            <a:r>
              <a:rPr lang="en-US" sz="2400" dirty="0"/>
              <a:t> (w</a:t>
            </a:r>
            <a:r>
              <a:rPr lang="en-US" sz="2400" baseline="-25000" dirty="0"/>
              <a:t>1</a:t>
            </a:r>
            <a:r>
              <a:rPr lang="en-US" sz="2400" dirty="0"/>
              <a:t>, w</a:t>
            </a:r>
            <a:r>
              <a:rPr lang="en-US" sz="2400" baseline="-25000" dirty="0"/>
              <a:t>2</a:t>
            </a:r>
            <a:r>
              <a:rPr lang="en-US" sz="2400" dirty="0"/>
              <a:t>, w</a:t>
            </a:r>
            <a:r>
              <a:rPr lang="en-US" sz="2400" baseline="-25000" dirty="0"/>
              <a:t>3</a:t>
            </a:r>
            <a:r>
              <a:rPr lang="en-US" sz="2400" dirty="0"/>
              <a:t>)  = k</a:t>
            </a:r>
            <a:r>
              <a:rPr lang="en-US" sz="2400" baseline="-25000" dirty="0"/>
              <a:t>1</a:t>
            </a:r>
            <a:r>
              <a:rPr lang="en-US" sz="2400" dirty="0"/>
              <a:t>(1, 2 , 1) + k</a:t>
            </a:r>
            <a:r>
              <a:rPr lang="en-US" sz="2400" baseline="-25000" dirty="0"/>
              <a:t>2</a:t>
            </a:r>
            <a:r>
              <a:rPr lang="en-US" sz="2400" dirty="0"/>
              <a:t>(2, 9, 0) + k</a:t>
            </a:r>
            <a:r>
              <a:rPr lang="en-US" sz="2400" baseline="-25000" dirty="0"/>
              <a:t>3</a:t>
            </a:r>
            <a:r>
              <a:rPr lang="en-US" sz="2400" dirty="0"/>
              <a:t>(3, 3 , 4)</a:t>
            </a:r>
            <a:r>
              <a:rPr lang="en-US" sz="2400" baseline="-250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Diperoleh</a:t>
            </a:r>
            <a:r>
              <a:rPr lang="en-US" sz="2400" dirty="0"/>
              <a:t> SPL:</a:t>
            </a:r>
          </a:p>
          <a:p>
            <a:pPr marL="0" indent="0">
              <a:buNone/>
            </a:pPr>
            <a:r>
              <a:rPr lang="en-US" sz="2400" dirty="0"/>
              <a:t>	         k</a:t>
            </a:r>
            <a:r>
              <a:rPr lang="en-US" sz="2400" baseline="-25000" dirty="0"/>
              <a:t>1</a:t>
            </a:r>
            <a:r>
              <a:rPr lang="en-US" sz="2400" dirty="0"/>
              <a:t> +  2k</a:t>
            </a:r>
            <a:r>
              <a:rPr lang="en-US" sz="2400" baseline="-25000" dirty="0"/>
              <a:t>2</a:t>
            </a:r>
            <a:r>
              <a:rPr lang="en-US" sz="2400" dirty="0"/>
              <a:t> + 3k</a:t>
            </a:r>
            <a:r>
              <a:rPr lang="en-US" sz="2400" baseline="-25000" dirty="0"/>
              <a:t>3</a:t>
            </a:r>
            <a:r>
              <a:rPr lang="en-US" sz="2400" dirty="0"/>
              <a:t> = w</a:t>
            </a:r>
            <a:r>
              <a:rPr lang="en-US" sz="2400" baseline="-25000" dirty="0"/>
              <a:t>1</a:t>
            </a:r>
          </a:p>
          <a:p>
            <a:pPr marL="0" indent="0">
              <a:buNone/>
            </a:pPr>
            <a:r>
              <a:rPr lang="en-US" sz="2400" dirty="0"/>
              <a:t>   	       2k</a:t>
            </a:r>
            <a:r>
              <a:rPr lang="en-US" sz="2400" baseline="-25000" dirty="0"/>
              <a:t>1</a:t>
            </a:r>
            <a:r>
              <a:rPr lang="en-US" sz="2400" dirty="0"/>
              <a:t> +  9k</a:t>
            </a:r>
            <a:r>
              <a:rPr lang="en-US" sz="2400" baseline="-25000" dirty="0"/>
              <a:t>2</a:t>
            </a:r>
            <a:r>
              <a:rPr lang="en-US" sz="2400" dirty="0"/>
              <a:t> + 3k</a:t>
            </a:r>
            <a:r>
              <a:rPr lang="en-US" sz="2400" baseline="-25000" dirty="0"/>
              <a:t>3</a:t>
            </a:r>
            <a:r>
              <a:rPr lang="en-US" sz="2400" dirty="0"/>
              <a:t> = w</a:t>
            </a:r>
            <a:r>
              <a:rPr lang="en-US" sz="2400" baseline="-25000" dirty="0"/>
              <a:t>2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	          k</a:t>
            </a:r>
            <a:r>
              <a:rPr lang="en-US" sz="2400" baseline="-25000" dirty="0"/>
              <a:t>1</a:t>
            </a:r>
            <a:r>
              <a:rPr lang="en-US" sz="2400" dirty="0"/>
              <a:t>            + 4k</a:t>
            </a:r>
            <a:r>
              <a:rPr lang="en-US" sz="2400" baseline="-25000" dirty="0"/>
              <a:t>3</a:t>
            </a:r>
            <a:r>
              <a:rPr lang="en-US" sz="2400" dirty="0"/>
              <a:t> = w</a:t>
            </a:r>
            <a:r>
              <a:rPr lang="en-US" sz="2400" baseline="-25000" dirty="0"/>
              <a:t>3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SPL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C82F1-5E49-4424-BE36-1108DC087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5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1AAC9-CEC5-4777-88FA-2D48EB4DA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8480"/>
            <a:ext cx="10515600" cy="6182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Untuk</a:t>
            </a:r>
            <a:r>
              <a:rPr lang="en-US" sz="2400" dirty="0"/>
              <a:t> (a) dan (b)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 (</a:t>
            </a:r>
            <a:r>
              <a:rPr lang="en-US" sz="2400" i="1" dirty="0"/>
              <a:t>invers</a:t>
            </a:r>
            <a:r>
              <a:rPr lang="en-US" sz="2400" dirty="0"/>
              <a:t>), </a:t>
            </a:r>
            <a:r>
              <a:rPr lang="en-US" sz="2400" dirty="0" err="1"/>
              <a:t>yaitu</a:t>
            </a:r>
            <a:r>
              <a:rPr lang="en-US" sz="2400" dirty="0"/>
              <a:t> det(A) </a:t>
            </a:r>
            <a:r>
              <a:rPr lang="en-US" sz="2400" dirty="0">
                <a:sym typeface="Symbol" panose="05050102010706020507" pitchFamily="18" charset="2"/>
              </a:rPr>
              <a:t> 0</a:t>
            </a:r>
            <a:r>
              <a:rPr lang="en-US" sz="2400" dirty="0"/>
              <a:t>. Karena det(A) =  –1 (</a:t>
            </a:r>
            <a:r>
              <a:rPr lang="en-US" sz="2400" dirty="0" err="1"/>
              <a:t>periksa</a:t>
            </a:r>
            <a:r>
              <a:rPr lang="en-US" sz="2400" dirty="0"/>
              <a:t>!),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dibalikkan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Oleh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SPL </a:t>
            </a:r>
            <a:r>
              <a:rPr lang="en-US" sz="2400" dirty="0" err="1"/>
              <a:t>homogen</a:t>
            </a:r>
            <a:r>
              <a:rPr lang="en-US" sz="24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	k</a:t>
            </a:r>
            <a:r>
              <a:rPr lang="en-US" sz="2400" baseline="-25000" dirty="0"/>
              <a:t>1</a:t>
            </a:r>
            <a:r>
              <a:rPr lang="en-US" sz="2400" dirty="0"/>
              <a:t> +  2k</a:t>
            </a:r>
            <a:r>
              <a:rPr lang="en-US" sz="2400" baseline="-25000" dirty="0"/>
              <a:t>2</a:t>
            </a:r>
            <a:r>
              <a:rPr lang="en-US" sz="2400" dirty="0"/>
              <a:t>  +   3k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  <a:endParaRPr lang="en-US" sz="2400" baseline="-25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      2k</a:t>
            </a:r>
            <a:r>
              <a:rPr lang="en-US" sz="2400" baseline="-25000" dirty="0"/>
              <a:t>1</a:t>
            </a:r>
            <a:r>
              <a:rPr lang="en-US" sz="2400" dirty="0"/>
              <a:t> +  9k</a:t>
            </a:r>
            <a:r>
              <a:rPr lang="en-US" sz="2400" baseline="-25000" dirty="0"/>
              <a:t>2</a:t>
            </a:r>
            <a:r>
              <a:rPr lang="en-US" sz="2400" dirty="0"/>
              <a:t>  +   3k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	 k</a:t>
            </a:r>
            <a:r>
              <a:rPr lang="en-US" sz="2400" baseline="-25000" dirty="0"/>
              <a:t>1</a:t>
            </a:r>
            <a:r>
              <a:rPr lang="en-US" sz="2400" dirty="0"/>
              <a:t>             +   4k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/>
              <a:t>memiliki</a:t>
            </a:r>
            <a:r>
              <a:rPr lang="en-US" sz="2400" dirty="0"/>
              <a:t> solusi trivial, dan SPL:</a:t>
            </a:r>
          </a:p>
          <a:p>
            <a:pPr marL="0" indent="0">
              <a:buNone/>
            </a:pPr>
            <a:r>
              <a:rPr lang="en-US" sz="2400" dirty="0"/>
              <a:t>	k</a:t>
            </a:r>
            <a:r>
              <a:rPr lang="en-US" sz="2400" baseline="-25000" dirty="0"/>
              <a:t>1</a:t>
            </a:r>
            <a:r>
              <a:rPr lang="en-US" sz="2400" dirty="0"/>
              <a:t> +  2k</a:t>
            </a:r>
            <a:r>
              <a:rPr lang="en-US" sz="2400" baseline="-25000" dirty="0"/>
              <a:t>2</a:t>
            </a:r>
            <a:r>
              <a:rPr lang="en-US" sz="2400" dirty="0"/>
              <a:t> + 3k</a:t>
            </a:r>
            <a:r>
              <a:rPr lang="en-US" sz="2400" baseline="-25000" dirty="0"/>
              <a:t>3</a:t>
            </a:r>
            <a:r>
              <a:rPr lang="en-US" sz="2400" dirty="0"/>
              <a:t> = w</a:t>
            </a:r>
            <a:r>
              <a:rPr lang="en-US" sz="2400" baseline="-25000" dirty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       2k</a:t>
            </a:r>
            <a:r>
              <a:rPr lang="en-US" sz="2400" baseline="-25000" dirty="0"/>
              <a:t>1</a:t>
            </a:r>
            <a:r>
              <a:rPr lang="en-US" sz="2400" dirty="0"/>
              <a:t> + 9k</a:t>
            </a:r>
            <a:r>
              <a:rPr lang="en-US" sz="2400" baseline="-25000" dirty="0"/>
              <a:t>2</a:t>
            </a:r>
            <a:r>
              <a:rPr lang="en-US" sz="2400" dirty="0"/>
              <a:t> + 3k</a:t>
            </a:r>
            <a:r>
              <a:rPr lang="en-US" sz="2400" baseline="-25000" dirty="0"/>
              <a:t>3</a:t>
            </a:r>
            <a:r>
              <a:rPr lang="en-US" sz="2400" dirty="0"/>
              <a:t> = w</a:t>
            </a:r>
            <a:r>
              <a:rPr lang="en-US" sz="2400" baseline="-25000" dirty="0"/>
              <a:t>2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         k</a:t>
            </a:r>
            <a:r>
              <a:rPr lang="en-US" sz="2400" baseline="-25000" dirty="0"/>
              <a:t>1</a:t>
            </a:r>
            <a:r>
              <a:rPr lang="en-US" sz="2400" dirty="0"/>
              <a:t>            + 4k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/>
              <a:t>= w</a:t>
            </a:r>
            <a:r>
              <a:rPr lang="en-US" sz="2400" baseline="-25000"/>
              <a:t>3</a:t>
            </a:r>
            <a:endParaRPr lang="en-US" sz="2400" baseline="-25000" dirty="0"/>
          </a:p>
          <a:p>
            <a:pPr marL="0" indent="0">
              <a:buNone/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 err="1"/>
              <a:t>adalah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84DE1-F5A0-4776-AEA9-AE35020CD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5792EE7-09D1-41E0-BCB4-7D7520F11DCF}"/>
                  </a:ext>
                </a:extLst>
              </p:cNvPr>
              <p:cNvSpPr/>
              <p:nvPr/>
            </p:nvSpPr>
            <p:spPr>
              <a:xfrm>
                <a:off x="2670453" y="1140055"/>
                <a:ext cx="2025234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5792EE7-09D1-41E0-BCB4-7D7520F11D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0453" y="1140055"/>
                <a:ext cx="2025234" cy="1068947"/>
              </a:xfrm>
              <a:prstGeom prst="rect">
                <a:avLst/>
              </a:prstGeom>
              <a:blipFill>
                <a:blip r:embed="rId2"/>
                <a:stretch>
                  <a:fillRect l="-45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924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5C2176-1882-4AA3-BD7C-43B791BA12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19760"/>
                <a:ext cx="10515600" cy="5557203"/>
              </a:xfrm>
            </p:spPr>
            <p:txBody>
              <a:bodyPr/>
              <a:lstStyle/>
              <a:p>
                <a:r>
                  <a:rPr lang="en-US" dirty="0"/>
                  <a:t>Contoh basis </a:t>
                </a:r>
                <a:r>
                  <a:rPr lang="en-US" dirty="0" err="1"/>
                  <a:t>lainnya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1.   S = {1, x, x</a:t>
                </a:r>
                <a:r>
                  <a:rPr lang="en-US" baseline="30000" dirty="0"/>
                  <a:t>2</a:t>
                </a:r>
                <a:r>
                  <a:rPr lang="en-US" dirty="0"/>
                  <a:t>, …, </a:t>
                </a:r>
                <a:r>
                  <a:rPr lang="en-US" dirty="0" err="1"/>
                  <a:t>x</a:t>
                </a:r>
                <a:r>
                  <a:rPr lang="en-US" baseline="30000" dirty="0" err="1"/>
                  <a:t>n</a:t>
                </a:r>
                <a:r>
                  <a:rPr lang="en-US" dirty="0"/>
                  <a:t>}  </a:t>
                </a:r>
                <a:r>
                  <a:rPr lang="en-US" dirty="0" err="1"/>
                  <a:t>adalah</a:t>
                </a:r>
                <a:r>
                  <a:rPr lang="en-US" dirty="0"/>
                  <a:t> basis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ruang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polinom</a:t>
                </a:r>
                <a:r>
                  <a:rPr lang="en-US" dirty="0"/>
                  <a:t> </a:t>
                </a:r>
                <a:r>
                  <a:rPr lang="en-US" dirty="0" err="1"/>
                  <a:t>P</a:t>
                </a:r>
                <a:r>
                  <a:rPr lang="en-US" baseline="-25000" dirty="0" err="1"/>
                  <a:t>n</a:t>
                </a:r>
                <a:r>
                  <a:rPr lang="en-US" baseline="-25000" dirty="0"/>
                  <a:t>  </a:t>
                </a:r>
              </a:p>
              <a:p>
                <a:pPr marL="0" indent="0">
                  <a:buNone/>
                </a:pPr>
                <a:r>
                  <a:rPr lang="en-US" baseline="-25000" dirty="0"/>
                  <a:t>   </a:t>
                </a:r>
              </a:p>
              <a:p>
                <a:pPr marL="741363" indent="-741363">
                  <a:buNone/>
                </a:pPr>
                <a:r>
                  <a:rPr lang="en-US" baseline="-25000" dirty="0"/>
                  <a:t>    </a:t>
                </a:r>
                <a:r>
                  <a:rPr lang="en-US" dirty="0"/>
                  <a:t>2.   </a:t>
                </a:r>
                <a:r>
                  <a:rPr lang="en-US" i="1" dirty="0"/>
                  <a:t>M</a:t>
                </a:r>
                <a:r>
                  <a:rPr lang="en-US" baseline="-25000" dirty="0"/>
                  <a:t>1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, </a:t>
                </a:r>
                <a:r>
                  <a:rPr lang="en-US" i="1" dirty="0"/>
                  <a:t>M</a:t>
                </a:r>
                <a:r>
                  <a:rPr lang="en-US" baseline="-25000" dirty="0"/>
                  <a:t>2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, </a:t>
                </a:r>
                <a:r>
                  <a:rPr lang="en-US" i="1" dirty="0"/>
                  <a:t>M</a:t>
                </a:r>
                <a:r>
                  <a:rPr lang="en-US" baseline="-25000" dirty="0"/>
                  <a:t>3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, dan </a:t>
                </a:r>
                <a:r>
                  <a:rPr lang="en-US" i="1" dirty="0"/>
                  <a:t>M</a:t>
                </a:r>
                <a:r>
                  <a:rPr lang="en-US" baseline="-25000" dirty="0"/>
                  <a:t>4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adalah</a:t>
                </a:r>
              </a:p>
              <a:p>
                <a:pPr marL="741363" indent="-741363">
                  <a:buNone/>
                </a:pPr>
                <a:r>
                  <a:rPr lang="en-US" dirty="0"/>
                  <a:t>        basis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ruang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2 x 2, </a:t>
                </a:r>
                <a:r>
                  <a:rPr lang="en-US" dirty="0" err="1"/>
                  <a:t>yaitu</a:t>
                </a:r>
                <a:r>
                  <a:rPr lang="en-US" dirty="0"/>
                  <a:t> M</a:t>
                </a:r>
                <a:r>
                  <a:rPr lang="en-US" baseline="-25000" dirty="0"/>
                  <a:t>22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5C2176-1882-4AA3-BD7C-43B791BA12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19760"/>
                <a:ext cx="10515600" cy="5557203"/>
              </a:xfrm>
              <a:blipFill>
                <a:blip r:embed="rId2"/>
                <a:stretch>
                  <a:fillRect l="-1043" t="-1866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EFCA0-21FB-41AF-8792-B7D5D7AD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5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146A-E460-402F-AC85-935786966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Dimensi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B2FF4-78A1-452D-BDBF-F65747B8C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 yang </a:t>
            </a:r>
            <a:r>
              <a:rPr lang="en-US" dirty="0" err="1"/>
              <a:t>berhingga</a:t>
            </a:r>
            <a:r>
              <a:rPr lang="en-US" dirty="0"/>
              <a:t>,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dim(V),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basis. 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(</a:t>
            </a:r>
            <a:r>
              <a:rPr lang="en-US" dirty="0" err="1"/>
              <a:t>i</a:t>
            </a:r>
            <a:r>
              <a:rPr lang="en-US" dirty="0"/>
              <a:t>) dim(R</a:t>
            </a:r>
            <a:r>
              <a:rPr lang="en-US" baseline="30000" dirty="0"/>
              <a:t>2</a:t>
            </a:r>
            <a:r>
              <a:rPr lang="en-US" dirty="0"/>
              <a:t>) = 2, </a:t>
            </a:r>
            <a:r>
              <a:rPr lang="en-US" dirty="0" err="1"/>
              <a:t>sebab</a:t>
            </a:r>
            <a:r>
              <a:rPr lang="en-US" dirty="0"/>
              <a:t> basis </a:t>
            </a:r>
            <a:r>
              <a:rPr lang="en-US" dirty="0" err="1"/>
              <a:t>standardnya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2 </a:t>
            </a:r>
            <a:r>
              <a:rPr lang="en-US" dirty="0" err="1"/>
              <a:t>vektor</a:t>
            </a:r>
            <a:r>
              <a:rPr lang="en-US" dirty="0"/>
              <a:t> (</a:t>
            </a:r>
            <a:r>
              <a:rPr lang="en-US" b="1" dirty="0" err="1"/>
              <a:t>i</a:t>
            </a:r>
            <a:r>
              <a:rPr lang="en-US" dirty="0"/>
              <a:t> dan </a:t>
            </a:r>
            <a:r>
              <a:rPr lang="en-US" b="1" dirty="0"/>
              <a:t>j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(ii) dim(R</a:t>
            </a:r>
            <a:r>
              <a:rPr lang="en-US" baseline="30000" dirty="0"/>
              <a:t>3</a:t>
            </a:r>
            <a:r>
              <a:rPr lang="en-US" dirty="0"/>
              <a:t>) = 3, </a:t>
            </a:r>
            <a:r>
              <a:rPr lang="en-US" dirty="0" err="1"/>
              <a:t>sebab</a:t>
            </a:r>
            <a:r>
              <a:rPr lang="en-US" dirty="0"/>
              <a:t> basis </a:t>
            </a:r>
            <a:r>
              <a:rPr lang="en-US" dirty="0" err="1"/>
              <a:t>standardnya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3 </a:t>
            </a:r>
            <a:r>
              <a:rPr lang="en-US" dirty="0" err="1"/>
              <a:t>vektor</a:t>
            </a:r>
            <a:r>
              <a:rPr lang="en-US" dirty="0"/>
              <a:t> (</a:t>
            </a:r>
            <a:r>
              <a:rPr lang="en-US" b="1" dirty="0" err="1"/>
              <a:t>i</a:t>
            </a:r>
            <a:r>
              <a:rPr lang="en-US" dirty="0"/>
              <a:t> , </a:t>
            </a:r>
            <a:r>
              <a:rPr lang="en-US" b="1" dirty="0"/>
              <a:t>j </a:t>
            </a:r>
            <a:r>
              <a:rPr lang="en-US" dirty="0"/>
              <a:t>dan </a:t>
            </a:r>
            <a:r>
              <a:rPr lang="en-US" b="1" dirty="0"/>
              <a:t>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(iii) dim(R</a:t>
            </a:r>
            <a:r>
              <a:rPr lang="en-US" baseline="30000" dirty="0"/>
              <a:t>n</a:t>
            </a:r>
            <a:r>
              <a:rPr lang="en-US" dirty="0"/>
              <a:t>) = n, </a:t>
            </a:r>
            <a:r>
              <a:rPr lang="en-US" dirty="0" err="1"/>
              <a:t>sebab</a:t>
            </a:r>
            <a:r>
              <a:rPr lang="en-US" dirty="0"/>
              <a:t> basis </a:t>
            </a:r>
            <a:r>
              <a:rPr lang="en-US" dirty="0" err="1"/>
              <a:t>standardnya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n </a:t>
            </a:r>
            <a:r>
              <a:rPr lang="en-US" dirty="0" err="1"/>
              <a:t>vektor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(iv) dim(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) = n + 1, </a:t>
            </a:r>
            <a:r>
              <a:rPr lang="en-US" dirty="0" err="1"/>
              <a:t>sebab</a:t>
            </a:r>
            <a:r>
              <a:rPr lang="en-US" dirty="0"/>
              <a:t> basis </a:t>
            </a:r>
            <a:r>
              <a:rPr lang="en-US" dirty="0" err="1"/>
              <a:t>standardnya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n + 1 </a:t>
            </a:r>
            <a:r>
              <a:rPr lang="en-US" dirty="0" err="1"/>
              <a:t>vektor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  {1, x, x</a:t>
            </a:r>
            <a:r>
              <a:rPr lang="en-US" baseline="30000" dirty="0"/>
              <a:t>2</a:t>
            </a:r>
            <a:r>
              <a:rPr lang="en-US" dirty="0"/>
              <a:t>, …, 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   (v) dim(</a:t>
            </a:r>
            <a:r>
              <a:rPr lang="en-US" dirty="0" err="1"/>
              <a:t>M</a:t>
            </a:r>
            <a:r>
              <a:rPr lang="en-US" baseline="-25000" dirty="0" err="1"/>
              <a:t>mn</a:t>
            </a:r>
            <a:r>
              <a:rPr lang="en-US" dirty="0"/>
              <a:t>) = </a:t>
            </a:r>
            <a:r>
              <a:rPr lang="en-US" dirty="0" err="1"/>
              <a:t>mn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basis </a:t>
            </a:r>
            <a:r>
              <a:rPr lang="en-US" dirty="0" err="1"/>
              <a:t>standardnya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FA1FE-7F9E-4F3F-ADD7-2DC1CDD8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12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36D9-BCF8-4457-82C4-2806B00ED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360"/>
            <a:ext cx="10515600" cy="5709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13</a:t>
            </a:r>
            <a:r>
              <a:rPr lang="en-US" sz="2400" dirty="0"/>
              <a:t>: </a:t>
            </a:r>
            <a:r>
              <a:rPr lang="en-US" sz="2400" dirty="0" err="1"/>
              <a:t>Tentukan</a:t>
            </a:r>
            <a:r>
              <a:rPr lang="en-US" sz="2400" dirty="0"/>
              <a:t> basis dan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solusi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r>
              <a:rPr lang="en-US" sz="2400" u="sng" dirty="0" err="1"/>
              <a:t>Jawaban</a:t>
            </a:r>
            <a:r>
              <a:rPr lang="en-US" sz="2400" dirty="0"/>
              <a:t>: </a:t>
            </a:r>
            <a:r>
              <a:rPr lang="en-US" sz="2400" dirty="0" err="1"/>
              <a:t>Bila</a:t>
            </a:r>
            <a:r>
              <a:rPr lang="en-US" sz="2400" dirty="0"/>
              <a:t>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x</a:t>
            </a:r>
            <a:r>
              <a:rPr lang="en-US" sz="2400" baseline="-25000" dirty="0"/>
              <a:t>1</a:t>
            </a:r>
            <a:r>
              <a:rPr lang="en-US" sz="2400" dirty="0"/>
              <a:t> = –s – t ; x</a:t>
            </a:r>
            <a:r>
              <a:rPr lang="en-US" sz="2400" baseline="-25000" dirty="0"/>
              <a:t>2</a:t>
            </a:r>
            <a:r>
              <a:rPr lang="en-US" sz="2400" dirty="0"/>
              <a:t> = s, x</a:t>
            </a:r>
            <a:r>
              <a:rPr lang="en-US" sz="2400" baseline="-25000" dirty="0"/>
              <a:t>3</a:t>
            </a:r>
            <a:r>
              <a:rPr lang="en-US" sz="2400" dirty="0"/>
              <a:t> = –t; x</a:t>
            </a:r>
            <a:r>
              <a:rPr lang="en-US" sz="2400" baseline="-25000" dirty="0"/>
              <a:t>4</a:t>
            </a:r>
            <a:r>
              <a:rPr lang="en-US" sz="2400" dirty="0"/>
              <a:t> = 0, x</a:t>
            </a:r>
            <a:r>
              <a:rPr lang="en-US" sz="2400" baseline="-25000" dirty="0"/>
              <a:t>5</a:t>
            </a:r>
            <a:r>
              <a:rPr lang="en-US" sz="2400" dirty="0"/>
              <a:t> = t  </a:t>
            </a:r>
          </a:p>
          <a:p>
            <a:pPr marL="0" indent="0">
              <a:buNone/>
            </a:pPr>
            <a:r>
              <a:rPr lang="en-US" sz="2400" dirty="0"/>
              <a:t>Solusi SPL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(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):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84685-50CE-4627-BA14-7CE0DBD6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8DBE8-CA5C-4E9C-B902-DF4FA2D7D86B}"/>
              </a:ext>
            </a:extLst>
          </p:cNvPr>
          <p:cNvSpPr/>
          <p:nvPr/>
        </p:nvSpPr>
        <p:spPr>
          <a:xfrm>
            <a:off x="2905760" y="94671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–   x</a:t>
            </a:r>
            <a:r>
              <a:rPr lang="en-US" sz="2400" baseline="-25000" dirty="0"/>
              <a:t>3</a:t>
            </a:r>
            <a:r>
              <a:rPr lang="en-US" sz="2400" dirty="0"/>
              <a:t>            + x</a:t>
            </a:r>
            <a:r>
              <a:rPr lang="en-US" sz="2400" baseline="-25000" dirty="0"/>
              <a:t>5</a:t>
            </a:r>
            <a:r>
              <a:rPr lang="en-US" sz="2400" dirty="0"/>
              <a:t> =  0</a:t>
            </a:r>
          </a:p>
          <a:p>
            <a:r>
              <a:rPr lang="en-US" sz="2400" dirty="0"/>
              <a:t>–x</a:t>
            </a:r>
            <a:r>
              <a:rPr lang="en-US" sz="2400" baseline="-25000" dirty="0"/>
              <a:t>1</a:t>
            </a:r>
            <a:r>
              <a:rPr lang="en-US" sz="2400" dirty="0"/>
              <a:t>   –    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– 3x</a:t>
            </a:r>
            <a:r>
              <a:rPr lang="en-US" sz="2400" baseline="-25000" dirty="0"/>
              <a:t>4</a:t>
            </a:r>
            <a:r>
              <a:rPr lang="en-US" sz="2400" dirty="0"/>
              <a:t> + x</a:t>
            </a:r>
            <a:r>
              <a:rPr lang="en-US" sz="2400" baseline="-25000" dirty="0"/>
              <a:t>5  </a:t>
            </a:r>
            <a:r>
              <a:rPr lang="en-US" sz="2400" dirty="0"/>
              <a:t>=  0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+    x</a:t>
            </a:r>
            <a:r>
              <a:rPr lang="en-US" sz="2400" baseline="-25000" dirty="0"/>
              <a:t>2</a:t>
            </a:r>
            <a:r>
              <a:rPr lang="en-US" sz="2400" dirty="0"/>
              <a:t>  – 2x</a:t>
            </a:r>
            <a:r>
              <a:rPr lang="en-US" sz="2400" baseline="-25000" dirty="0"/>
              <a:t>3</a:t>
            </a:r>
            <a:r>
              <a:rPr lang="en-US" sz="2400" dirty="0"/>
              <a:t>          – x</a:t>
            </a:r>
            <a:r>
              <a:rPr lang="en-US" sz="2400" baseline="-25000" dirty="0"/>
              <a:t>5  </a:t>
            </a:r>
            <a:r>
              <a:rPr lang="en-US" sz="2400" dirty="0"/>
              <a:t>=  0</a:t>
            </a:r>
          </a:p>
          <a:p>
            <a:r>
              <a:rPr lang="en-US" sz="2400" dirty="0"/>
              <a:t>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 + x</a:t>
            </a:r>
            <a:r>
              <a:rPr lang="en-US" sz="2400" baseline="-25000" dirty="0"/>
              <a:t>4</a:t>
            </a:r>
            <a:r>
              <a:rPr lang="en-US" sz="2400" dirty="0"/>
              <a:t>  + x</a:t>
            </a:r>
            <a:r>
              <a:rPr lang="en-US" sz="2400" baseline="-25000" dirty="0"/>
              <a:t>5  </a:t>
            </a:r>
            <a:r>
              <a:rPr lang="en-US" sz="2400" dirty="0"/>
              <a:t>=  0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F9BAF89-1592-4CD1-8E3A-A280E9322EAD}"/>
                  </a:ext>
                </a:extLst>
              </p:cNvPr>
              <p:cNvSpPr/>
              <p:nvPr/>
            </p:nvSpPr>
            <p:spPr>
              <a:xfrm>
                <a:off x="1796588" y="4244198"/>
                <a:ext cx="6801414" cy="17914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s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b="0" i="1" dirty="0" smtClean="0"/>
                      <m:t>t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F9BAF89-1592-4CD1-8E3A-A280E9322E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588" y="4244198"/>
                <a:ext cx="6801414" cy="17914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440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3158</TotalTime>
  <Words>2377</Words>
  <Application>Microsoft Office PowerPoint</Application>
  <PresentationFormat>Widescreen</PresentationFormat>
  <Paragraphs>243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Symbol</vt:lpstr>
      <vt:lpstr>Office Theme</vt:lpstr>
      <vt:lpstr>Ruang Vektor Umum (bagian 2)</vt:lpstr>
      <vt:lpstr>PowerPoint Presentation</vt:lpstr>
      <vt:lpstr>Basis</vt:lpstr>
      <vt:lpstr>PowerPoint Presentation</vt:lpstr>
      <vt:lpstr>PowerPoint Presentation</vt:lpstr>
      <vt:lpstr>PowerPoint Presentation</vt:lpstr>
      <vt:lpstr>PowerPoint Presentation</vt:lpstr>
      <vt:lpstr>Dimensi</vt:lpstr>
      <vt:lpstr>PowerPoint Presentation</vt:lpstr>
      <vt:lpstr>PowerPoint Presentation</vt:lpstr>
      <vt:lpstr>Latihan (Kuis 2021)</vt:lpstr>
      <vt:lpstr>PowerPoint Presentation</vt:lpstr>
      <vt:lpstr>Vektor Koordinat (relatif pada basis)</vt:lpstr>
      <vt:lpstr>PowerPoint Presentation</vt:lpstr>
      <vt:lpstr>Mengubah 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2021)</vt:lpstr>
      <vt:lpstr>PowerPoint Presentation</vt:lpstr>
      <vt:lpstr>PowerPoint Presentation</vt:lpstr>
      <vt:lpstr>Bersambung ke Bagian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230</cp:revision>
  <dcterms:created xsi:type="dcterms:W3CDTF">2020-09-19T08:47:06Z</dcterms:created>
  <dcterms:modified xsi:type="dcterms:W3CDTF">2025-08-20T08:47:25Z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2025-08-20T08:46:58Z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f5ac0a6c-8169-4fe8-9e2d-3549d9de15b5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