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0"/>
  </p:notesMasterIdLst>
  <p:sldIdLst>
    <p:sldId id="257" r:id="rId2"/>
    <p:sldId id="275" r:id="rId3"/>
    <p:sldId id="258" r:id="rId4"/>
    <p:sldId id="278" r:id="rId5"/>
    <p:sldId id="259" r:id="rId6"/>
    <p:sldId id="260" r:id="rId7"/>
    <p:sldId id="261" r:id="rId8"/>
    <p:sldId id="262" r:id="rId9"/>
    <p:sldId id="265" r:id="rId10"/>
    <p:sldId id="264" r:id="rId11"/>
    <p:sldId id="263" r:id="rId12"/>
    <p:sldId id="266" r:id="rId13"/>
    <p:sldId id="295" r:id="rId14"/>
    <p:sldId id="267" r:id="rId15"/>
    <p:sldId id="296" r:id="rId16"/>
    <p:sldId id="269" r:id="rId17"/>
    <p:sldId id="270" r:id="rId18"/>
    <p:sldId id="271" r:id="rId19"/>
    <p:sldId id="272" r:id="rId20"/>
    <p:sldId id="273" r:id="rId21"/>
    <p:sldId id="274" r:id="rId22"/>
    <p:sldId id="297" r:id="rId23"/>
    <p:sldId id="277" r:id="rId24"/>
    <p:sldId id="276" r:id="rId25"/>
    <p:sldId id="279" r:id="rId26"/>
    <p:sldId id="280" r:id="rId27"/>
    <p:sldId id="281" r:id="rId28"/>
    <p:sldId id="282" r:id="rId29"/>
    <p:sldId id="283" r:id="rId30"/>
    <p:sldId id="285" r:id="rId31"/>
    <p:sldId id="286" r:id="rId32"/>
    <p:sldId id="288" r:id="rId33"/>
    <p:sldId id="289" r:id="rId34"/>
    <p:sldId id="292" r:id="rId35"/>
    <p:sldId id="291" r:id="rId36"/>
    <p:sldId id="293" r:id="rId37"/>
    <p:sldId id="294" r:id="rId38"/>
    <p:sldId id="284" r:id="rId3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778" autoAdjust="0"/>
    <p:restoredTop sz="94660"/>
  </p:normalViewPr>
  <p:slideViewPr>
    <p:cSldViewPr snapToGrid="0">
      <p:cViewPr varScale="1">
        <p:scale>
          <a:sx n="66" d="100"/>
          <a:sy n="66" d="100"/>
        </p:scale>
        <p:origin x="786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901B41-0456-41F9-B030-AC8139DE18CA}" type="datetimeFigureOut">
              <a:rPr lang="en-US" smtClean="0"/>
              <a:t>9/30/2025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4A1333C-F46B-4B77-A695-4B81C60DDA0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3009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0637CD-CE78-4FCD-BCAB-C0F0F79A687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394832E-F54A-4609-8D2B-9D0BE96B2C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36CB926-A790-4FE5-A1AA-D0CF387FC5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5BD743-B54A-44BA-A288-511FD440633A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04C40-C62A-4836-8B97-AD69B4EFE5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B5AAAE4-19F9-496E-864F-5EE3DF08E3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34415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DDF28B-1CF0-40BF-B92B-B20ED43C4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37E0D43-B1CF-4434-962E-6DEAEB56788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EE60CF5-F3B3-4D10-930E-1B88DDB332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D37742-AAAF-4DB6-B1FB-A75BA6BEA262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9BEF53-4848-4F14-A22D-65021E5964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86D63D-CB56-4921-940B-0A52562341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0023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6D2F150-17FA-4B96-8E59-2D54BED7BA3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D9F0885-2ECA-4FE4-8CB2-5CA694668DF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B5764BB-F607-4999-9CD2-CAD86489EC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1B6755-F1D5-446E-84EC-B769D29C2F1E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E2E871-729A-435F-A427-AAC40AEE6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F664E3-3D36-4C83-AF32-E7CFB59EDA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1829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890BFA-B8A1-4F2D-9084-6C4FD6D7BC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D35B39-E63F-47A9-A04A-D5C48EE11F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E97E2-A878-41C2-9F41-623D0FB3BB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E8A8D5-85FD-4E5F-AF91-989B5BBE3886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16176-1C1C-4909-AD57-C6090B66FD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48F866F-3874-4027-8136-D258DFF9D7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35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3C0A8B-C1D4-4069-822A-BE1EFECE5B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00A7D5-1055-4D4A-8757-BE41C9AAD83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7A004C6-8064-4BA0-A41A-1803CA99E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8E55FE-8CA8-4F66-A287-6A03BDC77400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80A181-E393-4639-90AF-319625C489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DFDC94-3126-4077-AFBF-1E23C4C63A4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6669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79230-68DF-4982-8C83-7D93DBC8E2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C66C013-4249-4FC9-A3C1-F8631DA8E6D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181C195-9880-4F52-AF5E-837F566D6A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BF6A447-C6E7-48E3-8EC9-25EDDE9CBA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EAD376-1FDB-44CA-8D9E-62E02C28FFB2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117767D-FBEE-435F-A536-92F32FF5AD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AE5766-3D29-4CA5-AF94-03B9F1FF2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0928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59FB810-235E-479D-81D2-1E0F1DD66A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9FC5716-C407-47CB-ADB2-485A2959CFF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59DF2E-D4AA-4AA8-A29A-B478E5F58C4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E17B1DB-1435-4747-BCF7-93DB496DCB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D6AF528-B277-4374-9DAA-77DEAE5A250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024E5D4-A9A1-4FC8-B13B-8FFBE3528D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29B93E-A9CA-4AEB-91D6-DC93088AF47A}" type="datetime1">
              <a:rPr lang="en-US" smtClean="0"/>
              <a:t>9/30/2025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EDA54C6-C0E3-463A-A234-87CE6221BD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133A467-8BB6-4A87-B219-6D2867A095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11016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DCC31-F7BF-42F3-9647-93F09F6ED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5E6F97A-6916-4807-93CB-F09535452B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F6C496-8F04-45ED-8AC7-AA067C67E5B0}" type="datetime1">
              <a:rPr lang="en-US" smtClean="0"/>
              <a:t>9/30/2025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BA5416-48CB-4064-8DC4-FBAE3C3B805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3F1356-E64B-45CF-9714-A165A62C50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072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0D8CD48-1A3B-4195-828B-22DD9401EC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6FB5-E7D9-4073-B61A-5D9C5B894384}" type="datetime1">
              <a:rPr lang="en-US" smtClean="0"/>
              <a:t>9/30/2025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D2C7592-1A28-40CA-AC6B-043B5C2AD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699571-51BA-462E-8F25-D111B2AEA1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0379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EA76DB-6D14-418F-94F3-59B55795FB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76FFD3-B798-4092-B882-8A355724F8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677C2E3-DE42-468A-90E6-09AFF27E7EC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9712F8-3612-49F5-8D6C-083CA9ED27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00CD72-1CB4-40B0-BB8B-9626092F46D0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AB86A6-4874-4746-B3E7-E5D9E8FB76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CF295CF-D0AD-444F-A970-F0088B240A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8993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4F8E7D-2038-44FE-AE61-170A86600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E5A6E8-794C-4909-9F98-40B044B76FC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C281D3B-1866-4307-A9CE-D021234589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146F73-16A7-4C87-8071-ABC3B8872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50561-7287-4A5A-8239-C04835A34DBE}" type="datetime1">
              <a:rPr lang="en-US" smtClean="0"/>
              <a:t>9/30/2025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E74D48-DA16-4437-989C-AB6C8A533F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0FB6A5-E7D0-4126-8087-982BA58833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62929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7F55D6-C563-4083-B332-E85CCB3BDC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4141A43-E56E-45EE-A1D8-9D0736E080D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346FEF-EC6E-4D2A-B198-16A7E0EE3E5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3F38EC-E453-4A86-8C56-4A886B450C85}" type="datetime1">
              <a:rPr lang="en-US" smtClean="0"/>
              <a:t>9/30/2025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31D0A32-AF53-49C6-9A89-AAF8E4A2B81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767C2AB-07D7-4BE9-861F-FB6F15CD9E3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CB61F5-5B20-4404-A1F0-7AE4ED8B006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1815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emf"/><Relationship Id="rId4" Type="http://schemas.openxmlformats.org/officeDocument/2006/relationships/image" Target="../media/image4.e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png"/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0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9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A3491-7631-4FD5-BAFE-F4887374506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2520" y="1041400"/>
            <a:ext cx="9966960" cy="2387600"/>
          </a:xfrm>
        </p:spPr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Umum</a:t>
            </a:r>
            <a:br>
              <a:rPr lang="en-US" b="1" dirty="0"/>
            </a:br>
            <a:r>
              <a:rPr lang="en-US" sz="4000" b="1" dirty="0"/>
              <a:t>(</a:t>
            </a:r>
            <a:r>
              <a:rPr lang="en-US" sz="4000" b="1" dirty="0" err="1"/>
              <a:t>bagian</a:t>
            </a:r>
            <a:r>
              <a:rPr lang="en-US" sz="4000" b="1" dirty="0"/>
              <a:t> 1)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71AE1D-41FE-4F1A-8CCF-26B677DAE779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Bahan</a:t>
            </a:r>
            <a:r>
              <a:rPr lang="en-US" dirty="0"/>
              <a:t> </a:t>
            </a:r>
            <a:r>
              <a:rPr lang="en-US" dirty="0" err="1"/>
              <a:t>kuliah</a:t>
            </a:r>
            <a:r>
              <a:rPr lang="en-US" dirty="0"/>
              <a:t> IF2123 </a:t>
            </a:r>
            <a:r>
              <a:rPr lang="en-US" dirty="0" err="1"/>
              <a:t>Aljabar</a:t>
            </a:r>
            <a:r>
              <a:rPr lang="en-US" dirty="0"/>
              <a:t> Linier dan </a:t>
            </a:r>
            <a:r>
              <a:rPr lang="en-US" dirty="0" err="1"/>
              <a:t>Geometri</a:t>
            </a:r>
            <a:endParaRPr lang="en-US" dirty="0"/>
          </a:p>
          <a:p>
            <a:endParaRPr lang="en-US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2BC65914-AF0F-45C9-B40C-FAF194785A8F}"/>
              </a:ext>
            </a:extLst>
          </p:cNvPr>
          <p:cNvSpPr txBox="1">
            <a:spLocks/>
          </p:cNvSpPr>
          <p:nvPr/>
        </p:nvSpPr>
        <p:spPr>
          <a:xfrm>
            <a:off x="1666240" y="5903754"/>
            <a:ext cx="9144000" cy="73580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b="1" dirty="0"/>
              <a:t>Program </a:t>
            </a:r>
            <a:r>
              <a:rPr lang="en-US" b="1" dirty="0" err="1"/>
              <a:t>Studi</a:t>
            </a:r>
            <a:r>
              <a:rPr lang="en-US" b="1" dirty="0"/>
              <a:t> Teknik </a:t>
            </a:r>
            <a:r>
              <a:rPr lang="en-US" b="1" dirty="0" err="1"/>
              <a:t>Informatika</a:t>
            </a:r>
            <a:endParaRPr lang="en-US" b="1" dirty="0"/>
          </a:p>
          <a:p>
            <a:r>
              <a:rPr lang="en-US" b="1" dirty="0"/>
              <a:t>STEI-ITB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143E1C2-87A8-4F5F-8524-4A2CFDC7F168}"/>
              </a:ext>
            </a:extLst>
          </p:cNvPr>
          <p:cNvSpPr/>
          <p:nvPr/>
        </p:nvSpPr>
        <p:spPr>
          <a:xfrm>
            <a:off x="4093801" y="406697"/>
            <a:ext cx="456657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>
                <a:solidFill>
                  <a:srgbClr val="FF0000"/>
                </a:solidFill>
              </a:rPr>
              <a:t>Seri </a:t>
            </a:r>
            <a:r>
              <a:rPr lang="en-US" sz="2400" b="1" dirty="0" err="1">
                <a:solidFill>
                  <a:srgbClr val="FF0000"/>
                </a:solidFill>
              </a:rPr>
              <a:t>bahan</a:t>
            </a:r>
            <a:r>
              <a:rPr lang="en-US" sz="2400" b="1" dirty="0">
                <a:solidFill>
                  <a:srgbClr val="FF0000"/>
                </a:solidFill>
              </a:rPr>
              <a:t> </a:t>
            </a:r>
            <a:r>
              <a:rPr lang="en-US" sz="2400" b="1" dirty="0" err="1">
                <a:solidFill>
                  <a:srgbClr val="FF0000"/>
                </a:solidFill>
              </a:rPr>
              <a:t>kuliah</a:t>
            </a:r>
            <a:r>
              <a:rPr lang="en-US" sz="2400" b="1" dirty="0">
                <a:solidFill>
                  <a:srgbClr val="FF0000"/>
                </a:solidFill>
              </a:rPr>
              <a:t> Algeo #15 - 2025</a:t>
            </a:r>
            <a:endParaRPr lang="en-US" sz="2400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E7503A-EB97-4796-AFCC-4F6CC94ACB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</a:t>
            </a:fld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481F754-A416-F7A4-1630-96F47E24D54A}"/>
              </a:ext>
            </a:extLst>
          </p:cNvPr>
          <p:cNvSpPr txBox="1"/>
          <p:nvPr/>
        </p:nvSpPr>
        <p:spPr>
          <a:xfrm>
            <a:off x="9564915" y="107077"/>
            <a:ext cx="262708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Oleh: Dr. Ir. Rinaldi, M.T</a:t>
            </a:r>
          </a:p>
        </p:txBody>
      </p:sp>
    </p:spTree>
    <p:extLst>
      <p:ext uri="{BB962C8B-B14F-4D97-AF65-F5344CB8AC3E}">
        <p14:creationId xmlns:p14="http://schemas.microsoft.com/office/powerpoint/2010/main" val="25612915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83526-C35B-4FA6-9714-59ED0798E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Contoh-contoh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74E4E-F6D6-4543-9731-D6B921C61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08856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en-US" b="1" dirty="0"/>
              <a:t>R</a:t>
            </a:r>
            <a:r>
              <a:rPr lang="en-US" b="1" baseline="30000" dirty="0"/>
              <a:t>n</a:t>
            </a:r>
            <a:r>
              <a:rPr lang="en-US" b="1" dirty="0"/>
              <a:t> (</a:t>
            </a:r>
            <a:r>
              <a:rPr lang="en-US" b="1" dirty="0" err="1"/>
              <a:t>termasuk</a:t>
            </a:r>
            <a:r>
              <a:rPr lang="en-US" b="1" dirty="0"/>
              <a:t> R</a:t>
            </a:r>
            <a:r>
              <a:rPr lang="en-US" b="1" baseline="30000" dirty="0"/>
              <a:t>2</a:t>
            </a:r>
            <a:r>
              <a:rPr lang="en-US" b="1" dirty="0"/>
              <a:t> dan R</a:t>
            </a:r>
            <a:r>
              <a:rPr lang="en-US" b="1" baseline="30000" dirty="0"/>
              <a:t>3</a:t>
            </a:r>
            <a:r>
              <a:rPr lang="en-US" b="1" dirty="0"/>
              <a:t>) </a:t>
            </a:r>
            <a:r>
              <a:rPr lang="en-US" b="1" dirty="0" err="1"/>
              <a:t>adalah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</a:p>
          <a:p>
            <a:pPr marL="568325" indent="0"/>
            <a:r>
              <a:rPr lang="en-US" dirty="0"/>
              <a:t>  V = R</a:t>
            </a:r>
            <a:r>
              <a:rPr lang="en-US" baseline="30000" dirty="0"/>
              <a:t>n </a:t>
            </a:r>
            <a:r>
              <a:rPr lang="en-US" dirty="0"/>
              <a:t>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</a:t>
            </a:r>
            <a:r>
              <a:rPr lang="en-US" b="1" dirty="0"/>
              <a:t>u </a:t>
            </a:r>
            <a:r>
              <a:rPr lang="en-US" dirty="0"/>
              <a:t>= (u</a:t>
            </a:r>
            <a:r>
              <a:rPr lang="en-US" baseline="-25000" dirty="0"/>
              <a:t>1</a:t>
            </a:r>
            <a:r>
              <a:rPr lang="en-US" dirty="0"/>
              <a:t>, u</a:t>
            </a:r>
            <a:r>
              <a:rPr lang="en-US" baseline="-25000" dirty="0"/>
              <a:t>2</a:t>
            </a:r>
            <a:r>
              <a:rPr lang="en-US" dirty="0"/>
              <a:t>, …, u</a:t>
            </a:r>
            <a:r>
              <a:rPr lang="en-US" baseline="-25000" dirty="0"/>
              <a:t>n</a:t>
            </a:r>
            <a:r>
              <a:rPr lang="en-US" dirty="0"/>
              <a:t>), </a:t>
            </a:r>
            <a:r>
              <a:rPr lang="en-US" dirty="0" err="1"/>
              <a:t>u</a:t>
            </a:r>
            <a:r>
              <a:rPr lang="en-US" baseline="-25000" dirty="0" err="1"/>
              <a:t>i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R</a:t>
            </a:r>
            <a:endParaRPr lang="en-US" dirty="0"/>
          </a:p>
          <a:p>
            <a:pPr marL="568325" indent="0"/>
            <a:r>
              <a:rPr lang="en-US" baseline="30000" dirty="0"/>
              <a:t>  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854075" indent="-336550"/>
            <a:endParaRPr lang="en-US" i="1" dirty="0"/>
          </a:p>
          <a:p>
            <a:pPr marL="854075" indent="-336550"/>
            <a:r>
              <a:rPr lang="en-US" i="1" dirty="0"/>
              <a:t>Closure</a:t>
            </a:r>
            <a:r>
              <a:rPr lang="en-US" dirty="0"/>
              <a:t>: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      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n-</a:t>
            </a:r>
            <a:r>
              <a:rPr lang="en-US" dirty="0" err="1"/>
              <a:t>tupel</a:t>
            </a:r>
            <a:r>
              <a:rPr lang="en-US" dirty="0"/>
              <a:t> di R</a:t>
            </a:r>
            <a:r>
              <a:rPr lang="en-US" baseline="30000" dirty="0"/>
              <a:t>n</a:t>
            </a:r>
            <a:r>
              <a:rPr lang="en-US" dirty="0"/>
              <a:t>.</a:t>
            </a:r>
          </a:p>
          <a:p>
            <a:pPr marL="517525" indent="0"/>
            <a:r>
              <a:rPr lang="en-US" dirty="0"/>
              <a:t>  Lima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: </a:t>
            </a:r>
            <a:r>
              <a:rPr lang="en-US" dirty="0" err="1"/>
              <a:t>komutatif</a:t>
            </a:r>
            <a:r>
              <a:rPr lang="en-US" dirty="0"/>
              <a:t>, </a:t>
            </a:r>
            <a:r>
              <a:rPr lang="en-US" dirty="0" err="1"/>
              <a:t>identitas</a:t>
            </a:r>
            <a:r>
              <a:rPr lang="en-US" dirty="0"/>
              <a:t>, </a:t>
            </a:r>
            <a:r>
              <a:rPr lang="en-US" dirty="0" err="1"/>
              <a:t>asosiatif</a:t>
            </a:r>
            <a:r>
              <a:rPr lang="en-US" dirty="0"/>
              <a:t>, </a:t>
            </a:r>
            <a:r>
              <a:rPr lang="en-US" dirty="0" err="1"/>
              <a:t>distributif</a:t>
            </a:r>
            <a:r>
              <a:rPr lang="en-US" dirty="0"/>
              <a:t>, </a:t>
            </a:r>
            <a:r>
              <a:rPr lang="en-US" dirty="0" err="1"/>
              <a:t>balikan</a:t>
            </a:r>
            <a:r>
              <a:rPr lang="en-US" dirty="0"/>
              <a:t>,</a:t>
            </a:r>
          </a:p>
          <a:p>
            <a:pPr marL="803275" indent="-803275">
              <a:buNone/>
            </a:pPr>
            <a:r>
              <a:rPr lang="en-US" dirty="0"/>
              <a:t>           juga </a:t>
            </a:r>
            <a:r>
              <a:rPr lang="en-US" dirty="0" err="1"/>
              <a:t>dipenuhi</a:t>
            </a:r>
            <a:r>
              <a:rPr lang="en-US" dirty="0"/>
              <a:t> oleh R</a:t>
            </a:r>
            <a:r>
              <a:rPr lang="en-US" baseline="30000" dirty="0"/>
              <a:t>n</a:t>
            </a:r>
            <a:r>
              <a:rPr lang="en-US" dirty="0"/>
              <a:t> (</a:t>
            </a:r>
            <a:r>
              <a:rPr lang="en-US" dirty="0" err="1"/>
              <a:t>periksa</a:t>
            </a:r>
            <a:r>
              <a:rPr lang="en-US" dirty="0"/>
              <a:t>!)</a:t>
            </a:r>
          </a:p>
          <a:p>
            <a:pPr marL="0" indent="0">
              <a:buNone/>
            </a:pPr>
            <a:r>
              <a:rPr lang="en-US" dirty="0"/>
              <a:t>	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FFB15C9-1A76-4CC2-97A2-17CF9582A946}"/>
              </a:ext>
            </a:extLst>
          </p:cNvPr>
          <p:cNvSpPr/>
          <p:nvPr/>
        </p:nvSpPr>
        <p:spPr>
          <a:xfrm>
            <a:off x="2579406" y="3198167"/>
            <a:ext cx="4395755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u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dirty="0"/>
              <a:t> = (u</a:t>
            </a:r>
            <a:r>
              <a:rPr lang="en-US" sz="2400" baseline="-25000" dirty="0"/>
              <a:t>1</a:t>
            </a:r>
            <a:r>
              <a:rPr lang="en-US" sz="2400" dirty="0"/>
              <a:t> + v</a:t>
            </a:r>
            <a:r>
              <a:rPr lang="en-US" sz="2400" baseline="-25000" dirty="0"/>
              <a:t>1</a:t>
            </a:r>
            <a:r>
              <a:rPr lang="en-US" sz="2400" dirty="0"/>
              <a:t>, u</a:t>
            </a:r>
            <a:r>
              <a:rPr lang="en-US" sz="2400" baseline="-25000" dirty="0"/>
              <a:t>2</a:t>
            </a:r>
            <a:r>
              <a:rPr lang="en-US" sz="2400" dirty="0"/>
              <a:t> + v</a:t>
            </a:r>
            <a:r>
              <a:rPr lang="en-US" sz="2400" baseline="-25000" dirty="0"/>
              <a:t>2</a:t>
            </a:r>
            <a:r>
              <a:rPr lang="en-US" sz="2400" dirty="0"/>
              <a:t>, …, u</a:t>
            </a:r>
            <a:r>
              <a:rPr lang="en-US" sz="2400" baseline="-25000" dirty="0"/>
              <a:t>n</a:t>
            </a:r>
            <a:r>
              <a:rPr lang="en-US" sz="2400" dirty="0"/>
              <a:t> + </a:t>
            </a:r>
            <a:r>
              <a:rPr lang="en-US" sz="2400" dirty="0" err="1"/>
              <a:t>v</a:t>
            </a:r>
            <a:r>
              <a:rPr lang="en-US" sz="2400" baseline="-25000" dirty="0" err="1"/>
              <a:t>n</a:t>
            </a:r>
            <a:r>
              <a:rPr lang="en-US" sz="2400" dirty="0"/>
              <a:t>) 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965406-8D3F-4CCE-BD57-C215070FCB77}"/>
              </a:ext>
            </a:extLst>
          </p:cNvPr>
          <p:cNvSpPr/>
          <p:nvPr/>
        </p:nvSpPr>
        <p:spPr>
          <a:xfrm>
            <a:off x="2884206" y="3685240"/>
            <a:ext cx="289483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dirty="0" err="1"/>
              <a:t>k</a:t>
            </a:r>
            <a:r>
              <a:rPr lang="en-US" sz="2400" b="1" dirty="0" err="1"/>
              <a:t>u</a:t>
            </a:r>
            <a:r>
              <a:rPr lang="en-US" sz="2400" b="1" dirty="0"/>
              <a:t> </a:t>
            </a:r>
            <a:r>
              <a:rPr lang="en-US" sz="2400" dirty="0"/>
              <a:t>= (ku</a:t>
            </a:r>
            <a:r>
              <a:rPr lang="en-US" sz="2400" baseline="-25000" dirty="0"/>
              <a:t>1</a:t>
            </a:r>
            <a:r>
              <a:rPr lang="en-US" sz="2400" dirty="0"/>
              <a:t>, ku</a:t>
            </a:r>
            <a:r>
              <a:rPr lang="en-US" sz="2400" baseline="-25000" dirty="0"/>
              <a:t>2</a:t>
            </a:r>
            <a:r>
              <a:rPr lang="en-US" sz="2400" dirty="0"/>
              <a:t>, …, </a:t>
            </a:r>
            <a:r>
              <a:rPr lang="en-US" sz="2400" dirty="0" err="1"/>
              <a:t>ku</a:t>
            </a:r>
            <a:r>
              <a:rPr lang="en-US" sz="2400" baseline="-25000" dirty="0" err="1"/>
              <a:t>n</a:t>
            </a:r>
            <a:r>
              <a:rPr lang="en-US" sz="2400" dirty="0"/>
              <a:t>) 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49CDB1B-82B7-4072-BB4C-76EA7B8311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66915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1AF54-E6BA-4875-BDD0-01FEE45C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6548" y="393993"/>
            <a:ext cx="10515600" cy="5516563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2. 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2 x 2 </a:t>
            </a:r>
          </a:p>
          <a:p>
            <a:pPr marL="747713" indent="-290513"/>
            <a:r>
              <a:rPr lang="en-US" sz="2400" dirty="0"/>
              <a:t>V =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2 x 2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elemen-elemen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, </a:t>
            </a:r>
            <a:r>
              <a:rPr lang="en-US" sz="2400" dirty="0" err="1"/>
              <a:t>dilambangkan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M</a:t>
            </a:r>
            <a:r>
              <a:rPr lang="en-US" sz="2400" baseline="-25000" dirty="0"/>
              <a:t>22</a:t>
            </a:r>
            <a:endParaRPr lang="en-US" sz="2400" dirty="0"/>
          </a:p>
          <a:p>
            <a:pPr marL="457200" indent="0"/>
            <a:r>
              <a:rPr lang="en-US" sz="2400" dirty="0"/>
              <a:t> 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dan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sbb</a:t>
            </a:r>
            <a:r>
              <a:rPr lang="en-US" sz="2400" dirty="0"/>
              <a:t>: </a:t>
            </a:r>
          </a:p>
          <a:p>
            <a:pPr marL="457200" indent="0"/>
            <a:endParaRPr lang="en-US" sz="2400" dirty="0"/>
          </a:p>
          <a:p>
            <a:pPr marL="457200" indent="0"/>
            <a:endParaRPr lang="en-US" sz="2400" dirty="0"/>
          </a:p>
          <a:p>
            <a:pPr marL="457200" indent="0"/>
            <a:endParaRPr lang="en-US" sz="2400" dirty="0"/>
          </a:p>
          <a:p>
            <a:pPr marL="690563" indent="-233363"/>
            <a:r>
              <a:rPr lang="en-US" sz="2400" i="1" dirty="0"/>
              <a:t>Closure</a:t>
            </a:r>
            <a:r>
              <a:rPr lang="en-US" sz="2400" dirty="0"/>
              <a:t>: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dan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yang </a:t>
            </a:r>
            <a:r>
              <a:rPr lang="en-US" sz="2400" dirty="0" err="1"/>
              <a:t>berukuran</a:t>
            </a:r>
            <a:r>
              <a:rPr lang="en-US" sz="2400" dirty="0"/>
              <a:t> 2 x 2 juga</a:t>
            </a:r>
          </a:p>
          <a:p>
            <a:pPr marL="457200" indent="0"/>
            <a:r>
              <a:rPr lang="en-US" sz="2400" dirty="0"/>
              <a:t> </a:t>
            </a:r>
            <a:r>
              <a:rPr lang="en-US" sz="2400" dirty="0" err="1"/>
              <a:t>Aksioma-aksioma</a:t>
            </a:r>
            <a:r>
              <a:rPr lang="en-US" sz="2400" dirty="0"/>
              <a:t> lain juga </a:t>
            </a:r>
            <a:r>
              <a:rPr lang="en-US" sz="2400" dirty="0" err="1"/>
              <a:t>dipenuhi</a:t>
            </a:r>
            <a:r>
              <a:rPr lang="en-US" sz="2400" dirty="0"/>
              <a:t>, </a:t>
            </a:r>
            <a:r>
              <a:rPr lang="en-US" sz="2400" dirty="0" err="1"/>
              <a:t>misalnya</a:t>
            </a:r>
            <a:r>
              <a:rPr lang="en-US" sz="2400" dirty="0"/>
              <a:t> </a:t>
            </a:r>
          </a:p>
          <a:p>
            <a:pPr marL="457200" indent="0">
              <a:spcBef>
                <a:spcPts val="1800"/>
              </a:spcBef>
              <a:buNone/>
            </a:pPr>
            <a:r>
              <a:rPr lang="en-US" sz="2400" dirty="0"/>
              <a:t>   - </a:t>
            </a:r>
            <a:r>
              <a:rPr lang="en-US" sz="2400" dirty="0" err="1"/>
              <a:t>komutatif</a:t>
            </a:r>
            <a:r>
              <a:rPr lang="en-US" sz="2400" dirty="0"/>
              <a:t> </a:t>
            </a:r>
          </a:p>
          <a:p>
            <a:pPr marL="457200" indent="0">
              <a:buNone/>
            </a:pPr>
            <a:endParaRPr lang="en-US" sz="2400" dirty="0"/>
          </a:p>
          <a:p>
            <a:pPr marL="457200" indent="0">
              <a:buNone/>
            </a:pPr>
            <a:r>
              <a:rPr lang="en-US" sz="2400" dirty="0"/>
              <a:t>   - </a:t>
            </a:r>
            <a:r>
              <a:rPr lang="en-US" sz="2400" dirty="0" err="1"/>
              <a:t>elemen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                   </a:t>
            </a:r>
            <a:r>
              <a:rPr lang="en-US" sz="2400" dirty="0" err="1"/>
              <a:t>sehingga</a:t>
            </a:r>
            <a:endParaRPr lang="en-US" sz="2400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92FB9E8-AC69-4045-90E1-3446A27C64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66953" y="1884351"/>
            <a:ext cx="5572818" cy="1359547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F831982B-DFCF-47D3-BF05-333F048475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12381" y="4372620"/>
            <a:ext cx="7010854" cy="723272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E75F1D6C-9AF5-4B3C-B12F-E29AB931F898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58146" y="5084688"/>
            <a:ext cx="1306202" cy="835418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602661F1-8180-4F44-B474-C9810BC9E2A6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145400" y="5140761"/>
            <a:ext cx="4403765" cy="723272"/>
          </a:xfrm>
          <a:prstGeom prst="rect">
            <a:avLst/>
          </a:prstGeom>
        </p:spPr>
      </p:pic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6EAF9B-C2E2-4725-A031-BD2B1EB1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174756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ED9E0E3-D1E6-41DD-A4D4-162D563F8A9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63600"/>
            <a:ext cx="10515600" cy="5313363"/>
          </a:xfrm>
        </p:spPr>
        <p:txBody>
          <a:bodyPr/>
          <a:lstStyle/>
          <a:p>
            <a:pPr marL="568325" indent="0">
              <a:buNone/>
            </a:pPr>
            <a:r>
              <a:rPr lang="en-US" dirty="0"/>
              <a:t>     </a:t>
            </a:r>
            <a:r>
              <a:rPr lang="en-US" sz="2400" dirty="0"/>
              <a:t>- </a:t>
            </a:r>
            <a:r>
              <a:rPr lang="en-US" sz="2400" dirty="0" err="1"/>
              <a:t>kemudian</a:t>
            </a:r>
            <a:r>
              <a:rPr lang="en-US" sz="2400" dirty="0"/>
              <a:t>, </a:t>
            </a:r>
          </a:p>
          <a:p>
            <a:pPr marL="568325" indent="285750"/>
            <a:endParaRPr lang="en-US" sz="2400" dirty="0"/>
          </a:p>
          <a:p>
            <a:pPr marL="568325" indent="0">
              <a:buNone/>
            </a:pPr>
            <a:r>
              <a:rPr lang="en-US" sz="2400" dirty="0"/>
              <a:t>     - </a:t>
            </a:r>
            <a:r>
              <a:rPr lang="en-US" sz="2400" dirty="0" err="1"/>
              <a:t>balikan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negatif</a:t>
            </a:r>
            <a:r>
              <a:rPr lang="en-US" sz="2400" dirty="0"/>
              <a:t>:  </a:t>
            </a:r>
            <a:r>
              <a:rPr lang="en-US" sz="2400" dirty="0" err="1"/>
              <a:t>terdapat</a:t>
            </a:r>
            <a:r>
              <a:rPr lang="en-US" sz="2400" dirty="0"/>
              <a:t>                                   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</a:p>
          <a:p>
            <a:pPr marL="568325" indent="0">
              <a:buNone/>
            </a:pPr>
            <a:endParaRPr lang="en-US" sz="2400" dirty="0"/>
          </a:p>
          <a:p>
            <a:pPr marL="568325" indent="0">
              <a:buNone/>
            </a:pPr>
            <a:endParaRPr lang="en-US" sz="2400" dirty="0"/>
          </a:p>
          <a:p>
            <a:pPr marL="568325" indent="0">
              <a:buNone/>
            </a:pPr>
            <a:endParaRPr lang="en-US" sz="2400" dirty="0"/>
          </a:p>
          <a:p>
            <a:pPr marL="568325" indent="0">
              <a:buNone/>
            </a:pPr>
            <a:r>
              <a:rPr lang="en-US" sz="2400" dirty="0"/>
              <a:t>      - </a:t>
            </a:r>
            <a:r>
              <a:rPr lang="en-US" sz="2400" dirty="0" err="1"/>
              <a:t>periksa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asosiatif</a:t>
            </a:r>
            <a:r>
              <a:rPr lang="en-US" sz="2400" dirty="0"/>
              <a:t> dan </a:t>
            </a:r>
            <a:r>
              <a:rPr lang="en-US" sz="2400" dirty="0" err="1"/>
              <a:t>distributif</a:t>
            </a:r>
            <a:r>
              <a:rPr lang="en-US" sz="2400" dirty="0"/>
              <a:t> juga </a:t>
            </a:r>
            <a:r>
              <a:rPr lang="en-US" sz="2400" dirty="0" err="1"/>
              <a:t>dipenuhi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endParaRPr lang="en-US" sz="2400" dirty="0"/>
          </a:p>
          <a:p>
            <a:pPr marL="568325" indent="0">
              <a:buNone/>
            </a:pPr>
            <a:r>
              <a:rPr lang="en-US" sz="2400" dirty="0"/>
              <a:t>         </a:t>
            </a:r>
            <a:r>
              <a:rPr lang="en-US" sz="2400" b="1" dirty="0"/>
              <a:t>u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dirty="0"/>
              <a:t>, dan </a:t>
            </a:r>
            <a:r>
              <a:rPr lang="en-US" sz="2400" b="1" dirty="0"/>
              <a:t>w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2 x 2, </a:t>
            </a:r>
            <a:r>
              <a:rPr lang="en-US" sz="2400" dirty="0" err="1"/>
              <a:t>maka</a:t>
            </a:r>
            <a:endParaRPr lang="en-US" sz="2400" dirty="0"/>
          </a:p>
          <a:p>
            <a:pPr marL="568325" indent="0">
              <a:buNone/>
            </a:pPr>
            <a:endParaRPr lang="en-US" sz="2400" dirty="0"/>
          </a:p>
          <a:p>
            <a:pPr marL="568325" indent="0">
              <a:buNone/>
            </a:pPr>
            <a:r>
              <a:rPr lang="en-US" sz="2400" dirty="0"/>
              <a:t>        dan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dan </a:t>
            </a:r>
            <a:r>
              <a:rPr lang="en-US" sz="2400" i="1" dirty="0"/>
              <a:t>m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endParaRPr lang="en-US" sz="2400" dirty="0"/>
          </a:p>
          <a:p>
            <a:pPr marL="568325" indent="0">
              <a:buNone/>
            </a:pPr>
            <a:endParaRPr lang="en-US" sz="2400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C2D398E-243F-43F3-9D9A-203A52D9E51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5818" y="755519"/>
            <a:ext cx="4071212" cy="861043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E3E550C-8546-4434-B0DB-70B9B97A380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1284" y="1664979"/>
            <a:ext cx="2235596" cy="77264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561FDFD3-E3DF-4472-9A7F-782BEA468E0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55312" y="2599099"/>
            <a:ext cx="7083302" cy="861043"/>
          </a:xfrm>
          <a:prstGeom prst="rect">
            <a:avLst/>
          </a:prstGeom>
        </p:spPr>
      </p:pic>
      <p:sp>
        <p:nvSpPr>
          <p:cNvPr id="8" name="Rectangle 7">
            <a:extLst>
              <a:ext uri="{FF2B5EF4-FFF2-40B4-BE49-F238E27FC236}">
                <a16:creationId xmlns:a16="http://schemas.microsoft.com/office/drawing/2014/main" id="{79F56B69-91CF-4BCD-9623-DBEC8242ADE5}"/>
              </a:ext>
            </a:extLst>
          </p:cNvPr>
          <p:cNvSpPr/>
          <p:nvPr/>
        </p:nvSpPr>
        <p:spPr>
          <a:xfrm>
            <a:off x="3355312" y="4602548"/>
            <a:ext cx="3095719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400" b="1" dirty="0"/>
              <a:t>u</a:t>
            </a:r>
            <a:r>
              <a:rPr lang="en-US" sz="2400" dirty="0"/>
              <a:t> + (</a:t>
            </a:r>
            <a:r>
              <a:rPr lang="en-US" sz="2400" b="1" dirty="0"/>
              <a:t>v</a:t>
            </a:r>
            <a:r>
              <a:rPr lang="en-US" sz="2400" dirty="0"/>
              <a:t> + </a:t>
            </a:r>
            <a:r>
              <a:rPr lang="en-US" sz="2400" b="1" dirty="0"/>
              <a:t>w</a:t>
            </a:r>
            <a:r>
              <a:rPr lang="en-US" sz="2400" dirty="0"/>
              <a:t>) = (</a:t>
            </a:r>
            <a:r>
              <a:rPr lang="en-US" sz="2400" b="1" dirty="0"/>
              <a:t>u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dirty="0"/>
              <a:t>) + </a:t>
            </a:r>
            <a:r>
              <a:rPr lang="en-US" sz="2400" b="1" dirty="0"/>
              <a:t>w</a:t>
            </a:r>
            <a:endParaRPr lang="en-US" sz="2400" b="1" i="1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648DF950-CF66-42CC-84F5-DCF222DD0DD3}"/>
              </a:ext>
            </a:extLst>
          </p:cNvPr>
          <p:cNvSpPr/>
          <p:nvPr/>
        </p:nvSpPr>
        <p:spPr>
          <a:xfrm>
            <a:off x="3355312" y="5455572"/>
            <a:ext cx="55828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i="1" dirty="0"/>
              <a:t>k</a:t>
            </a:r>
            <a:r>
              <a:rPr lang="en-US" sz="2400" dirty="0"/>
              <a:t>(</a:t>
            </a:r>
            <a:r>
              <a:rPr lang="en-US" sz="2400" b="1" dirty="0"/>
              <a:t>u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dirty="0"/>
              <a:t>)= </a:t>
            </a:r>
            <a:r>
              <a:rPr lang="en-US" sz="2400" i="1" dirty="0" err="1"/>
              <a:t>k</a:t>
            </a:r>
            <a:r>
              <a:rPr lang="en-US" sz="2400" b="1" dirty="0" err="1"/>
              <a:t>u</a:t>
            </a:r>
            <a:r>
              <a:rPr lang="en-US" sz="2400" dirty="0"/>
              <a:t> + </a:t>
            </a:r>
            <a:r>
              <a:rPr lang="en-US" sz="2400" i="1" dirty="0" err="1"/>
              <a:t>k</a:t>
            </a:r>
            <a:r>
              <a:rPr lang="en-US" sz="2400" b="1" dirty="0" err="1"/>
              <a:t>v</a:t>
            </a:r>
            <a:endParaRPr lang="en-US" sz="2400" b="1" i="1" dirty="0"/>
          </a:p>
          <a:p>
            <a:r>
              <a:rPr lang="en-US" sz="2400" dirty="0"/>
              <a:t>(</a:t>
            </a:r>
            <a:r>
              <a:rPr lang="en-US" sz="2400" i="1" dirty="0"/>
              <a:t>k</a:t>
            </a:r>
            <a:r>
              <a:rPr lang="en-US" sz="2400" dirty="0"/>
              <a:t> + </a:t>
            </a:r>
            <a:r>
              <a:rPr lang="en-US" sz="2400" i="1" dirty="0"/>
              <a:t>m</a:t>
            </a:r>
            <a:r>
              <a:rPr lang="en-US" sz="2400" dirty="0"/>
              <a:t>)</a:t>
            </a:r>
            <a:r>
              <a:rPr lang="en-US" sz="2400" b="1" dirty="0"/>
              <a:t>w</a:t>
            </a:r>
            <a:r>
              <a:rPr lang="en-US" sz="2400" dirty="0"/>
              <a:t> = </a:t>
            </a:r>
            <a:r>
              <a:rPr lang="en-US" sz="2400" i="1" dirty="0"/>
              <a:t>k</a:t>
            </a:r>
            <a:r>
              <a:rPr lang="en-US" sz="2400" b="1" dirty="0"/>
              <a:t>w</a:t>
            </a:r>
            <a:r>
              <a:rPr lang="en-US" sz="2400" dirty="0"/>
              <a:t> + </a:t>
            </a:r>
            <a:r>
              <a:rPr lang="en-US" sz="2400" i="1" dirty="0"/>
              <a:t>m</a:t>
            </a:r>
            <a:r>
              <a:rPr lang="en-US" sz="2400" b="1" dirty="0"/>
              <a:t>w</a:t>
            </a:r>
          </a:p>
          <a:p>
            <a:r>
              <a:rPr lang="en-US" sz="2400" i="1" dirty="0"/>
              <a:t>k</a:t>
            </a:r>
            <a:r>
              <a:rPr lang="en-US" sz="2400" dirty="0"/>
              <a:t>(</a:t>
            </a:r>
            <a:r>
              <a:rPr lang="en-US" sz="2400" i="1" dirty="0"/>
              <a:t>m</a:t>
            </a:r>
            <a:r>
              <a:rPr lang="en-US" sz="2400" b="1" dirty="0"/>
              <a:t>u</a:t>
            </a:r>
            <a:r>
              <a:rPr lang="en-US" sz="2400" dirty="0"/>
              <a:t>)= (</a:t>
            </a:r>
            <a:r>
              <a:rPr lang="en-US" sz="2400" i="1" dirty="0"/>
              <a:t>km</a:t>
            </a:r>
            <a:r>
              <a:rPr lang="en-US" sz="2400" dirty="0"/>
              <a:t>)</a:t>
            </a:r>
            <a:r>
              <a:rPr lang="en-US" sz="2400" b="1" dirty="0"/>
              <a:t>u</a:t>
            </a:r>
            <a:endParaRPr lang="en-US" sz="2400" dirty="0"/>
          </a:p>
        </p:txBody>
      </p:sp>
      <p:sp>
        <p:nvSpPr>
          <p:cNvPr id="10" name="Slide Number Placeholder 9">
            <a:extLst>
              <a:ext uri="{FF2B5EF4-FFF2-40B4-BE49-F238E27FC236}">
                <a16:creationId xmlns:a16="http://schemas.microsoft.com/office/drawing/2014/main" id="{B97DEB86-57D3-4330-A9D6-BCE98F6D186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290281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B01AF54-E6BA-4875-BDD0-01FEE45C2F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60400"/>
            <a:ext cx="10515600" cy="55165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 startAt="3"/>
            </a:pPr>
            <a:r>
              <a:rPr lang="en-US" b="1" dirty="0"/>
              <a:t>Ruang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matriks</a:t>
            </a:r>
            <a:r>
              <a:rPr lang="en-US" b="1" dirty="0"/>
              <a:t> m x n </a:t>
            </a:r>
          </a:p>
          <a:p>
            <a:pPr marL="692150" indent="-234950"/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perampatan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2 x 2, </a:t>
            </a:r>
            <a:r>
              <a:rPr lang="en-US" sz="2400" dirty="0" err="1"/>
              <a:t>maka</a:t>
            </a:r>
            <a:r>
              <a:rPr lang="en-US" sz="2400" dirty="0"/>
              <a:t> V =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matriks</a:t>
            </a:r>
            <a:r>
              <a:rPr lang="en-US" sz="2400" dirty="0"/>
              <a:t> </a:t>
            </a:r>
            <a:r>
              <a:rPr lang="en-US" sz="2400" dirty="0" err="1"/>
              <a:t>berukuran</a:t>
            </a:r>
            <a:r>
              <a:rPr lang="en-US" sz="2400" dirty="0"/>
              <a:t> m x n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elemen-elemen</a:t>
            </a:r>
            <a:r>
              <a:rPr lang="en-US" sz="2400" dirty="0"/>
              <a:t> </a:t>
            </a:r>
            <a:r>
              <a:rPr lang="en-US" sz="2400" dirty="0" err="1"/>
              <a:t>bilangan</a:t>
            </a:r>
            <a:r>
              <a:rPr lang="en-US" sz="2400" dirty="0"/>
              <a:t> </a:t>
            </a:r>
            <a:r>
              <a:rPr lang="en-US" sz="2400" dirty="0" err="1"/>
              <a:t>riil</a:t>
            </a:r>
            <a:r>
              <a:rPr lang="en-US" sz="2400" dirty="0"/>
              <a:t> juga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endParaRPr lang="en-US" sz="2400" dirty="0"/>
          </a:p>
          <a:p>
            <a:pPr marL="457200" indent="0"/>
            <a:r>
              <a:rPr lang="en-US" sz="2400" dirty="0"/>
              <a:t>  </a:t>
            </a:r>
            <a:r>
              <a:rPr lang="en-US" sz="2400" dirty="0" err="1"/>
              <a:t>Dilambangkan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</a:t>
            </a:r>
            <a:r>
              <a:rPr lang="en-US" sz="2400" baseline="-25000" dirty="0" err="1"/>
              <a:t>mn</a:t>
            </a:r>
            <a:endParaRPr lang="en-US" sz="2400" dirty="0"/>
          </a:p>
          <a:p>
            <a:pPr marL="457200" indent="0">
              <a:buNone/>
            </a:pPr>
            <a:r>
              <a:rPr lang="en-US" sz="2400" dirty="0"/>
              <a:t>  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E6EAF9B-C2E2-4725-A031-BD2B1EB115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3904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76320-E11C-41FC-BEBA-C5C0A0C48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880" y="502920"/>
            <a:ext cx="10927080" cy="5852160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fungsi-fungsi</a:t>
            </a:r>
            <a:r>
              <a:rPr lang="en-US" b="1" dirty="0"/>
              <a:t> </a:t>
            </a:r>
            <a:r>
              <a:rPr lang="en-US" b="1" dirty="0" err="1"/>
              <a:t>bernilai</a:t>
            </a:r>
            <a:r>
              <a:rPr lang="en-US" b="1" dirty="0"/>
              <a:t> </a:t>
            </a:r>
            <a:r>
              <a:rPr lang="en-US" b="1" dirty="0" err="1"/>
              <a:t>bilangan</a:t>
            </a:r>
            <a:r>
              <a:rPr lang="en-US" b="1" dirty="0"/>
              <a:t> </a:t>
            </a:r>
            <a:r>
              <a:rPr lang="en-US" b="1" dirty="0" err="1"/>
              <a:t>riil</a:t>
            </a:r>
            <a:r>
              <a:rPr lang="en-US" b="1" dirty="0"/>
              <a:t>  </a:t>
            </a:r>
          </a:p>
          <a:p>
            <a:pPr marL="803275" indent="-346075"/>
            <a:r>
              <a:rPr lang="en-US" dirty="0"/>
              <a:t>V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bernilai</a:t>
            </a:r>
            <a:r>
              <a:rPr lang="en-US" dirty="0"/>
              <a:t> </a:t>
            </a:r>
            <a:r>
              <a:rPr lang="en-US" dirty="0" err="1"/>
              <a:t>bilangan</a:t>
            </a:r>
            <a:r>
              <a:rPr lang="en-US" dirty="0"/>
              <a:t> rill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x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 (-</a:t>
            </a:r>
            <a:r>
              <a:rPr lang="en-US" dirty="0">
                <a:sym typeface="Symbol" panose="05050102010706020507" pitchFamily="18" charset="2"/>
              </a:rPr>
              <a:t>, ). </a:t>
            </a:r>
            <a:r>
              <a:rPr lang="en-US" dirty="0" err="1">
                <a:sym typeface="Symbol" panose="05050102010706020507" pitchFamily="18" charset="2"/>
              </a:rPr>
              <a:t>Elemen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himpunan</a:t>
            </a:r>
            <a:r>
              <a:rPr lang="en-US" dirty="0">
                <a:sym typeface="Symbol" panose="05050102010706020507" pitchFamily="18" charset="2"/>
              </a:rPr>
              <a:t> V </a:t>
            </a:r>
            <a:r>
              <a:rPr lang="en-US" dirty="0" err="1">
                <a:sym typeface="Symbol" panose="05050102010706020507" pitchFamily="18" charset="2"/>
              </a:rPr>
              <a:t>adalah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fungsi</a:t>
            </a:r>
            <a:r>
              <a:rPr lang="en-US" dirty="0">
                <a:sym typeface="Symbol" panose="05050102010706020507" pitchFamily="18" charset="2"/>
              </a:rPr>
              <a:t> </a:t>
            </a:r>
            <a:r>
              <a:rPr lang="en-US" dirty="0" err="1">
                <a:sym typeface="Symbol" panose="05050102010706020507" pitchFamily="18" charset="2"/>
              </a:rPr>
              <a:t>berbentuk</a:t>
            </a:r>
            <a:r>
              <a:rPr lang="en-US" dirty="0">
                <a:sym typeface="Symbol" panose="05050102010706020507" pitchFamily="18" charset="2"/>
              </a:rPr>
              <a:t> f(x)</a:t>
            </a:r>
          </a:p>
          <a:p>
            <a:pPr marL="803275" indent="-346075"/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 </a:t>
            </a:r>
            <a:r>
              <a:rPr lang="en-US" dirty="0" err="1"/>
              <a:t>jika</a:t>
            </a:r>
            <a:r>
              <a:rPr lang="en-US" dirty="0"/>
              <a:t> f = f(x) dan g = g(x), </a:t>
            </a:r>
            <a:r>
              <a:rPr lang="en-US" dirty="0" err="1"/>
              <a:t>maka</a:t>
            </a:r>
            <a:r>
              <a:rPr lang="en-US" dirty="0"/>
              <a:t> </a:t>
            </a:r>
          </a:p>
          <a:p>
            <a:pPr marL="457200" indent="0">
              <a:buNone/>
            </a:pPr>
            <a:r>
              <a:rPr lang="en-US" dirty="0"/>
              <a:t>		(f + g)(x) = f(x) + g(x)</a:t>
            </a:r>
          </a:p>
          <a:p>
            <a:pPr marL="457200" indent="0">
              <a:buNone/>
            </a:pPr>
            <a:r>
              <a:rPr lang="en-US" dirty="0"/>
              <a:t>		    (</a:t>
            </a:r>
            <a:r>
              <a:rPr lang="en-US" dirty="0" err="1"/>
              <a:t>kf</a:t>
            </a:r>
            <a:r>
              <a:rPr lang="en-US" dirty="0"/>
              <a:t>)(x) = </a:t>
            </a:r>
            <a:r>
              <a:rPr lang="en-US" dirty="0" err="1"/>
              <a:t>kf</a:t>
            </a:r>
            <a:r>
              <a:rPr lang="en-US" dirty="0"/>
              <a:t>(x) </a:t>
            </a:r>
          </a:p>
          <a:p>
            <a:pPr marL="690563" indent="-233363"/>
            <a:r>
              <a:rPr lang="en-US" i="1" dirty="0"/>
              <a:t>Closure</a:t>
            </a:r>
            <a:r>
              <a:rPr lang="en-US" dirty="0"/>
              <a:t>: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lain yang juga di </a:t>
            </a:r>
            <a:r>
              <a:rPr lang="en-US" dirty="0" err="1"/>
              <a:t>dalam</a:t>
            </a:r>
            <a:r>
              <a:rPr lang="en-US" dirty="0"/>
              <a:t> V yang </a:t>
            </a:r>
            <a:r>
              <a:rPr lang="en-US" dirty="0" err="1"/>
              <a:t>terdefenisi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di </a:t>
            </a:r>
            <a:r>
              <a:rPr lang="en-US" dirty="0" err="1"/>
              <a:t>dalam</a:t>
            </a:r>
            <a:r>
              <a:rPr lang="en-US" dirty="0"/>
              <a:t> (-</a:t>
            </a:r>
            <a:r>
              <a:rPr lang="en-US" dirty="0">
                <a:sym typeface="Symbol" panose="05050102010706020507" pitchFamily="18" charset="2"/>
              </a:rPr>
              <a:t>, )</a:t>
            </a:r>
            <a:endParaRPr lang="en-US" dirty="0"/>
          </a:p>
          <a:p>
            <a:pPr marL="457200" indent="0"/>
            <a:r>
              <a:rPr lang="en-US" dirty="0"/>
              <a:t> </a:t>
            </a:r>
            <a:r>
              <a:rPr lang="en-US" dirty="0" err="1"/>
              <a:t>Aksioma-aksioma</a:t>
            </a:r>
            <a:r>
              <a:rPr lang="en-US" dirty="0"/>
              <a:t> lain juga </a:t>
            </a:r>
            <a:r>
              <a:rPr lang="en-US" dirty="0" err="1"/>
              <a:t>dipenuhi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</a:p>
          <a:p>
            <a:pPr marL="457200" indent="0">
              <a:spcBef>
                <a:spcPts val="1800"/>
              </a:spcBef>
              <a:buNone/>
            </a:pPr>
            <a:r>
              <a:rPr lang="en-US" dirty="0"/>
              <a:t>   - </a:t>
            </a:r>
            <a:r>
              <a:rPr lang="en-US" dirty="0" err="1"/>
              <a:t>komutatif</a:t>
            </a:r>
            <a:r>
              <a:rPr lang="en-US" dirty="0"/>
              <a:t>: (f + g)(x) = f(x) + g(x) = g(x) + f(x) = (g + f)(x)</a:t>
            </a:r>
          </a:p>
          <a:p>
            <a:pPr marL="457200" indent="0">
              <a:buNone/>
            </a:pPr>
            <a:r>
              <a:rPr lang="en-US" dirty="0"/>
              <a:t>   -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0  </a:t>
            </a:r>
            <a:r>
              <a:rPr lang="en-US" dirty="0" err="1"/>
              <a:t>sehingga</a:t>
            </a:r>
            <a:r>
              <a:rPr lang="en-US" dirty="0"/>
              <a:t> f(x) + 0 = 0 + f(x) = f(x)</a:t>
            </a:r>
          </a:p>
          <a:p>
            <a:pPr marL="457200" indent="0">
              <a:buNone/>
            </a:pPr>
            <a:r>
              <a:rPr lang="en-US" dirty="0"/>
              <a:t>   -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fungsi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–f(x) </a:t>
            </a:r>
            <a:r>
              <a:rPr lang="en-US" dirty="0" err="1"/>
              <a:t>sehingga</a:t>
            </a:r>
            <a:r>
              <a:rPr lang="en-US" dirty="0"/>
              <a:t> f(x) + (–f(x)) = 0 = (–f(x)) + f(x)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2FBAAE7-941E-4B10-906C-8F6082B1C7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430500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67E62747-2B69-D963-6DF1-007F9BCF6A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15</a:t>
            </a:fld>
            <a:endParaRPr lang="en-US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29264C3-BE9C-77D5-4642-FB0B15C45B8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5346" y="1103020"/>
            <a:ext cx="10771736" cy="321345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125CCF0-6C58-0B70-8709-A64954328793}"/>
              </a:ext>
            </a:extLst>
          </p:cNvPr>
          <p:cNvSpPr txBox="1"/>
          <p:nvPr/>
        </p:nvSpPr>
        <p:spPr>
          <a:xfrm>
            <a:off x="1205346" y="501928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indent="0">
              <a:buNone/>
            </a:pPr>
            <a:r>
              <a:rPr lang="en-US" dirty="0"/>
              <a:t>(f + g)(x) = f(x) + g(x)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CFFC1D4-32AB-C9E5-0377-82D8D28AE514}"/>
              </a:ext>
            </a:extLst>
          </p:cNvPr>
          <p:cNvSpPr txBox="1"/>
          <p:nvPr/>
        </p:nvSpPr>
        <p:spPr>
          <a:xfrm>
            <a:off x="5985163" y="4967082"/>
            <a:ext cx="221672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 (</a:t>
            </a:r>
            <a:r>
              <a:rPr lang="en-US" dirty="0" err="1"/>
              <a:t>kf</a:t>
            </a:r>
            <a:r>
              <a:rPr lang="en-US" dirty="0"/>
              <a:t>)(x) = </a:t>
            </a:r>
            <a:r>
              <a:rPr lang="en-US" dirty="0" err="1"/>
              <a:t>kf</a:t>
            </a:r>
            <a:r>
              <a:rPr lang="en-US" dirty="0"/>
              <a:t>(x) 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64A76E6F-06EE-FF9F-72A4-6844A2BF85D6}"/>
              </a:ext>
            </a:extLst>
          </p:cNvPr>
          <p:cNvSpPr txBox="1"/>
          <p:nvPr/>
        </p:nvSpPr>
        <p:spPr>
          <a:xfrm>
            <a:off x="8818418" y="4946528"/>
            <a:ext cx="2999509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f(x) + (–f(x)) = 0 = (–f(x)) + f(x) </a:t>
            </a:r>
          </a:p>
        </p:txBody>
      </p:sp>
    </p:spTree>
    <p:extLst>
      <p:ext uri="{BB962C8B-B14F-4D97-AF65-F5344CB8AC3E}">
        <p14:creationId xmlns:p14="http://schemas.microsoft.com/office/powerpoint/2010/main" val="188218110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A376320-E11C-41FC-BEBA-C5C0A0C48A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7880" y="502920"/>
            <a:ext cx="10927080" cy="6101080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 startAt="4"/>
            </a:pP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b="1" dirty="0" err="1"/>
              <a:t>polinom</a:t>
            </a:r>
            <a:r>
              <a:rPr lang="en-US" b="1" dirty="0"/>
              <a:t>   </a:t>
            </a:r>
          </a:p>
          <a:p>
            <a:pPr marL="803275" indent="-346075"/>
            <a:r>
              <a:rPr lang="en-US" dirty="0"/>
              <a:t>V =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berbentuk</a:t>
            </a:r>
            <a:r>
              <a:rPr lang="en-US" dirty="0"/>
              <a:t> p(x) = 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 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x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selang</a:t>
            </a:r>
            <a:r>
              <a:rPr lang="en-US" dirty="0"/>
              <a:t>  (-</a:t>
            </a:r>
            <a:r>
              <a:rPr lang="en-US" dirty="0">
                <a:sym typeface="Symbol" panose="05050102010706020507" pitchFamily="18" charset="2"/>
              </a:rPr>
              <a:t>, ). </a:t>
            </a:r>
          </a:p>
          <a:p>
            <a:pPr marL="803275" indent="-346075"/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didefinisikan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 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p</a:t>
            </a:r>
            <a:r>
              <a:rPr lang="en-US" dirty="0"/>
              <a:t> = p(x)= 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dan </a:t>
            </a:r>
            <a:r>
              <a:rPr lang="en-US" b="1" dirty="0"/>
              <a:t>q</a:t>
            </a:r>
            <a:r>
              <a:rPr lang="en-US" dirty="0"/>
              <a:t> = q(x) = b</a:t>
            </a:r>
            <a:r>
              <a:rPr lang="en-US" baseline="-25000" dirty="0"/>
              <a:t>0</a:t>
            </a:r>
            <a:r>
              <a:rPr lang="en-US" dirty="0"/>
              <a:t> + b</a:t>
            </a:r>
            <a:r>
              <a:rPr lang="en-US" baseline="-25000" dirty="0"/>
              <a:t>1</a:t>
            </a:r>
            <a:r>
              <a:rPr lang="en-US" dirty="0"/>
              <a:t>x + b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dirty="0" err="1"/>
              <a:t>b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</a:p>
          <a:p>
            <a:pPr marL="457200" indent="0">
              <a:spcBef>
                <a:spcPts val="1800"/>
              </a:spcBef>
              <a:buNone/>
            </a:pPr>
            <a:r>
              <a:rPr lang="en-US" dirty="0"/>
              <a:t>		 </a:t>
            </a:r>
            <a:r>
              <a:rPr lang="en-US" b="1" dirty="0"/>
              <a:t>p</a:t>
            </a:r>
            <a:r>
              <a:rPr lang="en-US" dirty="0"/>
              <a:t> + </a:t>
            </a:r>
            <a:r>
              <a:rPr lang="en-US" b="1" dirty="0"/>
              <a:t>q</a:t>
            </a:r>
            <a:r>
              <a:rPr lang="en-US" dirty="0"/>
              <a:t> = (a</a:t>
            </a:r>
            <a:r>
              <a:rPr lang="en-US" baseline="-25000" dirty="0"/>
              <a:t>0</a:t>
            </a:r>
            <a:r>
              <a:rPr lang="en-US" dirty="0"/>
              <a:t> + b</a:t>
            </a:r>
            <a:r>
              <a:rPr lang="en-US" baseline="-25000" dirty="0"/>
              <a:t>0</a:t>
            </a:r>
            <a:r>
              <a:rPr lang="en-US" dirty="0"/>
              <a:t>) + (a</a:t>
            </a:r>
            <a:r>
              <a:rPr lang="en-US" baseline="-25000" dirty="0"/>
              <a:t>1</a:t>
            </a:r>
            <a:r>
              <a:rPr lang="en-US" dirty="0"/>
              <a:t> + b</a:t>
            </a:r>
            <a:r>
              <a:rPr lang="en-US" baseline="-25000" dirty="0"/>
              <a:t>1</a:t>
            </a:r>
            <a:r>
              <a:rPr lang="en-US" dirty="0"/>
              <a:t>)x + (a</a:t>
            </a:r>
            <a:r>
              <a:rPr lang="en-US" baseline="-25000" dirty="0"/>
              <a:t>2</a:t>
            </a:r>
            <a:r>
              <a:rPr lang="en-US" dirty="0"/>
              <a:t>+ b</a:t>
            </a:r>
            <a:r>
              <a:rPr lang="en-US" baseline="-25000" dirty="0"/>
              <a:t>2</a:t>
            </a:r>
            <a:r>
              <a:rPr lang="en-US" dirty="0"/>
              <a:t>)x</a:t>
            </a:r>
            <a:r>
              <a:rPr lang="en-US" baseline="30000" dirty="0"/>
              <a:t>2</a:t>
            </a:r>
            <a:r>
              <a:rPr lang="en-US" dirty="0"/>
              <a:t> + … + (a</a:t>
            </a:r>
            <a:r>
              <a:rPr lang="en-US" baseline="-25000" dirty="0"/>
              <a:t>n</a:t>
            </a:r>
            <a:r>
              <a:rPr lang="en-US" dirty="0"/>
              <a:t> + b</a:t>
            </a:r>
            <a:r>
              <a:rPr lang="en-US" baseline="-25000" dirty="0"/>
              <a:t>n</a:t>
            </a:r>
            <a:r>
              <a:rPr lang="en-US" dirty="0"/>
              <a:t>)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</a:t>
            </a:r>
          </a:p>
          <a:p>
            <a:pPr marL="457200" indent="0">
              <a:buNone/>
            </a:pPr>
            <a:r>
              <a:rPr lang="en-US" dirty="0"/>
              <a:t>		      </a:t>
            </a:r>
            <a:r>
              <a:rPr lang="en-US" dirty="0" err="1"/>
              <a:t>k</a:t>
            </a:r>
            <a:r>
              <a:rPr lang="en-US" b="1" dirty="0" err="1"/>
              <a:t>p</a:t>
            </a:r>
            <a:r>
              <a:rPr lang="en-US" dirty="0"/>
              <a:t> = ka</a:t>
            </a:r>
            <a:r>
              <a:rPr lang="en-US" baseline="-25000" dirty="0"/>
              <a:t>0</a:t>
            </a:r>
            <a:r>
              <a:rPr lang="en-US" dirty="0"/>
              <a:t> + ka</a:t>
            </a:r>
            <a:r>
              <a:rPr lang="en-US" baseline="-25000" dirty="0"/>
              <a:t>1</a:t>
            </a:r>
            <a:r>
              <a:rPr lang="en-US" dirty="0"/>
              <a:t>x + ka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dirty="0" err="1"/>
              <a:t>ka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</a:t>
            </a:r>
          </a:p>
          <a:p>
            <a:pPr marL="690563" indent="-233363">
              <a:spcBef>
                <a:spcPts val="1800"/>
              </a:spcBef>
            </a:pPr>
            <a:r>
              <a:rPr lang="en-US" i="1" dirty="0"/>
              <a:t>Closure</a:t>
            </a:r>
            <a:r>
              <a:rPr lang="en-US" dirty="0"/>
              <a:t>: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buah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lain yang juga di </a:t>
            </a:r>
            <a:r>
              <a:rPr lang="en-US" dirty="0" err="1"/>
              <a:t>dalam</a:t>
            </a:r>
            <a:r>
              <a:rPr lang="en-US" dirty="0"/>
              <a:t> V yang </a:t>
            </a:r>
            <a:r>
              <a:rPr lang="en-US" dirty="0" err="1"/>
              <a:t>terdefenisi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x di </a:t>
            </a:r>
            <a:r>
              <a:rPr lang="en-US" dirty="0" err="1"/>
              <a:t>dalam</a:t>
            </a:r>
            <a:r>
              <a:rPr lang="en-US" dirty="0"/>
              <a:t> (-</a:t>
            </a:r>
            <a:r>
              <a:rPr lang="en-US" dirty="0">
                <a:sym typeface="Symbol" panose="05050102010706020507" pitchFamily="18" charset="2"/>
              </a:rPr>
              <a:t>, )</a:t>
            </a:r>
            <a:endParaRPr lang="en-US" dirty="0"/>
          </a:p>
          <a:p>
            <a:pPr marL="457200" indent="0"/>
            <a:r>
              <a:rPr lang="en-US" dirty="0"/>
              <a:t> </a:t>
            </a:r>
            <a:r>
              <a:rPr lang="en-US" dirty="0" err="1"/>
              <a:t>Aksioma-aksioma</a:t>
            </a:r>
            <a:r>
              <a:rPr lang="en-US" dirty="0"/>
              <a:t> lain juga </a:t>
            </a:r>
            <a:r>
              <a:rPr lang="en-US" dirty="0" err="1"/>
              <a:t>dipenuhi</a:t>
            </a:r>
            <a:r>
              <a:rPr lang="en-US" dirty="0"/>
              <a:t>, </a:t>
            </a:r>
            <a:r>
              <a:rPr lang="en-US" dirty="0" err="1"/>
              <a:t>misalnya</a:t>
            </a:r>
            <a:r>
              <a:rPr lang="en-US" dirty="0"/>
              <a:t> </a:t>
            </a:r>
          </a:p>
          <a:p>
            <a:pPr marL="457200" indent="0">
              <a:spcBef>
                <a:spcPts val="1800"/>
              </a:spcBef>
              <a:buNone/>
            </a:pPr>
            <a:r>
              <a:rPr lang="en-US" dirty="0"/>
              <a:t>   - </a:t>
            </a:r>
            <a:r>
              <a:rPr lang="en-US" dirty="0" err="1"/>
              <a:t>komutatif</a:t>
            </a:r>
            <a:r>
              <a:rPr lang="en-US" dirty="0"/>
              <a:t>: p(x) + q(x) = q(x) + p(x)  </a:t>
            </a:r>
          </a:p>
          <a:p>
            <a:pPr marL="457200" indent="0">
              <a:buNone/>
            </a:pPr>
            <a:r>
              <a:rPr lang="en-US" dirty="0"/>
              <a:t>   -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0  </a:t>
            </a:r>
            <a:r>
              <a:rPr lang="en-US" dirty="0" err="1"/>
              <a:t>sehingga</a:t>
            </a:r>
            <a:r>
              <a:rPr lang="en-US" dirty="0"/>
              <a:t> p(x) + 0 = 0 + p(x) = p(x)</a:t>
            </a:r>
          </a:p>
          <a:p>
            <a:pPr marL="457200" indent="0">
              <a:buNone/>
            </a:pPr>
            <a:r>
              <a:rPr lang="en-US" dirty="0"/>
              <a:t>   - </a:t>
            </a:r>
            <a:r>
              <a:rPr lang="en-US" dirty="0" err="1"/>
              <a:t>negatif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–p(x) = – a</a:t>
            </a:r>
            <a:r>
              <a:rPr lang="en-US" baseline="-25000" dirty="0"/>
              <a:t>0</a:t>
            </a:r>
            <a:r>
              <a:rPr lang="en-US" dirty="0"/>
              <a:t> –  a</a:t>
            </a:r>
            <a:r>
              <a:rPr lang="en-US" baseline="-25000" dirty="0"/>
              <a:t>1</a:t>
            </a:r>
            <a:r>
              <a:rPr lang="en-US" dirty="0"/>
              <a:t>x – a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– … – </a:t>
            </a:r>
            <a:r>
              <a:rPr lang="en-US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</a:t>
            </a:r>
          </a:p>
          <a:p>
            <a:pPr marL="457200" indent="0">
              <a:buNone/>
            </a:pPr>
            <a:r>
              <a:rPr lang="en-US" dirty="0"/>
              <a:t>     </a:t>
            </a:r>
            <a:r>
              <a:rPr lang="en-US" dirty="0" err="1"/>
              <a:t>sehingga</a:t>
            </a:r>
            <a:r>
              <a:rPr lang="en-US" dirty="0"/>
              <a:t> p(x) + (–p(x)) = 0 = (–p(x)) + p(x) 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AB07667D-1699-494B-93F2-AA0D71B7A4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68503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D83526-C35B-4FA6-9714-59ED0798EB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yang 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574E4E-F6D6-4543-9731-D6B921C61E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400" dirty="0" err="1"/>
              <a:t>Misalkan</a:t>
            </a:r>
            <a:r>
              <a:rPr lang="en-US" sz="2400" dirty="0"/>
              <a:t> V = R</a:t>
            </a:r>
            <a:r>
              <a:rPr lang="en-US" sz="2400" baseline="30000" dirty="0"/>
              <a:t>2 </a:t>
            </a:r>
            <a:r>
              <a:rPr lang="en-US" sz="2400" dirty="0"/>
              <a:t> =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berbentuk</a:t>
            </a:r>
            <a:r>
              <a:rPr lang="en-US" sz="2400" dirty="0"/>
              <a:t> </a:t>
            </a:r>
            <a:r>
              <a:rPr lang="en-US" sz="2400" b="1" dirty="0"/>
              <a:t>u </a:t>
            </a:r>
            <a:r>
              <a:rPr lang="en-US" sz="2400" dirty="0"/>
              <a:t>= (u</a:t>
            </a:r>
            <a:r>
              <a:rPr lang="en-US" sz="2400" baseline="-25000" dirty="0"/>
              <a:t>1</a:t>
            </a:r>
            <a:r>
              <a:rPr lang="en-US" sz="2400" dirty="0"/>
              <a:t>, u</a:t>
            </a:r>
            <a:r>
              <a:rPr lang="en-US" sz="2400" baseline="-25000" dirty="0"/>
              <a:t>2</a:t>
            </a:r>
            <a:r>
              <a:rPr lang="en-US" sz="2400" dirty="0"/>
              <a:t>), </a:t>
            </a:r>
            <a:r>
              <a:rPr lang="en-US" sz="2400" dirty="0" err="1"/>
              <a:t>u</a:t>
            </a:r>
            <a:r>
              <a:rPr lang="en-US" sz="2400" baseline="-25000" dirty="0" err="1"/>
              <a:t>i</a:t>
            </a:r>
            <a:r>
              <a:rPr lang="en-US" sz="2400" dirty="0"/>
              <a:t> </a:t>
            </a:r>
            <a:r>
              <a:rPr lang="en-US" sz="2400" dirty="0">
                <a:sym typeface="Symbol" panose="05050102010706020507" pitchFamily="18" charset="2"/>
              </a:rPr>
              <a:t> R. </a:t>
            </a:r>
            <a:r>
              <a:rPr lang="en-US" sz="2400" dirty="0" err="1">
                <a:sym typeface="Symbol" panose="05050102010706020507" pitchFamily="18" charset="2"/>
              </a:rPr>
              <a:t>Didefinisikan</a:t>
            </a:r>
            <a:r>
              <a:rPr lang="en-US" sz="2400" dirty="0">
                <a:sym typeface="Symbol" panose="05050102010706020507" pitchFamily="18" charset="2"/>
              </a:rPr>
              <a:t> </a:t>
            </a:r>
            <a:r>
              <a:rPr lang="en-US" sz="2400" dirty="0" err="1">
                <a:sym typeface="Symbol" panose="05050102010706020507" pitchFamily="18" charset="2"/>
              </a:rPr>
              <a:t>o</a:t>
            </a:r>
            <a:r>
              <a:rPr lang="en-US" sz="2400" dirty="0" err="1"/>
              <a:t>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dan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V </a:t>
            </a:r>
            <a:r>
              <a:rPr lang="en-US" sz="2400" dirty="0" err="1"/>
              <a:t>sbb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b="1" dirty="0"/>
              <a:t>	u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dirty="0"/>
              <a:t> = (u</a:t>
            </a:r>
            <a:r>
              <a:rPr lang="en-US" sz="2400" baseline="-25000" dirty="0"/>
              <a:t>1</a:t>
            </a:r>
            <a:r>
              <a:rPr lang="en-US" sz="2400" dirty="0"/>
              <a:t> + v</a:t>
            </a:r>
            <a:r>
              <a:rPr lang="en-US" sz="2400" baseline="-25000" dirty="0"/>
              <a:t>1</a:t>
            </a:r>
            <a:r>
              <a:rPr lang="en-US" sz="2400" dirty="0"/>
              <a:t>, u</a:t>
            </a:r>
            <a:r>
              <a:rPr lang="en-US" sz="2400" baseline="-25000" dirty="0"/>
              <a:t>2</a:t>
            </a:r>
            <a:r>
              <a:rPr lang="en-US" sz="2400" dirty="0"/>
              <a:t> + v</a:t>
            </a:r>
            <a:r>
              <a:rPr lang="en-US" sz="2400" baseline="-25000" dirty="0"/>
              <a:t>2</a:t>
            </a:r>
            <a:r>
              <a:rPr lang="en-US" sz="2400" dirty="0"/>
              <a:t>)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dirty="0" err="1"/>
              <a:t>k</a:t>
            </a:r>
            <a:r>
              <a:rPr lang="en-US" sz="2400" b="1" dirty="0" err="1"/>
              <a:t>u</a:t>
            </a:r>
            <a:r>
              <a:rPr lang="en-US" sz="2400" b="1" dirty="0"/>
              <a:t> </a:t>
            </a:r>
            <a:r>
              <a:rPr lang="en-US" sz="2400" dirty="0"/>
              <a:t>= (ku</a:t>
            </a:r>
            <a:r>
              <a:rPr lang="en-US" sz="2400" baseline="-25000" dirty="0"/>
              <a:t>1</a:t>
            </a:r>
            <a:r>
              <a:rPr lang="en-US" sz="2400" dirty="0"/>
              <a:t>, 0) </a:t>
            </a:r>
          </a:p>
          <a:p>
            <a:pPr marL="517525" indent="0">
              <a:buNone/>
            </a:pPr>
            <a:r>
              <a:rPr lang="en-US" sz="2400" i="1" dirty="0"/>
              <a:t>	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</a:t>
            </a:r>
            <a:r>
              <a:rPr lang="en-US" sz="2400" b="1" dirty="0"/>
              <a:t>u</a:t>
            </a:r>
            <a:r>
              <a:rPr lang="en-US" sz="2400" dirty="0"/>
              <a:t> = (3, 4), </a:t>
            </a:r>
            <a:r>
              <a:rPr lang="en-US" sz="2400" b="1" dirty="0"/>
              <a:t>v</a:t>
            </a:r>
            <a:r>
              <a:rPr lang="en-US" sz="2400" dirty="0"/>
              <a:t> = (5, 2) </a:t>
            </a:r>
            <a:r>
              <a:rPr lang="en-US" sz="2400" dirty="0" err="1"/>
              <a:t>maka</a:t>
            </a:r>
            <a:endParaRPr lang="en-US" sz="2400" dirty="0"/>
          </a:p>
          <a:p>
            <a:pPr marL="517525" indent="0">
              <a:buNone/>
            </a:pPr>
            <a:r>
              <a:rPr lang="en-US" sz="2400" dirty="0"/>
              <a:t>			</a:t>
            </a:r>
            <a:r>
              <a:rPr lang="en-US" sz="2400" b="1" dirty="0"/>
              <a:t>u</a:t>
            </a:r>
            <a:r>
              <a:rPr lang="en-US" sz="2400" dirty="0"/>
              <a:t>  + </a:t>
            </a:r>
            <a:r>
              <a:rPr lang="en-US" sz="2400" b="1" dirty="0"/>
              <a:t>v</a:t>
            </a:r>
            <a:r>
              <a:rPr lang="en-US" sz="2400" dirty="0"/>
              <a:t> = (3 + 5, 4 + 2) = (8, 6)</a:t>
            </a:r>
          </a:p>
          <a:p>
            <a:pPr marL="517525" indent="0">
              <a:buNone/>
            </a:pPr>
            <a:r>
              <a:rPr lang="en-US" sz="2400" dirty="0"/>
              <a:t>			8</a:t>
            </a:r>
            <a:r>
              <a:rPr lang="en-US" sz="2400" b="1" dirty="0"/>
              <a:t>u</a:t>
            </a:r>
            <a:r>
              <a:rPr lang="en-US" sz="2400" dirty="0"/>
              <a:t> = (8 </a:t>
            </a:r>
            <a:r>
              <a:rPr lang="en-US" sz="2400" dirty="0">
                <a:sym typeface="Symbol" panose="05050102010706020507" pitchFamily="18" charset="2"/>
              </a:rPr>
              <a:t></a:t>
            </a:r>
            <a:r>
              <a:rPr lang="en-US" sz="2400" dirty="0"/>
              <a:t> 3, 0) = (24, 0) 		</a:t>
            </a:r>
          </a:p>
          <a:p>
            <a:r>
              <a:rPr lang="en-US" sz="2400" dirty="0" err="1"/>
              <a:t>Aksioma</a:t>
            </a:r>
            <a:r>
              <a:rPr lang="en-US" sz="2400" i="1" dirty="0"/>
              <a:t> closure</a:t>
            </a:r>
            <a:r>
              <a:rPr lang="en-US" sz="2400" dirty="0"/>
              <a:t> </a:t>
            </a:r>
            <a:r>
              <a:rPr lang="en-US" sz="2400" dirty="0" err="1"/>
              <a:t>dipenuhi</a:t>
            </a:r>
            <a:r>
              <a:rPr lang="en-US" sz="2400" dirty="0"/>
              <a:t> oleh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ini</a:t>
            </a:r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gagal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aksioma</a:t>
            </a:r>
            <a:r>
              <a:rPr lang="en-US" sz="2400" dirty="0"/>
              <a:t> </a:t>
            </a:r>
            <a:r>
              <a:rPr lang="en-US" sz="2400" dirty="0" err="1"/>
              <a:t>identitas</a:t>
            </a:r>
            <a:r>
              <a:rPr lang="en-US" sz="2400" dirty="0"/>
              <a:t>, </a:t>
            </a:r>
            <a:r>
              <a:rPr lang="en-US" sz="2400" dirty="0" err="1"/>
              <a:t>sebab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	1</a:t>
            </a:r>
            <a:r>
              <a:rPr lang="en-US" sz="2400" b="1" dirty="0"/>
              <a:t>u </a:t>
            </a:r>
            <a:r>
              <a:rPr lang="en-US" sz="2400" dirty="0"/>
              <a:t>= (1u</a:t>
            </a:r>
            <a:r>
              <a:rPr lang="en-US" sz="2400" baseline="-25000" dirty="0"/>
              <a:t>1</a:t>
            </a:r>
            <a:r>
              <a:rPr lang="en-US" sz="2400" dirty="0"/>
              <a:t>, 0) = (u</a:t>
            </a:r>
            <a:r>
              <a:rPr lang="en-US" sz="2400" baseline="-25000" dirty="0"/>
              <a:t>1</a:t>
            </a:r>
            <a:r>
              <a:rPr lang="en-US" sz="2400" dirty="0"/>
              <a:t>, 0) </a:t>
            </a:r>
            <a:r>
              <a:rPr lang="en-US" sz="2400" dirty="0">
                <a:sym typeface="Symbol" panose="05050102010706020507" pitchFamily="18" charset="2"/>
              </a:rPr>
              <a:t> </a:t>
            </a:r>
            <a:r>
              <a:rPr lang="en-US" sz="2400" b="1" dirty="0">
                <a:sym typeface="Symbol" panose="05050102010706020507" pitchFamily="18" charset="2"/>
              </a:rPr>
              <a:t>u</a:t>
            </a:r>
            <a:endParaRPr lang="en-US" sz="2400" b="1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FC5D024-CC2E-40D5-B617-869673FA19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209992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AF8E-A7A5-4F78-B4A4-2E3C947F98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Subruang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7BA9C2-E6F2-4C52-BF98-6BE750CECD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785"/>
            <a:ext cx="10515600" cy="4351338"/>
          </a:xfrm>
        </p:spPr>
        <p:txBody>
          <a:bodyPr>
            <a:normAutofit/>
          </a:bodyPr>
          <a:lstStyle/>
          <a:p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, </a:t>
            </a:r>
            <a:r>
              <a:rPr lang="en-US" sz="2400" dirty="0" err="1"/>
              <a:t>maka</a:t>
            </a:r>
            <a:r>
              <a:rPr lang="en-US" sz="2400" dirty="0"/>
              <a:t> sub-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i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b="1" dirty="0" err="1"/>
              <a:t>subruang</a:t>
            </a:r>
            <a:r>
              <a:rPr lang="en-US" sz="2400" dirty="0"/>
              <a:t> (</a:t>
            </a:r>
            <a:r>
              <a:rPr lang="en-US" sz="2400" i="1" dirty="0"/>
              <a:t>subspace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W</a:t>
            </a:r>
            <a:r>
              <a:rPr lang="en-US" sz="2400" dirty="0"/>
              <a:t> </a:t>
            </a:r>
            <a:r>
              <a:rPr lang="en-US" sz="2400" dirty="0" err="1"/>
              <a:t>sendiri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</a:t>
            </a:r>
            <a:r>
              <a:rPr lang="en-US" sz="2400" dirty="0" err="1"/>
              <a:t>bawah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dan </a:t>
            </a:r>
            <a:r>
              <a:rPr lang="en-US" sz="2400" dirty="0" err="1"/>
              <a:t>perkalian</a:t>
            </a:r>
            <a:r>
              <a:rPr lang="en-US" sz="2400" dirty="0"/>
              <a:t> scalar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i="1" dirty="0"/>
              <a:t>V</a:t>
            </a:r>
            <a:r>
              <a:rPr lang="en-US" sz="2400" dirty="0"/>
              <a:t> = R</a:t>
            </a:r>
            <a:r>
              <a:rPr lang="en-US" sz="2400" baseline="30000" dirty="0"/>
              <a:t>3</a:t>
            </a:r>
            <a:r>
              <a:rPr lang="en-US" sz="2400" dirty="0"/>
              <a:t>, </a:t>
            </a:r>
            <a:r>
              <a:rPr lang="en-US" sz="2400" i="1" dirty="0"/>
              <a:t>W</a:t>
            </a:r>
            <a:r>
              <a:rPr lang="en-US" sz="2400" dirty="0"/>
              <a:t> =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bidang</a:t>
            </a:r>
            <a:r>
              <a:rPr lang="en-US" sz="2400" dirty="0"/>
              <a:t> yang </a:t>
            </a:r>
            <a:r>
              <a:rPr lang="en-US" sz="2400" dirty="0" err="1"/>
              <a:t>melalui</a:t>
            </a:r>
            <a:r>
              <a:rPr lang="en-US" sz="2400" dirty="0"/>
              <a:t> </a:t>
            </a:r>
            <a:r>
              <a:rPr lang="en-US" sz="2400" dirty="0" err="1"/>
              <a:t>titik</a:t>
            </a:r>
            <a:r>
              <a:rPr lang="en-US" sz="2400" dirty="0"/>
              <a:t> </a:t>
            </a:r>
            <a:r>
              <a:rPr lang="en-US" sz="2400" dirty="0" err="1"/>
              <a:t>asal</a:t>
            </a:r>
            <a:r>
              <a:rPr lang="en-US" sz="2400" dirty="0"/>
              <a:t> (0, 0, 0)</a:t>
            </a:r>
          </a:p>
          <a:p>
            <a:endParaRPr lang="en-US" sz="2400" b="1" dirty="0"/>
          </a:p>
          <a:p>
            <a:r>
              <a:rPr lang="en-US" sz="2400" b="1" dirty="0" err="1"/>
              <a:t>Teorema</a:t>
            </a:r>
            <a:r>
              <a:rPr lang="en-US" sz="2400" dirty="0"/>
              <a:t>: </a:t>
            </a:r>
            <a:r>
              <a:rPr lang="en-US" sz="2400" dirty="0" err="1"/>
              <a:t>Jika</a:t>
            </a:r>
            <a:r>
              <a:rPr lang="en-US" sz="2400" dirty="0"/>
              <a:t> W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berisi</a:t>
            </a:r>
            <a:r>
              <a:rPr lang="en-US" sz="2400" dirty="0"/>
              <a:t> </a:t>
            </a:r>
            <a:r>
              <a:rPr lang="en-US" sz="2400" dirty="0" err="1"/>
              <a:t>satu</a:t>
            </a:r>
            <a:r>
              <a:rPr lang="en-US" sz="2400" dirty="0"/>
              <a:t>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lebih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V, </a:t>
            </a:r>
            <a:r>
              <a:rPr lang="en-US" sz="2400" dirty="0" err="1"/>
              <a:t>maka</a:t>
            </a:r>
            <a:r>
              <a:rPr lang="en-US" sz="2400" dirty="0"/>
              <a:t> W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subruang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V </a:t>
            </a:r>
            <a:r>
              <a:rPr lang="en-US" sz="2400" dirty="0" err="1"/>
              <a:t>jika</a:t>
            </a:r>
            <a:r>
              <a:rPr lang="en-US" sz="2400" dirty="0"/>
              <a:t> dan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kondisi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 </a:t>
            </a:r>
            <a:r>
              <a:rPr lang="en-US" sz="2400" dirty="0" err="1"/>
              <a:t>terpenuhi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1.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b="1" dirty="0"/>
              <a:t>u </a:t>
            </a:r>
            <a:r>
              <a:rPr lang="en-US" sz="2400" dirty="0"/>
              <a:t>dan </a:t>
            </a:r>
            <a:r>
              <a:rPr lang="en-US" sz="2400" b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W,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b="1" dirty="0"/>
              <a:t>u </a:t>
            </a:r>
            <a:r>
              <a:rPr lang="en-US" sz="2400" dirty="0"/>
              <a:t>+ </a:t>
            </a:r>
            <a:r>
              <a:rPr lang="en-US" sz="2400" b="1" dirty="0"/>
              <a:t>v</a:t>
            </a:r>
            <a:r>
              <a:rPr lang="en-US" sz="2400" dirty="0"/>
              <a:t> </a:t>
            </a:r>
            <a:r>
              <a:rPr lang="en-US" sz="2400" dirty="0" err="1"/>
              <a:t>menghasilkan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W</a:t>
            </a:r>
          </a:p>
          <a:p>
            <a:pPr marL="0" indent="0">
              <a:buNone/>
            </a:pPr>
            <a:r>
              <a:rPr lang="en-US" sz="2400" dirty="0"/>
              <a:t>    2.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i="1" dirty="0"/>
              <a:t>k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dan </a:t>
            </a:r>
            <a:r>
              <a:rPr lang="en-US" sz="2400" b="1" dirty="0"/>
              <a:t>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</a:t>
            </a:r>
            <a:r>
              <a:rPr lang="en-US" sz="2400" dirty="0"/>
              <a:t> di W,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i="1" dirty="0" err="1"/>
              <a:t>k</a:t>
            </a:r>
            <a:r>
              <a:rPr lang="en-US" sz="2400" b="1" dirty="0" err="1"/>
              <a:t>u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W	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AD8EC29-5465-4920-8CF1-6608C59837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5825423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997CA6-BBB7-42FC-94BA-803EA39049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Contoh-contoh</a:t>
            </a:r>
            <a:r>
              <a:rPr lang="en-US" b="1" dirty="0"/>
              <a:t> </a:t>
            </a:r>
            <a:r>
              <a:rPr lang="en-US" b="1" dirty="0" err="1"/>
              <a:t>subruang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29C272-5CEF-4570-9B9E-480D74E550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/>
              <a:t>Garis </a:t>
            </a:r>
            <a:r>
              <a:rPr lang="en-US" dirty="0" err="1"/>
              <a:t>lurus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di R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di R</a:t>
            </a:r>
            <a:r>
              <a:rPr lang="en-US" baseline="30000" dirty="0"/>
              <a:t>3</a:t>
            </a:r>
            <a:r>
              <a:rPr lang="en-US" dirty="0"/>
              <a:t> yang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</a:t>
            </a:r>
            <a:r>
              <a:rPr lang="en-US" baseline="30000" dirty="0"/>
              <a:t>2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. 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C509DE5-D55F-4536-9A34-7CB967EDC9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362" y="3142377"/>
            <a:ext cx="7892646" cy="3396535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2D2B38D-A3B6-4CA9-89C4-492A8D2410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19</a:t>
            </a:fld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E41B273-D879-6100-9E9B-BB5113D4C6BC}"/>
              </a:ext>
            </a:extLst>
          </p:cNvPr>
          <p:cNvSpPr txBox="1"/>
          <p:nvPr/>
        </p:nvSpPr>
        <p:spPr>
          <a:xfrm>
            <a:off x="8730846" y="3142377"/>
            <a:ext cx="27432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Jika </a:t>
            </a:r>
            <a:r>
              <a:rPr lang="en-US" sz="2000" b="1" dirty="0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dan </a:t>
            </a:r>
            <a:r>
              <a:rPr lang="en-US" sz="2000" b="1" dirty="0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vektor</a:t>
            </a:r>
            <a:r>
              <a:rPr lang="en-US" sz="2000" dirty="0">
                <a:solidFill>
                  <a:srgbClr val="FF0000"/>
                </a:solidFill>
              </a:rPr>
              <a:t> pada garis </a:t>
            </a:r>
            <a:r>
              <a:rPr lang="en-US" sz="2000" dirty="0" err="1">
                <a:solidFill>
                  <a:srgbClr val="FF0000"/>
                </a:solidFill>
              </a:rPr>
              <a:t>lurus</a:t>
            </a:r>
            <a:r>
              <a:rPr lang="en-US" sz="2000" dirty="0">
                <a:solidFill>
                  <a:srgbClr val="FF0000"/>
                </a:solidFill>
              </a:rPr>
              <a:t> W yang </a:t>
            </a:r>
            <a:r>
              <a:rPr lang="en-US" sz="2000" dirty="0" err="1">
                <a:solidFill>
                  <a:srgbClr val="FF0000"/>
                </a:solidFill>
              </a:rPr>
              <a:t>melalui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titik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asal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b="1" dirty="0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 dan </a:t>
            </a:r>
            <a:r>
              <a:rPr lang="en-US" sz="2000" i="1" dirty="0" err="1">
                <a:solidFill>
                  <a:srgbClr val="FF0000"/>
                </a:solidFill>
              </a:rPr>
              <a:t>k</a:t>
            </a:r>
            <a:r>
              <a:rPr lang="en-US" sz="2000" b="1" dirty="0" err="1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menghasilkan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vektor</a:t>
            </a:r>
            <a:r>
              <a:rPr lang="en-US" sz="2000" dirty="0">
                <a:solidFill>
                  <a:srgbClr val="FF0000"/>
                </a:solidFill>
              </a:rPr>
              <a:t> di </a:t>
            </a:r>
            <a:r>
              <a:rPr lang="en-US" sz="2000" dirty="0" err="1">
                <a:solidFill>
                  <a:srgbClr val="FF0000"/>
                </a:solidFill>
              </a:rPr>
              <a:t>dalam</a:t>
            </a:r>
            <a:r>
              <a:rPr lang="en-US" sz="2000" dirty="0">
                <a:solidFill>
                  <a:srgbClr val="FF0000"/>
                </a:solidFill>
              </a:rPr>
              <a:t> 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Jadi W  </a:t>
            </a:r>
            <a:r>
              <a:rPr lang="en-US" sz="2000" dirty="0" err="1">
                <a:solidFill>
                  <a:srgbClr val="FF0000"/>
                </a:solidFill>
              </a:rPr>
              <a:t>memenuhi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sifat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closure</a:t>
            </a:r>
          </a:p>
        </p:txBody>
      </p:sp>
    </p:spTree>
    <p:extLst>
      <p:ext uri="{BB962C8B-B14F-4D97-AF65-F5344CB8AC3E}">
        <p14:creationId xmlns:p14="http://schemas.microsoft.com/office/powerpoint/2010/main" val="3589429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916DC3C-C7BC-4C44-AAAF-07AC4C15B6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721360"/>
            <a:ext cx="10515600" cy="5455603"/>
          </a:xfrm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Sumber</a:t>
            </a:r>
            <a:r>
              <a:rPr lang="en-US" b="1" dirty="0"/>
              <a:t>: 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Howard Anton &amp; Chris </a:t>
            </a:r>
            <a:r>
              <a:rPr lang="en-US" dirty="0" err="1"/>
              <a:t>Rores</a:t>
            </a:r>
            <a:r>
              <a:rPr lang="en-US" dirty="0"/>
              <a:t>, </a:t>
            </a:r>
            <a:r>
              <a:rPr lang="en-US" i="1" dirty="0"/>
              <a:t>Elementary Linear Algebra, 10</a:t>
            </a:r>
            <a:r>
              <a:rPr lang="en-US" i="1" baseline="30000" dirty="0"/>
              <a:t>th</a:t>
            </a:r>
            <a:r>
              <a:rPr lang="en-US" i="1" dirty="0"/>
              <a:t> Edition </a:t>
            </a:r>
          </a:p>
          <a:p>
            <a:pPr marL="0" indent="0">
              <a:buNone/>
            </a:pPr>
            <a:r>
              <a:rPr lang="en-US" i="1" dirty="0"/>
              <a:t>	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910F5921-AC98-4AC8-B93A-04020B34C3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1619244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401682-9729-4608-B37F-B890AA35CE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6800"/>
            <a:ext cx="10515600" cy="5110163"/>
          </a:xfrm>
        </p:spPr>
        <p:txBody>
          <a:bodyPr/>
          <a:lstStyle/>
          <a:p>
            <a:pPr marL="514350" indent="-514350">
              <a:buFont typeface="+mj-lt"/>
              <a:buAutoNum type="arabicPeriod" startAt="2"/>
            </a:pPr>
            <a:r>
              <a:rPr lang="en-US" dirty="0" err="1"/>
              <a:t>Bidang</a:t>
            </a:r>
            <a:r>
              <a:rPr lang="en-US" dirty="0"/>
              <a:t> </a:t>
            </a:r>
            <a:r>
              <a:rPr lang="en-US" dirty="0" err="1"/>
              <a:t>datar</a:t>
            </a:r>
            <a:r>
              <a:rPr lang="en-US" dirty="0"/>
              <a:t> yang </a:t>
            </a:r>
            <a:r>
              <a:rPr lang="en-US" dirty="0" err="1"/>
              <a:t>melalui</a:t>
            </a:r>
            <a:r>
              <a:rPr lang="en-US" dirty="0"/>
              <a:t> </a:t>
            </a:r>
            <a:r>
              <a:rPr lang="en-US" dirty="0" err="1"/>
              <a:t>titik</a:t>
            </a:r>
            <a:r>
              <a:rPr lang="en-US" dirty="0"/>
              <a:t> </a:t>
            </a:r>
            <a:r>
              <a:rPr lang="en-US" dirty="0" err="1"/>
              <a:t>asal</a:t>
            </a:r>
            <a:r>
              <a:rPr lang="en-US" dirty="0"/>
              <a:t> di R</a:t>
            </a:r>
            <a:r>
              <a:rPr lang="en-US" baseline="30000" dirty="0"/>
              <a:t>3</a:t>
            </a:r>
            <a:r>
              <a:rPr lang="en-US" dirty="0"/>
              <a:t> yang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.</a:t>
            </a:r>
          </a:p>
          <a:p>
            <a:pPr marL="514350" indent="-514350">
              <a:buFont typeface="+mj-lt"/>
              <a:buAutoNum type="arabicPeriod" startAt="2"/>
            </a:pP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C13F35A-8BB2-4FFD-A1F2-33B92558F23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5193" y="2261340"/>
            <a:ext cx="8985318" cy="3529860"/>
          </a:xfrm>
          <a:prstGeom prst="rect">
            <a:avLst/>
          </a:prstGeom>
        </p:spPr>
      </p:pic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FCD318-E27E-48BB-B63D-00F94C49CF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20</a:t>
            </a:fld>
            <a:endParaRPr lang="en-US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FF9FA569-AB22-B55C-D56D-E72AF6383279}"/>
              </a:ext>
            </a:extLst>
          </p:cNvPr>
          <p:cNvSpPr txBox="1"/>
          <p:nvPr/>
        </p:nvSpPr>
        <p:spPr>
          <a:xfrm>
            <a:off x="8730846" y="3142377"/>
            <a:ext cx="2743201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Jika </a:t>
            </a:r>
            <a:r>
              <a:rPr lang="en-US" sz="2000" b="1" dirty="0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dan </a:t>
            </a:r>
            <a:r>
              <a:rPr lang="en-US" sz="2000" b="1" dirty="0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adalah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vektor</a:t>
            </a:r>
            <a:r>
              <a:rPr lang="en-US" sz="2000" dirty="0">
                <a:solidFill>
                  <a:srgbClr val="FF0000"/>
                </a:solidFill>
              </a:rPr>
              <a:t> pada </a:t>
            </a:r>
            <a:r>
              <a:rPr lang="en-US" sz="2000" dirty="0" err="1">
                <a:solidFill>
                  <a:srgbClr val="FF0000"/>
                </a:solidFill>
              </a:rPr>
              <a:t>bidang</a:t>
            </a:r>
            <a:r>
              <a:rPr lang="en-US" sz="2000" dirty="0">
                <a:solidFill>
                  <a:srgbClr val="FF0000"/>
                </a:solidFill>
              </a:rPr>
              <a:t>  W yang </a:t>
            </a:r>
            <a:r>
              <a:rPr lang="en-US" sz="2000" dirty="0" err="1">
                <a:solidFill>
                  <a:srgbClr val="FF0000"/>
                </a:solidFill>
              </a:rPr>
              <a:t>melalui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titik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asal</a:t>
            </a:r>
            <a:r>
              <a:rPr lang="en-US" sz="2000" dirty="0">
                <a:solidFill>
                  <a:srgbClr val="FF0000"/>
                </a:solidFill>
              </a:rPr>
              <a:t>, </a:t>
            </a:r>
            <a:r>
              <a:rPr lang="en-US" sz="2000" dirty="0" err="1">
                <a:solidFill>
                  <a:srgbClr val="FF0000"/>
                </a:solidFill>
              </a:rPr>
              <a:t>maka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b="1" dirty="0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+ </a:t>
            </a:r>
            <a:r>
              <a:rPr lang="en-US" sz="2000" b="1" dirty="0">
                <a:solidFill>
                  <a:srgbClr val="FF0000"/>
                </a:solidFill>
              </a:rPr>
              <a:t>v</a:t>
            </a:r>
            <a:r>
              <a:rPr lang="en-US" sz="2000" dirty="0">
                <a:solidFill>
                  <a:srgbClr val="FF0000"/>
                </a:solidFill>
              </a:rPr>
              <a:t> dan </a:t>
            </a:r>
            <a:r>
              <a:rPr lang="en-US" sz="2000" i="1" dirty="0" err="1">
                <a:solidFill>
                  <a:srgbClr val="FF0000"/>
                </a:solidFill>
              </a:rPr>
              <a:t>k</a:t>
            </a:r>
            <a:r>
              <a:rPr lang="en-US" sz="2000" b="1" dirty="0" err="1">
                <a:solidFill>
                  <a:srgbClr val="FF0000"/>
                </a:solidFill>
              </a:rPr>
              <a:t>u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menghasilkan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vektor</a:t>
            </a:r>
            <a:r>
              <a:rPr lang="en-US" sz="2000" dirty="0">
                <a:solidFill>
                  <a:srgbClr val="FF0000"/>
                </a:solidFill>
              </a:rPr>
              <a:t> di </a:t>
            </a:r>
            <a:r>
              <a:rPr lang="en-US" sz="2000" dirty="0" err="1">
                <a:solidFill>
                  <a:srgbClr val="FF0000"/>
                </a:solidFill>
              </a:rPr>
              <a:t>dalam</a:t>
            </a:r>
            <a:r>
              <a:rPr lang="en-US" sz="2000" dirty="0">
                <a:solidFill>
                  <a:srgbClr val="FF0000"/>
                </a:solidFill>
              </a:rPr>
              <a:t> W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sz="2000" dirty="0">
              <a:solidFill>
                <a:srgbClr val="FF000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FF0000"/>
                </a:solidFill>
              </a:rPr>
              <a:t>Jadi W  </a:t>
            </a:r>
            <a:r>
              <a:rPr lang="en-US" sz="2000" dirty="0" err="1">
                <a:solidFill>
                  <a:srgbClr val="FF0000"/>
                </a:solidFill>
              </a:rPr>
              <a:t>memenuhi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dirty="0" err="1">
                <a:solidFill>
                  <a:srgbClr val="FF0000"/>
                </a:solidFill>
              </a:rPr>
              <a:t>sifat</a:t>
            </a:r>
            <a:r>
              <a:rPr lang="en-US" sz="2000" dirty="0">
                <a:solidFill>
                  <a:srgbClr val="FF0000"/>
                </a:solidFill>
              </a:rPr>
              <a:t> </a:t>
            </a:r>
            <a:r>
              <a:rPr lang="en-US" sz="2000" i="1" dirty="0">
                <a:solidFill>
                  <a:srgbClr val="FF0000"/>
                </a:solidFill>
              </a:rPr>
              <a:t>closure</a:t>
            </a:r>
          </a:p>
        </p:txBody>
      </p:sp>
    </p:spTree>
    <p:extLst>
      <p:ext uri="{BB962C8B-B14F-4D97-AF65-F5344CB8AC3E}">
        <p14:creationId xmlns:p14="http://schemas.microsoft.com/office/powerpoint/2010/main" val="304539942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E23510-A5C3-4335-A958-E701E32BF0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Contoh</a:t>
            </a:r>
            <a:r>
              <a:rPr lang="en-US" b="1" dirty="0"/>
              <a:t> yang </a:t>
            </a:r>
            <a:r>
              <a:rPr lang="en-US" b="1" dirty="0" err="1"/>
              <a:t>bukan</a:t>
            </a:r>
            <a:r>
              <a:rPr lang="en-US" b="1" dirty="0"/>
              <a:t> </a:t>
            </a:r>
            <a:r>
              <a:rPr lang="en-US" b="1" dirty="0" err="1"/>
              <a:t>subruang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D6128E-81BA-45E0-A988-C6C1A87B52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titik-titik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kuadran</a:t>
            </a:r>
            <a:r>
              <a:rPr lang="en-US" sz="2400" dirty="0"/>
              <a:t> 1 pada </a:t>
            </a:r>
            <a:r>
              <a:rPr lang="en-US" sz="2400" dirty="0" err="1"/>
              <a:t>bidang</a:t>
            </a:r>
            <a:r>
              <a:rPr lang="en-US" sz="2400" dirty="0"/>
              <a:t> </a:t>
            </a:r>
            <a:r>
              <a:rPr lang="en-US" sz="2400" dirty="0" err="1"/>
              <a:t>kartesian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subruang</a:t>
            </a:r>
            <a:r>
              <a:rPr lang="en-US" sz="2400" dirty="0"/>
              <a:t> </a:t>
            </a:r>
            <a:r>
              <a:rPr lang="en-US" sz="2400" dirty="0" err="1"/>
              <a:t>dari</a:t>
            </a:r>
            <a:r>
              <a:rPr lang="en-US" sz="2400" dirty="0"/>
              <a:t> R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karena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tertutup</a:t>
            </a:r>
            <a:r>
              <a:rPr lang="en-US" sz="2400" dirty="0"/>
              <a:t> pada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dan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.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Contoh</a:t>
            </a:r>
            <a:r>
              <a:rPr lang="en-US" sz="2400" dirty="0"/>
              <a:t>: </a:t>
            </a:r>
            <a:r>
              <a:rPr lang="en-US" sz="2400" b="1" dirty="0"/>
              <a:t>v</a:t>
            </a:r>
            <a:r>
              <a:rPr lang="en-US" sz="2400" dirty="0"/>
              <a:t> = (1, 1)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di W </a:t>
            </a:r>
            <a:r>
              <a:rPr lang="en-US" sz="2400" dirty="0" err="1"/>
              <a:t>tetapi</a:t>
            </a:r>
            <a:r>
              <a:rPr lang="en-US" sz="2400" dirty="0"/>
              <a:t> (–1)</a:t>
            </a:r>
            <a:r>
              <a:rPr lang="en-US" sz="2400" b="1" dirty="0"/>
              <a:t>v</a:t>
            </a:r>
            <a:r>
              <a:rPr lang="en-US" sz="2400" dirty="0"/>
              <a:t> = (–1, –1) </a:t>
            </a:r>
            <a:r>
              <a:rPr lang="en-US" sz="2400" dirty="0" err="1"/>
              <a:t>terletak</a:t>
            </a:r>
            <a:r>
              <a:rPr lang="en-US" sz="2400" dirty="0"/>
              <a:t> di </a:t>
            </a:r>
            <a:r>
              <a:rPr lang="en-US" sz="2400" dirty="0" err="1"/>
              <a:t>luar</a:t>
            </a:r>
            <a:r>
              <a:rPr lang="en-US" sz="2400" dirty="0"/>
              <a:t> W 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FE8BEF63-2A34-41B2-9096-DD87003ED3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17407" y="3756602"/>
            <a:ext cx="5557185" cy="2964873"/>
          </a:xfrm>
          <a:prstGeom prst="rect">
            <a:avLst/>
          </a:prstGeom>
        </p:spPr>
      </p:pic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CD17EA-4783-4AEC-8700-3C79314CC1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70251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340477-039E-6EB1-CD33-4C94C3DD795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983673"/>
                <a:ext cx="10515600" cy="5193290"/>
              </a:xfrm>
            </p:spPr>
            <p:txBody>
              <a:bodyPr>
                <a:normAutofit/>
              </a:bodyPr>
              <a:lstStyle/>
              <a:p>
                <a:r>
                  <a:rPr lang="en-US" sz="2400" dirty="0"/>
                  <a:t>Himpunan W yang </a:t>
                </a:r>
                <a:r>
                  <a:rPr lang="en-US" sz="2400" dirty="0" err="1"/>
                  <a:t>berisi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n x n yang </a:t>
                </a:r>
                <a:r>
                  <a:rPr lang="en-US" sz="2400" dirty="0" err="1"/>
                  <a:t>memiliki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balikan</a:t>
                </a:r>
                <a:r>
                  <a:rPr lang="en-US" sz="2400" dirty="0"/>
                  <a:t> (</a:t>
                </a:r>
                <a:r>
                  <a:rPr lang="en-US" sz="2400" i="1" dirty="0"/>
                  <a:t>invertible</a:t>
                </a:r>
                <a:r>
                  <a:rPr lang="en-US" sz="2400" dirty="0"/>
                  <a:t>)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membentuk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subruang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dari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</a:t>
                </a:r>
                <a:r>
                  <a:rPr lang="en-US" sz="2400" baseline="-25000" dirty="0" err="1"/>
                  <a:t>nn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tertutup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terhadap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operasi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penjumlahan</a:t>
                </a:r>
                <a:r>
                  <a:rPr lang="en-US" sz="2400" dirty="0"/>
                  <a:t> dan </a:t>
                </a:r>
                <a:r>
                  <a:rPr lang="en-US" sz="2400" dirty="0" err="1"/>
                  <a:t>perkalian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scalar.</a:t>
                </a:r>
              </a:p>
              <a:p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 </a:t>
                </a:r>
                <a:r>
                  <a:rPr lang="en-US" sz="2400" dirty="0" err="1"/>
                  <a:t>Contoh</a:t>
                </a:r>
                <a:r>
                  <a:rPr lang="en-US" sz="2400" dirty="0"/>
                  <a:t>:                          dan                        </a:t>
                </a:r>
              </a:p>
              <a:p>
                <a:pPr marL="0" indent="0">
                  <a:buNone/>
                </a:pP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	0</a:t>
                </a:r>
                <a:r>
                  <a:rPr lang="en-US" sz="2400" i="1" dirty="0"/>
                  <a:t>U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:r>
                  <a:rPr lang="en-US" sz="2400" dirty="0">
                    <a:sym typeface="Symbol" panose="05050102010706020507" pitchFamily="18" charset="2"/>
                  </a:rPr>
                  <a:t>  </a:t>
                </a:r>
                <a:r>
                  <a:rPr lang="en-US" sz="2400" dirty="0" err="1">
                    <a:sym typeface="Symbol" panose="05050102010706020507" pitchFamily="18" charset="2"/>
                  </a:rPr>
                  <a:t>matriks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ini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tidak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memiliki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balikan</a:t>
                </a: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endParaRPr lang="en-US" sz="2400" dirty="0">
                  <a:sym typeface="Symbol" panose="05050102010706020507" pitchFamily="18" charset="2"/>
                </a:endParaRPr>
              </a:p>
              <a:p>
                <a:pPr marL="0" indent="0">
                  <a:buNone/>
                </a:pPr>
                <a:r>
                  <a:rPr lang="en-US" sz="2400" dirty="0">
                    <a:sym typeface="Symbol" panose="05050102010706020507" pitchFamily="18" charset="2"/>
                  </a:rPr>
                  <a:t>	</a:t>
                </a:r>
                <a:r>
                  <a:rPr lang="en-US" sz="2400" i="1" dirty="0">
                    <a:sym typeface="Symbol" panose="05050102010706020507" pitchFamily="18" charset="2"/>
                  </a:rPr>
                  <a:t>U</a:t>
                </a:r>
                <a:r>
                  <a:rPr lang="en-US" sz="2400" dirty="0">
                    <a:sym typeface="Symbol" panose="05050102010706020507" pitchFamily="18" charset="2"/>
                  </a:rPr>
                  <a:t> + </a:t>
                </a:r>
                <a:r>
                  <a:rPr lang="en-US" sz="2400" i="1" dirty="0">
                    <a:sym typeface="Symbol" panose="05050102010706020507" pitchFamily="18" charset="2"/>
                  </a:rPr>
                  <a:t>V</a:t>
                </a:r>
                <a:r>
                  <a:rPr lang="en-US" sz="2400" dirty="0">
                    <a:sym typeface="Symbol" panose="05050102010706020507" pitchFamily="18" charset="2"/>
                  </a:rPr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 </a:t>
                </a:r>
                <a:r>
                  <a:rPr lang="en-US" sz="2400" dirty="0">
                    <a:sym typeface="Symbol" panose="05050102010706020507" pitchFamily="18" charset="2"/>
                  </a:rPr>
                  <a:t> </a:t>
                </a:r>
                <a:r>
                  <a:rPr lang="en-US" sz="2400" dirty="0" err="1">
                    <a:sym typeface="Symbol" panose="05050102010706020507" pitchFamily="18" charset="2"/>
                  </a:rPr>
                  <a:t>determinannya</a:t>
                </a:r>
                <a:r>
                  <a:rPr lang="en-US" sz="2400" dirty="0">
                    <a:sym typeface="Symbol" panose="05050102010706020507" pitchFamily="18" charset="2"/>
                  </a:rPr>
                  <a:t> = 0  </a:t>
                </a:r>
                <a:r>
                  <a:rPr lang="en-US" sz="2400" dirty="0" err="1">
                    <a:sym typeface="Symbol" panose="05050102010706020507" pitchFamily="18" charset="2"/>
                  </a:rPr>
                  <a:t>tidak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memiliki</a:t>
                </a:r>
                <a:r>
                  <a:rPr lang="en-US" sz="2400" dirty="0">
                    <a:sym typeface="Symbol" panose="05050102010706020507" pitchFamily="18" charset="2"/>
                  </a:rPr>
                  <a:t> </a:t>
                </a:r>
                <a:r>
                  <a:rPr lang="en-US" sz="2400" dirty="0" err="1">
                    <a:sym typeface="Symbol" panose="05050102010706020507" pitchFamily="18" charset="2"/>
                  </a:rPr>
                  <a:t>balikan</a:t>
                </a:r>
                <a:r>
                  <a:rPr lang="en-US" sz="2400" dirty="0"/>
                  <a:t>	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E8340477-039E-6EB1-CD33-4C94C3DD795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983673"/>
                <a:ext cx="10515600" cy="5193290"/>
              </a:xfrm>
              <a:blipFill>
                <a:blip r:embed="rId2"/>
                <a:stretch>
                  <a:fillRect l="-812" t="-1643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26B563-ACEF-ED5F-DA95-D84A762EA1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22</a:t>
            </a:fld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1AE784C4-2E0C-E0CB-F203-8BB18095752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269547" y="2432338"/>
            <a:ext cx="1482407" cy="754207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9BDC4C8A-2CE5-B0E0-1AD0-054F74E9D9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458523" y="2432338"/>
            <a:ext cx="1445563" cy="7542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4626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DA164E-71F5-4425-88BF-E768EAF80E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Kombinasi</a:t>
            </a:r>
            <a:r>
              <a:rPr lang="en-US" b="1" dirty="0"/>
              <a:t> linier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63431A5-7773-4CDE-BEB6-77934514634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35785"/>
            <a:ext cx="10515600" cy="4667250"/>
          </a:xfrm>
        </p:spPr>
        <p:txBody>
          <a:bodyPr>
            <a:normAutofit/>
          </a:bodyPr>
          <a:lstStyle/>
          <a:p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b="1" dirty="0"/>
              <a:t>w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V,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b="1" dirty="0"/>
              <a:t>w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b="1" dirty="0"/>
              <a:t>v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b="1" baseline="-25000" dirty="0"/>
              <a:t>2</a:t>
            </a:r>
            <a:r>
              <a:rPr lang="en-US" dirty="0"/>
              <a:t>, …., </a:t>
            </a:r>
            <a:r>
              <a:rPr lang="en-US" b="1" dirty="0" err="1"/>
              <a:t>v</a:t>
            </a:r>
            <a:r>
              <a:rPr lang="en-US" b="1" baseline="-25000" dirty="0" err="1"/>
              <a:t>r</a:t>
            </a:r>
            <a:r>
              <a:rPr lang="en-US" baseline="-25000" dirty="0"/>
              <a:t>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b="1" dirty="0"/>
              <a:t>w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</a:p>
          <a:p>
            <a:pPr marL="457200" lvl="1" indent="0">
              <a:buNone/>
            </a:pPr>
            <a:r>
              <a:rPr lang="en-US" dirty="0"/>
              <a:t>	</a:t>
            </a:r>
          </a:p>
          <a:p>
            <a:pPr marL="457200" lvl="1" indent="0">
              <a:buNone/>
            </a:pPr>
            <a:r>
              <a:rPr lang="en-US" dirty="0"/>
              <a:t>         </a:t>
            </a:r>
            <a:r>
              <a:rPr lang="en-US" sz="2800" b="1" dirty="0"/>
              <a:t>w</a:t>
            </a:r>
            <a:r>
              <a:rPr lang="en-US" sz="2800" dirty="0"/>
              <a:t> = k</a:t>
            </a:r>
            <a:r>
              <a:rPr lang="en-US" sz="2800" baseline="-25000" dirty="0"/>
              <a:t>1</a:t>
            </a:r>
            <a:r>
              <a:rPr lang="en-US" sz="2800" b="1" dirty="0"/>
              <a:t>v</a:t>
            </a:r>
            <a:r>
              <a:rPr lang="en-US" sz="2800" b="1" baseline="-25000" dirty="0"/>
              <a:t>1 </a:t>
            </a:r>
            <a:r>
              <a:rPr lang="en-US" sz="2800" dirty="0"/>
              <a:t>+ k</a:t>
            </a:r>
            <a:r>
              <a:rPr lang="en-US" sz="2800" baseline="-25000" dirty="0"/>
              <a:t>2</a:t>
            </a:r>
            <a:r>
              <a:rPr lang="en-US" sz="2800" b="1" dirty="0"/>
              <a:t>v</a:t>
            </a:r>
            <a:r>
              <a:rPr lang="en-US" sz="2800" b="1" baseline="-25000" dirty="0"/>
              <a:t>2 </a:t>
            </a:r>
            <a:r>
              <a:rPr lang="en-US" sz="2800" dirty="0"/>
              <a:t> + …. + </a:t>
            </a:r>
            <a:r>
              <a:rPr lang="en-US" sz="2800" dirty="0" err="1"/>
              <a:t>k</a:t>
            </a:r>
            <a:r>
              <a:rPr lang="en-US" sz="2800" baseline="-25000" dirty="0" err="1"/>
              <a:t>r</a:t>
            </a:r>
            <a:r>
              <a:rPr lang="en-US" sz="2800" b="1" dirty="0" err="1"/>
              <a:t>v</a:t>
            </a:r>
            <a:r>
              <a:rPr lang="en-US" sz="2800" b="1" baseline="-25000" dirty="0" err="1"/>
              <a:t>r</a:t>
            </a:r>
            <a:r>
              <a:rPr lang="en-US" sz="2800" baseline="-25000" dirty="0"/>
              <a:t>   </a:t>
            </a:r>
          </a:p>
          <a:p>
            <a:pPr marL="457200" lvl="1" indent="-284163">
              <a:buNone/>
            </a:pPr>
            <a:endParaRPr lang="en-US" sz="2800" dirty="0"/>
          </a:p>
          <a:p>
            <a:pPr marL="457200" lvl="1" indent="-284163">
              <a:buNone/>
            </a:pPr>
            <a:r>
              <a:rPr lang="en-US" sz="2800" dirty="0"/>
              <a:t>yang </a:t>
            </a:r>
            <a:r>
              <a:rPr lang="en-US" sz="2800" dirty="0" err="1"/>
              <a:t>dalam</a:t>
            </a:r>
            <a:r>
              <a:rPr lang="en-US" sz="2800" dirty="0"/>
              <a:t> </a:t>
            </a:r>
            <a:r>
              <a:rPr lang="en-US" sz="2800" dirty="0" err="1"/>
              <a:t>hal</a:t>
            </a:r>
            <a:r>
              <a:rPr lang="en-US" sz="2800" dirty="0"/>
              <a:t> </a:t>
            </a:r>
            <a:r>
              <a:rPr lang="en-US" sz="2800" dirty="0" err="1"/>
              <a:t>ini</a:t>
            </a:r>
            <a:r>
              <a:rPr lang="en-US" sz="2800" dirty="0"/>
              <a:t> k</a:t>
            </a:r>
            <a:r>
              <a:rPr lang="en-US" sz="2800" baseline="-25000" dirty="0"/>
              <a:t>1</a:t>
            </a:r>
            <a:r>
              <a:rPr lang="en-US" sz="2800" dirty="0"/>
              <a:t>, k</a:t>
            </a:r>
            <a:r>
              <a:rPr lang="en-US" sz="2800" baseline="-25000" dirty="0"/>
              <a:t>2</a:t>
            </a:r>
            <a:r>
              <a:rPr lang="en-US" sz="2800" dirty="0"/>
              <a:t>, …, </a:t>
            </a:r>
            <a:r>
              <a:rPr lang="en-US" sz="2800" dirty="0" err="1"/>
              <a:t>k</a:t>
            </a:r>
            <a:r>
              <a:rPr lang="en-US" sz="2800" baseline="-25000" dirty="0" err="1"/>
              <a:t>r</a:t>
            </a:r>
            <a:r>
              <a:rPr lang="en-US" sz="2800" dirty="0"/>
              <a:t> </a:t>
            </a:r>
            <a:r>
              <a:rPr lang="en-US" sz="2800" dirty="0" err="1"/>
              <a:t>adalah</a:t>
            </a:r>
            <a:r>
              <a:rPr lang="en-US" sz="2800" dirty="0"/>
              <a:t> </a:t>
            </a:r>
            <a:r>
              <a:rPr lang="en-US" sz="2800" dirty="0" err="1"/>
              <a:t>skalar</a:t>
            </a:r>
            <a:r>
              <a:rPr lang="en-US" sz="2800" dirty="0"/>
              <a:t>.</a:t>
            </a:r>
          </a:p>
          <a:p>
            <a:pPr marL="457200" lvl="1" indent="-284163">
              <a:buNone/>
            </a:pPr>
            <a:endParaRPr lang="en-US" sz="2800" dirty="0"/>
          </a:p>
          <a:p>
            <a:pPr marL="171450" lvl="1" indent="-171450">
              <a:buNone/>
            </a:pPr>
            <a:r>
              <a:rPr lang="en-US" sz="2800" b="1" dirty="0" err="1"/>
              <a:t>Contoh</a:t>
            </a:r>
            <a:r>
              <a:rPr lang="en-US" sz="2800" b="1" dirty="0"/>
              <a:t> 1</a:t>
            </a:r>
            <a:r>
              <a:rPr lang="en-US" sz="2800" dirty="0"/>
              <a:t>: </a:t>
            </a:r>
            <a:r>
              <a:rPr lang="en-US" sz="2800" dirty="0" err="1"/>
              <a:t>Misalkan</a:t>
            </a:r>
            <a:r>
              <a:rPr lang="en-US" sz="2800" dirty="0"/>
              <a:t> </a:t>
            </a:r>
            <a:r>
              <a:rPr lang="en-US" sz="2800" b="1" dirty="0"/>
              <a:t>v</a:t>
            </a:r>
            <a:r>
              <a:rPr lang="en-US" sz="2800" b="1" baseline="-25000" dirty="0"/>
              <a:t>1 </a:t>
            </a:r>
            <a:r>
              <a:rPr lang="en-US" sz="2800" dirty="0"/>
              <a:t>= (3, 2, –1),  </a:t>
            </a:r>
            <a:r>
              <a:rPr lang="en-US" sz="2800" b="1" dirty="0"/>
              <a:t>v</a:t>
            </a:r>
            <a:r>
              <a:rPr lang="en-US" sz="2800" b="1" baseline="-25000" dirty="0"/>
              <a:t>2 </a:t>
            </a:r>
            <a:r>
              <a:rPr lang="en-US" sz="2800" dirty="0"/>
              <a:t>= (2, –4 , 3), </a:t>
            </a:r>
            <a:r>
              <a:rPr lang="en-US" sz="2800" dirty="0" err="1"/>
              <a:t>maka</a:t>
            </a:r>
            <a:endParaRPr lang="en-US" sz="2800" dirty="0"/>
          </a:p>
          <a:p>
            <a:pPr marL="171450" lvl="1" indent="-171450">
              <a:buNone/>
            </a:pPr>
            <a:r>
              <a:rPr lang="en-US" sz="2800" dirty="0"/>
              <a:t>			</a:t>
            </a:r>
            <a:r>
              <a:rPr lang="en-US" sz="2800" b="1" dirty="0"/>
              <a:t>w</a:t>
            </a:r>
            <a:r>
              <a:rPr lang="en-US" sz="2800" dirty="0"/>
              <a:t> = 2</a:t>
            </a:r>
            <a:r>
              <a:rPr lang="en-US" sz="2800" b="1" dirty="0"/>
              <a:t>v</a:t>
            </a:r>
            <a:r>
              <a:rPr lang="en-US" sz="2800" b="1" baseline="-25000" dirty="0"/>
              <a:t>1 </a:t>
            </a:r>
            <a:r>
              <a:rPr lang="en-US" sz="2800" dirty="0"/>
              <a:t>+  3</a:t>
            </a:r>
            <a:r>
              <a:rPr lang="en-US" sz="2800" b="1" dirty="0"/>
              <a:t>v</a:t>
            </a:r>
            <a:r>
              <a:rPr lang="en-US" sz="2800" b="1" baseline="-25000" dirty="0"/>
              <a:t>2 </a:t>
            </a:r>
            <a:r>
              <a:rPr lang="en-US" sz="2800" dirty="0"/>
              <a:t>= 2(3, 2, –1) + 3(2, –4 , 3) = (12, –8, 7) 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E91DFFC-DED5-4750-AF40-884B19168A50}"/>
              </a:ext>
            </a:extLst>
          </p:cNvPr>
          <p:cNvSpPr/>
          <p:nvPr/>
        </p:nvSpPr>
        <p:spPr>
          <a:xfrm>
            <a:off x="1849120" y="3204210"/>
            <a:ext cx="4013200" cy="955040"/>
          </a:xfrm>
          <a:prstGeom prst="rect">
            <a:avLst/>
          </a:prstGeom>
          <a:noFill/>
          <a:ln w="190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D775ECB-BE56-425E-8A86-42F3710FFF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187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ED878C-45E9-439C-9677-83A10498D740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812800"/>
                <a:ext cx="10703560" cy="5537200"/>
              </a:xfrm>
            </p:spPr>
            <p:txBody>
              <a:bodyPr>
                <a:normAutofit fontScale="92500" lnSpcReduction="20000"/>
              </a:bodyPr>
              <a:lstStyle/>
              <a:p>
                <a:pPr marL="0" indent="0">
                  <a:buNone/>
                </a:pPr>
                <a:r>
                  <a:rPr lang="en-US" b="1" dirty="0"/>
                  <a:t>Contoh </a:t>
                </a:r>
                <a:r>
                  <a:rPr lang="en-US" dirty="0"/>
                  <a:t>2:  </a:t>
                </a:r>
                <a:r>
                  <a:rPr lang="en-US" dirty="0" err="1"/>
                  <a:t>Nyatakan</a:t>
                </a:r>
                <a:r>
                  <a:rPr lang="en-US" dirty="0"/>
                  <a:t> </a:t>
                </a:r>
                <a:r>
                  <a:rPr lang="en-US" dirty="0" err="1"/>
                  <a:t>vektor</a:t>
                </a:r>
                <a:r>
                  <a:rPr lang="en-US" dirty="0"/>
                  <a:t> (5, 9, 5) </a:t>
                </a:r>
                <a:r>
                  <a:rPr lang="en-US" dirty="0" err="1"/>
                  <a:t>sebagai</a:t>
                </a:r>
                <a:r>
                  <a:rPr lang="en-US" dirty="0"/>
                  <a:t> </a:t>
                </a:r>
                <a:r>
                  <a:rPr lang="en-US" dirty="0" err="1"/>
                  <a:t>kombinasi</a:t>
                </a:r>
                <a:r>
                  <a:rPr lang="en-US" dirty="0"/>
                  <a:t> linier </a:t>
                </a:r>
                <a:r>
                  <a:rPr lang="en-US" dirty="0" err="1"/>
                  <a:t>dari</a:t>
                </a:r>
                <a:r>
                  <a:rPr lang="en-US" dirty="0"/>
                  <a:t>  </a:t>
                </a:r>
                <a:r>
                  <a:rPr lang="en-US" b="1" dirty="0"/>
                  <a:t>u</a:t>
                </a:r>
                <a:r>
                  <a:rPr lang="en-US" dirty="0"/>
                  <a:t> = (2, 1, 4), </a:t>
                </a:r>
                <a:r>
                  <a:rPr lang="en-US" b="1" dirty="0"/>
                  <a:t>v</a:t>
                </a:r>
                <a:r>
                  <a:rPr lang="en-US" dirty="0"/>
                  <a:t> = (1, –1 , 3) dan </a:t>
                </a:r>
                <a:r>
                  <a:rPr lang="en-US" b="1" dirty="0"/>
                  <a:t>w</a:t>
                </a:r>
                <a:r>
                  <a:rPr lang="en-US" dirty="0"/>
                  <a:t> = (3, 2, 5)</a:t>
                </a:r>
              </a:p>
              <a:p>
                <a:pPr marL="0" indent="0">
                  <a:buNone/>
                </a:pPr>
                <a:r>
                  <a:rPr lang="en-US" u="sng" dirty="0" err="1"/>
                  <a:t>Penyelesaian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	k</a:t>
                </a:r>
                <a:r>
                  <a:rPr lang="en-US" baseline="-25000" dirty="0"/>
                  <a:t>1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+ k</a:t>
                </a:r>
                <a:r>
                  <a:rPr lang="en-US" baseline="-25000" dirty="0"/>
                  <a:t>2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</m:m>
                      </m:e>
                    </m:d>
                    <m:r>
                      <a:rPr lang="en-US" i="1">
                        <a:latin typeface="Cambria Math" panose="02040503050406030204" pitchFamily="18" charset="0"/>
                      </a:rPr>
                      <m:t>+</m:t>
                    </m:r>
                  </m:oMath>
                </a14:m>
                <a:r>
                  <a:rPr lang="en-US" dirty="0"/>
                  <a:t> k</a:t>
                </a:r>
                <a:r>
                  <a:rPr lang="en-US" baseline="-25000" dirty="0"/>
                  <a:t>3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</m:mr>
                          <m:mr>
                            <m:e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1"/>
                                  <m:mcJc m:val="center"/>
                                </m:mcPr>
                              </m:mc>
                            </m:mcs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9</m:t>
                              </m:r>
                            </m:e>
                          </m:mr>
                          <m:m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5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Diperoleh</a:t>
                </a:r>
                <a:r>
                  <a:rPr lang="en-US" dirty="0"/>
                  <a:t> </a:t>
                </a:r>
                <a:r>
                  <a:rPr lang="en-US" dirty="0" err="1"/>
                  <a:t>sistem</a:t>
                </a:r>
                <a:r>
                  <a:rPr lang="en-US" dirty="0"/>
                  <a:t> </a:t>
                </a:r>
                <a:r>
                  <a:rPr lang="en-US" dirty="0" err="1"/>
                  <a:t>persamaan</a:t>
                </a:r>
                <a:r>
                  <a:rPr lang="en-US" dirty="0"/>
                  <a:t> linier (SPL):</a:t>
                </a:r>
              </a:p>
              <a:p>
                <a:pPr marL="0" indent="0">
                  <a:buNone/>
                </a:pPr>
                <a:r>
                  <a:rPr lang="en-US" dirty="0"/>
                  <a:t>           	          2k</a:t>
                </a:r>
                <a:r>
                  <a:rPr lang="en-US" baseline="-25000" dirty="0"/>
                  <a:t>1</a:t>
                </a:r>
                <a:r>
                  <a:rPr lang="en-US" dirty="0"/>
                  <a:t> +   k</a:t>
                </a:r>
                <a:r>
                  <a:rPr lang="en-US" baseline="-25000" dirty="0"/>
                  <a:t>2</a:t>
                </a:r>
                <a:r>
                  <a:rPr lang="en-US" dirty="0"/>
                  <a:t> + 3k</a:t>
                </a:r>
                <a:r>
                  <a:rPr lang="en-US" baseline="-25000" dirty="0"/>
                  <a:t>3</a:t>
                </a:r>
                <a:r>
                  <a:rPr lang="en-US" dirty="0"/>
                  <a:t> = 5</a:t>
                </a:r>
              </a:p>
              <a:p>
                <a:pPr marL="0" indent="0">
                  <a:buNone/>
                </a:pPr>
                <a:r>
                  <a:rPr lang="en-US" dirty="0"/>
                  <a:t>   	            k</a:t>
                </a:r>
                <a:r>
                  <a:rPr lang="en-US" baseline="-25000" dirty="0"/>
                  <a:t>1</a:t>
                </a:r>
                <a:r>
                  <a:rPr lang="en-US" dirty="0"/>
                  <a:t> –   k</a:t>
                </a:r>
                <a:r>
                  <a:rPr lang="en-US" baseline="-25000" dirty="0"/>
                  <a:t>2</a:t>
                </a:r>
                <a:r>
                  <a:rPr lang="en-US" dirty="0"/>
                  <a:t> + 2k</a:t>
                </a:r>
                <a:r>
                  <a:rPr lang="en-US" baseline="-25000" dirty="0"/>
                  <a:t>3</a:t>
                </a:r>
                <a:r>
                  <a:rPr lang="en-US" dirty="0"/>
                  <a:t> = 9</a:t>
                </a:r>
              </a:p>
              <a:p>
                <a:pPr marL="0" indent="0">
                  <a:buNone/>
                </a:pPr>
                <a:r>
                  <a:rPr lang="en-US" dirty="0"/>
                  <a:t>  	          4k</a:t>
                </a:r>
                <a:r>
                  <a:rPr lang="en-US" baseline="-25000" dirty="0"/>
                  <a:t>1</a:t>
                </a:r>
                <a:r>
                  <a:rPr lang="en-US" dirty="0"/>
                  <a:t> + 3k</a:t>
                </a:r>
                <a:r>
                  <a:rPr lang="en-US" baseline="-25000" dirty="0"/>
                  <a:t>2</a:t>
                </a:r>
                <a:r>
                  <a:rPr lang="en-US" dirty="0"/>
                  <a:t> + 5k</a:t>
                </a:r>
                <a:r>
                  <a:rPr lang="en-US" baseline="-25000" dirty="0"/>
                  <a:t>3</a:t>
                </a:r>
                <a:r>
                  <a:rPr lang="en-US" dirty="0"/>
                  <a:t> = 5</a:t>
                </a:r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r>
                  <a:rPr lang="en-US" dirty="0" err="1"/>
                  <a:t>Selesaikan</a:t>
                </a:r>
                <a:r>
                  <a:rPr lang="en-US" dirty="0"/>
                  <a:t> SPL di </a:t>
                </a:r>
                <a:r>
                  <a:rPr lang="en-US" dirty="0" err="1"/>
                  <a:t>atas</a:t>
                </a:r>
                <a:r>
                  <a:rPr lang="en-US" dirty="0"/>
                  <a:t> </a:t>
                </a:r>
                <a:r>
                  <a:rPr lang="en-US" dirty="0" err="1"/>
                  <a:t>dengan</a:t>
                </a:r>
                <a:r>
                  <a:rPr lang="en-US" dirty="0"/>
                  <a:t> </a:t>
                </a:r>
                <a:r>
                  <a:rPr lang="en-US" dirty="0" err="1"/>
                  <a:t>metode</a:t>
                </a:r>
                <a:r>
                  <a:rPr lang="en-US" dirty="0"/>
                  <a:t> </a:t>
                </a:r>
                <a:r>
                  <a:rPr lang="en-US" dirty="0" err="1"/>
                  <a:t>eliminasi</a:t>
                </a:r>
                <a:r>
                  <a:rPr lang="en-US" dirty="0"/>
                  <a:t> Gauss, </a:t>
                </a:r>
                <a:r>
                  <a:rPr lang="en-US" dirty="0" err="1"/>
                  <a:t>diperoleh</a:t>
                </a:r>
                <a:r>
                  <a:rPr lang="en-US" dirty="0"/>
                  <a:t>:</a:t>
                </a:r>
              </a:p>
              <a:p>
                <a:pPr marL="0" indent="0">
                  <a:buNone/>
                </a:pPr>
                <a:r>
                  <a:rPr lang="en-US" dirty="0"/>
                  <a:t>		 k</a:t>
                </a:r>
                <a:r>
                  <a:rPr lang="en-US" baseline="-25000" dirty="0"/>
                  <a:t>1</a:t>
                </a:r>
                <a:r>
                  <a:rPr lang="en-US" dirty="0"/>
                  <a:t> = 3,   k</a:t>
                </a:r>
                <a:r>
                  <a:rPr lang="en-US" baseline="-25000" dirty="0"/>
                  <a:t>2</a:t>
                </a:r>
                <a:r>
                  <a:rPr lang="en-US" dirty="0"/>
                  <a:t> = –4,  k</a:t>
                </a:r>
                <a:r>
                  <a:rPr lang="en-US" baseline="-25000" dirty="0"/>
                  <a:t>3</a:t>
                </a:r>
                <a:r>
                  <a:rPr lang="en-US" dirty="0"/>
                  <a:t> = 2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4ED878C-45E9-439C-9677-83A10498D740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812800"/>
                <a:ext cx="10703560" cy="5537200"/>
              </a:xfrm>
              <a:blipFill>
                <a:blip r:embed="rId2"/>
                <a:stretch>
                  <a:fillRect l="-1026" t="-2750" r="-22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1C8224-4F31-4EA0-BE5E-1ABB0A77AC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739897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5C7E58-D653-4FA9-A850-4D9F7008D7E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53331"/>
            <a:ext cx="10515600" cy="4351338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Teorema</a:t>
            </a:r>
            <a:r>
              <a:rPr lang="en-US" dirty="0"/>
              <a:t>: </a:t>
            </a:r>
            <a:r>
              <a:rPr lang="en-US" dirty="0" err="1"/>
              <a:t>Jika</a:t>
            </a:r>
            <a:r>
              <a:rPr lang="en-US" dirty="0"/>
              <a:t> S = {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dirty="0"/>
              <a:t>}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di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V, </a:t>
            </a:r>
            <a:r>
              <a:rPr lang="en-US" dirty="0" err="1"/>
              <a:t>maka</a:t>
            </a:r>
            <a:endParaRPr lang="en-US" dirty="0"/>
          </a:p>
          <a:p>
            <a:pPr marL="514350" indent="-514350">
              <a:buAutoNum type="alphaLcParenBoth"/>
            </a:pPr>
            <a:r>
              <a:rPr lang="en-US" dirty="0" err="1"/>
              <a:t>Himpunan</a:t>
            </a:r>
            <a:r>
              <a:rPr lang="en-US" dirty="0"/>
              <a:t> W yang </a:t>
            </a:r>
            <a:r>
              <a:rPr lang="en-US" dirty="0" err="1"/>
              <a:t>berisi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vektor-vektor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V</a:t>
            </a:r>
          </a:p>
          <a:p>
            <a:pPr marL="514350" indent="-514350">
              <a:buAutoNum type="alphaLcParenBoth"/>
            </a:pPr>
            <a:endParaRPr lang="en-US" dirty="0"/>
          </a:p>
          <a:p>
            <a:pPr marL="514350" indent="-514350">
              <a:buAutoNum type="alphaLcParenBoth"/>
            </a:pPr>
            <a:r>
              <a:rPr lang="en-US" dirty="0" err="1"/>
              <a:t>Himpunan</a:t>
            </a:r>
            <a:r>
              <a:rPr lang="en-US" dirty="0"/>
              <a:t> W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“</a:t>
            </a:r>
            <a:r>
              <a:rPr lang="en-US" dirty="0" err="1"/>
              <a:t>terkecil</a:t>
            </a:r>
            <a:r>
              <a:rPr lang="en-US" dirty="0"/>
              <a:t>” </a:t>
            </a:r>
            <a:r>
              <a:rPr lang="en-US" dirty="0" err="1"/>
              <a:t>dari</a:t>
            </a:r>
            <a:r>
              <a:rPr lang="en-US" dirty="0"/>
              <a:t> V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lain yang </a:t>
            </a:r>
            <a:r>
              <a:rPr lang="en-US" dirty="0" err="1"/>
              <a:t>mengandung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juga </a:t>
            </a:r>
            <a:r>
              <a:rPr lang="en-US" dirty="0" err="1"/>
              <a:t>mengandung</a:t>
            </a:r>
            <a:r>
              <a:rPr lang="en-US" dirty="0"/>
              <a:t> W.  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8AD5220-E59A-4D9C-89BB-1DACA4CD80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91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D3F447-D39B-46D1-A28E-479C6BF525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Himpunan</a:t>
            </a:r>
            <a:r>
              <a:rPr lang="en-US" b="1" dirty="0"/>
              <a:t> </a:t>
            </a:r>
            <a:r>
              <a:rPr lang="en-US" b="1" dirty="0" err="1"/>
              <a:t>membangun</a:t>
            </a:r>
            <a:r>
              <a:rPr lang="en-US" b="1" dirty="0"/>
              <a:t> (</a:t>
            </a:r>
            <a:r>
              <a:rPr lang="en-US" b="1" i="1" dirty="0"/>
              <a:t>spanning set</a:t>
            </a:r>
            <a:r>
              <a:rPr lang="en-US" b="1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1B72ACF-799D-4CE9-84D4-45EB50C5D0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825625"/>
            <a:ext cx="10515599" cy="4351338"/>
          </a:xfrm>
        </p:spPr>
        <p:txBody>
          <a:bodyPr>
            <a:normAutofit fontScale="85000" lnSpcReduction="20000"/>
          </a:bodyPr>
          <a:lstStyle/>
          <a:p>
            <a:r>
              <a:rPr lang="en-US" dirty="0" err="1"/>
              <a:t>Misalkan</a:t>
            </a:r>
            <a:r>
              <a:rPr lang="en-US" dirty="0"/>
              <a:t> W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V. Jika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W  </a:t>
            </a:r>
            <a:r>
              <a:rPr lang="en-US" dirty="0" err="1"/>
              <a:t>dibentuk</a:t>
            </a:r>
            <a:r>
              <a:rPr lang="en-US" dirty="0"/>
              <a:t>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 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b="1" baseline="-25000" dirty="0"/>
              <a:t>  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S = {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b="1" baseline="-25000" dirty="0"/>
              <a:t> </a:t>
            </a:r>
            <a:r>
              <a:rPr lang="en-US" dirty="0"/>
              <a:t>} </a:t>
            </a:r>
            <a:r>
              <a:rPr lang="en-US" dirty="0" err="1"/>
              <a:t>dikatakan</a:t>
            </a:r>
            <a:r>
              <a:rPr lang="en-US" dirty="0"/>
              <a:t> </a:t>
            </a:r>
            <a:r>
              <a:rPr lang="en-US" b="1" dirty="0" err="1"/>
              <a:t>membangun</a:t>
            </a:r>
            <a:r>
              <a:rPr lang="en-US" dirty="0"/>
              <a:t> (</a:t>
            </a:r>
            <a:r>
              <a:rPr lang="en-US" i="1" dirty="0"/>
              <a:t>span</a:t>
            </a:r>
            <a:r>
              <a:rPr lang="en-US" dirty="0"/>
              <a:t>) W.</a:t>
            </a:r>
          </a:p>
          <a:p>
            <a:endParaRPr lang="en-US" dirty="0"/>
          </a:p>
          <a:p>
            <a:r>
              <a:rPr lang="en-US" dirty="0"/>
              <a:t>S = {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b="1" baseline="-25000" dirty="0"/>
              <a:t> </a:t>
            </a:r>
            <a:r>
              <a:rPr lang="en-US" dirty="0"/>
              <a:t>}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himpunan</a:t>
            </a:r>
            <a:r>
              <a:rPr lang="en-US" b="1" dirty="0"/>
              <a:t> </a:t>
            </a:r>
            <a:r>
              <a:rPr lang="en-US" b="1" dirty="0" err="1"/>
              <a:t>merentang</a:t>
            </a:r>
            <a:r>
              <a:rPr lang="en-US" b="1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(</a:t>
            </a:r>
            <a:r>
              <a:rPr lang="en-US" i="1" dirty="0"/>
              <a:t>spanning set</a:t>
            </a:r>
            <a:r>
              <a:rPr lang="en-US" dirty="0"/>
              <a:t>).</a:t>
            </a:r>
          </a:p>
          <a:p>
            <a:endParaRPr lang="en-US" dirty="0"/>
          </a:p>
          <a:p>
            <a:r>
              <a:rPr lang="en-US" dirty="0"/>
              <a:t>S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subruang</a:t>
            </a:r>
            <a:r>
              <a:rPr lang="en-US" dirty="0"/>
              <a:t>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kita</a:t>
            </a:r>
            <a:r>
              <a:rPr lang="en-US" dirty="0"/>
              <a:t> </a:t>
            </a:r>
            <a:r>
              <a:rPr lang="en-US" dirty="0" err="1"/>
              <a:t>menyatakannya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i="1" dirty="0"/>
              <a:t>                span</a:t>
            </a:r>
            <a:r>
              <a:rPr lang="en-US" dirty="0"/>
              <a:t>{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b="1" baseline="-25000" dirty="0"/>
              <a:t> </a:t>
            </a:r>
            <a:r>
              <a:rPr lang="en-US" dirty="0"/>
              <a:t>}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i="1" dirty="0"/>
              <a:t>span</a:t>
            </a:r>
            <a:r>
              <a:rPr lang="en-US" dirty="0"/>
              <a:t>(S).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 Jika S = {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dirty="0"/>
              <a:t>, …, 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r>
              <a:rPr lang="en-US" b="1" baseline="-25000" dirty="0"/>
              <a:t> </a:t>
            </a:r>
            <a:r>
              <a:rPr lang="en-US" dirty="0"/>
              <a:t>} </a:t>
            </a:r>
            <a:r>
              <a:rPr lang="en-US" dirty="0" err="1"/>
              <a:t>membangun</a:t>
            </a:r>
            <a:r>
              <a:rPr lang="en-US" dirty="0"/>
              <a:t> W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dirty="0" err="1"/>
              <a:t>sembarang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 = (u</a:t>
            </a:r>
            <a:r>
              <a:rPr lang="en-US" baseline="-25000" dirty="0"/>
              <a:t>1</a:t>
            </a:r>
            <a:r>
              <a:rPr lang="en-US" dirty="0"/>
              <a:t>, u</a:t>
            </a:r>
            <a:r>
              <a:rPr lang="en-US" baseline="-25000" dirty="0"/>
              <a:t>2</a:t>
            </a:r>
            <a:r>
              <a:rPr lang="en-US" dirty="0"/>
              <a:t>, …, </a:t>
            </a:r>
            <a:r>
              <a:rPr lang="en-US" dirty="0" err="1"/>
              <a:t>u</a:t>
            </a:r>
            <a:r>
              <a:rPr lang="en-US" baseline="-25000" dirty="0" err="1"/>
              <a:t>r</a:t>
            </a:r>
            <a:r>
              <a:rPr lang="en-US" baseline="-25000" dirty="0"/>
              <a:t> </a:t>
            </a:r>
            <a:r>
              <a:rPr lang="en-US" dirty="0"/>
              <a:t>) di W</a:t>
            </a:r>
            <a:r>
              <a:rPr lang="en-US" baseline="30000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 </a:t>
            </a:r>
            <a:r>
              <a:rPr lang="en-US" dirty="0" err="1"/>
              <a:t>kombinasi</a:t>
            </a:r>
            <a:r>
              <a:rPr lang="en-US" dirty="0"/>
              <a:t> linier  </a:t>
            </a:r>
            <a:r>
              <a:rPr lang="en-US" b="1" dirty="0"/>
              <a:t>u</a:t>
            </a:r>
            <a:r>
              <a:rPr lang="en-US" dirty="0"/>
              <a:t> = k</a:t>
            </a:r>
            <a:r>
              <a:rPr lang="en-US" baseline="-25000" dirty="0"/>
              <a:t>1</a:t>
            </a:r>
            <a:r>
              <a:rPr lang="en-US" b="1" dirty="0"/>
              <a:t>w</a:t>
            </a:r>
            <a:r>
              <a:rPr lang="en-US" b="1" baseline="-25000" dirty="0"/>
              <a:t>1</a:t>
            </a:r>
            <a:r>
              <a:rPr lang="en-US" dirty="0"/>
              <a:t> + k</a:t>
            </a:r>
            <a:r>
              <a:rPr lang="en-US" baseline="-25000" dirty="0"/>
              <a:t>2</a:t>
            </a:r>
            <a:r>
              <a:rPr lang="en-US" b="1" dirty="0"/>
              <a:t>w</a:t>
            </a:r>
            <a:r>
              <a:rPr lang="en-US" b="1" baseline="-25000" dirty="0"/>
              <a:t>2</a:t>
            </a:r>
            <a:r>
              <a:rPr lang="en-US" b="1" dirty="0"/>
              <a:t> </a:t>
            </a:r>
            <a:r>
              <a:rPr lang="en-US" dirty="0"/>
              <a:t>+ … + </a:t>
            </a:r>
            <a:r>
              <a:rPr lang="en-US" dirty="0" err="1"/>
              <a:t>k</a:t>
            </a:r>
            <a:r>
              <a:rPr lang="en-US" baseline="-25000" dirty="0" err="1"/>
              <a:t>r</a:t>
            </a:r>
            <a:r>
              <a:rPr lang="en-US" b="1" dirty="0" err="1"/>
              <a:t>w</a:t>
            </a:r>
            <a:r>
              <a:rPr lang="en-US" b="1" baseline="-25000" dirty="0" err="1"/>
              <a:t>r</a:t>
            </a:r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FB2130-60D3-450F-B261-2501966560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736665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3294B372-4997-4C68-8897-F24B9F8D2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66182" y="810240"/>
            <a:ext cx="9865978" cy="4693523"/>
          </a:xfrm>
          <a:prstGeom prst="rect">
            <a:avLst/>
          </a:prstGeom>
        </p:spPr>
      </p:pic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ECB8B30-609B-43E0-A353-78FAA168E3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166721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635C1-03FB-45D0-AF10-366E6019B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04240"/>
            <a:ext cx="10276840" cy="5272723"/>
          </a:xfrm>
        </p:spPr>
        <p:txBody>
          <a:bodyPr/>
          <a:lstStyle/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3</a:t>
            </a:r>
            <a:r>
              <a:rPr lang="en-US" dirty="0"/>
              <a:t>: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satuan</a:t>
            </a:r>
            <a:r>
              <a:rPr lang="en-US" dirty="0"/>
              <a:t> standard </a:t>
            </a:r>
            <a:r>
              <a:rPr lang="en-US" b="1" dirty="0" err="1"/>
              <a:t>i</a:t>
            </a:r>
            <a:r>
              <a:rPr lang="en-US" dirty="0"/>
              <a:t> = (1, 0, 0), </a:t>
            </a:r>
            <a:r>
              <a:rPr lang="en-US" b="1" dirty="0"/>
              <a:t>j</a:t>
            </a:r>
            <a:r>
              <a:rPr lang="en-US" dirty="0"/>
              <a:t> = (0, 1, 0), dan </a:t>
            </a:r>
            <a:r>
              <a:rPr lang="en-US" b="1" dirty="0"/>
              <a:t>k</a:t>
            </a:r>
            <a:r>
              <a:rPr lang="en-US" dirty="0"/>
              <a:t> = (0, 0, 1) </a:t>
            </a:r>
            <a:r>
              <a:rPr lang="en-US" dirty="0" err="1"/>
              <a:t>membangun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 </a:t>
            </a:r>
            <a:r>
              <a:rPr lang="en-US" b="1" dirty="0"/>
              <a:t>v</a:t>
            </a:r>
            <a:r>
              <a:rPr lang="en-US" dirty="0"/>
              <a:t> = (v</a:t>
            </a:r>
            <a:r>
              <a:rPr lang="en-US" baseline="-25000" dirty="0"/>
              <a:t>1</a:t>
            </a:r>
            <a:r>
              <a:rPr lang="en-US" dirty="0"/>
              <a:t>, v</a:t>
            </a:r>
            <a:r>
              <a:rPr lang="en-US" baseline="-25000" dirty="0"/>
              <a:t>2</a:t>
            </a:r>
            <a:r>
              <a:rPr lang="en-US" dirty="0"/>
              <a:t>, v</a:t>
            </a:r>
            <a:r>
              <a:rPr lang="en-US" baseline="-25000" dirty="0"/>
              <a:t>3</a:t>
            </a:r>
            <a:r>
              <a:rPr lang="en-US" dirty="0"/>
              <a:t>) di R</a:t>
            </a:r>
            <a:r>
              <a:rPr lang="en-US" baseline="30000" dirty="0"/>
              <a:t>3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liner  </a:t>
            </a:r>
            <a:r>
              <a:rPr lang="en-US" b="1" dirty="0"/>
              <a:t>v</a:t>
            </a:r>
            <a:r>
              <a:rPr lang="en-US" dirty="0"/>
              <a:t> = v</a:t>
            </a:r>
            <a:r>
              <a:rPr lang="en-US" baseline="-25000" dirty="0"/>
              <a:t>1</a:t>
            </a:r>
            <a:r>
              <a:rPr lang="en-US" b="1" dirty="0"/>
              <a:t>i</a:t>
            </a:r>
            <a:r>
              <a:rPr lang="en-US" dirty="0"/>
              <a:t> + v</a:t>
            </a:r>
            <a:r>
              <a:rPr lang="en-US" baseline="-25000" dirty="0"/>
              <a:t>2</a:t>
            </a:r>
            <a:r>
              <a:rPr lang="en-US" b="1" dirty="0"/>
              <a:t>j </a:t>
            </a:r>
            <a:r>
              <a:rPr lang="en-US" dirty="0"/>
              <a:t>+ v</a:t>
            </a:r>
            <a:r>
              <a:rPr lang="en-US" baseline="-25000" dirty="0"/>
              <a:t>3</a:t>
            </a:r>
            <a:r>
              <a:rPr lang="en-US" b="1" dirty="0"/>
              <a:t>k</a:t>
            </a:r>
            <a:r>
              <a:rPr lang="en-US" dirty="0"/>
              <a:t>.</a:t>
            </a:r>
            <a:r>
              <a:rPr lang="en-US" b="1" dirty="0"/>
              <a:t> </a:t>
            </a:r>
            <a:r>
              <a:rPr lang="en-US" dirty="0"/>
              <a:t>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R</a:t>
            </a:r>
            <a:r>
              <a:rPr lang="en-US" baseline="30000" dirty="0"/>
              <a:t>3</a:t>
            </a:r>
            <a:r>
              <a:rPr lang="en-US" dirty="0"/>
              <a:t> = </a:t>
            </a:r>
            <a:r>
              <a:rPr lang="en-US" i="1" dirty="0"/>
              <a:t>span</a:t>
            </a:r>
            <a:r>
              <a:rPr lang="en-US" dirty="0"/>
              <a:t>{</a:t>
            </a:r>
            <a:r>
              <a:rPr lang="en-US" b="1" dirty="0" err="1"/>
              <a:t>i</a:t>
            </a:r>
            <a:r>
              <a:rPr lang="en-US" dirty="0"/>
              <a:t>, </a:t>
            </a:r>
            <a:r>
              <a:rPr lang="en-US" b="1" dirty="0"/>
              <a:t>j</a:t>
            </a:r>
            <a:r>
              <a:rPr lang="en-US" dirty="0"/>
              <a:t>, </a:t>
            </a:r>
            <a:r>
              <a:rPr lang="en-US" b="1" dirty="0"/>
              <a:t>k</a:t>
            </a:r>
            <a:r>
              <a:rPr lang="en-US" dirty="0"/>
              <a:t>}.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 err="1"/>
              <a:t>Contoh</a:t>
            </a:r>
            <a:r>
              <a:rPr lang="en-US" b="1" dirty="0"/>
              <a:t> 4: </a:t>
            </a:r>
            <a:r>
              <a:rPr lang="en-US" dirty="0" err="1"/>
              <a:t>Polinom</a:t>
            </a:r>
            <a:r>
              <a:rPr lang="en-US" dirty="0"/>
              <a:t> 1, x, x</a:t>
            </a:r>
            <a:r>
              <a:rPr lang="en-US" baseline="30000" dirty="0"/>
              <a:t>2</a:t>
            </a:r>
            <a:r>
              <a:rPr lang="en-US" dirty="0"/>
              <a:t>, …, 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</a:t>
            </a:r>
            <a:r>
              <a:rPr lang="en-US" dirty="0" err="1"/>
              <a:t>membangun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, </a:t>
            </a:r>
            <a:r>
              <a:rPr lang="en-US" dirty="0" err="1"/>
              <a:t>karena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dirty="0" err="1"/>
              <a:t>polinom</a:t>
            </a:r>
            <a:r>
              <a:rPr lang="en-US" dirty="0"/>
              <a:t> </a:t>
            </a:r>
            <a:r>
              <a:rPr lang="en-US" b="1" dirty="0"/>
              <a:t>p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ditulis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</a:p>
          <a:p>
            <a:pPr marL="0" indent="0">
              <a:spcBef>
                <a:spcPts val="1200"/>
              </a:spcBef>
              <a:spcAft>
                <a:spcPts val="1200"/>
              </a:spcAft>
              <a:buNone/>
            </a:pPr>
            <a:r>
              <a:rPr lang="en-US" dirty="0"/>
              <a:t>	</a:t>
            </a:r>
            <a:r>
              <a:rPr lang="en-US" b="1" dirty="0"/>
              <a:t>p</a:t>
            </a:r>
            <a:r>
              <a:rPr lang="en-US" dirty="0"/>
              <a:t> = a</a:t>
            </a:r>
            <a:r>
              <a:rPr lang="en-US" baseline="-25000" dirty="0"/>
              <a:t>0</a:t>
            </a:r>
            <a:r>
              <a:rPr lang="en-US" dirty="0"/>
              <a:t> + a</a:t>
            </a:r>
            <a:r>
              <a:rPr lang="en-US" baseline="-25000" dirty="0"/>
              <a:t>1</a:t>
            </a:r>
            <a:r>
              <a:rPr lang="en-US" dirty="0"/>
              <a:t>x + a</a:t>
            </a:r>
            <a:r>
              <a:rPr lang="en-US" baseline="-25000" dirty="0"/>
              <a:t>2</a:t>
            </a:r>
            <a:r>
              <a:rPr lang="en-US" dirty="0"/>
              <a:t>x</a:t>
            </a:r>
            <a:r>
              <a:rPr lang="en-US" baseline="30000" dirty="0"/>
              <a:t>2</a:t>
            </a:r>
            <a:r>
              <a:rPr lang="en-US" dirty="0"/>
              <a:t> + … + </a:t>
            </a:r>
            <a:r>
              <a:rPr lang="en-US" dirty="0" err="1"/>
              <a:t>a</a:t>
            </a:r>
            <a:r>
              <a:rPr lang="en-US" baseline="-25000" dirty="0" err="1"/>
              <a:t>n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   </a:t>
            </a:r>
          </a:p>
          <a:p>
            <a:pPr marL="0" indent="0">
              <a:buNone/>
            </a:pPr>
            <a:r>
              <a:rPr lang="en-US" dirty="0"/>
              <a:t>yang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dari</a:t>
            </a:r>
            <a:r>
              <a:rPr lang="en-US" dirty="0"/>
              <a:t> 1, x, x</a:t>
            </a:r>
            <a:r>
              <a:rPr lang="en-US" baseline="30000" dirty="0"/>
              <a:t>2</a:t>
            </a:r>
            <a:r>
              <a:rPr lang="en-US" dirty="0"/>
              <a:t>, …, 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. Kita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menyatakan</a:t>
            </a:r>
            <a:r>
              <a:rPr lang="en-US" dirty="0"/>
              <a:t> </a:t>
            </a:r>
            <a:r>
              <a:rPr lang="en-US" dirty="0" err="1"/>
              <a:t>bahwa</a:t>
            </a:r>
            <a:r>
              <a:rPr lang="en-US" dirty="0"/>
              <a:t> </a:t>
            </a:r>
            <a:r>
              <a:rPr lang="en-US" dirty="0" err="1"/>
              <a:t>P</a:t>
            </a:r>
            <a:r>
              <a:rPr lang="en-US" baseline="-25000" dirty="0" err="1"/>
              <a:t>n</a:t>
            </a:r>
            <a:r>
              <a:rPr lang="en-US" baseline="-25000" dirty="0"/>
              <a:t> </a:t>
            </a:r>
            <a:r>
              <a:rPr lang="en-US" dirty="0"/>
              <a:t>= </a:t>
            </a:r>
            <a:r>
              <a:rPr lang="en-US" i="1" dirty="0"/>
              <a:t>span</a:t>
            </a:r>
            <a:r>
              <a:rPr lang="en-US" dirty="0"/>
              <a:t>{1, x, x</a:t>
            </a:r>
            <a:r>
              <a:rPr lang="en-US" baseline="30000" dirty="0"/>
              <a:t>2</a:t>
            </a:r>
            <a:r>
              <a:rPr lang="en-US" dirty="0"/>
              <a:t>, …, </a:t>
            </a:r>
            <a:r>
              <a:rPr lang="en-US" dirty="0" err="1"/>
              <a:t>x</a:t>
            </a:r>
            <a:r>
              <a:rPr lang="en-US" baseline="30000" dirty="0" err="1"/>
              <a:t>n</a:t>
            </a:r>
            <a:r>
              <a:rPr lang="en-US" dirty="0"/>
              <a:t>}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E372E-1AFD-4048-BDBA-B98ADDDD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4713851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6B88AA-EC00-495A-8656-2CB8E709E017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553720" y="680720"/>
                <a:ext cx="10937240" cy="5648960"/>
              </a:xfrm>
            </p:spPr>
            <p:txBody>
              <a:bodyPr>
                <a:normAutofit fontScale="92500" lnSpcReduction="10000"/>
              </a:bodyPr>
              <a:lstStyle/>
              <a:p>
                <a:pPr marL="0" indent="0">
                  <a:buNone/>
                </a:pPr>
                <a:r>
                  <a:rPr lang="en-US" sz="2400" b="1" dirty="0"/>
                  <a:t>Contoh 5</a:t>
                </a:r>
                <a:r>
                  <a:rPr lang="en-US" sz="2400" dirty="0"/>
                  <a:t>: </a:t>
                </a:r>
                <a:r>
                  <a:rPr lang="en-US" sz="2400" dirty="0" err="1"/>
                  <a:t>Tentukan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apakah</a:t>
                </a:r>
                <a:r>
                  <a:rPr lang="en-US" sz="2400" dirty="0"/>
                  <a:t> 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1 </a:t>
                </a:r>
                <a:r>
                  <a:rPr lang="en-US" sz="2400" dirty="0"/>
                  <a:t>= (2, –1 , 3),  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 = (4, 1, 2) dan 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3 </a:t>
                </a:r>
                <a:r>
                  <a:rPr lang="en-US" sz="2400" dirty="0"/>
                  <a:t>= (8, –1 , 8) </a:t>
                </a:r>
                <a:r>
                  <a:rPr lang="en-US" sz="2400" dirty="0" err="1"/>
                  <a:t>membangun</a:t>
                </a:r>
                <a:r>
                  <a:rPr lang="en-US" sz="2400" dirty="0"/>
                  <a:t> R</a:t>
                </a:r>
                <a:r>
                  <a:rPr lang="en-US" sz="2400" baseline="30000" dirty="0"/>
                  <a:t>3</a:t>
                </a:r>
                <a:r>
                  <a:rPr lang="en-US" sz="2400" dirty="0"/>
                  <a:t>?</a:t>
                </a:r>
              </a:p>
              <a:p>
                <a:pPr marL="0" indent="0">
                  <a:buNone/>
                </a:pPr>
                <a:r>
                  <a:rPr lang="en-US" sz="2400" u="sng" dirty="0" err="1"/>
                  <a:t>Penyelesaian</a:t>
                </a:r>
                <a:r>
                  <a:rPr lang="en-US" sz="2400" dirty="0"/>
                  <a:t>: Kita </a:t>
                </a:r>
                <a:r>
                  <a:rPr lang="en-US" sz="2400" dirty="0" err="1"/>
                  <a:t>harus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menentukan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apakah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sembarang</a:t>
                </a:r>
                <a:r>
                  <a:rPr lang="en-US" sz="2400" dirty="0"/>
                  <a:t> </a:t>
                </a:r>
                <a:r>
                  <a:rPr lang="en-US" sz="2400" dirty="0" err="1"/>
                  <a:t>vektor</a:t>
                </a:r>
                <a:r>
                  <a:rPr lang="en-US" sz="2400" dirty="0"/>
                  <a:t> </a:t>
                </a:r>
                <a:r>
                  <a:rPr lang="en-US" sz="2400" b="1" dirty="0"/>
                  <a:t>u</a:t>
                </a:r>
                <a:r>
                  <a:rPr lang="en-US" sz="2400" dirty="0"/>
                  <a:t> = (u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u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, u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) di R</a:t>
                </a:r>
                <a:r>
                  <a:rPr lang="en-US" sz="2400" baseline="30000" dirty="0"/>
                  <a:t>3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kombinasi</a:t>
                </a:r>
                <a:r>
                  <a:rPr lang="en-US" sz="2400" dirty="0"/>
                  <a:t> linier  </a:t>
                </a:r>
                <a:r>
                  <a:rPr lang="en-US" sz="2400" b="1" dirty="0"/>
                  <a:t>u</a:t>
                </a:r>
                <a:r>
                  <a:rPr lang="en-US" sz="2400" dirty="0"/>
                  <a:t> = k</a:t>
                </a:r>
                <a:r>
                  <a:rPr lang="en-US" sz="2400" baseline="-25000" dirty="0"/>
                  <a:t>1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+ k</a:t>
                </a:r>
                <a:r>
                  <a:rPr lang="en-US" sz="2400" baseline="-25000" dirty="0"/>
                  <a:t>2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2</a:t>
                </a:r>
                <a:r>
                  <a:rPr lang="en-US" sz="2400" b="1" dirty="0"/>
                  <a:t> </a:t>
                </a:r>
                <a:r>
                  <a:rPr lang="en-US" sz="2400" dirty="0"/>
                  <a:t>+ k</a:t>
                </a:r>
                <a:r>
                  <a:rPr lang="en-US" sz="2400" baseline="-25000" dirty="0"/>
                  <a:t>3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3</a:t>
                </a:r>
                <a:r>
                  <a:rPr lang="en-US" sz="2400" baseline="-25000" dirty="0"/>
                  <a:t> </a:t>
                </a: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en-US" sz="2400" b="1" dirty="0"/>
                  <a:t>	</a:t>
                </a:r>
                <a:r>
                  <a:rPr lang="en-US" sz="2400" dirty="0"/>
                  <a:t> (u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u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, u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)  = k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(2, –1 , 3) + k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(4, 1, 2) + k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(8, –1 , 8)</a:t>
                </a:r>
                <a:r>
                  <a:rPr lang="en-US" sz="2400" baseline="-25000" dirty="0"/>
                  <a:t> </a:t>
                </a:r>
              </a:p>
              <a:p>
                <a:pPr marL="0" indent="0">
                  <a:buNone/>
                </a:pPr>
                <a:r>
                  <a:rPr lang="en-US" sz="2400" dirty="0" err="1"/>
                  <a:t>Diperoleh</a:t>
                </a:r>
                <a:r>
                  <a:rPr lang="en-US" sz="2400" dirty="0"/>
                  <a:t> SPL:</a:t>
                </a:r>
              </a:p>
              <a:p>
                <a:pPr marL="0" indent="0">
                  <a:buNone/>
                </a:pPr>
                <a:r>
                  <a:rPr lang="en-US" sz="2400" dirty="0"/>
                  <a:t>	         2k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 4k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+ 8k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u</a:t>
                </a:r>
                <a:r>
                  <a:rPr lang="en-US" sz="2400" baseline="-25000" dirty="0"/>
                  <a:t>1</a:t>
                </a:r>
              </a:p>
              <a:p>
                <a:pPr marL="0" indent="0">
                  <a:buNone/>
                </a:pPr>
                <a:r>
                  <a:rPr lang="en-US" sz="2400" dirty="0"/>
                  <a:t>   	         –k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  k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  –  k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u</a:t>
                </a:r>
                <a:r>
                  <a:rPr lang="en-US" sz="2400" baseline="-25000" dirty="0"/>
                  <a:t>2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/>
                  <a:t>  	         3k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 + 2k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+ 8k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= u</a:t>
                </a:r>
                <a:r>
                  <a:rPr lang="en-US" sz="2400" baseline="-25000" dirty="0"/>
                  <a:t>3</a:t>
                </a:r>
                <a:endParaRPr lang="en-US" sz="2400" dirty="0"/>
              </a:p>
              <a:p>
                <a:pPr marL="0" indent="0">
                  <a:buNone/>
                </a:pPr>
                <a:r>
                  <a:rPr lang="en-US" sz="2400" dirty="0" err="1"/>
                  <a:t>Apakah</a:t>
                </a:r>
                <a:r>
                  <a:rPr lang="en-US" sz="2400" dirty="0"/>
                  <a:t> SPL di </a:t>
                </a:r>
                <a:r>
                  <a:rPr lang="en-US" sz="2400" dirty="0" err="1"/>
                  <a:t>atas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dipecahkan</a:t>
                </a:r>
                <a:r>
                  <a:rPr lang="en-US" sz="2400" dirty="0"/>
                  <a:t>? </a:t>
                </a:r>
                <a:r>
                  <a:rPr lang="en-US" sz="2400" dirty="0" err="1"/>
                  <a:t>Perhatikan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matriks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koefisien</a:t>
                </a:r>
                <a:r>
                  <a:rPr lang="en-US" sz="2400" dirty="0"/>
                  <a:t> SPL, </a:t>
                </a:r>
                <a:r>
                  <a:rPr lang="en-US" sz="2400" dirty="0" err="1"/>
                  <a:t>yaitu</a:t>
                </a:r>
                <a:r>
                  <a:rPr lang="en-US" sz="2400" dirty="0"/>
                  <a:t> </a:t>
                </a:r>
              </a:p>
              <a:p>
                <a:pPr marL="0" indent="0">
                  <a:spcBef>
                    <a:spcPts val="1800"/>
                  </a:spcBef>
                  <a:spcAft>
                    <a:spcPts val="1800"/>
                  </a:spcAft>
                  <a:buNone/>
                </a:pPr>
                <a:r>
                  <a:rPr lang="en-US" sz="2400" dirty="0"/>
                  <a:t>              det(A) = </a:t>
                </a:r>
                <a14:m>
                  <m:oMath xmlns:m="http://schemas.openxmlformats.org/officeDocument/2006/math">
                    <m:r>
                      <a:rPr lang="en-US" sz="2400" b="0" i="0" smtClean="0">
                        <a:latin typeface="Cambria Math" panose="02040503050406030204" pitchFamily="18" charset="0"/>
                      </a:rPr>
                      <m:t>2</m:t>
                    </m:r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  <m:r>
                      <a:rPr lang="en-US" sz="2400" b="0" i="1" smtClean="0">
                        <a:latin typeface="Cambria Math" panose="02040503050406030204" pitchFamily="18" charset="0"/>
                      </a:rPr>
                      <m:t>−4</m:t>
                    </m:r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</a:t>
                </a:r>
                <a14:m>
                  <m:oMath xmlns:m="http://schemas.openxmlformats.org/officeDocument/2006/math">
                    <m:r>
                      <a:rPr lang="en-US" sz="2400" i="1" dirty="0">
                        <a:latin typeface="Cambria Math" panose="02040503050406030204" pitchFamily="18" charset="0"/>
                      </a:rPr>
                      <m:t>+</m:t>
                    </m:r>
                    <m:r>
                      <a:rPr lang="en-US" sz="2400" i="1"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sz="2400" dirty="0"/>
                  <a:t>8</a:t>
                </a:r>
                <a14:m>
                  <m:oMath xmlns:m="http://schemas.openxmlformats.org/officeDocument/2006/math">
                    <m:d>
                      <m:dPr>
                        <m:begChr m:val="|"/>
                        <m:endChr m:val="|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2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</m:t>
                              </m:r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= 20 + 20 – 40 = 0</a:t>
                </a:r>
              </a:p>
              <a:p>
                <a:pPr marL="0" indent="0">
                  <a:buNone/>
                </a:pPr>
                <a:r>
                  <a:rPr lang="en-US" sz="2400" dirty="0"/>
                  <a:t>Karena det(A) = 0, </a:t>
                </a:r>
                <a:r>
                  <a:rPr lang="en-US" sz="2400" dirty="0" err="1"/>
                  <a:t>maka</a:t>
                </a:r>
                <a:r>
                  <a:rPr lang="en-US" sz="2400" dirty="0"/>
                  <a:t> SPL </a:t>
                </a:r>
                <a:r>
                  <a:rPr lang="en-US" sz="2400" dirty="0" err="1"/>
                  <a:t>tersebut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konsisten</a:t>
                </a:r>
                <a:r>
                  <a:rPr lang="en-US" sz="2400" dirty="0"/>
                  <a:t>, </a:t>
                </a:r>
                <a:r>
                  <a:rPr lang="en-US" sz="2400" dirty="0" err="1"/>
                  <a:t>artinya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terdapat</a:t>
                </a:r>
                <a:r>
                  <a:rPr lang="en-US" sz="2400" dirty="0"/>
                  <a:t>  k</a:t>
                </a:r>
                <a:r>
                  <a:rPr lang="en-US" sz="2400" baseline="-25000" dirty="0"/>
                  <a:t>1</a:t>
                </a:r>
                <a:r>
                  <a:rPr lang="en-US" sz="2400" dirty="0"/>
                  <a:t>, k</a:t>
                </a:r>
                <a:r>
                  <a:rPr lang="en-US" sz="2400" baseline="-25000" dirty="0"/>
                  <a:t>2</a:t>
                </a:r>
                <a:r>
                  <a:rPr lang="en-US" sz="2400" dirty="0"/>
                  <a:t> dan k</a:t>
                </a:r>
                <a:r>
                  <a:rPr lang="en-US" sz="2400" baseline="-25000" dirty="0"/>
                  <a:t>3</a:t>
                </a:r>
                <a:r>
                  <a:rPr lang="en-US" sz="2400" dirty="0"/>
                  <a:t> yang </a:t>
                </a:r>
                <a:r>
                  <a:rPr lang="en-US" sz="2400" dirty="0" err="1"/>
                  <a:t>memenuhi</a:t>
                </a:r>
                <a:r>
                  <a:rPr lang="en-US" sz="2400" dirty="0"/>
                  <a:t>.  Oleh </a:t>
                </a:r>
                <a:r>
                  <a:rPr lang="en-US" sz="2400" dirty="0" err="1"/>
                  <a:t>karena</a:t>
                </a:r>
                <a:r>
                  <a:rPr lang="en-US" sz="2400" dirty="0"/>
                  <a:t> </a:t>
                </a:r>
                <a:r>
                  <a:rPr lang="en-US" sz="2400" dirty="0" err="1"/>
                  <a:t>itu</a:t>
                </a:r>
                <a:r>
                  <a:rPr lang="en-US" sz="2400" dirty="0"/>
                  <a:t> </a:t>
                </a:r>
                <a:r>
                  <a:rPr lang="en-US" sz="2400" b="1" dirty="0"/>
                  <a:t>u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dapat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dinyatakan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sebagai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kombinasi</a:t>
                </a:r>
                <a:r>
                  <a:rPr lang="en-US" sz="2400" dirty="0"/>
                  <a:t> liner  </a:t>
                </a:r>
                <a:r>
                  <a:rPr lang="en-US" sz="2400" b="1" dirty="0"/>
                  <a:t>u</a:t>
                </a:r>
                <a:r>
                  <a:rPr lang="en-US" sz="2400" dirty="0"/>
                  <a:t> = k</a:t>
                </a:r>
                <a:r>
                  <a:rPr lang="en-US" sz="2400" baseline="-25000" dirty="0"/>
                  <a:t>1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 + k</a:t>
                </a:r>
                <a:r>
                  <a:rPr lang="en-US" sz="2400" baseline="-25000" dirty="0"/>
                  <a:t>2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2</a:t>
                </a:r>
                <a:r>
                  <a:rPr lang="en-US" sz="2400" b="1" dirty="0"/>
                  <a:t> </a:t>
                </a:r>
                <a:r>
                  <a:rPr lang="en-US" sz="2400" dirty="0"/>
                  <a:t>+ k</a:t>
                </a:r>
                <a:r>
                  <a:rPr lang="en-US" sz="2400" baseline="-25000" dirty="0"/>
                  <a:t>3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3</a:t>
                </a:r>
                <a:r>
                  <a:rPr lang="en-US" sz="2400" baseline="-25000" dirty="0"/>
                  <a:t> </a:t>
                </a:r>
                <a:r>
                  <a:rPr lang="en-US" sz="2400" dirty="0"/>
                  <a:t>. </a:t>
                </a:r>
                <a:r>
                  <a:rPr lang="en-US" sz="2400" dirty="0" err="1"/>
                  <a:t>Dengan</a:t>
                </a:r>
                <a:r>
                  <a:rPr lang="en-US" sz="2400" dirty="0"/>
                  <a:t> kata lain 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1</a:t>
                </a:r>
                <a:r>
                  <a:rPr lang="en-US" sz="2400" dirty="0"/>
                  <a:t>,  </a:t>
                </a:r>
                <a:r>
                  <a:rPr lang="en-US" sz="2400" b="1" dirty="0"/>
                  <a:t>v</a:t>
                </a:r>
                <a:r>
                  <a:rPr lang="en-US" sz="2400" b="1" baseline="-25000" dirty="0"/>
                  <a:t>2</a:t>
                </a:r>
                <a:r>
                  <a:rPr lang="en-US" sz="2400" dirty="0"/>
                  <a:t>,</a:t>
                </a:r>
                <a:r>
                  <a:rPr lang="en-US" sz="2400" b="1" dirty="0"/>
                  <a:t> </a:t>
                </a:r>
                <a:r>
                  <a:rPr lang="en-US" sz="2400" dirty="0"/>
                  <a:t>dan</a:t>
                </a:r>
                <a:r>
                  <a:rPr lang="en-US" sz="2400" b="1" dirty="0"/>
                  <a:t>  v</a:t>
                </a:r>
                <a:r>
                  <a:rPr lang="en-US" sz="2400" b="1" baseline="-25000" dirty="0"/>
                  <a:t>3</a:t>
                </a:r>
                <a:r>
                  <a:rPr lang="en-US" sz="2400" baseline="-25000" dirty="0"/>
                  <a:t>  </a:t>
                </a:r>
                <a:r>
                  <a:rPr lang="en-US" sz="2400" dirty="0" err="1"/>
                  <a:t>tidak</a:t>
                </a:r>
                <a:r>
                  <a:rPr lang="en-US" sz="2400" dirty="0"/>
                  <a:t>  </a:t>
                </a:r>
                <a:r>
                  <a:rPr lang="en-US" sz="2400" dirty="0" err="1"/>
                  <a:t>membangun</a:t>
                </a:r>
                <a:r>
                  <a:rPr lang="en-US" sz="2400" dirty="0"/>
                  <a:t> R</a:t>
                </a:r>
                <a:r>
                  <a:rPr lang="en-US" sz="2400" baseline="30000" dirty="0"/>
                  <a:t>3</a:t>
                </a:r>
                <a:r>
                  <a:rPr lang="en-US" sz="2400" dirty="0"/>
                  <a:t>. 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C06B88AA-EC00-495A-8656-2CB8E709E017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553720" y="680720"/>
                <a:ext cx="10937240" cy="5648960"/>
              </a:xfrm>
              <a:blipFill>
                <a:blip r:embed="rId2"/>
                <a:stretch>
                  <a:fillRect l="-725" t="-1836" r="-613" b="-129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7EEEFCE-710E-4CC0-989E-FA291C92793D}"/>
                  </a:ext>
                </a:extLst>
              </p:cNvPr>
              <p:cNvSpPr txBox="1"/>
              <p:nvPr/>
            </p:nvSpPr>
            <p:spPr>
              <a:xfrm>
                <a:off x="8950959" y="3752115"/>
                <a:ext cx="2843291" cy="895245"/>
              </a:xfrm>
              <a:prstGeom prst="rect">
                <a:avLst/>
              </a:prstGeom>
              <a:noFill/>
            </p:spPr>
            <p:txBody>
              <a:bodyPr wrap="square" lIns="0" tIns="0" rIns="0" bIns="0" rtlCol="0">
                <a:spAutoFit/>
              </a:bodyPr>
              <a:lstStyle/>
              <a:p>
                <a:r>
                  <a:rPr lang="en-US" sz="2800" dirty="0"/>
                  <a:t>       </a:t>
                </a:r>
                <a:r>
                  <a:rPr lang="en-US" sz="2200" dirty="0"/>
                  <a:t>A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2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2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  <m:mr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200" b="0" i="1" smtClean="0">
                                  <a:latin typeface="Cambria Math" panose="02040503050406030204" pitchFamily="18" charset="0"/>
                                </a:rPr>
                                <m:t>8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200" dirty="0"/>
              </a:p>
            </p:txBody>
          </p:sp>
        </mc:Choice>
        <mc:Fallback xmlns="">
          <p:sp>
            <p:nvSpPr>
              <p:cNvPr id="4" name="TextBox 3">
                <a:extLst>
                  <a:ext uri="{FF2B5EF4-FFF2-40B4-BE49-F238E27FC236}">
                    <a16:creationId xmlns:a16="http://schemas.microsoft.com/office/drawing/2014/main" id="{B7EEEFCE-710E-4CC0-989E-FA291C927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950959" y="3752115"/>
                <a:ext cx="2843291" cy="89524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2CD8-9F77-4ACB-90A6-F53CF192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204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BD91BD-F818-4746-95F8-A676F15ABA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Pengantar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6E216B-98B0-4522-A6FF-C44142FBD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667251"/>
          </a:xfrm>
        </p:spPr>
        <p:txBody>
          <a:bodyPr>
            <a:normAutofit fontScale="85000" lnSpcReduction="10000"/>
          </a:bodyPr>
          <a:lstStyle/>
          <a:p>
            <a:r>
              <a:rPr lang="en-US" dirty="0" err="1"/>
              <a:t>Studi</a:t>
            </a:r>
            <a:r>
              <a:rPr lang="en-US" dirty="0"/>
              <a:t> </a:t>
            </a:r>
            <a:r>
              <a:rPr lang="en-US" dirty="0" err="1"/>
              <a:t>tentang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pada </a:t>
            </a:r>
            <a:r>
              <a:rPr lang="en-US" dirty="0" err="1"/>
              <a:t>awalnya</a:t>
            </a:r>
            <a:r>
              <a:rPr lang="en-US" dirty="0"/>
              <a:t> </a:t>
            </a:r>
            <a:r>
              <a:rPr lang="en-US" dirty="0" err="1"/>
              <a:t>dimulai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menampilkan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tanda</a:t>
            </a:r>
            <a:r>
              <a:rPr lang="en-US" dirty="0"/>
              <a:t> </a:t>
            </a:r>
            <a:r>
              <a:rPr lang="en-US" dirty="0" err="1"/>
              <a:t>panah</a:t>
            </a:r>
            <a:r>
              <a:rPr lang="en-US" dirty="0"/>
              <a:t> (             ).</a:t>
            </a:r>
          </a:p>
          <a:p>
            <a:endParaRPr lang="en-US" dirty="0"/>
          </a:p>
          <a:p>
            <a:r>
              <a:rPr lang="en-US" dirty="0" err="1"/>
              <a:t>Vektor-vektor</a:t>
            </a:r>
            <a:r>
              <a:rPr lang="en-US" dirty="0"/>
              <a:t> di </a:t>
            </a:r>
            <a:r>
              <a:rPr lang="en-US" dirty="0" err="1"/>
              <a:t>ruang</a:t>
            </a:r>
            <a:r>
              <a:rPr lang="en-US" dirty="0"/>
              <a:t> R</a:t>
            </a:r>
            <a:r>
              <a:rPr lang="en-US" baseline="30000" dirty="0"/>
              <a:t>2</a:t>
            </a:r>
            <a:r>
              <a:rPr lang="en-US" dirty="0"/>
              <a:t> dan R</a:t>
            </a:r>
            <a:r>
              <a:rPr lang="en-US" baseline="30000" dirty="0"/>
              <a:t>3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2-tupel </a:t>
            </a:r>
            <a:r>
              <a:rPr lang="en-US" dirty="0" err="1"/>
              <a:t>atau</a:t>
            </a:r>
            <a:r>
              <a:rPr lang="en-US" dirty="0"/>
              <a:t> 3-tupel (</a:t>
            </a:r>
            <a:r>
              <a:rPr lang="en-US" dirty="0" err="1"/>
              <a:t>yaitu</a:t>
            </a:r>
            <a:r>
              <a:rPr lang="en-US" dirty="0"/>
              <a:t> (w</a:t>
            </a:r>
            <a:r>
              <a:rPr lang="en-US" baseline="-25000" dirty="0"/>
              <a:t>1</a:t>
            </a:r>
            <a:r>
              <a:rPr lang="en-US" dirty="0"/>
              <a:t>, w</a:t>
            </a:r>
            <a:r>
              <a:rPr lang="en-US" baseline="-25000" dirty="0"/>
              <a:t>2</a:t>
            </a:r>
            <a:r>
              <a:rPr lang="en-US" dirty="0"/>
              <a:t>) </a:t>
            </a:r>
            <a:r>
              <a:rPr lang="en-US" dirty="0" err="1"/>
              <a:t>atau</a:t>
            </a:r>
            <a:r>
              <a:rPr lang="en-US" dirty="0"/>
              <a:t> (w</a:t>
            </a:r>
            <a:r>
              <a:rPr lang="en-US" baseline="-25000" dirty="0"/>
              <a:t>1</a:t>
            </a:r>
            <a:r>
              <a:rPr lang="en-US" dirty="0"/>
              <a:t>, w</a:t>
            </a:r>
            <a:r>
              <a:rPr lang="en-US" baseline="-25000" dirty="0"/>
              <a:t>2</a:t>
            </a:r>
            <a:r>
              <a:rPr lang="en-US" dirty="0"/>
              <a:t>, w</a:t>
            </a:r>
            <a:r>
              <a:rPr lang="en-US" baseline="-25000" dirty="0"/>
              <a:t>3</a:t>
            </a:r>
            <a:r>
              <a:rPr lang="en-US" dirty="0"/>
              <a:t>)) dan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digambarkan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visual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ruas</a:t>
            </a:r>
            <a:r>
              <a:rPr lang="en-US" dirty="0"/>
              <a:t> </a:t>
            </a:r>
            <a:r>
              <a:rPr lang="en-US" dirty="0" err="1"/>
              <a:t>garis</a:t>
            </a:r>
            <a:r>
              <a:rPr lang="en-US" dirty="0"/>
              <a:t> pada </a:t>
            </a:r>
            <a:r>
              <a:rPr lang="en-US" dirty="0" err="1"/>
              <a:t>sistem</a:t>
            </a:r>
            <a:r>
              <a:rPr lang="en-US" dirty="0"/>
              <a:t> </a:t>
            </a:r>
            <a:r>
              <a:rPr lang="en-US" dirty="0" err="1"/>
              <a:t>koordinat</a:t>
            </a:r>
            <a:r>
              <a:rPr lang="en-US" dirty="0"/>
              <a:t> </a:t>
            </a:r>
            <a:r>
              <a:rPr lang="en-US" dirty="0" err="1"/>
              <a:t>kartesian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Selanjutnya</a:t>
            </a:r>
            <a:r>
              <a:rPr lang="en-US" dirty="0"/>
              <a:t>, </a:t>
            </a:r>
            <a:r>
              <a:rPr lang="en-US" dirty="0" err="1"/>
              <a:t>pengertian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diperluas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R</a:t>
            </a:r>
            <a:r>
              <a:rPr lang="en-US" baseline="30000" dirty="0"/>
              <a:t>n</a:t>
            </a:r>
            <a:r>
              <a:rPr lang="en-US" dirty="0"/>
              <a:t>,  dan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n-</a:t>
            </a:r>
            <a:r>
              <a:rPr lang="en-US" dirty="0" err="1"/>
              <a:t>tupel</a:t>
            </a:r>
            <a:r>
              <a:rPr lang="en-US" dirty="0"/>
              <a:t>, </a:t>
            </a:r>
            <a:r>
              <a:rPr lang="en-US" dirty="0" err="1"/>
              <a:t>namun</a:t>
            </a:r>
            <a:r>
              <a:rPr lang="en-US" dirty="0"/>
              <a:t> </a:t>
            </a:r>
            <a:r>
              <a:rPr lang="en-US" dirty="0" err="1"/>
              <a:t>penggambaran</a:t>
            </a:r>
            <a:r>
              <a:rPr lang="en-US" dirty="0"/>
              <a:t> </a:t>
            </a:r>
            <a:r>
              <a:rPr lang="en-US" dirty="0" err="1"/>
              <a:t>secara</a:t>
            </a:r>
            <a:r>
              <a:rPr lang="en-US" dirty="0"/>
              <a:t> visual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mungkin</a:t>
            </a:r>
            <a:r>
              <a:rPr lang="en-US" dirty="0"/>
              <a:t> </a:t>
            </a:r>
            <a:r>
              <a:rPr lang="en-US" dirty="0" err="1"/>
              <a:t>lagi</a:t>
            </a:r>
            <a:r>
              <a:rPr lang="en-US" dirty="0"/>
              <a:t>.</a:t>
            </a:r>
          </a:p>
          <a:p>
            <a:endParaRPr lang="en-US" dirty="0"/>
          </a:p>
          <a:p>
            <a:r>
              <a:rPr lang="en-US" dirty="0" err="1"/>
              <a:t>Konsep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ruang</a:t>
            </a:r>
            <a:r>
              <a:rPr lang="en-US" dirty="0"/>
              <a:t> R</a:t>
            </a:r>
            <a:r>
              <a:rPr lang="en-US" baseline="30000" dirty="0"/>
              <a:t>n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diperluas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  <a:r>
              <a:rPr lang="en-US" dirty="0" err="1"/>
              <a:t>berbagai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</a:t>
            </a:r>
            <a:r>
              <a:rPr lang="en-US" dirty="0" err="1"/>
              <a:t>matematika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diperlakukan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</a:t>
            </a:r>
            <a:r>
              <a:rPr lang="en-US" dirty="0" err="1"/>
              <a:t>asalkan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</a:t>
            </a:r>
            <a:r>
              <a:rPr lang="en-US" dirty="0" err="1"/>
              <a:t>sejumlah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.</a:t>
            </a:r>
          </a:p>
          <a:p>
            <a:endParaRPr lang="en-US" dirty="0"/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DC445CB1-2780-4FE2-B5A9-BAB442EF8C95}"/>
              </a:ext>
            </a:extLst>
          </p:cNvPr>
          <p:cNvCxnSpPr/>
          <p:nvPr/>
        </p:nvCxnSpPr>
        <p:spPr>
          <a:xfrm flipV="1">
            <a:off x="5212080" y="2184400"/>
            <a:ext cx="772160" cy="304800"/>
          </a:xfrm>
          <a:prstGeom prst="straightConnector1">
            <a:avLst/>
          </a:prstGeom>
          <a:ln w="25400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54648F-AA3F-4529-A7AF-6B16284C20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0367313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75134E-9101-46A4-B0C6-CD6BB53462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Kebebasan</a:t>
            </a:r>
            <a:r>
              <a:rPr lang="en-US" b="1" dirty="0"/>
              <a:t> linier (</a:t>
            </a:r>
            <a:r>
              <a:rPr lang="en-US" b="1" i="1" dirty="0"/>
              <a:t>linear independence</a:t>
            </a:r>
            <a:r>
              <a:rPr lang="en-US" b="1" dirty="0"/>
              <a:t>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337AA8-48C8-4B34-9B64-3E40BF42F2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530725"/>
          </a:xfrm>
        </p:spPr>
        <p:txBody>
          <a:bodyPr>
            <a:normAutofit lnSpcReduction="10000"/>
          </a:bodyPr>
          <a:lstStyle/>
          <a:p>
            <a:r>
              <a:rPr lang="en-US" sz="2400" dirty="0" err="1"/>
              <a:t>Misalkan</a:t>
            </a:r>
            <a:r>
              <a:rPr lang="en-US" sz="2400" dirty="0"/>
              <a:t> V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. </a:t>
            </a:r>
            <a:r>
              <a:rPr lang="en-US" sz="2400" dirty="0" err="1"/>
              <a:t>Himpunan</a:t>
            </a:r>
            <a:r>
              <a:rPr lang="en-US" sz="2400" dirty="0"/>
              <a:t> S = 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…, 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r</a:t>
            </a:r>
            <a:r>
              <a:rPr lang="en-US" sz="2400" b="1" baseline="-25000" dirty="0"/>
              <a:t> </a:t>
            </a:r>
            <a:r>
              <a:rPr lang="en-US" sz="2400" dirty="0"/>
              <a:t>} 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b="1" dirty="0" err="1"/>
              <a:t>bebas</a:t>
            </a:r>
            <a:r>
              <a:rPr lang="en-US" sz="2400" b="1" dirty="0"/>
              <a:t> linier</a:t>
            </a:r>
            <a:r>
              <a:rPr lang="en-US" sz="2400" dirty="0"/>
              <a:t> (</a:t>
            </a:r>
            <a:r>
              <a:rPr lang="en-US" sz="2400" i="1" dirty="0"/>
              <a:t>linear independence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dan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</a:t>
            </a:r>
          </a:p>
          <a:p>
            <a:pPr marL="0" indent="0">
              <a:buNone/>
            </a:pPr>
            <a:r>
              <a:rPr lang="en-US" sz="2400" dirty="0"/>
              <a:t>		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 </a:t>
            </a:r>
            <a:r>
              <a:rPr lang="en-US" sz="2400" dirty="0"/>
              <a:t> + …. + </a:t>
            </a:r>
            <a:r>
              <a:rPr lang="en-US" sz="2400" dirty="0" err="1"/>
              <a:t>k</a:t>
            </a:r>
            <a:r>
              <a:rPr lang="en-US" sz="2400" baseline="-25000" dirty="0" err="1"/>
              <a:t>r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r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u="sng" dirty="0" err="1"/>
              <a:t>hanya</a:t>
            </a:r>
            <a:r>
              <a:rPr lang="en-US" sz="2400" u="sng" dirty="0"/>
              <a:t> </a:t>
            </a:r>
            <a:r>
              <a:rPr lang="en-US" sz="2400" u="sng" dirty="0" err="1"/>
              <a:t>satu</a:t>
            </a:r>
            <a:r>
              <a:rPr lang="en-US" sz="2400" u="sng" dirty="0"/>
              <a:t> </a:t>
            </a:r>
            <a:r>
              <a:rPr lang="en-US" sz="2400" dirty="0"/>
              <a:t>solusi </a:t>
            </a:r>
            <a:r>
              <a:rPr lang="en-US" sz="2400" dirty="0" err="1"/>
              <a:t>yaitu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	k</a:t>
            </a:r>
            <a:r>
              <a:rPr lang="en-US" sz="2400" baseline="-25000" dirty="0"/>
              <a:t>1</a:t>
            </a:r>
            <a:r>
              <a:rPr lang="en-US" sz="2400" dirty="0"/>
              <a:t> = 0, k</a:t>
            </a:r>
            <a:r>
              <a:rPr lang="en-US" sz="2400" baseline="-25000" dirty="0"/>
              <a:t>2</a:t>
            </a:r>
            <a:r>
              <a:rPr lang="en-US" sz="2400" dirty="0"/>
              <a:t> = 0, …, </a:t>
            </a:r>
            <a:r>
              <a:rPr lang="en-US" sz="2400" dirty="0" err="1"/>
              <a:t>k</a:t>
            </a:r>
            <a:r>
              <a:rPr lang="en-US" sz="2400" baseline="-25000" dirty="0" err="1"/>
              <a:t>r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r>
              <a:rPr lang="en-US" sz="2400" dirty="0"/>
              <a:t>   Solusi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disebut</a:t>
            </a:r>
            <a:r>
              <a:rPr lang="en-US" sz="2400" dirty="0"/>
              <a:t> </a:t>
            </a:r>
            <a:r>
              <a:rPr lang="en-US" sz="2400" b="1" dirty="0"/>
              <a:t>solusi trivial</a:t>
            </a:r>
            <a:r>
              <a:rPr lang="en-US" sz="2400" dirty="0"/>
              <a:t>. </a:t>
            </a:r>
          </a:p>
          <a:p>
            <a:pPr marL="0" indent="0">
              <a:buNone/>
            </a:pPr>
            <a:r>
              <a:rPr lang="en-US" sz="2400" dirty="0"/>
              <a:t> </a:t>
            </a:r>
          </a:p>
          <a:p>
            <a:r>
              <a:rPr lang="en-US" sz="2400" dirty="0" err="1"/>
              <a:t>Sebaliknya</a:t>
            </a:r>
            <a:r>
              <a:rPr lang="en-US" sz="2400" dirty="0"/>
              <a:t>, S = 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…, 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r</a:t>
            </a:r>
            <a:r>
              <a:rPr lang="en-US" sz="2400" b="1" baseline="-25000" dirty="0"/>
              <a:t> </a:t>
            </a:r>
            <a:r>
              <a:rPr lang="en-US" sz="2400" dirty="0"/>
              <a:t>} 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b="1" dirty="0" err="1"/>
              <a:t>tidak</a:t>
            </a:r>
            <a:r>
              <a:rPr lang="en-US" sz="2400" b="1" dirty="0"/>
              <a:t> </a:t>
            </a:r>
            <a:r>
              <a:rPr lang="en-US" sz="2400" b="1" dirty="0" err="1"/>
              <a:t>bebas</a:t>
            </a:r>
            <a:r>
              <a:rPr lang="en-US" sz="2400" b="1" dirty="0"/>
              <a:t> linier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b="1" dirty="0" err="1"/>
              <a:t>kebergantungan</a:t>
            </a:r>
            <a:r>
              <a:rPr lang="en-US" sz="2400" b="1" dirty="0"/>
              <a:t> linier </a:t>
            </a:r>
            <a:r>
              <a:rPr lang="en-US" sz="2400" dirty="0"/>
              <a:t>(</a:t>
            </a:r>
            <a:r>
              <a:rPr lang="en-US" sz="2400" i="1" dirty="0"/>
              <a:t>linear dependence</a:t>
            </a:r>
            <a:r>
              <a:rPr lang="en-US" sz="2400" dirty="0"/>
              <a:t>) </a:t>
            </a:r>
            <a:r>
              <a:rPr lang="en-US" sz="2400" dirty="0" err="1"/>
              <a:t>jika</a:t>
            </a:r>
            <a:r>
              <a:rPr lang="en-US" sz="2400" dirty="0"/>
              <a:t> dan </a:t>
            </a:r>
            <a:r>
              <a:rPr lang="en-US" sz="2400" dirty="0" err="1"/>
              <a:t>hanya</a:t>
            </a:r>
            <a:r>
              <a:rPr lang="en-US" sz="2400" dirty="0"/>
              <a:t> </a:t>
            </a:r>
            <a:r>
              <a:rPr lang="en-US" sz="2400" dirty="0" err="1"/>
              <a:t>jika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</a:t>
            </a:r>
          </a:p>
          <a:p>
            <a:pPr marL="0" indent="0">
              <a:buNone/>
            </a:pPr>
            <a:r>
              <a:rPr lang="en-US" sz="2400" dirty="0"/>
              <a:t>		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 </a:t>
            </a:r>
            <a:r>
              <a:rPr lang="en-US" sz="2400" dirty="0"/>
              <a:t> + …. + </a:t>
            </a:r>
            <a:r>
              <a:rPr lang="en-US" sz="2400" dirty="0" err="1"/>
              <a:t>k</a:t>
            </a:r>
            <a:r>
              <a:rPr lang="en-US" sz="2400" baseline="-25000" dirty="0" err="1"/>
              <a:t>r</a:t>
            </a:r>
            <a:r>
              <a:rPr lang="en-US" sz="2400" b="1" dirty="0" err="1"/>
              <a:t>v</a:t>
            </a:r>
            <a:r>
              <a:rPr lang="en-US" sz="2400" b="1" baseline="-25000" dirty="0" err="1"/>
              <a:t>r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</a:p>
          <a:p>
            <a:pPr marL="0" indent="0">
              <a:buNone/>
            </a:pPr>
            <a:r>
              <a:rPr lang="en-US" sz="2400" dirty="0"/>
              <a:t>   </a:t>
            </a:r>
            <a:r>
              <a:rPr lang="en-US" sz="2400" dirty="0" err="1"/>
              <a:t>memiliki</a:t>
            </a:r>
            <a:r>
              <a:rPr lang="en-US" sz="2400" dirty="0"/>
              <a:t> </a:t>
            </a:r>
            <a:r>
              <a:rPr lang="en-US" sz="2400" b="1" dirty="0"/>
              <a:t>solusi non-trivial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 </a:t>
            </a:r>
            <a:r>
              <a:rPr lang="en-US" sz="2400" u="sng" dirty="0" err="1"/>
              <a:t>memiliki</a:t>
            </a:r>
            <a:r>
              <a:rPr lang="en-US" sz="2400" u="sng" dirty="0"/>
              <a:t> solusi lain </a:t>
            </a:r>
            <a:r>
              <a:rPr lang="en-US" sz="2400" dirty="0" err="1"/>
              <a:t>selain</a:t>
            </a:r>
            <a:r>
              <a:rPr lang="en-US" sz="2400" dirty="0"/>
              <a:t> k</a:t>
            </a:r>
            <a:r>
              <a:rPr lang="en-US" sz="2400" baseline="-25000" dirty="0"/>
              <a:t>1</a:t>
            </a:r>
            <a:r>
              <a:rPr lang="en-US" sz="2400" dirty="0"/>
              <a:t> = 0, k</a:t>
            </a:r>
            <a:r>
              <a:rPr lang="en-US" sz="2400" baseline="-25000" dirty="0"/>
              <a:t>2</a:t>
            </a:r>
            <a:r>
              <a:rPr lang="en-US" sz="2400" dirty="0"/>
              <a:t> = 0, …, </a:t>
            </a:r>
            <a:r>
              <a:rPr lang="en-US" sz="2400" dirty="0" err="1"/>
              <a:t>k</a:t>
            </a:r>
            <a:r>
              <a:rPr lang="en-US" sz="2400" baseline="-25000" dirty="0" err="1"/>
              <a:t>r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D1281D-698D-42D2-B95C-2C554FE440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459896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52CF6-6099-44D5-8836-2875C5E2F3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34720"/>
            <a:ext cx="10515600" cy="5242243"/>
          </a:xfrm>
        </p:spPr>
        <p:txBody>
          <a:bodyPr/>
          <a:lstStyle/>
          <a:p>
            <a:pPr marL="0" indent="0">
              <a:buNone/>
            </a:pPr>
            <a:r>
              <a:rPr lang="en-US" dirty="0" err="1"/>
              <a:t>Pengertian</a:t>
            </a:r>
            <a:r>
              <a:rPr lang="en-US" dirty="0"/>
              <a:t> lain </a:t>
            </a:r>
            <a:r>
              <a:rPr lang="en-US" dirty="0" err="1"/>
              <a:t>bebas</a:t>
            </a:r>
            <a:r>
              <a:rPr lang="en-US" dirty="0"/>
              <a:t> linier dan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bebas</a:t>
            </a:r>
            <a:r>
              <a:rPr lang="en-US" dirty="0"/>
              <a:t> linier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sbb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S yang </a:t>
            </a:r>
            <a:r>
              <a:rPr lang="en-US" dirty="0" err="1"/>
              <a:t>memiliki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atau</a:t>
            </a:r>
            <a:r>
              <a:rPr lang="en-US" dirty="0"/>
              <a:t> </a:t>
            </a:r>
            <a:r>
              <a:rPr lang="en-US" dirty="0" err="1"/>
              <a:t>lebih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 </a:t>
            </a:r>
            <a:r>
              <a:rPr lang="en-US" dirty="0" err="1"/>
              <a:t>dikatakan</a:t>
            </a:r>
            <a:r>
              <a:rPr lang="en-US" dirty="0"/>
              <a:t>:</a:t>
            </a:r>
          </a:p>
          <a:p>
            <a:pPr marL="514350" indent="-514350">
              <a:buAutoNum type="alphaLcParenBoth"/>
            </a:pPr>
            <a:r>
              <a:rPr lang="en-US" b="1" dirty="0" err="1"/>
              <a:t>tidak</a:t>
            </a:r>
            <a:r>
              <a:rPr lang="en-US" b="1" dirty="0"/>
              <a:t> </a:t>
            </a:r>
            <a:r>
              <a:rPr lang="en-US" b="1" dirty="0" err="1"/>
              <a:t>bebas</a:t>
            </a:r>
            <a:r>
              <a:rPr lang="en-US" b="1" dirty="0"/>
              <a:t> linier </a:t>
            </a:r>
            <a:r>
              <a:rPr lang="en-US" dirty="0"/>
              <a:t>(</a:t>
            </a:r>
            <a:r>
              <a:rPr lang="en-US" i="1" dirty="0"/>
              <a:t>linear dependence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dan </a:t>
            </a:r>
            <a:r>
              <a:rPr lang="en-US" dirty="0" err="1"/>
              <a:t>hanya</a:t>
            </a:r>
            <a:r>
              <a:rPr lang="en-US" dirty="0"/>
              <a:t>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u="sng" dirty="0" err="1"/>
              <a:t>sedikitnya</a:t>
            </a:r>
            <a:r>
              <a:rPr lang="en-US" dirty="0"/>
              <a:t>  </a:t>
            </a:r>
            <a:r>
              <a:rPr lang="en-US" dirty="0" err="1"/>
              <a:t>satu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  <a:p>
            <a:pPr marL="514350" indent="-514350">
              <a:buAutoNum type="alphaLcParenBoth"/>
            </a:pPr>
            <a:r>
              <a:rPr lang="en-US" dirty="0"/>
              <a:t> </a:t>
            </a:r>
            <a:r>
              <a:rPr lang="en-US" b="1" dirty="0" err="1"/>
              <a:t>bebas</a:t>
            </a:r>
            <a:r>
              <a:rPr lang="en-US" b="1" dirty="0"/>
              <a:t> linier </a:t>
            </a:r>
            <a:r>
              <a:rPr lang="en-US" dirty="0"/>
              <a:t>(</a:t>
            </a:r>
            <a:r>
              <a:rPr lang="en-US" i="1" dirty="0"/>
              <a:t>linear independence</a:t>
            </a:r>
            <a:r>
              <a:rPr lang="en-US" dirty="0"/>
              <a:t>) </a:t>
            </a:r>
            <a:r>
              <a:rPr lang="en-US" dirty="0" err="1"/>
              <a:t>jika</a:t>
            </a:r>
            <a:r>
              <a:rPr lang="en-US" dirty="0"/>
              <a:t> </a:t>
            </a:r>
            <a:r>
              <a:rPr lang="en-US" u="sng" dirty="0" err="1"/>
              <a:t>tidak</a:t>
            </a:r>
            <a:r>
              <a:rPr lang="en-US" u="sng" dirty="0"/>
              <a:t> </a:t>
            </a:r>
            <a:r>
              <a:rPr lang="en-US" u="sng" dirty="0" err="1"/>
              <a:t>ada</a:t>
            </a:r>
            <a:r>
              <a:rPr lang="en-US" u="sng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S yang </a:t>
            </a:r>
            <a:r>
              <a:rPr lang="en-US" dirty="0" err="1"/>
              <a:t>dinyatakan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kombinasi</a:t>
            </a:r>
            <a:r>
              <a:rPr lang="en-US" dirty="0"/>
              <a:t> linier </a:t>
            </a:r>
            <a:r>
              <a:rPr lang="en-US" dirty="0" err="1"/>
              <a:t>dari</a:t>
            </a:r>
            <a:r>
              <a:rPr lang="en-US" dirty="0"/>
              <a:t> </a:t>
            </a:r>
            <a:r>
              <a:rPr lang="en-US" dirty="0" err="1"/>
              <a:t>vektor-vektor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D89EBE-1525-4D53-BAC5-77FA82B6EE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97261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7CFDC61-8F43-4088-9629-439BA49212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853440"/>
            <a:ext cx="10601960" cy="532352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 6</a:t>
            </a:r>
            <a:r>
              <a:rPr lang="en-US" sz="2400" dirty="0"/>
              <a:t>: </a:t>
            </a:r>
            <a:r>
              <a:rPr lang="en-US" sz="2400" dirty="0" err="1"/>
              <a:t>Misalkan</a:t>
            </a:r>
            <a:r>
              <a:rPr lang="en-US" sz="2400" dirty="0"/>
              <a:t> S = 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}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= (1, 2 , 3),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(2, 1, 5)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(4, 5, 11). Kita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memverifikasi</a:t>
            </a:r>
            <a:r>
              <a:rPr lang="en-US" sz="2400" dirty="0"/>
              <a:t> </a:t>
            </a:r>
            <a:r>
              <a:rPr lang="en-US" sz="2400" dirty="0" err="1"/>
              <a:t>bahwa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 </a:t>
            </a:r>
            <a:r>
              <a:rPr lang="en-US" sz="24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–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0  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2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r>
              <a:rPr lang="en-US" sz="2400" dirty="0"/>
              <a:t>Karena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2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itu</a:t>
            </a:r>
            <a:r>
              <a:rPr lang="en-US" sz="2400" dirty="0"/>
              <a:t>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  <a:r>
              <a:rPr lang="en-US" sz="2400" dirty="0" err="1"/>
              <a:t>Dengan</a:t>
            </a:r>
            <a:r>
              <a:rPr lang="en-US" sz="2400" dirty="0"/>
              <a:t> kata lain, 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bergantung</a:t>
            </a:r>
            <a:r>
              <a:rPr lang="en-US" sz="2400" dirty="0"/>
              <a:t> pada </a:t>
            </a: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S, </a:t>
            </a:r>
            <a:r>
              <a:rPr lang="en-US" sz="2400" dirty="0" err="1"/>
              <a:t>sehingga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S = 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} </a:t>
            </a:r>
            <a:r>
              <a:rPr lang="en-US" sz="2400" dirty="0" err="1"/>
              <a:t>dikatakan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linier.</a:t>
            </a:r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7</a:t>
            </a:r>
            <a:r>
              <a:rPr lang="en-US" sz="2400" dirty="0"/>
              <a:t>: </a:t>
            </a:r>
            <a:r>
              <a:rPr lang="en-US" sz="2400" dirty="0" err="1"/>
              <a:t>Polinom</a:t>
            </a:r>
            <a:r>
              <a:rPr lang="en-US" sz="2400" dirty="0"/>
              <a:t> </a:t>
            </a:r>
            <a:r>
              <a:rPr lang="en-US" sz="2400" b="1" dirty="0"/>
              <a:t>p</a:t>
            </a:r>
            <a:r>
              <a:rPr lang="en-US" sz="2400" b="1" baseline="-25000" dirty="0"/>
              <a:t>1</a:t>
            </a:r>
            <a:r>
              <a:rPr lang="en-US" sz="2400" dirty="0"/>
              <a:t> = 1 – x,  </a:t>
            </a:r>
            <a:r>
              <a:rPr lang="en-US" sz="2400" b="1" dirty="0"/>
              <a:t>p</a:t>
            </a:r>
            <a:r>
              <a:rPr lang="en-US" sz="2400" b="1" baseline="-25000" dirty="0"/>
              <a:t>2</a:t>
            </a:r>
            <a:r>
              <a:rPr lang="en-US" sz="2400" dirty="0"/>
              <a:t> = 5 + 3x – 2x</a:t>
            </a:r>
            <a:r>
              <a:rPr lang="en-US" sz="2400" baseline="30000" dirty="0"/>
              <a:t>2</a:t>
            </a:r>
            <a:r>
              <a:rPr lang="en-US" sz="2400" dirty="0"/>
              <a:t>, dan </a:t>
            </a:r>
            <a:r>
              <a:rPr lang="en-US" sz="2400" b="1" dirty="0"/>
              <a:t>p</a:t>
            </a:r>
            <a:r>
              <a:rPr lang="en-US" sz="2400" b="1" baseline="-25000" dirty="0"/>
              <a:t>3</a:t>
            </a:r>
            <a:r>
              <a:rPr lang="en-US" sz="2400" dirty="0"/>
              <a:t> = 1 + 3x – x</a:t>
            </a:r>
            <a:r>
              <a:rPr lang="en-US" sz="2400" baseline="30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linier </a:t>
            </a:r>
            <a:r>
              <a:rPr lang="en-US" sz="2400" dirty="0" err="1"/>
              <a:t>karena</a:t>
            </a:r>
            <a:r>
              <a:rPr lang="en-US" sz="2400" dirty="0"/>
              <a:t> 3</a:t>
            </a:r>
            <a:r>
              <a:rPr lang="en-US" sz="2400" b="1" dirty="0"/>
              <a:t>p</a:t>
            </a:r>
            <a:r>
              <a:rPr lang="en-US" sz="2400" b="1" baseline="-25000" dirty="0"/>
              <a:t>1</a:t>
            </a:r>
            <a:r>
              <a:rPr lang="en-US" sz="2400" dirty="0"/>
              <a:t> –  </a:t>
            </a:r>
            <a:r>
              <a:rPr lang="en-US" sz="2400" b="1" dirty="0"/>
              <a:t>p</a:t>
            </a:r>
            <a:r>
              <a:rPr lang="en-US" sz="2400" b="1" baseline="-25000" dirty="0"/>
              <a:t>2</a:t>
            </a:r>
            <a:r>
              <a:rPr lang="en-US" sz="2400" dirty="0"/>
              <a:t> + 2</a:t>
            </a:r>
            <a:r>
              <a:rPr lang="en-US" sz="2400" b="1" dirty="0"/>
              <a:t>p</a:t>
            </a:r>
            <a:r>
              <a:rPr lang="en-US" sz="2400" b="1" baseline="-25000" dirty="0"/>
              <a:t>3</a:t>
            </a:r>
            <a:r>
              <a:rPr lang="en-US" sz="2400" dirty="0"/>
              <a:t> = 0 </a:t>
            </a:r>
            <a:r>
              <a:rPr lang="en-US" sz="2400" dirty="0">
                <a:sym typeface="Wingdings" panose="05000000000000000000" pitchFamily="2" charset="2"/>
              </a:rPr>
              <a:t> </a:t>
            </a:r>
            <a:r>
              <a:rPr lang="en-US" sz="2400" b="1" dirty="0">
                <a:sym typeface="Wingdings" panose="05000000000000000000" pitchFamily="2" charset="2"/>
              </a:rPr>
              <a:t>p</a:t>
            </a:r>
            <a:r>
              <a:rPr lang="en-US" sz="2400" b="1" baseline="-25000" dirty="0">
                <a:sym typeface="Wingdings" panose="05000000000000000000" pitchFamily="2" charset="2"/>
              </a:rPr>
              <a:t>2</a:t>
            </a:r>
            <a:r>
              <a:rPr lang="en-US" sz="2400" dirty="0">
                <a:sym typeface="Wingdings" panose="05000000000000000000" pitchFamily="2" charset="2"/>
              </a:rPr>
              <a:t> = 3</a:t>
            </a:r>
            <a:r>
              <a:rPr lang="en-US" sz="2400" b="1" dirty="0"/>
              <a:t>p</a:t>
            </a:r>
            <a:r>
              <a:rPr lang="en-US" sz="2400" b="1" baseline="-25000" dirty="0"/>
              <a:t>3</a:t>
            </a:r>
            <a:r>
              <a:rPr lang="en-US" sz="2400" dirty="0"/>
              <a:t> + 2</a:t>
            </a:r>
            <a:r>
              <a:rPr lang="en-US" sz="2400" b="1" dirty="0"/>
              <a:t>p</a:t>
            </a:r>
            <a:r>
              <a:rPr lang="en-US" sz="2400" b="1" baseline="-25000" dirty="0"/>
              <a:t>3</a:t>
            </a:r>
            <a:r>
              <a:rPr lang="en-US" sz="2400" dirty="0"/>
              <a:t>, yang </a:t>
            </a:r>
            <a:r>
              <a:rPr lang="en-US" sz="2400" dirty="0" err="1"/>
              <a:t>berarti</a:t>
            </a:r>
            <a:r>
              <a:rPr lang="en-US" sz="2400" dirty="0"/>
              <a:t> </a:t>
            </a:r>
            <a:r>
              <a:rPr lang="en-US" sz="2400" b="1" dirty="0"/>
              <a:t>p</a:t>
            </a:r>
            <a:r>
              <a:rPr lang="en-US" sz="2400" b="1" baseline="-25000" dirty="0"/>
              <a:t>2</a:t>
            </a:r>
            <a:r>
              <a:rPr lang="en-US" sz="2400" dirty="0"/>
              <a:t> </a:t>
            </a:r>
            <a:r>
              <a:rPr lang="en-US" sz="2400" dirty="0" err="1"/>
              <a:t>merupakan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</a:t>
            </a:r>
            <a:r>
              <a:rPr lang="en-US" sz="2400" dirty="0" err="1"/>
              <a:t>dari</a:t>
            </a:r>
            <a:r>
              <a:rPr lang="en-US" sz="2400" dirty="0"/>
              <a:t> </a:t>
            </a:r>
            <a:r>
              <a:rPr lang="en-US" sz="2400" dirty="0" err="1"/>
              <a:t>polinom-polinom</a:t>
            </a:r>
            <a:r>
              <a:rPr lang="en-US" sz="2400" dirty="0"/>
              <a:t> </a:t>
            </a:r>
            <a:r>
              <a:rPr lang="en-US" sz="2400" dirty="0" err="1"/>
              <a:t>lainnya</a:t>
            </a:r>
            <a:r>
              <a:rPr lang="en-US" sz="2400" dirty="0"/>
              <a:t>.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B8616B-3651-4B35-8042-FB1D58E125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4243109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38F288CD-5D49-4773-A624-D2BAAB6B2A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33</a:t>
            </a:fld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F1651304-2FCB-48B5-8561-3A125C44D95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0839" y="307052"/>
            <a:ext cx="7647102" cy="62438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5818537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B88AA-EC00-495A-8656-2CB8E709E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380" y="448391"/>
            <a:ext cx="10937240" cy="627308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8</a:t>
            </a:r>
            <a:r>
              <a:rPr lang="en-US" sz="2400" dirty="0"/>
              <a:t>: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= (1, –2, 3),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(5, 6, –1)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(3, 2, 1)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linier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linier.</a:t>
            </a:r>
          </a:p>
          <a:p>
            <a:pPr marL="0" indent="0"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Kita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  <a:r>
              <a:rPr lang="en-US" sz="2400" dirty="0" err="1"/>
              <a:t>memiliki</a:t>
            </a:r>
            <a:r>
              <a:rPr lang="en-US" sz="2400" dirty="0"/>
              <a:t> solusi trivial </a:t>
            </a:r>
            <a:r>
              <a:rPr lang="en-US" sz="2400" dirty="0" err="1"/>
              <a:t>atau</a:t>
            </a:r>
            <a:r>
              <a:rPr lang="en-US" sz="2400" dirty="0"/>
              <a:t> non-trivial.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	</a:t>
            </a:r>
            <a:r>
              <a:rPr lang="en-US" sz="2400" dirty="0"/>
              <a:t> k</a:t>
            </a:r>
            <a:r>
              <a:rPr lang="en-US" sz="2400" baseline="-25000" dirty="0"/>
              <a:t>1</a:t>
            </a:r>
            <a:r>
              <a:rPr lang="en-US" sz="2400" dirty="0"/>
              <a:t>(1, –2, 3) + k</a:t>
            </a:r>
            <a:r>
              <a:rPr lang="en-US" sz="2400" baseline="-25000" dirty="0"/>
              <a:t>2</a:t>
            </a:r>
            <a:r>
              <a:rPr lang="en-US" sz="2400" dirty="0"/>
              <a:t>(5, 6, –1) + k</a:t>
            </a:r>
            <a:r>
              <a:rPr lang="en-US" sz="2400" baseline="-25000" dirty="0"/>
              <a:t>3</a:t>
            </a:r>
            <a:r>
              <a:rPr lang="en-US" sz="2400" dirty="0"/>
              <a:t>(3, 2 , 1)</a:t>
            </a:r>
            <a:r>
              <a:rPr lang="en-US" sz="2400" baseline="-25000" dirty="0"/>
              <a:t> </a:t>
            </a:r>
            <a:r>
              <a:rPr lang="en-US" sz="2400" dirty="0"/>
              <a:t>= 0</a:t>
            </a:r>
          </a:p>
          <a:p>
            <a:pPr marL="0" indent="0">
              <a:buNone/>
            </a:pPr>
            <a:r>
              <a:rPr lang="en-US" sz="2400" dirty="0" err="1"/>
              <a:t>Diperoleh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 k</a:t>
            </a:r>
            <a:r>
              <a:rPr lang="en-US" sz="2400" baseline="-25000" dirty="0"/>
              <a:t>1</a:t>
            </a:r>
            <a:r>
              <a:rPr lang="en-US" sz="2400" dirty="0"/>
              <a:t> +  5k</a:t>
            </a:r>
            <a:r>
              <a:rPr lang="en-US" sz="2400" baseline="-25000" dirty="0"/>
              <a:t>2</a:t>
            </a:r>
            <a:r>
              <a:rPr lang="en-US" sz="2400" dirty="0"/>
              <a:t>  +   3k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  <a:endParaRPr lang="en-US" sz="2400" baseline="-25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        –2k</a:t>
            </a:r>
            <a:r>
              <a:rPr lang="en-US" sz="2400" baseline="-25000" dirty="0"/>
              <a:t>1</a:t>
            </a:r>
            <a:r>
              <a:rPr lang="en-US" sz="2400" dirty="0"/>
              <a:t> + 6k</a:t>
            </a:r>
            <a:r>
              <a:rPr lang="en-US" sz="2400" baseline="-25000" dirty="0"/>
              <a:t>2</a:t>
            </a:r>
            <a:r>
              <a:rPr lang="en-US" sz="2400" dirty="0"/>
              <a:t>  +   2k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	3k</a:t>
            </a:r>
            <a:r>
              <a:rPr lang="en-US" sz="2400" baseline="-25000" dirty="0"/>
              <a:t>1</a:t>
            </a:r>
            <a:r>
              <a:rPr lang="en-US" sz="2400" dirty="0"/>
              <a:t> –   k</a:t>
            </a:r>
            <a:r>
              <a:rPr lang="en-US" sz="2400" baseline="-25000" dirty="0"/>
              <a:t>2</a:t>
            </a:r>
            <a:r>
              <a:rPr lang="en-US" sz="2400" dirty="0"/>
              <a:t>  +     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Gauss: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2CD8-9F77-4ACB-90A6-F53CF192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234ABD0-530A-410B-B73E-15B23000B476}"/>
                  </a:ext>
                </a:extLst>
              </p:cNvPr>
              <p:cNvSpPr/>
              <p:nvPr/>
            </p:nvSpPr>
            <p:spPr>
              <a:xfrm>
                <a:off x="1014373" y="4543655"/>
                <a:ext cx="5600251" cy="106894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i="1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~   </a:t>
                </a:r>
                <a14:m>
                  <m:oMath xmlns:m="http://schemas.openxmlformats.org/officeDocument/2006/math">
                    <m:r>
                      <a:rPr lang="en-US" sz="2400" i="1">
                        <a:latin typeface="Cambria Math" panose="02040503050406030204" pitchFamily="18" charset="0"/>
                      </a:rPr>
                      <m:t>…</m:t>
                    </m:r>
                  </m:oMath>
                </a14:m>
                <a:r>
                  <a:rPr lang="en-US" sz="2400" dirty="0"/>
                  <a:t>  ~ 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4"/>
                                  <m:mcJc m:val="center"/>
                                </m:mcPr>
                              </m:mc>
                            </m:mcs>
                            <m:ctrlPr>
                              <a:rPr lang="en-US" sz="2400" i="1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  <m:e>
                              <m:r>
                                <a:rPr lang="en-US" sz="2400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0</m:t>
                              </m:r>
                            </m:e>
                          </m:mr>
                        </m:m>
                      </m:e>
                    </m:d>
                  </m:oMath>
                </a14:m>
                <a:endParaRPr lang="en-US" sz="2400" dirty="0"/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7234ABD0-530A-410B-B73E-15B23000B476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14373" y="4543655"/>
                <a:ext cx="5600251" cy="1068947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" name="TextBox 1">
            <a:extLst>
              <a:ext uri="{FF2B5EF4-FFF2-40B4-BE49-F238E27FC236}">
                <a16:creationId xmlns:a16="http://schemas.microsoft.com/office/drawing/2014/main" id="{D4229BD4-2AEA-441B-B5F7-855223CE8E82}"/>
              </a:ext>
            </a:extLst>
          </p:cNvPr>
          <p:cNvSpPr txBox="1"/>
          <p:nvPr/>
        </p:nvSpPr>
        <p:spPr>
          <a:xfrm>
            <a:off x="3681225" y="4708796"/>
            <a:ext cx="5741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rgbClr val="FF0000"/>
                </a:solidFill>
              </a:rPr>
              <a:t>OBE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BF9FE46-24B6-43F4-9057-287C7F68C2E7}"/>
              </a:ext>
            </a:extLst>
          </p:cNvPr>
          <p:cNvSpPr txBox="1"/>
          <p:nvPr/>
        </p:nvSpPr>
        <p:spPr>
          <a:xfrm>
            <a:off x="7083774" y="4733832"/>
            <a:ext cx="3425938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Solusi: k</a:t>
            </a:r>
            <a:r>
              <a:rPr lang="en-US" sz="2400" baseline="-25000" dirty="0"/>
              <a:t>1</a:t>
            </a:r>
            <a:r>
              <a:rPr lang="en-US" sz="2400" dirty="0"/>
              <a:t> = 0, k</a:t>
            </a:r>
            <a:r>
              <a:rPr lang="en-US" sz="2400" baseline="-25000" dirty="0"/>
              <a:t>2</a:t>
            </a:r>
            <a:r>
              <a:rPr lang="en-US" sz="2400" dirty="0"/>
              <a:t> = 0, 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r>
              <a:rPr lang="en-US" sz="2400" dirty="0"/>
              <a:t>               </a:t>
            </a:r>
            <a:r>
              <a:rPr lang="en-US" sz="2400" dirty="0">
                <a:solidFill>
                  <a:srgbClr val="FF0000"/>
                </a:solidFill>
              </a:rPr>
              <a:t>(solusi trivial)</a:t>
            </a:r>
          </a:p>
        </p:txBody>
      </p:sp>
      <p:sp>
        <p:nvSpPr>
          <p:cNvPr id="8" name="Arrow: Right 7">
            <a:extLst>
              <a:ext uri="{FF2B5EF4-FFF2-40B4-BE49-F238E27FC236}">
                <a16:creationId xmlns:a16="http://schemas.microsoft.com/office/drawing/2014/main" id="{E7D88356-CDA6-473C-A93B-55C727E8735E}"/>
              </a:ext>
            </a:extLst>
          </p:cNvPr>
          <p:cNvSpPr/>
          <p:nvPr/>
        </p:nvSpPr>
        <p:spPr>
          <a:xfrm>
            <a:off x="6437540" y="4971086"/>
            <a:ext cx="515213" cy="14882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5DF5A5-0AC2-459A-BF63-E0884CD91269}"/>
              </a:ext>
            </a:extLst>
          </p:cNvPr>
          <p:cNvSpPr txBox="1"/>
          <p:nvPr/>
        </p:nvSpPr>
        <p:spPr>
          <a:xfrm>
            <a:off x="838200" y="5755071"/>
            <a:ext cx="1138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Karena </a:t>
            </a:r>
            <a:r>
              <a:rPr lang="en-US" sz="2400" dirty="0" err="1"/>
              <a:t>kombinasi</a:t>
            </a:r>
            <a:r>
              <a:rPr lang="en-US" sz="2400" dirty="0"/>
              <a:t> linier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solusi trivial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  <a:r>
              <a:rPr lang="en-US" sz="2400" dirty="0" err="1"/>
              <a:t>dikatakan</a:t>
            </a:r>
            <a:endParaRPr lang="en-US" sz="2400" dirty="0"/>
          </a:p>
          <a:p>
            <a:r>
              <a:rPr lang="en-US" sz="2400" dirty="0"/>
              <a:t>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}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linier.</a:t>
            </a:r>
          </a:p>
        </p:txBody>
      </p:sp>
    </p:spTree>
    <p:extLst>
      <p:ext uri="{BB962C8B-B14F-4D97-AF65-F5344CB8AC3E}">
        <p14:creationId xmlns:p14="http://schemas.microsoft.com/office/powerpoint/2010/main" val="186963504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06B88AA-EC00-495A-8656-2CB8E709E01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7380" y="448391"/>
            <a:ext cx="10937240" cy="564896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9</a:t>
            </a:r>
            <a:r>
              <a:rPr lang="en-US" sz="2400" dirty="0"/>
              <a:t>: </a:t>
            </a:r>
            <a:r>
              <a:rPr lang="en-US" sz="2400" dirty="0" err="1"/>
              <a:t>Tentukan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b="1" baseline="-25000" dirty="0"/>
              <a:t>1 </a:t>
            </a:r>
            <a:r>
              <a:rPr lang="en-US" sz="2400" dirty="0"/>
              <a:t>= (2, –1 , 4), 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 = (3, 6, 2) dan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= (1, 10, –1) </a:t>
            </a: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linier </a:t>
            </a:r>
            <a:r>
              <a:rPr lang="en-US" sz="2400" dirty="0" err="1"/>
              <a:t>atau</a:t>
            </a:r>
            <a:r>
              <a:rPr lang="en-US" sz="2400" dirty="0"/>
              <a:t>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linier.</a:t>
            </a:r>
          </a:p>
          <a:p>
            <a:pPr marL="0" indent="0">
              <a:buNone/>
            </a:pPr>
            <a:r>
              <a:rPr lang="en-US" sz="2400" u="sng" dirty="0" err="1"/>
              <a:t>Penyelesaian</a:t>
            </a:r>
            <a:r>
              <a:rPr lang="en-US" sz="2400" dirty="0"/>
              <a:t>: Kita </a:t>
            </a:r>
            <a:r>
              <a:rPr lang="en-US" sz="2400" dirty="0" err="1"/>
              <a:t>harus</a:t>
            </a:r>
            <a:r>
              <a:rPr lang="en-US" sz="2400" dirty="0"/>
              <a:t> </a:t>
            </a:r>
            <a:r>
              <a:rPr lang="en-US" sz="2400" dirty="0" err="1"/>
              <a:t>memeriksa</a:t>
            </a:r>
            <a:r>
              <a:rPr lang="en-US" sz="2400" dirty="0"/>
              <a:t> </a:t>
            </a:r>
            <a:r>
              <a:rPr lang="en-US" sz="2400" dirty="0" err="1"/>
              <a:t>apakah</a:t>
            </a:r>
            <a:r>
              <a:rPr lang="en-US" sz="2400" dirty="0"/>
              <a:t> </a:t>
            </a:r>
            <a:r>
              <a:rPr lang="en-US" sz="2400" dirty="0" err="1"/>
              <a:t>kombinasi</a:t>
            </a:r>
            <a:r>
              <a:rPr lang="en-US" sz="2400" dirty="0"/>
              <a:t> linier 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  <a:r>
              <a:rPr lang="en-US" sz="2400" dirty="0" err="1"/>
              <a:t>memiliki</a:t>
            </a:r>
            <a:r>
              <a:rPr lang="en-US" sz="2400" dirty="0"/>
              <a:t> solusi trivial </a:t>
            </a:r>
            <a:r>
              <a:rPr lang="en-US" sz="2400" dirty="0" err="1"/>
              <a:t>atau</a:t>
            </a:r>
            <a:r>
              <a:rPr lang="en-US" sz="2400" dirty="0"/>
              <a:t> non-trivial.</a:t>
            </a:r>
          </a:p>
          <a:p>
            <a:pPr marL="0" indent="0">
              <a:spcBef>
                <a:spcPts val="600"/>
              </a:spcBef>
              <a:spcAft>
                <a:spcPts val="600"/>
              </a:spcAft>
              <a:buNone/>
            </a:pPr>
            <a:r>
              <a:rPr lang="en-US" sz="2400" b="1" dirty="0"/>
              <a:t>	</a:t>
            </a:r>
            <a:r>
              <a:rPr lang="en-US" sz="2400" dirty="0"/>
              <a:t> k</a:t>
            </a:r>
            <a:r>
              <a:rPr lang="en-US" sz="2400" baseline="-25000" dirty="0"/>
              <a:t>1</a:t>
            </a:r>
            <a:r>
              <a:rPr lang="en-US" sz="2400" dirty="0"/>
              <a:t>(2, –1 , 4) + k</a:t>
            </a:r>
            <a:r>
              <a:rPr lang="en-US" sz="2400" baseline="-25000" dirty="0"/>
              <a:t>2</a:t>
            </a:r>
            <a:r>
              <a:rPr lang="en-US" sz="2400" dirty="0"/>
              <a:t>(3, 6, 2) + k</a:t>
            </a:r>
            <a:r>
              <a:rPr lang="en-US" sz="2400" baseline="-25000" dirty="0"/>
              <a:t>3</a:t>
            </a:r>
            <a:r>
              <a:rPr lang="en-US" sz="2400" dirty="0"/>
              <a:t>(1, 10 , –1)</a:t>
            </a:r>
            <a:r>
              <a:rPr lang="en-US" sz="2400" baseline="-25000" dirty="0"/>
              <a:t> </a:t>
            </a:r>
            <a:r>
              <a:rPr lang="en-US" sz="2400" dirty="0"/>
              <a:t>= 0</a:t>
            </a:r>
          </a:p>
          <a:p>
            <a:pPr marL="0" indent="0">
              <a:buNone/>
            </a:pPr>
            <a:r>
              <a:rPr lang="en-US" sz="2400" dirty="0" err="1"/>
              <a:t>Diperoleh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	2k</a:t>
            </a:r>
            <a:r>
              <a:rPr lang="en-US" sz="2400" baseline="-25000" dirty="0"/>
              <a:t>1</a:t>
            </a:r>
            <a:r>
              <a:rPr lang="en-US" sz="2400" dirty="0"/>
              <a:t> +  3k</a:t>
            </a:r>
            <a:r>
              <a:rPr lang="en-US" sz="2400" baseline="-25000" dirty="0"/>
              <a:t>2</a:t>
            </a:r>
            <a:r>
              <a:rPr lang="en-US" sz="2400" dirty="0"/>
              <a:t> +    2k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  <a:endParaRPr lang="en-US" sz="2400" baseline="-25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	–k</a:t>
            </a:r>
            <a:r>
              <a:rPr lang="en-US" sz="2400" baseline="-25000" dirty="0"/>
              <a:t>1</a:t>
            </a:r>
            <a:r>
              <a:rPr lang="en-US" sz="2400" dirty="0"/>
              <a:t> + 6k</a:t>
            </a:r>
            <a:r>
              <a:rPr lang="en-US" sz="2400" baseline="-25000" dirty="0"/>
              <a:t>2</a:t>
            </a:r>
            <a:r>
              <a:rPr lang="en-US" sz="2400" dirty="0"/>
              <a:t>  + 10k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	4k</a:t>
            </a:r>
            <a:r>
              <a:rPr lang="en-US" sz="2400" baseline="-25000" dirty="0"/>
              <a:t>1</a:t>
            </a:r>
            <a:r>
              <a:rPr lang="en-US" sz="2400" dirty="0"/>
              <a:t> + 2k</a:t>
            </a:r>
            <a:r>
              <a:rPr lang="en-US" sz="2400" baseline="-25000" dirty="0"/>
              <a:t>2</a:t>
            </a:r>
            <a:r>
              <a:rPr lang="en-US" sz="2400" dirty="0"/>
              <a:t>  –     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buNone/>
            </a:pPr>
            <a:r>
              <a:rPr lang="en-US" sz="2400" dirty="0" err="1"/>
              <a:t>Selesaikan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 di </a:t>
            </a:r>
            <a:r>
              <a:rPr lang="en-US" sz="2400" dirty="0" err="1"/>
              <a:t>atas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metode</a:t>
            </a:r>
            <a:r>
              <a:rPr lang="en-US" sz="2400" dirty="0"/>
              <a:t> </a:t>
            </a:r>
            <a:r>
              <a:rPr lang="en-US" sz="2400" dirty="0" err="1"/>
              <a:t>eliminasi</a:t>
            </a:r>
            <a:r>
              <a:rPr lang="en-US" sz="2400" dirty="0"/>
              <a:t> Gauss, </a:t>
            </a:r>
            <a:r>
              <a:rPr lang="en-US" sz="2400" dirty="0" err="1"/>
              <a:t>diperoleh</a:t>
            </a:r>
            <a:r>
              <a:rPr lang="en-US" sz="2400" dirty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dirty="0"/>
              <a:t>          k</a:t>
            </a:r>
            <a:r>
              <a:rPr lang="en-US" sz="2400" baseline="-25000" dirty="0"/>
              <a:t>1</a:t>
            </a:r>
            <a:r>
              <a:rPr lang="en-US" sz="2400" dirty="0"/>
              <a:t> = t, k</a:t>
            </a:r>
            <a:r>
              <a:rPr lang="en-US" sz="2400" baseline="-25000" dirty="0"/>
              <a:t>2</a:t>
            </a:r>
            <a:r>
              <a:rPr lang="en-US" sz="2400" dirty="0"/>
              <a:t> = –½ t,  k</a:t>
            </a:r>
            <a:r>
              <a:rPr lang="en-US" sz="2400" baseline="-25000" dirty="0"/>
              <a:t>3</a:t>
            </a:r>
            <a:r>
              <a:rPr lang="en-US" sz="2400" dirty="0"/>
              <a:t> = –½ t   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</a:rPr>
              <a:t>(Solusi non-trivial. </a:t>
            </a:r>
            <a:r>
              <a:rPr lang="en-US" sz="2400" dirty="0" err="1">
                <a:solidFill>
                  <a:srgbClr val="FF0000"/>
                </a:solidFill>
              </a:rPr>
              <a:t>Perhatikan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bahwa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jika</a:t>
            </a:r>
            <a:r>
              <a:rPr lang="en-US" sz="2400" dirty="0">
                <a:solidFill>
                  <a:srgbClr val="FF0000"/>
                </a:solidFill>
              </a:rPr>
              <a:t> t = 0, </a:t>
            </a:r>
            <a:r>
              <a:rPr lang="en-US" sz="2400" dirty="0" err="1">
                <a:solidFill>
                  <a:srgbClr val="FF0000"/>
                </a:solidFill>
              </a:rPr>
              <a:t>maka</a:t>
            </a:r>
            <a:r>
              <a:rPr lang="en-US" sz="2400" dirty="0">
                <a:solidFill>
                  <a:srgbClr val="FF0000"/>
                </a:solidFill>
              </a:rPr>
              <a:t> SPL </a:t>
            </a:r>
            <a:r>
              <a:rPr lang="en-US" sz="2400" dirty="0" err="1">
                <a:solidFill>
                  <a:srgbClr val="FF0000"/>
                </a:solidFill>
              </a:rPr>
              <a:t>memiliki</a:t>
            </a:r>
            <a:r>
              <a:rPr lang="en-US" sz="2400" dirty="0">
                <a:solidFill>
                  <a:srgbClr val="FF0000"/>
                </a:solidFill>
              </a:rPr>
              <a:t> solusi  k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= 0, k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= 0, k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 0. </a:t>
            </a:r>
            <a:r>
              <a:rPr lang="en-US" sz="2400" dirty="0" err="1">
                <a:solidFill>
                  <a:srgbClr val="FF0000"/>
                </a:solidFill>
              </a:rPr>
              <a:t>Namun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ada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banyak</a:t>
            </a:r>
            <a:r>
              <a:rPr lang="en-US" sz="2400" dirty="0">
                <a:solidFill>
                  <a:srgbClr val="FF0000"/>
                </a:solidFill>
              </a:rPr>
              <a:t> solusi yang lain </a:t>
            </a:r>
            <a:r>
              <a:rPr lang="en-US" sz="2400" dirty="0" err="1">
                <a:solidFill>
                  <a:srgbClr val="FF0000"/>
                </a:solidFill>
              </a:rPr>
              <a:t>selain</a:t>
            </a:r>
            <a:r>
              <a:rPr lang="en-US" sz="2400" dirty="0">
                <a:solidFill>
                  <a:srgbClr val="FF0000"/>
                </a:solidFill>
              </a:rPr>
              <a:t> k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= 0, k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= 0, k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  <a:r>
              <a:rPr lang="en-US" sz="2400" dirty="0">
                <a:solidFill>
                  <a:srgbClr val="FF0000"/>
                </a:solidFill>
              </a:rPr>
              <a:t> = 0)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CCF2CD8-9F77-4ACB-90A6-F53CF1927F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35</a:t>
            </a:fld>
            <a:endParaRPr lang="en-US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235DF5A5-0AC2-459A-BF63-E0884CD91269}"/>
              </a:ext>
            </a:extLst>
          </p:cNvPr>
          <p:cNvSpPr txBox="1"/>
          <p:nvPr/>
        </p:nvSpPr>
        <p:spPr>
          <a:xfrm>
            <a:off x="627380" y="5811352"/>
            <a:ext cx="1138936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Karena </a:t>
            </a:r>
            <a:r>
              <a:rPr lang="en-US" sz="2400" dirty="0" err="1"/>
              <a:t>kombinasi</a:t>
            </a:r>
            <a:r>
              <a:rPr lang="en-US" sz="2400" dirty="0"/>
              <a:t> linier k</a:t>
            </a:r>
            <a:r>
              <a:rPr lang="en-US" sz="2400" baseline="-25000" dirty="0"/>
              <a:t>1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b="1" dirty="0"/>
              <a:t>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v</a:t>
            </a:r>
            <a:r>
              <a:rPr lang="en-US" sz="2400" b="1" baseline="-25000" dirty="0"/>
              <a:t>3</a:t>
            </a:r>
            <a:r>
              <a:rPr lang="en-US" sz="2400" baseline="-25000" dirty="0"/>
              <a:t> </a:t>
            </a:r>
            <a:r>
              <a:rPr lang="en-US" sz="2400" dirty="0"/>
              <a:t>= 0 </a:t>
            </a:r>
            <a:r>
              <a:rPr lang="en-US" sz="2400" dirty="0" err="1"/>
              <a:t>mempunyai</a:t>
            </a:r>
            <a:r>
              <a:rPr lang="en-US" sz="2400" dirty="0"/>
              <a:t> </a:t>
            </a:r>
            <a:r>
              <a:rPr lang="en-US" sz="2400" dirty="0">
                <a:solidFill>
                  <a:srgbClr val="FF0000"/>
                </a:solidFill>
              </a:rPr>
              <a:t>solusi non trivial </a:t>
            </a:r>
            <a:r>
              <a:rPr lang="en-US" sz="2400" dirty="0" err="1"/>
              <a:t>maka</a:t>
            </a:r>
            <a:r>
              <a:rPr lang="en-US" sz="2400" dirty="0"/>
              <a:t> </a:t>
            </a:r>
          </a:p>
          <a:p>
            <a:r>
              <a:rPr lang="en-US" sz="2400" dirty="0" err="1"/>
              <a:t>dikatakan</a:t>
            </a:r>
            <a:r>
              <a:rPr lang="en-US" sz="2400" dirty="0"/>
              <a:t> {{</a:t>
            </a:r>
            <a:r>
              <a:rPr lang="en-US" sz="2400" b="1" dirty="0"/>
              <a:t>v</a:t>
            </a:r>
            <a:r>
              <a:rPr lang="en-US" sz="2400" b="1" baseline="-25000" dirty="0"/>
              <a:t>1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2</a:t>
            </a:r>
            <a:r>
              <a:rPr lang="en-US" sz="2400" dirty="0"/>
              <a:t>, </a:t>
            </a:r>
            <a:r>
              <a:rPr lang="en-US" sz="2400" b="1" dirty="0"/>
              <a:t>v</a:t>
            </a:r>
            <a:r>
              <a:rPr lang="en-US" sz="2400" b="1" baseline="-25000" dirty="0"/>
              <a:t>3 </a:t>
            </a:r>
            <a:r>
              <a:rPr lang="en-US" sz="2400" dirty="0"/>
              <a:t>}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tidak</a:t>
            </a:r>
            <a:r>
              <a:rPr lang="en-US" sz="2400" dirty="0"/>
              <a:t> </a:t>
            </a:r>
            <a:r>
              <a:rPr lang="en-US" sz="2400" dirty="0" err="1"/>
              <a:t>bebas</a:t>
            </a:r>
            <a:r>
              <a:rPr lang="en-US" sz="2400" dirty="0"/>
              <a:t> linier.</a:t>
            </a:r>
          </a:p>
        </p:txBody>
      </p:sp>
    </p:spTree>
    <p:extLst>
      <p:ext uri="{BB962C8B-B14F-4D97-AF65-F5344CB8AC3E}">
        <p14:creationId xmlns:p14="http://schemas.microsoft.com/office/powerpoint/2010/main" val="4902402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9B88DCC-4BDD-45F9-9B27-7828E8A4B43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90880"/>
            <a:ext cx="10515600" cy="603059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b="1" dirty="0" err="1"/>
              <a:t>Catatan</a:t>
            </a:r>
            <a:r>
              <a:rPr lang="en-US" dirty="0"/>
              <a:t>:  Cara lain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memeriksa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SPL </a:t>
            </a:r>
            <a:r>
              <a:rPr lang="en-US" dirty="0" err="1"/>
              <a:t>homogen</a:t>
            </a: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memiliki</a:t>
            </a:r>
            <a:r>
              <a:rPr lang="en-US" dirty="0"/>
              <a:t> solusi trivial </a:t>
            </a:r>
            <a:r>
              <a:rPr lang="en-US" dirty="0" err="1"/>
              <a:t>atau</a:t>
            </a:r>
            <a:r>
              <a:rPr lang="en-US" dirty="0"/>
              <a:t> non trivial </a:t>
            </a:r>
            <a:r>
              <a:rPr lang="en-US" dirty="0" err="1"/>
              <a:t>adalah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menghitung</a:t>
            </a:r>
            <a:r>
              <a:rPr lang="en-US" dirty="0"/>
              <a:t>  </a:t>
            </a:r>
            <a:r>
              <a:rPr lang="en-US" dirty="0" err="1"/>
              <a:t>determinan</a:t>
            </a:r>
            <a:r>
              <a:rPr lang="en-US" dirty="0"/>
              <a:t> </a:t>
            </a:r>
            <a:r>
              <a:rPr lang="en-US" dirty="0" err="1"/>
              <a:t>matriks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Karena det(A) = 0, </a:t>
            </a:r>
            <a:r>
              <a:rPr lang="en-US" dirty="0" err="1"/>
              <a:t>maka</a:t>
            </a:r>
            <a:r>
              <a:rPr lang="en-US" dirty="0"/>
              <a:t> SPL </a:t>
            </a:r>
            <a:r>
              <a:rPr lang="en-US" dirty="0" err="1"/>
              <a:t>homogen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memiliki</a:t>
            </a:r>
            <a:r>
              <a:rPr lang="en-US" dirty="0"/>
              <a:t> solusi non-trivial.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58A8085-308D-47C7-84A4-514BF700C0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36</a:t>
            </a:fld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29DB746-15AF-4ACE-BEF3-91671C63825A}"/>
              </a:ext>
            </a:extLst>
          </p:cNvPr>
          <p:cNvSpPr/>
          <p:nvPr/>
        </p:nvSpPr>
        <p:spPr>
          <a:xfrm>
            <a:off x="2514600" y="1280775"/>
            <a:ext cx="60960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en-US" sz="2800" dirty="0"/>
              <a:t>2k</a:t>
            </a:r>
            <a:r>
              <a:rPr lang="en-US" sz="2800" baseline="-25000" dirty="0"/>
              <a:t>1</a:t>
            </a:r>
            <a:r>
              <a:rPr lang="en-US" sz="2800" dirty="0"/>
              <a:t> +  3k</a:t>
            </a:r>
            <a:r>
              <a:rPr lang="en-US" sz="2800" baseline="-25000" dirty="0"/>
              <a:t>2</a:t>
            </a:r>
            <a:r>
              <a:rPr lang="en-US" sz="2800" dirty="0"/>
              <a:t> +    2k</a:t>
            </a:r>
            <a:r>
              <a:rPr lang="en-US" sz="2800" baseline="-25000" dirty="0"/>
              <a:t>3</a:t>
            </a:r>
            <a:r>
              <a:rPr lang="en-US" sz="2800" dirty="0"/>
              <a:t> = 0</a:t>
            </a:r>
            <a:endParaRPr lang="en-US" sz="2800" baseline="-25000" dirty="0"/>
          </a:p>
          <a:p>
            <a:r>
              <a:rPr lang="en-US" sz="2800" dirty="0"/>
              <a:t>–k</a:t>
            </a:r>
            <a:r>
              <a:rPr lang="en-US" sz="2800" baseline="-25000" dirty="0"/>
              <a:t>1</a:t>
            </a:r>
            <a:r>
              <a:rPr lang="en-US" sz="2800" dirty="0"/>
              <a:t> + 6k</a:t>
            </a:r>
            <a:r>
              <a:rPr lang="en-US" sz="2800" baseline="-25000" dirty="0"/>
              <a:t>2</a:t>
            </a:r>
            <a:r>
              <a:rPr lang="en-US" sz="2800" dirty="0"/>
              <a:t>  + 10k</a:t>
            </a:r>
            <a:r>
              <a:rPr lang="en-US" sz="2800" baseline="-25000" dirty="0"/>
              <a:t>3</a:t>
            </a:r>
            <a:r>
              <a:rPr lang="en-US" sz="2800" dirty="0"/>
              <a:t> = 0</a:t>
            </a:r>
          </a:p>
          <a:p>
            <a:r>
              <a:rPr lang="en-US" sz="2800" dirty="0"/>
              <a:t>4k</a:t>
            </a:r>
            <a:r>
              <a:rPr lang="en-US" sz="2800" baseline="-25000" dirty="0"/>
              <a:t>1</a:t>
            </a:r>
            <a:r>
              <a:rPr lang="en-US" sz="2800" dirty="0"/>
              <a:t> + 2k</a:t>
            </a:r>
            <a:r>
              <a:rPr lang="en-US" sz="2800" baseline="-25000" dirty="0"/>
              <a:t>2</a:t>
            </a:r>
            <a:r>
              <a:rPr lang="en-US" sz="2800" dirty="0"/>
              <a:t>  –     k</a:t>
            </a:r>
            <a:r>
              <a:rPr lang="en-US" sz="2800" baseline="-25000" dirty="0"/>
              <a:t>3</a:t>
            </a:r>
            <a:r>
              <a:rPr lang="en-US" sz="2800" dirty="0"/>
              <a:t> = 0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6A9C4B9-AD95-450F-BFBA-E8B2426178FA}"/>
                  </a:ext>
                </a:extLst>
              </p:cNvPr>
              <p:cNvSpPr/>
              <p:nvPr/>
            </p:nvSpPr>
            <p:spPr>
              <a:xfrm>
                <a:off x="2177646" y="3706177"/>
                <a:ext cx="2966197" cy="1066574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US" sz="2400" i="1" dirty="0"/>
                  <a:t>A</a:t>
                </a:r>
                <a:r>
                  <a:rPr lang="en-US" sz="2400" dirty="0"/>
                  <a:t> = </a:t>
                </a:r>
                <a14:m>
                  <m:oMath xmlns:m="http://schemas.openxmlformats.org/officeDocument/2006/math">
                    <m:d>
                      <m:dPr>
                        <m:begChr m:val="["/>
                        <m:endChr m:val="]"/>
                        <m:ctrlPr>
                          <a:rPr lang="en-US" sz="240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m>
                          <m:mPr>
                            <m:mcs>
                              <m:mc>
                                <m:mcPr>
                                  <m:count m:val="3"/>
                                  <m:mcJc m:val="center"/>
                                </m:mcPr>
                              </m:mc>
                            </m:mcs>
                            <m:ctrlPr>
                              <a:rPr lang="en-US" sz="2400" b="0" i="1" smtClean="0">
                                <a:latin typeface="Cambria Math" panose="02040503050406030204" pitchFamily="18" charset="0"/>
                              </a:rPr>
                            </m:ctrlPr>
                          </m:mPr>
                          <m:mr>
                            <m:e>
                              <m:r>
                                <m:rPr>
                                  <m:brk m:alnAt="7"/>
                                </m:rP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6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10</m:t>
                              </m:r>
                            </m:e>
                          </m:mr>
                          <m:mr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2</m:t>
                              </m:r>
                            </m:e>
                            <m:e>
                              <m:r>
                                <a:rPr lang="en-US" sz="2400" b="0" i="1" smtClean="0">
                                  <a:latin typeface="Cambria Math" panose="02040503050406030204" pitchFamily="18" charset="0"/>
                                </a:rPr>
                                <m:t>−1</m:t>
                              </m:r>
                            </m:e>
                          </m:mr>
                        </m:m>
                      </m:e>
                    </m:d>
                  </m:oMath>
                </a14:m>
                <a:r>
                  <a:rPr lang="en-US" sz="2400" dirty="0"/>
                  <a:t>       </a:t>
                </a:r>
              </a:p>
            </p:txBody>
          </p:sp>
        </mc:Choice>
        <mc:Fallback xmlns="">
          <p:sp>
            <p:nvSpPr>
              <p:cNvPr id="6" name="Rectangle 5">
                <a:extLst>
                  <a:ext uri="{FF2B5EF4-FFF2-40B4-BE49-F238E27FC236}">
                    <a16:creationId xmlns:a16="http://schemas.microsoft.com/office/drawing/2014/main" id="{E6A9C4B9-AD95-450F-BFBA-E8B2426178FA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7646" y="3706177"/>
                <a:ext cx="2966197" cy="1066574"/>
              </a:xfrm>
              <a:prstGeom prst="rect">
                <a:avLst/>
              </a:prstGeom>
              <a:blipFill>
                <a:blip r:embed="rId2"/>
                <a:stretch>
                  <a:fillRect l="-308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485299884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2635C1-03FB-45D0-AF10-366E6019B3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558800"/>
            <a:ext cx="10276840" cy="6014720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b="1" dirty="0" err="1"/>
              <a:t>Contoh</a:t>
            </a:r>
            <a:r>
              <a:rPr lang="en-US" sz="2400" b="1" dirty="0"/>
              <a:t> 10</a:t>
            </a:r>
            <a:r>
              <a:rPr lang="en-US" sz="2400" dirty="0"/>
              <a:t>: </a:t>
            </a:r>
            <a:r>
              <a:rPr lang="en-US" sz="2400" dirty="0" err="1"/>
              <a:t>Vektor-vektor</a:t>
            </a:r>
            <a:r>
              <a:rPr lang="en-US" sz="2400" dirty="0"/>
              <a:t> </a:t>
            </a:r>
            <a:r>
              <a:rPr lang="en-US" sz="2400" dirty="0" err="1"/>
              <a:t>satuan</a:t>
            </a:r>
            <a:r>
              <a:rPr lang="en-US" sz="2400" dirty="0"/>
              <a:t> standard </a:t>
            </a:r>
            <a:r>
              <a:rPr lang="en-US" sz="2400" b="1" dirty="0" err="1"/>
              <a:t>i</a:t>
            </a:r>
            <a:r>
              <a:rPr lang="en-US" sz="2400" dirty="0"/>
              <a:t> = (1, 0, 0), </a:t>
            </a:r>
            <a:r>
              <a:rPr lang="en-US" sz="2400" b="1" dirty="0"/>
              <a:t>j</a:t>
            </a:r>
            <a:r>
              <a:rPr lang="en-US" sz="2400" dirty="0"/>
              <a:t> = (0, 1, 0), dan </a:t>
            </a:r>
            <a:r>
              <a:rPr lang="en-US" sz="2400" b="1" dirty="0"/>
              <a:t>k</a:t>
            </a:r>
            <a:r>
              <a:rPr lang="en-US" sz="2400" dirty="0"/>
              <a:t> = (0, 0, 1)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linier di R</a:t>
            </a:r>
            <a:r>
              <a:rPr lang="en-US" sz="2400" baseline="30000" dirty="0"/>
              <a:t>3</a:t>
            </a:r>
            <a:r>
              <a:rPr lang="en-US" sz="2400" dirty="0"/>
              <a:t>. Hal </a:t>
            </a:r>
            <a:r>
              <a:rPr lang="en-US" sz="2400" dirty="0" err="1"/>
              <a:t>ini</a:t>
            </a:r>
            <a:r>
              <a:rPr lang="en-US" sz="2400" dirty="0"/>
              <a:t> </a:t>
            </a:r>
            <a:r>
              <a:rPr lang="en-US" sz="2400" dirty="0" err="1"/>
              <a:t>ditunjukkan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: </a:t>
            </a:r>
          </a:p>
          <a:p>
            <a:pPr marL="0" indent="0">
              <a:buNone/>
            </a:pPr>
            <a:r>
              <a:rPr lang="en-US" sz="2400" b="1" dirty="0"/>
              <a:t>	</a:t>
            </a:r>
            <a:r>
              <a:rPr lang="en-US" sz="2400" dirty="0"/>
              <a:t>k</a:t>
            </a:r>
            <a:r>
              <a:rPr lang="en-US" sz="2400" baseline="-25000" dirty="0"/>
              <a:t>1</a:t>
            </a:r>
            <a:r>
              <a:rPr lang="en-US" sz="2400" b="1" dirty="0"/>
              <a:t>i</a:t>
            </a:r>
            <a:r>
              <a:rPr lang="en-US" sz="2400" dirty="0"/>
              <a:t> + k</a:t>
            </a:r>
            <a:r>
              <a:rPr lang="en-US" sz="2400" baseline="-25000" dirty="0"/>
              <a:t>2</a:t>
            </a:r>
            <a:r>
              <a:rPr lang="en-US" sz="2400" b="1" dirty="0"/>
              <a:t>j </a:t>
            </a:r>
            <a:r>
              <a:rPr lang="en-US" sz="2400" dirty="0"/>
              <a:t>+ k</a:t>
            </a:r>
            <a:r>
              <a:rPr lang="en-US" sz="2400" baseline="-25000" dirty="0"/>
              <a:t>3</a:t>
            </a:r>
            <a:r>
              <a:rPr lang="en-US" sz="2400" b="1" dirty="0"/>
              <a:t>k  </a:t>
            </a:r>
            <a:r>
              <a:rPr lang="en-US" sz="2400" dirty="0"/>
              <a:t>= 0 </a:t>
            </a:r>
          </a:p>
          <a:p>
            <a:pPr marL="0" indent="0">
              <a:buNone/>
            </a:pPr>
            <a:r>
              <a:rPr lang="en-US" sz="2400" dirty="0" err="1"/>
              <a:t>atau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	k</a:t>
            </a:r>
            <a:r>
              <a:rPr lang="en-US" sz="2400" baseline="-25000" dirty="0"/>
              <a:t>1</a:t>
            </a:r>
            <a:r>
              <a:rPr lang="en-US" sz="2400" dirty="0"/>
              <a:t>(1, 0 , 0) + k</a:t>
            </a:r>
            <a:r>
              <a:rPr lang="en-US" sz="2400" baseline="-25000" dirty="0"/>
              <a:t>2</a:t>
            </a:r>
            <a:r>
              <a:rPr lang="en-US" sz="2400" dirty="0"/>
              <a:t>(0, 1, 0) + k</a:t>
            </a:r>
            <a:r>
              <a:rPr lang="en-US" sz="2400" baseline="-25000" dirty="0"/>
              <a:t>3</a:t>
            </a:r>
            <a:r>
              <a:rPr lang="en-US" sz="2400" dirty="0"/>
              <a:t>(0, 1 , 0)</a:t>
            </a:r>
            <a:r>
              <a:rPr lang="en-US" sz="2400" baseline="-25000" dirty="0"/>
              <a:t> </a:t>
            </a:r>
            <a:r>
              <a:rPr lang="en-US" sz="2400" dirty="0"/>
              <a:t>= 0</a:t>
            </a:r>
            <a:endParaRPr lang="en-US" sz="2400" b="1" dirty="0"/>
          </a:p>
          <a:p>
            <a:pPr marL="0" indent="0">
              <a:buNone/>
            </a:pPr>
            <a:r>
              <a:rPr lang="en-US" sz="2400" dirty="0" err="1"/>
              <a:t>Diperoleh</a:t>
            </a:r>
            <a:r>
              <a:rPr lang="en-US" sz="2400" dirty="0"/>
              <a:t> SPL </a:t>
            </a:r>
            <a:r>
              <a:rPr lang="en-US" sz="2400" dirty="0" err="1"/>
              <a:t>homogen</a:t>
            </a:r>
            <a:r>
              <a:rPr lang="en-US" sz="2400" dirty="0"/>
              <a:t>:</a:t>
            </a:r>
          </a:p>
          <a:p>
            <a:pPr marL="0" indent="0">
              <a:lnSpc>
                <a:spcPct val="100000"/>
              </a:lnSpc>
              <a:spcBef>
                <a:spcPts val="1200"/>
              </a:spcBef>
              <a:buNone/>
            </a:pPr>
            <a:r>
              <a:rPr lang="en-US" sz="2400" dirty="0"/>
              <a:t>	 k</a:t>
            </a:r>
            <a:r>
              <a:rPr lang="en-US" sz="2400" baseline="-25000" dirty="0"/>
              <a:t>1</a:t>
            </a:r>
            <a:r>
              <a:rPr lang="en-US" sz="2400" dirty="0"/>
              <a:t>                    = 0</a:t>
            </a:r>
            <a:endParaRPr lang="en-US" sz="2400" baseline="-25000" dirty="0"/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 	           k</a:t>
            </a:r>
            <a:r>
              <a:rPr lang="en-US" sz="2400" baseline="-25000" dirty="0"/>
              <a:t>2</a:t>
            </a:r>
            <a:r>
              <a:rPr lang="en-US" sz="2400" dirty="0"/>
              <a:t>          = 0</a:t>
            </a:r>
          </a:p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2400" dirty="0"/>
              <a:t>  	                    k</a:t>
            </a:r>
            <a:r>
              <a:rPr lang="en-US" sz="2400" baseline="-25000" dirty="0"/>
              <a:t>3</a:t>
            </a:r>
            <a:r>
              <a:rPr lang="en-US" sz="2400" dirty="0"/>
              <a:t> = 0</a:t>
            </a:r>
          </a:p>
          <a:p>
            <a:pPr marL="0" indent="0">
              <a:spcAft>
                <a:spcPts val="1200"/>
              </a:spcAft>
              <a:buNone/>
            </a:pPr>
            <a:r>
              <a:rPr lang="en-US" sz="2400" dirty="0" err="1"/>
              <a:t>Jadi</a:t>
            </a:r>
            <a:r>
              <a:rPr lang="en-US" sz="2400" dirty="0"/>
              <a:t> </a:t>
            </a:r>
            <a:r>
              <a:rPr lang="en-US" sz="2400" dirty="0" err="1"/>
              <a:t>solusinya</a:t>
            </a:r>
            <a:r>
              <a:rPr lang="en-US" sz="2400" dirty="0"/>
              <a:t> k</a:t>
            </a:r>
            <a:r>
              <a:rPr lang="en-US" sz="2400" baseline="-25000" dirty="0"/>
              <a:t>1</a:t>
            </a:r>
            <a:r>
              <a:rPr lang="en-US" sz="2400" dirty="0"/>
              <a:t> = 0, k</a:t>
            </a:r>
            <a:r>
              <a:rPr lang="en-US" sz="2400" baseline="-25000" dirty="0"/>
              <a:t>2</a:t>
            </a:r>
            <a:r>
              <a:rPr lang="en-US" sz="2400" dirty="0"/>
              <a:t> = 0, k</a:t>
            </a:r>
            <a:r>
              <a:rPr lang="en-US" sz="2400" baseline="-25000" dirty="0"/>
              <a:t>3</a:t>
            </a:r>
            <a:r>
              <a:rPr lang="en-US" sz="2400" dirty="0"/>
              <a:t> = 0  </a:t>
            </a:r>
            <a:r>
              <a:rPr lang="en-US" sz="2400" dirty="0">
                <a:solidFill>
                  <a:srgbClr val="FF0000"/>
                </a:solidFill>
              </a:rPr>
              <a:t>(solusi trivial)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dirty="0" err="1"/>
              <a:t>Secara</a:t>
            </a:r>
            <a:r>
              <a:rPr lang="en-US" sz="2400" dirty="0"/>
              <a:t> </a:t>
            </a:r>
            <a:r>
              <a:rPr lang="en-US" sz="2400" dirty="0" err="1"/>
              <a:t>umum</a:t>
            </a:r>
            <a:r>
              <a:rPr lang="en-US" sz="2400" dirty="0"/>
              <a:t>, </a:t>
            </a:r>
            <a:r>
              <a:rPr lang="en-US" sz="2400" dirty="0" err="1"/>
              <a:t>vektor-vektor</a:t>
            </a:r>
            <a:r>
              <a:rPr lang="en-US" sz="2400" dirty="0"/>
              <a:t>  </a:t>
            </a:r>
            <a:r>
              <a:rPr lang="en-US" sz="2400" dirty="0" err="1"/>
              <a:t>satuan</a:t>
            </a:r>
            <a:r>
              <a:rPr lang="en-US" sz="2400" dirty="0"/>
              <a:t> standard di R</a:t>
            </a:r>
            <a:r>
              <a:rPr lang="en-US" sz="2400" baseline="30000" dirty="0"/>
              <a:t>n</a:t>
            </a:r>
            <a:r>
              <a:rPr lang="en-US" sz="2400" dirty="0"/>
              <a:t>, </a:t>
            </a:r>
          </a:p>
          <a:p>
            <a:pPr marL="0" indent="0">
              <a:buNone/>
            </a:pPr>
            <a:r>
              <a:rPr lang="en-US" sz="2400" dirty="0"/>
              <a:t>	</a:t>
            </a:r>
            <a:r>
              <a:rPr lang="en-US" sz="2400" b="1" dirty="0"/>
              <a:t> e</a:t>
            </a:r>
            <a:r>
              <a:rPr lang="en-US" sz="2400" b="1" baseline="-25000" dirty="0"/>
              <a:t>1</a:t>
            </a:r>
            <a:r>
              <a:rPr lang="en-US" sz="2400" dirty="0"/>
              <a:t> = (1, 0, 0, …, 0), </a:t>
            </a:r>
            <a:r>
              <a:rPr lang="en-US" sz="2400" b="1" dirty="0"/>
              <a:t>e</a:t>
            </a:r>
            <a:r>
              <a:rPr lang="en-US" sz="2400" b="1" baseline="-25000" dirty="0"/>
              <a:t>2</a:t>
            </a:r>
            <a:r>
              <a:rPr lang="en-US" sz="2400" dirty="0"/>
              <a:t> = (0, 1, 0, …, 0), …, dan </a:t>
            </a:r>
            <a:r>
              <a:rPr lang="en-US" sz="2400" b="1" dirty="0" err="1"/>
              <a:t>e</a:t>
            </a:r>
            <a:r>
              <a:rPr lang="en-US" sz="2400" b="1" baseline="-25000" dirty="0" err="1"/>
              <a:t>n</a:t>
            </a:r>
            <a:r>
              <a:rPr lang="en-US" sz="2400" dirty="0"/>
              <a:t> = (0, 0, 0, …, 1), </a:t>
            </a:r>
          </a:p>
          <a:p>
            <a:pPr marL="0" indent="0">
              <a:buNone/>
            </a:pPr>
            <a:r>
              <a:rPr lang="en-US" sz="2400" dirty="0" err="1"/>
              <a:t>membentuk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yang </a:t>
            </a:r>
            <a:r>
              <a:rPr lang="en-US" sz="2400" dirty="0" err="1"/>
              <a:t>bebas</a:t>
            </a:r>
            <a:r>
              <a:rPr lang="en-US" sz="2400" dirty="0"/>
              <a:t> linier di R</a:t>
            </a:r>
            <a:r>
              <a:rPr lang="en-US" sz="2400" baseline="30000" dirty="0"/>
              <a:t>n</a:t>
            </a:r>
            <a:r>
              <a:rPr lang="en-US" sz="2400" dirty="0"/>
              <a:t> </a:t>
            </a:r>
          </a:p>
          <a:p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16E372E-1AFD-4048-BDBA-B98ADDDD1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9460052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0B572-F1AF-4269-8F61-A11E78C9CBB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en-US" dirty="0" err="1"/>
              <a:t>Bersambung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/>
              <a:t> Bagian 2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42A05C6-B25D-4B1A-8383-CD13E804665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A825278-6C90-4C3A-8DA9-C453DDD833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64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430643-4BB6-4626-AEA5-06E8289BFE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endParaRPr lang="en-US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CC47F88-635E-4264-9EA9-7BE72E957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6725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Yang </a:t>
            </a:r>
            <a:r>
              <a:rPr lang="en-US" sz="2400" dirty="0" err="1"/>
              <a:t>dimaksud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b="1" dirty="0" err="1"/>
              <a:t>ruang</a:t>
            </a:r>
            <a:r>
              <a:rPr lang="en-US" sz="2400" b="1" dirty="0"/>
              <a:t> </a:t>
            </a:r>
            <a:r>
              <a:rPr lang="en-US" sz="2400" b="1" dirty="0" err="1"/>
              <a:t>vektor</a:t>
            </a:r>
            <a:r>
              <a:rPr lang="en-US" sz="2400" b="1" dirty="0"/>
              <a:t> </a:t>
            </a:r>
            <a:r>
              <a:rPr lang="en-US" sz="2400" dirty="0"/>
              <a:t>(</a:t>
            </a:r>
            <a:r>
              <a:rPr lang="en-US" sz="2400" i="1" dirty="0"/>
              <a:t>vector space</a:t>
            </a:r>
            <a:r>
              <a:rPr lang="en-US" sz="2400" dirty="0"/>
              <a:t>)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objek-objek</a:t>
            </a:r>
            <a:r>
              <a:rPr lang="en-US" sz="2400" dirty="0"/>
              <a:t> yang </a:t>
            </a:r>
            <a:r>
              <a:rPr lang="en-US" sz="2400" dirty="0" err="1"/>
              <a:t>dilengkapi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di </a:t>
            </a:r>
            <a:r>
              <a:rPr lang="en-US" sz="2400" dirty="0" err="1"/>
              <a:t>dalam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tersebut</a:t>
            </a:r>
            <a:r>
              <a:rPr lang="en-US" sz="2400" dirty="0"/>
              <a:t>, </a:t>
            </a:r>
            <a:r>
              <a:rPr lang="en-US" sz="2400" dirty="0" err="1"/>
              <a:t>yaitu</a:t>
            </a:r>
            <a:r>
              <a:rPr lang="en-US" sz="2400" dirty="0"/>
              <a:t>:</a:t>
            </a:r>
          </a:p>
          <a:p>
            <a:pPr marL="0" indent="0">
              <a:buNone/>
            </a:pPr>
            <a:r>
              <a:rPr lang="en-US" sz="2400" dirty="0"/>
              <a:t>      1. 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objek-objek</a:t>
            </a:r>
            <a:endParaRPr lang="en-US" sz="2400" dirty="0"/>
          </a:p>
          <a:p>
            <a:pPr marL="0" indent="0">
              <a:buNone/>
            </a:pPr>
            <a:r>
              <a:rPr lang="en-US" sz="2400" dirty="0"/>
              <a:t>      2. 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objek</a:t>
            </a:r>
            <a:r>
              <a:rPr lang="en-US" sz="2400" dirty="0"/>
              <a:t> </a:t>
            </a:r>
            <a:r>
              <a:rPr lang="en-US" sz="2400" dirty="0" err="1"/>
              <a:t>dengan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</a:p>
          <a:p>
            <a:pPr marL="0" indent="0">
              <a:buNone/>
            </a:pPr>
            <a:endParaRPr lang="en-US" sz="2400" dirty="0"/>
          </a:p>
          <a:p>
            <a:r>
              <a:rPr lang="en-US" sz="2400" dirty="0"/>
              <a:t>R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contoh</a:t>
            </a:r>
            <a:r>
              <a:rPr lang="en-US" sz="2400" dirty="0"/>
              <a:t> </a:t>
            </a:r>
            <a:r>
              <a:rPr lang="en-US" sz="2400" dirty="0" err="1"/>
              <a:t>sebuah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. </a:t>
            </a:r>
            <a:r>
              <a:rPr lang="en-US" sz="2400" dirty="0" err="1"/>
              <a:t>Himpunan</a:t>
            </a:r>
            <a:r>
              <a:rPr lang="en-US" sz="2400" dirty="0"/>
              <a:t> </a:t>
            </a:r>
            <a:r>
              <a:rPr lang="en-US" sz="2400" dirty="0" err="1"/>
              <a:t>objeknya</a:t>
            </a:r>
            <a:r>
              <a:rPr lang="en-US" sz="2400" dirty="0"/>
              <a:t> </a:t>
            </a:r>
            <a:r>
              <a:rPr lang="en-US" sz="2400" dirty="0" err="1"/>
              <a:t>adalah</a:t>
            </a:r>
            <a:r>
              <a:rPr lang="en-US" sz="2400" dirty="0"/>
              <a:t> </a:t>
            </a:r>
            <a:r>
              <a:rPr lang="en-US" sz="2400" dirty="0" err="1"/>
              <a:t>vektor-vektor</a:t>
            </a:r>
            <a:r>
              <a:rPr lang="en-US" sz="2400" dirty="0"/>
              <a:t> yang </a:t>
            </a:r>
            <a:r>
              <a:rPr lang="en-US" sz="2400" dirty="0" err="1"/>
              <a:t>dinyatakan</a:t>
            </a:r>
            <a:r>
              <a:rPr lang="en-US" sz="2400" dirty="0"/>
              <a:t>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b="1" dirty="0"/>
              <a:t>v</a:t>
            </a:r>
            <a:r>
              <a:rPr lang="en-US" sz="2400" dirty="0"/>
              <a:t> = (v</a:t>
            </a:r>
            <a:r>
              <a:rPr lang="en-US" sz="2400" baseline="-25000" dirty="0"/>
              <a:t>1</a:t>
            </a:r>
            <a:r>
              <a:rPr lang="en-US" sz="2400" dirty="0"/>
              <a:t>, v</a:t>
            </a:r>
            <a:r>
              <a:rPr lang="en-US" sz="2400" baseline="-25000" dirty="0"/>
              <a:t>2</a:t>
            </a:r>
            <a:r>
              <a:rPr lang="en-US" sz="2400" dirty="0"/>
              <a:t>, v</a:t>
            </a:r>
            <a:r>
              <a:rPr lang="en-US" sz="2400" baseline="-25000" dirty="0"/>
              <a:t>3</a:t>
            </a:r>
            <a:r>
              <a:rPr lang="en-US" sz="2400" dirty="0"/>
              <a:t>). Di </a:t>
            </a:r>
            <a:r>
              <a:rPr lang="en-US" sz="2400" dirty="0" err="1"/>
              <a:t>dalam</a:t>
            </a:r>
            <a:r>
              <a:rPr lang="en-US" sz="2400" dirty="0"/>
              <a:t> R</a:t>
            </a:r>
            <a:r>
              <a:rPr lang="en-US" sz="2400" baseline="30000" dirty="0"/>
              <a:t>3</a:t>
            </a:r>
            <a:r>
              <a:rPr lang="en-US" sz="2400" dirty="0"/>
              <a:t> </a:t>
            </a:r>
            <a:r>
              <a:rPr lang="en-US" sz="2400" dirty="0" err="1"/>
              <a:t>didefinisikan</a:t>
            </a:r>
            <a:r>
              <a:rPr lang="en-US" sz="2400" dirty="0"/>
              <a:t> </a:t>
            </a:r>
            <a:r>
              <a:rPr lang="en-US" sz="2400" dirty="0" err="1"/>
              <a:t>operasi</a:t>
            </a:r>
            <a:r>
              <a:rPr lang="en-US" sz="2400" dirty="0"/>
              <a:t> </a:t>
            </a:r>
            <a:r>
              <a:rPr lang="en-US" sz="2400" dirty="0" err="1"/>
              <a:t>penjumlahan</a:t>
            </a:r>
            <a:r>
              <a:rPr lang="en-US" sz="2400" dirty="0"/>
              <a:t> </a:t>
            </a:r>
            <a:r>
              <a:rPr lang="en-US" sz="2400" dirty="0" err="1"/>
              <a:t>dua</a:t>
            </a:r>
            <a:r>
              <a:rPr lang="en-US" sz="2400" dirty="0"/>
              <a:t> </a:t>
            </a:r>
            <a:r>
              <a:rPr lang="en-US" sz="2400" dirty="0" err="1"/>
              <a:t>buah</a:t>
            </a:r>
            <a:r>
              <a:rPr lang="en-US" sz="2400" dirty="0"/>
              <a:t>  </a:t>
            </a:r>
            <a:r>
              <a:rPr lang="en-US" sz="2400" dirty="0" err="1"/>
              <a:t>vektor</a:t>
            </a:r>
            <a:r>
              <a:rPr lang="en-US" sz="2400" dirty="0"/>
              <a:t>, </a:t>
            </a:r>
            <a:r>
              <a:rPr lang="en-US" sz="2400" b="1" dirty="0"/>
              <a:t>u</a:t>
            </a:r>
            <a:r>
              <a:rPr lang="en-US" sz="2400" dirty="0"/>
              <a:t> + </a:t>
            </a:r>
            <a:r>
              <a:rPr lang="en-US" sz="2400" b="1" dirty="0"/>
              <a:t>v</a:t>
            </a:r>
            <a:r>
              <a:rPr lang="en-US" sz="2400" dirty="0"/>
              <a:t>, dan </a:t>
            </a:r>
            <a:r>
              <a:rPr lang="en-US" sz="2400" dirty="0" err="1"/>
              <a:t>perkalian</a:t>
            </a:r>
            <a:r>
              <a:rPr lang="en-US" sz="2400" dirty="0"/>
              <a:t> </a:t>
            </a:r>
            <a:r>
              <a:rPr lang="en-US" sz="2400" dirty="0" err="1"/>
              <a:t>skalar</a:t>
            </a:r>
            <a:r>
              <a:rPr lang="en-US" sz="2400" dirty="0"/>
              <a:t> </a:t>
            </a:r>
            <a:r>
              <a:rPr lang="en-US" sz="2400" i="1" dirty="0" err="1"/>
              <a:t>k</a:t>
            </a:r>
            <a:r>
              <a:rPr lang="en-US" sz="2400" b="1" dirty="0" err="1"/>
              <a:t>v</a:t>
            </a:r>
            <a:r>
              <a:rPr lang="en-US" sz="2400" b="1" dirty="0"/>
              <a:t> </a:t>
            </a:r>
            <a:r>
              <a:rPr lang="en-US" sz="2400" dirty="0" err="1"/>
              <a:t>seperti</a:t>
            </a:r>
            <a:r>
              <a:rPr lang="en-US" sz="2400" dirty="0"/>
              <a:t> yang </a:t>
            </a:r>
            <a:r>
              <a:rPr lang="en-US" sz="2400" dirty="0" err="1"/>
              <a:t>sudah</a:t>
            </a:r>
            <a:r>
              <a:rPr lang="en-US" sz="2400" dirty="0"/>
              <a:t> </a:t>
            </a:r>
            <a:r>
              <a:rPr lang="en-US" sz="2400" dirty="0" err="1"/>
              <a:t>dipelajari</a:t>
            </a:r>
            <a:r>
              <a:rPr lang="en-US" sz="2400" dirty="0"/>
              <a:t> </a:t>
            </a:r>
            <a:r>
              <a:rPr lang="en-US" sz="2400" dirty="0" err="1"/>
              <a:t>sebelumnya</a:t>
            </a:r>
            <a:r>
              <a:rPr lang="en-US" sz="2400" dirty="0"/>
              <a:t>.</a:t>
            </a:r>
          </a:p>
          <a:p>
            <a:endParaRPr lang="en-US" sz="2400" dirty="0"/>
          </a:p>
          <a:p>
            <a:r>
              <a:rPr lang="en-US" sz="2400" dirty="0" err="1"/>
              <a:t>Namun</a:t>
            </a:r>
            <a:r>
              <a:rPr lang="en-US" sz="2400" dirty="0"/>
              <a:t>, </a:t>
            </a:r>
            <a:r>
              <a:rPr lang="en-US" sz="2400" dirty="0" err="1"/>
              <a:t>kita</a:t>
            </a:r>
            <a:r>
              <a:rPr lang="en-US" sz="2400" dirty="0"/>
              <a:t> </a:t>
            </a:r>
            <a:r>
              <a:rPr lang="en-US" sz="2400" dirty="0" err="1"/>
              <a:t>dapat</a:t>
            </a:r>
            <a:r>
              <a:rPr lang="en-US" sz="2400" dirty="0"/>
              <a:t> </a:t>
            </a:r>
            <a:r>
              <a:rPr lang="en-US" sz="2400" dirty="0" err="1"/>
              <a:t>memperlakukan</a:t>
            </a:r>
            <a:r>
              <a:rPr lang="en-US" sz="2400" dirty="0"/>
              <a:t> </a:t>
            </a:r>
            <a:r>
              <a:rPr lang="en-US" sz="2400" dirty="0" err="1"/>
              <a:t>himpunan</a:t>
            </a:r>
            <a:r>
              <a:rPr lang="en-US" sz="2400" dirty="0"/>
              <a:t> lain </a:t>
            </a:r>
            <a:r>
              <a:rPr lang="en-US" sz="2400" dirty="0" err="1"/>
              <a:t>sebagai</a:t>
            </a:r>
            <a:r>
              <a:rPr lang="en-US" sz="2400" dirty="0"/>
              <a:t> </a:t>
            </a:r>
            <a:r>
              <a:rPr lang="en-US" sz="2400" dirty="0" err="1"/>
              <a:t>ruang</a:t>
            </a:r>
            <a:r>
              <a:rPr lang="en-US" sz="2400" dirty="0"/>
              <a:t> </a:t>
            </a:r>
            <a:r>
              <a:rPr lang="en-US" sz="2400" dirty="0" err="1"/>
              <a:t>vektor</a:t>
            </a:r>
            <a:r>
              <a:rPr lang="en-US" sz="2400" dirty="0"/>
              <a:t> </a:t>
            </a:r>
            <a:r>
              <a:rPr lang="en-US" sz="2400" dirty="0" err="1"/>
              <a:t>asalkan</a:t>
            </a:r>
            <a:r>
              <a:rPr lang="en-US" sz="2400" dirty="0"/>
              <a:t> </a:t>
            </a:r>
            <a:r>
              <a:rPr lang="en-US" sz="2400" dirty="0" err="1"/>
              <a:t>memenuhi</a:t>
            </a:r>
            <a:r>
              <a:rPr lang="en-US" sz="2400" dirty="0"/>
              <a:t> </a:t>
            </a:r>
            <a:r>
              <a:rPr lang="en-US" sz="2400" dirty="0" err="1"/>
              <a:t>persyaratan</a:t>
            </a:r>
            <a:r>
              <a:rPr lang="en-US" sz="2400" dirty="0"/>
              <a:t> yang </a:t>
            </a:r>
            <a:r>
              <a:rPr lang="en-US" sz="2400" dirty="0" err="1"/>
              <a:t>dijelaskan</a:t>
            </a:r>
            <a:r>
              <a:rPr lang="en-US" sz="2400" dirty="0"/>
              <a:t> pada </a:t>
            </a:r>
            <a:r>
              <a:rPr lang="en-US" sz="2400" i="1" dirty="0"/>
              <a:t>slide</a:t>
            </a:r>
            <a:r>
              <a:rPr lang="en-US" sz="2400" dirty="0"/>
              <a:t> </a:t>
            </a:r>
            <a:r>
              <a:rPr lang="en-US" sz="2400" dirty="0" err="1"/>
              <a:t>berikut</a:t>
            </a:r>
            <a:r>
              <a:rPr lang="en-US" sz="2400" dirty="0"/>
              <a:t>. 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E2D38A-DB32-49C6-B116-587028A612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84360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08B46F-6F5C-4CDD-AF17-6B2CCE76AA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51641" y="500062"/>
            <a:ext cx="10515600" cy="1325563"/>
          </a:xfrm>
        </p:spPr>
        <p:txBody>
          <a:bodyPr/>
          <a:lstStyle/>
          <a:p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DA8AED-D138-45F7-B612-76F1122E10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51641" y="1825625"/>
            <a:ext cx="11298621" cy="4351338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objek-objek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yang </a:t>
            </a:r>
            <a:r>
              <a:rPr lang="en-US" dirty="0" err="1"/>
              <a:t>dilengkapi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(+) dan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b="1" dirty="0" err="1"/>
              <a:t>ruang</a:t>
            </a:r>
            <a:r>
              <a:rPr lang="en-US" b="1" dirty="0"/>
              <a:t> </a:t>
            </a:r>
            <a:r>
              <a:rPr lang="en-US" b="1" dirty="0" err="1"/>
              <a:t>vektor</a:t>
            </a:r>
            <a:r>
              <a:rPr lang="en-US" b="1" dirty="0"/>
              <a:t> </a:t>
            </a:r>
            <a:r>
              <a:rPr lang="en-US" dirty="0"/>
              <a:t>dan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dirty="0" err="1"/>
              <a:t>objek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</a:t>
            </a:r>
            <a:r>
              <a:rPr lang="en-US" i="1" dirty="0"/>
              <a:t>V</a:t>
            </a:r>
            <a:r>
              <a:rPr lang="en-US" dirty="0"/>
              <a:t> </a:t>
            </a:r>
            <a:r>
              <a:rPr lang="en-US" dirty="0" err="1"/>
              <a:t>disebut</a:t>
            </a:r>
            <a:r>
              <a:rPr lang="en-US" dirty="0"/>
              <a:t> </a:t>
            </a:r>
            <a:r>
              <a:rPr lang="en-US" b="1" dirty="0" err="1"/>
              <a:t>vektor</a:t>
            </a:r>
            <a:r>
              <a:rPr lang="en-US" dirty="0"/>
              <a:t>, </a:t>
            </a:r>
            <a:r>
              <a:rPr lang="en-US" dirty="0" err="1"/>
              <a:t>apabila</a:t>
            </a:r>
            <a:r>
              <a:rPr lang="en-US" dirty="0"/>
              <a:t> </a:t>
            </a:r>
            <a:r>
              <a:rPr lang="en-US" dirty="0" err="1"/>
              <a:t>memenuhi</a:t>
            </a:r>
            <a:r>
              <a:rPr lang="en-US" dirty="0"/>
              <a:t> 6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 </a:t>
            </a:r>
            <a:r>
              <a:rPr lang="en-US" dirty="0" err="1"/>
              <a:t>ini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AutoNum type="arabicPeriod"/>
            </a:pPr>
            <a:r>
              <a:rPr lang="en-US" b="1" dirty="0" err="1"/>
              <a:t>Tertutup</a:t>
            </a:r>
            <a:r>
              <a:rPr lang="en-US" b="1" dirty="0"/>
              <a:t> (</a:t>
            </a:r>
            <a:r>
              <a:rPr lang="en-US" i="1" dirty="0"/>
              <a:t>closure</a:t>
            </a:r>
            <a:r>
              <a:rPr lang="en-US" b="1" dirty="0"/>
              <a:t>)</a:t>
            </a:r>
          </a:p>
          <a:p>
            <a:pPr marL="0" indent="0">
              <a:buNone/>
            </a:pP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</a:t>
            </a:r>
            <a:r>
              <a:rPr lang="en-US" dirty="0" err="1"/>
              <a:t>selalu</a:t>
            </a:r>
            <a:r>
              <a:rPr lang="en-US" dirty="0"/>
              <a:t> </a:t>
            </a:r>
            <a:r>
              <a:rPr lang="en-US" dirty="0" err="1"/>
              <a:t>menghasilkan</a:t>
            </a:r>
            <a:r>
              <a:rPr lang="en-US" dirty="0"/>
              <a:t> </a:t>
            </a:r>
            <a:r>
              <a:rPr lang="en-US" dirty="0" err="1"/>
              <a:t>vektor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V.</a:t>
            </a:r>
          </a:p>
          <a:p>
            <a:pPr marL="0" indent="0">
              <a:buNone/>
            </a:pPr>
            <a:r>
              <a:rPr lang="en-US" dirty="0" err="1"/>
              <a:t>Jadi</a:t>
            </a:r>
            <a:r>
              <a:rPr lang="en-US" dirty="0"/>
              <a:t>,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</a:t>
            </a:r>
            <a:r>
              <a:rPr lang="en-US" dirty="0"/>
              <a:t> dan </a:t>
            </a:r>
            <a:r>
              <a:rPr lang="en-US" dirty="0" err="1"/>
              <a:t>skalar</a:t>
            </a:r>
            <a:r>
              <a:rPr lang="en-US" dirty="0"/>
              <a:t> k, </a:t>
            </a:r>
            <a:r>
              <a:rPr lang="en-US" dirty="0" err="1"/>
              <a:t>maka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 </a:t>
            </a:r>
            <a:r>
              <a:rPr lang="en-US" b="1" dirty="0"/>
              <a:t> u</a:t>
            </a:r>
            <a:r>
              <a:rPr lang="en-US" dirty="0"/>
              <a:t> +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>
                <a:sym typeface="Symbol" panose="05050102010706020507" pitchFamily="18" charset="2"/>
              </a:rPr>
              <a:t>V</a:t>
            </a:r>
          </a:p>
          <a:p>
            <a:pPr marL="0" indent="0">
              <a:buNone/>
            </a:pPr>
            <a:r>
              <a:rPr lang="en-US" dirty="0">
                <a:sym typeface="Symbol" panose="05050102010706020507" pitchFamily="18" charset="2"/>
              </a:rPr>
              <a:t>		       </a:t>
            </a:r>
            <a:r>
              <a:rPr lang="en-US" i="1" dirty="0" err="1">
                <a:sym typeface="Symbol" panose="05050102010706020507" pitchFamily="18" charset="2"/>
              </a:rPr>
              <a:t>k</a:t>
            </a:r>
            <a:r>
              <a:rPr lang="en-US" b="1" dirty="0" err="1">
                <a:sym typeface="Symbol" panose="05050102010706020507" pitchFamily="18" charset="2"/>
              </a:rPr>
              <a:t>u</a:t>
            </a:r>
            <a:r>
              <a:rPr lang="en-US" dirty="0">
                <a:sym typeface="Symbol" panose="05050102010706020507" pitchFamily="18" charset="2"/>
              </a:rPr>
              <a:t>  </a:t>
            </a:r>
            <a:r>
              <a:rPr lang="en-US" i="1" dirty="0">
                <a:sym typeface="Symbol" panose="05050102010706020507" pitchFamily="18" charset="2"/>
              </a:rPr>
              <a:t>V</a:t>
            </a:r>
            <a:endParaRPr lang="en-US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6DA99EB-B62A-446C-8F27-A4BB5442A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1290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8D6B7A-5D7D-4811-929E-214CEC140B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08993"/>
            <a:ext cx="10515600" cy="5167970"/>
          </a:xfrm>
        </p:spPr>
        <p:txBody>
          <a:bodyPr>
            <a:normAutofit lnSpcReduction="10000"/>
          </a:bodyPr>
          <a:lstStyle/>
          <a:p>
            <a:pPr marL="514350" indent="-514350">
              <a:buFont typeface="+mj-lt"/>
              <a:buAutoNum type="arabicPeriod" startAt="2"/>
            </a:pPr>
            <a:r>
              <a:rPr lang="en-US" b="1" dirty="0" err="1"/>
              <a:t>Komutatif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b="1" dirty="0"/>
              <a:t> u</a:t>
            </a:r>
            <a:r>
              <a:rPr lang="en-US" dirty="0"/>
              <a:t> + </a:t>
            </a:r>
            <a:r>
              <a:rPr lang="en-US" b="1" dirty="0"/>
              <a:t>v</a:t>
            </a:r>
            <a:r>
              <a:rPr lang="en-US" dirty="0"/>
              <a:t> = </a:t>
            </a:r>
            <a:r>
              <a:rPr lang="en-US" b="1" dirty="0"/>
              <a:t>v</a:t>
            </a:r>
            <a:r>
              <a:rPr lang="en-US" dirty="0"/>
              <a:t> + </a:t>
            </a:r>
            <a:r>
              <a:rPr lang="en-US" b="1" dirty="0"/>
              <a:t>u</a:t>
            </a:r>
            <a:endParaRPr lang="en-US" b="1" i="1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3"/>
            </a:pPr>
            <a:r>
              <a:rPr lang="en-US" b="1" dirty="0" err="1"/>
              <a:t>Asosiatif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  <a:r>
              <a:rPr lang="en-US" b="1" dirty="0"/>
              <a:t> u</a:t>
            </a:r>
            <a:r>
              <a:rPr lang="en-US" dirty="0"/>
              <a:t> + (</a:t>
            </a:r>
            <a:r>
              <a:rPr lang="en-US" b="1" dirty="0"/>
              <a:t>v</a:t>
            </a:r>
            <a:r>
              <a:rPr lang="en-US" dirty="0"/>
              <a:t> + </a:t>
            </a:r>
            <a:r>
              <a:rPr lang="en-US" b="1" dirty="0"/>
              <a:t>w</a:t>
            </a:r>
            <a:r>
              <a:rPr lang="en-US" dirty="0"/>
              <a:t>) = (</a:t>
            </a:r>
            <a:r>
              <a:rPr lang="en-US" b="1" dirty="0"/>
              <a:t>u</a:t>
            </a:r>
            <a:r>
              <a:rPr lang="en-US" dirty="0"/>
              <a:t> + </a:t>
            </a:r>
            <a:r>
              <a:rPr lang="en-US" b="1" dirty="0"/>
              <a:t>v</a:t>
            </a:r>
            <a:r>
              <a:rPr lang="en-US" dirty="0"/>
              <a:t>) + </a:t>
            </a:r>
            <a:r>
              <a:rPr lang="en-US" b="1" dirty="0"/>
              <a:t>w</a:t>
            </a:r>
            <a:endParaRPr lang="en-US" b="1" i="1" dirty="0"/>
          </a:p>
          <a:p>
            <a:pPr marL="0" indent="0">
              <a:buNone/>
            </a:pPr>
            <a:endParaRPr lang="en-US" dirty="0"/>
          </a:p>
          <a:p>
            <a:pPr marL="514350" indent="-514350">
              <a:buFont typeface="+mj-lt"/>
              <a:buAutoNum type="arabicPeriod" startAt="4"/>
            </a:pPr>
            <a:r>
              <a:rPr lang="en-US" b="1" dirty="0" err="1"/>
              <a:t>Identitas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</a:t>
            </a:r>
            <a:r>
              <a:rPr lang="en-US" dirty="0" err="1"/>
              <a:t>elemen</a:t>
            </a:r>
            <a:r>
              <a:rPr lang="en-US" dirty="0"/>
              <a:t> </a:t>
            </a:r>
            <a:r>
              <a:rPr lang="en-US" dirty="0" err="1"/>
              <a:t>identitas</a:t>
            </a:r>
            <a:r>
              <a:rPr lang="en-US" dirty="0"/>
              <a:t> (</a:t>
            </a:r>
            <a:r>
              <a:rPr lang="en-US" dirty="0" err="1"/>
              <a:t>vektor</a:t>
            </a:r>
            <a:r>
              <a:rPr lang="en-US" dirty="0"/>
              <a:t>) </a:t>
            </a:r>
            <a:r>
              <a:rPr lang="en-US" b="1" dirty="0"/>
              <a:t>0</a:t>
            </a:r>
            <a:r>
              <a:rPr lang="en-US" dirty="0"/>
              <a:t> dan </a:t>
            </a:r>
            <a:r>
              <a:rPr lang="en-US" dirty="0" err="1"/>
              <a:t>skalar</a:t>
            </a:r>
            <a:r>
              <a:rPr lang="en-US" dirty="0"/>
              <a:t> 1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endParaRPr lang="en-US" dirty="0"/>
          </a:p>
          <a:p>
            <a:pPr marL="0" indent="0">
              <a:buNone/>
            </a:pPr>
            <a:r>
              <a:rPr lang="en-US" b="1" i="1" dirty="0"/>
              <a:t>	</a:t>
            </a:r>
            <a:r>
              <a:rPr lang="en-US" b="1" dirty="0"/>
              <a:t>u</a:t>
            </a:r>
            <a:r>
              <a:rPr lang="en-US" dirty="0"/>
              <a:t> + </a:t>
            </a:r>
            <a:r>
              <a:rPr lang="en-US" b="1" dirty="0"/>
              <a:t>0</a:t>
            </a:r>
            <a:r>
              <a:rPr lang="en-US" dirty="0"/>
              <a:t> = </a:t>
            </a:r>
            <a:r>
              <a:rPr lang="en-US" b="1" dirty="0"/>
              <a:t>0</a:t>
            </a:r>
            <a:r>
              <a:rPr lang="en-US" dirty="0"/>
              <a:t> + </a:t>
            </a:r>
            <a:r>
              <a:rPr lang="en-US" b="1" dirty="0"/>
              <a:t>u = u</a:t>
            </a:r>
          </a:p>
          <a:p>
            <a:pPr marL="0" indent="0">
              <a:buNone/>
            </a:pPr>
            <a:r>
              <a:rPr lang="en-US" b="1" i="1" dirty="0"/>
              <a:t>	     </a:t>
            </a:r>
            <a:r>
              <a:rPr lang="en-US" dirty="0"/>
              <a:t>1</a:t>
            </a:r>
            <a:r>
              <a:rPr lang="en-US" b="1" dirty="0"/>
              <a:t>u</a:t>
            </a:r>
            <a:r>
              <a:rPr lang="en-US" dirty="0"/>
              <a:t> = </a:t>
            </a:r>
            <a:r>
              <a:rPr lang="en-US" b="1" dirty="0"/>
              <a:t>u</a:t>
            </a:r>
            <a:endParaRPr lang="en-US" b="1" i="1" dirty="0"/>
          </a:p>
          <a:p>
            <a:pPr marL="0" indent="0">
              <a:buNone/>
            </a:pPr>
            <a:endParaRPr lang="en-US" b="1" i="1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DBFDA819-BAC7-4073-8272-506D47D056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5752617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F39F832-571D-47A8-B55C-E654B12455B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240221"/>
            <a:ext cx="10515600" cy="4936742"/>
          </a:xfrm>
        </p:spPr>
        <p:txBody>
          <a:bodyPr/>
          <a:lstStyle/>
          <a:p>
            <a:pPr marL="514350" indent="-514350">
              <a:buFont typeface="+mj-lt"/>
              <a:buAutoNum type="arabicPeriod" startAt="5"/>
            </a:pPr>
            <a:r>
              <a:rPr lang="en-US" b="1" dirty="0" err="1"/>
              <a:t>Balikan</a:t>
            </a:r>
            <a:r>
              <a:rPr lang="en-US" b="1" dirty="0"/>
              <a:t> (</a:t>
            </a:r>
            <a:r>
              <a:rPr lang="en-US" b="1" i="1" dirty="0"/>
              <a:t>inverse</a:t>
            </a:r>
            <a:r>
              <a:rPr lang="en-US" b="1" dirty="0"/>
              <a:t>) </a:t>
            </a:r>
            <a:r>
              <a:rPr lang="en-US" b="1" dirty="0" err="1"/>
              <a:t>atau</a:t>
            </a:r>
            <a:r>
              <a:rPr lang="en-US" b="1" dirty="0"/>
              <a:t> </a:t>
            </a:r>
            <a:r>
              <a:rPr lang="en-US" b="1" dirty="0" err="1"/>
              <a:t>negatif</a:t>
            </a:r>
            <a:endParaRPr lang="en-US" b="1" dirty="0"/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setiap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</a:t>
            </a:r>
            <a:r>
              <a:rPr lang="en-US" dirty="0"/>
              <a:t>, </a:t>
            </a:r>
            <a:r>
              <a:rPr lang="en-US" dirty="0" err="1"/>
              <a:t>terdapat</a:t>
            </a:r>
            <a:r>
              <a:rPr lang="en-US" dirty="0"/>
              <a:t> –</a:t>
            </a:r>
            <a:r>
              <a:rPr lang="en-US" b="1" dirty="0"/>
              <a:t>u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 </a:t>
            </a:r>
            <a:r>
              <a:rPr lang="en-US" dirty="0" err="1"/>
              <a:t>sedemikian</a:t>
            </a:r>
            <a:r>
              <a:rPr lang="en-US" dirty="0"/>
              <a:t> </a:t>
            </a:r>
            <a:r>
              <a:rPr lang="en-US" dirty="0" err="1"/>
              <a:t>sehingga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i="1" dirty="0"/>
              <a:t>	</a:t>
            </a:r>
            <a:r>
              <a:rPr lang="en-US" b="1" dirty="0"/>
              <a:t>u</a:t>
            </a:r>
            <a:r>
              <a:rPr lang="en-US" dirty="0"/>
              <a:t> + (–</a:t>
            </a:r>
            <a:r>
              <a:rPr lang="en-US" b="1" dirty="0"/>
              <a:t>u</a:t>
            </a:r>
            <a:r>
              <a:rPr lang="en-US" dirty="0"/>
              <a:t>) = (–</a:t>
            </a:r>
            <a:r>
              <a:rPr lang="en-US" b="1" dirty="0"/>
              <a:t>u</a:t>
            </a:r>
            <a:r>
              <a:rPr lang="en-US" dirty="0"/>
              <a:t>) + </a:t>
            </a:r>
            <a:r>
              <a:rPr lang="en-US" b="1" dirty="0"/>
              <a:t>u</a:t>
            </a:r>
            <a:r>
              <a:rPr lang="en-US" dirty="0"/>
              <a:t> = </a:t>
            </a:r>
            <a:r>
              <a:rPr lang="en-US" b="1" dirty="0"/>
              <a:t>0</a:t>
            </a:r>
          </a:p>
          <a:p>
            <a:pPr marL="0" indent="0">
              <a:buNone/>
            </a:pPr>
            <a:r>
              <a:rPr lang="en-US" b="1" i="1" dirty="0"/>
              <a:t>	    </a:t>
            </a:r>
          </a:p>
          <a:p>
            <a:pPr marL="514350" indent="-514350">
              <a:buAutoNum type="arabicPeriod" startAt="6"/>
            </a:pPr>
            <a:r>
              <a:rPr lang="en-US" b="1" dirty="0" err="1"/>
              <a:t>Distributif</a:t>
            </a:r>
            <a:r>
              <a:rPr lang="en-US" b="1" dirty="0"/>
              <a:t> </a:t>
            </a:r>
          </a:p>
          <a:p>
            <a:pPr marL="0" indent="0">
              <a:buNone/>
            </a:pP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semua</a:t>
            </a:r>
            <a:r>
              <a:rPr lang="en-US" dirty="0"/>
              <a:t> </a:t>
            </a:r>
            <a:r>
              <a:rPr lang="en-US" b="1" dirty="0"/>
              <a:t>u</a:t>
            </a:r>
            <a:r>
              <a:rPr lang="en-US" dirty="0"/>
              <a:t>, </a:t>
            </a:r>
            <a:r>
              <a:rPr lang="en-US" b="1" dirty="0"/>
              <a:t>v</a:t>
            </a:r>
            <a:r>
              <a:rPr lang="en-US" dirty="0"/>
              <a:t>, </a:t>
            </a:r>
            <a:r>
              <a:rPr lang="en-US" b="1" dirty="0"/>
              <a:t>w</a:t>
            </a:r>
            <a:r>
              <a:rPr lang="en-US" dirty="0"/>
              <a:t> </a:t>
            </a:r>
            <a:r>
              <a:rPr lang="en-US" dirty="0">
                <a:sym typeface="Symbol" panose="05050102010706020507" pitchFamily="18" charset="2"/>
              </a:rPr>
              <a:t> </a:t>
            </a:r>
            <a:r>
              <a:rPr lang="en-US" i="1" dirty="0"/>
              <a:t>V  </a:t>
            </a:r>
            <a:r>
              <a:rPr lang="en-US" dirty="0"/>
              <a:t>dan </a:t>
            </a:r>
            <a:r>
              <a:rPr lang="en-US" i="1" dirty="0"/>
              <a:t>k</a:t>
            </a:r>
            <a:r>
              <a:rPr lang="en-US" dirty="0"/>
              <a:t>, </a:t>
            </a:r>
            <a:r>
              <a:rPr lang="en-US" i="1" dirty="0"/>
              <a:t>m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, </a:t>
            </a:r>
            <a:r>
              <a:rPr lang="en-US" dirty="0" err="1"/>
              <a:t>maka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i="1" dirty="0"/>
              <a:t>k</a:t>
            </a:r>
            <a:r>
              <a:rPr lang="en-US" dirty="0"/>
              <a:t>(</a:t>
            </a:r>
            <a:r>
              <a:rPr lang="en-US" b="1" dirty="0"/>
              <a:t>u</a:t>
            </a:r>
            <a:r>
              <a:rPr lang="en-US" dirty="0"/>
              <a:t> + </a:t>
            </a:r>
            <a:r>
              <a:rPr lang="en-US" b="1" dirty="0"/>
              <a:t>v</a:t>
            </a:r>
            <a:r>
              <a:rPr lang="en-US" dirty="0"/>
              <a:t>)= </a:t>
            </a:r>
            <a:r>
              <a:rPr lang="en-US" i="1" dirty="0" err="1"/>
              <a:t>k</a:t>
            </a:r>
            <a:r>
              <a:rPr lang="en-US" b="1" dirty="0" err="1"/>
              <a:t>u</a:t>
            </a:r>
            <a:r>
              <a:rPr lang="en-US" dirty="0"/>
              <a:t> + </a:t>
            </a:r>
            <a:r>
              <a:rPr lang="en-US" i="1" dirty="0" err="1"/>
              <a:t>k</a:t>
            </a:r>
            <a:r>
              <a:rPr lang="en-US" b="1" dirty="0" err="1"/>
              <a:t>v</a:t>
            </a:r>
            <a:endParaRPr lang="en-US" b="1" i="1" dirty="0"/>
          </a:p>
          <a:p>
            <a:pPr marL="0" indent="0">
              <a:buNone/>
            </a:pPr>
            <a:r>
              <a:rPr lang="en-US" b="1" dirty="0"/>
              <a:t>	</a:t>
            </a:r>
            <a:r>
              <a:rPr lang="en-US" dirty="0"/>
              <a:t>(</a:t>
            </a:r>
            <a:r>
              <a:rPr lang="en-US" i="1" dirty="0"/>
              <a:t>k</a:t>
            </a:r>
            <a:r>
              <a:rPr lang="en-US" dirty="0"/>
              <a:t> + </a:t>
            </a:r>
            <a:r>
              <a:rPr lang="en-US" i="1" dirty="0"/>
              <a:t>m</a:t>
            </a:r>
            <a:r>
              <a:rPr lang="en-US" dirty="0"/>
              <a:t>)</a:t>
            </a:r>
            <a:r>
              <a:rPr lang="en-US" b="1" dirty="0"/>
              <a:t>w</a:t>
            </a:r>
            <a:r>
              <a:rPr lang="en-US" dirty="0"/>
              <a:t> = </a:t>
            </a:r>
            <a:r>
              <a:rPr lang="en-US" i="1" dirty="0"/>
              <a:t>k</a:t>
            </a:r>
            <a:r>
              <a:rPr lang="en-US" b="1" dirty="0"/>
              <a:t>w</a:t>
            </a:r>
            <a:r>
              <a:rPr lang="en-US" dirty="0"/>
              <a:t> + </a:t>
            </a:r>
            <a:r>
              <a:rPr lang="en-US" i="1" dirty="0"/>
              <a:t>m</a:t>
            </a:r>
            <a:r>
              <a:rPr lang="en-US" b="1" dirty="0"/>
              <a:t>w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i="1" dirty="0"/>
              <a:t>k</a:t>
            </a:r>
            <a:r>
              <a:rPr lang="en-US" dirty="0"/>
              <a:t>(</a:t>
            </a:r>
            <a:r>
              <a:rPr lang="en-US" i="1" dirty="0"/>
              <a:t>m</a:t>
            </a:r>
            <a:r>
              <a:rPr lang="en-US" b="1" dirty="0"/>
              <a:t>u</a:t>
            </a:r>
            <a:r>
              <a:rPr lang="en-US" dirty="0"/>
              <a:t>)= (</a:t>
            </a:r>
            <a:r>
              <a:rPr lang="en-US" i="1" dirty="0"/>
              <a:t>km</a:t>
            </a:r>
            <a:r>
              <a:rPr lang="en-US" dirty="0"/>
              <a:t>)</a:t>
            </a:r>
            <a:r>
              <a:rPr lang="en-US" b="1" dirty="0"/>
              <a:t>u</a:t>
            </a:r>
            <a:endParaRPr lang="en-US" dirty="0"/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4612C9-CED7-4686-B642-9EEF42563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906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1BEB2D-7299-423C-99AC-7FC34B8786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683172"/>
            <a:ext cx="10515600" cy="5493791"/>
          </a:xfrm>
        </p:spPr>
        <p:txBody>
          <a:bodyPr/>
          <a:lstStyle/>
          <a:p>
            <a:r>
              <a:rPr lang="en-US" dirty="0" err="1"/>
              <a:t>Enam</a:t>
            </a:r>
            <a:r>
              <a:rPr lang="en-US" dirty="0"/>
              <a:t> (6)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tersebut</a:t>
            </a:r>
            <a:r>
              <a:rPr lang="en-US" dirty="0"/>
              <a:t> </a:t>
            </a:r>
            <a:r>
              <a:rPr lang="en-US" dirty="0" err="1"/>
              <a:t>dapat</a:t>
            </a:r>
            <a:r>
              <a:rPr lang="en-US" dirty="0"/>
              <a:t> </a:t>
            </a:r>
            <a:r>
              <a:rPr lang="en-US" dirty="0" err="1"/>
              <a:t>dirangkum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10 </a:t>
            </a:r>
            <a:r>
              <a:rPr lang="en-US" dirty="0" err="1"/>
              <a:t>poin</a:t>
            </a:r>
            <a:r>
              <a:rPr lang="en-US" dirty="0"/>
              <a:t> </a:t>
            </a:r>
            <a:r>
              <a:rPr lang="en-US" dirty="0" err="1"/>
              <a:t>sebagai</a:t>
            </a:r>
            <a:r>
              <a:rPr lang="en-US" dirty="0"/>
              <a:t> </a:t>
            </a:r>
            <a:r>
              <a:rPr lang="en-US" dirty="0" err="1"/>
              <a:t>berikut</a:t>
            </a:r>
            <a:r>
              <a:rPr lang="en-US" dirty="0"/>
              <a:t>: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76E00F6-0602-47F9-84A4-CDB06FF1A5D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7719" y="1658380"/>
            <a:ext cx="9824601" cy="4951988"/>
          </a:xfrm>
          <a:prstGeom prst="rect">
            <a:avLst/>
          </a:prstGeom>
        </p:spPr>
      </p:pic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A3E1BD-5682-4526-B857-0127183DE5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13314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4B8141-9872-435C-9F1B-0DFEDF7B9E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Cara </a:t>
            </a:r>
            <a:r>
              <a:rPr lang="en-US" dirty="0" err="1"/>
              <a:t>menunjukkan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</a:t>
            </a:r>
            <a:r>
              <a:rPr lang="en-US" dirty="0" err="1"/>
              <a:t>sebuah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dua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merupakan</a:t>
            </a:r>
            <a:r>
              <a:rPr lang="en-US" dirty="0"/>
              <a:t> </a:t>
            </a:r>
            <a:r>
              <a:rPr lang="en-US" dirty="0" err="1"/>
              <a:t>ruang</a:t>
            </a:r>
            <a:r>
              <a:rPr lang="en-US" dirty="0"/>
              <a:t> </a:t>
            </a:r>
            <a:r>
              <a:rPr lang="en-US" dirty="0" err="1"/>
              <a:t>vektor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9F3C78-D6E2-4024-A97C-0C948DA6A3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49119"/>
            <a:ext cx="10515600" cy="432784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himpunan</a:t>
            </a:r>
            <a:r>
              <a:rPr lang="en-US" dirty="0"/>
              <a:t> V </a:t>
            </a:r>
            <a:r>
              <a:rPr lang="en-US" dirty="0" err="1"/>
              <a:t>dengan</a:t>
            </a:r>
            <a:r>
              <a:rPr lang="en-US" dirty="0"/>
              <a:t> </a:t>
            </a:r>
            <a:r>
              <a:rPr lang="en-US" dirty="0" err="1"/>
              <a:t>objek-objek</a:t>
            </a:r>
            <a:r>
              <a:rPr lang="en-US" dirty="0"/>
              <a:t> di </a:t>
            </a:r>
            <a:r>
              <a:rPr lang="en-US" dirty="0" err="1"/>
              <a:t>dalamnya</a:t>
            </a:r>
            <a:r>
              <a:rPr lang="en-US" dirty="0"/>
              <a:t> yang </a:t>
            </a:r>
            <a:r>
              <a:rPr lang="en-US" dirty="0" err="1"/>
              <a:t>akan</a:t>
            </a:r>
            <a:r>
              <a:rPr lang="en-US" dirty="0"/>
              <a:t> </a:t>
            </a:r>
            <a:r>
              <a:rPr lang="en-US" dirty="0" err="1"/>
              <a:t>menjadi</a:t>
            </a:r>
            <a:r>
              <a:rPr lang="en-US" dirty="0"/>
              <a:t> </a:t>
            </a:r>
            <a:r>
              <a:rPr lang="en-US" dirty="0" err="1"/>
              <a:t>vektor</a:t>
            </a:r>
            <a:endParaRPr lang="en-US" dirty="0"/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Identifikasi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 di </a:t>
            </a:r>
            <a:r>
              <a:rPr lang="en-US" dirty="0" err="1"/>
              <a:t>dalam</a:t>
            </a:r>
            <a:r>
              <a:rPr lang="en-US" dirty="0"/>
              <a:t> V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aksioma</a:t>
            </a:r>
            <a:r>
              <a:rPr lang="en-US" dirty="0"/>
              <a:t> 1 (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penjumlahan</a:t>
            </a:r>
            <a:r>
              <a:rPr lang="en-US" dirty="0"/>
              <a:t> dan </a:t>
            </a:r>
            <a:r>
              <a:rPr lang="en-US" dirty="0" err="1"/>
              <a:t>tertutup</a:t>
            </a:r>
            <a:r>
              <a:rPr lang="en-US" dirty="0"/>
              <a:t> </a:t>
            </a:r>
            <a:r>
              <a:rPr lang="en-US" dirty="0" err="1"/>
              <a:t>terhadap</a:t>
            </a:r>
            <a:r>
              <a:rPr lang="en-US" dirty="0"/>
              <a:t> </a:t>
            </a:r>
            <a:r>
              <a:rPr lang="en-US" dirty="0" err="1"/>
              <a:t>operasi</a:t>
            </a:r>
            <a:r>
              <a:rPr lang="en-US" dirty="0"/>
              <a:t> </a:t>
            </a:r>
            <a:r>
              <a:rPr lang="en-US" dirty="0" err="1"/>
              <a:t>perkalian</a:t>
            </a:r>
            <a:r>
              <a:rPr lang="en-US" dirty="0"/>
              <a:t> </a:t>
            </a:r>
            <a:r>
              <a:rPr lang="en-US" dirty="0" err="1"/>
              <a:t>skalar</a:t>
            </a:r>
            <a:r>
              <a:rPr lang="en-US" dirty="0"/>
              <a:t>)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 err="1"/>
              <a:t>Periksa</a:t>
            </a:r>
            <a:r>
              <a:rPr lang="en-US" dirty="0"/>
              <a:t> </a:t>
            </a:r>
            <a:r>
              <a:rPr lang="en-US" dirty="0" err="1"/>
              <a:t>apakah</a:t>
            </a:r>
            <a:r>
              <a:rPr lang="en-US" dirty="0"/>
              <a:t> lima </a:t>
            </a:r>
            <a:r>
              <a:rPr lang="en-US" dirty="0" err="1"/>
              <a:t>aksioma</a:t>
            </a:r>
            <a:r>
              <a:rPr lang="en-US" dirty="0"/>
              <a:t> </a:t>
            </a:r>
            <a:r>
              <a:rPr lang="en-US" dirty="0" err="1"/>
              <a:t>lainnya</a:t>
            </a:r>
            <a:r>
              <a:rPr lang="en-US" dirty="0"/>
              <a:t> </a:t>
            </a:r>
            <a:r>
              <a:rPr lang="en-US" dirty="0" err="1"/>
              <a:t>dipenuhi</a:t>
            </a:r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3E9733B-0EB8-4F9D-B8E1-685D2DAA1A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CB61F5-5B20-4404-A1F0-7AE4ED8B0066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3171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2683</TotalTime>
  <Words>3781</Words>
  <Application>Microsoft Office PowerPoint</Application>
  <PresentationFormat>Widescreen</PresentationFormat>
  <Paragraphs>329</Paragraphs>
  <Slides>38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45" baseType="lpstr">
      <vt:lpstr>Arial</vt:lpstr>
      <vt:lpstr>Calibri</vt:lpstr>
      <vt:lpstr>Calibri Light</vt:lpstr>
      <vt:lpstr>Cambria Math</vt:lpstr>
      <vt:lpstr>Symbol</vt:lpstr>
      <vt:lpstr>Wingdings</vt:lpstr>
      <vt:lpstr>Office Theme</vt:lpstr>
      <vt:lpstr>Ruang Vektor Umum (bagian 1)</vt:lpstr>
      <vt:lpstr>PowerPoint Presentation</vt:lpstr>
      <vt:lpstr>Pengantar</vt:lpstr>
      <vt:lpstr>Ruang Vektor</vt:lpstr>
      <vt:lpstr>Ruang Vektor </vt:lpstr>
      <vt:lpstr>PowerPoint Presentation</vt:lpstr>
      <vt:lpstr>PowerPoint Presentation</vt:lpstr>
      <vt:lpstr>PowerPoint Presentation</vt:lpstr>
      <vt:lpstr>Cara menunjukkan apakah sebuah himpunan dengan dua operasi merupakan ruang vektor</vt:lpstr>
      <vt:lpstr>Contoh-contoh Ruang Vektor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Contoh yang bukan ruang vektor</vt:lpstr>
      <vt:lpstr>Subruang</vt:lpstr>
      <vt:lpstr>Contoh-contoh subruang</vt:lpstr>
      <vt:lpstr>PowerPoint Presentation</vt:lpstr>
      <vt:lpstr>Contoh yang bukan subruang</vt:lpstr>
      <vt:lpstr>PowerPoint Presentation</vt:lpstr>
      <vt:lpstr>Kombinasi linier </vt:lpstr>
      <vt:lpstr>PowerPoint Presentation</vt:lpstr>
      <vt:lpstr>PowerPoint Presentation</vt:lpstr>
      <vt:lpstr>Himpunan membangun (spanning set)</vt:lpstr>
      <vt:lpstr>PowerPoint Presentation</vt:lpstr>
      <vt:lpstr>PowerPoint Presentation</vt:lpstr>
      <vt:lpstr>PowerPoint Presentation</vt:lpstr>
      <vt:lpstr>Kebebasan linier (linear independence)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Bersambung ke Bagian 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Rinaldi Munir</dc:creator>
  <cp:lastModifiedBy>Dr. Ir. Rinaldi, M.T.</cp:lastModifiedBy>
  <cp:revision>188</cp:revision>
  <dcterms:created xsi:type="dcterms:W3CDTF">2020-09-19T08:47:06Z</dcterms:created>
  <dcterms:modified xsi:type="dcterms:W3CDTF">2025-09-30T07:52:22Z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38b525e5-f3da-4501-8f1e-526b6769fc56_Enabled">
    <vt:lpwstr>true</vt:lpwstr>
  </property>
  <property fmtid="{D5CDD505-2E9C-101B-9397-08002B2CF9AE}" pid="3" name="MSIP_Label_38b525e5-f3da-4501-8f1e-526b6769fc56_SetDate">
    <vt:lpwstr>2024-10-10T03:15:46Z</vt:lpwstr>
  </property>
  <property fmtid="{D5CDD505-2E9C-101B-9397-08002B2CF9AE}" pid="4" name="MSIP_Label_38b525e5-f3da-4501-8f1e-526b6769fc56_Method">
    <vt:lpwstr>Standard</vt:lpwstr>
  </property>
  <property fmtid="{D5CDD505-2E9C-101B-9397-08002B2CF9AE}" pid="5" name="MSIP_Label_38b525e5-f3da-4501-8f1e-526b6769fc56_Name">
    <vt:lpwstr>defa4170-0d19-0005-0004-bc88714345d2</vt:lpwstr>
  </property>
  <property fmtid="{D5CDD505-2E9C-101B-9397-08002B2CF9AE}" pid="6" name="MSIP_Label_38b525e5-f3da-4501-8f1e-526b6769fc56_SiteId">
    <vt:lpwstr>db6e1183-4c65-405c-82ce-7cd53fa6e9dc</vt:lpwstr>
  </property>
  <property fmtid="{D5CDD505-2E9C-101B-9397-08002B2CF9AE}" pid="7" name="MSIP_Label_38b525e5-f3da-4501-8f1e-526b6769fc56_ActionId">
    <vt:lpwstr>f473985c-3f5f-452a-bdfa-079676215fab</vt:lpwstr>
  </property>
  <property fmtid="{D5CDD505-2E9C-101B-9397-08002B2CF9AE}" pid="8" name="MSIP_Label_38b525e5-f3da-4501-8f1e-526b6769fc56_ContentBits">
    <vt:lpwstr>0</vt:lpwstr>
  </property>
</Properties>
</file>