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8" r:id="rId5"/>
    <p:sldId id="269" r:id="rId6"/>
    <p:sldId id="260" r:id="rId7"/>
    <p:sldId id="261" r:id="rId8"/>
    <p:sldId id="262" r:id="rId9"/>
    <p:sldId id="265" r:id="rId10"/>
    <p:sldId id="267" r:id="rId11"/>
    <p:sldId id="266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7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2CC55-17FB-4094-A1D1-D23DCBA313B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7A33B-FDCE-4FA7-9CAC-1AE9810BA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2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637CD-CE78-4FCD-BCAB-C0F0F79A6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4832E-F54A-4609-8D2B-9D0BE96B2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CB926-A790-4FE5-A1AA-D0CF387FC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5239-009E-4568-9623-BB342829D2B3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04C40-C62A-4836-8B97-AD69B4EFE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AAAE4-19F9-496E-864F-5EE3DF08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4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DF28B-1CF0-40BF-B92B-B20ED43C4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E0D43-B1CF-4434-962E-6DEAEB567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60CF5-F3B3-4D10-930E-1B88DDB3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E35E-1188-4AB3-8A5B-5AED7EA11301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BEF53-4848-4F14-A22D-65021E596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6D63D-CB56-4921-940B-0A5256234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2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D2F150-17FA-4B96-8E59-2D54BED7B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F0885-2ECA-4FE4-8CB2-5CA694668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764BB-F607-4999-9CD2-CAD86489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FE3A-CB59-4765-9D7F-F2B6E6C8FBA7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2E871-729A-435F-A427-AAC40AEE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664E3-3D36-4C83-AF32-E7CFB59E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2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90BFA-B8A1-4F2D-9084-6C4FD6D7B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35B39-E63F-47A9-A04A-D5C48EE11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E97E2-A878-41C2-9F41-623D0FB3B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72C02-76BB-480A-A889-8917542F963B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16176-1C1C-4909-AD57-C6090B66F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F866F-3874-4027-8136-D258DFF9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3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0A8B-C1D4-4069-822A-BE1EFECE5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0A7D5-1055-4D4A-8757-BE41C9AAD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004C6-8064-4BA0-A41A-1803CA99E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B896-3949-476A-B28A-730E76B19932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0A181-E393-4639-90AF-319625C4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FDC94-3126-4077-AFBF-1E23C4C6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9230-68DF-4982-8C83-7D93DBC8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6C013-4249-4FC9-A3C1-F8631DA8E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1C195-9880-4F52-AF5E-837F566D6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6A447-C6E7-48E3-8EC9-25EDDE9CB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2F3D-051A-4A41-901A-CBA626441DB8}" type="datetime1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7767D-FBEE-435F-A536-92F32FF5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E5766-3D29-4CA5-AF94-03B9F1FF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FB810-235E-479D-81D2-1E0F1DD66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C5716-C407-47CB-ADB2-485A2959C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9DF2E-D4AA-4AA8-A29A-B478E5F58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17B1DB-1435-4747-BCF7-93DB496DC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6AF528-B277-4374-9DAA-77DEAE5A2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24E5D4-A9A1-4FC8-B13B-8FFBE3528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B5D9-0D3D-4D2C-95C4-0B69F084D3C5}" type="datetime1">
              <a:rPr lang="en-US" smtClean="0"/>
              <a:t>8/20/2025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DA54C6-C0E3-463A-A234-87CE6221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33A467-8BB6-4A87-B219-6D2867A09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0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DCC31-F7BF-42F3-9647-93F09F6ED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6F97A-6916-4807-93CB-F09535452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C9369-D421-4F69-9EA3-DE802C239874}" type="datetime1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A5416-48CB-4064-8DC4-FBAE3C3B8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F1356-E64B-45CF-9714-A165A62C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7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8CD48-1A3B-4195-828B-22DD9401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5EA3-DCBB-48D3-AF5C-1D49EFA48B55}" type="datetime1">
              <a:rPr lang="en-US" smtClean="0"/>
              <a:t>8/20/2025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2C7592-1A28-40CA-AC6B-043B5C2AD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99571-51BA-462E-8F25-D111B2AEA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A76DB-6D14-418F-94F3-59B55795F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6FFD3-B798-4092-B882-8A355724F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7C2E3-DE42-468A-90E6-09AFF27E7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712F8-3612-49F5-8D6C-083CA9ED2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CCA6-2CBB-4799-B47E-0598BDEBAFCD}" type="datetime1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B86A6-4874-4746-B3E7-E5D9E8FB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295CF-D0AD-444F-A970-F0088B24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9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8E7D-2038-44FE-AE61-170A86600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E5A6E8-794C-4909-9F98-40B044B76F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81D3B-1866-4307-A9CE-D02123458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46F73-16A7-4C87-8071-ABC3B8872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D1DBF-8E00-419B-BA8B-F79433A32EC8}" type="datetime1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74D48-DA16-4437-989C-AB6C8A533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FB6A5-E7D0-4126-8087-982BA588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9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7F55D6-C563-4083-B332-E85CCB3BD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41A43-E56E-45EE-A1D8-9D0736E08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46FEF-EC6E-4D2A-B198-16A7E0EE3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4C96D-CF1D-4DA2-B4CF-B8E6F30FC59B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D0A32-AF53-49C6-9A89-AAF8E4A2B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7C2AB-07D7-4BE9-861F-FB6F15CD9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1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A3491-7631-4FD5-BAFE-F48873745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1041400"/>
            <a:ext cx="9966960" cy="2387600"/>
          </a:xfrm>
        </p:spPr>
        <p:txBody>
          <a:bodyPr/>
          <a:lstStyle/>
          <a:p>
            <a:r>
              <a:rPr lang="en-US" b="1" dirty="0" err="1"/>
              <a:t>Vektor</a:t>
            </a:r>
            <a:r>
              <a:rPr lang="en-US" b="1" dirty="0"/>
              <a:t> di </a:t>
            </a:r>
            <a:r>
              <a:rPr lang="en-US" b="1" dirty="0" err="1"/>
              <a:t>Ruang</a:t>
            </a:r>
            <a:r>
              <a:rPr lang="en-US" b="1" dirty="0"/>
              <a:t> Euclidean</a:t>
            </a:r>
            <a:br>
              <a:rPr lang="en-US" b="1" dirty="0"/>
            </a:br>
            <a:r>
              <a:rPr lang="en-US" sz="4000" b="1" dirty="0"/>
              <a:t>(</a:t>
            </a:r>
            <a:r>
              <a:rPr lang="en-US" sz="4000" b="1" dirty="0" err="1"/>
              <a:t>bagian</a:t>
            </a:r>
            <a:r>
              <a:rPr lang="en-US" sz="4000" b="1" dirty="0"/>
              <a:t> 3)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1AE1D-41FE-4F1A-8CCF-26B677DAE7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IF2123 </a:t>
            </a:r>
            <a:r>
              <a:rPr lang="en-US" dirty="0" err="1"/>
              <a:t>Aljabar</a:t>
            </a:r>
            <a:r>
              <a:rPr lang="en-US" dirty="0"/>
              <a:t> Linier dan </a:t>
            </a:r>
            <a:r>
              <a:rPr lang="en-US" dirty="0" err="1"/>
              <a:t>Geometri</a:t>
            </a:r>
            <a:endParaRPr lang="en-US" dirty="0"/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BC65914-AF0F-45C9-B40C-FAF194785A8F}"/>
              </a:ext>
            </a:extLst>
          </p:cNvPr>
          <p:cNvSpPr txBox="1">
            <a:spLocks/>
          </p:cNvSpPr>
          <p:nvPr/>
        </p:nvSpPr>
        <p:spPr>
          <a:xfrm>
            <a:off x="1666240" y="5903754"/>
            <a:ext cx="9144000" cy="735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Program </a:t>
            </a:r>
            <a:r>
              <a:rPr lang="en-US" b="1" dirty="0" err="1"/>
              <a:t>Studi</a:t>
            </a:r>
            <a:r>
              <a:rPr lang="en-US" b="1" dirty="0"/>
              <a:t> Teknik </a:t>
            </a:r>
            <a:r>
              <a:rPr lang="en-US" b="1" dirty="0" err="1"/>
              <a:t>Informatika</a:t>
            </a:r>
            <a:endParaRPr lang="en-US" b="1" dirty="0"/>
          </a:p>
          <a:p>
            <a:r>
              <a:rPr lang="en-US" b="1" dirty="0"/>
              <a:t>STEI-ITB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43E1C2-87A8-4F5F-8524-4A2CFDC7F168}"/>
              </a:ext>
            </a:extLst>
          </p:cNvPr>
          <p:cNvSpPr/>
          <p:nvPr/>
        </p:nvSpPr>
        <p:spPr>
          <a:xfrm>
            <a:off x="2999292" y="462115"/>
            <a:ext cx="5789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Seri </a:t>
            </a:r>
            <a:r>
              <a:rPr lang="en-US" sz="2400" b="1" dirty="0" err="1">
                <a:solidFill>
                  <a:srgbClr val="FF0000"/>
                </a:solidFill>
              </a:rPr>
              <a:t>bahan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kuliah</a:t>
            </a:r>
            <a:r>
              <a:rPr lang="en-US" sz="2400" b="1" dirty="0">
                <a:solidFill>
                  <a:srgbClr val="FF0000"/>
                </a:solidFill>
              </a:rPr>
              <a:t> Algeo #13 – Update 2025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3AF8CD-143A-D70B-3020-CE909C5D3B8A}"/>
              </a:ext>
            </a:extLst>
          </p:cNvPr>
          <p:cNvSpPr txBox="1"/>
          <p:nvPr/>
        </p:nvSpPr>
        <p:spPr>
          <a:xfrm>
            <a:off x="9564915" y="107077"/>
            <a:ext cx="2627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Oleh: Dr. Ir. Rinaldi, M.T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5BD72-5836-C775-D219-5DF608920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91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B92C77-93E9-4B01-9CEC-24284DD336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45931"/>
                <a:ext cx="10515600" cy="5231032"/>
              </a:xfrm>
            </p:spPr>
            <p:txBody>
              <a:bodyPr/>
              <a:lstStyle/>
              <a:p>
                <a:r>
                  <a:rPr lang="en-US" dirty="0"/>
                  <a:t>Perkalian </a:t>
                </a:r>
                <a:r>
                  <a:rPr lang="en-US" dirty="0" err="1"/>
                  <a:t>silang</a:t>
                </a:r>
                <a:r>
                  <a:rPr lang="en-US" dirty="0"/>
                  <a:t> </a:t>
                </a:r>
                <a:r>
                  <a:rPr lang="en-US" b="1" dirty="0" err="1"/>
                  <a:t>i</a:t>
                </a:r>
                <a:r>
                  <a:rPr lang="en-US" dirty="0"/>
                  <a:t> dan </a:t>
                </a:r>
                <a:r>
                  <a:rPr lang="en-US" b="1" dirty="0"/>
                  <a:t>j</a:t>
                </a:r>
                <a:r>
                  <a:rPr lang="en-US" dirty="0"/>
                  <a:t>:   </a:t>
                </a:r>
                <a:r>
                  <a:rPr lang="en-US" b="1" dirty="0" err="1"/>
                  <a:t>i</a:t>
                </a:r>
                <a:r>
                  <a:rPr lang="en-US" dirty="0"/>
                  <a:t> = (1, 0, 0) dan </a:t>
                </a:r>
                <a:r>
                  <a:rPr lang="en-US" b="1" dirty="0"/>
                  <a:t>j</a:t>
                </a:r>
                <a:r>
                  <a:rPr lang="en-US" dirty="0"/>
                  <a:t> = (0, 1, 0),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𝐢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 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𝐣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k          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𝐣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 </m:t>
                    </m:r>
                    <m:r>
                      <a:rPr lang="en-US" b="1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i          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𝐤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 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𝐢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j    </a:t>
                </a:r>
              </a:p>
              <a:p>
                <a:pPr marL="0" indent="0">
                  <a:buNone/>
                </a:pPr>
                <a:r>
                  <a:rPr lang="en-US" b="1" dirty="0"/>
                  <a:t>  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𝐣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 </m:t>
                    </m:r>
                    <m:r>
                      <a:rPr lang="en-US" b="1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𝐢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𝐤</m:t>
                    </m:r>
                  </m:oMath>
                </a14:m>
                <a:r>
                  <a:rPr lang="en-US" b="1" dirty="0"/>
                  <a:t>      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𝐤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 </m:t>
                    </m:r>
                    <m:r>
                      <a:rPr lang="en-US" b="1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𝐣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𝐢</m:t>
                    </m:r>
                  </m:oMath>
                </a14:m>
                <a:r>
                  <a:rPr lang="en-US" b="1" dirty="0"/>
                  <a:t>       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𝐢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 </m:t>
                    </m:r>
                    <m:r>
                      <a:rPr lang="en-US" b="1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b="1" dirty="0"/>
                  <a:t>j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B92C77-93E9-4B01-9CEC-24284DD336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45931"/>
                <a:ext cx="10515600" cy="5231032"/>
              </a:xfrm>
              <a:blipFill>
                <a:blip r:embed="rId4"/>
                <a:stretch>
                  <a:fillRect l="-1043" t="-1865" b="-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4F13E57-1AD5-482B-BB98-5D7C33E14AD2}"/>
                  </a:ext>
                </a:extLst>
              </p:cNvPr>
              <p:cNvSpPr/>
              <p:nvPr/>
            </p:nvSpPr>
            <p:spPr>
              <a:xfrm>
                <a:off x="2906258" y="2779318"/>
                <a:ext cx="5349926" cy="1720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𝐢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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) </a:t>
                </a:r>
              </a:p>
              <a:p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       = (0, 0, 1)  = </a:t>
                </a:r>
                <a:r>
                  <a:rPr lang="en-US" sz="2800" b="1" dirty="0"/>
                  <a:t>k</a:t>
                </a:r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4F13E57-1AD5-482B-BB98-5D7C33E14A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258" y="2779318"/>
                <a:ext cx="5349926" cy="1720984"/>
              </a:xfrm>
              <a:prstGeom prst="rect">
                <a:avLst/>
              </a:prstGeom>
              <a:blipFill>
                <a:blip r:embed="rId5"/>
                <a:stretch>
                  <a:fillRect b="-9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A04A580-3FB2-4882-888B-6C8B4867117D}"/>
                  </a:ext>
                </a:extLst>
              </p:cNvPr>
              <p:cNvSpPr/>
              <p:nvPr/>
            </p:nvSpPr>
            <p:spPr>
              <a:xfrm>
                <a:off x="4219667" y="1712555"/>
                <a:ext cx="1612172" cy="749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A04A580-3FB2-4882-888B-6C8B486711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667" y="1712555"/>
                <a:ext cx="1612172" cy="7496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73E5CB04-5EEC-4456-A532-3BAE31D8FA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4262" y="4154861"/>
            <a:ext cx="2080698" cy="214803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4E72D-5B4C-EC7B-3BEF-11E4A3825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30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DBA912-6973-4683-9BAF-94567A8FE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5931"/>
            <a:ext cx="10515600" cy="5231032"/>
          </a:xfrm>
        </p:spPr>
        <p:txBody>
          <a:bodyPr/>
          <a:lstStyle/>
          <a:p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b="1" dirty="0"/>
              <a:t>u</a:t>
            </a:r>
            <a:r>
              <a:rPr lang="en-US" dirty="0"/>
              <a:t> = (u</a:t>
            </a:r>
            <a:r>
              <a:rPr lang="en-US" baseline="-25000" dirty="0"/>
              <a:t>1</a:t>
            </a:r>
            <a:r>
              <a:rPr lang="en-US" dirty="0"/>
              <a:t>, u</a:t>
            </a:r>
            <a:r>
              <a:rPr lang="en-US" baseline="-25000" dirty="0"/>
              <a:t>2</a:t>
            </a:r>
            <a:r>
              <a:rPr lang="en-US" dirty="0"/>
              <a:t>, u</a:t>
            </a:r>
            <a:r>
              <a:rPr lang="en-US" baseline="-25000" dirty="0"/>
              <a:t>3</a:t>
            </a:r>
            <a:r>
              <a:rPr lang="en-US" dirty="0"/>
              <a:t>)  = u</a:t>
            </a:r>
            <a:r>
              <a:rPr lang="en-US" baseline="-25000" dirty="0"/>
              <a:t>1</a:t>
            </a:r>
            <a:r>
              <a:rPr lang="en-US" b="1" dirty="0"/>
              <a:t>i</a:t>
            </a:r>
            <a:r>
              <a:rPr lang="en-US" dirty="0"/>
              <a:t> + u</a:t>
            </a:r>
            <a:r>
              <a:rPr lang="en-US" baseline="-25000" dirty="0"/>
              <a:t>2</a:t>
            </a:r>
            <a:r>
              <a:rPr lang="en-US" b="1" dirty="0"/>
              <a:t>j</a:t>
            </a:r>
            <a:r>
              <a:rPr lang="en-US" dirty="0"/>
              <a:t> + u</a:t>
            </a:r>
            <a:r>
              <a:rPr lang="en-US" baseline="-25000" dirty="0"/>
              <a:t>3</a:t>
            </a:r>
            <a:r>
              <a:rPr lang="en-US" b="1" dirty="0"/>
              <a:t>k</a:t>
            </a:r>
          </a:p>
          <a:p>
            <a:pPr marL="0" indent="0">
              <a:buNone/>
            </a:pPr>
            <a:r>
              <a:rPr lang="en-US" dirty="0"/>
              <a:t>            dan </a:t>
            </a:r>
            <a:r>
              <a:rPr lang="en-US" b="1" dirty="0"/>
              <a:t>v</a:t>
            </a:r>
            <a:r>
              <a:rPr lang="en-US" dirty="0"/>
              <a:t> = (v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, v</a:t>
            </a:r>
            <a:r>
              <a:rPr lang="en-US" baseline="-25000" dirty="0"/>
              <a:t>3</a:t>
            </a:r>
            <a:r>
              <a:rPr lang="en-US" dirty="0"/>
              <a:t>) = v</a:t>
            </a:r>
            <a:r>
              <a:rPr lang="en-US" baseline="-25000" dirty="0"/>
              <a:t>1</a:t>
            </a:r>
            <a:r>
              <a:rPr lang="en-US" b="1" dirty="0"/>
              <a:t>i</a:t>
            </a:r>
            <a:r>
              <a:rPr lang="en-US" dirty="0"/>
              <a:t> + v</a:t>
            </a:r>
            <a:r>
              <a:rPr lang="en-US" baseline="-25000" dirty="0"/>
              <a:t>2</a:t>
            </a:r>
            <a:r>
              <a:rPr lang="en-US" b="1" dirty="0"/>
              <a:t>j</a:t>
            </a:r>
            <a:r>
              <a:rPr lang="en-US" dirty="0"/>
              <a:t> + v</a:t>
            </a:r>
            <a:r>
              <a:rPr lang="en-US" baseline="-25000" dirty="0"/>
              <a:t>3</a:t>
            </a:r>
            <a:r>
              <a:rPr lang="en-US" b="1" dirty="0"/>
              <a:t>k 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maka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ekspansi</a:t>
            </a:r>
            <a:r>
              <a:rPr lang="en-US" dirty="0"/>
              <a:t> </a:t>
            </a:r>
            <a:r>
              <a:rPr lang="en-US" dirty="0" err="1"/>
              <a:t>kofaktor</a:t>
            </a:r>
            <a:r>
              <a:rPr lang="en-US" dirty="0"/>
              <a:t>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8CEF446-6CD4-48EF-93B5-76FA4D5F6C59}"/>
                  </a:ext>
                </a:extLst>
              </p:cNvPr>
              <p:cNvSpPr/>
              <p:nvPr/>
            </p:nvSpPr>
            <p:spPr>
              <a:xfrm>
                <a:off x="1571507" y="3162322"/>
                <a:ext cx="9351855" cy="1461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 </m:t>
                    </m:r>
                    <m:r>
                      <a:rPr 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1" i="0" dirty="0" smtClean="0"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e>
                            <m:e>
                              <m:r>
                                <a:rPr lang="en-US" sz="2800" b="1" i="0" dirty="0" smtClean="0">
                                  <a:latin typeface="Cambria Math" panose="02040503050406030204" pitchFamily="18" charset="0"/>
                                </a:rPr>
                                <m:t>𝐣</m:t>
                              </m:r>
                            </m:e>
                            <m:e>
                              <m:r>
                                <a:rPr lang="en-US" sz="2800" b="1" i="0" dirty="0" smtClean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j </a:t>
                </a:r>
                <a:r>
                  <a:rPr lang="en-US" sz="2800" dirty="0"/>
                  <a:t>+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k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8CEF446-6CD4-48EF-93B5-76FA4D5F6C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507" y="3162322"/>
                <a:ext cx="9351855" cy="14618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631BC9-7D21-C298-2D79-2CF77FD1D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82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92C77-93E9-4B01-9CEC-24284DD33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5931"/>
            <a:ext cx="10515600" cy="5231032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Contoh</a:t>
            </a:r>
            <a:r>
              <a:rPr lang="en-US" b="1" dirty="0"/>
              <a:t> 2</a:t>
            </a:r>
            <a:r>
              <a:rPr lang="en-US" dirty="0"/>
              <a:t>:  </a:t>
            </a:r>
            <a:r>
              <a:rPr lang="en-US" dirty="0" err="1"/>
              <a:t>Lihat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1, </a:t>
            </a:r>
          </a:p>
          <a:p>
            <a:pPr marL="0" indent="0">
              <a:buNone/>
            </a:pPr>
            <a:r>
              <a:rPr lang="en-US" b="1" dirty="0"/>
              <a:t>		u</a:t>
            </a:r>
            <a:r>
              <a:rPr lang="en-US" dirty="0"/>
              <a:t> = (0, 1, 7) = </a:t>
            </a:r>
            <a:r>
              <a:rPr lang="en-US" b="1" dirty="0"/>
              <a:t>j </a:t>
            </a:r>
            <a:r>
              <a:rPr lang="en-US" dirty="0"/>
              <a:t>+ 7</a:t>
            </a:r>
            <a:r>
              <a:rPr lang="en-US" b="1" dirty="0"/>
              <a:t>k</a:t>
            </a:r>
          </a:p>
          <a:p>
            <a:pPr marL="0" indent="0">
              <a:buNone/>
            </a:pPr>
            <a:r>
              <a:rPr lang="en-US" dirty="0"/>
              <a:t>	           </a:t>
            </a:r>
            <a:r>
              <a:rPr lang="en-US" b="1" dirty="0"/>
              <a:t>v</a:t>
            </a:r>
            <a:r>
              <a:rPr lang="en-US" dirty="0"/>
              <a:t> = (1, 4, 5) = </a:t>
            </a:r>
            <a:r>
              <a:rPr lang="en-US" b="1" dirty="0" err="1"/>
              <a:t>i</a:t>
            </a:r>
            <a:r>
              <a:rPr lang="en-US" dirty="0"/>
              <a:t> + 4</a:t>
            </a:r>
            <a:r>
              <a:rPr lang="en-US" b="1" dirty="0"/>
              <a:t>j</a:t>
            </a:r>
            <a:r>
              <a:rPr lang="en-US" dirty="0"/>
              <a:t> + 5</a:t>
            </a:r>
            <a:r>
              <a:rPr lang="en-US" b="1" dirty="0"/>
              <a:t>k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4F13E57-1AD5-482B-BB98-5D7C33E14AD2}"/>
                  </a:ext>
                </a:extLst>
              </p:cNvPr>
              <p:cNvSpPr/>
              <p:nvPr/>
            </p:nvSpPr>
            <p:spPr>
              <a:xfrm>
                <a:off x="2286504" y="3329311"/>
                <a:ext cx="8012771" cy="29775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 </m:t>
                    </m:r>
                    <m:r>
                      <a:rPr 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1" i="0" dirty="0" smtClean="0"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e>
                            <m:e>
                              <m:r>
                                <a:rPr lang="en-US" sz="2800" b="1" i="0" dirty="0" smtClean="0">
                                  <a:latin typeface="Cambria Math" panose="02040503050406030204" pitchFamily="18" charset="0"/>
                                </a:rPr>
                                <m:t>𝐣</m:t>
                              </m:r>
                            </m:e>
                            <m:e>
                              <m:r>
                                <a:rPr lang="en-US" sz="2800" b="1" i="0" dirty="0" smtClean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j</a:t>
                </a:r>
                <a:r>
                  <a:rPr lang="en-US" sz="2800" dirty="0"/>
                  <a:t> +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k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      = (5 – 28)</a:t>
                </a:r>
                <a:r>
                  <a:rPr lang="en-US" sz="2800" b="1" dirty="0" err="1"/>
                  <a:t>i</a:t>
                </a:r>
                <a:r>
                  <a:rPr lang="en-US" sz="2800" dirty="0"/>
                  <a:t> – (0 – 7)</a:t>
                </a:r>
                <a:r>
                  <a:rPr lang="en-US" sz="2800" b="1" dirty="0"/>
                  <a:t>j</a:t>
                </a:r>
                <a:r>
                  <a:rPr lang="en-US" sz="2800" dirty="0"/>
                  <a:t> + (0 – 1)</a:t>
                </a:r>
                <a:r>
                  <a:rPr lang="en-US" sz="2800" b="1" dirty="0"/>
                  <a:t>k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           = –23</a:t>
                </a:r>
                <a:r>
                  <a:rPr lang="en-US" sz="2800" b="1" dirty="0"/>
                  <a:t>i</a:t>
                </a:r>
                <a:r>
                  <a:rPr lang="en-US" sz="2800" dirty="0"/>
                  <a:t>  + 7</a:t>
                </a:r>
                <a:r>
                  <a:rPr lang="en-US" sz="2800" b="1" dirty="0"/>
                  <a:t>j</a:t>
                </a:r>
                <a:r>
                  <a:rPr lang="en-US" sz="2800" dirty="0"/>
                  <a:t> – </a:t>
                </a:r>
                <a:r>
                  <a:rPr lang="en-US" sz="2800" b="1" dirty="0"/>
                  <a:t>k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4F13E57-1AD5-482B-BB98-5D7C33E14A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504" y="3329311"/>
                <a:ext cx="8012771" cy="2977546"/>
              </a:xfrm>
              <a:prstGeom prst="rect">
                <a:avLst/>
              </a:prstGeom>
              <a:blipFill>
                <a:blip r:embed="rId4"/>
                <a:stretch>
                  <a:fillRect b="-4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768D44-B17E-F4E1-3584-ADE49A55E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91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C9462-7ADB-4EC9-8438-1AAC1F0D0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Aplikasi</a:t>
            </a:r>
            <a:r>
              <a:rPr lang="en-US" b="1" dirty="0"/>
              <a:t> </a:t>
            </a:r>
            <a:r>
              <a:rPr lang="en-US" b="1" dirty="0" err="1"/>
              <a:t>Geometri</a:t>
            </a:r>
            <a:r>
              <a:rPr lang="en-US" b="1" dirty="0"/>
              <a:t> </a:t>
            </a:r>
            <a:r>
              <a:rPr lang="en-US" b="1" dirty="0" err="1"/>
              <a:t>Perkalian</a:t>
            </a:r>
            <a:r>
              <a:rPr lang="en-US" b="1" dirty="0"/>
              <a:t> Silang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7DAFE-45EC-4D8F-A35D-ECD595461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b="1" dirty="0" err="1"/>
              <a:t>Menghitung</a:t>
            </a:r>
            <a:r>
              <a:rPr lang="en-US" b="1" dirty="0"/>
              <a:t> </a:t>
            </a:r>
            <a:r>
              <a:rPr lang="en-US" b="1" dirty="0" err="1"/>
              <a:t>luas</a:t>
            </a:r>
            <a:r>
              <a:rPr lang="en-US" b="1" dirty="0"/>
              <a:t> area </a:t>
            </a:r>
            <a:r>
              <a:rPr lang="en-US" b="1" i="1" dirty="0"/>
              <a:t>parallelogram</a:t>
            </a:r>
            <a:r>
              <a:rPr lang="en-US" b="1" dirty="0"/>
              <a:t> 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i="1" dirty="0"/>
              <a:t>Parallelogram</a:t>
            </a:r>
            <a:r>
              <a:rPr lang="en-US" dirty="0"/>
              <a:t>: area </a:t>
            </a:r>
            <a:r>
              <a:rPr lang="en-US" dirty="0" err="1"/>
              <a:t>paralel</a:t>
            </a:r>
            <a:r>
              <a:rPr lang="en-US" dirty="0"/>
              <a:t> yang </a:t>
            </a:r>
            <a:r>
              <a:rPr lang="en-US" dirty="0" err="1"/>
              <a:t>dibentuk</a:t>
            </a:r>
            <a:r>
              <a:rPr lang="en-US" dirty="0"/>
              <a:t> oleh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vektor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AB7DFA-FA68-46F8-A3BB-DC9B60AAD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891" y="3052079"/>
            <a:ext cx="3435576" cy="2830243"/>
          </a:xfrm>
          <a:prstGeom prst="rect">
            <a:avLst/>
          </a:prstGeom>
        </p:spPr>
      </p:pic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527D2358-EEA9-419C-8392-58602A2F28A4}"/>
              </a:ext>
            </a:extLst>
          </p:cNvPr>
          <p:cNvCxnSpPr>
            <a:cxnSpLocks/>
          </p:cNvCxnSpPr>
          <p:nvPr/>
        </p:nvCxnSpPr>
        <p:spPr>
          <a:xfrm>
            <a:off x="4181467" y="3423920"/>
            <a:ext cx="1524000" cy="477520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48A4FA3-3D04-4334-9AE5-374329B6919A}"/>
                  </a:ext>
                </a:extLst>
              </p:cNvPr>
              <p:cNvSpPr txBox="1"/>
              <p:nvPr/>
            </p:nvSpPr>
            <p:spPr>
              <a:xfrm>
                <a:off x="5855227" y="3181370"/>
                <a:ext cx="5348812" cy="298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/>
              </a:p>
              <a:p>
                <a:r>
                  <a:rPr lang="en-US" sz="2800" dirty="0"/>
                  <a:t>Luas parallelogram = A</a:t>
                </a:r>
              </a:p>
              <a:p>
                <a:r>
                  <a:rPr lang="en-US" sz="2800" dirty="0"/>
                  <a:t>A = alas x </a:t>
                </a:r>
                <a:r>
                  <a:rPr lang="en-US" sz="2800" dirty="0" err="1"/>
                  <a:t>tinggi</a:t>
                </a:r>
                <a:r>
                  <a:rPr lang="en-US" sz="2800" dirty="0"/>
                  <a:t>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800" dirty="0"/>
                  <a:t>     =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‖"/>
                        <m:endChr m:val="‖"/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sin </a:t>
                </a:r>
                <a:r>
                  <a:rPr lang="en-US" sz="2800" dirty="0">
                    <a:sym typeface="Symbol" panose="05050102010706020507" pitchFamily="18" charset="2"/>
                  </a:rPr>
                  <a:t>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800" dirty="0">
                    <a:sym typeface="Symbol" panose="05050102010706020507" pitchFamily="18" charset="2"/>
                  </a:rPr>
                  <a:t>     =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</m:t>
                        </m:r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sz="2800" dirty="0">
                    <a:sym typeface="Symbol" panose="05050102010706020507" pitchFamily="18" charset="2"/>
                  </a:rPr>
                  <a:t>  </a:t>
                </a:r>
              </a:p>
              <a:p>
                <a:r>
                  <a:rPr lang="en-US" sz="2800" dirty="0">
                    <a:sym typeface="Symbol" panose="05050102010706020507" pitchFamily="18" charset="2"/>
                  </a:rPr>
                  <a:t>    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48A4FA3-3D04-4334-9AE5-374329B69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227" y="3181370"/>
                <a:ext cx="5348812" cy="2985433"/>
              </a:xfrm>
              <a:prstGeom prst="rect">
                <a:avLst/>
              </a:prstGeom>
              <a:blipFill>
                <a:blip r:embed="rId3"/>
                <a:stretch>
                  <a:fillRect l="-2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3927313-D10B-4593-AEF7-605B2436E9A9}"/>
                  </a:ext>
                </a:extLst>
              </p:cNvPr>
              <p:cNvSpPr/>
              <p:nvPr/>
            </p:nvSpPr>
            <p:spPr>
              <a:xfrm>
                <a:off x="3006509" y="6248548"/>
                <a:ext cx="91385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 err="1"/>
                  <a:t>Jadi</a:t>
                </a:r>
                <a:r>
                  <a:rPr lang="en-US" sz="2000" b="1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</m:t>
                        </m:r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menyatakan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luas</a:t>
                </a:r>
                <a:r>
                  <a:rPr lang="en-US" sz="2000" dirty="0"/>
                  <a:t> area </a:t>
                </a:r>
                <a:r>
                  <a:rPr lang="en-US" sz="2000" dirty="0" err="1"/>
                  <a:t>paraleogram</a:t>
                </a:r>
                <a:r>
                  <a:rPr lang="en-US" sz="2000" dirty="0"/>
                  <a:t> yang </a:t>
                </a:r>
                <a:r>
                  <a:rPr lang="en-US" sz="2000" dirty="0" err="1"/>
                  <a:t>ditentukan</a:t>
                </a:r>
                <a:r>
                  <a:rPr lang="en-US" sz="2000" dirty="0"/>
                  <a:t> oleh </a:t>
                </a:r>
                <a:r>
                  <a:rPr lang="en-US" sz="2000" dirty="0" err="1"/>
                  <a:t>vektor</a:t>
                </a:r>
                <a:r>
                  <a:rPr lang="en-US" sz="2000" dirty="0"/>
                  <a:t> </a:t>
                </a:r>
                <a:r>
                  <a:rPr lang="en-US" sz="2000" b="1" dirty="0"/>
                  <a:t>u</a:t>
                </a:r>
                <a:r>
                  <a:rPr lang="en-US" sz="2000" dirty="0"/>
                  <a:t> dan </a:t>
                </a:r>
                <a:r>
                  <a:rPr lang="en-US" sz="2000" b="1" dirty="0"/>
                  <a:t>v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3927313-D10B-4593-AEF7-605B2436E9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509" y="6248548"/>
                <a:ext cx="9138592" cy="400110"/>
              </a:xfrm>
              <a:prstGeom prst="rect">
                <a:avLst/>
              </a:prstGeom>
              <a:blipFill>
                <a:blip r:embed="rId6"/>
                <a:stretch>
                  <a:fillRect l="-667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Right 16">
            <a:extLst>
              <a:ext uri="{FF2B5EF4-FFF2-40B4-BE49-F238E27FC236}">
                <a16:creationId xmlns:a16="http://schemas.microsoft.com/office/drawing/2014/main" id="{D6715C8D-670A-4A25-B8C4-36977182DE8C}"/>
              </a:ext>
            </a:extLst>
          </p:cNvPr>
          <p:cNvSpPr/>
          <p:nvPr/>
        </p:nvSpPr>
        <p:spPr>
          <a:xfrm>
            <a:off x="7965440" y="5425904"/>
            <a:ext cx="589280" cy="223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E3D59D-AE2A-4F90-B92D-655FBC00AEC9}"/>
              </a:ext>
            </a:extLst>
          </p:cNvPr>
          <p:cNvSpPr txBox="1"/>
          <p:nvPr/>
        </p:nvSpPr>
        <p:spPr>
          <a:xfrm>
            <a:off x="8554720" y="5365988"/>
            <a:ext cx="2443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kesamaan</a:t>
            </a:r>
            <a:r>
              <a:rPr lang="en-US" dirty="0"/>
              <a:t> Lagrange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8ACDA-5C86-D5F5-4F12-A116A409B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60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D051E-52C0-4C8C-9D50-C9C30EEDD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624" y="609600"/>
            <a:ext cx="10796752" cy="55673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Contoh</a:t>
            </a:r>
            <a:r>
              <a:rPr lang="en-US" b="1" dirty="0"/>
              <a:t> 3</a:t>
            </a:r>
            <a:r>
              <a:rPr lang="en-US" dirty="0"/>
              <a:t>: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segitiga</a:t>
            </a:r>
            <a:r>
              <a:rPr lang="en-US" dirty="0"/>
              <a:t> yang </a:t>
            </a:r>
            <a:r>
              <a:rPr lang="en-US" dirty="0" err="1"/>
              <a:t>ditentukan</a:t>
            </a:r>
            <a:r>
              <a:rPr lang="en-US" dirty="0"/>
              <a:t> oleh </a:t>
            </a:r>
            <a:r>
              <a:rPr lang="en-US" dirty="0" err="1"/>
              <a:t>titik</a:t>
            </a:r>
            <a:r>
              <a:rPr lang="en-US" dirty="0"/>
              <a:t> P</a:t>
            </a:r>
            <a:r>
              <a:rPr lang="en-US" baseline="-25000" dirty="0"/>
              <a:t>1</a:t>
            </a:r>
            <a:r>
              <a:rPr lang="en-US" dirty="0"/>
              <a:t>(2, 2, 0), P</a:t>
            </a:r>
            <a:r>
              <a:rPr lang="en-US" baseline="-25000" dirty="0"/>
              <a:t>2</a:t>
            </a:r>
            <a:r>
              <a:rPr lang="en-US" dirty="0"/>
              <a:t>(–1, 0, 2), dan P</a:t>
            </a:r>
            <a:r>
              <a:rPr lang="en-US" baseline="-25000" dirty="0"/>
              <a:t>3</a:t>
            </a:r>
            <a:r>
              <a:rPr lang="en-US" dirty="0"/>
              <a:t>(0, 4, 3).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DE424A-ECAC-43A9-B846-3FF4A17B3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186" y="1837654"/>
            <a:ext cx="3445854" cy="32735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93091D-811D-4855-B8F9-CE3FE350B41C}"/>
                  </a:ext>
                </a:extLst>
              </p:cNvPr>
              <p:cNvSpPr txBox="1"/>
              <p:nvPr/>
            </p:nvSpPr>
            <p:spPr>
              <a:xfrm>
                <a:off x="5180114" y="1500875"/>
                <a:ext cx="6372269" cy="5138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Penyelesaian</a:t>
                </a:r>
                <a:r>
                  <a:rPr lang="en-US" sz="2400" dirty="0"/>
                  <a:t>: </a:t>
                </a:r>
                <a:r>
                  <a:rPr lang="en-US" sz="2400" dirty="0" err="1"/>
                  <a:t>luas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segitiga</a:t>
                </a:r>
                <a:r>
                  <a:rPr lang="en-US" sz="2400" dirty="0"/>
                  <a:t> = ½ </a:t>
                </a:r>
                <a:r>
                  <a:rPr lang="en-US" sz="2400" dirty="0" err="1"/>
                  <a:t>luas</a:t>
                </a:r>
                <a:r>
                  <a:rPr lang="en-US" sz="2400" dirty="0"/>
                  <a:t> parallelogram</a:t>
                </a:r>
              </a:p>
              <a:p>
                <a:endParaRPr lang="en-US" sz="2400" dirty="0"/>
              </a:p>
              <a:p>
                <a:r>
                  <a:rPr lang="en-US" sz="2400" b="1" dirty="0"/>
                  <a:t>u</a:t>
                </a:r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 =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 –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  = (–1, 0, 2) – (2, 2, 0)</a:t>
                </a:r>
              </a:p>
              <a:p>
                <a:r>
                  <a:rPr lang="en-US" sz="2400" dirty="0"/>
                  <a:t>                                           = (–3, –2, 2)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400" b="1" dirty="0"/>
                  <a:t>v</a:t>
                </a:r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 =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 –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  = (0, 4, 3) – (2, 2, 0)</a:t>
                </a:r>
              </a:p>
              <a:p>
                <a:r>
                  <a:rPr lang="en-US" sz="2400" dirty="0"/>
                  <a:t>                                           = (–2, 2, 3)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 </m:t>
                    </m:r>
                    <m:r>
                      <a:rPr lang="en-US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) </a:t>
                </a:r>
              </a:p>
              <a:p>
                <a:r>
                  <a:rPr lang="en-US" sz="2400" dirty="0"/>
                  <a:t>            = (–10, 5, –10)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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𝐯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(−10)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−10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225</m:t>
                        </m:r>
                      </m:e>
                    </m:rad>
                  </m:oMath>
                </a14:m>
                <a:r>
                  <a:rPr lang="en-US" sz="2400" dirty="0"/>
                  <a:t> = 15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Luas </a:t>
                </a:r>
                <a:r>
                  <a:rPr lang="en-US" sz="2400" dirty="0" err="1"/>
                  <a:t>segitiga</a:t>
                </a:r>
                <a:r>
                  <a:rPr lang="en-US" sz="2400" dirty="0"/>
                  <a:t> P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P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P</a:t>
                </a:r>
                <a:r>
                  <a:rPr lang="en-US" sz="2400" baseline="-25000" dirty="0"/>
                  <a:t>3</a:t>
                </a:r>
                <a:r>
                  <a:rPr lang="en-US" sz="2400" dirty="0"/>
                  <a:t> = ½ (15) = 7.5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93091D-811D-4855-B8F9-CE3FE350B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114" y="1500875"/>
                <a:ext cx="6372269" cy="5138458"/>
              </a:xfrm>
              <a:prstGeom prst="rect">
                <a:avLst/>
              </a:prstGeom>
              <a:blipFill>
                <a:blip r:embed="rId3"/>
                <a:stretch>
                  <a:fillRect l="-1531" t="-949" b="-1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A55FA4C2-9BED-4315-8FF6-1B682392D094}"/>
              </a:ext>
            </a:extLst>
          </p:cNvPr>
          <p:cNvSpPr/>
          <p:nvPr/>
        </p:nvSpPr>
        <p:spPr>
          <a:xfrm>
            <a:off x="2904128" y="5444040"/>
            <a:ext cx="22179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Luas parallelogram: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3445F3-AB7B-280E-C6EC-413FDDE62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15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968B4-D9A7-4AFD-87BD-BD27F0857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3760"/>
            <a:ext cx="10515600" cy="530320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2. </a:t>
            </a:r>
            <a:r>
              <a:rPr lang="en-US" b="1" dirty="0" err="1"/>
              <a:t>Menghitung</a:t>
            </a:r>
            <a:r>
              <a:rPr lang="en-US" b="1" dirty="0"/>
              <a:t> volume </a:t>
            </a:r>
            <a:r>
              <a:rPr lang="en-US" b="1" i="1" dirty="0" err="1"/>
              <a:t>parallelepide</a:t>
            </a:r>
            <a:r>
              <a:rPr lang="en-US" b="1" i="1" dirty="0"/>
              <a:t> </a:t>
            </a:r>
          </a:p>
          <a:p>
            <a:pPr marL="346075" indent="-346075">
              <a:buNone/>
            </a:pPr>
            <a:r>
              <a:rPr lang="en-US" dirty="0"/>
              <a:t>    </a:t>
            </a:r>
            <a:r>
              <a:rPr lang="en-US" i="1" dirty="0" err="1"/>
              <a:t>Parallelepide</a:t>
            </a:r>
            <a:r>
              <a:rPr lang="en-US" dirty="0"/>
              <a:t>: </a:t>
            </a:r>
            <a:r>
              <a:rPr lang="en-US" dirty="0" err="1"/>
              <a:t>bangun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 yang </a:t>
            </a:r>
            <a:r>
              <a:rPr lang="en-US" dirty="0" err="1"/>
              <a:t>dibentuk</a:t>
            </a:r>
            <a:r>
              <a:rPr lang="en-US" dirty="0"/>
              <a:t> oleh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di R</a:t>
            </a:r>
            <a:r>
              <a:rPr lang="en-US" baseline="30000" dirty="0"/>
              <a:t>3</a:t>
            </a:r>
            <a:r>
              <a:rPr lang="en-US" dirty="0"/>
              <a:t>. </a:t>
            </a:r>
          </a:p>
        </p:txBody>
      </p:sp>
      <p:pic>
        <p:nvPicPr>
          <p:cNvPr id="6" name="Picture 5" descr="Chart, surface chart&#10;&#10;Description automatically generated">
            <a:extLst>
              <a:ext uri="{FF2B5EF4-FFF2-40B4-BE49-F238E27FC236}">
                <a16:creationId xmlns:a16="http://schemas.microsoft.com/office/drawing/2014/main" id="{97F0D010-EC4D-4584-BFCA-A1F8DAE87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682" y="2207904"/>
            <a:ext cx="5622332" cy="4078288"/>
          </a:xfrm>
          <a:prstGeom prst="rect">
            <a:avLst/>
          </a:prstGeom>
        </p:spPr>
      </p:pic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DFCB7B83-3A11-4C96-81AB-057CFA75E8F2}"/>
              </a:ext>
            </a:extLst>
          </p:cNvPr>
          <p:cNvCxnSpPr>
            <a:cxnSpLocks/>
          </p:cNvCxnSpPr>
          <p:nvPr/>
        </p:nvCxnSpPr>
        <p:spPr>
          <a:xfrm>
            <a:off x="6637105" y="3709649"/>
            <a:ext cx="1524000" cy="477520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A175871-1BB5-4624-85A1-7AE0F875C2A8}"/>
              </a:ext>
            </a:extLst>
          </p:cNvPr>
          <p:cNvSpPr/>
          <p:nvPr/>
        </p:nvSpPr>
        <p:spPr>
          <a:xfrm>
            <a:off x="8229441" y="3948409"/>
            <a:ext cx="1873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/>
              <a:t>Parallelepide</a:t>
            </a: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589F2F-67B5-0BF9-DA15-AAFE70AEB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92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C10BAC-4B2C-48A3-9BF4-F6D88091E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76" y="1125514"/>
            <a:ext cx="4127261" cy="39278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3A0197F-A151-4683-822F-40C54E16F4E6}"/>
              </a:ext>
            </a:extLst>
          </p:cNvPr>
          <p:cNvSpPr/>
          <p:nvPr/>
        </p:nvSpPr>
        <p:spPr>
          <a:xfrm>
            <a:off x="5527040" y="913477"/>
            <a:ext cx="243047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Tinjau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:</a:t>
            </a:r>
          </a:p>
          <a:p>
            <a:r>
              <a:rPr lang="en-US" b="1" dirty="0"/>
              <a:t> </a:t>
            </a:r>
            <a:r>
              <a:rPr lang="en-US" sz="2400" b="1" dirty="0"/>
              <a:t>  u </a:t>
            </a:r>
            <a:r>
              <a:rPr lang="en-US" sz="2400" dirty="0"/>
              <a:t>= (u</a:t>
            </a:r>
            <a:r>
              <a:rPr lang="en-US" sz="2400" baseline="-25000" dirty="0"/>
              <a:t>1</a:t>
            </a:r>
            <a:r>
              <a:rPr lang="en-US" sz="2400" dirty="0"/>
              <a:t>, u</a:t>
            </a:r>
            <a:r>
              <a:rPr lang="en-US" sz="2400" baseline="-25000" dirty="0"/>
              <a:t>2</a:t>
            </a:r>
            <a:r>
              <a:rPr lang="en-US" sz="2400" dirty="0"/>
              <a:t>, u</a:t>
            </a:r>
            <a:r>
              <a:rPr lang="en-US" sz="2400" baseline="-25000" dirty="0"/>
              <a:t>3</a:t>
            </a:r>
            <a:r>
              <a:rPr lang="en-US" sz="2400" dirty="0"/>
              <a:t>)</a:t>
            </a:r>
            <a:endParaRPr lang="en-US" sz="2400" b="1" dirty="0"/>
          </a:p>
          <a:p>
            <a:r>
              <a:rPr lang="en-US" b="1" dirty="0"/>
              <a:t>    </a:t>
            </a:r>
            <a:r>
              <a:rPr lang="en-US" sz="2400" b="1" dirty="0"/>
              <a:t>v </a:t>
            </a:r>
            <a:r>
              <a:rPr lang="en-US" sz="2400" dirty="0"/>
              <a:t>= (v</a:t>
            </a:r>
            <a:r>
              <a:rPr lang="en-US" sz="2400" baseline="-25000" dirty="0"/>
              <a:t>1</a:t>
            </a:r>
            <a:r>
              <a:rPr lang="en-US" sz="2400" dirty="0"/>
              <a:t>, v</a:t>
            </a:r>
            <a:r>
              <a:rPr lang="en-US" sz="2400" baseline="-25000" dirty="0"/>
              <a:t>2</a:t>
            </a:r>
            <a:r>
              <a:rPr lang="en-US" sz="2400" dirty="0"/>
              <a:t>,  v</a:t>
            </a:r>
            <a:r>
              <a:rPr lang="en-US" sz="2400" baseline="-25000" dirty="0"/>
              <a:t>3</a:t>
            </a:r>
            <a:r>
              <a:rPr lang="en-US" sz="2400" dirty="0"/>
              <a:t>) </a:t>
            </a:r>
          </a:p>
          <a:p>
            <a:r>
              <a:rPr lang="en-US" sz="2400" dirty="0"/>
              <a:t>   </a:t>
            </a:r>
            <a:r>
              <a:rPr lang="en-US" sz="2400" b="1" dirty="0"/>
              <a:t>w </a:t>
            </a:r>
            <a:r>
              <a:rPr lang="en-US" sz="2400" dirty="0"/>
              <a:t>= (w</a:t>
            </a:r>
            <a:r>
              <a:rPr lang="en-US" sz="2400" baseline="-25000" dirty="0"/>
              <a:t>1</a:t>
            </a:r>
            <a:r>
              <a:rPr lang="en-US" sz="2400" dirty="0"/>
              <a:t>, w</a:t>
            </a:r>
            <a:r>
              <a:rPr lang="en-US" sz="2400" baseline="-25000" dirty="0"/>
              <a:t>2</a:t>
            </a:r>
            <a:r>
              <a:rPr lang="en-US" sz="2400" dirty="0"/>
              <a:t>, w</a:t>
            </a:r>
            <a:r>
              <a:rPr lang="en-US" sz="2400" baseline="-25000" dirty="0"/>
              <a:t>3</a:t>
            </a:r>
            <a:r>
              <a:rPr lang="en-US" sz="2400" dirty="0"/>
              <a:t>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571662-6A01-4927-87A8-B1DC72193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237" y="2743780"/>
            <a:ext cx="7351543" cy="27527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09C8E8-9B51-433B-BA20-27F35F87D2F5}"/>
              </a:ext>
            </a:extLst>
          </p:cNvPr>
          <p:cNvSpPr txBox="1"/>
          <p:nvPr/>
        </p:nvSpPr>
        <p:spPr>
          <a:xfrm>
            <a:off x="10627360" y="4653280"/>
            <a:ext cx="1405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determinan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7972AC3-4BA9-4A34-8440-9990C049F4D5}"/>
              </a:ext>
            </a:extLst>
          </p:cNvPr>
          <p:cNvSpPr/>
          <p:nvPr/>
        </p:nvSpPr>
        <p:spPr>
          <a:xfrm>
            <a:off x="10261600" y="4797455"/>
            <a:ext cx="38608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7B275A-D0DD-4237-B8C3-DCE43025BD36}"/>
                  </a:ext>
                </a:extLst>
              </p:cNvPr>
              <p:cNvSpPr txBox="1"/>
              <p:nvPr/>
            </p:nvSpPr>
            <p:spPr>
              <a:xfrm>
                <a:off x="779844" y="5732486"/>
                <a:ext cx="112641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Nilai </a:t>
                </a:r>
                <a:r>
                  <a:rPr lang="en-US" sz="2400" dirty="0" err="1"/>
                  <a:t>mutlak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dari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determinan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atau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 </m:t>
                        </m:r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𝐯</m:t>
                            </m:r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 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𝐰</m:t>
                            </m:r>
                          </m:e>
                        </m:d>
                      </m:e>
                    </m:d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menyatakan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volume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𝑝𝑎𝑟𝑎𝑙𝑙𝑒𝑙𝑒𝑝𝑖𝑝𝑒𝑑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7B275A-D0DD-4237-B8C3-DCE43025B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44" y="5732486"/>
                <a:ext cx="11264109" cy="461665"/>
              </a:xfrm>
              <a:prstGeom prst="rect">
                <a:avLst/>
              </a:prstGeom>
              <a:blipFill>
                <a:blip r:embed="rId6"/>
                <a:stretch>
                  <a:fillRect l="-86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138186A-C0F5-DFAD-6FD6-547EEC9DB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10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001E3-367C-420E-9266-67924EFEF1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22960"/>
                <a:ext cx="10515600" cy="564896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Contoh 4:</a:t>
                </a:r>
                <a:r>
                  <a:rPr lang="en-US" dirty="0"/>
                  <a:t> </a:t>
                </a:r>
                <a:r>
                  <a:rPr lang="en-US" dirty="0" err="1"/>
                  <a:t>Tentukan</a:t>
                </a:r>
                <a:r>
                  <a:rPr lang="en-US" dirty="0"/>
                  <a:t> volume </a:t>
                </a:r>
                <a:r>
                  <a:rPr lang="en-US" i="1" dirty="0" err="1"/>
                  <a:t>paralellepiped</a:t>
                </a:r>
                <a:r>
                  <a:rPr lang="en-US" dirty="0"/>
                  <a:t> yang </a:t>
                </a:r>
                <a:r>
                  <a:rPr lang="en-US" dirty="0" err="1"/>
                  <a:t>dibentuk</a:t>
                </a:r>
                <a:r>
                  <a:rPr lang="en-US" dirty="0"/>
                  <a:t> oleh </a:t>
                </a:r>
                <a:r>
                  <a:rPr lang="en-US" dirty="0" err="1"/>
                  <a:t>tiga</a:t>
                </a:r>
                <a:r>
                  <a:rPr lang="en-US" dirty="0"/>
                  <a:t> </a:t>
                </a:r>
                <a:r>
                  <a:rPr lang="en-US" dirty="0" err="1"/>
                  <a:t>buah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b="1" dirty="0"/>
                  <a:t>u</a:t>
                </a:r>
                <a:r>
                  <a:rPr lang="en-US" dirty="0"/>
                  <a:t> = 3</a:t>
                </a:r>
                <a:r>
                  <a:rPr lang="en-US" b="1" dirty="0"/>
                  <a:t>i</a:t>
                </a:r>
                <a:r>
                  <a:rPr lang="en-US" dirty="0"/>
                  <a:t> – 2</a:t>
                </a:r>
                <a:r>
                  <a:rPr lang="en-US" b="1" dirty="0"/>
                  <a:t>j</a:t>
                </a:r>
                <a:r>
                  <a:rPr lang="en-US" dirty="0"/>
                  <a:t> – 5</a:t>
                </a:r>
                <a:r>
                  <a:rPr lang="en-US" b="1" dirty="0"/>
                  <a:t>k</a:t>
                </a:r>
                <a:r>
                  <a:rPr lang="en-US" dirty="0"/>
                  <a:t>,  </a:t>
                </a:r>
                <a:r>
                  <a:rPr lang="en-US" b="1" dirty="0"/>
                  <a:t>v</a:t>
                </a:r>
                <a:r>
                  <a:rPr lang="en-US" dirty="0"/>
                  <a:t> = </a:t>
                </a:r>
                <a:r>
                  <a:rPr lang="en-US" b="1" dirty="0" err="1"/>
                  <a:t>i</a:t>
                </a:r>
                <a:r>
                  <a:rPr lang="en-US" dirty="0"/>
                  <a:t> + 4</a:t>
                </a:r>
                <a:r>
                  <a:rPr lang="en-US" b="1" dirty="0"/>
                  <a:t>j</a:t>
                </a:r>
                <a:r>
                  <a:rPr lang="en-US" dirty="0"/>
                  <a:t> – 4</a:t>
                </a:r>
                <a:r>
                  <a:rPr lang="en-US" b="1" dirty="0"/>
                  <a:t>k</a:t>
                </a:r>
                <a:r>
                  <a:rPr lang="en-US" dirty="0"/>
                  <a:t>, dan </a:t>
                </a:r>
                <a:r>
                  <a:rPr lang="en-US" b="1" dirty="0"/>
                  <a:t>w</a:t>
                </a:r>
                <a:r>
                  <a:rPr lang="en-US" dirty="0"/>
                  <a:t> = 3</a:t>
                </a:r>
                <a:r>
                  <a:rPr lang="en-US" b="1" dirty="0"/>
                  <a:t>j</a:t>
                </a:r>
                <a:r>
                  <a:rPr lang="en-US" dirty="0"/>
                  <a:t> + 2</a:t>
                </a:r>
                <a:r>
                  <a:rPr lang="en-US" b="1" dirty="0"/>
                  <a:t>k 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u="sng" dirty="0" err="1"/>
                  <a:t>Penyelesaian</a:t>
                </a:r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 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𝐯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 </m:t>
                        </m:r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𝐰</m:t>
                        </m:r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= 3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(−2)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(−5)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   = 60 + 4 – 15 </a:t>
                </a:r>
              </a:p>
              <a:p>
                <a:pPr marL="0" indent="0">
                  <a:buNone/>
                </a:pPr>
                <a:r>
                  <a:rPr lang="en-US" dirty="0"/>
                  <a:t>		   = 49	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Volume parallelepiped </a:t>
                </a:r>
                <a:r>
                  <a:rPr lang="en-US" dirty="0" err="1"/>
                  <a:t>adalah</a:t>
                </a:r>
                <a:r>
                  <a:rPr lang="en-US" dirty="0"/>
                  <a:t> |49| = 49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001E3-367C-420E-9266-67924EFEF1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22960"/>
                <a:ext cx="10515600" cy="5648960"/>
              </a:xfrm>
              <a:blipFill>
                <a:blip r:embed="rId4"/>
                <a:stretch>
                  <a:fillRect l="-1043" t="-2157" b="-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3F280F-06A0-BED4-E48B-1B9CDF0EE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41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B749B-2689-47BD-B2E5-8AB8B3FEC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Tafsiran</a:t>
            </a:r>
            <a:r>
              <a:rPr lang="en-US" b="1" dirty="0"/>
              <a:t> </a:t>
            </a:r>
            <a:r>
              <a:rPr lang="en-US" b="1" dirty="0" err="1"/>
              <a:t>Geometri</a:t>
            </a:r>
            <a:r>
              <a:rPr lang="en-US" b="1" dirty="0"/>
              <a:t> </a:t>
            </a:r>
            <a:r>
              <a:rPr lang="en-US" b="1" dirty="0" err="1"/>
              <a:t>Determinan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778211-8C0B-4AE7-A264-8EB4F4AD77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70280" y="1690688"/>
                <a:ext cx="8387080" cy="490982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Kembali </a:t>
                </a:r>
                <a:r>
                  <a:rPr lang="en-US" dirty="0" err="1"/>
                  <a:t>ke</a:t>
                </a:r>
                <a:r>
                  <a:rPr lang="en-US" dirty="0"/>
                  <a:t> </a:t>
                </a:r>
                <a:r>
                  <a:rPr lang="en-US" dirty="0" err="1"/>
                  <a:t>determinan</a:t>
                </a:r>
                <a:r>
                  <a:rPr lang="en-US" dirty="0"/>
                  <a:t> 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 err="1"/>
                  <a:t>Misalkan</a:t>
                </a:r>
                <a:r>
                  <a:rPr lang="en-US" dirty="0"/>
                  <a:t> </a:t>
                </a:r>
                <a:r>
                  <a:rPr lang="en-US" b="1" dirty="0"/>
                  <a:t>u</a:t>
                </a:r>
                <a:r>
                  <a:rPr lang="en-US" dirty="0"/>
                  <a:t> = (u</a:t>
                </a:r>
                <a:r>
                  <a:rPr lang="en-US" baseline="-25000" dirty="0"/>
                  <a:t>1</a:t>
                </a:r>
                <a:r>
                  <a:rPr lang="en-US" dirty="0"/>
                  <a:t>, u</a:t>
                </a:r>
                <a:r>
                  <a:rPr lang="en-US" baseline="-25000" dirty="0"/>
                  <a:t>2</a:t>
                </a:r>
                <a:r>
                  <a:rPr lang="en-US" dirty="0"/>
                  <a:t>) dan </a:t>
                </a:r>
                <a:r>
                  <a:rPr lang="en-US" b="1" dirty="0"/>
                  <a:t>v</a:t>
                </a:r>
                <a:r>
                  <a:rPr lang="en-US" dirty="0"/>
                  <a:t> = (v</a:t>
                </a:r>
                <a:r>
                  <a:rPr lang="en-US" baseline="-25000" dirty="0"/>
                  <a:t>1</a:t>
                </a:r>
                <a:r>
                  <a:rPr lang="en-US" dirty="0"/>
                  <a:t>, v</a:t>
                </a:r>
                <a:r>
                  <a:rPr lang="en-US" baseline="-25000" dirty="0"/>
                  <a:t>2</a:t>
                </a:r>
                <a:r>
                  <a:rPr lang="en-US" dirty="0"/>
                  <a:t>)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vektor-vektor</a:t>
                </a:r>
                <a:r>
                  <a:rPr lang="en-US" dirty="0"/>
                  <a:t> di R</a:t>
                </a:r>
                <a:r>
                  <a:rPr lang="en-US" baseline="30000" dirty="0"/>
                  <a:t>2</a:t>
                </a:r>
                <a:r>
                  <a:rPr lang="en-US" dirty="0"/>
                  <a:t>. Nilai </a:t>
                </a:r>
                <a:r>
                  <a:rPr lang="en-US" dirty="0" err="1"/>
                  <a:t>mutlak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determinan</a:t>
                </a:r>
                <a:endParaRPr lang="en-US" dirty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dirty="0"/>
                  <a:t>    </a:t>
                </a:r>
                <a:r>
                  <a:rPr lang="en-US" dirty="0" err="1"/>
                  <a:t>menyatakan</a:t>
                </a:r>
                <a:r>
                  <a:rPr lang="en-US" dirty="0"/>
                  <a:t> </a:t>
                </a:r>
                <a:r>
                  <a:rPr lang="en-US" dirty="0" err="1"/>
                  <a:t>luas</a:t>
                </a:r>
                <a:r>
                  <a:rPr lang="en-US" dirty="0"/>
                  <a:t> </a:t>
                </a:r>
                <a:r>
                  <a:rPr lang="en-US" i="1" dirty="0"/>
                  <a:t>parallelogram</a:t>
                </a:r>
                <a:r>
                  <a:rPr lang="en-US" dirty="0"/>
                  <a:t> yang </a:t>
                </a:r>
                <a:r>
                  <a:rPr lang="en-US" dirty="0" err="1"/>
                  <a:t>dibentuk</a:t>
                </a:r>
                <a:r>
                  <a:rPr lang="en-US" dirty="0"/>
                  <a:t> oleh </a:t>
                </a:r>
                <a:r>
                  <a:rPr lang="en-US" b="1" dirty="0"/>
                  <a:t>u</a:t>
                </a:r>
                <a:r>
                  <a:rPr lang="en-US" dirty="0"/>
                  <a:t> dan </a:t>
                </a:r>
                <a:r>
                  <a:rPr lang="en-US" b="1" dirty="0"/>
                  <a:t>v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pPr>
                  <a:spcAft>
                    <a:spcPts val="1200"/>
                  </a:spcAft>
                </a:pPr>
                <a:r>
                  <a:rPr lang="en-US" dirty="0" err="1"/>
                  <a:t>Misalkan</a:t>
                </a:r>
                <a:r>
                  <a:rPr lang="en-US" dirty="0"/>
                  <a:t> </a:t>
                </a:r>
                <a:r>
                  <a:rPr lang="en-US" b="1" dirty="0"/>
                  <a:t>u</a:t>
                </a:r>
                <a:r>
                  <a:rPr lang="en-US" dirty="0"/>
                  <a:t> = (u</a:t>
                </a:r>
                <a:r>
                  <a:rPr lang="en-US" baseline="-25000" dirty="0"/>
                  <a:t>1</a:t>
                </a:r>
                <a:r>
                  <a:rPr lang="en-US" dirty="0"/>
                  <a:t>, u</a:t>
                </a:r>
                <a:r>
                  <a:rPr lang="en-US" baseline="-25000" dirty="0"/>
                  <a:t>2</a:t>
                </a:r>
                <a:r>
                  <a:rPr lang="en-US" dirty="0"/>
                  <a:t>, u</a:t>
                </a:r>
                <a:r>
                  <a:rPr lang="en-US" baseline="-25000" dirty="0"/>
                  <a:t>3</a:t>
                </a:r>
                <a:r>
                  <a:rPr lang="en-US" dirty="0"/>
                  <a:t>), </a:t>
                </a:r>
                <a:r>
                  <a:rPr lang="en-US" b="1" dirty="0"/>
                  <a:t>v</a:t>
                </a:r>
                <a:r>
                  <a:rPr lang="en-US" dirty="0"/>
                  <a:t> = (v</a:t>
                </a:r>
                <a:r>
                  <a:rPr lang="en-US" baseline="-25000" dirty="0"/>
                  <a:t>1</a:t>
                </a:r>
                <a:r>
                  <a:rPr lang="en-US" dirty="0"/>
                  <a:t>, v</a:t>
                </a:r>
                <a:r>
                  <a:rPr lang="en-US" baseline="-25000" dirty="0"/>
                  <a:t>2</a:t>
                </a:r>
                <a:r>
                  <a:rPr lang="en-US" dirty="0"/>
                  <a:t>, v</a:t>
                </a:r>
                <a:r>
                  <a:rPr lang="en-US" baseline="-25000" dirty="0"/>
                  <a:t>3</a:t>
                </a:r>
                <a:r>
                  <a:rPr lang="en-US" dirty="0"/>
                  <a:t>), dan </a:t>
                </a:r>
                <a:r>
                  <a:rPr lang="en-US" b="1" dirty="0"/>
                  <a:t>w</a:t>
                </a:r>
                <a:r>
                  <a:rPr lang="en-US" dirty="0"/>
                  <a:t> = (w</a:t>
                </a:r>
                <a:r>
                  <a:rPr lang="en-US" baseline="-25000" dirty="0"/>
                  <a:t>1</a:t>
                </a:r>
                <a:r>
                  <a:rPr lang="en-US" dirty="0"/>
                  <a:t>, w</a:t>
                </a:r>
                <a:r>
                  <a:rPr lang="en-US" baseline="-25000" dirty="0"/>
                  <a:t>2</a:t>
                </a:r>
                <a:r>
                  <a:rPr lang="en-US" dirty="0"/>
                  <a:t>, w</a:t>
                </a:r>
                <a:r>
                  <a:rPr lang="en-US" baseline="-25000" dirty="0"/>
                  <a:t>3</a:t>
                </a:r>
                <a:r>
                  <a:rPr lang="en-US" dirty="0"/>
                  <a:t>),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vektor-vektor</a:t>
                </a:r>
                <a:r>
                  <a:rPr lang="en-US" dirty="0"/>
                  <a:t> di R</a:t>
                </a:r>
                <a:r>
                  <a:rPr lang="en-US" baseline="30000" dirty="0"/>
                  <a:t>3</a:t>
                </a:r>
                <a:r>
                  <a:rPr lang="en-US" dirty="0"/>
                  <a:t>. Nilai </a:t>
                </a:r>
                <a:r>
                  <a:rPr lang="en-US" dirty="0" err="1"/>
                  <a:t>mutlak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determinan</a:t>
                </a:r>
                <a:endParaRPr lang="en-US" dirty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dirty="0"/>
                  <a:t>menyatakan volume </a:t>
                </a:r>
                <a:r>
                  <a:rPr lang="en-US" i="1" dirty="0"/>
                  <a:t>parallelepiped </a:t>
                </a:r>
                <a:r>
                  <a:rPr lang="en-US" dirty="0"/>
                  <a:t>yang dibentuk oleh  </a:t>
                </a:r>
                <a:r>
                  <a:rPr lang="en-US" b="1" dirty="0"/>
                  <a:t>u, v</a:t>
                </a:r>
                <a:r>
                  <a:rPr lang="en-US" dirty="0"/>
                  <a:t> dan </a:t>
                </a:r>
                <a:r>
                  <a:rPr lang="en-US" b="1" dirty="0"/>
                  <a:t>w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778211-8C0B-4AE7-A264-8EB4F4AD77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0280" y="1690688"/>
                <a:ext cx="8387080" cy="4909820"/>
              </a:xfrm>
              <a:blipFill>
                <a:blip r:embed="rId4"/>
                <a:stretch>
                  <a:fillRect l="-945" t="-2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BA14335-C793-4A0B-B2C1-810BD5B1C4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6855" y="1991547"/>
            <a:ext cx="2226945" cy="19954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8291A7-2F63-45BE-B78B-4F6C5B9356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6855" y="4287837"/>
            <a:ext cx="2418398" cy="228988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00EB3-1F08-D4AA-4DA1-B4AC9AF1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37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B7A1DF-B9A8-4010-9220-7E8D351BB6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60400"/>
                <a:ext cx="10795000" cy="577088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Contoh 5:</a:t>
                </a:r>
                <a:r>
                  <a:rPr lang="en-US" dirty="0"/>
                  <a:t> </a:t>
                </a:r>
                <a:r>
                  <a:rPr lang="en-US" dirty="0" err="1"/>
                  <a:t>Tentukan</a:t>
                </a:r>
                <a:r>
                  <a:rPr lang="en-US" dirty="0"/>
                  <a:t> </a:t>
                </a:r>
                <a:r>
                  <a:rPr lang="en-US" dirty="0" err="1"/>
                  <a:t>luas</a:t>
                </a:r>
                <a:r>
                  <a:rPr lang="en-US" dirty="0"/>
                  <a:t> </a:t>
                </a:r>
                <a:r>
                  <a:rPr lang="en-US" i="1" dirty="0" err="1"/>
                  <a:t>paralellogram</a:t>
                </a:r>
                <a:r>
                  <a:rPr lang="en-US" dirty="0"/>
                  <a:t> yang </a:t>
                </a:r>
                <a:r>
                  <a:rPr lang="en-US" dirty="0" err="1"/>
                  <a:t>dibentuk</a:t>
                </a:r>
                <a:r>
                  <a:rPr lang="en-US" dirty="0"/>
                  <a:t> oleh </a:t>
                </a:r>
                <a:r>
                  <a:rPr lang="en-US" dirty="0" err="1"/>
                  <a:t>dua</a:t>
                </a:r>
                <a:r>
                  <a:rPr lang="en-US" dirty="0"/>
                  <a:t> </a:t>
                </a:r>
                <a:r>
                  <a:rPr lang="en-US" dirty="0" err="1"/>
                  <a:t>buah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b="1" dirty="0"/>
                  <a:t>u</a:t>
                </a:r>
                <a:r>
                  <a:rPr lang="en-US" dirty="0"/>
                  <a:t> = 4</a:t>
                </a:r>
                <a:r>
                  <a:rPr lang="en-US" b="1" dirty="0"/>
                  <a:t>i</a:t>
                </a:r>
                <a:r>
                  <a:rPr lang="en-US" dirty="0"/>
                  <a:t> + 3</a:t>
                </a:r>
                <a:r>
                  <a:rPr lang="en-US" b="1" dirty="0"/>
                  <a:t>j</a:t>
                </a:r>
                <a:r>
                  <a:rPr lang="en-US" dirty="0"/>
                  <a:t>  dan </a:t>
                </a:r>
                <a:r>
                  <a:rPr lang="en-US" b="1" dirty="0"/>
                  <a:t>v</a:t>
                </a:r>
                <a:r>
                  <a:rPr lang="en-US" dirty="0"/>
                  <a:t> = 3</a:t>
                </a:r>
                <a:r>
                  <a:rPr lang="en-US" b="1" dirty="0"/>
                  <a:t>i</a:t>
                </a:r>
                <a:r>
                  <a:rPr lang="en-US" dirty="0"/>
                  <a:t> – 4</a:t>
                </a:r>
                <a:r>
                  <a:rPr lang="en-US" b="1" dirty="0"/>
                  <a:t>j 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u="sng" dirty="0" err="1"/>
                  <a:t>Penyelesaian</a:t>
                </a:r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:r>
                  <a:rPr lang="en-US" dirty="0"/>
                  <a:t>          det(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</m:m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= –16 – 9 = –25</a:t>
                </a:r>
              </a:p>
              <a:p>
                <a:pPr marL="0" indent="0">
                  <a:buNone/>
                </a:pPr>
                <a:r>
                  <a:rPr lang="en-US" dirty="0"/>
                  <a:t>	Luas </a:t>
                </a:r>
                <a:r>
                  <a:rPr lang="en-US" dirty="0" err="1"/>
                  <a:t>parellogram</a:t>
                </a:r>
                <a:r>
                  <a:rPr lang="en-US" dirty="0"/>
                  <a:t> yang </a:t>
                </a:r>
                <a:r>
                  <a:rPr lang="en-US" dirty="0" err="1"/>
                  <a:t>dibentuk</a:t>
                </a:r>
                <a:r>
                  <a:rPr lang="en-US" dirty="0"/>
                  <a:t> oleh </a:t>
                </a:r>
                <a:r>
                  <a:rPr lang="en-US" b="1" dirty="0"/>
                  <a:t>u</a:t>
                </a:r>
                <a:r>
                  <a:rPr lang="en-US" dirty="0"/>
                  <a:t> dan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|–25| = 25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err="1"/>
                  <a:t>Contoh</a:t>
                </a:r>
                <a:r>
                  <a:rPr lang="en-US" b="1" dirty="0"/>
                  <a:t> 6:</a:t>
                </a:r>
                <a:r>
                  <a:rPr lang="en-US" dirty="0"/>
                  <a:t>  </a:t>
                </a:r>
                <a:r>
                  <a:rPr lang="en-US" dirty="0" err="1"/>
                  <a:t>Misalkan</a:t>
                </a:r>
                <a:r>
                  <a:rPr lang="en-US" dirty="0"/>
                  <a:t> </a:t>
                </a:r>
                <a:r>
                  <a:rPr lang="en-US" dirty="0" err="1"/>
                  <a:t>tiga</a:t>
                </a:r>
                <a:r>
                  <a:rPr lang="en-US" dirty="0"/>
                  <a:t> </a:t>
                </a:r>
                <a:r>
                  <a:rPr lang="en-US" dirty="0" err="1"/>
                  <a:t>buah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di R</a:t>
                </a:r>
                <a:r>
                  <a:rPr lang="en-US" baseline="30000" dirty="0"/>
                  <a:t>3</a:t>
                </a:r>
                <a:r>
                  <a:rPr lang="en-US" dirty="0"/>
                  <a:t> </a:t>
                </a:r>
                <a:r>
                  <a:rPr lang="en-US" dirty="0" err="1"/>
                  <a:t>berikut</a:t>
                </a:r>
                <a:r>
                  <a:rPr lang="en-US" dirty="0"/>
                  <a:t> </a:t>
                </a:r>
                <a:r>
                  <a:rPr lang="en-US" b="1" dirty="0"/>
                  <a:t> </a:t>
                </a:r>
                <a:r>
                  <a:rPr lang="en-US" dirty="0" err="1"/>
                  <a:t>memiliki</a:t>
                </a:r>
                <a:r>
                  <a:rPr lang="en-US" dirty="0"/>
                  <a:t> </a:t>
                </a:r>
                <a:r>
                  <a:rPr lang="en-US" dirty="0" err="1"/>
                  <a:t>titik</a:t>
                </a:r>
                <a:r>
                  <a:rPr lang="en-US" dirty="0"/>
                  <a:t> </a:t>
                </a:r>
                <a:r>
                  <a:rPr lang="en-US" dirty="0" err="1"/>
                  <a:t>asal</a:t>
                </a:r>
                <a:r>
                  <a:rPr lang="en-US" dirty="0"/>
                  <a:t> yang </a:t>
                </a:r>
                <a:r>
                  <a:rPr lang="en-US" dirty="0" err="1"/>
                  <a:t>sama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	u</a:t>
                </a:r>
                <a:r>
                  <a:rPr lang="en-US" dirty="0"/>
                  <a:t> = (1, 1, 2) , </a:t>
                </a:r>
                <a:r>
                  <a:rPr lang="en-US" b="1" dirty="0"/>
                  <a:t>v</a:t>
                </a:r>
                <a:r>
                  <a:rPr lang="en-US" dirty="0"/>
                  <a:t> = (1, 1, 5), dan </a:t>
                </a:r>
                <a:r>
                  <a:rPr lang="en-US" b="1" dirty="0"/>
                  <a:t>w</a:t>
                </a:r>
                <a:r>
                  <a:rPr lang="en-US" dirty="0"/>
                  <a:t> = (3, 3, 1) </a:t>
                </a:r>
              </a:p>
              <a:p>
                <a:pPr marL="0" indent="0">
                  <a:buNone/>
                </a:pPr>
                <a:r>
                  <a:rPr lang="en-US" dirty="0" err="1"/>
                  <a:t>Perlihatkan</a:t>
                </a:r>
                <a:r>
                  <a:rPr lang="en-US" dirty="0"/>
                  <a:t> </a:t>
                </a:r>
                <a:r>
                  <a:rPr lang="en-US" dirty="0" err="1"/>
                  <a:t>bahwa</a:t>
                </a:r>
                <a:r>
                  <a:rPr lang="en-US" dirty="0"/>
                  <a:t> </a:t>
                </a:r>
                <a:r>
                  <a:rPr lang="en-US" dirty="0" err="1"/>
                  <a:t>ketiga</a:t>
                </a:r>
                <a:r>
                  <a:rPr lang="en-US" dirty="0"/>
                  <a:t> </a:t>
                </a:r>
                <a:r>
                  <a:rPr lang="en-US" dirty="0" err="1"/>
                  <a:t>buah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tersebut</a:t>
                </a:r>
                <a:r>
                  <a:rPr lang="en-US" dirty="0"/>
                  <a:t> </a:t>
                </a:r>
                <a:r>
                  <a:rPr lang="en-US" dirty="0" err="1"/>
                  <a:t>terletak</a:t>
                </a:r>
                <a:r>
                  <a:rPr lang="en-US" dirty="0"/>
                  <a:t> pada </a:t>
                </a:r>
                <a:r>
                  <a:rPr lang="en-US" dirty="0" err="1"/>
                  <a:t>satu</a:t>
                </a:r>
                <a:r>
                  <a:rPr lang="en-US" dirty="0"/>
                  <a:t> </a:t>
                </a:r>
                <a:r>
                  <a:rPr lang="en-US" dirty="0" err="1"/>
                  <a:t>bidang</a:t>
                </a:r>
                <a:r>
                  <a:rPr lang="en-US" dirty="0"/>
                  <a:t> yang </a:t>
                </a:r>
                <a:r>
                  <a:rPr lang="en-US" dirty="0" err="1"/>
                  <a:t>sama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u="sng" dirty="0" err="1"/>
                  <a:t>Penyelesaian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	 det(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– (1)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+ (2)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		     = (1)(–14)  – (1)(–14) +  (2)(0) = –14 + 14 + 0 = 0</a:t>
                </a:r>
              </a:p>
              <a:p>
                <a:pPr marL="0" indent="0">
                  <a:buNone/>
                </a:pPr>
                <a:r>
                  <a:rPr lang="en-US" dirty="0"/>
                  <a:t>Karena </a:t>
                </a:r>
                <a:r>
                  <a:rPr lang="en-US" dirty="0" err="1"/>
                  <a:t>determinan</a:t>
                </a:r>
                <a:r>
                  <a:rPr lang="en-US" dirty="0"/>
                  <a:t> = 0, </a:t>
                </a:r>
                <a:r>
                  <a:rPr lang="en-US" dirty="0" err="1"/>
                  <a:t>berarti</a:t>
                </a:r>
                <a:r>
                  <a:rPr lang="en-US" dirty="0"/>
                  <a:t> volume </a:t>
                </a:r>
                <a:r>
                  <a:rPr lang="en-US" i="1" dirty="0" err="1"/>
                  <a:t>parallelpiped</a:t>
                </a:r>
                <a:r>
                  <a:rPr lang="en-US" dirty="0"/>
                  <a:t> = 0, </a:t>
                </a:r>
                <a:r>
                  <a:rPr lang="en-US" dirty="0" err="1"/>
                  <a:t>dengan</a:t>
                </a:r>
                <a:r>
                  <a:rPr lang="en-US" dirty="0"/>
                  <a:t> kata lain </a:t>
                </a:r>
                <a:r>
                  <a:rPr lang="en-US" dirty="0" err="1"/>
                  <a:t>ketiga</a:t>
                </a:r>
                <a:r>
                  <a:rPr lang="en-US" dirty="0"/>
                  <a:t> </a:t>
                </a:r>
                <a:r>
                  <a:rPr lang="en-US" dirty="0" err="1"/>
                  <a:t>buah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tersebut</a:t>
                </a:r>
                <a:r>
                  <a:rPr lang="en-US" dirty="0"/>
                  <a:t> </a:t>
                </a:r>
                <a:r>
                  <a:rPr lang="en-US" dirty="0" err="1"/>
                  <a:t>terletak</a:t>
                </a:r>
                <a:r>
                  <a:rPr lang="en-US" dirty="0"/>
                  <a:t> pada </a:t>
                </a:r>
                <a:r>
                  <a:rPr lang="en-US" dirty="0" err="1"/>
                  <a:t>satu</a:t>
                </a:r>
                <a:r>
                  <a:rPr lang="en-US" dirty="0"/>
                  <a:t> </a:t>
                </a:r>
                <a:r>
                  <a:rPr lang="en-US" dirty="0" err="1"/>
                  <a:t>bidang</a:t>
                </a:r>
                <a:r>
                  <a:rPr lang="en-US" dirty="0"/>
                  <a:t> yang </a:t>
                </a:r>
                <a:r>
                  <a:rPr lang="en-US" dirty="0" err="1"/>
                  <a:t>sama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B7A1DF-B9A8-4010-9220-7E8D351BB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60400"/>
                <a:ext cx="10795000" cy="5770880"/>
              </a:xfrm>
              <a:blipFill>
                <a:blip r:embed="rId4"/>
                <a:stretch>
                  <a:fillRect l="-904" t="-2429" r="-734" b="-1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94092E-6486-9D89-A7CE-B9AA3A227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9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D490A-0166-447A-A19F-841A20F2B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Perkalian</a:t>
            </a:r>
            <a:r>
              <a:rPr lang="en-US" b="1" dirty="0"/>
              <a:t> Silang (</a:t>
            </a:r>
            <a:r>
              <a:rPr lang="en-US" b="1" i="1" dirty="0"/>
              <a:t>cross product</a:t>
            </a:r>
            <a:r>
              <a:rPr lang="en-US" b="1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DF0B1-F6DA-4C7D-AF8E-6B7AD3845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12062" cy="4667250"/>
          </a:xfrm>
        </p:spPr>
        <p:txBody>
          <a:bodyPr>
            <a:normAutofit/>
          </a:bodyPr>
          <a:lstStyle/>
          <a:p>
            <a:pPr lvl="0"/>
            <a:r>
              <a:rPr lang="en-US" dirty="0" err="1">
                <a:solidFill>
                  <a:prstClr val="black"/>
                </a:solidFill>
              </a:rPr>
              <a:t>Jika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u</a:t>
            </a:r>
            <a:r>
              <a:rPr lang="en-US" dirty="0">
                <a:solidFill>
                  <a:prstClr val="black"/>
                </a:solidFill>
              </a:rPr>
              <a:t> = (u</a:t>
            </a:r>
            <a:r>
              <a:rPr lang="en-US" baseline="-25000" dirty="0">
                <a:solidFill>
                  <a:prstClr val="black"/>
                </a:solidFill>
              </a:rPr>
              <a:t>1</a:t>
            </a:r>
            <a:r>
              <a:rPr lang="en-US" dirty="0">
                <a:solidFill>
                  <a:prstClr val="black"/>
                </a:solidFill>
              </a:rPr>
              <a:t>, u</a:t>
            </a:r>
            <a:r>
              <a:rPr lang="en-US" baseline="-25000" dirty="0">
                <a:solidFill>
                  <a:prstClr val="black"/>
                </a:solidFill>
              </a:rPr>
              <a:t>2</a:t>
            </a:r>
            <a:r>
              <a:rPr lang="en-US" dirty="0">
                <a:solidFill>
                  <a:prstClr val="black"/>
                </a:solidFill>
              </a:rPr>
              <a:t>, u</a:t>
            </a:r>
            <a:r>
              <a:rPr lang="en-US" baseline="-25000" dirty="0">
                <a:solidFill>
                  <a:prstClr val="black"/>
                </a:solidFill>
              </a:rPr>
              <a:t>3</a:t>
            </a:r>
            <a:r>
              <a:rPr lang="en-US" dirty="0">
                <a:solidFill>
                  <a:prstClr val="black"/>
                </a:solidFill>
              </a:rPr>
              <a:t>) dan </a:t>
            </a:r>
            <a:r>
              <a:rPr lang="en-US" b="1" dirty="0">
                <a:solidFill>
                  <a:prstClr val="black"/>
                </a:solidFill>
              </a:rPr>
              <a:t>v</a:t>
            </a:r>
            <a:r>
              <a:rPr lang="en-US" dirty="0">
                <a:solidFill>
                  <a:prstClr val="black"/>
                </a:solidFill>
              </a:rPr>
              <a:t> = (v</a:t>
            </a:r>
            <a:r>
              <a:rPr lang="en-US" baseline="-25000" dirty="0">
                <a:solidFill>
                  <a:prstClr val="black"/>
                </a:solidFill>
              </a:rPr>
              <a:t>1</a:t>
            </a:r>
            <a:r>
              <a:rPr lang="en-US" dirty="0">
                <a:solidFill>
                  <a:prstClr val="black"/>
                </a:solidFill>
              </a:rPr>
              <a:t>, v</a:t>
            </a:r>
            <a:r>
              <a:rPr lang="en-US" baseline="-25000" dirty="0">
                <a:solidFill>
                  <a:prstClr val="black"/>
                </a:solidFill>
              </a:rPr>
              <a:t>2</a:t>
            </a:r>
            <a:r>
              <a:rPr lang="en-US" dirty="0">
                <a:solidFill>
                  <a:prstClr val="black"/>
                </a:solidFill>
              </a:rPr>
              <a:t>, v</a:t>
            </a:r>
            <a:r>
              <a:rPr lang="en-US" baseline="-25000" dirty="0">
                <a:solidFill>
                  <a:prstClr val="black"/>
                </a:solidFill>
              </a:rPr>
              <a:t>3</a:t>
            </a:r>
            <a:r>
              <a:rPr lang="en-US" dirty="0">
                <a:solidFill>
                  <a:prstClr val="black"/>
                </a:solidFill>
              </a:rPr>
              <a:t>) </a:t>
            </a:r>
            <a:r>
              <a:rPr lang="en-US" dirty="0" err="1">
                <a:solidFill>
                  <a:prstClr val="black"/>
                </a:solidFill>
              </a:rPr>
              <a:t>adalah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dua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vektor</a:t>
            </a:r>
            <a:r>
              <a:rPr lang="en-US" dirty="0">
                <a:solidFill>
                  <a:prstClr val="black"/>
                </a:solidFill>
              </a:rPr>
              <a:t>  di R</a:t>
            </a:r>
            <a:r>
              <a:rPr lang="en-US" baseline="30000" dirty="0">
                <a:solidFill>
                  <a:prstClr val="black"/>
                </a:solidFill>
              </a:rPr>
              <a:t>3 </a:t>
            </a:r>
            <a:r>
              <a:rPr lang="en-US" dirty="0" err="1">
                <a:solidFill>
                  <a:prstClr val="black"/>
                </a:solidFill>
              </a:rPr>
              <a:t>maka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perkalian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silang</a:t>
            </a:r>
            <a:r>
              <a:rPr lang="en-US" dirty="0">
                <a:solidFill>
                  <a:prstClr val="black"/>
                </a:solidFill>
              </a:rPr>
              <a:t> (</a:t>
            </a:r>
            <a:r>
              <a:rPr lang="en-US" i="1" dirty="0">
                <a:solidFill>
                  <a:prstClr val="black"/>
                </a:solidFill>
              </a:rPr>
              <a:t>cross product</a:t>
            </a:r>
            <a:r>
              <a:rPr lang="en-US" dirty="0">
                <a:solidFill>
                  <a:prstClr val="black"/>
                </a:solidFill>
              </a:rPr>
              <a:t>) </a:t>
            </a:r>
            <a:r>
              <a:rPr lang="en-US" dirty="0" err="1">
                <a:solidFill>
                  <a:prstClr val="black"/>
                </a:solidFill>
              </a:rPr>
              <a:t>antara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u</a:t>
            </a:r>
            <a:r>
              <a:rPr lang="en-US" dirty="0">
                <a:solidFill>
                  <a:prstClr val="black"/>
                </a:solidFill>
              </a:rPr>
              <a:t> dan </a:t>
            </a:r>
            <a:r>
              <a:rPr lang="en-US" b="1" dirty="0">
                <a:solidFill>
                  <a:prstClr val="black"/>
                </a:solidFill>
              </a:rPr>
              <a:t>v</a:t>
            </a:r>
            <a:r>
              <a:rPr lang="en-US" dirty="0">
                <a:solidFill>
                  <a:prstClr val="black"/>
                </a:solidFill>
              </a:rPr>
              <a:t>  </a:t>
            </a:r>
            <a:r>
              <a:rPr lang="en-US" dirty="0" err="1">
                <a:solidFill>
                  <a:prstClr val="black"/>
                </a:solidFill>
              </a:rPr>
              <a:t>adalah</a:t>
            </a:r>
            <a:endParaRPr lang="en-US" dirty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 err="1">
                <a:solidFill>
                  <a:prstClr val="black"/>
                </a:solidFill>
              </a:rPr>
              <a:t>Perkalian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silang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menghasilkan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vektor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perkalian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titik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menghasilkan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skalar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3D0AB7E-247D-4667-BD5F-DB8C06F3CA42}"/>
                  </a:ext>
                </a:extLst>
              </p:cNvPr>
              <p:cNvSpPr/>
              <p:nvPr/>
            </p:nvSpPr>
            <p:spPr>
              <a:xfrm>
                <a:off x="2699267" y="3607680"/>
                <a:ext cx="6249788" cy="859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 </m:t>
                    </m:r>
                    <m:r>
                      <a:rPr 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3D0AB7E-247D-4667-BD5F-DB8C06F3CA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267" y="3607680"/>
                <a:ext cx="6249788" cy="859210"/>
              </a:xfrm>
              <a:prstGeom prst="rect">
                <a:avLst/>
              </a:prstGeom>
              <a:blipFill>
                <a:blip r:embed="rId4"/>
                <a:stretch>
                  <a:fillRect r="-1561" b="-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54850D8-AAE4-4F2D-AEFB-DF0C03A6D923}"/>
                  </a:ext>
                </a:extLst>
              </p:cNvPr>
              <p:cNvSpPr txBox="1"/>
              <p:nvPr/>
            </p:nvSpPr>
            <p:spPr>
              <a:xfrm>
                <a:off x="2921451" y="4932929"/>
                <a:ext cx="2635722" cy="7496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Tips: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54850D8-AAE4-4F2D-AEFB-DF0C03A6D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451" y="4932929"/>
                <a:ext cx="2635722" cy="749629"/>
              </a:xfrm>
              <a:prstGeom prst="rect">
                <a:avLst/>
              </a:prstGeom>
              <a:blipFill>
                <a:blip r:embed="rId5"/>
                <a:stretch>
                  <a:fillRect l="-3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4C43312-900C-4F8F-9F4B-9BDDB91B9BCB}"/>
                  </a:ext>
                </a:extLst>
              </p:cNvPr>
              <p:cNvSpPr txBox="1"/>
              <p:nvPr/>
            </p:nvSpPr>
            <p:spPr>
              <a:xfrm>
                <a:off x="5658616" y="4932927"/>
                <a:ext cx="2635722" cy="74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4C43312-900C-4F8F-9F4B-9BDDB91B9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616" y="4932927"/>
                <a:ext cx="2635722" cy="7496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EC5A8C-7032-4006-8D6F-F21B8FDDBB26}"/>
                  </a:ext>
                </a:extLst>
              </p:cNvPr>
              <p:cNvSpPr txBox="1"/>
              <p:nvPr/>
            </p:nvSpPr>
            <p:spPr>
              <a:xfrm>
                <a:off x="7742155" y="4932926"/>
                <a:ext cx="2635722" cy="74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EC5A8C-7032-4006-8D6F-F21B8FDDB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155" y="4932926"/>
                <a:ext cx="2635722" cy="7496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32B0AE21-9E6D-4B7C-8156-D36028D1DEA5}"/>
              </a:ext>
            </a:extLst>
          </p:cNvPr>
          <p:cNvSpPr/>
          <p:nvPr/>
        </p:nvSpPr>
        <p:spPr>
          <a:xfrm>
            <a:off x="4357733" y="4941757"/>
            <a:ext cx="990502" cy="7496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228BED-A871-4F5F-946B-18144248B7D4}"/>
              </a:ext>
            </a:extLst>
          </p:cNvPr>
          <p:cNvSpPr/>
          <p:nvPr/>
        </p:nvSpPr>
        <p:spPr>
          <a:xfrm>
            <a:off x="7958553" y="4936285"/>
            <a:ext cx="990502" cy="7496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109179-34B4-4C1D-80F8-17C9F0927D7F}"/>
              </a:ext>
            </a:extLst>
          </p:cNvPr>
          <p:cNvSpPr/>
          <p:nvPr/>
        </p:nvSpPr>
        <p:spPr>
          <a:xfrm>
            <a:off x="5898915" y="4931247"/>
            <a:ext cx="349141" cy="7496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48E5CD-4696-4043-9608-277A8397E0E9}"/>
              </a:ext>
            </a:extLst>
          </p:cNvPr>
          <p:cNvSpPr/>
          <p:nvPr/>
        </p:nvSpPr>
        <p:spPr>
          <a:xfrm>
            <a:off x="7129265" y="4929568"/>
            <a:ext cx="349141" cy="7496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C970F44-B5B1-4A1E-BE2A-B9E8189170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8431" y="2733510"/>
            <a:ext cx="6919249" cy="64240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A07EA6-B7F1-1C7E-1B03-961AB33D3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17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90878-6C16-C829-54FF-5B0CF914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4184"/>
          </a:xfrm>
        </p:spPr>
        <p:txBody>
          <a:bodyPr/>
          <a:lstStyle/>
          <a:p>
            <a:r>
              <a:rPr lang="en-US" dirty="0"/>
              <a:t>Latihan (</a:t>
            </a:r>
            <a:r>
              <a:rPr lang="en-US" dirty="0" err="1"/>
              <a:t>Kuis</a:t>
            </a:r>
            <a:r>
              <a:rPr lang="en-US" dirty="0"/>
              <a:t> 2022)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CCBE20-3DA0-70D3-F178-2B570B3167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399310"/>
                <a:ext cx="11062855" cy="5195454"/>
              </a:xfrm>
            </p:spPr>
            <p:txBody>
              <a:bodyPr>
                <a:noAutofit/>
              </a:bodyPr>
              <a:lstStyle/>
              <a:p>
                <a:pPr marL="0" marR="0" lvl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Diketahui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vektor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= (5, -2, 1), </a:t>
                </a:r>
                <a:r>
                  <a:rPr lang="en-US" sz="2400" b="1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v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= (4,-1,1), dan </a:t>
                </a:r>
                <a:r>
                  <a:rPr lang="en-US" sz="2400" b="1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= (1,-1,0)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memiliki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titik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asal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yang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sama</a:t>
                </a:r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indent="-22225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a)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Tunjukkan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bahwa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ketiga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vektor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tersebut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terletak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pada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bidang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yang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sama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b)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Dengan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menggunakan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nomal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bidang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tentukan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persamaan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bidang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pada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soal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a)</a:t>
                </a:r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c)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Tentukan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jarak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dari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titik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P(3, -2, 0)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ke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bidang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pada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soal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a) di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atas</a:t>
                </a:r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 err="1"/>
                  <a:t>Jawaban</a:t>
                </a:r>
                <a:r>
                  <a:rPr lang="en-US" sz="2400" dirty="0"/>
                  <a:t>: </a:t>
                </a:r>
              </a:p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Ada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banyak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cara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untuk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menunjukkan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tiga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buah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vektor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terletak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dalam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satu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bidang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yang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sama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, salah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satunya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adalah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dengan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menunjukkan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bahwa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volume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parallelpide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yang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dibentuk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oleh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ketiga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vektor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tersebut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sama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dengan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nol.</a:t>
                </a:r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 		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𝑉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Karena volume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parallelpide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sama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dengan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0,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maka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tiga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buah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vektor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tersebut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terletak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pada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satu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bidang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CCBE20-3DA0-70D3-F178-2B570B3167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399310"/>
                <a:ext cx="11062855" cy="5195454"/>
              </a:xfrm>
              <a:blipFill>
                <a:blip r:embed="rId2"/>
                <a:stretch>
                  <a:fillRect l="-826" t="-822" b="-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D10BF-8987-B5B6-61DD-FF733E811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45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77155-C2C1-1A21-C9C1-498653476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1782"/>
            <a:ext cx="10515600" cy="6192982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Persamaan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bidang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Tentukan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terlebih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dahulu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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(5, -2, 1)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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(4,-1,1) = (-1, -1, 3)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Persamaan</a:t>
            </a:r>
            <a:r>
              <a:rPr lang="en-ID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bidang</a:t>
            </a:r>
            <a:r>
              <a:rPr lang="en-ID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ID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(a, b, c) =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(-1, -1, 3) dan  </a:t>
            </a:r>
            <a:r>
              <a:rPr lang="en-ID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ID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(x0, y0, z0) = (5, -2, 1) </a:t>
            </a:r>
            <a:r>
              <a:rPr lang="en-ID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acuan</a:t>
            </a:r>
            <a:r>
              <a:rPr lang="en-ID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a(x – x0) + b(y – y0) + c(z – z0) = 0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-(x – 5) – 1(y + 2) + 3(z – 1) = 0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-x  + 5 – y – 2 +  3z - 3 = 0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x + y - 3z = 0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D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Jika </a:t>
            </a:r>
            <a:r>
              <a:rPr lang="en-ID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ID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titik</a:t>
            </a:r>
            <a:r>
              <a:rPr lang="en-ID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(4,-1,1)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acuan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maka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ID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a(x – x0) + b(y – y0) + c(z – z0) = 0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-(x – 4) – 1(y + 1) + 3(z – 1) = 0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-x  + 4 – y – 1 +  3z - 3 = 0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x + y - 3z = 0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CA81E9-3082-DCE9-9B1D-60E6B697E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7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9FA6FE-6658-C1F6-C8AC-CF9B170321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81891"/>
                <a:ext cx="10515600" cy="5595072"/>
              </a:xfrm>
            </p:spPr>
            <p:txBody>
              <a:bodyPr/>
              <a:lstStyle/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D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Jika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menggunakan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titik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(1,-1,0)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sebagai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acuan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maka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a(x – x0) + b(y – y0) + c(z – z0) = 0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D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-(x – 1) – 1(y + 1) + 3(z – 0) = 0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D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-x  + 1 – y – 1 +  3z - 0 = 0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D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x + y - 3z = 0            </a:t>
                </a: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D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Hasilnya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sama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buNone/>
                </a:pPr>
                <a:endParaRPr lang="en-US" sz="2400" dirty="0">
                  <a:effectLst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c)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Tentukan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jarak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dari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titik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P(3, -2, 0)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ke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bidang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 + y - 3z = 0 </a:t>
                </a:r>
                <a:r>
                  <a:rPr lang="en-ID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adalah</a:t>
                </a:r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D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𝑑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𝑏</m:t>
                            </m:r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𝑐</m:t>
                            </m:r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𝑑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3</m:t>
                                </m:r>
                              </m:e>
                            </m:d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−3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+0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(1)</m:t>
                                </m:r>
                              </m:e>
                              <m:sup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(1)</m:t>
                                </m:r>
                              </m:e>
                              <m:sup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(−3)</m:t>
                                </m:r>
                              </m:e>
                              <m:sup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11</m:t>
                            </m:r>
                          </m:e>
                        </m:rad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11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11</m:t>
                            </m:r>
                          </m:e>
                        </m:rad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×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11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11</m:t>
                            </m:r>
                          </m:e>
                        </m:rad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11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11</m:t>
                        </m:r>
                      </m:e>
                    </m:rad>
                  </m:oMath>
                </a14:m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9FA6FE-6658-C1F6-C8AC-CF9B170321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81891"/>
                <a:ext cx="10515600" cy="5595072"/>
              </a:xfrm>
              <a:blipFill>
                <a:blip r:embed="rId2"/>
                <a:stretch>
                  <a:fillRect l="-928" t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CBABF0-04BE-78F1-D623-8EBAB8A65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07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FB5A6-C444-7916-F04E-B70AF968D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2620"/>
          </a:xfrm>
        </p:spPr>
        <p:txBody>
          <a:bodyPr/>
          <a:lstStyle/>
          <a:p>
            <a:r>
              <a:rPr lang="en-US" dirty="0"/>
              <a:t>Latihan (</a:t>
            </a:r>
            <a:r>
              <a:rPr lang="en-US" dirty="0" err="1"/>
              <a:t>Kuis</a:t>
            </a:r>
            <a:r>
              <a:rPr lang="en-US" dirty="0"/>
              <a:t> 2021)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832F34-9E5A-CDF2-7C8C-49CD71E956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2436"/>
                <a:ext cx="10515600" cy="5195455"/>
              </a:xfrm>
            </p:spPr>
            <p:txBody>
              <a:bodyPr>
                <a:normAutofit fontScale="92500" lnSpcReduction="20000"/>
              </a:bodyPr>
              <a:lstStyle/>
              <a:p>
                <a:pPr marL="0" marR="0" lvl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Diketahui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tiga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buah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titik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P(2, 6, 1), Q(4, 2, 8), dan R(-8, 4, 10). </a:t>
                </a:r>
              </a:p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4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Dengan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menggunakan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normal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bidang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tentukan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persamaan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bidang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yang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melalui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titik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P, Q, dan R</a:t>
                </a:r>
              </a:p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lphaLcParenR"/>
                </a:pP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Jika S(-2, 0, 1)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adalah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sebuah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titik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yang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tidak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terletak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pada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bidang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dari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jawaban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a di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atas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tentukan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panjang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proyeksi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vektor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PS pada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vektor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PQ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tersebut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dan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sudut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yang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dibentuk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vektor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PS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dengan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PQ. </a:t>
                </a: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4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Jawaban</a:t>
                </a:r>
                <a:r>
                  <a:rPr lang="en-US" sz="24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buSzPts val="1100"/>
                  <a:buNone/>
                </a:pPr>
                <a:r>
                  <a:rPr lang="en-US" sz="2400" b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Normal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bidang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400" b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n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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</a:t>
                </a:r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PQ 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(4, 2, 8) – (2, 6, 1)  = (2, -4, 7)</a:t>
                </a:r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(-8, 4, 10) – (2, 6, 1) = (-10, -2, 9)</a:t>
                </a:r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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𝐢</m:t>
                              </m:r>
                            </m:e>
                            <m:e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𝐣</m:t>
                              </m:r>
                            </m:e>
                            <m:e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𝐤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−10</m:t>
                              </m:r>
                            </m:e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-22</a:t>
                </a:r>
                <a:r>
                  <a:rPr lang="en-US" sz="2400" b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88</a:t>
                </a:r>
                <a:r>
                  <a:rPr lang="en-US" sz="2400" b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44</a:t>
                </a:r>
                <a:r>
                  <a:rPr lang="en-US" sz="2400" b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Jadi, </a:t>
                </a:r>
                <a:r>
                  <a:rPr lang="en-US" sz="2400" b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(-22, -88, -44) </a:t>
                </a:r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832F34-9E5A-CDF2-7C8C-49CD71E956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2436"/>
                <a:ext cx="10515600" cy="5195455"/>
              </a:xfrm>
              <a:blipFill>
                <a:blip r:embed="rId2"/>
                <a:stretch>
                  <a:fillRect l="-812" t="-1643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949E1-9D57-5CEC-4A64-7D05658F3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35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B9F5E-07CA-4687-5EF2-BA94B2BD1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0945"/>
            <a:ext cx="10515600" cy="5498090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Persamaan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bidang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titik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acuan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a(x – x0) + b(y – y0) + c(z – z0) = 0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-22(x – 2) – 88(y – 6) – 44(z – 1) = 0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-22x  + 44 – 88y + 528 - 44z + 44 = 0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-22x – 88y – 44z + 616 = 0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x + 4y + 2z - 28 = 0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en-US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= (-2, 0, 1) – (2, 6, 1)  = (-4, -6, 0)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Proyeksi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vektor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vektor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misalkan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b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BE896C-850D-DE05-B9BB-F005DA708112}"/>
                  </a:ext>
                </a:extLst>
              </p:cNvPr>
              <p:cNvSpPr txBox="1"/>
              <p:nvPr/>
            </p:nvSpPr>
            <p:spPr>
              <a:xfrm>
                <a:off x="1399309" y="3429000"/>
                <a:ext cx="10404764" cy="9916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𝐏𝐒</m:t>
                          </m:r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 ∙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𝐏𝐐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𝐏𝐐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𝐏𝐐</m:t>
                      </m:r>
                      <m:r>
                        <a:rPr lang="en-US" b="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2, −4, 7</m:t>
                          </m:r>
                        </m:e>
                      </m:d>
                      <m:r>
                        <a:rPr lang="en-US" b="0" i="0">
                          <a:latin typeface="Cambria Math" panose="02040503050406030204" pitchFamily="18" charset="0"/>
                        </a:rPr>
                        <m:t>  = </m:t>
                      </m:r>
                      <m:f>
                        <m:fPr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69</m:t>
                          </m:r>
                        </m:den>
                      </m:f>
                      <m:d>
                        <m:dPr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2, −4,7</m:t>
                          </m:r>
                        </m:e>
                      </m:d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num>
                            <m:den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69</m:t>
                              </m:r>
                            </m:den>
                          </m:f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, −</m:t>
                          </m:r>
                          <m:f>
                            <m:f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</m:num>
                            <m:den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69</m:t>
                              </m:r>
                            </m:den>
                          </m:f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112</m:t>
                              </m:r>
                            </m:num>
                            <m:den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69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BE896C-850D-DE05-B9BB-F005DA708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309" y="3429000"/>
                <a:ext cx="10404764" cy="9916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321981-CCD1-5B15-F74C-E2032443E53D}"/>
                  </a:ext>
                </a:extLst>
              </p:cNvPr>
              <p:cNvSpPr txBox="1"/>
              <p:nvPr/>
            </p:nvSpPr>
            <p:spPr>
              <a:xfrm>
                <a:off x="387927" y="4072958"/>
                <a:ext cx="7966364" cy="6954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Panjang </a:t>
                </a:r>
                <a:r>
                  <a:rPr lang="en-US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32</m:t>
                                </m:r>
                              </m:num>
                              <m:den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69</m:t>
                                </m:r>
                              </m:den>
                            </m:f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(−</m:t>
                            </m:r>
                            <m:f>
                              <m:fPr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64</m:t>
                                </m:r>
                              </m:num>
                              <m:den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69</m:t>
                                </m:r>
                              </m:den>
                            </m:f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112</m:t>
                                </m:r>
                              </m:num>
                              <m:den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69</m:t>
                                </m:r>
                              </m:den>
                            </m:f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69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321981-CCD1-5B15-F74C-E2032443E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27" y="4072958"/>
                <a:ext cx="7966364" cy="6954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3081344-185C-6111-D721-9FFC3AF86FAA}"/>
                  </a:ext>
                </a:extLst>
              </p:cNvPr>
              <p:cNvSpPr txBox="1"/>
              <p:nvPr/>
            </p:nvSpPr>
            <p:spPr>
              <a:xfrm>
                <a:off x="1281544" y="4902959"/>
                <a:ext cx="10404763" cy="1772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Sudut yang </a:t>
                </a:r>
                <a:r>
                  <a:rPr lang="en-US" sz="18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dibentuk</a:t>
                </a:r>
                <a:r>
                  <a:rPr lang="en-US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oleh </a:t>
                </a:r>
                <a:r>
                  <a:rPr lang="en-US" sz="18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vektor</a:t>
                </a:r>
                <a:r>
                  <a:rPr lang="en-US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PS dan </a:t>
                </a:r>
                <a:r>
                  <a:rPr lang="en-US" sz="18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vektor</a:t>
                </a:r>
                <a:r>
                  <a:rPr lang="en-US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PQ </a:t>
                </a:r>
                <a:r>
                  <a:rPr lang="en-US" sz="18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adalah</a:t>
                </a:r>
                <a:r>
                  <a:rPr lang="en-US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Cos </a:t>
                </a:r>
                <a:r>
                  <a:rPr lang="en-US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</a:t>
                </a:r>
                <a:r>
                  <a:rPr lang="en-US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𝐏𝐒</m:t>
                        </m:r>
                        <m:r>
                          <a:rPr lang="en-US" sz="18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∙ </m:t>
                        </m:r>
                        <m:r>
                          <a:rPr lang="en-US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𝐏𝐐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𝐏𝐒</m:t>
                            </m:r>
                          </m:e>
                        </m:d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𝐏𝐐</m:t>
                            </m:r>
                          </m:e>
                        </m:d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</m:d>
                        <m:d>
                          <m:d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d>
                        <m:d>
                          <m:d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</m:d>
                        <m:d>
                          <m:d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(−4)</m:t>
                                </m:r>
                              </m:e>
                              <m:sup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(−6)</m:t>
                                </m:r>
                              </m:e>
                              <m:sup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1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(−4)</m:t>
                                </m:r>
                              </m:e>
                              <m:sup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7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52</m:t>
                            </m:r>
                          </m:e>
                        </m:rad>
                        <m:rad>
                          <m:radPr>
                            <m:degHide m:val="on"/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69</m:t>
                            </m:r>
                          </m:e>
                        </m:rad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3588</m:t>
                            </m:r>
                          </m:e>
                        </m:rad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=0.267</m:t>
                    </m:r>
                  </m:oMath>
                </a14:m>
                <a:endParaRPr lang="en-US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</a:t>
                </a:r>
                <a:endParaRPr lang="en-US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:r>
                  <a:rPr lang="en-US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</a:t>
                </a:r>
                <a:r>
                  <a:rPr lang="en-US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74.51</a:t>
                </a:r>
                <a:r>
                  <a:rPr lang="en-US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</a:t>
                </a:r>
                <a:endParaRPr lang="en-US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3081344-185C-6111-D721-9FFC3AF86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544" y="4902959"/>
                <a:ext cx="10404763" cy="1772152"/>
              </a:xfrm>
              <a:prstGeom prst="rect">
                <a:avLst/>
              </a:prstGeom>
              <a:blipFill>
                <a:blip r:embed="rId4"/>
                <a:stretch>
                  <a:fillRect l="-469" t="-1375" b="-4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499CE4-6E60-5DDC-AE89-333357392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94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5273-C67F-3367-5265-F57875BC1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</a:t>
            </a:r>
            <a:r>
              <a:rPr lang="en-US" dirty="0" err="1"/>
              <a:t>Kuis</a:t>
            </a:r>
            <a:r>
              <a:rPr lang="en-US" dirty="0"/>
              <a:t>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2FD23-B4AE-B5D1-90D5-88E2F929E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93582" cy="4351338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Diketahui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empat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buah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titik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A(0,1,0); B(2,1,2), C(3,2,1); D(3,1,2).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Hitunglah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luas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segitiga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dibentuk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oleh A,C, dan D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Jika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tiga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titik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A,C,D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alas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paralelpiped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A,B,C,D,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hitunglah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volumenya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Jawaban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(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halaman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sebelah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1D825-2C12-1EE3-D568-23E55B104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61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E98EF9-2B10-FA03-59E1-1877F73C2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64" y="585285"/>
            <a:ext cx="10576735" cy="56874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D90EDC-F980-FC06-ABFF-932B61C92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3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506C20-7EC1-F1E3-92C9-9D6AE91E0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61" y="877165"/>
            <a:ext cx="11126597" cy="43044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25E5F5-155D-B4F7-8594-A80951F2B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387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A4F5-17D2-49E0-87FD-156B9A9EA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600" y="269176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TAMAT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F40450-58FE-F9D2-6296-0768283B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04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92C77-93E9-4B01-9CEC-24284DD33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5931"/>
            <a:ext cx="10515600" cy="5231032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Contoh</a:t>
            </a:r>
            <a:r>
              <a:rPr lang="en-US" b="1" dirty="0"/>
              <a:t> 1</a:t>
            </a:r>
            <a:r>
              <a:rPr lang="en-US" dirty="0"/>
              <a:t>: </a:t>
            </a: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b="1" dirty="0"/>
              <a:t>u</a:t>
            </a:r>
            <a:r>
              <a:rPr lang="en-US" dirty="0"/>
              <a:t> = (0, 1, 7) dan </a:t>
            </a:r>
            <a:r>
              <a:rPr lang="en-US" b="1" dirty="0"/>
              <a:t>v</a:t>
            </a:r>
            <a:r>
              <a:rPr lang="en-US" dirty="0"/>
              <a:t> = (1, 4, 5), </a:t>
            </a:r>
            <a:r>
              <a:rPr lang="en-US" dirty="0" err="1"/>
              <a:t>maka</a:t>
            </a:r>
            <a:r>
              <a:rPr lang="en-US" dirty="0"/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4F13E57-1AD5-482B-BB98-5D7C33E14AD2}"/>
                  </a:ext>
                </a:extLst>
              </p:cNvPr>
              <p:cNvSpPr/>
              <p:nvPr/>
            </p:nvSpPr>
            <p:spPr>
              <a:xfrm>
                <a:off x="2885938" y="3242453"/>
                <a:ext cx="5295617" cy="2582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 </m:t>
                    </m:r>
                    <m:r>
                      <a:rPr 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) </a:t>
                </a:r>
              </a:p>
              <a:p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      = (5 – 28, –(0 – 7), 0 – 1)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           =(–23, 7, –1)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4F13E57-1AD5-482B-BB98-5D7C33E14A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938" y="3242453"/>
                <a:ext cx="5295617" cy="2582758"/>
              </a:xfrm>
              <a:prstGeom prst="rect">
                <a:avLst/>
              </a:prstGeom>
              <a:blipFill>
                <a:blip r:embed="rId4"/>
                <a:stretch>
                  <a:fillRect r="-2186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A04A580-3FB2-4882-888B-6C8B4867117D}"/>
                  </a:ext>
                </a:extLst>
              </p:cNvPr>
              <p:cNvSpPr/>
              <p:nvPr/>
            </p:nvSpPr>
            <p:spPr>
              <a:xfrm>
                <a:off x="4483827" y="1875115"/>
                <a:ext cx="1612173" cy="749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A04A580-3FB2-4882-888B-6C8B486711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827" y="1875115"/>
                <a:ext cx="1612173" cy="7496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255989-82CB-3D09-FE09-F300D6E6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39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4A1545-80CC-4572-9480-231859E6CA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03680"/>
                <a:ext cx="10515600" cy="495808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sym typeface="Symbol" panose="05050102010706020507" pitchFamily="18" charset="2"/>
                  </a:rPr>
                  <a:t>Jika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 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dirty="0"/>
                  <a:t> w </a:t>
                </a:r>
                <a:r>
                  <a:rPr lang="en-US" dirty="0" err="1"/>
                  <a:t>maka</a:t>
                </a:r>
                <a:r>
                  <a:rPr lang="en-US" b="1" dirty="0"/>
                  <a:t>  w </a:t>
                </a:r>
                <a:r>
                  <a:rPr lang="en-US" b="1" dirty="0">
                    <a:sym typeface="Symbol" panose="05050102010706020507" pitchFamily="18" charset="2"/>
                  </a:rPr>
                  <a:t> u </a:t>
                </a:r>
                <a:r>
                  <a:rPr lang="en-US" dirty="0">
                    <a:sym typeface="Symbol" panose="05050102010706020507" pitchFamily="18" charset="2"/>
                  </a:rPr>
                  <a:t>dan</a:t>
                </a:r>
                <a:r>
                  <a:rPr lang="en-US" b="1" dirty="0">
                    <a:sym typeface="Symbol" panose="05050102010706020507" pitchFamily="18" charset="2"/>
                  </a:rPr>
                  <a:t> </a:t>
                </a:r>
                <a:r>
                  <a:rPr lang="en-US" b="1" dirty="0"/>
                  <a:t>w </a:t>
                </a:r>
                <a:r>
                  <a:rPr lang="en-US" b="1" dirty="0">
                    <a:sym typeface="Symbol" panose="05050102010706020507" pitchFamily="18" charset="2"/>
                  </a:rPr>
                  <a:t> v </a:t>
                </a:r>
                <a:endParaRPr lang="en-US" dirty="0">
                  <a:sym typeface="Symbol" panose="05050102010706020507" pitchFamily="18" charset="2"/>
                </a:endParaRPr>
              </a:p>
              <a:p>
                <a:endParaRPr lang="en-US" dirty="0"/>
              </a:p>
              <a:p>
                <a:r>
                  <a:rPr lang="en-US" dirty="0"/>
                  <a:t>Pada </a:t>
                </a:r>
                <a:r>
                  <a:rPr lang="en-US" dirty="0" err="1"/>
                  <a:t>Contoh</a:t>
                </a:r>
                <a:r>
                  <a:rPr lang="en-US" dirty="0"/>
                  <a:t> 1 </a:t>
                </a:r>
                <a:r>
                  <a:rPr lang="en-US" dirty="0" err="1"/>
                  <a:t>sebelumnya</a:t>
                </a:r>
                <a:r>
                  <a:rPr lang="en-US" dirty="0"/>
                  <a:t>, </a:t>
                </a:r>
                <a:r>
                  <a:rPr lang="en-US" b="1" dirty="0"/>
                  <a:t>u</a:t>
                </a:r>
                <a:r>
                  <a:rPr lang="en-US" dirty="0"/>
                  <a:t> = (0, 1, 7) dan </a:t>
                </a:r>
                <a:r>
                  <a:rPr lang="en-US" b="1" dirty="0"/>
                  <a:t>v</a:t>
                </a:r>
                <a:r>
                  <a:rPr lang="en-US" dirty="0"/>
                  <a:t> = (1, 4, 5), dan </a:t>
                </a:r>
                <a:r>
                  <a:rPr lang="en-US" dirty="0" err="1"/>
                  <a:t>sudah</a:t>
                </a:r>
                <a:r>
                  <a:rPr lang="en-US" dirty="0"/>
                  <a:t> </a:t>
                </a:r>
                <a:r>
                  <a:rPr lang="en-US" dirty="0" err="1"/>
                  <a:t>dihitung</a:t>
                </a:r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:r>
                  <a:rPr lang="en-US" dirty="0"/>
                  <a:t>	     	 (0, 1, 7)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 </m:t>
                    </m:r>
                  </m:oMath>
                </a14:m>
                <a:r>
                  <a:rPr lang="en-US" dirty="0"/>
                  <a:t>(1, 4, 5) = (–23, 7, –1)  </a:t>
                </a:r>
              </a:p>
              <a:p>
                <a:pPr marL="0" indent="0">
                  <a:buNone/>
                </a:pPr>
                <a:r>
                  <a:rPr lang="en-US" dirty="0"/>
                  <a:t>		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en-US" b="1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   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</m:t>
                    </m:r>
                  </m:oMath>
                </a14:m>
                <a:r>
                  <a:rPr lang="en-US" b="1" dirty="0"/>
                  <a:t>   w  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  	</a:t>
                </a:r>
                <a:r>
                  <a:rPr lang="en-US" b="1" dirty="0"/>
                  <a:t>w </a:t>
                </a:r>
                <a:r>
                  <a:rPr lang="en-US" b="1" dirty="0">
                    <a:sym typeface="Symbol" panose="05050102010706020507" pitchFamily="18" charset="2"/>
                  </a:rPr>
                  <a:t> u </a:t>
                </a:r>
                <a:r>
                  <a:rPr lang="en-US" dirty="0">
                    <a:sym typeface="Symbol" panose="05050102010706020507" pitchFamily="18" charset="2"/>
                  </a:rPr>
                  <a:t>= </a:t>
                </a:r>
                <a:r>
                  <a:rPr lang="en-US" dirty="0"/>
                  <a:t>(–23, 7, –1) </a:t>
                </a:r>
                <a:r>
                  <a:rPr lang="en-US" b="1" dirty="0">
                    <a:sym typeface="Symbol" panose="05050102010706020507" pitchFamily="18" charset="2"/>
                  </a:rPr>
                  <a:t> </a:t>
                </a:r>
                <a:r>
                  <a:rPr lang="en-US" dirty="0">
                    <a:sym typeface="Symbol" panose="05050102010706020507" pitchFamily="18" charset="2"/>
                  </a:rPr>
                  <a:t>(0, 1, 7) = </a:t>
                </a:r>
                <a:r>
                  <a:rPr lang="en-US" dirty="0"/>
                  <a:t>(–23)(0) + (7)(1) + (–1)(7) </a:t>
                </a:r>
              </a:p>
              <a:p>
                <a:pPr marL="0" indent="0">
                  <a:buNone/>
                </a:pPr>
                <a:r>
                  <a:rPr lang="en-US" dirty="0"/>
                  <a:t>				               = 0  + 7 – 7 = 0 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:r>
                  <a:rPr lang="en-US" b="1" dirty="0"/>
                  <a:t>w </a:t>
                </a:r>
                <a:r>
                  <a:rPr lang="en-US" b="1" dirty="0">
                    <a:sym typeface="Symbol" panose="05050102010706020507" pitchFamily="18" charset="2"/>
                  </a:rPr>
                  <a:t> u </a:t>
                </a:r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  	w </a:t>
                </a:r>
                <a:r>
                  <a:rPr lang="en-US" b="1" dirty="0">
                    <a:sym typeface="Symbol" panose="05050102010706020507" pitchFamily="18" charset="2"/>
                  </a:rPr>
                  <a:t> v </a:t>
                </a:r>
                <a:r>
                  <a:rPr lang="en-US" dirty="0">
                    <a:sym typeface="Symbol" panose="05050102010706020507" pitchFamily="18" charset="2"/>
                  </a:rPr>
                  <a:t>= </a:t>
                </a:r>
                <a:r>
                  <a:rPr lang="en-US" dirty="0"/>
                  <a:t>(–23, 7, –1) </a:t>
                </a:r>
                <a:r>
                  <a:rPr lang="en-US" b="1" dirty="0">
                    <a:sym typeface="Symbol" panose="05050102010706020507" pitchFamily="18" charset="2"/>
                  </a:rPr>
                  <a:t> </a:t>
                </a:r>
                <a:r>
                  <a:rPr lang="en-US" dirty="0">
                    <a:sym typeface="Symbol" panose="05050102010706020507" pitchFamily="18" charset="2"/>
                  </a:rPr>
                  <a:t>(1, 4, 5) = </a:t>
                </a:r>
                <a:r>
                  <a:rPr lang="en-US" dirty="0"/>
                  <a:t>(–23)(1) + (7)(4) + (–1)(5) </a:t>
                </a:r>
              </a:p>
              <a:p>
                <a:pPr marL="0" indent="0">
                  <a:buNone/>
                </a:pPr>
                <a:r>
                  <a:rPr lang="en-US" dirty="0"/>
                  <a:t>				              = –23  + 28 – 5 = 0   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:r>
                  <a:rPr lang="en-US" b="1" dirty="0"/>
                  <a:t>w </a:t>
                </a:r>
                <a:r>
                  <a:rPr lang="en-US" b="1" dirty="0">
                    <a:sym typeface="Symbol" panose="05050102010706020507" pitchFamily="18" charset="2"/>
                  </a:rPr>
                  <a:t> v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4A1545-80CC-4572-9480-231859E6CA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03680"/>
                <a:ext cx="10515600" cy="4958080"/>
              </a:xfrm>
              <a:blipFill>
                <a:blip r:embed="rId4"/>
                <a:stretch>
                  <a:fillRect l="-928" t="-3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CE6EF8B2-9B41-4250-8EAD-310FA49988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952" y="0"/>
            <a:ext cx="4031121" cy="23469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4638B-4D4C-D754-491D-79BEC24DF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43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DA47446-F346-4DFE-8360-CF25C4390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420" y="1023112"/>
            <a:ext cx="8007638" cy="500176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59C681-9024-FE96-8959-022274B3E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12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2286A-7387-4541-A510-376BD208D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Sifat-sifat</a:t>
            </a:r>
            <a:r>
              <a:rPr lang="en-US" b="1" dirty="0"/>
              <a:t> </a:t>
            </a:r>
            <a:r>
              <a:rPr lang="en-US" b="1" dirty="0" err="1"/>
              <a:t>Perkalian</a:t>
            </a:r>
            <a:r>
              <a:rPr lang="en-US" b="1" dirty="0"/>
              <a:t> Silang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2853791-610B-422E-812E-AC718447D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984642"/>
            <a:ext cx="10452737" cy="408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0BDC07-DD2C-8B83-10FE-70CC9EE10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40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B352B-63D3-4304-93B0-ADAAC5DFE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Perkalian</a:t>
            </a:r>
            <a:r>
              <a:rPr lang="en-US" b="1" dirty="0"/>
              <a:t> Silang dan </a:t>
            </a:r>
            <a:r>
              <a:rPr lang="en-US" b="1" dirty="0" err="1"/>
              <a:t>Perkalian</a:t>
            </a:r>
            <a:r>
              <a:rPr lang="en-US" b="1" dirty="0"/>
              <a:t> </a:t>
            </a:r>
            <a:r>
              <a:rPr lang="en-US" b="1" dirty="0" err="1"/>
              <a:t>Titik</a:t>
            </a:r>
            <a:endParaRPr lang="en-US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713854D-1BCE-4987-B46C-C1AECEB85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78" y="1894840"/>
            <a:ext cx="10666321" cy="348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AFB905-4DB8-DD02-5876-0BC2153DD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81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F65633-0306-4D55-9E02-D8934434DD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92480"/>
                <a:ext cx="10515600" cy="5384483"/>
              </a:xfrm>
            </p:spPr>
            <p:txBody>
              <a:bodyPr/>
              <a:lstStyle/>
              <a:p>
                <a:r>
                  <a:rPr lang="en-US" dirty="0" err="1"/>
                  <a:t>Menurut</a:t>
                </a:r>
                <a:r>
                  <a:rPr lang="en-US" dirty="0"/>
                  <a:t> </a:t>
                </a:r>
                <a:r>
                  <a:rPr lang="en-US" dirty="0" err="1"/>
                  <a:t>kesamaan</a:t>
                </a:r>
                <a:r>
                  <a:rPr lang="en-US" dirty="0"/>
                  <a:t> Lagrange (</a:t>
                </a:r>
                <a:r>
                  <a:rPr lang="en-US" dirty="0" err="1"/>
                  <a:t>Teorema</a:t>
                </a:r>
                <a:r>
                  <a:rPr lang="en-US" dirty="0"/>
                  <a:t> 3.5.1(c)):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𝐯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– (</a:t>
                </a:r>
                <a:r>
                  <a:rPr lang="en-US" b="1" dirty="0"/>
                  <a:t>u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 </a:t>
                </a:r>
                <a:r>
                  <a:rPr lang="en-US" b="1" dirty="0">
                    <a:sym typeface="Symbol" panose="05050102010706020507" pitchFamily="18" charset="2"/>
                  </a:rPr>
                  <a:t>v</a:t>
                </a:r>
                <a:r>
                  <a:rPr lang="en-US" dirty="0">
                    <a:sym typeface="Symbol" panose="05050102010706020507" pitchFamily="18" charset="2"/>
                  </a:rPr>
                  <a:t>)</a:t>
                </a:r>
                <a:r>
                  <a:rPr lang="en-US" baseline="30000" dirty="0">
                    <a:sym typeface="Symbol" panose="05050102010706020507" pitchFamily="18" charset="2"/>
                  </a:rPr>
                  <a:t>2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  			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– (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cos </a:t>
                </a:r>
                <a:r>
                  <a:rPr lang="en-US" dirty="0">
                    <a:sym typeface="Symbol" panose="05050102010706020507" pitchFamily="18" charset="2"/>
                  </a:rPr>
                  <a:t></a:t>
                </a:r>
                <a:r>
                  <a:rPr lang="en-US" b="1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)</a:t>
                </a:r>
                <a:r>
                  <a:rPr lang="en-US" baseline="30000" dirty="0">
                    <a:sym typeface="Symbol" panose="05050102010706020507" pitchFamily="18" charset="2"/>
                  </a:rPr>
                  <a:t>2</a:t>
                </a:r>
                <a:r>
                  <a:rPr lang="en-US" dirty="0">
                    <a:sym typeface="Symbol" panose="05050102010706020507" pitchFamily="18" charset="2"/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                          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–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cos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)  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 			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(1 – cos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)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		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sin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</a:t>
                </a: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               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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𝐯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sin </a:t>
                </a:r>
                <a:r>
                  <a:rPr lang="en-US" dirty="0">
                    <a:sym typeface="Symbol" panose="05050102010706020507" pitchFamily="18" charset="2"/>
                  </a:rPr>
                  <a:t></a:t>
                </a:r>
                <a:r>
                  <a:rPr lang="en-US" b="1" dirty="0"/>
                  <a:t>      </a:t>
                </a:r>
                <a:r>
                  <a:rPr lang="en-US" dirty="0">
                    <a:sym typeface="Symbol" panose="05050102010706020507" pitchFamily="18" charset="2"/>
                  </a:rPr>
                  <a:t> </a:t>
                </a:r>
                <a:r>
                  <a:rPr lang="en-US" dirty="0" err="1">
                    <a:sym typeface="Symbol" panose="05050102010706020507" pitchFamily="18" charset="2"/>
                  </a:rPr>
                  <a:t>adalah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sudut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antara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b="1" dirty="0">
                    <a:sym typeface="Symbol" panose="05050102010706020507" pitchFamily="18" charset="2"/>
                  </a:rPr>
                  <a:t>u</a:t>
                </a:r>
                <a:r>
                  <a:rPr lang="en-US" dirty="0">
                    <a:sym typeface="Symbol" panose="05050102010706020507" pitchFamily="18" charset="2"/>
                  </a:rPr>
                  <a:t> dan </a:t>
                </a:r>
                <a:r>
                  <a:rPr lang="en-US" b="1" dirty="0">
                    <a:sym typeface="Symbol" panose="05050102010706020507" pitchFamily="18" charset="2"/>
                  </a:rPr>
                  <a:t>v </a:t>
                </a:r>
              </a:p>
              <a:p>
                <a:pPr marL="0" indent="0">
                  <a:buNone/>
                </a:pPr>
                <a:endParaRPr lang="en-US" b="1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F65633-0306-4D55-9E02-D8934434DD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92480"/>
                <a:ext cx="10515600" cy="5384483"/>
              </a:xfrm>
              <a:blipFill>
                <a:blip r:embed="rId4"/>
                <a:stretch>
                  <a:fillRect l="-1043" t="-1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1EC87B7-C7DC-46D4-9A6A-7E98DD5BB39A}"/>
              </a:ext>
            </a:extLst>
          </p:cNvPr>
          <p:cNvSpPr/>
          <p:nvPr/>
        </p:nvSpPr>
        <p:spPr>
          <a:xfrm>
            <a:off x="2225041" y="4622800"/>
            <a:ext cx="3870959" cy="99746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07BA0C-414D-A79E-587D-66CCC4DF6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45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49A3-270C-4E05-BF98-9AD319F2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Perkalian</a:t>
            </a:r>
            <a:r>
              <a:rPr lang="en-US" b="1" dirty="0"/>
              <a:t> Silang </a:t>
            </a:r>
            <a:r>
              <a:rPr lang="en-US" b="1" dirty="0" err="1"/>
              <a:t>Vektor</a:t>
            </a:r>
            <a:r>
              <a:rPr lang="en-US" b="1" dirty="0"/>
              <a:t> </a:t>
            </a:r>
            <a:r>
              <a:rPr lang="en-US" b="1" dirty="0" err="1"/>
              <a:t>Satuan</a:t>
            </a:r>
            <a:r>
              <a:rPr lang="en-US" b="1" dirty="0"/>
              <a:t> Standard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02C10C-C152-4755-85A9-04338902E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standard di R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b="1" dirty="0" err="1"/>
              <a:t>i</a:t>
            </a:r>
            <a:r>
              <a:rPr lang="en-US" dirty="0"/>
              <a:t> dan </a:t>
            </a:r>
            <a:r>
              <a:rPr lang="en-US" b="1" dirty="0"/>
              <a:t>j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err="1"/>
              <a:t>i</a:t>
            </a:r>
            <a:r>
              <a:rPr lang="en-US" dirty="0"/>
              <a:t> = (1, 0) dan </a:t>
            </a:r>
            <a:r>
              <a:rPr lang="en-US" b="1" dirty="0"/>
              <a:t>j</a:t>
            </a:r>
            <a:r>
              <a:rPr lang="en-US" dirty="0"/>
              <a:t> = (0, 1)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b="1" dirty="0"/>
              <a:t>v</a:t>
            </a:r>
            <a:r>
              <a:rPr lang="en-US" dirty="0"/>
              <a:t> = (v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)  di R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linier </a:t>
            </a:r>
          </a:p>
          <a:p>
            <a:pPr marL="0" indent="0">
              <a:buNone/>
            </a:pPr>
            <a:r>
              <a:rPr lang="en-US" b="1" dirty="0"/>
              <a:t>             v</a:t>
            </a:r>
            <a:r>
              <a:rPr lang="en-US" dirty="0"/>
              <a:t> = v</a:t>
            </a:r>
            <a:r>
              <a:rPr lang="en-US" baseline="-25000" dirty="0"/>
              <a:t>1</a:t>
            </a:r>
            <a:r>
              <a:rPr lang="en-US" b="1" dirty="0"/>
              <a:t>i</a:t>
            </a:r>
            <a:r>
              <a:rPr lang="en-US" dirty="0"/>
              <a:t> + v</a:t>
            </a:r>
            <a:r>
              <a:rPr lang="en-US" baseline="-25000" dirty="0"/>
              <a:t>2</a:t>
            </a:r>
            <a:r>
              <a:rPr lang="en-US" b="1" dirty="0"/>
              <a:t>j</a:t>
            </a:r>
          </a:p>
          <a:p>
            <a:endParaRPr lang="en-US" dirty="0"/>
          </a:p>
          <a:p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standard di R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b="1" dirty="0" err="1"/>
              <a:t>i</a:t>
            </a:r>
            <a:r>
              <a:rPr lang="en-US" dirty="0"/>
              <a:t>, </a:t>
            </a:r>
            <a:r>
              <a:rPr lang="en-US" b="1" dirty="0"/>
              <a:t>j</a:t>
            </a:r>
            <a:r>
              <a:rPr lang="en-US" dirty="0"/>
              <a:t>, dan </a:t>
            </a:r>
            <a:r>
              <a:rPr lang="en-US" b="1" dirty="0"/>
              <a:t>k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err="1"/>
              <a:t>i</a:t>
            </a:r>
            <a:r>
              <a:rPr lang="en-US" dirty="0"/>
              <a:t> = (1, 0, 0), </a:t>
            </a:r>
            <a:r>
              <a:rPr lang="en-US" b="1" dirty="0"/>
              <a:t>j</a:t>
            </a:r>
            <a:r>
              <a:rPr lang="en-US" dirty="0"/>
              <a:t> = (0, 1, 0), dan </a:t>
            </a:r>
            <a:r>
              <a:rPr lang="en-US" b="1" dirty="0"/>
              <a:t>k</a:t>
            </a:r>
            <a:r>
              <a:rPr lang="en-US" dirty="0"/>
              <a:t> = (0, 0, 1), </a:t>
            </a:r>
          </a:p>
          <a:p>
            <a:endParaRPr lang="en-US" dirty="0"/>
          </a:p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b="1" dirty="0"/>
              <a:t>v</a:t>
            </a:r>
            <a:r>
              <a:rPr lang="en-US" dirty="0"/>
              <a:t> = (v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, v</a:t>
            </a:r>
            <a:r>
              <a:rPr lang="en-US" baseline="-25000" dirty="0"/>
              <a:t>3</a:t>
            </a:r>
            <a:r>
              <a:rPr lang="en-US" dirty="0"/>
              <a:t>) di R</a:t>
            </a:r>
            <a:r>
              <a:rPr lang="en-US" baseline="30000" dirty="0"/>
              <a:t>3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kombinasi</a:t>
            </a:r>
            <a:r>
              <a:rPr lang="en-US" dirty="0"/>
              <a:t> liner  </a:t>
            </a:r>
            <a:r>
              <a:rPr lang="en-US" b="1" dirty="0"/>
              <a:t>v</a:t>
            </a:r>
            <a:r>
              <a:rPr lang="en-US" dirty="0"/>
              <a:t> = v</a:t>
            </a:r>
            <a:r>
              <a:rPr lang="en-US" baseline="-25000" dirty="0"/>
              <a:t>1</a:t>
            </a:r>
            <a:r>
              <a:rPr lang="en-US" b="1" dirty="0"/>
              <a:t>i</a:t>
            </a:r>
            <a:r>
              <a:rPr lang="en-US" dirty="0"/>
              <a:t> + v</a:t>
            </a:r>
            <a:r>
              <a:rPr lang="en-US" baseline="-25000" dirty="0"/>
              <a:t>2</a:t>
            </a:r>
            <a:r>
              <a:rPr lang="en-US" b="1" dirty="0"/>
              <a:t>j </a:t>
            </a:r>
            <a:r>
              <a:rPr lang="en-US" dirty="0"/>
              <a:t>+ v</a:t>
            </a:r>
            <a:r>
              <a:rPr lang="en-US" baseline="-25000" dirty="0"/>
              <a:t>3</a:t>
            </a:r>
            <a:r>
              <a:rPr lang="en-US" b="1" dirty="0"/>
              <a:t>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6FEB08-3A39-4144-8B11-CA0DD28D0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1696" y="3538680"/>
            <a:ext cx="3021184" cy="276068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D8C4D-58F5-24B9-BE3F-33E197581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5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3094</TotalTime>
  <Words>2431</Words>
  <Application>Microsoft Office PowerPoint</Application>
  <PresentationFormat>Widescreen</PresentationFormat>
  <Paragraphs>250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Aptos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Vektor di Ruang Euclidean (bagian 3)</vt:lpstr>
      <vt:lpstr>Perkalian Silang (cross product)</vt:lpstr>
      <vt:lpstr>PowerPoint Presentation</vt:lpstr>
      <vt:lpstr>PowerPoint Presentation</vt:lpstr>
      <vt:lpstr>PowerPoint Presentation</vt:lpstr>
      <vt:lpstr>Sifat-sifat Perkalian Silang</vt:lpstr>
      <vt:lpstr>Perkalian Silang dan Perkalian Titik</vt:lpstr>
      <vt:lpstr>PowerPoint Presentation</vt:lpstr>
      <vt:lpstr>Perkalian Silang Vektor Satuan Standard</vt:lpstr>
      <vt:lpstr>PowerPoint Presentation</vt:lpstr>
      <vt:lpstr>PowerPoint Presentation</vt:lpstr>
      <vt:lpstr>PowerPoint Presentation</vt:lpstr>
      <vt:lpstr>Aplikasi Geometri Perkalian Silang</vt:lpstr>
      <vt:lpstr>PowerPoint Presentation</vt:lpstr>
      <vt:lpstr>PowerPoint Presentation</vt:lpstr>
      <vt:lpstr>PowerPoint Presentation</vt:lpstr>
      <vt:lpstr>PowerPoint Presentation</vt:lpstr>
      <vt:lpstr>Tafsiran Geometri Determinan</vt:lpstr>
      <vt:lpstr>PowerPoint Presentation</vt:lpstr>
      <vt:lpstr>Latihan (Kuis 2022)</vt:lpstr>
      <vt:lpstr>PowerPoint Presentation</vt:lpstr>
      <vt:lpstr>PowerPoint Presentation</vt:lpstr>
      <vt:lpstr>Latihan (Kuis 2021)</vt:lpstr>
      <vt:lpstr>PowerPoint Presentation</vt:lpstr>
      <vt:lpstr>Latihan (Kuis 2022)</vt:lpstr>
      <vt:lpstr>PowerPoint Presentation</vt:lpstr>
      <vt:lpstr>PowerPoint Presentation</vt:lpstr>
      <vt:lpstr>TAMAT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Rinaldi Munir</dc:creator>
  <cp:lastModifiedBy>Dr. Ir. Rinaldi, M.T.</cp:lastModifiedBy>
  <cp:revision>126</cp:revision>
  <dcterms:created xsi:type="dcterms:W3CDTF">2020-09-19T08:47:06Z</dcterms:created>
  <dcterms:modified xsi:type="dcterms:W3CDTF">2025-08-20T08:44:45Z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2025-08-20T08:44:01Z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68d80e3d-73a9-47e3-9a09-73abcd93ab4f</vt:lpwstr>
  </property>
  <property fmtid="{D5CDD505-2E9C-101B-9397-08002B2CF9AE}" pid="8" name="MSIP_Label_38b525e5-f3da-4501-8f1e-526b6769fc56_ContentBits">
    <vt:lpwstr>0</vt:lpwstr>
  </property>
  <property fmtid="{D5CDD505-2E9C-101B-9397-08002B2CF9AE}" pid="9" name="MSIP_Label_38b525e5-f3da-4501-8f1e-526b6769fc56_Tag">
    <vt:lpwstr>10, 3, 0, 1</vt:lpwstr>
  </property>
</Properties>
</file>