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7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90" r:id="rId15"/>
    <p:sldId id="289" r:id="rId16"/>
    <p:sldId id="291" r:id="rId17"/>
    <p:sldId id="301" r:id="rId18"/>
    <p:sldId id="292" r:id="rId19"/>
    <p:sldId id="293" r:id="rId20"/>
    <p:sldId id="294" r:id="rId21"/>
    <p:sldId id="296" r:id="rId22"/>
    <p:sldId id="295" r:id="rId23"/>
    <p:sldId id="297" r:id="rId24"/>
    <p:sldId id="298" r:id="rId25"/>
    <p:sldId id="300" r:id="rId26"/>
    <p:sldId id="299" r:id="rId27"/>
    <p:sldId id="302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7" autoAdjust="0"/>
    <p:restoredTop sz="94660"/>
  </p:normalViewPr>
  <p:slideViewPr>
    <p:cSldViewPr snapToGrid="0">
      <p:cViewPr varScale="1">
        <p:scale>
          <a:sx n="66" d="100"/>
          <a:sy n="66" d="100"/>
        </p:scale>
        <p:origin x="7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77F411-3209-4658-8ED8-01C3B3901AB9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7600BD-47EA-47AE-85F3-69FD167F2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839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637CD-CE78-4FCD-BCAB-C0F0F79A68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94832E-F54A-4609-8D2B-9D0BE96B2C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CB926-A790-4FE5-A1AA-D0CF387FC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834B0-B0D8-4F1B-8ADA-643128442FE7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04C40-C62A-4836-8B97-AD69B4EFE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AAAE4-19F9-496E-864F-5EE3DF08E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441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DF28B-1CF0-40BF-B92B-B20ED43C4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7E0D43-B1CF-4434-962E-6DEAEB5678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E60CF5-F3B3-4D10-930E-1B88DDB33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7BC55-E06F-4411-A965-2768B12AAF52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BEF53-4848-4F14-A22D-65021E596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86D63D-CB56-4921-940B-0A5256234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02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D2F150-17FA-4B96-8E59-2D54BED7BA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9F0885-2ECA-4FE4-8CB2-5CA694668D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5764BB-F607-4999-9CD2-CAD86489E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0B578-7541-49C0-8F16-0D055C43BF24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E2E871-729A-435F-A427-AAC40AEE6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664E3-3D36-4C83-AF32-E7CFB59ED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829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90BFA-B8A1-4F2D-9084-6C4FD6D7B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35B39-E63F-47A9-A04A-D5C48EE11F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3E97E2-A878-41C2-9F41-623D0FB3B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55C89-3923-4FF3-B295-9E852BD78ECE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16176-1C1C-4909-AD57-C6090B66F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F866F-3874-4027-8136-D258DFF9D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935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C0A8B-C1D4-4069-822A-BE1EFECE5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00A7D5-1055-4D4A-8757-BE41C9AAD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A004C6-8064-4BA0-A41A-1803CA99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3179-2DA3-428F-ADD7-0D23984DAD2D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0A181-E393-4639-90AF-319625C48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DFDC94-3126-4077-AFBF-1E23C4C63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66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79230-68DF-4982-8C83-7D93DBC8E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6C013-4249-4FC9-A3C1-F8631DA8E6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81C195-9880-4F52-AF5E-837F566D6A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F6A447-C6E7-48E3-8EC9-25EDDE9CB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29D90-C50B-4CD8-A1E1-FF53AC8D8E0F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17767D-FBEE-435F-A536-92F32FF5A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AE5766-3D29-4CA5-AF94-03B9F1FF2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92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FB810-235E-479D-81D2-1E0F1DD66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C5716-C407-47CB-ADB2-485A2959C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59DF2E-D4AA-4AA8-A29A-B478E5F58C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17B1DB-1435-4747-BCF7-93DB496DCB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6AF528-B277-4374-9DAA-77DEAE5A25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24E5D4-A9A1-4FC8-B13B-8FFBE3528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70824-FD73-42B4-A5D2-6A798CD7B5C0}" type="datetime1">
              <a:rPr lang="en-US" smtClean="0"/>
              <a:t>8/20/2025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DA54C6-C0E3-463A-A234-87CE6221B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33A467-8BB6-4A87-B219-6D2867A09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01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DCC31-F7BF-42F3-9647-93F09F6ED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E6F97A-6916-4807-93CB-F09535452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53146-081A-4523-B624-C39A0BF70B35}" type="datetime1">
              <a:rPr lang="en-US" smtClean="0"/>
              <a:t>8/20/2025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BA5416-48CB-4064-8DC4-FBAE3C3B8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3F1356-E64B-45CF-9714-A165A62C5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072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D8CD48-1A3B-4195-828B-22DD9401E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A483-67F4-4015-9C2E-A8EECF21E7E9}" type="datetime1">
              <a:rPr lang="en-US" smtClean="0"/>
              <a:t>8/20/2025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2C7592-1A28-40CA-AC6B-043B5C2AD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699571-51BA-462E-8F25-D111B2AEA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37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A76DB-6D14-418F-94F3-59B55795F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6FFD3-B798-4092-B882-8A355724F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77C2E3-DE42-468A-90E6-09AFF27E7E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9712F8-3612-49F5-8D6C-083CA9ED2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A44B7-5981-4953-A5E6-0257A944B3B3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AB86A6-4874-4746-B3E7-E5D9E8FB7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F295CF-D0AD-444F-A970-F0088B240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993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F8E7D-2038-44FE-AE61-170A86600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E5A6E8-794C-4909-9F98-40B044B76F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281D3B-1866-4307-A9CE-D021234589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146F73-16A7-4C87-8071-ABC3B8872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9E825-A4A1-48B8-B9F5-A1BDF18F7200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E74D48-DA16-4437-989C-AB6C8A533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0FB6A5-E7D0-4126-8087-982BA5883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292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7F55D6-C563-4083-B332-E85CCB3BD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141A43-E56E-45EE-A1D8-9D0736E08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46FEF-EC6E-4D2A-B198-16A7E0EE3E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090D5-AB2C-4C18-9653-419B05EBEE36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1D0A32-AF53-49C6-9A89-AAF8E4A2B8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7C2AB-07D7-4BE9-861F-FB6F15CD9E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815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3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ocw.mit.edu/" TargetMode="External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0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A3491-7631-4FD5-BAFE-F48873745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2520" y="1041400"/>
            <a:ext cx="9966960" cy="2387600"/>
          </a:xfrm>
        </p:spPr>
        <p:txBody>
          <a:bodyPr/>
          <a:lstStyle/>
          <a:p>
            <a:r>
              <a:rPr lang="en-US" b="1" dirty="0" err="1"/>
              <a:t>Vektor</a:t>
            </a:r>
            <a:r>
              <a:rPr lang="en-US" b="1" dirty="0"/>
              <a:t> di </a:t>
            </a:r>
            <a:r>
              <a:rPr lang="en-US" b="1" dirty="0" err="1"/>
              <a:t>Ruang</a:t>
            </a:r>
            <a:r>
              <a:rPr lang="en-US" b="1" dirty="0"/>
              <a:t> Euclidean</a:t>
            </a:r>
            <a:br>
              <a:rPr lang="en-US" b="1" dirty="0"/>
            </a:br>
            <a:r>
              <a:rPr lang="en-US" sz="4000" b="1" dirty="0"/>
              <a:t>(</a:t>
            </a:r>
            <a:r>
              <a:rPr lang="en-US" sz="4000" b="1" dirty="0" err="1"/>
              <a:t>bagian</a:t>
            </a:r>
            <a:r>
              <a:rPr lang="en-US" sz="4000" b="1" dirty="0"/>
              <a:t> 2)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71AE1D-41FE-4F1A-8CCF-26B677DAE7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IF2123 </a:t>
            </a:r>
            <a:r>
              <a:rPr lang="en-US" dirty="0" err="1"/>
              <a:t>Aljabar</a:t>
            </a:r>
            <a:r>
              <a:rPr lang="en-US" dirty="0"/>
              <a:t> Linier dan </a:t>
            </a:r>
            <a:r>
              <a:rPr lang="en-US" dirty="0" err="1"/>
              <a:t>Geometri</a:t>
            </a:r>
            <a:endParaRPr lang="en-US" dirty="0"/>
          </a:p>
          <a:p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BC65914-AF0F-45C9-B40C-FAF194785A8F}"/>
              </a:ext>
            </a:extLst>
          </p:cNvPr>
          <p:cNvSpPr txBox="1">
            <a:spLocks/>
          </p:cNvSpPr>
          <p:nvPr/>
        </p:nvSpPr>
        <p:spPr>
          <a:xfrm>
            <a:off x="1666240" y="5903754"/>
            <a:ext cx="9144000" cy="7358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Program </a:t>
            </a:r>
            <a:r>
              <a:rPr lang="en-US" b="1" dirty="0" err="1"/>
              <a:t>Studi</a:t>
            </a:r>
            <a:r>
              <a:rPr lang="en-US" b="1" dirty="0"/>
              <a:t> Teknik </a:t>
            </a:r>
            <a:r>
              <a:rPr lang="en-US" b="1" dirty="0" err="1"/>
              <a:t>Informatika</a:t>
            </a:r>
            <a:endParaRPr lang="en-US" b="1" dirty="0"/>
          </a:p>
          <a:p>
            <a:r>
              <a:rPr lang="en-US" b="1" dirty="0"/>
              <a:t>STEI-ITB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43E1C2-87A8-4F5F-8524-4A2CFDC7F168}"/>
              </a:ext>
            </a:extLst>
          </p:cNvPr>
          <p:cNvSpPr/>
          <p:nvPr/>
        </p:nvSpPr>
        <p:spPr>
          <a:xfrm>
            <a:off x="3201297" y="487591"/>
            <a:ext cx="56339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Seri </a:t>
            </a:r>
            <a:r>
              <a:rPr lang="en-US" sz="2400" b="1" dirty="0" err="1">
                <a:solidFill>
                  <a:srgbClr val="FF0000"/>
                </a:solidFill>
              </a:rPr>
              <a:t>bahan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kuliah</a:t>
            </a:r>
            <a:r>
              <a:rPr lang="en-US" sz="2400" b="1" dirty="0">
                <a:solidFill>
                  <a:srgbClr val="FF0000"/>
                </a:solidFill>
              </a:rPr>
              <a:t> Algeo #12 – Update 2025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535488-EEB0-D5CB-7929-B5AC3DC5C1C1}"/>
              </a:ext>
            </a:extLst>
          </p:cNvPr>
          <p:cNvSpPr txBox="1"/>
          <p:nvPr/>
        </p:nvSpPr>
        <p:spPr>
          <a:xfrm>
            <a:off x="9564915" y="107077"/>
            <a:ext cx="26270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Oleh: Dr. Ir. Rinaldi, M.T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6B003D-5B82-1399-3920-100D51B04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291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B6022-0357-49E2-9193-AB53351B3B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1419" y="504021"/>
            <a:ext cx="10515600" cy="61501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18: </a:t>
            </a:r>
          </a:p>
          <a:p>
            <a:pPr marL="571500" indent="-571500">
              <a:buAutoNum type="romanLcParenBoth"/>
            </a:pPr>
            <a:r>
              <a:rPr lang="en-US" dirty="0" err="1"/>
              <a:t>Persamaan</a:t>
            </a:r>
            <a:r>
              <a:rPr lang="en-US" dirty="0"/>
              <a:t> 7(x – 1) + 2(y + 3) = 0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</a:t>
            </a:r>
            <a:r>
              <a:rPr lang="en-US" dirty="0" err="1"/>
              <a:t>lurus</a:t>
            </a:r>
            <a:r>
              <a:rPr lang="en-US" dirty="0"/>
              <a:t> yang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(1, –3) </a:t>
            </a:r>
            <a:r>
              <a:rPr lang="en-US" dirty="0" err="1"/>
              <a:t>dengan</a:t>
            </a:r>
            <a:r>
              <a:rPr lang="en-US" dirty="0"/>
              <a:t> normal </a:t>
            </a:r>
            <a:r>
              <a:rPr lang="en-US" b="1" dirty="0"/>
              <a:t>n </a:t>
            </a:r>
            <a:r>
              <a:rPr lang="en-US" dirty="0"/>
              <a:t>= (7, 2).</a:t>
            </a:r>
          </a:p>
          <a:p>
            <a:pPr marL="571500" indent="-571500">
              <a:buAutoNum type="romanLcParenBoth"/>
            </a:pPr>
            <a:endParaRPr lang="en-US" dirty="0"/>
          </a:p>
          <a:p>
            <a:pPr marL="571500" indent="-571500">
              <a:buFont typeface="Arial" panose="020B0604020202020204" pitchFamily="34" charset="0"/>
              <a:buAutoNum type="romanLcParenBoth"/>
            </a:pP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 </a:t>
            </a:r>
            <a:r>
              <a:rPr lang="en-US" dirty="0" err="1"/>
              <a:t>Persamaan</a:t>
            </a:r>
            <a:r>
              <a:rPr lang="en-US" dirty="0"/>
              <a:t> 2(x – 3) – 5(y – 6) + 7z = 0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yang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(3, 6, 0) </a:t>
            </a:r>
            <a:r>
              <a:rPr lang="en-US" dirty="0" err="1"/>
              <a:t>dengan</a:t>
            </a:r>
            <a:r>
              <a:rPr lang="en-US" dirty="0"/>
              <a:t> normal </a:t>
            </a:r>
            <a:r>
              <a:rPr lang="en-US" b="1" dirty="0"/>
              <a:t>n </a:t>
            </a:r>
            <a:r>
              <a:rPr lang="en-US" dirty="0"/>
              <a:t>= (2, –5, 7).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19</a:t>
            </a:r>
            <a:r>
              <a:rPr lang="en-US" dirty="0"/>
              <a:t>: </a:t>
            </a:r>
            <a:r>
              <a:rPr lang="en-US" dirty="0" err="1"/>
              <a:t>Carilah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yang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P(2, 6, 1) dan </a:t>
            </a:r>
            <a:r>
              <a:rPr lang="en-US" dirty="0" err="1"/>
              <a:t>tegak</a:t>
            </a:r>
            <a:r>
              <a:rPr lang="en-US" dirty="0"/>
              <a:t> </a:t>
            </a:r>
            <a:r>
              <a:rPr lang="en-US" dirty="0" err="1"/>
              <a:t>lurus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b="1" dirty="0"/>
              <a:t>n</a:t>
            </a:r>
            <a:r>
              <a:rPr lang="en-US" dirty="0"/>
              <a:t> = (1, 4, 2).</a:t>
            </a:r>
          </a:p>
          <a:p>
            <a:pPr marL="0" indent="0">
              <a:buNone/>
            </a:pPr>
            <a:r>
              <a:rPr lang="en-US" u="sng" dirty="0" err="1"/>
              <a:t>Penyelesaian</a:t>
            </a:r>
            <a:r>
              <a:rPr lang="en-US" dirty="0"/>
              <a:t>: a(x</a:t>
            </a:r>
            <a:r>
              <a:rPr lang="en-US" baseline="-25000" dirty="0"/>
              <a:t> </a:t>
            </a:r>
            <a:r>
              <a:rPr lang="en-US" dirty="0"/>
              <a:t>– x</a:t>
            </a:r>
            <a:r>
              <a:rPr lang="en-US" baseline="-25000" dirty="0"/>
              <a:t>0</a:t>
            </a:r>
            <a:r>
              <a:rPr lang="en-US" dirty="0"/>
              <a:t>) + b(y – y</a:t>
            </a:r>
            <a:r>
              <a:rPr lang="en-US" baseline="-25000" dirty="0"/>
              <a:t>0</a:t>
            </a:r>
            <a:r>
              <a:rPr lang="en-US" dirty="0"/>
              <a:t>) + c(z – z</a:t>
            </a:r>
            <a:r>
              <a:rPr lang="en-US" baseline="-25000" dirty="0"/>
              <a:t>0</a:t>
            </a:r>
            <a:r>
              <a:rPr lang="en-US" dirty="0"/>
              <a:t>) = 0 </a:t>
            </a:r>
          </a:p>
          <a:p>
            <a:pPr marL="0" indent="0">
              <a:buNone/>
            </a:pPr>
            <a:r>
              <a:rPr lang="en-US" dirty="0"/>
              <a:t>                          1(x – 2) + 4(y – 6) + 2(z – 1) = 0</a:t>
            </a:r>
          </a:p>
          <a:p>
            <a:pPr marL="0" indent="0">
              <a:buNone/>
            </a:pPr>
            <a:r>
              <a:rPr lang="en-US" dirty="0"/>
              <a:t>                          x – 2 + 4y – 24 + 2z – 2 = 0</a:t>
            </a:r>
          </a:p>
          <a:p>
            <a:pPr marL="0" indent="0">
              <a:buNone/>
            </a:pPr>
            <a:r>
              <a:rPr lang="en-US" dirty="0"/>
              <a:t>                          x + 4y + 2z – 28 = 0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92B0A36-2656-6DC8-4F95-610274B86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141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49F010-F7D3-45AA-BF5E-4EFDCA386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491" y="1370431"/>
            <a:ext cx="11104418" cy="4323787"/>
          </a:xfrm>
        </p:spPr>
        <p:txBody>
          <a:bodyPr>
            <a:normAutofit fontScale="70000" lnSpcReduction="20000"/>
          </a:bodyPr>
          <a:lstStyle/>
          <a:p>
            <a:r>
              <a:rPr lang="en-US" sz="4000" dirty="0" err="1"/>
              <a:t>Bentuk</a:t>
            </a:r>
            <a:r>
              <a:rPr lang="en-US" sz="4000" dirty="0"/>
              <a:t> </a:t>
            </a:r>
            <a:r>
              <a:rPr lang="en-US" sz="4000" dirty="0" err="1"/>
              <a:t>umum</a:t>
            </a:r>
            <a:r>
              <a:rPr lang="en-US" sz="4000" dirty="0"/>
              <a:t> </a:t>
            </a:r>
            <a:r>
              <a:rPr lang="en-US" sz="4000" dirty="0" err="1"/>
              <a:t>persamaan</a:t>
            </a:r>
            <a:r>
              <a:rPr lang="en-US" sz="4000" dirty="0"/>
              <a:t> garis </a:t>
            </a:r>
            <a:r>
              <a:rPr lang="en-US" sz="4000" dirty="0" err="1"/>
              <a:t>lurus</a:t>
            </a:r>
            <a:r>
              <a:rPr lang="en-US" sz="4000" dirty="0"/>
              <a:t> </a:t>
            </a:r>
            <a:r>
              <a:rPr lang="en-US" sz="4000" dirty="0" err="1"/>
              <a:t>adalah</a:t>
            </a:r>
            <a:r>
              <a:rPr lang="en-US" sz="4000" dirty="0"/>
              <a:t> ax + by + c = 0 </a:t>
            </a:r>
            <a:r>
              <a:rPr lang="en-US" sz="4000" dirty="0" err="1"/>
              <a:t>dengan</a:t>
            </a:r>
            <a:r>
              <a:rPr lang="en-US" sz="4000" dirty="0"/>
              <a:t> normal </a:t>
            </a:r>
            <a:r>
              <a:rPr lang="en-US" sz="4000" b="1" dirty="0"/>
              <a:t>n</a:t>
            </a:r>
            <a:r>
              <a:rPr lang="en-US" sz="4000" dirty="0"/>
              <a:t> = (a, b)</a:t>
            </a:r>
          </a:p>
          <a:p>
            <a:endParaRPr lang="en-US" sz="4000" dirty="0"/>
          </a:p>
          <a:p>
            <a:r>
              <a:rPr lang="en-US" sz="4000" dirty="0" err="1"/>
              <a:t>Bentuk</a:t>
            </a:r>
            <a:r>
              <a:rPr lang="en-US" sz="4000" dirty="0"/>
              <a:t> </a:t>
            </a:r>
            <a:r>
              <a:rPr lang="en-US" sz="4000" dirty="0" err="1"/>
              <a:t>umum</a:t>
            </a:r>
            <a:r>
              <a:rPr lang="en-US" sz="4000" dirty="0"/>
              <a:t> </a:t>
            </a:r>
            <a:r>
              <a:rPr lang="en-US" sz="4000" dirty="0" err="1"/>
              <a:t>persamaan</a:t>
            </a:r>
            <a:r>
              <a:rPr lang="en-US" sz="4000" dirty="0"/>
              <a:t> </a:t>
            </a:r>
            <a:r>
              <a:rPr lang="en-US" sz="4000" dirty="0" err="1"/>
              <a:t>bidang</a:t>
            </a:r>
            <a:r>
              <a:rPr lang="en-US" sz="4000" dirty="0"/>
              <a:t> </a:t>
            </a:r>
            <a:r>
              <a:rPr lang="en-US" sz="4000" dirty="0" err="1"/>
              <a:t>adalah</a:t>
            </a:r>
            <a:r>
              <a:rPr lang="en-US" sz="4000" dirty="0"/>
              <a:t> ax + by + </a:t>
            </a:r>
            <a:r>
              <a:rPr lang="en-US" sz="4000" dirty="0" err="1"/>
              <a:t>cz</a:t>
            </a:r>
            <a:r>
              <a:rPr lang="en-US" sz="4000" dirty="0"/>
              <a:t> + d = 0 </a:t>
            </a:r>
            <a:r>
              <a:rPr lang="en-US" sz="4000" dirty="0" err="1"/>
              <a:t>dengan</a:t>
            </a:r>
            <a:r>
              <a:rPr lang="en-US" sz="4000" dirty="0"/>
              <a:t> normal </a:t>
            </a:r>
            <a:r>
              <a:rPr lang="en-US" sz="4000" b="1" dirty="0"/>
              <a:t>n</a:t>
            </a:r>
            <a:r>
              <a:rPr lang="en-US" sz="4000" dirty="0"/>
              <a:t> = (a, b, c)</a:t>
            </a:r>
          </a:p>
          <a:p>
            <a:endParaRPr lang="en-US" sz="4000" dirty="0"/>
          </a:p>
          <a:p>
            <a:r>
              <a:rPr lang="en-US" sz="4000" dirty="0" err="1"/>
              <a:t>Contoh</a:t>
            </a:r>
            <a:r>
              <a:rPr lang="en-US" sz="4000" dirty="0"/>
              <a:t>: </a:t>
            </a:r>
          </a:p>
          <a:p>
            <a:pPr marL="0" indent="0">
              <a:buNone/>
            </a:pPr>
            <a:r>
              <a:rPr lang="en-US" sz="4000" dirty="0"/>
              <a:t>    (</a:t>
            </a:r>
            <a:r>
              <a:rPr lang="en-US" sz="4000" dirty="0" err="1"/>
              <a:t>i</a:t>
            </a:r>
            <a:r>
              <a:rPr lang="en-US" sz="4000" dirty="0"/>
              <a:t>) </a:t>
            </a:r>
            <a:r>
              <a:rPr lang="en-US" sz="4000" dirty="0" err="1"/>
              <a:t>Persamaan</a:t>
            </a:r>
            <a:r>
              <a:rPr lang="en-US" sz="4000" dirty="0"/>
              <a:t> garis </a:t>
            </a:r>
            <a:r>
              <a:rPr lang="en-US" sz="4000" dirty="0" err="1"/>
              <a:t>lurus</a:t>
            </a:r>
            <a:r>
              <a:rPr lang="en-US" sz="4000" dirty="0"/>
              <a:t> 2x – 3y + 8 = 0 </a:t>
            </a:r>
            <a:r>
              <a:rPr lang="en-US" sz="4000" dirty="0" err="1"/>
              <a:t>memiliki</a:t>
            </a:r>
            <a:r>
              <a:rPr lang="en-US" sz="4000" dirty="0"/>
              <a:t> normal </a:t>
            </a:r>
            <a:r>
              <a:rPr lang="en-US" sz="4000" b="1" dirty="0"/>
              <a:t>n</a:t>
            </a:r>
            <a:r>
              <a:rPr lang="en-US" sz="4000" dirty="0"/>
              <a:t> = (2,  –3 )</a:t>
            </a:r>
          </a:p>
          <a:p>
            <a:pPr marL="0" indent="0">
              <a:buNone/>
            </a:pPr>
            <a:r>
              <a:rPr lang="en-US" sz="4000" dirty="0"/>
              <a:t>    (ii) </a:t>
            </a:r>
            <a:r>
              <a:rPr lang="en-US" sz="4000" dirty="0" err="1"/>
              <a:t>Persamaan</a:t>
            </a:r>
            <a:r>
              <a:rPr lang="en-US" sz="4000" dirty="0"/>
              <a:t> </a:t>
            </a:r>
            <a:r>
              <a:rPr lang="en-US" sz="4000" dirty="0" err="1"/>
              <a:t>bidang</a:t>
            </a:r>
            <a:r>
              <a:rPr lang="en-US" sz="4000" dirty="0"/>
              <a:t> x + 11y – 9z – 10 = 0 </a:t>
            </a:r>
            <a:r>
              <a:rPr lang="en-US" sz="4000" dirty="0" err="1"/>
              <a:t>memiliki</a:t>
            </a:r>
            <a:r>
              <a:rPr lang="en-US" sz="4000" dirty="0"/>
              <a:t> normal </a:t>
            </a:r>
            <a:r>
              <a:rPr lang="en-US" sz="4000" b="1" dirty="0"/>
              <a:t>n</a:t>
            </a:r>
            <a:r>
              <a:rPr lang="en-US" sz="4000" dirty="0"/>
              <a:t> = (1, 11, -9)</a:t>
            </a:r>
          </a:p>
          <a:p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F5FAE70-1887-10BD-6999-4DF10A501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210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0CC3F-03B5-4BCF-9077-DEADFB230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2267" y="881349"/>
            <a:ext cx="10707477" cy="57397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b="1" dirty="0" err="1"/>
              <a:t>Contoh</a:t>
            </a:r>
            <a:r>
              <a:rPr lang="en-US" sz="2200" b="1" dirty="0"/>
              <a:t> 20</a:t>
            </a:r>
            <a:r>
              <a:rPr lang="en-US" sz="2200" dirty="0"/>
              <a:t>: </a:t>
            </a:r>
            <a:r>
              <a:rPr lang="en-US" sz="2200" dirty="0" err="1"/>
              <a:t>Carilah</a:t>
            </a:r>
            <a:r>
              <a:rPr lang="en-US" sz="2200" dirty="0"/>
              <a:t> </a:t>
            </a:r>
            <a:r>
              <a:rPr lang="en-US" sz="2200" dirty="0" err="1"/>
              <a:t>persamaan</a:t>
            </a:r>
            <a:r>
              <a:rPr lang="en-US" sz="2200" dirty="0"/>
              <a:t> </a:t>
            </a:r>
            <a:r>
              <a:rPr lang="en-US" sz="2200" dirty="0" err="1"/>
              <a:t>bidang</a:t>
            </a:r>
            <a:r>
              <a:rPr lang="en-US" sz="2200" dirty="0"/>
              <a:t> yang </a:t>
            </a:r>
            <a:r>
              <a:rPr lang="en-US" sz="2200" dirty="0" err="1"/>
              <a:t>melalui</a:t>
            </a:r>
            <a:r>
              <a:rPr lang="en-US" sz="2200" dirty="0"/>
              <a:t>  </a:t>
            </a:r>
            <a:r>
              <a:rPr lang="en-US" sz="2200" dirty="0" err="1"/>
              <a:t>titik</a:t>
            </a:r>
            <a:r>
              <a:rPr lang="en-US" sz="2200" dirty="0"/>
              <a:t> (3, 2, 1), (2, 1, –1),  dan (–1, 3, 2).</a:t>
            </a:r>
          </a:p>
          <a:p>
            <a:pPr marL="0" indent="0">
              <a:buNone/>
            </a:pPr>
            <a:r>
              <a:rPr lang="en-US" sz="2200" u="sng" dirty="0" err="1"/>
              <a:t>Penyelesaian</a:t>
            </a:r>
            <a:r>
              <a:rPr lang="en-US" sz="2200" dirty="0"/>
              <a:t>:</a:t>
            </a:r>
          </a:p>
          <a:p>
            <a:pPr marL="0" indent="0">
              <a:buNone/>
            </a:pPr>
            <a:r>
              <a:rPr lang="en-US" sz="2200" dirty="0"/>
              <a:t>          </a:t>
            </a:r>
            <a:r>
              <a:rPr lang="en-US" sz="2200" dirty="0" err="1"/>
              <a:t>Persamaan</a:t>
            </a:r>
            <a:r>
              <a:rPr lang="en-US" sz="2200" dirty="0"/>
              <a:t> </a:t>
            </a:r>
            <a:r>
              <a:rPr lang="en-US" sz="2200" dirty="0" err="1"/>
              <a:t>bidang</a:t>
            </a:r>
            <a:r>
              <a:rPr lang="en-US" sz="2200" dirty="0"/>
              <a:t>:  ax + by + </a:t>
            </a:r>
            <a:r>
              <a:rPr lang="en-US" sz="2200" dirty="0" err="1"/>
              <a:t>cz</a:t>
            </a:r>
            <a:r>
              <a:rPr lang="en-US" sz="2200" dirty="0"/>
              <a:t> + d = 0</a:t>
            </a:r>
          </a:p>
          <a:p>
            <a:pPr marL="0" indent="0">
              <a:buNone/>
            </a:pPr>
            <a:r>
              <a:rPr lang="en-US" sz="2200" dirty="0"/>
              <a:t>	(3, 2, 1) 	</a:t>
            </a:r>
            <a:r>
              <a:rPr lang="en-US" sz="2200" dirty="0">
                <a:sym typeface="Wingdings" panose="05000000000000000000" pitchFamily="2" charset="2"/>
              </a:rPr>
              <a:t> 3a + 2b + c + d = 0</a:t>
            </a:r>
          </a:p>
          <a:p>
            <a:pPr marL="0" indent="0">
              <a:buNone/>
            </a:pPr>
            <a:r>
              <a:rPr lang="en-US" sz="2200" dirty="0"/>
              <a:t>	(2, 1, –1)	</a:t>
            </a:r>
            <a:r>
              <a:rPr lang="en-US" sz="2200" dirty="0">
                <a:sym typeface="Wingdings" panose="05000000000000000000" pitchFamily="2" charset="2"/>
              </a:rPr>
              <a:t> 2a + b – c  + d = 0</a:t>
            </a:r>
            <a:endParaRPr lang="en-US" sz="2200" dirty="0"/>
          </a:p>
          <a:p>
            <a:pPr marL="0" indent="0">
              <a:buNone/>
            </a:pPr>
            <a:r>
              <a:rPr lang="en-US" sz="2200" dirty="0"/>
              <a:t>	(–1, 3, 2)	</a:t>
            </a:r>
            <a:r>
              <a:rPr lang="en-US" sz="2200" dirty="0">
                <a:sym typeface="Wingdings" panose="05000000000000000000" pitchFamily="2" charset="2"/>
              </a:rPr>
              <a:t> –a + 3b + 2c + d = 0</a:t>
            </a:r>
          </a:p>
          <a:p>
            <a:pPr marL="0" indent="0">
              <a:buNone/>
            </a:pPr>
            <a:endParaRPr lang="en-US" sz="22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200" dirty="0">
                <a:sym typeface="Wingdings" panose="05000000000000000000" pitchFamily="2" charset="2"/>
              </a:rPr>
              <a:t>	SPL:</a:t>
            </a:r>
          </a:p>
          <a:p>
            <a:pPr marL="0" indent="0">
              <a:buNone/>
            </a:pPr>
            <a:r>
              <a:rPr lang="en-US" sz="2200" dirty="0">
                <a:sym typeface="Wingdings" panose="05000000000000000000" pitchFamily="2" charset="2"/>
              </a:rPr>
              <a:t>		 3a + 2b + c + d = 0</a:t>
            </a:r>
          </a:p>
          <a:p>
            <a:pPr marL="0" indent="0">
              <a:buNone/>
            </a:pPr>
            <a:r>
              <a:rPr lang="en-US" sz="2200" dirty="0">
                <a:sym typeface="Wingdings" panose="05000000000000000000" pitchFamily="2" charset="2"/>
              </a:rPr>
              <a:t> 		 2a +   b – c  + d = 0</a:t>
            </a:r>
            <a:endParaRPr lang="en-US" sz="2200" dirty="0"/>
          </a:p>
          <a:p>
            <a:pPr marL="0" indent="0">
              <a:buNone/>
            </a:pPr>
            <a:r>
              <a:rPr lang="en-US" sz="2200" dirty="0">
                <a:sym typeface="Wingdings" panose="05000000000000000000" pitchFamily="2" charset="2"/>
              </a:rPr>
              <a:t>		 –a + 3b + 2c + d = 0</a:t>
            </a:r>
          </a:p>
          <a:p>
            <a:pPr marL="0" indent="0">
              <a:buNone/>
            </a:pPr>
            <a:r>
              <a:rPr lang="en-US" sz="2200" dirty="0" err="1">
                <a:sym typeface="Wingdings" panose="05000000000000000000" pitchFamily="2" charset="2"/>
              </a:rPr>
              <a:t>Selesaikan</a:t>
            </a:r>
            <a:r>
              <a:rPr lang="en-US" sz="2200" dirty="0">
                <a:sym typeface="Wingdings" panose="05000000000000000000" pitchFamily="2" charset="2"/>
              </a:rPr>
              <a:t> SPL </a:t>
            </a:r>
            <a:r>
              <a:rPr lang="en-US" sz="2200" dirty="0" err="1">
                <a:sym typeface="Wingdings" panose="05000000000000000000" pitchFamily="2" charset="2"/>
              </a:rPr>
              <a:t>dengan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metode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eliminasi</a:t>
            </a:r>
            <a:r>
              <a:rPr lang="en-US" sz="2200" dirty="0">
                <a:sym typeface="Wingdings" panose="05000000000000000000" pitchFamily="2" charset="2"/>
              </a:rPr>
              <a:t> Gauss </a:t>
            </a:r>
            <a:r>
              <a:rPr lang="en-US" sz="2200" dirty="0" err="1">
                <a:sym typeface="Wingdings" panose="05000000000000000000" pitchFamily="2" charset="2"/>
              </a:rPr>
              <a:t>untuk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menemukan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nilai</a:t>
            </a:r>
            <a:r>
              <a:rPr lang="en-US" sz="2200" dirty="0">
                <a:sym typeface="Wingdings" panose="05000000000000000000" pitchFamily="2" charset="2"/>
              </a:rPr>
              <a:t> a, b, c, dan d  (</a:t>
            </a:r>
            <a:r>
              <a:rPr lang="en-US" sz="2200" dirty="0" err="1">
                <a:sym typeface="Wingdings" panose="05000000000000000000" pitchFamily="2" charset="2"/>
              </a:rPr>
              <a:t>solusi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berbentuk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parametrik</a:t>
            </a:r>
            <a:r>
              <a:rPr lang="en-US" sz="2200" dirty="0">
                <a:sym typeface="Wingdings" panose="05000000000000000000" pitchFamily="2" charset="2"/>
              </a:rPr>
              <a:t>, </a:t>
            </a:r>
            <a:r>
              <a:rPr lang="en-US" sz="2200" dirty="0" err="1">
                <a:sym typeface="Wingdings" panose="05000000000000000000" pitchFamily="2" charset="2"/>
              </a:rPr>
              <a:t>karena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banyak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sekali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bidang</a:t>
            </a:r>
            <a:r>
              <a:rPr lang="en-US" sz="2200" dirty="0">
                <a:sym typeface="Wingdings" panose="05000000000000000000" pitchFamily="2" charset="2"/>
              </a:rPr>
              <a:t> yang </a:t>
            </a:r>
            <a:r>
              <a:rPr lang="en-US" sz="2200" dirty="0" err="1">
                <a:sym typeface="Wingdings" panose="05000000000000000000" pitchFamily="2" charset="2"/>
              </a:rPr>
              <a:t>melalui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ketiga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titik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tersebut</a:t>
            </a:r>
            <a:r>
              <a:rPr lang="en-US" sz="2200" dirty="0">
                <a:sym typeface="Wingdings" panose="05000000000000000000" pitchFamily="2" charset="2"/>
              </a:rPr>
              <a:t>)</a:t>
            </a:r>
            <a:endParaRPr lang="en-US" sz="22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A1A9BCB-E009-30D8-CC2C-B7730DC30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694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91925-B6FB-4ECB-A7D3-0398835A0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Jarak</a:t>
            </a:r>
            <a:r>
              <a:rPr lang="en-US" b="1" dirty="0"/>
              <a:t> </a:t>
            </a:r>
            <a:r>
              <a:rPr lang="en-US" b="1" dirty="0" err="1"/>
              <a:t>sebuah</a:t>
            </a:r>
            <a:r>
              <a:rPr lang="en-US" b="1" dirty="0"/>
              <a:t> </a:t>
            </a:r>
            <a:r>
              <a:rPr lang="en-US" b="1" dirty="0" err="1"/>
              <a:t>titik</a:t>
            </a:r>
            <a:r>
              <a:rPr lang="en-US" b="1" dirty="0"/>
              <a:t> </a:t>
            </a:r>
            <a:r>
              <a:rPr lang="en-US" b="1" dirty="0" err="1"/>
              <a:t>ke</a:t>
            </a:r>
            <a:r>
              <a:rPr lang="en-US" b="1" dirty="0"/>
              <a:t> </a:t>
            </a:r>
            <a:r>
              <a:rPr lang="en-US" b="1" dirty="0" err="1"/>
              <a:t>garis</a:t>
            </a:r>
            <a:r>
              <a:rPr lang="en-US" b="1" dirty="0"/>
              <a:t> dan </a:t>
            </a:r>
            <a:r>
              <a:rPr lang="en-US" b="1" dirty="0" err="1"/>
              <a:t>ke</a:t>
            </a:r>
            <a:r>
              <a:rPr lang="en-US" b="1" dirty="0"/>
              <a:t> </a:t>
            </a:r>
            <a:r>
              <a:rPr lang="en-US" b="1" dirty="0" err="1"/>
              <a:t>bidang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9B08EDA-5732-4133-89BF-CD7104518B2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Di R</a:t>
                </a:r>
                <a:r>
                  <a:rPr lang="en-US" baseline="30000" dirty="0"/>
                  <a:t>2</a:t>
                </a:r>
                <a:r>
                  <a:rPr lang="en-US" dirty="0"/>
                  <a:t>, </a:t>
                </a:r>
                <a:r>
                  <a:rPr lang="en-US" dirty="0" err="1"/>
                  <a:t>jarak</a:t>
                </a:r>
                <a:r>
                  <a:rPr lang="en-US" dirty="0"/>
                  <a:t> </a:t>
                </a:r>
                <a:r>
                  <a:rPr lang="en-US" dirty="0" err="1"/>
                  <a:t>antara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P</a:t>
                </a:r>
                <a:r>
                  <a:rPr lang="en-US" baseline="-25000" dirty="0"/>
                  <a:t>0</a:t>
                </a:r>
                <a:r>
                  <a:rPr lang="en-US" dirty="0"/>
                  <a:t>(x</a:t>
                </a:r>
                <a:r>
                  <a:rPr lang="en-US" baseline="-25000" dirty="0"/>
                  <a:t>0</a:t>
                </a:r>
                <a:r>
                  <a:rPr lang="en-US" dirty="0"/>
                  <a:t>, y</a:t>
                </a:r>
                <a:r>
                  <a:rPr lang="en-US" baseline="-25000" dirty="0"/>
                  <a:t>0</a:t>
                </a:r>
                <a:r>
                  <a:rPr lang="en-US" dirty="0"/>
                  <a:t>)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garis</a:t>
                </a:r>
                <a:r>
                  <a:rPr lang="en-US" dirty="0"/>
                  <a:t> ax + by + c = 0 </a:t>
                </a:r>
                <a:r>
                  <a:rPr lang="en-US" dirty="0" err="1"/>
                  <a:t>adalah</a:t>
                </a:r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</m:d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Di R</a:t>
                </a:r>
                <a:r>
                  <a:rPr lang="en-US" baseline="30000" dirty="0"/>
                  <a:t>3</a:t>
                </a:r>
                <a:r>
                  <a:rPr lang="en-US" dirty="0"/>
                  <a:t>, </a:t>
                </a:r>
                <a:r>
                  <a:rPr lang="en-US" dirty="0" err="1"/>
                  <a:t>jarak</a:t>
                </a:r>
                <a:r>
                  <a:rPr lang="en-US" dirty="0"/>
                  <a:t> </a:t>
                </a:r>
                <a:r>
                  <a:rPr lang="en-US" dirty="0" err="1"/>
                  <a:t>antara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P</a:t>
                </a:r>
                <a:r>
                  <a:rPr lang="en-US" baseline="-25000" dirty="0"/>
                  <a:t>0</a:t>
                </a:r>
                <a:r>
                  <a:rPr lang="en-US" dirty="0"/>
                  <a:t>(x</a:t>
                </a:r>
                <a:r>
                  <a:rPr lang="en-US" baseline="-25000" dirty="0"/>
                  <a:t>0</a:t>
                </a:r>
                <a:r>
                  <a:rPr lang="en-US" dirty="0"/>
                  <a:t>, y</a:t>
                </a:r>
                <a:r>
                  <a:rPr lang="en-US" baseline="-25000" dirty="0"/>
                  <a:t>0, </a:t>
                </a:r>
                <a:r>
                  <a:rPr lang="en-US" dirty="0"/>
                  <a:t>z</a:t>
                </a:r>
                <a:r>
                  <a:rPr lang="en-US" baseline="-25000" dirty="0"/>
                  <a:t>0</a:t>
                </a:r>
                <a:r>
                  <a:rPr lang="en-US" dirty="0"/>
                  <a:t>)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bidang</a:t>
                </a:r>
                <a:r>
                  <a:rPr lang="en-US" dirty="0"/>
                  <a:t>  ax + by + </a:t>
                </a:r>
                <a:r>
                  <a:rPr lang="en-US" dirty="0" err="1"/>
                  <a:t>cz</a:t>
                </a:r>
                <a:r>
                  <a:rPr lang="en-US" dirty="0"/>
                  <a:t> + d = 0 </a:t>
                </a:r>
                <a:r>
                  <a:rPr lang="en-US" dirty="0" err="1"/>
                  <a:t>adalah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                     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</m:d>
                      </m:num>
                      <m:den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9B08EDA-5732-4133-89BF-CD7104518B2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4"/>
                <a:stretch>
                  <a:fillRect l="-1043" t="-2241" r="-6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37123A65-C150-4644-A81F-5325723DB6ED}"/>
              </a:ext>
            </a:extLst>
          </p:cNvPr>
          <p:cNvSpPr/>
          <p:nvPr/>
        </p:nvSpPr>
        <p:spPr>
          <a:xfrm>
            <a:off x="2502833" y="2710150"/>
            <a:ext cx="2994584" cy="91589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572B622-4824-4A65-B1FF-25DFF753D296}"/>
              </a:ext>
            </a:extLst>
          </p:cNvPr>
          <p:cNvSpPr/>
          <p:nvPr/>
        </p:nvSpPr>
        <p:spPr>
          <a:xfrm>
            <a:off x="2502832" y="4839743"/>
            <a:ext cx="3593167" cy="99919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D42CBE2-5130-4FB7-A459-86B82D8A93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60631" y="4491485"/>
            <a:ext cx="2816754" cy="2308960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D5A69F-65F6-979D-B070-447C2F987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3736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6D9FAA2-A4A0-4639-A95C-7FBB3F50D25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14719" y="1852769"/>
                <a:ext cx="10762561" cy="352242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b="1" dirty="0" err="1"/>
                  <a:t>Contoh</a:t>
                </a:r>
                <a:r>
                  <a:rPr lang="en-US" b="1" dirty="0"/>
                  <a:t> 21</a:t>
                </a:r>
                <a:r>
                  <a:rPr lang="en-US" dirty="0"/>
                  <a:t>: </a:t>
                </a:r>
                <a:r>
                  <a:rPr lang="en-US" dirty="0" err="1"/>
                  <a:t>Tentukan</a:t>
                </a:r>
                <a:r>
                  <a:rPr lang="en-US" dirty="0"/>
                  <a:t> </a:t>
                </a:r>
                <a:r>
                  <a:rPr lang="en-US" dirty="0" err="1"/>
                  <a:t>jarak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(1, –4, –3) </a:t>
                </a:r>
                <a:r>
                  <a:rPr lang="en-US" dirty="0" err="1"/>
                  <a:t>ke</a:t>
                </a:r>
                <a:r>
                  <a:rPr lang="en-US" dirty="0"/>
                  <a:t> </a:t>
                </a:r>
                <a:r>
                  <a:rPr lang="en-US" dirty="0" err="1"/>
                  <a:t>bidang</a:t>
                </a:r>
                <a:r>
                  <a:rPr lang="en-US" dirty="0"/>
                  <a:t> 2x – 3y + 6z = -1</a:t>
                </a:r>
              </a:p>
              <a:p>
                <a:pPr marL="0" indent="0">
                  <a:buNone/>
                </a:pPr>
                <a:r>
                  <a:rPr lang="en-US" u="sng" dirty="0" err="1"/>
                  <a:t>Penyelesaian</a:t>
                </a:r>
                <a:r>
                  <a:rPr lang="en-US" dirty="0"/>
                  <a:t>: </a:t>
                </a:r>
              </a:p>
              <a:p>
                <a:pPr marL="0" indent="0">
                  <a:buNone/>
                </a:pPr>
                <a:r>
                  <a:rPr lang="en-US" dirty="0"/>
                  <a:t>         2x – 3y + 6z = –1 </a:t>
                </a:r>
                <a:r>
                  <a:rPr lang="en-US" dirty="0">
                    <a:sym typeface="Wingdings" panose="05000000000000000000" pitchFamily="2" charset="2"/>
                  </a:rPr>
                  <a:t> </a:t>
                </a:r>
                <a:r>
                  <a:rPr lang="en-US" dirty="0"/>
                  <a:t> 2x – 3y + 6z + 1 = 0 </a:t>
                </a:r>
                <a:r>
                  <a:rPr lang="en-US" dirty="0">
                    <a:sym typeface="Wingdings" panose="05000000000000000000" pitchFamily="2" charset="2"/>
                  </a:rPr>
                  <a:t>a = 2, b = </a:t>
                </a:r>
                <a:r>
                  <a:rPr lang="en-US" dirty="0"/>
                  <a:t>–3, c = 6, d = 1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</m:d>
                      </m:num>
                      <m:den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+(−3)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−4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+6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num>
                      <m:den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(−3)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6D9FAA2-A4A0-4639-A95C-7FBB3F50D25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4719" y="1852769"/>
                <a:ext cx="10762561" cy="3522421"/>
              </a:xfrm>
              <a:blipFill>
                <a:blip r:embed="rId2"/>
                <a:stretch>
                  <a:fillRect l="-1133" t="-2941" r="-1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A5D6BDB-24EF-5C29-A4EC-9EDFFE39B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4441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2E6CB-E0B0-4830-B662-53DE10B09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Jarak</a:t>
            </a:r>
            <a:r>
              <a:rPr lang="en-US" b="1" dirty="0"/>
              <a:t> </a:t>
            </a:r>
            <a:r>
              <a:rPr lang="en-US" b="1" dirty="0" err="1"/>
              <a:t>antara</a:t>
            </a:r>
            <a:r>
              <a:rPr lang="en-US" b="1" dirty="0"/>
              <a:t> </a:t>
            </a:r>
            <a:r>
              <a:rPr lang="en-US" b="1" dirty="0" err="1"/>
              <a:t>dua</a:t>
            </a:r>
            <a:r>
              <a:rPr lang="en-US" b="1" dirty="0"/>
              <a:t> </a:t>
            </a:r>
            <a:r>
              <a:rPr lang="en-US" b="1" dirty="0" err="1"/>
              <a:t>bidang</a:t>
            </a:r>
            <a:r>
              <a:rPr lang="en-US" b="1" dirty="0"/>
              <a:t> </a:t>
            </a:r>
            <a:r>
              <a:rPr lang="en-US" b="1" dirty="0" err="1"/>
              <a:t>paralel</a:t>
            </a:r>
            <a:endParaRPr lang="en-US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B94CBE-8C7D-42EF-8D9E-BB4B36104A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102" y="2046624"/>
            <a:ext cx="3682362" cy="276475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4A184CA-F23E-47E9-B9D4-CD0C5BC014E1}"/>
              </a:ext>
            </a:extLst>
          </p:cNvPr>
          <p:cNvSpPr/>
          <p:nvPr/>
        </p:nvSpPr>
        <p:spPr>
          <a:xfrm>
            <a:off x="1290118" y="5167311"/>
            <a:ext cx="88918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/>
              <a:t>Jarak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</a:t>
            </a:r>
            <a:r>
              <a:rPr lang="en-US" sz="2800" dirty="0" err="1"/>
              <a:t>bidang</a:t>
            </a:r>
            <a:r>
              <a:rPr lang="en-US" sz="2800" dirty="0"/>
              <a:t> V dan </a:t>
            </a:r>
            <a:r>
              <a:rPr lang="en-US" sz="2800" dirty="0" err="1"/>
              <a:t>bidang</a:t>
            </a:r>
            <a:r>
              <a:rPr lang="en-US" sz="2800" dirty="0"/>
              <a:t> W = </a:t>
            </a:r>
            <a:r>
              <a:rPr lang="en-US" sz="2800" dirty="0" err="1"/>
              <a:t>jarak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P</a:t>
            </a:r>
            <a:r>
              <a:rPr lang="en-US" sz="2800" baseline="-25000" dirty="0"/>
              <a:t>0  </a:t>
            </a:r>
            <a:r>
              <a:rPr lang="en-US" sz="2800" dirty="0" err="1"/>
              <a:t>ke</a:t>
            </a:r>
            <a:r>
              <a:rPr lang="en-US" sz="2800" dirty="0"/>
              <a:t>  W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0FC465B-FCB3-DAB5-A2D6-3E8F0DA99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3640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4DC0126-EB7E-4BE5-8DAF-427B07AF71A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02276" y="691979"/>
                <a:ext cx="10515600" cy="5634680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b="1" dirty="0" err="1"/>
                  <a:t>Contoh</a:t>
                </a:r>
                <a:r>
                  <a:rPr lang="en-US" b="1" dirty="0"/>
                  <a:t> 22</a:t>
                </a:r>
                <a:r>
                  <a:rPr lang="en-US" dirty="0"/>
                  <a:t>: </a:t>
                </a:r>
                <a:r>
                  <a:rPr lang="en-US" dirty="0" err="1"/>
                  <a:t>Tentukan</a:t>
                </a:r>
                <a:r>
                  <a:rPr lang="en-US" dirty="0"/>
                  <a:t> </a:t>
                </a:r>
                <a:r>
                  <a:rPr lang="en-US" dirty="0" err="1"/>
                  <a:t>jarak</a:t>
                </a:r>
                <a:r>
                  <a:rPr lang="en-US" dirty="0"/>
                  <a:t> </a:t>
                </a:r>
                <a:r>
                  <a:rPr lang="en-US" dirty="0" err="1"/>
                  <a:t>antara</a:t>
                </a:r>
                <a:r>
                  <a:rPr lang="en-US" dirty="0"/>
                  <a:t> </a:t>
                </a:r>
                <a:r>
                  <a:rPr lang="en-US" dirty="0" err="1"/>
                  <a:t>bidang</a:t>
                </a:r>
                <a:r>
                  <a:rPr lang="en-US" dirty="0"/>
                  <a:t> x + 2y – 2z = 3 dan </a:t>
                </a:r>
                <a:r>
                  <a:rPr lang="en-US" dirty="0" err="1"/>
                  <a:t>bidang</a:t>
                </a:r>
                <a:r>
                  <a:rPr lang="en-US" dirty="0"/>
                  <a:t> 2x + 4y – 4z = 7</a:t>
                </a:r>
              </a:p>
              <a:p>
                <a:pPr marL="0" indent="0">
                  <a:buNone/>
                </a:pPr>
                <a:r>
                  <a:rPr lang="en-US" u="sng" dirty="0" err="1"/>
                  <a:t>Penyelesaian</a:t>
                </a:r>
                <a:r>
                  <a:rPr lang="en-US" dirty="0"/>
                  <a:t>:</a:t>
                </a:r>
              </a:p>
              <a:p>
                <a:pPr marL="0" indent="0">
                  <a:buNone/>
                </a:pPr>
                <a:r>
                  <a:rPr lang="en-US" dirty="0"/>
                  <a:t>  </a:t>
                </a:r>
                <a:r>
                  <a:rPr lang="en-US" dirty="0" err="1"/>
                  <a:t>Bidang</a:t>
                </a:r>
                <a:r>
                  <a:rPr lang="en-US" dirty="0"/>
                  <a:t>   x + 2y – 2z – 3 = 0    </a:t>
                </a:r>
                <a:r>
                  <a:rPr lang="en-US" dirty="0">
                    <a:sym typeface="Wingdings" panose="05000000000000000000" pitchFamily="2" charset="2"/>
                  </a:rPr>
                  <a:t> </a:t>
                </a:r>
                <a:r>
                  <a:rPr lang="en-US" dirty="0"/>
                  <a:t> </a:t>
                </a:r>
                <a:r>
                  <a:rPr lang="en-US" b="1" dirty="0"/>
                  <a:t>n</a:t>
                </a:r>
                <a:r>
                  <a:rPr lang="en-US" dirty="0"/>
                  <a:t> = (1, 2, –2)</a:t>
                </a:r>
              </a:p>
              <a:p>
                <a:pPr marL="0" indent="0">
                  <a:buNone/>
                </a:pPr>
                <a:r>
                  <a:rPr lang="en-US" dirty="0"/>
                  <a:t>  </a:t>
                </a:r>
                <a:r>
                  <a:rPr lang="en-US" dirty="0" err="1"/>
                  <a:t>Bidang</a:t>
                </a:r>
                <a:r>
                  <a:rPr lang="en-US" dirty="0"/>
                  <a:t> 2x + 4y – 4z – 7 = 0    </a:t>
                </a:r>
                <a:r>
                  <a:rPr lang="en-US" dirty="0">
                    <a:sym typeface="Wingdings" panose="05000000000000000000" pitchFamily="2" charset="2"/>
                  </a:rPr>
                  <a:t></a:t>
                </a:r>
                <a:r>
                  <a:rPr lang="en-US" dirty="0"/>
                  <a:t>  </a:t>
                </a:r>
                <a:r>
                  <a:rPr lang="en-US" b="1" dirty="0"/>
                  <a:t>n</a:t>
                </a:r>
                <a:r>
                  <a:rPr lang="en-US" dirty="0"/>
                  <a:t> = (2, 4, –4)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</a:t>
                </a:r>
                <a:r>
                  <a:rPr lang="en-US" dirty="0" err="1"/>
                  <a:t>Pilih</a:t>
                </a:r>
                <a:r>
                  <a:rPr lang="en-US" dirty="0"/>
                  <a:t> </a:t>
                </a:r>
                <a:r>
                  <a:rPr lang="en-US" dirty="0" err="1"/>
                  <a:t>sebuah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di </a:t>
                </a:r>
                <a:r>
                  <a:rPr lang="en-US" dirty="0" err="1"/>
                  <a:t>bidang</a:t>
                </a:r>
                <a:r>
                  <a:rPr lang="en-US" dirty="0"/>
                  <a:t> x + 2y – 2z – 3 = 0:</a:t>
                </a:r>
              </a:p>
              <a:p>
                <a:pPr marL="0" indent="0">
                  <a:buNone/>
                </a:pPr>
                <a:r>
                  <a:rPr lang="en-US" dirty="0"/>
                  <a:t>       </a:t>
                </a:r>
                <a:r>
                  <a:rPr lang="en-US" dirty="0" err="1"/>
                  <a:t>ambil</a:t>
                </a:r>
                <a:r>
                  <a:rPr lang="en-US" dirty="0"/>
                  <a:t>  y = 0, z = 0, </a:t>
                </a:r>
                <a:r>
                  <a:rPr lang="en-US" dirty="0" err="1"/>
                  <a:t>maka</a:t>
                </a:r>
                <a:r>
                  <a:rPr lang="en-US" dirty="0"/>
                  <a:t> x = 3 – 2y + 2z = 3 – 2(0) + 2(0) = 3</a:t>
                </a:r>
              </a:p>
              <a:p>
                <a:pPr marL="0" indent="0">
                  <a:buNone/>
                </a:pPr>
                <a:r>
                  <a:rPr lang="en-US" dirty="0"/>
                  <a:t>       </a:t>
                </a:r>
                <a:r>
                  <a:rPr lang="en-US" dirty="0" err="1"/>
                  <a:t>diperoleh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(3, 0, 0)</a:t>
                </a:r>
              </a:p>
              <a:p>
                <a:pPr marL="0" indent="0">
                  <a:buNone/>
                </a:pPr>
                <a:r>
                  <a:rPr lang="en-US" dirty="0"/>
                  <a:t>   </a:t>
                </a:r>
              </a:p>
              <a:p>
                <a:pPr marL="0" indent="0">
                  <a:buNone/>
                </a:pPr>
                <a:r>
                  <a:rPr lang="en-US" dirty="0"/>
                  <a:t>  </a:t>
                </a:r>
                <a:r>
                  <a:rPr lang="en-US" dirty="0" err="1"/>
                  <a:t>Hitung</a:t>
                </a:r>
                <a:r>
                  <a:rPr lang="en-US" dirty="0"/>
                  <a:t> </a:t>
                </a:r>
                <a:r>
                  <a:rPr lang="en-US" dirty="0" err="1"/>
                  <a:t>jarak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 (3, 0, 0) </a:t>
                </a:r>
                <a:r>
                  <a:rPr lang="en-US" dirty="0" err="1"/>
                  <a:t>ke</a:t>
                </a:r>
                <a:r>
                  <a:rPr lang="en-US" dirty="0"/>
                  <a:t> </a:t>
                </a:r>
                <a:r>
                  <a:rPr lang="en-US" dirty="0" err="1"/>
                  <a:t>bidang</a:t>
                </a:r>
                <a:r>
                  <a:rPr lang="en-US" dirty="0"/>
                  <a:t> 2x + 4y – 4z – 7 = 0 </a:t>
                </a:r>
                <a:r>
                  <a:rPr lang="en-US" dirty="0" err="1"/>
                  <a:t>sbb</a:t>
                </a:r>
                <a:r>
                  <a:rPr lang="en-US" dirty="0"/>
                  <a:t>: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     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</m:d>
                      </m:num>
                      <m:den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d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d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−4</m:t>
                                </m:r>
                              </m:e>
                            </m:d>
                            <m:d>
                              <m:d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−7</m:t>
                            </m:r>
                          </m:e>
                        </m:d>
                      </m:num>
                      <m:den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(−4)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4DC0126-EB7E-4BE5-8DAF-427B07AF71A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02276" y="691979"/>
                <a:ext cx="10515600" cy="5634680"/>
              </a:xfrm>
              <a:blipFill>
                <a:blip r:embed="rId2"/>
                <a:stretch>
                  <a:fillRect l="-1043" t="-2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A430DCD-251E-8082-9D43-368653367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9622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ECBAB-BDD7-C56B-6E43-2AC09E1AA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1784"/>
          </a:xfrm>
        </p:spPr>
        <p:txBody>
          <a:bodyPr/>
          <a:lstStyle/>
          <a:p>
            <a:r>
              <a:rPr lang="en-US" dirty="0"/>
              <a:t>Latihan (</a:t>
            </a:r>
            <a:r>
              <a:rPr lang="en-US" dirty="0" err="1"/>
              <a:t>Kuis</a:t>
            </a:r>
            <a:r>
              <a:rPr lang="en-US" dirty="0"/>
              <a:t> 2022)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948B43-D0D1-90C5-DD18-75100646CF8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46910"/>
                <a:ext cx="10744200" cy="5347854"/>
              </a:xfrm>
            </p:spPr>
            <p:txBody>
              <a:bodyPr>
                <a:noAutofit/>
              </a:bodyPr>
              <a:lstStyle/>
              <a:p>
                <a:pPr marL="0" marR="0" lvl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Diketahui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persamaan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dua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buah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bidang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: 2x – y – z = 5 dan –4x + 2y + 2z = 12</a:t>
                </a:r>
                <a:endParaRPr lang="en-US" sz="2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marR="0" lvl="0" indent="-34290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+mj-lt"/>
                  <a:buAutoNum type="alphaLcParenR"/>
                </a:pP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Tunjukkan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bahwa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kedua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bidang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tersebut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parallel</a:t>
                </a:r>
                <a:endParaRPr lang="en-US" sz="2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342900" marR="0" lvl="0" indent="-34290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Font typeface="+mj-lt"/>
                  <a:buAutoNum type="alphaLcParenR"/>
                </a:pP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Hitung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jarak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kedua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buah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bidang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tersebut</a:t>
                </a:r>
                <a:endParaRPr lang="en-US" sz="2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200" b="1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Jawaban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:</a:t>
                </a:r>
              </a:p>
              <a:p>
                <a:pPr marR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200" dirty="0">
                    <a:ea typeface="Calibri" panose="020F0502020204030204" pitchFamily="34" charset="0"/>
                    <a:cs typeface="Calibri" panose="020F0502020204030204" pitchFamily="34" charset="0"/>
                  </a:rPr>
                  <a:t>a) 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2x – y – z – 5 = 0   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  <a:sym typeface="Symbol" panose="05050102010706020507" pitchFamily="18" charset="2"/>
                  </a:rPr>
                  <a:t>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200" b="1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n</a:t>
                </a:r>
                <a:r>
                  <a:rPr lang="en-US" sz="2200" b="1" baseline="-250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  <a:r>
                  <a:rPr lang="en-US" sz="2200" b="1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= (2, -1, -1)</a:t>
                </a:r>
                <a:endParaRPr lang="en-US" sz="2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     –4x + 2y + 2z – 12 = 0 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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200" b="1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n</a:t>
                </a:r>
                <a:r>
                  <a:rPr lang="en-US" sz="2200" b="1" baseline="-250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2</a:t>
                </a:r>
                <a:r>
                  <a:rPr lang="en-US" sz="2200" b="1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= (-4, 2, 2)</a:t>
                </a:r>
                <a:endParaRPr lang="en-US" sz="2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Karena </a:t>
                </a:r>
                <a:r>
                  <a:rPr lang="en-US" sz="2200" b="1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n</a:t>
                </a:r>
                <a:r>
                  <a:rPr lang="en-US" sz="2200" b="1" baseline="-250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2</a:t>
                </a:r>
                <a:r>
                  <a:rPr lang="en-US" sz="2200" b="1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= -2</a:t>
                </a:r>
                <a:r>
                  <a:rPr lang="en-US" sz="2200" b="1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n</a:t>
                </a:r>
                <a:r>
                  <a:rPr lang="en-US" sz="2200" b="1" baseline="-250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,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maka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vektor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normal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kedua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bidang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tersebut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sejajar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,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berarti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kedua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bidang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tsb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paralel</a:t>
                </a:r>
                <a:endParaRPr lang="en-US" sz="2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 </a:t>
                </a:r>
                <a:endParaRPr lang="en-US" sz="2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b)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Pilih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sebuah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titik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di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bidang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2x – y – z – 5 = 0,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misalkan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ambil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y = 0, z = 0,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maka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x = (y + z + 5)/2 = 5/2 = 2,5</a:t>
                </a:r>
                <a:endParaRPr lang="en-US" sz="2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diperoleh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titik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(5/2, 0, 0).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Hitung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jarak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dari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(3, 0, 0)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ke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bidang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 –4x + 2y + 2z – 12 = 0  </a:t>
                </a:r>
                <a:r>
                  <a:rPr lang="en-US" sz="2200" dirty="0" err="1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sbb</a:t>
                </a: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:</a:t>
                </a:r>
                <a:endParaRPr lang="en-US" sz="2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200" dirty="0"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 </a:t>
                </a:r>
                <a14:m>
                  <m:oMath xmlns:m="http://schemas.openxmlformats.org/officeDocument/2006/math">
                    <m:r>
                      <a:rPr lang="en-US" sz="22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m:t>𝑑</m:t>
                    </m:r>
                    <m:r>
                      <a:rPr lang="en-US" sz="22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m:t>= </m:t>
                    </m:r>
                    <m:f>
                      <m:fPr>
                        <m:ctrlPr>
                          <a:rPr lang="en-US" sz="22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22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Calibri" panose="020F0502020204030204" pitchFamily="34" charset="0"/>
                              </a:rPr>
                            </m:ctrlPr>
                          </m:dPr>
                          <m:e>
                            <m:r>
                              <a:rPr lang="en-US" sz="22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Calibri" panose="020F0502020204030204" pitchFamily="34" charset="0"/>
                              </a:rPr>
                              <m:t>𝑎</m:t>
                            </m:r>
                            <m:sSub>
                              <m:sSubPr>
                                <m:ctrlP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sz="22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Calibri" panose="020F0502020204030204" pitchFamily="34" charset="0"/>
                              </a:rPr>
                              <m:t>+</m:t>
                            </m:r>
                            <m:r>
                              <a:rPr lang="en-US" sz="22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Calibri" panose="020F0502020204030204" pitchFamily="34" charset="0"/>
                              </a:rPr>
                              <m:t>𝑏</m:t>
                            </m:r>
                            <m:sSub>
                              <m:sSubPr>
                                <m:ctrlP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sz="22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Calibri" panose="020F0502020204030204" pitchFamily="34" charset="0"/>
                              </a:rPr>
                              <m:t>+</m:t>
                            </m:r>
                            <m:r>
                              <a:rPr lang="en-US" sz="22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Calibri" panose="020F0502020204030204" pitchFamily="34" charset="0"/>
                              </a:rPr>
                              <m:t>𝑐</m:t>
                            </m:r>
                            <m:sSub>
                              <m:sSubPr>
                                <m:ctrlP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𝑧</m:t>
                                </m:r>
                              </m:e>
                              <m:sub>
                                <m: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sz="22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Calibri" panose="020F0502020204030204" pitchFamily="34" charset="0"/>
                              </a:rPr>
                              <m:t>+</m:t>
                            </m:r>
                            <m:r>
                              <a:rPr lang="en-US" sz="22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Calibri" panose="020F0502020204030204" pitchFamily="34" charset="0"/>
                              </a:rPr>
                              <m:t>𝑑</m:t>
                            </m:r>
                          </m:e>
                        </m:d>
                      </m:num>
                      <m:den>
                        <m:rad>
                          <m:radPr>
                            <m:degHide m:val="on"/>
                            <m:ctrlPr>
                              <a:rPr lang="en-US" sz="22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Calibri" panose="020F0502020204030204" pitchFamily="34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2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Calibri" panose="020F0502020204030204" pitchFamily="34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2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Calibri" panose="020F0502020204030204" pitchFamily="34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𝑐</m:t>
                                </m:r>
                              </m:e>
                              <m:sup>
                                <m: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Calibri" panose="020F0502020204030204" pitchFamily="34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</m:oMath>
                </a14:m>
                <a:r>
                  <a:rPr lang="en-US" sz="2200" dirty="0">
                    <a:effectLst/>
                    <a:ea typeface="Times New Roman" panose="02020603050405020304" pitchFamily="18" charset="0"/>
                    <a:cs typeface="Calibri" panose="020F050202020403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22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</m:ctrlPr>
                          </m:dPr>
                          <m:e>
                            <m:d>
                              <m:dPr>
                                <m:ctrlP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−4</m:t>
                                </m:r>
                              </m:e>
                            </m:d>
                            <m:d>
                              <m:dPr>
                                <m:ctrlP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sz="22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Calibri" panose="020F0502020204030204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2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Calibri" panose="020F0502020204030204" pitchFamily="34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en-US" sz="2200" i="1">
                                        <a:effectLst/>
                                        <a:latin typeface="Cambria Math" panose="02040503050406030204" pitchFamily="18" charset="0"/>
                                        <a:ea typeface="Times New Roman" panose="02020603050405020304" pitchFamily="18" charset="0"/>
                                        <a:cs typeface="Calibri" panose="020F0502020204030204" pitchFamily="34" charset="0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  <m:r>
                              <a:rPr lang="en-US" sz="22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+</m:t>
                            </m:r>
                            <m:d>
                              <m:dPr>
                                <m:ctrlP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2</m:t>
                                </m:r>
                              </m:e>
                            </m:d>
                            <m:d>
                              <m:dPr>
                                <m:ctrlP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0</m:t>
                                </m:r>
                              </m:e>
                            </m:d>
                            <m:r>
                              <a:rPr lang="en-US" sz="22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+</m:t>
                            </m:r>
                            <m:d>
                              <m:dPr>
                                <m:ctrlP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2</m:t>
                                </m:r>
                              </m:e>
                            </m:d>
                            <m:d>
                              <m:dPr>
                                <m:ctrlP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0</m:t>
                                </m:r>
                              </m:e>
                            </m:d>
                            <m:r>
                              <a:rPr lang="en-US" sz="22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−12</m:t>
                            </m:r>
                          </m:e>
                        </m:d>
                      </m:num>
                      <m:den>
                        <m:rad>
                          <m:radPr>
                            <m:degHide m:val="on"/>
                            <m:ctrlPr>
                              <a:rPr lang="en-US" sz="22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(−4)</m:t>
                                </m:r>
                              </m:e>
                              <m:sup>
                                <m: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2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(2)</m:t>
                                </m:r>
                              </m:e>
                              <m:sup>
                                <m: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2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(2)</m:t>
                                </m:r>
                              </m:e>
                              <m:sup>
                                <m:r>
                                  <a:rPr lang="en-US" sz="2200" i="1"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Calibri" panose="020F0502020204030204" pitchFamily="34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</m:oMath>
                </a14:m>
                <a:r>
                  <a:rPr lang="en-US" sz="2200" dirty="0">
                    <a:effectLst/>
                    <a:ea typeface="Times New Roman" panose="02020603050405020304" pitchFamily="18" charset="0"/>
                    <a:cs typeface="Calibri" panose="020F050202020403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US" sz="22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</m:ctrlPr>
                          </m:dPr>
                          <m:e>
                            <m:r>
                              <a:rPr lang="en-US" sz="22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−10−12</m:t>
                            </m:r>
                          </m:e>
                        </m:d>
                      </m:num>
                      <m:den>
                        <m:rad>
                          <m:radPr>
                            <m:degHide m:val="on"/>
                            <m:ctrlPr>
                              <a:rPr lang="en-US" sz="22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2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16+4+4</m:t>
                            </m:r>
                          </m:e>
                        </m:rad>
                      </m:den>
                    </m:f>
                    <m:r>
                      <a:rPr lang="en-US" sz="22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= </m:t>
                    </m:r>
                    <m:f>
                      <m:fPr>
                        <m:ctrlPr>
                          <a:rPr lang="en-US" sz="22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22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2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2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24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200" dirty="0">
                    <a:effectLst/>
                    <a:ea typeface="Times New Roman" panose="02020603050405020304" pitchFamily="18" charset="0"/>
                    <a:cs typeface="Calibri" panose="020F050202020403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22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2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2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24</m:t>
                            </m:r>
                          </m:e>
                        </m:rad>
                      </m:den>
                    </m:f>
                    <m:r>
                      <a:rPr lang="en-US" sz="22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×</m:t>
                    </m:r>
                    <m:f>
                      <m:fPr>
                        <m:ctrlPr>
                          <a:rPr lang="en-US" sz="22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2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2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24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en-US" sz="22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200" i="1"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Calibri" panose="020F0502020204030204" pitchFamily="34" charset="0"/>
                              </a:rPr>
                              <m:t>24</m:t>
                            </m:r>
                          </m:e>
                        </m:rad>
                      </m:den>
                    </m:f>
                    <m:r>
                      <a:rPr lang="en-US" sz="22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=</m:t>
                    </m:r>
                    <m:f>
                      <m:fPr>
                        <m:ctrlPr>
                          <a:rPr lang="en-US" sz="22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11</m:t>
                        </m:r>
                      </m:num>
                      <m:den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12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US" sz="22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2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24</m:t>
                        </m:r>
                      </m:e>
                    </m:rad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948B43-D0D1-90C5-DD18-75100646CF8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46910"/>
                <a:ext cx="10744200" cy="5347854"/>
              </a:xfrm>
              <a:blipFill>
                <a:blip r:embed="rId2"/>
                <a:stretch>
                  <a:fillRect l="-795" t="-6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EB3643-8501-44F6-90E9-B9F629DFE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2968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76340-13DD-4E44-BF3D-3DFEEAB1B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Perpotongan</a:t>
            </a:r>
            <a:r>
              <a:rPr lang="en-US" b="1" dirty="0"/>
              <a:t> </a:t>
            </a:r>
            <a:r>
              <a:rPr lang="en-US" b="1" dirty="0" err="1"/>
              <a:t>garis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bidang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E73C-4F53-4E8C-9179-CF7EC2618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Kedudukan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bidang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tiga</a:t>
            </a:r>
            <a:r>
              <a:rPr lang="en-US" sz="2400" dirty="0"/>
              <a:t> </a:t>
            </a:r>
            <a:r>
              <a:rPr lang="en-US" sz="2400" dirty="0" err="1"/>
              <a:t>kemungkinan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	1. </a:t>
            </a:r>
            <a:r>
              <a:rPr lang="en-US" sz="2400" dirty="0" err="1"/>
              <a:t>Garis</a:t>
            </a:r>
            <a:r>
              <a:rPr lang="en-US" sz="2400" dirty="0"/>
              <a:t> </a:t>
            </a:r>
            <a:r>
              <a:rPr lang="en-US" sz="2400" dirty="0" err="1"/>
              <a:t>memotong</a:t>
            </a:r>
            <a:r>
              <a:rPr lang="en-US" sz="2400" dirty="0"/>
              <a:t> </a:t>
            </a:r>
            <a:r>
              <a:rPr lang="en-US" sz="2400" dirty="0" err="1"/>
              <a:t>bidang</a:t>
            </a:r>
            <a:r>
              <a:rPr lang="en-US" sz="2400" dirty="0"/>
              <a:t> di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2. </a:t>
            </a:r>
            <a:r>
              <a:rPr lang="en-US" sz="2400" dirty="0" err="1"/>
              <a:t>Garis</a:t>
            </a:r>
            <a:r>
              <a:rPr lang="en-US" sz="2400" dirty="0"/>
              <a:t> </a:t>
            </a:r>
            <a:r>
              <a:rPr lang="en-US" sz="2400" dirty="0" err="1"/>
              <a:t>sejajar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bidang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3. </a:t>
            </a:r>
            <a:r>
              <a:rPr lang="en-US" sz="2400" dirty="0" err="1"/>
              <a:t>Garis</a:t>
            </a:r>
            <a:r>
              <a:rPr lang="en-US" sz="2400" dirty="0"/>
              <a:t> </a:t>
            </a:r>
            <a:r>
              <a:rPr lang="en-US" sz="2400" dirty="0" err="1"/>
              <a:t>terletak</a:t>
            </a:r>
            <a:r>
              <a:rPr lang="en-US" sz="2400" dirty="0"/>
              <a:t> pada </a:t>
            </a:r>
            <a:r>
              <a:rPr lang="en-US" sz="2400" dirty="0" err="1"/>
              <a:t>bidang</a:t>
            </a:r>
            <a:endParaRPr lang="en-US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8822CB-3D65-4A7E-A62C-72035870C4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836625"/>
            <a:ext cx="10830102" cy="225175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69EEA8D-D2E7-4644-8F6E-C13183FD44A3}"/>
              </a:ext>
            </a:extLst>
          </p:cNvPr>
          <p:cNvSpPr txBox="1"/>
          <p:nvPr/>
        </p:nvSpPr>
        <p:spPr>
          <a:xfrm>
            <a:off x="6521436" y="6241576"/>
            <a:ext cx="5114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Sumber</a:t>
            </a:r>
            <a:r>
              <a:rPr lang="en-US" dirty="0"/>
              <a:t>: MIT Open </a:t>
            </a:r>
            <a:r>
              <a:rPr lang="en-US" dirty="0" err="1"/>
              <a:t>CourseWare</a:t>
            </a:r>
            <a:r>
              <a:rPr lang="en-US" dirty="0"/>
              <a:t>. </a:t>
            </a:r>
            <a:r>
              <a:rPr lang="en-US" dirty="0">
                <a:hlinkClick r:id="rId3"/>
              </a:rPr>
              <a:t>http://ocw.mit.edu</a:t>
            </a:r>
            <a:r>
              <a:rPr lang="en-US" dirty="0"/>
              <a:t>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286B54-7B6C-C425-B75A-6F82A8629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6968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43BD8-C10A-4622-AC13-4527F16FF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7720" y="629920"/>
            <a:ext cx="10764520" cy="622808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 23</a:t>
            </a:r>
            <a:r>
              <a:rPr lang="en-US" sz="2400" dirty="0"/>
              <a:t>: </a:t>
            </a:r>
            <a:r>
              <a:rPr lang="en-US" sz="2400" dirty="0" err="1"/>
              <a:t>Diketahui</a:t>
            </a:r>
            <a:r>
              <a:rPr lang="en-US" sz="2400" dirty="0"/>
              <a:t> </a:t>
            </a:r>
            <a:r>
              <a:rPr lang="en-US" sz="2400" dirty="0" err="1"/>
              <a:t>bidang</a:t>
            </a:r>
            <a:r>
              <a:rPr lang="en-US" sz="2400" dirty="0"/>
              <a:t> P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2x + y – 4z = 4.  </a:t>
            </a:r>
          </a:p>
          <a:p>
            <a:pPr marL="514350" indent="-514350">
              <a:buAutoNum type="alphaLcParenBoth"/>
            </a:pP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potong</a:t>
            </a:r>
            <a:r>
              <a:rPr lang="en-US" sz="2400" dirty="0"/>
              <a:t> P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x = t, y = 2 + 3t, z = t</a:t>
            </a:r>
          </a:p>
          <a:p>
            <a:pPr marL="514350" indent="-514350">
              <a:buAutoNum type="alphaLcParenBoth"/>
            </a:pP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potong</a:t>
            </a:r>
            <a:r>
              <a:rPr lang="en-US" sz="2400" dirty="0"/>
              <a:t> P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x = 1 + t, y = 4 + 2t, z = t</a:t>
            </a:r>
          </a:p>
          <a:p>
            <a:pPr marL="514350" indent="-514350">
              <a:buAutoNum type="alphaLcParenBoth"/>
            </a:pP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potong</a:t>
            </a:r>
            <a:r>
              <a:rPr lang="en-US" sz="2400" dirty="0"/>
              <a:t> P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x = t, y = 4 + 2t, z = t</a:t>
            </a:r>
          </a:p>
          <a:p>
            <a:pPr marL="0" indent="0">
              <a:buNone/>
            </a:pPr>
            <a:r>
              <a:rPr lang="en-US" sz="2400" u="sng" dirty="0" err="1"/>
              <a:t>Penyelesaian</a:t>
            </a:r>
            <a:r>
              <a:rPr lang="en-US" sz="2400" dirty="0"/>
              <a:t>: </a:t>
            </a:r>
            <a:r>
              <a:rPr lang="en-US" sz="2400" dirty="0" err="1"/>
              <a:t>Ket</a:t>
            </a:r>
            <a:r>
              <a:rPr lang="en-US" sz="2400" dirty="0"/>
              <a:t>: </a:t>
            </a: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parametrik</a:t>
            </a:r>
            <a:endParaRPr lang="en-US" sz="2400" dirty="0"/>
          </a:p>
          <a:p>
            <a:pPr marL="514350" indent="-514350">
              <a:buFont typeface="+mj-lt"/>
              <a:buAutoNum type="alphaLcParenR"/>
            </a:pPr>
            <a:r>
              <a:rPr lang="en-US" sz="2400" dirty="0" err="1"/>
              <a:t>Sulihkan</a:t>
            </a:r>
            <a:r>
              <a:rPr lang="en-US" sz="2400" dirty="0"/>
              <a:t> x, y, dan z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bidang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	2(t) + (2 + 3t) – 4(t) = 4 </a:t>
            </a:r>
            <a:r>
              <a:rPr lang="en-US" sz="2400" dirty="0">
                <a:sym typeface="Wingdings" panose="05000000000000000000" pitchFamily="2" charset="2"/>
              </a:rPr>
              <a:t> t = 2</a:t>
            </a:r>
          </a:p>
          <a:p>
            <a:pPr marL="0" indent="0">
              <a:buNone/>
            </a:pPr>
            <a:r>
              <a:rPr lang="en-US" sz="2400" dirty="0">
                <a:sym typeface="Wingdings" panose="05000000000000000000" pitchFamily="2" charset="2"/>
              </a:rPr>
              <a:t>       </a:t>
            </a:r>
            <a:r>
              <a:rPr lang="en-US" sz="2400" dirty="0" err="1">
                <a:sym typeface="Wingdings" panose="05000000000000000000" pitchFamily="2" charset="2"/>
              </a:rPr>
              <a:t>Gunakan</a:t>
            </a:r>
            <a:r>
              <a:rPr lang="en-US" sz="2400" dirty="0">
                <a:sym typeface="Wingdings" panose="05000000000000000000" pitchFamily="2" charset="2"/>
              </a:rPr>
              <a:t> t </a:t>
            </a:r>
            <a:r>
              <a:rPr lang="en-US" sz="2400" dirty="0" err="1">
                <a:sym typeface="Wingdings" panose="05000000000000000000" pitchFamily="2" charset="2"/>
              </a:rPr>
              <a:t>untuk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menemukan</a:t>
            </a:r>
            <a:r>
              <a:rPr lang="en-US" sz="2400" dirty="0">
                <a:sym typeface="Wingdings" panose="05000000000000000000" pitchFamily="2" charset="2"/>
              </a:rPr>
              <a:t> (x, y, z) = (2, 8, 2)  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berpotongan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pada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satu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titik</a:t>
            </a:r>
            <a:r>
              <a:rPr lang="en-US" sz="2400" dirty="0">
                <a:sym typeface="Wingdings" panose="05000000000000000000" pitchFamily="2" charset="2"/>
              </a:rPr>
              <a:t>	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arenR" startAt="2"/>
            </a:pPr>
            <a:r>
              <a:rPr lang="en-US" sz="2400" dirty="0" err="1"/>
              <a:t>Sulihkan</a:t>
            </a:r>
            <a:r>
              <a:rPr lang="en-US" sz="2400" dirty="0"/>
              <a:t> x, y, dan z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bidang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	2(1 + t) + (4 + 2t) – 4(t) = 4 </a:t>
            </a:r>
            <a:r>
              <a:rPr lang="en-US" sz="2400" dirty="0">
                <a:sym typeface="Wingdings" panose="05000000000000000000" pitchFamily="2" charset="2"/>
              </a:rPr>
              <a:t> 6 = 4  </a:t>
            </a:r>
            <a:r>
              <a:rPr lang="en-US" sz="2400" dirty="0" err="1">
                <a:sym typeface="Wingdings" panose="05000000000000000000" pitchFamily="2" charset="2"/>
              </a:rPr>
              <a:t>tidak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ada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nilai</a:t>
            </a:r>
            <a:r>
              <a:rPr lang="en-US" sz="2400" dirty="0">
                <a:sym typeface="Wingdings" panose="05000000000000000000" pitchFamily="2" charset="2"/>
              </a:rPr>
              <a:t> t yang </a:t>
            </a:r>
            <a:r>
              <a:rPr lang="en-US" sz="2400" dirty="0" err="1">
                <a:sym typeface="Wingdings" panose="05000000000000000000" pitchFamily="2" charset="2"/>
              </a:rPr>
              <a:t>memenuhi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persamaan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ini</a:t>
            </a:r>
            <a:endParaRPr lang="en-US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400" dirty="0">
                <a:sym typeface="Wingdings" panose="05000000000000000000" pitchFamily="2" charset="2"/>
              </a:rPr>
              <a:t>					     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garis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sejajar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dengan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bidang</a:t>
            </a:r>
            <a:endParaRPr lang="en-US" sz="2400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>
                <a:sym typeface="Wingdings" panose="05000000000000000000" pitchFamily="2" charset="2"/>
              </a:rPr>
              <a:t>c)   </a:t>
            </a:r>
            <a:r>
              <a:rPr lang="en-US" sz="2400" dirty="0" err="1"/>
              <a:t>Sulihkan</a:t>
            </a:r>
            <a:r>
              <a:rPr lang="en-US" sz="2400" dirty="0"/>
              <a:t> x, y, dan z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bidang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	2(t) + (4 + 2t) – 4(t) = 4 </a:t>
            </a:r>
            <a:r>
              <a:rPr lang="en-US" sz="2400" dirty="0">
                <a:sym typeface="Wingdings" panose="05000000000000000000" pitchFamily="2" charset="2"/>
              </a:rPr>
              <a:t> 4 = 4  </a:t>
            </a:r>
            <a:r>
              <a:rPr lang="en-US" sz="2400" dirty="0" err="1">
                <a:sym typeface="Wingdings" panose="05000000000000000000" pitchFamily="2" charset="2"/>
              </a:rPr>
              <a:t>semua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nilai</a:t>
            </a:r>
            <a:r>
              <a:rPr lang="en-US" sz="2400" dirty="0">
                <a:sym typeface="Wingdings" panose="05000000000000000000" pitchFamily="2" charset="2"/>
              </a:rPr>
              <a:t> t </a:t>
            </a:r>
            <a:r>
              <a:rPr lang="en-US" sz="2400" dirty="0" err="1">
                <a:sym typeface="Wingdings" panose="05000000000000000000" pitchFamily="2" charset="2"/>
              </a:rPr>
              <a:t>memenuhi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persamaan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ini</a:t>
            </a:r>
            <a:endParaRPr lang="en-US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400" dirty="0">
                <a:sym typeface="Wingdings" panose="05000000000000000000" pitchFamily="2" charset="2"/>
              </a:rPr>
              <a:t>				             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garis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terletak</a:t>
            </a:r>
            <a:r>
              <a:rPr lang="en-US" sz="2400" dirty="0">
                <a:solidFill>
                  <a:srgbClr val="FF0000"/>
                </a:solidFill>
                <a:sym typeface="Wingdings" panose="05000000000000000000" pitchFamily="2" charset="2"/>
              </a:rPr>
              <a:t> pada </a:t>
            </a:r>
            <a:r>
              <a:rPr lang="en-US" sz="2400" dirty="0" err="1">
                <a:solidFill>
                  <a:srgbClr val="FF0000"/>
                </a:solidFill>
                <a:sym typeface="Wingdings" panose="05000000000000000000" pitchFamily="2" charset="2"/>
              </a:rPr>
              <a:t>bidang</a:t>
            </a:r>
            <a:endParaRPr lang="en-US" sz="2400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400" dirty="0">
                <a:sym typeface="Wingdings" panose="05000000000000000000" pitchFamily="2" charset="2"/>
              </a:rPr>
              <a:t>  	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CB9E834-11DA-3254-1BC1-846EAEE5A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55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7251C-51A7-40E0-8ABC-331301549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Ortogonal</a:t>
            </a:r>
            <a:r>
              <a:rPr lang="en-US" b="1" dirty="0"/>
              <a:t> dan </a:t>
            </a:r>
            <a:r>
              <a:rPr lang="en-US" b="1" dirty="0" err="1"/>
              <a:t>ortonormal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BF2E6AB-05F7-440E-9278-140D84C09E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795000" cy="4351338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/>
                  <a:t>Dua </a:t>
                </a:r>
                <a:r>
                  <a:rPr lang="en-US" dirty="0" err="1"/>
                  <a:t>buah</a:t>
                </a:r>
                <a:r>
                  <a:rPr lang="en-US" dirty="0"/>
                  <a:t> </a:t>
                </a:r>
                <a:r>
                  <a:rPr lang="en-US" dirty="0" err="1"/>
                  <a:t>vektor</a:t>
                </a:r>
                <a:r>
                  <a:rPr lang="en-US" dirty="0"/>
                  <a:t> </a:t>
                </a:r>
                <a:r>
                  <a:rPr lang="en-US" dirty="0" err="1"/>
                  <a:t>tak-nol</a:t>
                </a:r>
                <a:r>
                  <a:rPr lang="en-US" dirty="0"/>
                  <a:t> </a:t>
                </a:r>
                <a:r>
                  <a:rPr lang="en-US" b="1" dirty="0"/>
                  <a:t>u</a:t>
                </a:r>
                <a:r>
                  <a:rPr lang="en-US" dirty="0"/>
                  <a:t> dan </a:t>
                </a:r>
                <a:r>
                  <a:rPr lang="en-US" b="1" dirty="0"/>
                  <a:t>v</a:t>
                </a:r>
                <a:r>
                  <a:rPr lang="en-US" dirty="0"/>
                  <a:t> di R</a:t>
                </a:r>
                <a:r>
                  <a:rPr lang="en-US" baseline="30000" dirty="0"/>
                  <a:t>n</a:t>
                </a:r>
                <a:r>
                  <a:rPr lang="en-US" dirty="0"/>
                  <a:t> </a:t>
                </a:r>
                <a:r>
                  <a:rPr lang="en-US" dirty="0" err="1"/>
                  <a:t>dikatakan</a:t>
                </a:r>
                <a:r>
                  <a:rPr lang="en-US" dirty="0"/>
                  <a:t> </a:t>
                </a:r>
                <a:r>
                  <a:rPr lang="en-US" b="1" dirty="0" err="1"/>
                  <a:t>ortogonal</a:t>
                </a:r>
                <a:r>
                  <a:rPr lang="en-US" dirty="0"/>
                  <a:t> </a:t>
                </a:r>
                <a:r>
                  <a:rPr lang="en-US" dirty="0" err="1"/>
                  <a:t>atau</a:t>
                </a:r>
                <a:r>
                  <a:rPr lang="en-US" dirty="0"/>
                  <a:t> </a:t>
                </a:r>
                <a:r>
                  <a:rPr lang="en-US" dirty="0" err="1"/>
                  <a:t>saling</a:t>
                </a:r>
                <a:r>
                  <a:rPr lang="en-US" dirty="0"/>
                  <a:t> </a:t>
                </a:r>
                <a:r>
                  <a:rPr lang="en-US" dirty="0" err="1"/>
                  <a:t>tegak</a:t>
                </a:r>
                <a:r>
                  <a:rPr lang="en-US" dirty="0"/>
                  <a:t> </a:t>
                </a:r>
                <a:r>
                  <a:rPr lang="en-US" dirty="0" err="1"/>
                  <a:t>lurus</a:t>
                </a:r>
                <a:r>
                  <a:rPr lang="en-US" dirty="0"/>
                  <a:t> </a:t>
                </a:r>
                <a:r>
                  <a:rPr lang="en-US" dirty="0" err="1"/>
                  <a:t>jika</a:t>
                </a:r>
                <a:r>
                  <a:rPr lang="en-US" b="1" dirty="0"/>
                  <a:t>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 panose="02040503050406030204" pitchFamily="18" charset="0"/>
                      </a:rPr>
                      <m:t>𝐮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𝐯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dirty="0"/>
                  <a:t>,</a:t>
                </a:r>
              </a:p>
              <a:p>
                <a:endParaRPr lang="en-US" dirty="0"/>
              </a:p>
              <a:p>
                <a:r>
                  <a:rPr lang="en-US" dirty="0" err="1"/>
                  <a:t>Vektor</a:t>
                </a:r>
                <a:r>
                  <a:rPr lang="en-US" dirty="0"/>
                  <a:t> </a:t>
                </a:r>
                <a:r>
                  <a:rPr lang="en-US" dirty="0" err="1"/>
                  <a:t>nol</a:t>
                </a:r>
                <a:r>
                  <a:rPr lang="en-US" dirty="0"/>
                  <a:t> </a:t>
                </a:r>
                <a:r>
                  <a:rPr lang="en-US" dirty="0" err="1"/>
                  <a:t>selalu</a:t>
                </a:r>
                <a:r>
                  <a:rPr lang="en-US" dirty="0"/>
                  <a:t> </a:t>
                </a:r>
                <a:r>
                  <a:rPr lang="en-US" dirty="0" err="1"/>
                  <a:t>ortogonal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i="1" dirty="0" err="1"/>
                  <a:t>setiap</a:t>
                </a:r>
                <a:r>
                  <a:rPr lang="en-US" dirty="0"/>
                  <a:t> </a:t>
                </a:r>
                <a:r>
                  <a:rPr lang="en-US" dirty="0" err="1"/>
                  <a:t>vektor</a:t>
                </a:r>
                <a:r>
                  <a:rPr lang="en-US" dirty="0"/>
                  <a:t> di R</a:t>
                </a:r>
                <a:r>
                  <a:rPr lang="en-US" baseline="30000" dirty="0"/>
                  <a:t>n</a:t>
                </a:r>
              </a:p>
              <a:p>
                <a:endParaRPr lang="en-US" dirty="0"/>
              </a:p>
              <a:p>
                <a:r>
                  <a:rPr lang="en-US" dirty="0" err="1"/>
                  <a:t>Himpunan</a:t>
                </a:r>
                <a:r>
                  <a:rPr lang="en-US" dirty="0"/>
                  <a:t> </a:t>
                </a:r>
                <a:r>
                  <a:rPr lang="en-US" dirty="0" err="1"/>
                  <a:t>vektor</a:t>
                </a:r>
                <a:r>
                  <a:rPr lang="en-US" dirty="0"/>
                  <a:t> di R</a:t>
                </a:r>
                <a:r>
                  <a:rPr lang="en-US" baseline="30000" dirty="0"/>
                  <a:t>n</a:t>
                </a:r>
                <a:r>
                  <a:rPr lang="en-US" dirty="0"/>
                  <a:t> </a:t>
                </a:r>
                <a:r>
                  <a:rPr lang="en-US" dirty="0" err="1"/>
                  <a:t>disebut</a:t>
                </a:r>
                <a:r>
                  <a:rPr lang="en-US" dirty="0"/>
                  <a:t> </a:t>
                </a:r>
                <a:r>
                  <a:rPr lang="en-US" b="1" dirty="0" err="1"/>
                  <a:t>himpunan</a:t>
                </a:r>
                <a:r>
                  <a:rPr lang="en-US" b="1" dirty="0"/>
                  <a:t> </a:t>
                </a:r>
                <a:r>
                  <a:rPr lang="en-US" b="1" dirty="0" err="1"/>
                  <a:t>ortogonal</a:t>
                </a:r>
                <a:r>
                  <a:rPr lang="en-US" b="1" dirty="0"/>
                  <a:t> </a:t>
                </a:r>
                <a:r>
                  <a:rPr lang="en-US" dirty="0" err="1"/>
                  <a:t>jika</a:t>
                </a:r>
                <a:r>
                  <a:rPr lang="en-US" dirty="0"/>
                  <a:t> </a:t>
                </a:r>
                <a:r>
                  <a:rPr lang="en-US" dirty="0" err="1"/>
                  <a:t>setiap</a:t>
                </a:r>
                <a:r>
                  <a:rPr lang="en-US" dirty="0"/>
                  <a:t> </a:t>
                </a:r>
                <a:r>
                  <a:rPr lang="en-US" dirty="0" err="1"/>
                  <a:t>pasang</a:t>
                </a:r>
                <a:r>
                  <a:rPr lang="en-US" dirty="0"/>
                  <a:t> </a:t>
                </a:r>
                <a:r>
                  <a:rPr lang="en-US" dirty="0" err="1"/>
                  <a:t>vektor</a:t>
                </a:r>
                <a:r>
                  <a:rPr lang="en-US" dirty="0"/>
                  <a:t> di </a:t>
                </a:r>
                <a:r>
                  <a:rPr lang="en-US" dirty="0" err="1"/>
                  <a:t>dalam</a:t>
                </a:r>
                <a:r>
                  <a:rPr lang="en-US" dirty="0"/>
                  <a:t> </a:t>
                </a:r>
                <a:r>
                  <a:rPr lang="en-US" dirty="0" err="1"/>
                  <a:t>himpunan</a:t>
                </a:r>
                <a:r>
                  <a:rPr lang="en-US" dirty="0"/>
                  <a:t> </a:t>
                </a:r>
                <a:r>
                  <a:rPr lang="en-US" dirty="0" err="1"/>
                  <a:t>tersebut</a:t>
                </a:r>
                <a:r>
                  <a:rPr lang="en-US" dirty="0"/>
                  <a:t> </a:t>
                </a:r>
                <a:r>
                  <a:rPr lang="en-US" dirty="0" err="1"/>
                  <a:t>ortogonal</a:t>
                </a:r>
                <a:r>
                  <a:rPr lang="en-US" dirty="0"/>
                  <a:t>.</a:t>
                </a:r>
              </a:p>
              <a:p>
                <a:endParaRPr lang="en-US" dirty="0"/>
              </a:p>
              <a:p>
                <a:r>
                  <a:rPr lang="en-US" dirty="0" err="1"/>
                  <a:t>Himpunan</a:t>
                </a:r>
                <a:r>
                  <a:rPr lang="en-US" dirty="0"/>
                  <a:t> </a:t>
                </a:r>
                <a:r>
                  <a:rPr lang="en-US" dirty="0" err="1"/>
                  <a:t>ortogonal</a:t>
                </a:r>
                <a:r>
                  <a:rPr lang="en-US" dirty="0"/>
                  <a:t> </a:t>
                </a:r>
                <a:r>
                  <a:rPr lang="en-US" dirty="0" err="1"/>
                  <a:t>vektor-vektor</a:t>
                </a:r>
                <a:r>
                  <a:rPr lang="en-US" dirty="0"/>
                  <a:t> </a:t>
                </a:r>
                <a:r>
                  <a:rPr lang="en-US" dirty="0" err="1"/>
                  <a:t>satuan</a:t>
                </a:r>
                <a:r>
                  <a:rPr lang="en-US" dirty="0"/>
                  <a:t> </a:t>
                </a:r>
                <a:r>
                  <a:rPr lang="en-US" dirty="0" err="1"/>
                  <a:t>dinamakan</a:t>
                </a:r>
                <a:r>
                  <a:rPr lang="en-US" dirty="0"/>
                  <a:t> </a:t>
                </a:r>
                <a:r>
                  <a:rPr lang="en-US" b="1" dirty="0" err="1"/>
                  <a:t>himpunan</a:t>
                </a:r>
                <a:r>
                  <a:rPr lang="en-US" b="1" dirty="0"/>
                  <a:t> </a:t>
                </a:r>
                <a:r>
                  <a:rPr lang="en-US" b="1" dirty="0" err="1"/>
                  <a:t>ortonormal</a:t>
                </a:r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BF2E6AB-05F7-440E-9278-140D84C09E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795000" cy="4351338"/>
              </a:xfrm>
              <a:blipFill>
                <a:blip r:embed="rId4"/>
                <a:stretch>
                  <a:fillRect l="-1017" t="-3081" b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457604-1D08-B2BB-5773-3D9A87E62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04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EE388-1DA3-452B-AAC1-44C772DAC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Vektor</a:t>
            </a:r>
            <a:r>
              <a:rPr lang="en-US" b="1" dirty="0"/>
              <a:t> dan </a:t>
            </a:r>
            <a:r>
              <a:rPr lang="en-US" b="1" dirty="0" err="1"/>
              <a:t>persamaan</a:t>
            </a:r>
            <a:r>
              <a:rPr lang="en-US" b="1" dirty="0"/>
              <a:t> </a:t>
            </a:r>
            <a:r>
              <a:rPr lang="en-US" b="1" dirty="0" err="1"/>
              <a:t>parametrik</a:t>
            </a:r>
            <a:r>
              <a:rPr lang="en-US" b="1" dirty="0"/>
              <a:t> </a:t>
            </a:r>
            <a:r>
              <a:rPr lang="en-US" b="1" dirty="0" err="1"/>
              <a:t>garis</a:t>
            </a:r>
            <a:r>
              <a:rPr lang="en-US" b="1" dirty="0"/>
              <a:t> di R</a:t>
            </a:r>
            <a:r>
              <a:rPr lang="en-US" b="1" baseline="30000" dirty="0"/>
              <a:t>2 </a:t>
            </a:r>
            <a:r>
              <a:rPr lang="en-US" b="1" dirty="0"/>
              <a:t>dan R</a:t>
            </a:r>
            <a:r>
              <a:rPr lang="en-US" b="1" baseline="30000" dirty="0"/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FF036-6787-4F48-9940-31AF13125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462520" cy="4351338"/>
          </a:xfrm>
        </p:spPr>
        <p:txBody>
          <a:bodyPr/>
          <a:lstStyle/>
          <a:p>
            <a:r>
              <a:rPr lang="en-US" dirty="0" err="1"/>
              <a:t>Misalkan</a:t>
            </a:r>
            <a:r>
              <a:rPr lang="en-US" dirty="0"/>
              <a:t> L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di R</a:t>
            </a: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R</a:t>
            </a:r>
            <a:r>
              <a:rPr lang="en-US" baseline="30000" dirty="0"/>
              <a:t>3</a:t>
            </a:r>
            <a:r>
              <a:rPr lang="en-US" dirty="0"/>
              <a:t> yang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b="1" dirty="0"/>
              <a:t>x</a:t>
            </a:r>
            <a:r>
              <a:rPr lang="en-US" b="1" baseline="-25000" dirty="0"/>
              <a:t>0</a:t>
            </a:r>
            <a:r>
              <a:rPr lang="en-US" dirty="0"/>
              <a:t> dan </a:t>
            </a:r>
            <a:r>
              <a:rPr lang="en-US" dirty="0" err="1"/>
              <a:t>paralel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</a:t>
            </a:r>
            <a:r>
              <a:rPr lang="en-US" b="1" dirty="0"/>
              <a:t>v</a:t>
            </a:r>
            <a:r>
              <a:rPr lang="en-US" dirty="0"/>
              <a:t>.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yang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b="1" dirty="0"/>
              <a:t>x</a:t>
            </a:r>
            <a:r>
              <a:rPr lang="en-US" b="1" baseline="-25000" dirty="0"/>
              <a:t>0</a:t>
            </a:r>
            <a:r>
              <a:rPr lang="en-US" b="1" dirty="0"/>
              <a:t> </a:t>
            </a:r>
            <a:r>
              <a:rPr lang="en-US" dirty="0"/>
              <a:t>dan parallel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b="1" dirty="0"/>
              <a:t>v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b="1" dirty="0"/>
              <a:t>x</a:t>
            </a:r>
            <a:r>
              <a:rPr lang="en-US" dirty="0"/>
              <a:t> = </a:t>
            </a:r>
            <a:r>
              <a:rPr lang="en-US" b="1" dirty="0"/>
              <a:t>x</a:t>
            </a:r>
            <a:r>
              <a:rPr lang="en-US" b="1" baseline="-25000" dirty="0"/>
              <a:t>0</a:t>
            </a:r>
            <a:r>
              <a:rPr lang="en-US" dirty="0"/>
              <a:t> + </a:t>
            </a:r>
            <a:r>
              <a:rPr lang="en-US" i="1" dirty="0"/>
              <a:t>t</a:t>
            </a:r>
            <a:r>
              <a:rPr lang="en-US" b="1" dirty="0"/>
              <a:t>v</a:t>
            </a:r>
          </a:p>
          <a:p>
            <a:pPr marL="0" indent="0">
              <a:buNone/>
            </a:pPr>
            <a:r>
              <a:rPr lang="en-US" dirty="0"/>
              <a:t>  </a:t>
            </a:r>
          </a:p>
          <a:p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b="1" dirty="0"/>
              <a:t>x</a:t>
            </a:r>
            <a:r>
              <a:rPr lang="en-US" b="1" baseline="-25000" dirty="0"/>
              <a:t>0</a:t>
            </a:r>
            <a:r>
              <a:rPr lang="en-US" dirty="0"/>
              <a:t> = </a:t>
            </a:r>
            <a:r>
              <a:rPr lang="en-US" b="1" dirty="0"/>
              <a:t>0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yang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asal</a:t>
            </a:r>
            <a:r>
              <a:rPr lang="en-US" dirty="0"/>
              <a:t> </a:t>
            </a:r>
            <a:r>
              <a:rPr lang="en-US" dirty="0" err="1"/>
              <a:t>menjadi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		</a:t>
            </a:r>
            <a:r>
              <a:rPr lang="en-US" b="1" dirty="0"/>
              <a:t> x</a:t>
            </a:r>
            <a:r>
              <a:rPr lang="en-US" dirty="0"/>
              <a:t> = </a:t>
            </a:r>
            <a:r>
              <a:rPr lang="en-US" i="1" dirty="0"/>
              <a:t>t</a:t>
            </a:r>
            <a:r>
              <a:rPr lang="en-US" b="1" dirty="0"/>
              <a:t>v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DFC8E9-1CF5-430C-9E0A-2104515C1D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0720" y="2559279"/>
            <a:ext cx="3694291" cy="2845841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0D6F50-842C-B13A-5292-877E1E3FB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0199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69FFB2-40B3-45F7-B9E8-812260EFE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520" y="706278"/>
            <a:ext cx="11018520" cy="587740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24</a:t>
            </a:r>
            <a:r>
              <a:rPr lang="en-US" dirty="0"/>
              <a:t>: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dan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parametrik</a:t>
            </a:r>
            <a:r>
              <a:rPr lang="en-US" dirty="0"/>
              <a:t> garis yang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asal</a:t>
            </a:r>
            <a:r>
              <a:rPr lang="en-US" dirty="0"/>
              <a:t> dan parallel </a:t>
            </a:r>
            <a:r>
              <a:rPr lang="en-US" dirty="0" err="1"/>
              <a:t>dengan</a:t>
            </a:r>
            <a:r>
              <a:rPr lang="en-US" dirty="0"/>
              <a:t> vector </a:t>
            </a:r>
            <a:r>
              <a:rPr lang="en-US" b="1" dirty="0"/>
              <a:t>v</a:t>
            </a:r>
            <a:r>
              <a:rPr lang="en-US" dirty="0"/>
              <a:t> = (–2, 3). </a:t>
            </a:r>
          </a:p>
          <a:p>
            <a:pPr marL="0" indent="0">
              <a:buNone/>
            </a:pPr>
            <a:r>
              <a:rPr lang="en-US" u="sng" dirty="0" err="1"/>
              <a:t>Penyelesaian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	(</a:t>
            </a:r>
            <a:r>
              <a:rPr lang="en-US" dirty="0" err="1"/>
              <a:t>i</a:t>
            </a:r>
            <a:r>
              <a:rPr lang="en-US" dirty="0"/>
              <a:t>) </a:t>
            </a:r>
            <a:r>
              <a:rPr lang="en-US" dirty="0" err="1"/>
              <a:t>Persaman</a:t>
            </a:r>
            <a:r>
              <a:rPr lang="en-US" dirty="0"/>
              <a:t> vector: </a:t>
            </a:r>
            <a:r>
              <a:rPr lang="en-US" b="1" dirty="0"/>
              <a:t>x</a:t>
            </a:r>
            <a:r>
              <a:rPr lang="en-US" dirty="0"/>
              <a:t> = </a:t>
            </a:r>
            <a:r>
              <a:rPr lang="en-US" i="1" dirty="0"/>
              <a:t>t</a:t>
            </a:r>
            <a:r>
              <a:rPr lang="en-US" b="1" dirty="0"/>
              <a:t>v 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dirty="0"/>
              <a:t>     </a:t>
            </a:r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b="1" dirty="0"/>
              <a:t>x </a:t>
            </a:r>
            <a:r>
              <a:rPr lang="en-US" dirty="0"/>
              <a:t>= (x, y), </a:t>
            </a:r>
            <a:r>
              <a:rPr lang="en-US" dirty="0" err="1"/>
              <a:t>maka</a:t>
            </a:r>
            <a:r>
              <a:rPr lang="en-US" dirty="0"/>
              <a:t> (x, y) = t(–2, 3). </a:t>
            </a:r>
          </a:p>
          <a:p>
            <a:pPr marL="0" indent="0">
              <a:buNone/>
            </a:pPr>
            <a:r>
              <a:rPr lang="en-US" dirty="0"/>
              <a:t>	(ii)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parametrik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: x = –2t dan y = 3t   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25</a:t>
            </a:r>
            <a:r>
              <a:rPr lang="en-US" dirty="0"/>
              <a:t>: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dan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parametrik</a:t>
            </a:r>
            <a:r>
              <a:rPr lang="en-US" dirty="0"/>
              <a:t> garis yang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x</a:t>
            </a:r>
            <a:r>
              <a:rPr lang="en-US" baseline="-25000" dirty="0"/>
              <a:t>0</a:t>
            </a:r>
            <a:r>
              <a:rPr lang="en-US" dirty="0"/>
              <a:t>(1, 2, –3) dan </a:t>
            </a:r>
            <a:r>
              <a:rPr lang="en-US" dirty="0" err="1"/>
              <a:t>paralel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vector </a:t>
            </a:r>
            <a:r>
              <a:rPr lang="en-US" b="1" dirty="0"/>
              <a:t>v</a:t>
            </a:r>
            <a:r>
              <a:rPr lang="en-US" dirty="0"/>
              <a:t> = (4, –5, 1). </a:t>
            </a:r>
          </a:p>
          <a:p>
            <a:pPr marL="0" indent="0">
              <a:buNone/>
            </a:pPr>
            <a:r>
              <a:rPr lang="en-US" u="sng" dirty="0" err="1"/>
              <a:t>Penyelesaian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	(</a:t>
            </a:r>
            <a:r>
              <a:rPr lang="en-US" dirty="0" err="1"/>
              <a:t>i</a:t>
            </a:r>
            <a:r>
              <a:rPr lang="en-US" dirty="0"/>
              <a:t>) </a:t>
            </a:r>
            <a:r>
              <a:rPr lang="en-US" dirty="0" err="1"/>
              <a:t>Persaman</a:t>
            </a:r>
            <a:r>
              <a:rPr lang="en-US" dirty="0"/>
              <a:t> vector: </a:t>
            </a:r>
            <a:r>
              <a:rPr lang="en-US" b="1" dirty="0"/>
              <a:t>x</a:t>
            </a:r>
            <a:r>
              <a:rPr lang="en-US" dirty="0"/>
              <a:t> = </a:t>
            </a:r>
            <a:r>
              <a:rPr lang="en-US" b="1" dirty="0"/>
              <a:t>x</a:t>
            </a:r>
            <a:r>
              <a:rPr lang="en-US" b="1" baseline="-25000" dirty="0"/>
              <a:t>0</a:t>
            </a:r>
            <a:r>
              <a:rPr lang="en-US" dirty="0"/>
              <a:t> + </a:t>
            </a:r>
            <a:r>
              <a:rPr lang="en-US" i="1" dirty="0"/>
              <a:t>t</a:t>
            </a:r>
            <a:r>
              <a:rPr lang="en-US" b="1" dirty="0"/>
              <a:t>v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dirty="0"/>
              <a:t>     </a:t>
            </a:r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b="1" dirty="0"/>
              <a:t>x </a:t>
            </a:r>
            <a:r>
              <a:rPr lang="en-US" dirty="0"/>
              <a:t>= (x, y, z), </a:t>
            </a:r>
            <a:r>
              <a:rPr lang="en-US" dirty="0" err="1"/>
              <a:t>maka</a:t>
            </a:r>
            <a:r>
              <a:rPr lang="en-US" dirty="0"/>
              <a:t> (x, y, z) = (1, 2, –3) + t (4, –5, 1) </a:t>
            </a:r>
          </a:p>
          <a:p>
            <a:pPr marL="0" indent="0">
              <a:buNone/>
            </a:pPr>
            <a:r>
              <a:rPr lang="en-US" dirty="0"/>
              <a:t>	(ii)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parametrik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: x = 1 + 4t, y = 2 – 5t, z = –3 + t</a:t>
            </a:r>
          </a:p>
          <a:p>
            <a:pPr marL="0" indent="0">
              <a:buNone/>
            </a:pPr>
            <a:r>
              <a:rPr lang="en-US" dirty="0"/>
              <a:t>		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B6BDE5D-89A3-FF73-EF7C-4564984DE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3012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EE388-1DA3-452B-AAC1-44C772DAC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Vektor</a:t>
            </a:r>
            <a:r>
              <a:rPr lang="en-US" b="1" dirty="0"/>
              <a:t> dan </a:t>
            </a:r>
            <a:r>
              <a:rPr lang="en-US" b="1" dirty="0" err="1"/>
              <a:t>persamaan</a:t>
            </a:r>
            <a:r>
              <a:rPr lang="en-US" b="1" dirty="0"/>
              <a:t> </a:t>
            </a:r>
            <a:r>
              <a:rPr lang="en-US" b="1" dirty="0" err="1"/>
              <a:t>parametrik</a:t>
            </a:r>
            <a:r>
              <a:rPr lang="en-US" b="1" dirty="0"/>
              <a:t> </a:t>
            </a:r>
            <a:r>
              <a:rPr lang="en-US" b="1" dirty="0" err="1"/>
              <a:t>bidang</a:t>
            </a:r>
            <a:r>
              <a:rPr lang="en-US" b="1" dirty="0"/>
              <a:t> di R</a:t>
            </a:r>
            <a:r>
              <a:rPr lang="en-US" b="1" baseline="30000" dirty="0"/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FF036-6787-4F48-9940-31AF13125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117080" cy="4351338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Misalkan</a:t>
            </a:r>
            <a:r>
              <a:rPr lang="en-US" dirty="0"/>
              <a:t> W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di R</a:t>
            </a:r>
            <a:r>
              <a:rPr lang="en-US" baseline="30000" dirty="0"/>
              <a:t>3</a:t>
            </a:r>
            <a:r>
              <a:rPr lang="en-US" dirty="0"/>
              <a:t> yang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b="1" dirty="0"/>
              <a:t>x</a:t>
            </a:r>
            <a:r>
              <a:rPr lang="en-US" b="1" baseline="-25000" dirty="0"/>
              <a:t>0</a:t>
            </a:r>
            <a:r>
              <a:rPr lang="en-US" dirty="0"/>
              <a:t> dan </a:t>
            </a:r>
            <a:r>
              <a:rPr lang="en-US" dirty="0" err="1"/>
              <a:t>paralel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</a:t>
            </a:r>
            <a:r>
              <a:rPr lang="en-US" b="1" dirty="0"/>
              <a:t>v</a:t>
            </a:r>
            <a:r>
              <a:rPr lang="en-US" b="1" baseline="-25000" dirty="0"/>
              <a:t>1</a:t>
            </a:r>
            <a:r>
              <a:rPr lang="en-US" dirty="0"/>
              <a:t> dan </a:t>
            </a:r>
            <a:r>
              <a:rPr lang="en-US" b="1" dirty="0"/>
              <a:t>v</a:t>
            </a:r>
            <a:r>
              <a:rPr lang="en-US" b="1" baseline="-25000" dirty="0"/>
              <a:t>2</a:t>
            </a:r>
            <a:r>
              <a:rPr lang="en-US" dirty="0"/>
              <a:t>.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yang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b="1" dirty="0"/>
              <a:t>x</a:t>
            </a:r>
            <a:r>
              <a:rPr lang="en-US" b="1" baseline="-25000" dirty="0"/>
              <a:t>0</a:t>
            </a:r>
            <a:r>
              <a:rPr lang="en-US" b="1" dirty="0"/>
              <a:t> </a:t>
            </a:r>
            <a:r>
              <a:rPr lang="en-US" dirty="0"/>
              <a:t>dan parallel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b="1" dirty="0"/>
              <a:t>v</a:t>
            </a:r>
            <a:r>
              <a:rPr lang="en-US" b="1" baseline="-25000" dirty="0"/>
              <a:t>1</a:t>
            </a:r>
            <a:r>
              <a:rPr lang="en-US" dirty="0"/>
              <a:t> dan </a:t>
            </a:r>
            <a:r>
              <a:rPr lang="en-US" b="1" dirty="0"/>
              <a:t>v</a:t>
            </a:r>
            <a:r>
              <a:rPr lang="en-US" b="1" baseline="-25000" dirty="0"/>
              <a:t>2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b="1" dirty="0"/>
              <a:t>x</a:t>
            </a:r>
            <a:r>
              <a:rPr lang="en-US" dirty="0"/>
              <a:t> = </a:t>
            </a:r>
            <a:r>
              <a:rPr lang="en-US" b="1" dirty="0"/>
              <a:t>x</a:t>
            </a:r>
            <a:r>
              <a:rPr lang="en-US" b="1" baseline="-25000" dirty="0"/>
              <a:t>0</a:t>
            </a:r>
            <a:r>
              <a:rPr lang="en-US" dirty="0"/>
              <a:t> + </a:t>
            </a:r>
            <a:r>
              <a:rPr lang="en-US" i="1" dirty="0"/>
              <a:t>t</a:t>
            </a:r>
            <a:r>
              <a:rPr lang="en-US" baseline="-25000" dirty="0"/>
              <a:t>1</a:t>
            </a:r>
            <a:r>
              <a:rPr lang="en-US" b="1" dirty="0"/>
              <a:t>v</a:t>
            </a:r>
            <a:r>
              <a:rPr lang="en-US" b="1" baseline="-25000" dirty="0"/>
              <a:t>1</a:t>
            </a:r>
            <a:r>
              <a:rPr lang="en-US" dirty="0"/>
              <a:t> +  </a:t>
            </a:r>
            <a:r>
              <a:rPr lang="en-US" i="1" dirty="0"/>
              <a:t>t</a:t>
            </a:r>
            <a:r>
              <a:rPr lang="en-US" baseline="-25000" dirty="0"/>
              <a:t>2</a:t>
            </a:r>
            <a:r>
              <a:rPr lang="en-US" b="1" dirty="0"/>
              <a:t>v</a:t>
            </a:r>
            <a:r>
              <a:rPr lang="en-US" b="1" baseline="-25000" dirty="0"/>
              <a:t>2</a:t>
            </a:r>
            <a:r>
              <a:rPr lang="en-US" dirty="0"/>
              <a:t> 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  </a:t>
            </a:r>
          </a:p>
          <a:p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b="1" dirty="0"/>
              <a:t>x</a:t>
            </a:r>
            <a:r>
              <a:rPr lang="en-US" b="1" baseline="-25000" dirty="0"/>
              <a:t>0</a:t>
            </a:r>
            <a:r>
              <a:rPr lang="en-US" dirty="0"/>
              <a:t> = </a:t>
            </a:r>
            <a:r>
              <a:rPr lang="en-US" b="1" dirty="0"/>
              <a:t>0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yang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asal</a:t>
            </a:r>
            <a:r>
              <a:rPr lang="en-US" dirty="0"/>
              <a:t> </a:t>
            </a:r>
            <a:r>
              <a:rPr lang="en-US" dirty="0" err="1"/>
              <a:t>menjadi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		</a:t>
            </a:r>
            <a:r>
              <a:rPr lang="en-US" b="1" dirty="0"/>
              <a:t> x</a:t>
            </a:r>
            <a:r>
              <a:rPr lang="en-US" dirty="0"/>
              <a:t> = </a:t>
            </a:r>
            <a:r>
              <a:rPr lang="en-US" i="1" dirty="0"/>
              <a:t>t</a:t>
            </a:r>
            <a:r>
              <a:rPr lang="en-US" baseline="-25000" dirty="0"/>
              <a:t>1</a:t>
            </a:r>
            <a:r>
              <a:rPr lang="en-US" b="1" dirty="0"/>
              <a:t>v</a:t>
            </a:r>
            <a:r>
              <a:rPr lang="en-US" b="1" baseline="-25000" dirty="0"/>
              <a:t>1</a:t>
            </a:r>
            <a:r>
              <a:rPr lang="en-US" dirty="0"/>
              <a:t> +  </a:t>
            </a:r>
            <a:r>
              <a:rPr lang="en-US" i="1" dirty="0"/>
              <a:t>t</a:t>
            </a:r>
            <a:r>
              <a:rPr lang="en-US" baseline="-25000" dirty="0"/>
              <a:t>2</a:t>
            </a:r>
            <a:r>
              <a:rPr lang="en-US" b="1" dirty="0"/>
              <a:t>v</a:t>
            </a:r>
            <a:r>
              <a:rPr lang="en-US" b="1" baseline="-25000" dirty="0"/>
              <a:t>2</a:t>
            </a:r>
            <a:r>
              <a:rPr lang="en-US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8D5ADB-C1EC-4945-B8C5-21F4BB273F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400" y="1592577"/>
            <a:ext cx="3690398" cy="2883537"/>
          </a:xfrm>
          <a:prstGeom prst="rect">
            <a:avLst/>
          </a:prstGeom>
        </p:spPr>
      </p:pic>
      <p:pic>
        <p:nvPicPr>
          <p:cNvPr id="7" name="Picture 3">
            <a:extLst>
              <a:ext uri="{FF2B5EF4-FFF2-40B4-BE49-F238E27FC236}">
                <a16:creationId xmlns:a16="http://schemas.microsoft.com/office/drawing/2014/main" id="{5ADBA10A-11C7-40D1-9E2C-5555455822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9948" y="4476114"/>
            <a:ext cx="2535475" cy="2259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38A715-E203-C7C7-93E5-FEE79ADE6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976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69FFB2-40B3-45F7-B9E8-812260EFE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520" y="706278"/>
            <a:ext cx="11018520" cy="587740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19</a:t>
            </a:r>
            <a:r>
              <a:rPr lang="en-US" dirty="0"/>
              <a:t>: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(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notasi</a:t>
            </a:r>
            <a:r>
              <a:rPr lang="en-US" dirty="0"/>
              <a:t> vector) dan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parametrik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yang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asal</a:t>
            </a:r>
            <a:r>
              <a:rPr lang="en-US" dirty="0"/>
              <a:t> dan parallel </a:t>
            </a:r>
            <a:r>
              <a:rPr lang="en-US" dirty="0" err="1"/>
              <a:t>dengan</a:t>
            </a:r>
            <a:r>
              <a:rPr lang="en-US" dirty="0"/>
              <a:t> vector </a:t>
            </a:r>
            <a:r>
              <a:rPr lang="en-US" b="1" dirty="0"/>
              <a:t>v</a:t>
            </a:r>
            <a:r>
              <a:rPr lang="en-US" dirty="0"/>
              <a:t> = (5, –3, 6, 1). </a:t>
            </a:r>
          </a:p>
          <a:p>
            <a:pPr marL="0" indent="0">
              <a:buNone/>
            </a:pPr>
            <a:r>
              <a:rPr lang="en-US" u="sng" dirty="0" err="1"/>
              <a:t>Penyelesaian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	(</a:t>
            </a:r>
            <a:r>
              <a:rPr lang="en-US" dirty="0" err="1"/>
              <a:t>i</a:t>
            </a:r>
            <a:r>
              <a:rPr lang="en-US" dirty="0"/>
              <a:t>) </a:t>
            </a:r>
            <a:r>
              <a:rPr lang="en-US" dirty="0" err="1"/>
              <a:t>Persaman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(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notasi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): </a:t>
            </a:r>
            <a:r>
              <a:rPr lang="en-US" b="1" dirty="0"/>
              <a:t>x</a:t>
            </a:r>
            <a:r>
              <a:rPr lang="en-US" dirty="0"/>
              <a:t> = </a:t>
            </a:r>
            <a:r>
              <a:rPr lang="en-US" i="1" dirty="0"/>
              <a:t>t</a:t>
            </a:r>
            <a:r>
              <a:rPr lang="en-US" b="1" dirty="0"/>
              <a:t>v 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dirty="0"/>
              <a:t>     </a:t>
            </a:r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b="1" dirty="0"/>
              <a:t>x </a:t>
            </a:r>
            <a:r>
              <a:rPr lang="en-US" dirty="0"/>
              <a:t>= (w, x, y, z), </a:t>
            </a:r>
            <a:r>
              <a:rPr lang="en-US" dirty="0" err="1"/>
              <a:t>maka</a:t>
            </a:r>
            <a:r>
              <a:rPr lang="en-US" dirty="0"/>
              <a:t> (w, x, y, z) = t(5, –3, 6, 1). </a:t>
            </a:r>
          </a:p>
          <a:p>
            <a:pPr marL="0" indent="0">
              <a:buNone/>
            </a:pPr>
            <a:r>
              <a:rPr lang="en-US" dirty="0"/>
              <a:t>	(ii)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parametrik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: w = 5t,  x = –3t, y = 6t, z = t   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20</a:t>
            </a:r>
            <a:r>
              <a:rPr lang="en-US" dirty="0"/>
              <a:t>: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(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notasi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) dan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parametrik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yang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b="1" dirty="0"/>
              <a:t>x</a:t>
            </a:r>
            <a:r>
              <a:rPr lang="en-US" b="1" baseline="-25000" dirty="0"/>
              <a:t>0</a:t>
            </a:r>
            <a:r>
              <a:rPr lang="en-US" dirty="0"/>
              <a:t>(2, –1, 0, 3) dan </a:t>
            </a:r>
            <a:r>
              <a:rPr lang="en-US" dirty="0" err="1"/>
              <a:t>paralel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vector </a:t>
            </a:r>
            <a:r>
              <a:rPr lang="en-US" b="1" dirty="0"/>
              <a:t>v</a:t>
            </a:r>
            <a:r>
              <a:rPr lang="en-US" b="1" baseline="-25000" dirty="0"/>
              <a:t>1</a:t>
            </a:r>
            <a:r>
              <a:rPr lang="en-US" dirty="0"/>
              <a:t>= (1, 5, 2, –4)  dan </a:t>
            </a:r>
            <a:r>
              <a:rPr lang="en-US" b="1" dirty="0"/>
              <a:t>v</a:t>
            </a:r>
            <a:r>
              <a:rPr lang="en-US" b="1" baseline="-25000" dirty="0"/>
              <a:t>2</a:t>
            </a:r>
            <a:r>
              <a:rPr lang="en-US" dirty="0"/>
              <a:t> = (0, 7, –8, 6). </a:t>
            </a:r>
          </a:p>
          <a:p>
            <a:pPr marL="0" indent="0">
              <a:buNone/>
            </a:pPr>
            <a:r>
              <a:rPr lang="en-US" u="sng" dirty="0" err="1"/>
              <a:t>Penyelesaian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	(</a:t>
            </a:r>
            <a:r>
              <a:rPr lang="en-US" dirty="0" err="1"/>
              <a:t>i</a:t>
            </a:r>
            <a:r>
              <a:rPr lang="en-US" dirty="0"/>
              <a:t>) </a:t>
            </a:r>
            <a:r>
              <a:rPr lang="en-US" dirty="0" err="1"/>
              <a:t>Persaman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(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notasi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): </a:t>
            </a:r>
            <a:r>
              <a:rPr lang="en-US" b="1" dirty="0"/>
              <a:t>x</a:t>
            </a:r>
            <a:r>
              <a:rPr lang="en-US" dirty="0"/>
              <a:t> = </a:t>
            </a:r>
            <a:r>
              <a:rPr lang="en-US" b="1" dirty="0"/>
              <a:t>x</a:t>
            </a:r>
            <a:r>
              <a:rPr lang="en-US" b="1" baseline="-25000" dirty="0"/>
              <a:t>0</a:t>
            </a:r>
            <a:r>
              <a:rPr lang="en-US" dirty="0"/>
              <a:t> + </a:t>
            </a:r>
            <a:r>
              <a:rPr lang="en-US" i="1" dirty="0"/>
              <a:t>t</a:t>
            </a:r>
            <a:r>
              <a:rPr lang="en-US" baseline="-25000" dirty="0"/>
              <a:t>1</a:t>
            </a:r>
            <a:r>
              <a:rPr lang="en-US" b="1" dirty="0"/>
              <a:t>v</a:t>
            </a:r>
            <a:r>
              <a:rPr lang="en-US" b="1" baseline="-25000" dirty="0"/>
              <a:t>1</a:t>
            </a:r>
            <a:r>
              <a:rPr lang="en-US" dirty="0"/>
              <a:t> +  </a:t>
            </a:r>
            <a:r>
              <a:rPr lang="en-US" i="1" dirty="0"/>
              <a:t>t</a:t>
            </a:r>
            <a:r>
              <a:rPr lang="en-US" baseline="-25000" dirty="0"/>
              <a:t>2</a:t>
            </a:r>
            <a:r>
              <a:rPr lang="en-US" b="1" dirty="0"/>
              <a:t>v</a:t>
            </a:r>
            <a:r>
              <a:rPr lang="en-US" b="1" baseline="-25000" dirty="0"/>
              <a:t>2</a:t>
            </a:r>
            <a:r>
              <a:rPr lang="en-US" dirty="0"/>
              <a:t> 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dirty="0"/>
              <a:t>     </a:t>
            </a:r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b="1" dirty="0"/>
              <a:t>x </a:t>
            </a:r>
            <a:r>
              <a:rPr lang="en-US" dirty="0"/>
              <a:t>= (w, x, y, z), </a:t>
            </a:r>
            <a:r>
              <a:rPr lang="en-US" dirty="0" err="1"/>
              <a:t>maka</a:t>
            </a:r>
            <a:r>
              <a:rPr lang="en-US" dirty="0"/>
              <a:t> (w, x, y, z) = (2, –1, 0, 3) + </a:t>
            </a:r>
            <a:r>
              <a:rPr lang="en-US" i="1" dirty="0"/>
              <a:t>t</a:t>
            </a:r>
            <a:r>
              <a:rPr lang="en-US" baseline="-25000" dirty="0"/>
              <a:t>1</a:t>
            </a:r>
            <a:r>
              <a:rPr lang="en-US" dirty="0"/>
              <a:t>(1, 5, 2, –4) +</a:t>
            </a:r>
          </a:p>
          <a:p>
            <a:pPr marL="0" indent="0">
              <a:buNone/>
            </a:pPr>
            <a:r>
              <a:rPr lang="en-US" dirty="0"/>
              <a:t>                  </a:t>
            </a:r>
            <a:r>
              <a:rPr lang="en-US" i="1" dirty="0"/>
              <a:t>t</a:t>
            </a:r>
            <a:r>
              <a:rPr lang="en-US" baseline="-25000" dirty="0"/>
              <a:t>2</a:t>
            </a:r>
            <a:r>
              <a:rPr lang="en-US" dirty="0"/>
              <a:t>(0, 7, –8, 6)</a:t>
            </a:r>
          </a:p>
          <a:p>
            <a:pPr marL="0" indent="0">
              <a:buNone/>
            </a:pPr>
            <a:r>
              <a:rPr lang="en-US" dirty="0"/>
              <a:t>	(ii)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parametrik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: w = 2 + t</a:t>
            </a:r>
            <a:r>
              <a:rPr lang="en-US" baseline="-25000" dirty="0"/>
              <a:t>1</a:t>
            </a:r>
            <a:r>
              <a:rPr lang="en-US" dirty="0"/>
              <a:t>, x = –1 +  5t</a:t>
            </a:r>
            <a:r>
              <a:rPr lang="en-US" baseline="-25000" dirty="0"/>
              <a:t>1</a:t>
            </a:r>
            <a:r>
              <a:rPr lang="en-US" dirty="0"/>
              <a:t> + 7t</a:t>
            </a:r>
            <a:r>
              <a:rPr lang="en-US" baseline="-25000" dirty="0"/>
              <a:t>2</a:t>
            </a:r>
            <a:r>
              <a:rPr lang="en-US" dirty="0"/>
              <a:t> , y = 2t</a:t>
            </a:r>
            <a:r>
              <a:rPr lang="en-US" baseline="-25000" dirty="0"/>
              <a:t>1</a:t>
            </a:r>
            <a:r>
              <a:rPr lang="en-US" dirty="0"/>
              <a:t> – 8t</a:t>
            </a:r>
            <a:r>
              <a:rPr lang="en-US" baseline="-25000" dirty="0"/>
              <a:t>2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                   z = 3 – 4t</a:t>
            </a:r>
            <a:r>
              <a:rPr lang="en-US" baseline="-25000" dirty="0"/>
              <a:t>1</a:t>
            </a:r>
            <a:r>
              <a:rPr lang="en-US" dirty="0"/>
              <a:t> + 6t</a:t>
            </a:r>
            <a:r>
              <a:rPr lang="en-US" baseline="-25000" dirty="0"/>
              <a:t>2 </a:t>
            </a:r>
            <a:r>
              <a:rPr lang="en-US" dirty="0"/>
              <a:t>		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42B1B15-5DD9-31A3-0D57-9E3C02AF5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8878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1236C-7D0E-4279-BB0A-9F68762CE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Latihan</a:t>
            </a:r>
            <a:r>
              <a:rPr lang="en-US" dirty="0"/>
              <a:t> </a:t>
            </a:r>
            <a:r>
              <a:rPr lang="en-US" dirty="0" err="1"/>
              <a:t>soal</a:t>
            </a:r>
            <a:r>
              <a:rPr lang="en-US" dirty="0"/>
              <a:t> (</a:t>
            </a:r>
            <a:r>
              <a:rPr lang="en-US" dirty="0" err="1"/>
              <a:t>diambil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soal</a:t>
            </a:r>
            <a:r>
              <a:rPr lang="en-US" dirty="0"/>
              <a:t> UTS)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44E4C4-7F7C-48B9-88D7-40F9664B5F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 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070AF0-2D56-4F7D-95D4-1F76D2F84A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7212" y="1836440"/>
            <a:ext cx="10133784" cy="169924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5634281-C245-49FF-A497-7F67D14D8D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7776" y="3892074"/>
            <a:ext cx="9725842" cy="260080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79AD6D0-F3E4-4243-8949-6FEDC861AC2B}"/>
              </a:ext>
            </a:extLst>
          </p:cNvPr>
          <p:cNvSpPr txBox="1"/>
          <p:nvPr/>
        </p:nvSpPr>
        <p:spPr>
          <a:xfrm>
            <a:off x="882722" y="3739684"/>
            <a:ext cx="5405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2.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4BD40C-5030-94AB-10B3-9F5405F35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6353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A7866D7-8CCD-4985-9EC7-2E7E6498C0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8604" y="477960"/>
            <a:ext cx="8400151" cy="404594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6B69347-7A60-4334-B486-9C20C25C1213}"/>
              </a:ext>
            </a:extLst>
          </p:cNvPr>
          <p:cNvSpPr txBox="1"/>
          <p:nvPr/>
        </p:nvSpPr>
        <p:spPr>
          <a:xfrm>
            <a:off x="917829" y="398210"/>
            <a:ext cx="630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53DC16-A74C-425C-9CEE-BCC2634528C1}"/>
              </a:ext>
            </a:extLst>
          </p:cNvPr>
          <p:cNvSpPr txBox="1"/>
          <p:nvPr/>
        </p:nvSpPr>
        <p:spPr>
          <a:xfrm>
            <a:off x="1141776" y="4898989"/>
            <a:ext cx="552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F5355A0-9A05-4E18-9A92-8A2970A07A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1484" y="4971940"/>
            <a:ext cx="9382844" cy="900539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2437E7-605E-1EB9-E983-9035DD0F3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0192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99FC804-775B-4FBA-A5F7-59641C5073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6900" y="593536"/>
            <a:ext cx="8357477" cy="332198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DE04DB3-21AE-4456-AA4F-3A9EAA70E9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6900" y="3768308"/>
            <a:ext cx="8135087" cy="28463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570674D-C3BD-4B36-A7C1-721CD6812AA7}"/>
              </a:ext>
            </a:extLst>
          </p:cNvPr>
          <p:cNvSpPr txBox="1"/>
          <p:nvPr/>
        </p:nvSpPr>
        <p:spPr>
          <a:xfrm>
            <a:off x="872377" y="3740471"/>
            <a:ext cx="630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6.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E9E251-489B-B7AF-4D71-C8BBBECB72EB}"/>
              </a:ext>
            </a:extLst>
          </p:cNvPr>
          <p:cNvSpPr txBox="1"/>
          <p:nvPr/>
        </p:nvSpPr>
        <p:spPr>
          <a:xfrm>
            <a:off x="872377" y="551919"/>
            <a:ext cx="630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5.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DFB0A6F-0E4A-28A6-54D3-843B9E14D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2749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F9E86-FA7C-DF65-A029-F23210641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/>
              <a:t>Bersambung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Bagian 3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834D6-A0CD-37DD-65B6-E02A474494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D33E0E-0688-B142-0E81-221AEE0FA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FAA531-0BC3-4E97-A99A-BB7591B3582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894080"/>
                <a:ext cx="10515600" cy="5486400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b="1" dirty="0" err="1"/>
                  <a:t>Contoh</a:t>
                </a:r>
                <a:r>
                  <a:rPr lang="en-US" b="1" dirty="0"/>
                  <a:t> 15</a:t>
                </a:r>
                <a:r>
                  <a:rPr lang="en-US" dirty="0"/>
                  <a:t>: </a:t>
                </a:r>
              </a:p>
              <a:p>
                <a:pPr marL="0" indent="0">
                  <a:buNone/>
                </a:pPr>
                <a:r>
                  <a:rPr lang="en-US" dirty="0"/>
                  <a:t>(a) </a:t>
                </a:r>
                <a:r>
                  <a:rPr lang="en-US" dirty="0" err="1"/>
                  <a:t>Himpunan</a:t>
                </a:r>
                <a:r>
                  <a:rPr lang="en-US" dirty="0"/>
                  <a:t> </a:t>
                </a:r>
                <a:r>
                  <a:rPr lang="en-US" dirty="0" err="1"/>
                  <a:t>vektor</a:t>
                </a:r>
                <a:r>
                  <a:rPr lang="en-US" dirty="0"/>
                  <a:t> {</a:t>
                </a:r>
                <a:r>
                  <a:rPr lang="en-US" b="1" dirty="0"/>
                  <a:t>v</a:t>
                </a:r>
                <a:r>
                  <a:rPr lang="en-US" b="1" baseline="-25000" dirty="0"/>
                  <a:t>1</a:t>
                </a:r>
                <a:r>
                  <a:rPr lang="en-US" dirty="0"/>
                  <a:t>, </a:t>
                </a:r>
                <a:r>
                  <a:rPr lang="en-US" b="1" dirty="0"/>
                  <a:t>v</a:t>
                </a:r>
                <a:r>
                  <a:rPr lang="en-US" b="1" baseline="-25000" dirty="0"/>
                  <a:t>2</a:t>
                </a:r>
                <a:r>
                  <a:rPr lang="en-US" dirty="0"/>
                  <a:t>, </a:t>
                </a:r>
                <a:r>
                  <a:rPr lang="en-US" b="1" dirty="0"/>
                  <a:t>v</a:t>
                </a:r>
                <a:r>
                  <a:rPr lang="en-US" b="1" baseline="-25000" dirty="0"/>
                  <a:t>3</a:t>
                </a:r>
                <a:r>
                  <a:rPr lang="en-US" dirty="0"/>
                  <a:t>}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b="1" dirty="0"/>
                  <a:t>v</a:t>
                </a:r>
                <a:r>
                  <a:rPr lang="en-US" b="1" baseline="-25000" dirty="0"/>
                  <a:t>1</a:t>
                </a:r>
                <a:r>
                  <a:rPr lang="en-US" dirty="0"/>
                  <a:t> = (–2, 1, 1), </a:t>
                </a:r>
                <a:r>
                  <a:rPr lang="en-US" b="1" dirty="0"/>
                  <a:t>v</a:t>
                </a:r>
                <a:r>
                  <a:rPr lang="en-US" b="1" baseline="-25000" dirty="0"/>
                  <a:t>2</a:t>
                </a:r>
                <a:r>
                  <a:rPr lang="en-US" dirty="0"/>
                  <a:t> = (1, 0, 2), dan </a:t>
                </a:r>
              </a:p>
              <a:p>
                <a:pPr marL="0" indent="0">
                  <a:buNone/>
                </a:pPr>
                <a:r>
                  <a:rPr lang="en-US" dirty="0"/>
                  <a:t>      </a:t>
                </a:r>
                <a:r>
                  <a:rPr lang="en-US" b="1" dirty="0"/>
                  <a:t>v</a:t>
                </a:r>
                <a:r>
                  <a:rPr lang="en-US" b="1" baseline="-25000" dirty="0"/>
                  <a:t>3</a:t>
                </a:r>
                <a:r>
                  <a:rPr lang="en-US" dirty="0"/>
                  <a:t> = (–2, –5, 1) </a:t>
                </a:r>
                <a:r>
                  <a:rPr lang="en-US" dirty="0" err="1"/>
                  <a:t>membentuk</a:t>
                </a:r>
                <a:r>
                  <a:rPr lang="en-US" dirty="0"/>
                  <a:t> </a:t>
                </a:r>
                <a:r>
                  <a:rPr lang="en-US" dirty="0" err="1"/>
                  <a:t>himpunan</a:t>
                </a:r>
                <a:r>
                  <a:rPr lang="en-US" dirty="0"/>
                  <a:t> orthogonal </a:t>
                </a:r>
                <a:r>
                  <a:rPr lang="en-US" dirty="0" err="1"/>
                  <a:t>karena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b="1" dirty="0"/>
                  <a:t> v</a:t>
                </a:r>
                <a:r>
                  <a:rPr lang="en-US" b="1" baseline="-25000" dirty="0"/>
                  <a:t>1</a:t>
                </a:r>
                <a:r>
                  <a:rPr lang="en-US" dirty="0"/>
                  <a:t> </a:t>
                </a:r>
                <a:r>
                  <a:rPr lang="en-US" dirty="0">
                    <a:sym typeface="Symbol" panose="05050102010706020507" pitchFamily="18" charset="2"/>
                  </a:rPr>
                  <a:t> </a:t>
                </a:r>
                <a:r>
                  <a:rPr lang="en-US" b="1" dirty="0"/>
                  <a:t>v</a:t>
                </a:r>
                <a:r>
                  <a:rPr lang="en-US" b="1" baseline="-25000" dirty="0"/>
                  <a:t>2</a:t>
                </a:r>
                <a:r>
                  <a:rPr lang="en-US" dirty="0"/>
                  <a:t> </a:t>
                </a:r>
                <a:r>
                  <a:rPr lang="en-US" dirty="0">
                    <a:sym typeface="Symbol" panose="05050102010706020507" pitchFamily="18" charset="2"/>
                  </a:rPr>
                  <a:t>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=−2+0+2=0</m:t>
                    </m:r>
                  </m:oMath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b="1" dirty="0"/>
                  <a:t>             v</a:t>
                </a:r>
                <a:r>
                  <a:rPr lang="en-US" b="1" baseline="-25000" dirty="0"/>
                  <a:t>1 </a:t>
                </a:r>
                <a:r>
                  <a:rPr lang="en-US" dirty="0">
                    <a:sym typeface="Symbol" panose="05050102010706020507" pitchFamily="18" charset="2"/>
                  </a:rPr>
                  <a:t> </a:t>
                </a:r>
                <a:r>
                  <a:rPr lang="en-US" b="1" dirty="0"/>
                  <a:t>v</a:t>
                </a:r>
                <a:r>
                  <a:rPr lang="en-US" b="1" baseline="-25000" dirty="0"/>
                  <a:t>3</a:t>
                </a:r>
                <a:r>
                  <a:rPr lang="en-US" dirty="0"/>
                  <a:t> </a:t>
                </a:r>
                <a:r>
                  <a:rPr lang="en-US" dirty="0">
                    <a:sym typeface="Symbol" panose="05050102010706020507" pitchFamily="18" charset="2"/>
                  </a:rPr>
                  <a:t>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</m:t>
                        </m:r>
                      </m:e>
                    </m:d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−5</m:t>
                        </m:r>
                      </m:e>
                    </m:d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4−5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b="1" dirty="0"/>
                  <a:t> v</a:t>
                </a:r>
                <a:r>
                  <a:rPr lang="en-US" b="1" baseline="-25000" dirty="0"/>
                  <a:t>2 </a:t>
                </a:r>
                <a:r>
                  <a:rPr lang="en-US" dirty="0">
                    <a:sym typeface="Symbol" panose="05050102010706020507" pitchFamily="18" charset="2"/>
                  </a:rPr>
                  <a:t> </a:t>
                </a:r>
                <a:r>
                  <a:rPr lang="en-US" b="1" dirty="0"/>
                  <a:t>v</a:t>
                </a:r>
                <a:r>
                  <a:rPr lang="en-US" b="1" baseline="-25000" dirty="0"/>
                  <a:t>3</a:t>
                </a:r>
                <a:r>
                  <a:rPr lang="en-US" dirty="0"/>
                  <a:t> </a:t>
                </a:r>
                <a:r>
                  <a:rPr lang="en-US" dirty="0">
                    <a:sym typeface="Symbol" panose="05050102010706020507" pitchFamily="18" charset="2"/>
                  </a:rPr>
                  <a:t>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</m:t>
                        </m:r>
                      </m:e>
                    </m:d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−5</m:t>
                        </m:r>
                      </m:e>
                    </m:d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2+0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(ii) Himpunan </a:t>
                </a:r>
                <a:r>
                  <a:rPr lang="en-US" dirty="0" err="1"/>
                  <a:t>vektor</a:t>
                </a:r>
                <a:r>
                  <a:rPr lang="en-US" dirty="0"/>
                  <a:t> {</a:t>
                </a:r>
                <a:r>
                  <a:rPr lang="en-US" b="1" dirty="0"/>
                  <a:t>v</a:t>
                </a:r>
                <a:r>
                  <a:rPr lang="en-US" b="1" baseline="-25000" dirty="0"/>
                  <a:t>1</a:t>
                </a:r>
                <a:r>
                  <a:rPr lang="en-US" dirty="0"/>
                  <a:t>, </a:t>
                </a:r>
                <a:r>
                  <a:rPr lang="en-US" b="1" dirty="0"/>
                  <a:t>v</a:t>
                </a:r>
                <a:r>
                  <a:rPr lang="en-US" b="1" baseline="-25000" dirty="0"/>
                  <a:t>2</a:t>
                </a:r>
                <a:r>
                  <a:rPr lang="en-US" dirty="0"/>
                  <a:t>, </a:t>
                </a:r>
                <a:r>
                  <a:rPr lang="en-US" b="1" dirty="0"/>
                  <a:t>v</a:t>
                </a:r>
                <a:r>
                  <a:rPr lang="en-US" b="1" baseline="-25000" dirty="0"/>
                  <a:t>3</a:t>
                </a:r>
                <a:r>
                  <a:rPr lang="en-US" dirty="0"/>
                  <a:t>}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b="1" dirty="0"/>
                  <a:t>v</a:t>
                </a:r>
                <a:r>
                  <a:rPr lang="en-US" b="1" baseline="-25000" dirty="0"/>
                  <a:t>1</a:t>
                </a:r>
                <a:r>
                  <a:rPr lang="en-US" dirty="0"/>
                  <a:t> = (–3, 4, –1), </a:t>
                </a:r>
                <a:r>
                  <a:rPr lang="en-US" b="1" dirty="0"/>
                  <a:t>v</a:t>
                </a:r>
                <a:r>
                  <a:rPr lang="en-US" b="1" baseline="-25000" dirty="0"/>
                  <a:t>2</a:t>
                </a:r>
                <a:r>
                  <a:rPr lang="en-US" dirty="0"/>
                  <a:t> = (1, 2, 2), dan </a:t>
                </a:r>
              </a:p>
              <a:p>
                <a:pPr marL="0" indent="0">
                  <a:buNone/>
                </a:pPr>
                <a:r>
                  <a:rPr lang="en-US" dirty="0"/>
                  <a:t>      </a:t>
                </a:r>
                <a:r>
                  <a:rPr lang="en-US" b="1" dirty="0"/>
                  <a:t>v</a:t>
                </a:r>
                <a:r>
                  <a:rPr lang="en-US" b="1" baseline="-25000" dirty="0"/>
                  <a:t>3</a:t>
                </a:r>
                <a:r>
                  <a:rPr lang="en-US" dirty="0"/>
                  <a:t> = (4, –3, 0) </a:t>
                </a:r>
                <a:r>
                  <a:rPr lang="en-US" dirty="0" err="1"/>
                  <a:t>bukan</a:t>
                </a:r>
                <a:r>
                  <a:rPr lang="en-US" dirty="0"/>
                  <a:t> </a:t>
                </a:r>
                <a:r>
                  <a:rPr lang="en-US" dirty="0" err="1"/>
                  <a:t>himpunan</a:t>
                </a:r>
                <a:r>
                  <a:rPr lang="en-US" dirty="0"/>
                  <a:t> orthogonal </a:t>
                </a:r>
                <a:r>
                  <a:rPr lang="en-US" dirty="0" err="1"/>
                  <a:t>karena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b="1" dirty="0"/>
                  <a:t>v</a:t>
                </a:r>
                <a:r>
                  <a:rPr lang="en-US" b="1" baseline="-25000" dirty="0"/>
                  <a:t>1</a:t>
                </a:r>
                <a:r>
                  <a:rPr lang="en-US" dirty="0"/>
                  <a:t> </a:t>
                </a:r>
                <a:r>
                  <a:rPr lang="en-US" dirty="0">
                    <a:sym typeface="Symbol" panose="05050102010706020507" pitchFamily="18" charset="2"/>
                  </a:rPr>
                  <a:t> </a:t>
                </a:r>
                <a:r>
                  <a:rPr lang="en-US" b="1" dirty="0"/>
                  <a:t>v</a:t>
                </a:r>
                <a:r>
                  <a:rPr lang="en-US" b="1" baseline="-25000" dirty="0"/>
                  <a:t>2</a:t>
                </a:r>
                <a:r>
                  <a:rPr lang="en-US" dirty="0"/>
                  <a:t> </a:t>
                </a:r>
                <a:r>
                  <a:rPr lang="en-US" dirty="0">
                    <a:sym typeface="Symbol" panose="05050102010706020507" pitchFamily="18" charset="2"/>
                  </a:rPr>
                  <a:t>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8−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</a:t>
                </a:r>
                <a:r>
                  <a:rPr lang="en-US" dirty="0">
                    <a:ea typeface="Cambria Math" panose="02040503050406030204" pitchFamily="18" charset="0"/>
                    <a:sym typeface="Symbol" panose="05050102010706020507" pitchFamily="18" charset="2"/>
                  </a:rPr>
                  <a:t> 0</a:t>
                </a:r>
                <a:endParaRPr lang="en-US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b="1" dirty="0"/>
                  <a:t>            </a:t>
                </a:r>
                <a:r>
                  <a:rPr lang="en-US" dirty="0"/>
                  <a:t>(</a:t>
                </a:r>
                <a:r>
                  <a:rPr lang="en-US" dirty="0" err="1"/>
                  <a:t>cukup</a:t>
                </a:r>
                <a:r>
                  <a:rPr lang="en-US" dirty="0"/>
                  <a:t> </a:t>
                </a:r>
                <a:r>
                  <a:rPr lang="en-US" dirty="0" err="1"/>
                  <a:t>ditunjukkan</a:t>
                </a:r>
                <a:r>
                  <a:rPr lang="en-US" dirty="0"/>
                  <a:t> </a:t>
                </a:r>
                <a:r>
                  <a:rPr lang="en-US" dirty="0" err="1"/>
                  <a:t>satu</a:t>
                </a:r>
                <a:r>
                  <a:rPr lang="en-US" dirty="0"/>
                  <a:t> </a:t>
                </a:r>
                <a:r>
                  <a:rPr lang="en-US" dirty="0" err="1"/>
                  <a:t>saja</a:t>
                </a:r>
                <a:r>
                  <a:rPr lang="en-US" dirty="0"/>
                  <a:t> </a:t>
                </a:r>
                <a:r>
                  <a:rPr lang="en-US" dirty="0" err="1"/>
                  <a:t>perkalian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dua</a:t>
                </a:r>
                <a:r>
                  <a:rPr lang="en-US" dirty="0"/>
                  <a:t> vector yang </a:t>
                </a:r>
                <a:r>
                  <a:rPr lang="en-US" dirty="0" err="1"/>
                  <a:t>tidak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         </a:t>
                </a:r>
                <a:r>
                  <a:rPr lang="en-US" dirty="0" err="1"/>
                  <a:t>menghasilkan</a:t>
                </a:r>
                <a:r>
                  <a:rPr lang="en-US" dirty="0"/>
                  <a:t> </a:t>
                </a:r>
                <a:r>
                  <a:rPr lang="en-US" dirty="0" err="1"/>
                  <a:t>nol</a:t>
                </a:r>
                <a:r>
                  <a:rPr lang="en-US" dirty="0"/>
                  <a:t>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menyatakan</a:t>
                </a:r>
                <a:r>
                  <a:rPr lang="en-US" dirty="0"/>
                  <a:t> </a:t>
                </a:r>
                <a:r>
                  <a:rPr lang="en-US" dirty="0" err="1"/>
                  <a:t>bukan</a:t>
                </a:r>
                <a:r>
                  <a:rPr lang="en-US" dirty="0"/>
                  <a:t> </a:t>
                </a:r>
                <a:r>
                  <a:rPr lang="en-US" dirty="0" err="1"/>
                  <a:t>himpunan</a:t>
                </a:r>
                <a:r>
                  <a:rPr lang="en-US" dirty="0"/>
                  <a:t> </a:t>
                </a:r>
                <a:r>
                  <a:rPr lang="en-US" dirty="0" err="1"/>
                  <a:t>ortoginal</a:t>
                </a:r>
                <a:r>
                  <a:rPr lang="en-US" dirty="0"/>
                  <a:t>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FAA531-0BC3-4E97-A99A-BB7591B3582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894080"/>
                <a:ext cx="10515600" cy="5486400"/>
              </a:xfrm>
              <a:blipFill>
                <a:blip r:embed="rId2"/>
                <a:stretch>
                  <a:fillRect l="-1043" t="-2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876E572-3F93-23D5-BF65-501B7EC86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533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9BD1EFE-380C-41B4-9BD2-A98C881B84A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45921"/>
                <a:ext cx="10515600" cy="341376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b="1" dirty="0" err="1"/>
                  <a:t>Contoh</a:t>
                </a:r>
                <a:r>
                  <a:rPr lang="en-US" b="1" dirty="0"/>
                  <a:t> 16</a:t>
                </a:r>
                <a:r>
                  <a:rPr lang="en-US" dirty="0"/>
                  <a:t>: </a:t>
                </a:r>
                <a:r>
                  <a:rPr lang="en-US" dirty="0" err="1"/>
                  <a:t>Himpunan</a:t>
                </a:r>
                <a:r>
                  <a:rPr lang="en-US" dirty="0"/>
                  <a:t> </a:t>
                </a:r>
                <a:r>
                  <a:rPr lang="en-US" dirty="0" err="1"/>
                  <a:t>vektor</a:t>
                </a:r>
                <a:r>
                  <a:rPr lang="en-US" dirty="0"/>
                  <a:t> </a:t>
                </a:r>
                <a:r>
                  <a:rPr lang="en-US" dirty="0" err="1"/>
                  <a:t>satuan</a:t>
                </a:r>
                <a:r>
                  <a:rPr lang="en-US" dirty="0"/>
                  <a:t> {</a:t>
                </a:r>
                <a:r>
                  <a:rPr lang="en-US" b="1" dirty="0" err="1"/>
                  <a:t>i</a:t>
                </a:r>
                <a:r>
                  <a:rPr lang="en-US" dirty="0"/>
                  <a:t>, </a:t>
                </a:r>
                <a:r>
                  <a:rPr lang="en-US" b="1" dirty="0"/>
                  <a:t>j</a:t>
                </a:r>
                <a:r>
                  <a:rPr lang="en-US" dirty="0"/>
                  <a:t>, </a:t>
                </a:r>
                <a:r>
                  <a:rPr lang="en-US" b="1" dirty="0"/>
                  <a:t>k</a:t>
                </a:r>
                <a:r>
                  <a:rPr lang="en-US" dirty="0"/>
                  <a:t>} di R</a:t>
                </a:r>
                <a:r>
                  <a:rPr lang="en-US" baseline="30000" dirty="0"/>
                  <a:t>3</a:t>
                </a:r>
                <a:r>
                  <a:rPr lang="en-US" dirty="0"/>
                  <a:t> </a:t>
                </a:r>
                <a:r>
                  <a:rPr lang="en-US" dirty="0" err="1"/>
                  <a:t>adalah</a:t>
                </a:r>
                <a:r>
                  <a:rPr lang="en-US" dirty="0"/>
                  <a:t> </a:t>
                </a:r>
                <a:r>
                  <a:rPr lang="en-US" dirty="0" err="1"/>
                  <a:t>himpunan</a:t>
                </a:r>
                <a:r>
                  <a:rPr lang="en-US" dirty="0"/>
                  <a:t> orthogonal </a:t>
                </a:r>
                <a:r>
                  <a:rPr lang="en-US" dirty="0" err="1"/>
                  <a:t>sekaligus</a:t>
                </a:r>
                <a:r>
                  <a:rPr lang="en-US" dirty="0"/>
                  <a:t> </a:t>
                </a:r>
                <a:r>
                  <a:rPr lang="en-US" dirty="0" err="1"/>
                  <a:t>himpunan</a:t>
                </a:r>
                <a:r>
                  <a:rPr lang="en-US" dirty="0"/>
                  <a:t> </a:t>
                </a:r>
                <a:r>
                  <a:rPr lang="en-US" dirty="0" err="1"/>
                  <a:t>ortonormal</a:t>
                </a:r>
                <a:r>
                  <a:rPr lang="en-US" dirty="0"/>
                  <a:t>, </a:t>
                </a:r>
                <a:r>
                  <a:rPr lang="en-US" dirty="0" err="1"/>
                  <a:t>karena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b="1" dirty="0" err="1"/>
                  <a:t>i</a:t>
                </a:r>
                <a:r>
                  <a:rPr lang="en-US" dirty="0"/>
                  <a:t> </a:t>
                </a:r>
                <a:r>
                  <a:rPr lang="en-US" dirty="0">
                    <a:sym typeface="Symbol" panose="05050102010706020507" pitchFamily="18" charset="2"/>
                  </a:rPr>
                  <a:t> </a:t>
                </a:r>
                <a:r>
                  <a:rPr lang="en-US" b="1" dirty="0"/>
                  <a:t>j</a:t>
                </a:r>
                <a:r>
                  <a:rPr lang="en-US" dirty="0"/>
                  <a:t> </a:t>
                </a:r>
                <a:r>
                  <a:rPr lang="en-US" dirty="0">
                    <a:sym typeface="Symbol" panose="05050102010706020507" pitchFamily="18" charset="2"/>
                  </a:rPr>
                  <a:t>= (1, 0, 0) 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0, 1, 0</m:t>
                        </m:r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endParaRPr lang="en-US" b="1" dirty="0"/>
              </a:p>
              <a:p>
                <a:pPr marL="0" indent="0">
                  <a:buNone/>
                </a:pPr>
                <a:r>
                  <a:rPr lang="en-US" b="1" dirty="0"/>
                  <a:t>	i</a:t>
                </a:r>
                <a:r>
                  <a:rPr lang="en-US" dirty="0"/>
                  <a:t> </a:t>
                </a:r>
                <a:r>
                  <a:rPr lang="en-US" dirty="0">
                    <a:sym typeface="Symbol" panose="05050102010706020507" pitchFamily="18" charset="2"/>
                  </a:rPr>
                  <a:t> </a:t>
                </a:r>
                <a:r>
                  <a:rPr lang="en-US" b="1" dirty="0"/>
                  <a:t>k</a:t>
                </a:r>
                <a:r>
                  <a:rPr lang="en-US" dirty="0"/>
                  <a:t> </a:t>
                </a:r>
                <a:r>
                  <a:rPr lang="en-US" dirty="0">
                    <a:sym typeface="Symbol" panose="05050102010706020507" pitchFamily="18" charset="2"/>
                  </a:rPr>
                  <a:t>= (1, 0, 0) 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0, 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 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endParaRPr lang="en-US" b="1" dirty="0"/>
              </a:p>
              <a:p>
                <a:pPr marL="0" indent="0">
                  <a:buNone/>
                </a:pPr>
                <a:r>
                  <a:rPr lang="en-US" b="1" dirty="0"/>
                  <a:t>           j</a:t>
                </a:r>
                <a:r>
                  <a:rPr lang="en-US" dirty="0"/>
                  <a:t> </a:t>
                </a:r>
                <a:r>
                  <a:rPr lang="en-US" dirty="0">
                    <a:sym typeface="Symbol" panose="05050102010706020507" pitchFamily="18" charset="2"/>
                  </a:rPr>
                  <a:t> </a:t>
                </a:r>
                <a:r>
                  <a:rPr lang="en-US" b="1" dirty="0"/>
                  <a:t>k</a:t>
                </a:r>
                <a:r>
                  <a:rPr lang="en-US" dirty="0"/>
                  <a:t> </a:t>
                </a:r>
                <a:r>
                  <a:rPr lang="en-US" dirty="0">
                    <a:sym typeface="Symbol" panose="05050102010706020507" pitchFamily="18" charset="2"/>
                  </a:rPr>
                  <a:t>= (0, 1, 0) 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0, 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  <m:r>
                          <a:rPr lang="en-US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 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endParaRPr lang="en-US" b="1" dirty="0"/>
              </a:p>
              <a:p>
                <a:pPr marL="0" indent="0">
                  <a:buNone/>
                </a:pPr>
                <a:endParaRPr lang="en-US" b="1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9BD1EFE-380C-41B4-9BD2-A98C881B84A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45921"/>
                <a:ext cx="10515600" cy="3413760"/>
              </a:xfrm>
              <a:blipFill>
                <a:blip r:embed="rId2"/>
                <a:stretch>
                  <a:fillRect l="-1217" t="-2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10C51E-02DA-4A3B-D650-4E84AE927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81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DAB5B-C0F4-4117-BF86-94095FD6C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Proyeksi</a:t>
            </a:r>
            <a:r>
              <a:rPr lang="en-US" b="1" dirty="0"/>
              <a:t> </a:t>
            </a:r>
            <a:r>
              <a:rPr lang="en-US" b="1" dirty="0" err="1"/>
              <a:t>Ortogonal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F8CBE-FF04-4AFD-8C94-C57CAD255F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b="1" dirty="0"/>
              <a:t>u</a:t>
            </a:r>
            <a:r>
              <a:rPr lang="en-US" dirty="0"/>
              <a:t> dan </a:t>
            </a:r>
            <a:r>
              <a:rPr lang="en-US" b="1" dirty="0"/>
              <a:t>v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di R</a:t>
            </a:r>
            <a:r>
              <a:rPr lang="en-US" baseline="30000" dirty="0"/>
              <a:t>n</a:t>
            </a:r>
            <a:r>
              <a:rPr lang="en-US" dirty="0"/>
              <a:t> dan </a:t>
            </a:r>
            <a:r>
              <a:rPr lang="en-US" b="1" dirty="0"/>
              <a:t>v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 0, </a:t>
            </a:r>
            <a:r>
              <a:rPr lang="en-US" dirty="0" err="1">
                <a:sym typeface="Symbol" panose="05050102010706020507" pitchFamily="18" charset="2"/>
              </a:rPr>
              <a:t>maka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b="1" dirty="0">
                <a:sym typeface="Symbol" panose="05050102010706020507" pitchFamily="18" charset="2"/>
              </a:rPr>
              <a:t>u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dapat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dinyatakan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sebagai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b="1" dirty="0">
                <a:sym typeface="Symbol" panose="05050102010706020507" pitchFamily="18" charset="2"/>
              </a:rPr>
              <a:t>u</a:t>
            </a:r>
            <a:r>
              <a:rPr lang="en-US" dirty="0">
                <a:sym typeface="Symbol" panose="05050102010706020507" pitchFamily="18" charset="2"/>
              </a:rPr>
              <a:t> = </a:t>
            </a:r>
            <a:r>
              <a:rPr lang="en-US" b="1" dirty="0">
                <a:sym typeface="Symbol" panose="05050102010706020507" pitchFamily="18" charset="2"/>
              </a:rPr>
              <a:t>w</a:t>
            </a:r>
            <a:r>
              <a:rPr lang="en-US" b="1" baseline="-25000" dirty="0">
                <a:sym typeface="Symbol" panose="05050102010706020507" pitchFamily="18" charset="2"/>
              </a:rPr>
              <a:t>1</a:t>
            </a:r>
            <a:r>
              <a:rPr lang="en-US" b="1" dirty="0">
                <a:sym typeface="Symbol" panose="05050102010706020507" pitchFamily="18" charset="2"/>
              </a:rPr>
              <a:t> </a:t>
            </a:r>
            <a:r>
              <a:rPr lang="en-US" dirty="0">
                <a:sym typeface="Symbol" panose="05050102010706020507" pitchFamily="18" charset="2"/>
              </a:rPr>
              <a:t>+ </a:t>
            </a:r>
            <a:r>
              <a:rPr lang="en-US" b="1" dirty="0">
                <a:sym typeface="Symbol" panose="05050102010706020507" pitchFamily="18" charset="2"/>
              </a:rPr>
              <a:t>w</a:t>
            </a:r>
            <a:r>
              <a:rPr lang="en-US" b="1" baseline="-25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, yang </a:t>
            </a:r>
            <a:r>
              <a:rPr lang="en-US" dirty="0" err="1">
                <a:sym typeface="Symbol" panose="05050102010706020507" pitchFamily="18" charset="2"/>
              </a:rPr>
              <a:t>dalam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hal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ini</a:t>
            </a:r>
            <a:r>
              <a:rPr lang="en-US" dirty="0">
                <a:sym typeface="Symbol" panose="05050102010706020507" pitchFamily="18" charset="2"/>
              </a:rPr>
              <a:t>  </a:t>
            </a:r>
            <a:r>
              <a:rPr lang="en-US" b="1" dirty="0">
                <a:sym typeface="Symbol" panose="05050102010706020507" pitchFamily="18" charset="2"/>
              </a:rPr>
              <a:t>w</a:t>
            </a:r>
            <a:r>
              <a:rPr lang="en-US" b="1" baseline="-25000" dirty="0">
                <a:sym typeface="Symbol" panose="05050102010706020507" pitchFamily="18" charset="2"/>
              </a:rPr>
              <a:t>1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adalah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proyeksi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b="1" dirty="0">
                <a:sym typeface="Symbol" panose="05050102010706020507" pitchFamily="18" charset="2"/>
              </a:rPr>
              <a:t>u</a:t>
            </a:r>
            <a:r>
              <a:rPr lang="en-US" dirty="0">
                <a:sym typeface="Symbol" panose="05050102010706020507" pitchFamily="18" charset="2"/>
              </a:rPr>
              <a:t> pada </a:t>
            </a:r>
            <a:r>
              <a:rPr lang="en-US" b="1" dirty="0">
                <a:sym typeface="Symbol" panose="05050102010706020507" pitchFamily="18" charset="2"/>
              </a:rPr>
              <a:t>v </a:t>
            </a:r>
            <a:r>
              <a:rPr lang="en-US" dirty="0">
                <a:sym typeface="Symbol" panose="05050102010706020507" pitchFamily="18" charset="2"/>
              </a:rPr>
              <a:t>dan </a:t>
            </a:r>
            <a:r>
              <a:rPr lang="en-US" b="1" dirty="0">
                <a:sym typeface="Symbol" panose="05050102010706020507" pitchFamily="18" charset="2"/>
              </a:rPr>
              <a:t>w</a:t>
            </a:r>
            <a:r>
              <a:rPr lang="en-US" b="1" baseline="-25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adalah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komponen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dari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b="1" dirty="0">
                <a:sym typeface="Symbol" panose="05050102010706020507" pitchFamily="18" charset="2"/>
              </a:rPr>
              <a:t>u</a:t>
            </a:r>
            <a:r>
              <a:rPr lang="en-US" dirty="0">
                <a:sym typeface="Symbol" panose="05050102010706020507" pitchFamily="18" charset="2"/>
              </a:rPr>
              <a:t> yang orthogonal pada </a:t>
            </a:r>
            <a:r>
              <a:rPr lang="en-US" b="1" dirty="0">
                <a:sym typeface="Symbol" panose="05050102010706020507" pitchFamily="18" charset="2"/>
              </a:rPr>
              <a:t>v</a:t>
            </a:r>
            <a:r>
              <a:rPr lang="en-US" dirty="0">
                <a:sym typeface="Symbol" panose="05050102010706020507" pitchFamily="18" charset="2"/>
              </a:rPr>
              <a:t>.</a:t>
            </a:r>
          </a:p>
          <a:p>
            <a:endParaRPr lang="en-US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dirty="0">
                <a:sym typeface="Symbol" panose="05050102010706020507" pitchFamily="18" charset="2"/>
              </a:rPr>
              <a:t> 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03FC4CE-D220-41C2-BCE2-942238B478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9950" y="3862205"/>
            <a:ext cx="10173850" cy="148783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4F3708C-7BFA-4131-B148-D2103B7F41A6}"/>
              </a:ext>
            </a:extLst>
          </p:cNvPr>
          <p:cNvSpPr txBox="1"/>
          <p:nvPr/>
        </p:nvSpPr>
        <p:spPr>
          <a:xfrm>
            <a:off x="2858813" y="4980707"/>
            <a:ext cx="293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v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AA54394-68DB-4CF6-87E0-2D4AF15692EE}"/>
              </a:ext>
            </a:extLst>
          </p:cNvPr>
          <p:cNvSpPr txBox="1"/>
          <p:nvPr/>
        </p:nvSpPr>
        <p:spPr>
          <a:xfrm>
            <a:off x="5491654" y="4985501"/>
            <a:ext cx="293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v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99355FB-8621-4FD9-BEAA-86D8445678AD}"/>
              </a:ext>
            </a:extLst>
          </p:cNvPr>
          <p:cNvSpPr txBox="1"/>
          <p:nvPr/>
        </p:nvSpPr>
        <p:spPr>
          <a:xfrm>
            <a:off x="7317352" y="4996011"/>
            <a:ext cx="293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v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5C3274E-E522-41BC-8ECE-163888336E2E}"/>
              </a:ext>
            </a:extLst>
          </p:cNvPr>
          <p:cNvSpPr txBox="1"/>
          <p:nvPr/>
        </p:nvSpPr>
        <p:spPr>
          <a:xfrm>
            <a:off x="10718380" y="4980707"/>
            <a:ext cx="293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v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405AE55-2917-4880-B10B-22CA70CBA2AB}"/>
              </a:ext>
            </a:extLst>
          </p:cNvPr>
          <p:cNvSpPr txBox="1"/>
          <p:nvPr/>
        </p:nvSpPr>
        <p:spPr>
          <a:xfrm>
            <a:off x="1366236" y="5915353"/>
            <a:ext cx="62447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Bagaimana</a:t>
            </a:r>
            <a:r>
              <a:rPr lang="en-US" sz="2800" dirty="0"/>
              <a:t> </a:t>
            </a:r>
            <a:r>
              <a:rPr lang="en-US" sz="2800" dirty="0" err="1"/>
              <a:t>cara</a:t>
            </a:r>
            <a:r>
              <a:rPr lang="en-US" sz="2800" dirty="0"/>
              <a:t> </a:t>
            </a:r>
            <a:r>
              <a:rPr lang="en-US" sz="2800" dirty="0" err="1"/>
              <a:t>menentukan</a:t>
            </a:r>
            <a:r>
              <a:rPr lang="en-US" sz="2800" dirty="0"/>
              <a:t> </a:t>
            </a:r>
            <a:r>
              <a:rPr lang="en-US" sz="2800" b="1" dirty="0"/>
              <a:t>w</a:t>
            </a:r>
            <a:r>
              <a:rPr lang="en-US" sz="2800" b="1" baseline="-25000" dirty="0"/>
              <a:t>1</a:t>
            </a:r>
            <a:r>
              <a:rPr lang="en-US" sz="2800" dirty="0"/>
              <a:t> dan </a:t>
            </a:r>
            <a:r>
              <a:rPr lang="en-US" sz="2800" b="1" dirty="0"/>
              <a:t>w</a:t>
            </a:r>
            <a:r>
              <a:rPr lang="en-US" sz="2800" b="1" baseline="-25000" dirty="0"/>
              <a:t>2</a:t>
            </a:r>
            <a:r>
              <a:rPr lang="en-US" sz="2800" dirty="0"/>
              <a:t>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2510E6-BC95-6D3F-31D0-2CCA322C1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271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6B1E21-F627-42A5-9956-D2EA771E0C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6880"/>
            <a:ext cx="10515600" cy="5740083"/>
          </a:xfrm>
        </p:spPr>
        <p:txBody>
          <a:bodyPr/>
          <a:lstStyle/>
          <a:p>
            <a:r>
              <a:rPr lang="en-US" dirty="0" err="1"/>
              <a:t>Tinjau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  </a:t>
            </a:r>
          </a:p>
          <a:p>
            <a:pPr marL="0" indent="0">
              <a:buNone/>
            </a:pPr>
            <a:r>
              <a:rPr lang="en-US" dirty="0"/>
              <a:t>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3CBF6B5-7CE3-480E-BC50-4F6BB8F1F6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5865" y="923330"/>
            <a:ext cx="2926466" cy="18796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D8C80D8-404E-4DC5-A1C1-8A1AFF7D5601}"/>
              </a:ext>
            </a:extLst>
          </p:cNvPr>
          <p:cNvSpPr txBox="1"/>
          <p:nvPr/>
        </p:nvSpPr>
        <p:spPr>
          <a:xfrm>
            <a:off x="3411855" y="2363414"/>
            <a:ext cx="293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v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5A51F82-D229-4762-A361-174F2309B511}"/>
              </a:ext>
            </a:extLst>
          </p:cNvPr>
          <p:cNvSpPr/>
          <p:nvPr/>
        </p:nvSpPr>
        <p:spPr>
          <a:xfrm>
            <a:off x="4370352" y="736597"/>
            <a:ext cx="622896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w</a:t>
            </a:r>
            <a:r>
              <a:rPr lang="en-US" sz="2400" b="1" baseline="-25000" dirty="0"/>
              <a:t>1</a:t>
            </a:r>
            <a:r>
              <a:rPr lang="en-US" sz="2400" baseline="-25000" dirty="0"/>
              <a:t> </a:t>
            </a:r>
            <a:r>
              <a:rPr lang="en-US" sz="2400" dirty="0"/>
              <a:t>= </a:t>
            </a:r>
            <a:r>
              <a:rPr lang="en-US" sz="2400" dirty="0" err="1"/>
              <a:t>proyeksi</a:t>
            </a:r>
            <a:r>
              <a:rPr lang="en-US" sz="2400" dirty="0"/>
              <a:t> </a:t>
            </a:r>
            <a:r>
              <a:rPr lang="en-US" sz="2400" b="1" dirty="0"/>
              <a:t>u</a:t>
            </a:r>
            <a:r>
              <a:rPr lang="en-US" sz="2400" dirty="0"/>
              <a:t> pada </a:t>
            </a:r>
            <a:r>
              <a:rPr lang="en-US" sz="2400" b="1" dirty="0"/>
              <a:t>v</a:t>
            </a:r>
          </a:p>
          <a:p>
            <a:r>
              <a:rPr lang="en-US" sz="2400" dirty="0"/>
              <a:t>      = </a:t>
            </a:r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skalar</a:t>
            </a:r>
            <a:r>
              <a:rPr lang="en-US" sz="2400" dirty="0"/>
              <a:t> </a:t>
            </a:r>
            <a:r>
              <a:rPr lang="en-US" sz="2400" i="1" dirty="0"/>
              <a:t>k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b="1" dirty="0"/>
              <a:t>v</a:t>
            </a:r>
          </a:p>
          <a:p>
            <a:r>
              <a:rPr lang="en-US" sz="2400" dirty="0"/>
              <a:t>      =  </a:t>
            </a:r>
            <a:r>
              <a:rPr lang="en-US" sz="2400" i="1" dirty="0" err="1"/>
              <a:t>k</a:t>
            </a:r>
            <a:r>
              <a:rPr lang="en-US" sz="2400" b="1" dirty="0" err="1"/>
              <a:t>v</a:t>
            </a:r>
            <a:endParaRPr lang="en-US" sz="2400" b="1" dirty="0"/>
          </a:p>
          <a:p>
            <a:r>
              <a:rPr lang="en-US" sz="2400" dirty="0"/>
              <a:t>dan</a:t>
            </a:r>
          </a:p>
          <a:p>
            <a:r>
              <a:rPr lang="en-US" sz="2400" dirty="0"/>
              <a:t>   </a:t>
            </a:r>
            <a:r>
              <a:rPr lang="en-US" sz="2400" b="1" dirty="0">
                <a:sym typeface="Symbol" panose="05050102010706020507" pitchFamily="18" charset="2"/>
              </a:rPr>
              <a:t>w</a:t>
            </a:r>
            <a:r>
              <a:rPr lang="en-US" sz="2400" b="1" baseline="-25000" dirty="0">
                <a:sym typeface="Symbol" panose="05050102010706020507" pitchFamily="18" charset="2"/>
              </a:rPr>
              <a:t>2</a:t>
            </a:r>
            <a:r>
              <a:rPr lang="en-US" sz="2400" dirty="0">
                <a:sym typeface="Symbol" panose="05050102010706020507" pitchFamily="18" charset="2"/>
              </a:rPr>
              <a:t> = </a:t>
            </a:r>
            <a:r>
              <a:rPr lang="en-US" sz="2400" dirty="0" err="1">
                <a:sym typeface="Symbol" panose="05050102010706020507" pitchFamily="18" charset="2"/>
              </a:rPr>
              <a:t>komponen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dari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b="1" dirty="0">
                <a:sym typeface="Symbol" panose="05050102010706020507" pitchFamily="18" charset="2"/>
              </a:rPr>
              <a:t>u</a:t>
            </a:r>
            <a:r>
              <a:rPr lang="en-US" sz="2400" dirty="0">
                <a:sym typeface="Symbol" panose="05050102010706020507" pitchFamily="18" charset="2"/>
              </a:rPr>
              <a:t> yang orthogonal pada </a:t>
            </a:r>
            <a:r>
              <a:rPr lang="en-US" sz="2400" b="1" dirty="0">
                <a:sym typeface="Symbol" panose="05050102010706020507" pitchFamily="18" charset="2"/>
              </a:rPr>
              <a:t>v</a:t>
            </a:r>
            <a:r>
              <a:rPr lang="en-US" sz="2400" dirty="0">
                <a:sym typeface="Symbol" panose="05050102010706020507" pitchFamily="18" charset="2"/>
              </a:rPr>
              <a:t>.</a:t>
            </a:r>
          </a:p>
          <a:p>
            <a:r>
              <a:rPr lang="en-US" sz="2400" dirty="0" err="1"/>
              <a:t>maka</a:t>
            </a:r>
            <a:endParaRPr lang="en-US" sz="2400" dirty="0"/>
          </a:p>
          <a:p>
            <a:r>
              <a:rPr lang="en-US" sz="2400" dirty="0"/>
              <a:t>    </a:t>
            </a:r>
            <a:r>
              <a:rPr lang="en-US" sz="2400" b="1" dirty="0"/>
              <a:t>u</a:t>
            </a:r>
            <a:r>
              <a:rPr lang="en-US" sz="2400" dirty="0"/>
              <a:t> = </a:t>
            </a:r>
            <a:r>
              <a:rPr lang="en-US" sz="2400" b="1" dirty="0"/>
              <a:t>w</a:t>
            </a:r>
            <a:r>
              <a:rPr lang="en-US" sz="2400" b="1" baseline="-25000" dirty="0"/>
              <a:t>1  </a:t>
            </a:r>
            <a:r>
              <a:rPr lang="en-US" sz="2400" dirty="0"/>
              <a:t>+ </a:t>
            </a:r>
            <a:r>
              <a:rPr lang="en-US" sz="2400" b="1" dirty="0"/>
              <a:t>w</a:t>
            </a:r>
            <a:r>
              <a:rPr lang="en-US" sz="2400" b="1" baseline="-25000" dirty="0"/>
              <a:t>2</a:t>
            </a:r>
            <a:r>
              <a:rPr lang="en-US" sz="2400" dirty="0"/>
              <a:t> 	= </a:t>
            </a:r>
            <a:r>
              <a:rPr lang="en-US" sz="2400" i="1" dirty="0" err="1"/>
              <a:t>k</a:t>
            </a:r>
            <a:r>
              <a:rPr lang="en-US" sz="2400" b="1" dirty="0" err="1"/>
              <a:t>v</a:t>
            </a:r>
            <a:r>
              <a:rPr lang="en-US" sz="2400" dirty="0"/>
              <a:t> + </a:t>
            </a:r>
            <a:r>
              <a:rPr lang="en-US" sz="2400" b="1" dirty="0"/>
              <a:t>w</a:t>
            </a:r>
            <a:r>
              <a:rPr lang="en-US" sz="2400" b="1" baseline="-25000" dirty="0"/>
              <a:t>2</a:t>
            </a:r>
            <a:r>
              <a:rPr lang="en-US" sz="2400" dirty="0"/>
              <a:t> 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2DA0452A-5D01-4219-8188-D090C8887319}"/>
                  </a:ext>
                </a:extLst>
              </p:cNvPr>
              <p:cNvSpPr/>
              <p:nvPr/>
            </p:nvSpPr>
            <p:spPr>
              <a:xfrm>
                <a:off x="1205865" y="3664521"/>
                <a:ext cx="8954135" cy="13580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dirty="0"/>
                  <a:t>u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 </a:t>
                </a:r>
                <a:r>
                  <a:rPr lang="en-US" sz="2400" b="1" dirty="0"/>
                  <a:t>v</a:t>
                </a:r>
                <a:r>
                  <a:rPr lang="en-US" sz="2400" dirty="0"/>
                  <a:t> = (</a:t>
                </a:r>
                <a:r>
                  <a:rPr lang="en-US" sz="2400" i="1" dirty="0" err="1"/>
                  <a:t>k</a:t>
                </a:r>
                <a:r>
                  <a:rPr lang="en-US" sz="2400" b="1" dirty="0" err="1"/>
                  <a:t>v</a:t>
                </a:r>
                <a:r>
                  <a:rPr lang="en-US" sz="2400" dirty="0"/>
                  <a:t> + </a:t>
                </a:r>
                <a:r>
                  <a:rPr lang="en-US" sz="2400" b="1" dirty="0"/>
                  <a:t>w</a:t>
                </a:r>
                <a:r>
                  <a:rPr lang="en-US" sz="2400" b="1" baseline="-25000" dirty="0"/>
                  <a:t>2</a:t>
                </a:r>
                <a:r>
                  <a:rPr lang="en-US" sz="2400" dirty="0"/>
                  <a:t>) </a:t>
                </a:r>
                <a:r>
                  <a:rPr lang="en-US" sz="2400" dirty="0">
                    <a:sym typeface="Symbol" panose="05050102010706020507" pitchFamily="18" charset="2"/>
                  </a:rPr>
                  <a:t> </a:t>
                </a:r>
                <a:r>
                  <a:rPr lang="en-US" sz="2400" b="1" dirty="0"/>
                  <a:t>v  </a:t>
                </a:r>
              </a:p>
              <a:p>
                <a:r>
                  <a:rPr lang="en-US" sz="2400" b="1" dirty="0"/>
                  <a:t>        </a:t>
                </a:r>
                <a:r>
                  <a:rPr lang="en-US" sz="2400" dirty="0"/>
                  <a:t>= </a:t>
                </a:r>
                <a:r>
                  <a:rPr lang="en-US" sz="2400" i="1" dirty="0"/>
                  <a:t>k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1" i="0" smtClean="0">
                                <a:latin typeface="Cambria Math" panose="02040503050406030204" pitchFamily="18" charset="0"/>
                              </a:rPr>
                              <m:t>𝐯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/>
                  <a:t> + </a:t>
                </a:r>
                <a:r>
                  <a:rPr lang="en-US" sz="2400" b="1" dirty="0"/>
                  <a:t>w</a:t>
                </a:r>
                <a:r>
                  <a:rPr lang="en-US" sz="2400" b="1" baseline="-25000" dirty="0"/>
                  <a:t>2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 </a:t>
                </a:r>
                <a:r>
                  <a:rPr lang="en-US" sz="2400" b="1" dirty="0"/>
                  <a:t>v  </a:t>
                </a:r>
              </a:p>
              <a:p>
                <a:r>
                  <a:rPr lang="en-US" sz="2400" dirty="0"/>
                  <a:t>        = </a:t>
                </a:r>
                <a:r>
                  <a:rPr lang="en-US" sz="2400" i="1" dirty="0"/>
                  <a:t>k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24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1">
                                <a:latin typeface="Cambria Math" panose="02040503050406030204" pitchFamily="18" charset="0"/>
                              </a:rPr>
                              <m:t>𝐯</m:t>
                            </m:r>
                          </m:e>
                        </m:d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/>
                  <a:t>    (</a:t>
                </a:r>
                <a:r>
                  <a:rPr lang="en-US" sz="2400" b="1" dirty="0"/>
                  <a:t>w</a:t>
                </a:r>
                <a:r>
                  <a:rPr lang="en-US" sz="2400" b="1" baseline="-25000" dirty="0"/>
                  <a:t>2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 </a:t>
                </a:r>
                <a:r>
                  <a:rPr lang="en-US" sz="2400" b="1" dirty="0"/>
                  <a:t>v  </a:t>
                </a:r>
                <a:r>
                  <a:rPr lang="en-US" sz="2400" dirty="0"/>
                  <a:t>= 0 </a:t>
                </a:r>
                <a:r>
                  <a:rPr lang="en-US" sz="2400" dirty="0" err="1"/>
                  <a:t>sebab</a:t>
                </a:r>
                <a:r>
                  <a:rPr lang="en-US" sz="2400" dirty="0"/>
                  <a:t> </a:t>
                </a:r>
                <a:r>
                  <a:rPr lang="en-US" sz="2400" b="1" dirty="0"/>
                  <a:t>w</a:t>
                </a:r>
                <a:r>
                  <a:rPr lang="en-US" sz="2400" b="1" baseline="-25000" dirty="0"/>
                  <a:t>2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 </a:t>
                </a:r>
                <a:r>
                  <a:rPr lang="en-US" sz="2400" b="1" dirty="0"/>
                  <a:t>v </a:t>
                </a:r>
                <a:r>
                  <a:rPr lang="en-US" sz="2400" dirty="0"/>
                  <a:t>)  </a:t>
                </a:r>
                <a:r>
                  <a:rPr lang="en-US" sz="2400" dirty="0">
                    <a:sym typeface="Wingdings" panose="05000000000000000000" pitchFamily="2" charset="2"/>
                  </a:rPr>
                  <a:t>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𝐮</m:t>
                        </m:r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en-US" sz="2400" b="1" i="0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𝐯</m:t>
                        </m:r>
                      </m:num>
                      <m:den>
                        <m:sSup>
                          <m:sSupPr>
                            <m:ctrlP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2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1" i="0" smtClean="0">
                                    <a:latin typeface="Cambria Math" panose="02040503050406030204" pitchFamily="18" charset="0"/>
                                  </a:rPr>
                                  <m:t>𝐯</m:t>
                                </m:r>
                              </m:e>
                            </m:d>
                          </m:e>
                          <m:sup>
                            <m:r>
                              <a:rPr lang="en-US" sz="24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400" b="1" dirty="0"/>
                  <a:t> </a:t>
                </a:r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2DA0452A-5D01-4219-8188-D090C888731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5865" y="3664521"/>
                <a:ext cx="8954135" cy="1358000"/>
              </a:xfrm>
              <a:prstGeom prst="rect">
                <a:avLst/>
              </a:prstGeom>
              <a:blipFill>
                <a:blip r:embed="rId5"/>
                <a:stretch>
                  <a:fillRect l="-1089" t="-4484" b="-8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EC329F1-4E61-4837-8290-F4612C725601}"/>
                  </a:ext>
                </a:extLst>
              </p:cNvPr>
              <p:cNvSpPr/>
              <p:nvPr/>
            </p:nvSpPr>
            <p:spPr>
              <a:xfrm>
                <a:off x="1205865" y="5118680"/>
                <a:ext cx="8954135" cy="13580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err="1"/>
                  <a:t>sehingga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</a:p>
              <a:p>
                <a:endParaRPr lang="en-US" sz="2400" dirty="0">
                  <a:sym typeface="Symbol" panose="05050102010706020507" pitchFamily="18" charset="2"/>
                </a:endParaRPr>
              </a:p>
              <a:p>
                <a:r>
                  <a:rPr lang="en-US" sz="2400" b="1" dirty="0"/>
                  <a:t>       w</a:t>
                </a:r>
                <a:r>
                  <a:rPr lang="en-US" sz="2400" b="1" baseline="-25000" dirty="0"/>
                  <a:t>1</a:t>
                </a:r>
                <a:r>
                  <a:rPr lang="en-US" sz="2400" dirty="0"/>
                  <a:t> = </a:t>
                </a:r>
                <a:r>
                  <a:rPr lang="en-US" sz="2400" i="1" dirty="0"/>
                  <a:t>k</a:t>
                </a:r>
                <a:r>
                  <a:rPr lang="en-US" sz="2400" dirty="0"/>
                  <a:t> </a:t>
                </a:r>
                <a:r>
                  <a:rPr lang="en-US" sz="2400" b="1" dirty="0"/>
                  <a:t>v  </a:t>
                </a:r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>
                            <a:latin typeface="Cambria Math" panose="02040503050406030204" pitchFamily="18" charset="0"/>
                          </a:rPr>
                          <m:t>𝐮</m:t>
                        </m:r>
                        <m:r>
                          <a:rPr lang="en-US" sz="2400" b="1"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en-US" sz="2400" b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𝐯</m:t>
                        </m:r>
                      </m:num>
                      <m:den>
                        <m:sSup>
                          <m:sSupPr>
                            <m:ctrlPr>
                              <a:rPr lang="en-US" sz="2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2400" b="1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1">
                                    <a:latin typeface="Cambria Math" panose="02040503050406030204" pitchFamily="18" charset="0"/>
                                  </a:rPr>
                                  <m:t>𝐯</m:t>
                                </m:r>
                              </m:e>
                            </m:d>
                          </m:e>
                          <m:sup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 </a:t>
                </a:r>
                <a:r>
                  <a:rPr lang="en-US" sz="2400" b="1" dirty="0">
                    <a:sym typeface="Symbol" panose="05050102010706020507" pitchFamily="18" charset="2"/>
                  </a:rPr>
                  <a:t>v</a:t>
                </a:r>
                <a:r>
                  <a:rPr lang="en-US" sz="2400" dirty="0"/>
                  <a:t> </a:t>
                </a:r>
                <a:r>
                  <a:rPr lang="en-US" sz="2400" b="1" dirty="0"/>
                  <a:t>       </a:t>
                </a:r>
                <a:r>
                  <a:rPr lang="en-US" sz="2400" dirty="0"/>
                  <a:t>dan</a:t>
                </a:r>
                <a:r>
                  <a:rPr lang="en-US" sz="2400" b="1" dirty="0"/>
                  <a:t>       w</a:t>
                </a:r>
                <a:r>
                  <a:rPr lang="en-US" sz="2400" b="1" baseline="-25000" dirty="0"/>
                  <a:t>2</a:t>
                </a:r>
                <a:r>
                  <a:rPr lang="en-US" sz="2400" dirty="0"/>
                  <a:t> = </a:t>
                </a:r>
                <a:r>
                  <a:rPr lang="en-US" sz="2400" b="1" dirty="0"/>
                  <a:t>u</a:t>
                </a:r>
                <a:r>
                  <a:rPr lang="en-US" sz="2400" dirty="0"/>
                  <a:t> – </a:t>
                </a:r>
                <a:r>
                  <a:rPr lang="en-US" sz="2400" b="1" dirty="0"/>
                  <a:t>w</a:t>
                </a:r>
                <a:r>
                  <a:rPr lang="en-US" sz="2400" b="1" baseline="-25000" dirty="0"/>
                  <a:t>1</a:t>
                </a:r>
                <a:r>
                  <a:rPr lang="en-US" sz="2400" dirty="0"/>
                  <a:t> = </a:t>
                </a:r>
                <a:r>
                  <a:rPr lang="en-US" sz="2400" b="1" dirty="0"/>
                  <a:t>u</a:t>
                </a:r>
                <a:r>
                  <a:rPr lang="en-US" sz="2400" dirty="0"/>
                  <a:t> – </a:t>
                </a:r>
                <a:r>
                  <a:rPr lang="en-US" sz="2400" i="1" dirty="0" err="1"/>
                  <a:t>k</a:t>
                </a:r>
                <a:r>
                  <a:rPr lang="en-US" sz="2400" b="1" dirty="0" err="1"/>
                  <a:t>v</a:t>
                </a:r>
                <a:r>
                  <a:rPr lang="en-US" sz="2400" dirty="0"/>
                  <a:t> = </a:t>
                </a:r>
                <a:r>
                  <a:rPr lang="en-US" sz="2400" b="1" dirty="0"/>
                  <a:t>u</a:t>
                </a:r>
                <a:r>
                  <a:rPr lang="en-US" sz="2400" dirty="0"/>
                  <a:t> –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>
                            <a:latin typeface="Cambria Math" panose="02040503050406030204" pitchFamily="18" charset="0"/>
                          </a:rPr>
                          <m:t>𝐮</m:t>
                        </m:r>
                        <m:r>
                          <a:rPr lang="en-US" sz="2400" b="1"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en-US" sz="2400" b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𝐯</m:t>
                        </m:r>
                      </m:num>
                      <m:den>
                        <m:sSup>
                          <m:sSupPr>
                            <m:ctrlPr>
                              <a:rPr lang="en-US" sz="2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sz="2400" b="1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1">
                                    <a:latin typeface="Cambria Math" panose="02040503050406030204" pitchFamily="18" charset="0"/>
                                  </a:rPr>
                                  <m:t>𝐯</m:t>
                                </m:r>
                              </m:e>
                            </m:d>
                          </m:e>
                          <m:sup>
                            <m:r>
                              <a:rPr lang="en-US" sz="24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 </a:t>
                </a:r>
                <a:r>
                  <a:rPr lang="en-US" sz="2400" b="1" dirty="0">
                    <a:sym typeface="Symbol" panose="05050102010706020507" pitchFamily="18" charset="2"/>
                  </a:rPr>
                  <a:t>v</a:t>
                </a:r>
                <a:r>
                  <a:rPr lang="en-US" sz="2400" dirty="0"/>
                  <a:t> 	</a:t>
                </a:r>
                <a:r>
                  <a:rPr lang="en-US" sz="2400" b="1" dirty="0"/>
                  <a:t> </a:t>
                </a: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EC329F1-4E61-4837-8290-F4612C7256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5865" y="5118680"/>
                <a:ext cx="8954135" cy="1358000"/>
              </a:xfrm>
              <a:prstGeom prst="rect">
                <a:avLst/>
              </a:prstGeom>
              <a:blipFill>
                <a:blip r:embed="rId6"/>
                <a:stretch>
                  <a:fillRect l="-1089" t="-3604" b="-13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>
            <a:extLst>
              <a:ext uri="{FF2B5EF4-FFF2-40B4-BE49-F238E27FC236}">
                <a16:creationId xmlns:a16="http://schemas.microsoft.com/office/drawing/2014/main" id="{BE30078D-BEC2-42FB-97A9-18142DA79B86}"/>
              </a:ext>
            </a:extLst>
          </p:cNvPr>
          <p:cNvSpPr/>
          <p:nvPr/>
        </p:nvSpPr>
        <p:spPr>
          <a:xfrm>
            <a:off x="1548309" y="5560359"/>
            <a:ext cx="2688412" cy="123320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BDA9516-23E6-423F-95BA-C4832362E268}"/>
              </a:ext>
            </a:extLst>
          </p:cNvPr>
          <p:cNvSpPr/>
          <p:nvPr/>
        </p:nvSpPr>
        <p:spPr>
          <a:xfrm>
            <a:off x="5277028" y="5560359"/>
            <a:ext cx="4415612" cy="123320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2333DEF-C5CC-3E9A-1898-1245ADFF5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479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44C89B2-74E4-48E0-A225-B0DEA969738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965200"/>
                <a:ext cx="10515600" cy="5486400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b="1" dirty="0" err="1"/>
                  <a:t>Contoh</a:t>
                </a:r>
                <a:r>
                  <a:rPr lang="en-US" b="1" dirty="0"/>
                  <a:t> 17</a:t>
                </a:r>
                <a:r>
                  <a:rPr lang="en-US" dirty="0"/>
                  <a:t>: Misalkan </a:t>
                </a:r>
                <a:r>
                  <a:rPr lang="en-US" b="1" dirty="0"/>
                  <a:t>u</a:t>
                </a:r>
                <a:r>
                  <a:rPr lang="en-US" dirty="0"/>
                  <a:t> = (2, –1, 3) dan </a:t>
                </a:r>
                <a:r>
                  <a:rPr lang="en-US" b="1" dirty="0"/>
                  <a:t>v</a:t>
                </a:r>
                <a:r>
                  <a:rPr lang="en-US" dirty="0"/>
                  <a:t> = (4, –1, 2), </a:t>
                </a:r>
                <a:r>
                  <a:rPr lang="en-US" dirty="0" err="1"/>
                  <a:t>tentukan</a:t>
                </a:r>
                <a:r>
                  <a:rPr lang="en-US" dirty="0"/>
                  <a:t> </a:t>
                </a:r>
                <a:r>
                  <a:rPr lang="en-US" dirty="0" err="1"/>
                  <a:t>proyeksi</a:t>
                </a:r>
                <a:r>
                  <a:rPr lang="en-US" dirty="0"/>
                  <a:t> orthogonal </a:t>
                </a:r>
                <a:r>
                  <a:rPr lang="en-US" b="1" dirty="0"/>
                  <a:t>u</a:t>
                </a:r>
                <a:r>
                  <a:rPr lang="en-US" dirty="0"/>
                  <a:t> pada </a:t>
                </a:r>
                <a:r>
                  <a:rPr lang="en-US" b="1" dirty="0"/>
                  <a:t>v</a:t>
                </a:r>
                <a:r>
                  <a:rPr lang="en-US" dirty="0"/>
                  <a:t> dan </a:t>
                </a:r>
                <a:r>
                  <a:rPr lang="en-US" dirty="0" err="1"/>
                  <a:t>komponen</a:t>
                </a:r>
                <a:r>
                  <a:rPr lang="en-US" dirty="0"/>
                  <a:t> </a:t>
                </a:r>
                <a:r>
                  <a:rPr lang="en-US" b="1" dirty="0"/>
                  <a:t>u</a:t>
                </a:r>
                <a:r>
                  <a:rPr lang="en-US" dirty="0"/>
                  <a:t> yang orthogonal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b="1" dirty="0"/>
                  <a:t>v</a:t>
                </a:r>
                <a:r>
                  <a:rPr lang="en-US" dirty="0"/>
                  <a:t>. </a:t>
                </a:r>
              </a:p>
              <a:p>
                <a:pPr marL="0" indent="0">
                  <a:buNone/>
                </a:pPr>
                <a:r>
                  <a:rPr lang="en-US" u="sng" dirty="0" err="1"/>
                  <a:t>Penyelesaian</a:t>
                </a:r>
                <a:r>
                  <a:rPr lang="en-US" dirty="0"/>
                  <a:t>:</a:t>
                </a:r>
              </a:p>
              <a:p>
                <a:pPr marL="0" indent="0">
                  <a:buNone/>
                </a:pPr>
                <a:r>
                  <a:rPr lang="en-US" b="1" dirty="0"/>
                  <a:t>      u</a:t>
                </a:r>
                <a:r>
                  <a:rPr lang="en-US" dirty="0"/>
                  <a:t> </a:t>
                </a:r>
                <a:r>
                  <a:rPr lang="en-US" dirty="0">
                    <a:sym typeface="Symbol" panose="05050102010706020507" pitchFamily="18" charset="2"/>
                  </a:rPr>
                  <a:t> </a:t>
                </a:r>
                <a:r>
                  <a:rPr lang="en-US" b="1" dirty="0"/>
                  <a:t>v</a:t>
                </a:r>
                <a:r>
                  <a:rPr lang="en-US" dirty="0"/>
                  <a:t> = (2)(4) + (–1)(–1) + (3)(2) = 15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       </m:t>
                        </m:r>
                        <m:d>
                          <m:dPr>
                            <m:begChr m:val="‖"/>
                            <m:endChr m:val="‖"/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>
                                <a:latin typeface="Cambria Math" panose="02040503050406030204" pitchFamily="18" charset="0"/>
                              </a:rPr>
                              <m:t>𝐯</m:t>
                            </m:r>
                          </m:e>
                        </m:d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(</m:t>
                    </m:r>
                    <m:rad>
                      <m:radPr>
                        <m:degHide m:val="on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e>
                          <m:sup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(−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dirty="0"/>
                  <a:t>)</a:t>
                </a:r>
                <a:r>
                  <a:rPr lang="en-US" baseline="30000" dirty="0"/>
                  <a:t>2</a:t>
                </a:r>
                <a:r>
                  <a:rPr lang="en-US" dirty="0"/>
                  <a:t> = (4)</a:t>
                </a:r>
                <a:r>
                  <a:rPr lang="en-US" baseline="30000" dirty="0"/>
                  <a:t>2</a:t>
                </a:r>
                <a:r>
                  <a:rPr lang="en-US" dirty="0"/>
                  <a:t> + (–1)</a:t>
                </a:r>
                <a:r>
                  <a:rPr lang="en-US" baseline="30000" dirty="0"/>
                  <a:t>2</a:t>
                </a:r>
                <a:r>
                  <a:rPr lang="en-US" dirty="0"/>
                  <a:t> + (2)</a:t>
                </a:r>
                <a:r>
                  <a:rPr lang="en-US" baseline="30000" dirty="0"/>
                  <a:t>2</a:t>
                </a:r>
                <a:r>
                  <a:rPr lang="en-US" dirty="0"/>
                  <a:t> =  16 + 1 + 2 = 21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 </a:t>
                </a:r>
                <a:r>
                  <a:rPr lang="en-US" dirty="0" err="1"/>
                  <a:t>maka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    </a:t>
                </a:r>
                <a:r>
                  <a:rPr lang="en-US" b="1" dirty="0"/>
                  <a:t>w</a:t>
                </a:r>
                <a:r>
                  <a:rPr lang="en-US" b="1" baseline="-25000" dirty="0"/>
                  <a:t>1</a:t>
                </a:r>
                <a:r>
                  <a:rPr lang="en-US" dirty="0"/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>
                            <a:latin typeface="Cambria Math" panose="02040503050406030204" pitchFamily="18" charset="0"/>
                          </a:rPr>
                          <m:t>𝐮</m:t>
                        </m:r>
                        <m:r>
                          <a:rPr lang="en-US" b="1"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en-US" b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𝐯</m:t>
                        </m:r>
                      </m:num>
                      <m:den>
                        <m:sSup>
                          <m:sSupPr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1">
                                    <a:latin typeface="Cambria Math" panose="02040503050406030204" pitchFamily="18" charset="0"/>
                                  </a:rPr>
                                  <m:t>𝐯</m:t>
                                </m:r>
                              </m:e>
                            </m:d>
                          </m:e>
                          <m:sup>
                            <m:r>
                              <a:rPr lang="en-US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 </a:t>
                </a:r>
                <a:r>
                  <a:rPr lang="en-US" dirty="0">
                    <a:sym typeface="Symbol" panose="05050102010706020507" pitchFamily="18" charset="2"/>
                  </a:rPr>
                  <a:t> </a:t>
                </a:r>
                <a:r>
                  <a:rPr lang="en-US" b="1" dirty="0">
                    <a:sym typeface="Symbol" panose="05050102010706020507" pitchFamily="18" charset="2"/>
                  </a:rPr>
                  <a:t>v</a:t>
                </a:r>
                <a:r>
                  <a:rPr lang="en-US" dirty="0"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21</m:t>
                        </m:r>
                      </m:den>
                    </m:f>
                  </m:oMath>
                </a14:m>
                <a:r>
                  <a:rPr lang="en-US" dirty="0"/>
                  <a:t> (4, –1, 2) = (20/7, –5/7, 10/7)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      </a:t>
                </a:r>
                <a:r>
                  <a:rPr lang="en-US" b="1" dirty="0"/>
                  <a:t>w</a:t>
                </a:r>
                <a:r>
                  <a:rPr lang="en-US" b="1" baseline="-25000" dirty="0"/>
                  <a:t>2</a:t>
                </a:r>
                <a:r>
                  <a:rPr lang="en-US" dirty="0"/>
                  <a:t> = </a:t>
                </a:r>
                <a:r>
                  <a:rPr lang="en-US" b="1" dirty="0"/>
                  <a:t>u</a:t>
                </a:r>
                <a:r>
                  <a:rPr lang="en-US" dirty="0"/>
                  <a:t> – </a:t>
                </a:r>
                <a:r>
                  <a:rPr lang="en-US" b="1" dirty="0"/>
                  <a:t>w</a:t>
                </a:r>
                <a:r>
                  <a:rPr lang="en-US" b="1" baseline="-25000" dirty="0"/>
                  <a:t>1</a:t>
                </a:r>
                <a:r>
                  <a:rPr lang="en-US" dirty="0"/>
                  <a:t> = (2, –1, 3) – (20/7, –5/7, 10/7) = (–6/7, –2/7, 11/7)     	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44C89B2-74E4-48E0-A225-B0DEA969738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965200"/>
                <a:ext cx="10515600" cy="5486400"/>
              </a:xfrm>
              <a:blipFill>
                <a:blip r:embed="rId2"/>
                <a:stretch>
                  <a:fillRect l="-1217" t="-2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6C940DC-79DE-E0F6-52CF-9BB23A382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920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27A19-921F-4096-861A-0CD726A76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Vektor</a:t>
            </a:r>
            <a:r>
              <a:rPr lang="en-US" b="1" dirty="0"/>
              <a:t> Normal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89606-9F12-471B-B62D-BA91AF51D5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Vektor</a:t>
            </a:r>
            <a:r>
              <a:rPr lang="en-US" dirty="0"/>
              <a:t> normal (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b="1" dirty="0"/>
              <a:t>normal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yang </a:t>
            </a:r>
            <a:r>
              <a:rPr lang="en-US" dirty="0" err="1"/>
              <a:t>tegak</a:t>
            </a:r>
            <a:r>
              <a:rPr lang="en-US" dirty="0"/>
              <a:t> </a:t>
            </a:r>
            <a:r>
              <a:rPr lang="en-US" dirty="0" err="1"/>
              <a:t>lurus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garis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bidang</a:t>
            </a: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689F090-664C-4AEE-85E0-36988D9B558F}"/>
              </a:ext>
            </a:extLst>
          </p:cNvPr>
          <p:cNvCxnSpPr>
            <a:cxnSpLocks/>
          </p:cNvCxnSpPr>
          <p:nvPr/>
        </p:nvCxnSpPr>
        <p:spPr>
          <a:xfrm>
            <a:off x="1737360" y="3586480"/>
            <a:ext cx="2225040" cy="22467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5F776E7-2320-4949-80AB-31436FA3443B}"/>
              </a:ext>
            </a:extLst>
          </p:cNvPr>
          <p:cNvCxnSpPr/>
          <p:nvPr/>
        </p:nvCxnSpPr>
        <p:spPr>
          <a:xfrm flipV="1">
            <a:off x="2753710" y="3741683"/>
            <a:ext cx="966952" cy="861848"/>
          </a:xfrm>
          <a:prstGeom prst="straightConnector1">
            <a:avLst/>
          </a:prstGeom>
          <a:ln w="381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6E7898E0-F115-46E0-A322-7B284EDA957D}"/>
              </a:ext>
            </a:extLst>
          </p:cNvPr>
          <p:cNvSpPr txBox="1"/>
          <p:nvPr/>
        </p:nvSpPr>
        <p:spPr>
          <a:xfrm>
            <a:off x="3742881" y="3539629"/>
            <a:ext cx="8258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(a, b)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97E9FF2-6141-435D-8598-A3DA74FFE631}"/>
              </a:ext>
            </a:extLst>
          </p:cNvPr>
          <p:cNvCxnSpPr>
            <a:cxnSpLocks/>
          </p:cNvCxnSpPr>
          <p:nvPr/>
        </p:nvCxnSpPr>
        <p:spPr>
          <a:xfrm flipH="1" flipV="1">
            <a:off x="2154621" y="4001294"/>
            <a:ext cx="599089" cy="602237"/>
          </a:xfrm>
          <a:prstGeom prst="straightConnector1">
            <a:avLst/>
          </a:prstGeom>
          <a:ln w="381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A263D219-1C93-4110-A1C2-12ADBA46A7E9}"/>
              </a:ext>
            </a:extLst>
          </p:cNvPr>
          <p:cNvSpPr txBox="1"/>
          <p:nvPr/>
        </p:nvSpPr>
        <p:spPr>
          <a:xfrm>
            <a:off x="1824024" y="4650382"/>
            <a:ext cx="12602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</a:t>
            </a:r>
            <a:r>
              <a:rPr lang="en-US" sz="2400" baseline="-25000" dirty="0"/>
              <a:t>0</a:t>
            </a:r>
            <a:r>
              <a:rPr lang="en-US" sz="2400" dirty="0"/>
              <a:t>(x</a:t>
            </a:r>
            <a:r>
              <a:rPr lang="en-US" sz="2400" baseline="-25000" dirty="0"/>
              <a:t>0</a:t>
            </a:r>
            <a:r>
              <a:rPr lang="en-US" sz="2400" dirty="0"/>
              <a:t>, y</a:t>
            </a:r>
            <a:r>
              <a:rPr lang="en-US" sz="2400" baseline="-25000" dirty="0"/>
              <a:t>0</a:t>
            </a:r>
            <a:r>
              <a:rPr lang="en-US" sz="2400" dirty="0"/>
              <a:t>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D18189B-7033-4119-A3E1-54BB78420D74}"/>
              </a:ext>
            </a:extLst>
          </p:cNvPr>
          <p:cNvSpPr/>
          <p:nvPr/>
        </p:nvSpPr>
        <p:spPr>
          <a:xfrm>
            <a:off x="3587139" y="3514541"/>
            <a:ext cx="290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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93E10CD-8521-42AA-9018-F8CD31BC18C9}"/>
              </a:ext>
            </a:extLst>
          </p:cNvPr>
          <p:cNvSpPr/>
          <p:nvPr/>
        </p:nvSpPr>
        <p:spPr>
          <a:xfrm>
            <a:off x="2018470" y="3803275"/>
            <a:ext cx="290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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4189A17-9101-4582-B238-A329C492F49E}"/>
              </a:ext>
            </a:extLst>
          </p:cNvPr>
          <p:cNvSpPr/>
          <p:nvPr/>
        </p:nvSpPr>
        <p:spPr>
          <a:xfrm>
            <a:off x="2605325" y="4413374"/>
            <a:ext cx="290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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13D014F-5280-4772-BB3A-B83AAE52CC92}"/>
              </a:ext>
            </a:extLst>
          </p:cNvPr>
          <p:cNvSpPr txBox="1"/>
          <p:nvPr/>
        </p:nvSpPr>
        <p:spPr>
          <a:xfrm>
            <a:off x="1933127" y="3487425"/>
            <a:ext cx="9476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P(x, y)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9D20740-870B-4FD6-9714-94D8706F8F94}"/>
              </a:ext>
            </a:extLst>
          </p:cNvPr>
          <p:cNvSpPr txBox="1"/>
          <p:nvPr/>
        </p:nvSpPr>
        <p:spPr>
          <a:xfrm>
            <a:off x="3302814" y="4001294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n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72033C0-A57E-4667-8B59-5723A2E31DE8}"/>
              </a:ext>
            </a:extLst>
          </p:cNvPr>
          <p:cNvCxnSpPr/>
          <p:nvPr/>
        </p:nvCxnSpPr>
        <p:spPr>
          <a:xfrm>
            <a:off x="7041931" y="4462959"/>
            <a:ext cx="341586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1C330F6-A6D3-45E4-8B9E-6974AC2086E8}"/>
              </a:ext>
            </a:extLst>
          </p:cNvPr>
          <p:cNvCxnSpPr/>
          <p:nvPr/>
        </p:nvCxnSpPr>
        <p:spPr>
          <a:xfrm>
            <a:off x="6017172" y="5729456"/>
            <a:ext cx="341586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A9AC460-F2E8-48D2-AFDB-77C287C4FE7F}"/>
              </a:ext>
            </a:extLst>
          </p:cNvPr>
          <p:cNvCxnSpPr>
            <a:cxnSpLocks/>
          </p:cNvCxnSpPr>
          <p:nvPr/>
        </p:nvCxnSpPr>
        <p:spPr>
          <a:xfrm flipV="1">
            <a:off x="6017172" y="4462960"/>
            <a:ext cx="1024759" cy="126649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C69E3EB-1E3C-42F7-A986-5BB5D21897E8}"/>
              </a:ext>
            </a:extLst>
          </p:cNvPr>
          <p:cNvCxnSpPr>
            <a:cxnSpLocks/>
          </p:cNvCxnSpPr>
          <p:nvPr/>
        </p:nvCxnSpPr>
        <p:spPr>
          <a:xfrm flipV="1">
            <a:off x="9429881" y="4462960"/>
            <a:ext cx="1024759" cy="126649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9AEE372-C79A-4057-A8CD-08581748DFB2}"/>
              </a:ext>
            </a:extLst>
          </p:cNvPr>
          <p:cNvCxnSpPr>
            <a:cxnSpLocks/>
          </p:cNvCxnSpPr>
          <p:nvPr/>
        </p:nvCxnSpPr>
        <p:spPr>
          <a:xfrm flipV="1">
            <a:off x="8339958" y="3539629"/>
            <a:ext cx="0" cy="1370352"/>
          </a:xfrm>
          <a:prstGeom prst="straightConnector1">
            <a:avLst/>
          </a:prstGeom>
          <a:ln w="381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B693668-376E-4C2E-BD76-35C355F86107}"/>
              </a:ext>
            </a:extLst>
          </p:cNvPr>
          <p:cNvSpPr txBox="1"/>
          <p:nvPr/>
        </p:nvSpPr>
        <p:spPr>
          <a:xfrm>
            <a:off x="8314399" y="3173859"/>
            <a:ext cx="1101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(a, b, c)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DF97C5E-C373-4B2C-AFB5-DBE8FC17F0E6}"/>
              </a:ext>
            </a:extLst>
          </p:cNvPr>
          <p:cNvSpPr/>
          <p:nvPr/>
        </p:nvSpPr>
        <p:spPr>
          <a:xfrm>
            <a:off x="8194726" y="3302728"/>
            <a:ext cx="290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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FAD2D91-4075-4680-8AD0-6548E1F4E515}"/>
              </a:ext>
            </a:extLst>
          </p:cNvPr>
          <p:cNvSpPr txBox="1"/>
          <p:nvPr/>
        </p:nvSpPr>
        <p:spPr>
          <a:xfrm>
            <a:off x="8119721" y="5023026"/>
            <a:ext cx="15937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</a:t>
            </a:r>
            <a:r>
              <a:rPr lang="en-US" sz="2400" baseline="-25000" dirty="0"/>
              <a:t>0</a:t>
            </a:r>
            <a:r>
              <a:rPr lang="en-US" sz="2400" dirty="0"/>
              <a:t>(x</a:t>
            </a:r>
            <a:r>
              <a:rPr lang="en-US" sz="2400" baseline="-25000" dirty="0"/>
              <a:t>0</a:t>
            </a:r>
            <a:r>
              <a:rPr lang="en-US" sz="2400" dirty="0"/>
              <a:t>, y</a:t>
            </a:r>
            <a:r>
              <a:rPr lang="en-US" sz="2400" baseline="-25000" dirty="0"/>
              <a:t>0</a:t>
            </a:r>
            <a:r>
              <a:rPr lang="en-US" sz="2400" dirty="0"/>
              <a:t>,</a:t>
            </a:r>
            <a:r>
              <a:rPr lang="en-US" sz="2400" baseline="-25000" dirty="0"/>
              <a:t> </a:t>
            </a:r>
            <a:r>
              <a:rPr lang="en-US" sz="2400" dirty="0"/>
              <a:t>z</a:t>
            </a:r>
            <a:r>
              <a:rPr lang="en-US" sz="2400" baseline="-25000" dirty="0"/>
              <a:t>0</a:t>
            </a:r>
            <a:r>
              <a:rPr lang="en-US" sz="2400" dirty="0"/>
              <a:t>,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6401ED4E-5B33-4EE2-A211-78CD0A362AE0}"/>
              </a:ext>
            </a:extLst>
          </p:cNvPr>
          <p:cNvCxnSpPr>
            <a:cxnSpLocks/>
          </p:cNvCxnSpPr>
          <p:nvPr/>
        </p:nvCxnSpPr>
        <p:spPr>
          <a:xfrm flipH="1" flipV="1">
            <a:off x="7104702" y="4900093"/>
            <a:ext cx="1247389" cy="367"/>
          </a:xfrm>
          <a:prstGeom prst="straightConnector1">
            <a:avLst/>
          </a:prstGeom>
          <a:ln w="381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5AE2D8EE-73D9-44A3-90D6-D68F2051275D}"/>
              </a:ext>
            </a:extLst>
          </p:cNvPr>
          <p:cNvSpPr/>
          <p:nvPr/>
        </p:nvSpPr>
        <p:spPr>
          <a:xfrm>
            <a:off x="8181585" y="4696548"/>
            <a:ext cx="290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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E94DFBE-B803-46B0-BBB4-01738DF5E906}"/>
              </a:ext>
            </a:extLst>
          </p:cNvPr>
          <p:cNvSpPr/>
          <p:nvPr/>
        </p:nvSpPr>
        <p:spPr>
          <a:xfrm>
            <a:off x="6922258" y="4684568"/>
            <a:ext cx="290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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B3CDA53-8C5F-467F-A9C1-A6FFC23208AB}"/>
              </a:ext>
            </a:extLst>
          </p:cNvPr>
          <p:cNvSpPr txBox="1"/>
          <p:nvPr/>
        </p:nvSpPr>
        <p:spPr>
          <a:xfrm>
            <a:off x="6653479" y="5006732"/>
            <a:ext cx="11934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P(x, y, z)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B6400E4-E596-47FB-8C64-3CA7A022A812}"/>
              </a:ext>
            </a:extLst>
          </p:cNvPr>
          <p:cNvSpPr txBox="1"/>
          <p:nvPr/>
        </p:nvSpPr>
        <p:spPr>
          <a:xfrm>
            <a:off x="8316248" y="3852711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n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9B97B5E-2E6C-4298-BA23-B0FDD75049D9}"/>
              </a:ext>
            </a:extLst>
          </p:cNvPr>
          <p:cNvSpPr/>
          <p:nvPr/>
        </p:nvSpPr>
        <p:spPr>
          <a:xfrm>
            <a:off x="8117808" y="4650382"/>
            <a:ext cx="222150" cy="249711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CEB77C9F-741B-4526-AB56-C4FF4EFC5B51}"/>
              </a:ext>
            </a:extLst>
          </p:cNvPr>
          <p:cNvCxnSpPr>
            <a:cxnSpLocks/>
          </p:cNvCxnSpPr>
          <p:nvPr/>
        </p:nvCxnSpPr>
        <p:spPr>
          <a:xfrm flipV="1">
            <a:off x="2582496" y="4281106"/>
            <a:ext cx="213176" cy="177276"/>
          </a:xfrm>
          <a:prstGeom prst="straightConnector1">
            <a:avLst/>
          </a:prstGeom>
          <a:ln w="317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57B80815-8DC4-44D9-A49D-D3121C913AD2}"/>
              </a:ext>
            </a:extLst>
          </p:cNvPr>
          <p:cNvCxnSpPr>
            <a:cxnSpLocks/>
          </p:cNvCxnSpPr>
          <p:nvPr/>
        </p:nvCxnSpPr>
        <p:spPr>
          <a:xfrm>
            <a:off x="2791356" y="4295068"/>
            <a:ext cx="144898" cy="163314"/>
          </a:xfrm>
          <a:prstGeom prst="straightConnector1">
            <a:avLst/>
          </a:prstGeom>
          <a:ln w="317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5367A4E5-C7C5-4DD6-BCD0-5B9666888B08}"/>
              </a:ext>
            </a:extLst>
          </p:cNvPr>
          <p:cNvSpPr txBox="1"/>
          <p:nvPr/>
        </p:nvSpPr>
        <p:spPr>
          <a:xfrm>
            <a:off x="3877603" y="6163981"/>
            <a:ext cx="3654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n </a:t>
            </a:r>
            <a:r>
              <a:rPr lang="en-US" sz="2400" dirty="0"/>
              <a:t>= </a:t>
            </a:r>
            <a:r>
              <a:rPr lang="en-US" sz="2400" dirty="0" err="1"/>
              <a:t>vektor</a:t>
            </a:r>
            <a:r>
              <a:rPr lang="en-US" sz="2400" dirty="0"/>
              <a:t> normal  = normal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7F2197-B7E9-2052-82CE-9BF9DA92C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96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9945A93-E62B-47DA-BA3A-AC9237653D95}"/>
              </a:ext>
            </a:extLst>
          </p:cNvPr>
          <p:cNvCxnSpPr>
            <a:cxnSpLocks/>
          </p:cNvCxnSpPr>
          <p:nvPr/>
        </p:nvCxnSpPr>
        <p:spPr>
          <a:xfrm>
            <a:off x="1539057" y="953448"/>
            <a:ext cx="2225040" cy="22467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5A957C00-BBB2-40D1-ACD0-D4A0AD099032}"/>
              </a:ext>
            </a:extLst>
          </p:cNvPr>
          <p:cNvCxnSpPr/>
          <p:nvPr/>
        </p:nvCxnSpPr>
        <p:spPr>
          <a:xfrm flipV="1">
            <a:off x="2555407" y="1108651"/>
            <a:ext cx="966952" cy="861848"/>
          </a:xfrm>
          <a:prstGeom prst="straightConnector1">
            <a:avLst/>
          </a:prstGeom>
          <a:ln w="381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C4B265CF-2712-4ED5-9F1E-81CBDE605EE6}"/>
              </a:ext>
            </a:extLst>
          </p:cNvPr>
          <p:cNvSpPr txBox="1"/>
          <p:nvPr/>
        </p:nvSpPr>
        <p:spPr>
          <a:xfrm>
            <a:off x="3544578" y="906597"/>
            <a:ext cx="8258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(a, b)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D9BF04C-AEB0-4487-BE97-DD7A0EA9A7BD}"/>
              </a:ext>
            </a:extLst>
          </p:cNvPr>
          <p:cNvCxnSpPr>
            <a:cxnSpLocks/>
          </p:cNvCxnSpPr>
          <p:nvPr/>
        </p:nvCxnSpPr>
        <p:spPr>
          <a:xfrm flipH="1" flipV="1">
            <a:off x="1956318" y="1368262"/>
            <a:ext cx="599089" cy="602237"/>
          </a:xfrm>
          <a:prstGeom prst="straightConnector1">
            <a:avLst/>
          </a:prstGeom>
          <a:ln w="381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032CDF0-9989-4D0E-91CB-47C0417F7C2C}"/>
              </a:ext>
            </a:extLst>
          </p:cNvPr>
          <p:cNvSpPr txBox="1"/>
          <p:nvPr/>
        </p:nvSpPr>
        <p:spPr>
          <a:xfrm>
            <a:off x="1625721" y="2017350"/>
            <a:ext cx="12602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</a:t>
            </a:r>
            <a:r>
              <a:rPr lang="en-US" sz="2400" baseline="-25000" dirty="0"/>
              <a:t>0</a:t>
            </a:r>
            <a:r>
              <a:rPr lang="en-US" sz="2400" dirty="0"/>
              <a:t>(x</a:t>
            </a:r>
            <a:r>
              <a:rPr lang="en-US" sz="2400" baseline="-25000" dirty="0"/>
              <a:t>0</a:t>
            </a:r>
            <a:r>
              <a:rPr lang="en-US" sz="2400" dirty="0"/>
              <a:t>, y</a:t>
            </a:r>
            <a:r>
              <a:rPr lang="en-US" sz="2400" baseline="-25000" dirty="0"/>
              <a:t>0</a:t>
            </a:r>
            <a:r>
              <a:rPr lang="en-US" sz="2400" dirty="0"/>
              <a:t>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9EDE02B-BA5E-4A99-8479-1FBC9699660B}"/>
              </a:ext>
            </a:extLst>
          </p:cNvPr>
          <p:cNvSpPr/>
          <p:nvPr/>
        </p:nvSpPr>
        <p:spPr>
          <a:xfrm>
            <a:off x="3388836" y="881509"/>
            <a:ext cx="290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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AA818A-D707-4608-8097-92976142F723}"/>
              </a:ext>
            </a:extLst>
          </p:cNvPr>
          <p:cNvSpPr/>
          <p:nvPr/>
        </p:nvSpPr>
        <p:spPr>
          <a:xfrm>
            <a:off x="1820167" y="1170243"/>
            <a:ext cx="290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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9C2AFF3-5500-493B-BAA8-876D58B5C3FF}"/>
              </a:ext>
            </a:extLst>
          </p:cNvPr>
          <p:cNvSpPr/>
          <p:nvPr/>
        </p:nvSpPr>
        <p:spPr>
          <a:xfrm>
            <a:off x="2407022" y="1780342"/>
            <a:ext cx="290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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8F9DCB5-08CA-40D3-8411-183EFB82EDEE}"/>
              </a:ext>
            </a:extLst>
          </p:cNvPr>
          <p:cNvSpPr txBox="1"/>
          <p:nvPr/>
        </p:nvSpPr>
        <p:spPr>
          <a:xfrm>
            <a:off x="1734824" y="854393"/>
            <a:ext cx="9476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P(x, y)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D1213E0-1CDD-4B8E-9C95-F6E5A079E5D6}"/>
              </a:ext>
            </a:extLst>
          </p:cNvPr>
          <p:cNvSpPr txBox="1"/>
          <p:nvPr/>
        </p:nvSpPr>
        <p:spPr>
          <a:xfrm>
            <a:off x="3104511" y="1368262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n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87BC174-1DB3-4EF2-8388-12F75A6FF534}"/>
              </a:ext>
            </a:extLst>
          </p:cNvPr>
          <p:cNvCxnSpPr>
            <a:cxnSpLocks/>
          </p:cNvCxnSpPr>
          <p:nvPr/>
        </p:nvCxnSpPr>
        <p:spPr>
          <a:xfrm flipV="1">
            <a:off x="2384193" y="1648074"/>
            <a:ext cx="213176" cy="177276"/>
          </a:xfrm>
          <a:prstGeom prst="straightConnector1">
            <a:avLst/>
          </a:prstGeom>
          <a:ln w="317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ED08533-F5B0-4709-9217-0DA44113C3C9}"/>
              </a:ext>
            </a:extLst>
          </p:cNvPr>
          <p:cNvCxnSpPr>
            <a:cxnSpLocks/>
          </p:cNvCxnSpPr>
          <p:nvPr/>
        </p:nvCxnSpPr>
        <p:spPr>
          <a:xfrm>
            <a:off x="2593053" y="1662036"/>
            <a:ext cx="144898" cy="163314"/>
          </a:xfrm>
          <a:prstGeom prst="straightConnector1">
            <a:avLst/>
          </a:prstGeom>
          <a:ln w="317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A49AF3A-D9D9-4E6B-B3DD-BFF9D7B86917}"/>
                  </a:ext>
                </a:extLst>
              </p:cNvPr>
              <p:cNvSpPr txBox="1"/>
              <p:nvPr/>
            </p:nvSpPr>
            <p:spPr>
              <a:xfrm>
                <a:off x="1257927" y="3362239"/>
                <a:ext cx="4150367" cy="28119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/>
                  <a:t>n </a:t>
                </a:r>
                <a:r>
                  <a:rPr lang="en-US" sz="2400" dirty="0"/>
                  <a:t>= (a, b)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</m:acc>
                  </m:oMath>
                </a14:m>
                <a:r>
                  <a:rPr lang="en-US" sz="2400" dirty="0"/>
                  <a:t> = (x</a:t>
                </a:r>
                <a:r>
                  <a:rPr lang="en-US" sz="2400" baseline="-25000" dirty="0"/>
                  <a:t> </a:t>
                </a:r>
                <a:r>
                  <a:rPr lang="en-US" sz="2400" dirty="0"/>
                  <a:t>– x</a:t>
                </a:r>
                <a:r>
                  <a:rPr lang="en-US" sz="2400" baseline="-25000" dirty="0"/>
                  <a:t>0</a:t>
                </a:r>
                <a:r>
                  <a:rPr lang="en-US" sz="2400" dirty="0"/>
                  <a:t>, y – y</a:t>
                </a:r>
                <a:r>
                  <a:rPr lang="en-US" sz="2400" baseline="-25000" dirty="0"/>
                  <a:t>0</a:t>
                </a:r>
                <a:r>
                  <a:rPr lang="en-US" sz="2400" dirty="0"/>
                  <a:t>)</a:t>
                </a:r>
              </a:p>
              <a:p>
                <a:endParaRPr lang="en-US" sz="2400" dirty="0"/>
              </a:p>
              <a:p>
                <a:r>
                  <a:rPr lang="en-US" sz="2400" b="1" dirty="0"/>
                  <a:t>n</a:t>
                </a:r>
                <a:r>
                  <a:rPr lang="en-US" sz="2400" dirty="0"/>
                  <a:t> dan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</m:acc>
                  </m:oMath>
                </a14:m>
                <a:r>
                  <a:rPr lang="en-US" sz="2400" dirty="0"/>
                  <a:t> orthogonal, </a:t>
                </a:r>
                <a:r>
                  <a:rPr lang="en-US" sz="2400" dirty="0" err="1"/>
                  <a:t>sehingga</a:t>
                </a:r>
                <a:endParaRPr lang="en-US" sz="2400" dirty="0"/>
              </a:p>
              <a:p>
                <a:r>
                  <a:rPr lang="en-US" sz="2400" b="1" dirty="0"/>
                  <a:t>   n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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</m:acc>
                  </m:oMath>
                </a14:m>
                <a:r>
                  <a:rPr lang="en-US" sz="2400" dirty="0"/>
                  <a:t> = 0</a:t>
                </a:r>
              </a:p>
              <a:p>
                <a:endParaRPr lang="en-US" sz="2400" dirty="0"/>
              </a:p>
              <a:p>
                <a:r>
                  <a:rPr lang="en-US" sz="2400" dirty="0"/>
                  <a:t>a(x</a:t>
                </a:r>
                <a:r>
                  <a:rPr lang="en-US" sz="2400" baseline="-25000" dirty="0"/>
                  <a:t> </a:t>
                </a:r>
                <a:r>
                  <a:rPr lang="en-US" sz="2400" dirty="0"/>
                  <a:t>– x</a:t>
                </a:r>
                <a:r>
                  <a:rPr lang="en-US" sz="2400" baseline="-25000" dirty="0"/>
                  <a:t>0</a:t>
                </a:r>
                <a:r>
                  <a:rPr lang="en-US" sz="2400" dirty="0"/>
                  <a:t>) + b(y – y</a:t>
                </a:r>
                <a:r>
                  <a:rPr lang="en-US" sz="2400" baseline="-25000" dirty="0"/>
                  <a:t>0</a:t>
                </a:r>
                <a:r>
                  <a:rPr lang="en-US" sz="2400" dirty="0"/>
                  <a:t>) = 0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A49AF3A-D9D9-4E6B-B3DD-BFF9D7B869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7927" y="3362239"/>
                <a:ext cx="4150367" cy="2811924"/>
              </a:xfrm>
              <a:prstGeom prst="rect">
                <a:avLst/>
              </a:prstGeom>
              <a:blipFill>
                <a:blip r:embed="rId4"/>
                <a:stretch>
                  <a:fillRect l="-2203" t="-1735" r="-1468" b="-41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>
            <a:extLst>
              <a:ext uri="{FF2B5EF4-FFF2-40B4-BE49-F238E27FC236}">
                <a16:creationId xmlns:a16="http://schemas.microsoft.com/office/drawing/2014/main" id="{4A14A46B-59C8-426B-BEDD-40C19C040AC8}"/>
              </a:ext>
            </a:extLst>
          </p:cNvPr>
          <p:cNvSpPr/>
          <p:nvPr/>
        </p:nvSpPr>
        <p:spPr>
          <a:xfrm>
            <a:off x="1257927" y="5489738"/>
            <a:ext cx="2994584" cy="84645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26D527D-D426-48AF-AB5D-BC8E858B2596}"/>
              </a:ext>
            </a:extLst>
          </p:cNvPr>
          <p:cNvCxnSpPr/>
          <p:nvPr/>
        </p:nvCxnSpPr>
        <p:spPr>
          <a:xfrm>
            <a:off x="7868196" y="1637927"/>
            <a:ext cx="341586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8865CDE-2B36-42A0-8F44-4BE03DD762AD}"/>
              </a:ext>
            </a:extLst>
          </p:cNvPr>
          <p:cNvCxnSpPr/>
          <p:nvPr/>
        </p:nvCxnSpPr>
        <p:spPr>
          <a:xfrm>
            <a:off x="6843437" y="2904424"/>
            <a:ext cx="341586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4285638-1A20-4363-8554-C1BB3588D24B}"/>
              </a:ext>
            </a:extLst>
          </p:cNvPr>
          <p:cNvCxnSpPr>
            <a:cxnSpLocks/>
          </p:cNvCxnSpPr>
          <p:nvPr/>
        </p:nvCxnSpPr>
        <p:spPr>
          <a:xfrm flipV="1">
            <a:off x="6843437" y="1637928"/>
            <a:ext cx="1024759" cy="126649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7F5BCA36-1D69-4C91-B27F-228BD99860DF}"/>
              </a:ext>
            </a:extLst>
          </p:cNvPr>
          <p:cNvCxnSpPr>
            <a:cxnSpLocks/>
          </p:cNvCxnSpPr>
          <p:nvPr/>
        </p:nvCxnSpPr>
        <p:spPr>
          <a:xfrm flipV="1">
            <a:off x="10256146" y="1637928"/>
            <a:ext cx="1024759" cy="126649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78061D8-9D20-42D6-87C9-1C7932784211}"/>
              </a:ext>
            </a:extLst>
          </p:cNvPr>
          <p:cNvCxnSpPr>
            <a:cxnSpLocks/>
          </p:cNvCxnSpPr>
          <p:nvPr/>
        </p:nvCxnSpPr>
        <p:spPr>
          <a:xfrm flipV="1">
            <a:off x="9166223" y="714597"/>
            <a:ext cx="0" cy="1370352"/>
          </a:xfrm>
          <a:prstGeom prst="straightConnector1">
            <a:avLst/>
          </a:prstGeom>
          <a:ln w="381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768D04E3-4452-484E-B4DB-FF45C2320974}"/>
              </a:ext>
            </a:extLst>
          </p:cNvPr>
          <p:cNvSpPr txBox="1"/>
          <p:nvPr/>
        </p:nvSpPr>
        <p:spPr>
          <a:xfrm>
            <a:off x="9140664" y="348827"/>
            <a:ext cx="1101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(a, b, c)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2FF0F6F-9232-4ED1-957E-03E76D6638BD}"/>
              </a:ext>
            </a:extLst>
          </p:cNvPr>
          <p:cNvSpPr/>
          <p:nvPr/>
        </p:nvSpPr>
        <p:spPr>
          <a:xfrm>
            <a:off x="9020991" y="477696"/>
            <a:ext cx="290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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C4B860A-1222-4EB9-AEED-5EBD49E30C38}"/>
              </a:ext>
            </a:extLst>
          </p:cNvPr>
          <p:cNvSpPr txBox="1"/>
          <p:nvPr/>
        </p:nvSpPr>
        <p:spPr>
          <a:xfrm>
            <a:off x="8945986" y="2197994"/>
            <a:ext cx="15937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</a:t>
            </a:r>
            <a:r>
              <a:rPr lang="en-US" sz="2400" baseline="-25000" dirty="0"/>
              <a:t>0</a:t>
            </a:r>
            <a:r>
              <a:rPr lang="en-US" sz="2400" dirty="0"/>
              <a:t>(x</a:t>
            </a:r>
            <a:r>
              <a:rPr lang="en-US" sz="2400" baseline="-25000" dirty="0"/>
              <a:t>0</a:t>
            </a:r>
            <a:r>
              <a:rPr lang="en-US" sz="2400" dirty="0"/>
              <a:t>, y</a:t>
            </a:r>
            <a:r>
              <a:rPr lang="en-US" sz="2400" baseline="-25000" dirty="0"/>
              <a:t>0</a:t>
            </a:r>
            <a:r>
              <a:rPr lang="en-US" sz="2400" dirty="0"/>
              <a:t>,</a:t>
            </a:r>
            <a:r>
              <a:rPr lang="en-US" sz="2400" baseline="-25000" dirty="0"/>
              <a:t> </a:t>
            </a:r>
            <a:r>
              <a:rPr lang="en-US" sz="2400" dirty="0"/>
              <a:t>z</a:t>
            </a:r>
            <a:r>
              <a:rPr lang="en-US" sz="2400" baseline="-25000" dirty="0"/>
              <a:t>0</a:t>
            </a:r>
            <a:r>
              <a:rPr lang="en-US" sz="2400" dirty="0"/>
              <a:t>,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0B3C315-5A60-48A3-AB2B-BF252CE0D306}"/>
              </a:ext>
            </a:extLst>
          </p:cNvPr>
          <p:cNvCxnSpPr>
            <a:cxnSpLocks/>
          </p:cNvCxnSpPr>
          <p:nvPr/>
        </p:nvCxnSpPr>
        <p:spPr>
          <a:xfrm flipH="1" flipV="1">
            <a:off x="7930967" y="2075061"/>
            <a:ext cx="1247389" cy="367"/>
          </a:xfrm>
          <a:prstGeom prst="straightConnector1">
            <a:avLst/>
          </a:prstGeom>
          <a:ln w="381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0FFBB398-2AB7-4A71-816D-FBEBF2B4B83D}"/>
              </a:ext>
            </a:extLst>
          </p:cNvPr>
          <p:cNvSpPr/>
          <p:nvPr/>
        </p:nvSpPr>
        <p:spPr>
          <a:xfrm>
            <a:off x="9007850" y="1871516"/>
            <a:ext cx="290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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EC0455D-6FDF-48B7-9F51-6EE140274C10}"/>
              </a:ext>
            </a:extLst>
          </p:cNvPr>
          <p:cNvSpPr/>
          <p:nvPr/>
        </p:nvSpPr>
        <p:spPr>
          <a:xfrm>
            <a:off x="7748523" y="1859536"/>
            <a:ext cx="290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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AB7D140-91DB-4FAC-9EEB-AF7165386F1E}"/>
              </a:ext>
            </a:extLst>
          </p:cNvPr>
          <p:cNvSpPr txBox="1"/>
          <p:nvPr/>
        </p:nvSpPr>
        <p:spPr>
          <a:xfrm>
            <a:off x="7479744" y="2181700"/>
            <a:ext cx="11934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P(x, y, z)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CEAB0E4-CF86-4A16-9EBF-79CFB448E1A7}"/>
              </a:ext>
            </a:extLst>
          </p:cNvPr>
          <p:cNvSpPr txBox="1"/>
          <p:nvPr/>
        </p:nvSpPr>
        <p:spPr>
          <a:xfrm>
            <a:off x="9142513" y="1027679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A446363-B038-4499-ABDE-92E83EDD7212}"/>
              </a:ext>
            </a:extLst>
          </p:cNvPr>
          <p:cNvSpPr/>
          <p:nvPr/>
        </p:nvSpPr>
        <p:spPr>
          <a:xfrm>
            <a:off x="8944073" y="1825350"/>
            <a:ext cx="222150" cy="249711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09BDF12C-9182-4683-866B-D79498676218}"/>
                  </a:ext>
                </a:extLst>
              </p:cNvPr>
              <p:cNvSpPr txBox="1"/>
              <p:nvPr/>
            </p:nvSpPr>
            <p:spPr>
              <a:xfrm>
                <a:off x="6932666" y="3351445"/>
                <a:ext cx="4303294" cy="28119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/>
                  <a:t>n </a:t>
                </a:r>
                <a:r>
                  <a:rPr lang="en-US" sz="2400" dirty="0"/>
                  <a:t>= (a, b, c)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</m:acc>
                  </m:oMath>
                </a14:m>
                <a:r>
                  <a:rPr lang="en-US" sz="2400" dirty="0"/>
                  <a:t> = (x</a:t>
                </a:r>
                <a:r>
                  <a:rPr lang="en-US" sz="2400" baseline="-25000" dirty="0"/>
                  <a:t> </a:t>
                </a:r>
                <a:r>
                  <a:rPr lang="en-US" sz="2400" dirty="0"/>
                  <a:t>– x</a:t>
                </a:r>
                <a:r>
                  <a:rPr lang="en-US" sz="2400" baseline="-25000" dirty="0"/>
                  <a:t>0</a:t>
                </a:r>
                <a:r>
                  <a:rPr lang="en-US" sz="2400" dirty="0"/>
                  <a:t>, y – y</a:t>
                </a:r>
                <a:r>
                  <a:rPr lang="en-US" sz="2400" baseline="-25000" dirty="0"/>
                  <a:t>0</a:t>
                </a:r>
                <a:r>
                  <a:rPr lang="en-US" sz="2400" dirty="0"/>
                  <a:t>, z – z</a:t>
                </a:r>
                <a:r>
                  <a:rPr lang="en-US" sz="2400" baseline="-25000" dirty="0"/>
                  <a:t>0</a:t>
                </a:r>
                <a:r>
                  <a:rPr lang="en-US" sz="2400" dirty="0"/>
                  <a:t>) </a:t>
                </a:r>
              </a:p>
              <a:p>
                <a:endParaRPr lang="en-US" sz="2400" dirty="0"/>
              </a:p>
              <a:p>
                <a:r>
                  <a:rPr lang="en-US" sz="2400" b="1" dirty="0"/>
                  <a:t>n</a:t>
                </a:r>
                <a:r>
                  <a:rPr lang="en-US" sz="2400" dirty="0"/>
                  <a:t> dan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</m:acc>
                  </m:oMath>
                </a14:m>
                <a:r>
                  <a:rPr lang="en-US" sz="2400" dirty="0"/>
                  <a:t> orthogonal, </a:t>
                </a:r>
                <a:r>
                  <a:rPr lang="en-US" sz="2400" dirty="0" err="1"/>
                  <a:t>sehingga</a:t>
                </a:r>
                <a:endParaRPr lang="en-US" sz="2400" dirty="0"/>
              </a:p>
              <a:p>
                <a:r>
                  <a:rPr lang="en-US" sz="2400" b="1" dirty="0"/>
                  <a:t>   n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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</m:acc>
                  </m:oMath>
                </a14:m>
                <a:r>
                  <a:rPr lang="en-US" sz="2400" dirty="0"/>
                  <a:t> = 0</a:t>
                </a:r>
              </a:p>
              <a:p>
                <a:endParaRPr lang="en-US" sz="2400" dirty="0"/>
              </a:p>
              <a:p>
                <a:r>
                  <a:rPr lang="en-US" sz="2400" dirty="0"/>
                  <a:t>a(x</a:t>
                </a:r>
                <a:r>
                  <a:rPr lang="en-US" sz="2400" baseline="-25000" dirty="0"/>
                  <a:t> </a:t>
                </a:r>
                <a:r>
                  <a:rPr lang="en-US" sz="2400" dirty="0"/>
                  <a:t>– x</a:t>
                </a:r>
                <a:r>
                  <a:rPr lang="en-US" sz="2400" baseline="-25000" dirty="0"/>
                  <a:t>0</a:t>
                </a:r>
                <a:r>
                  <a:rPr lang="en-US" sz="2400" dirty="0"/>
                  <a:t>) + b(y – y</a:t>
                </a:r>
                <a:r>
                  <a:rPr lang="en-US" sz="2400" baseline="-25000" dirty="0"/>
                  <a:t>0</a:t>
                </a:r>
                <a:r>
                  <a:rPr lang="en-US" sz="2400" dirty="0"/>
                  <a:t>) + c(z – z</a:t>
                </a:r>
                <a:r>
                  <a:rPr lang="en-US" sz="2400" baseline="-25000" dirty="0"/>
                  <a:t>0</a:t>
                </a:r>
                <a:r>
                  <a:rPr lang="en-US" sz="2400" dirty="0"/>
                  <a:t>) = 0</a:t>
                </a: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09BDF12C-9182-4683-866B-D794986762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2666" y="3351445"/>
                <a:ext cx="4303294" cy="2811924"/>
              </a:xfrm>
              <a:prstGeom prst="rect">
                <a:avLst/>
              </a:prstGeom>
              <a:blipFill>
                <a:blip r:embed="rId5"/>
                <a:stretch>
                  <a:fillRect l="-2125" t="-1735" b="-41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Rectangle 32">
            <a:extLst>
              <a:ext uri="{FF2B5EF4-FFF2-40B4-BE49-F238E27FC236}">
                <a16:creationId xmlns:a16="http://schemas.microsoft.com/office/drawing/2014/main" id="{11EE221A-3F46-4E04-A78D-1D1CD15667A1}"/>
              </a:ext>
            </a:extLst>
          </p:cNvPr>
          <p:cNvSpPr/>
          <p:nvPr/>
        </p:nvSpPr>
        <p:spPr>
          <a:xfrm>
            <a:off x="6783708" y="5533849"/>
            <a:ext cx="4363694" cy="84645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8A31460-09A3-FB6A-3D44-C19BA0B58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107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3877</TotalTime>
  <Words>2880</Words>
  <Application>Microsoft Office PowerPoint</Application>
  <PresentationFormat>Widescreen</PresentationFormat>
  <Paragraphs>276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Aptos</vt:lpstr>
      <vt:lpstr>Arial</vt:lpstr>
      <vt:lpstr>Calibri</vt:lpstr>
      <vt:lpstr>Calibri Light</vt:lpstr>
      <vt:lpstr>Cambria Math</vt:lpstr>
      <vt:lpstr>Symbol</vt:lpstr>
      <vt:lpstr>Times New Roman</vt:lpstr>
      <vt:lpstr>Wingdings</vt:lpstr>
      <vt:lpstr>Office Theme</vt:lpstr>
      <vt:lpstr>Vektor di Ruang Euclidean (bagian 2)</vt:lpstr>
      <vt:lpstr>Ortogonal dan ortonormal</vt:lpstr>
      <vt:lpstr>PowerPoint Presentation</vt:lpstr>
      <vt:lpstr>PowerPoint Presentation</vt:lpstr>
      <vt:lpstr>Proyeksi Ortogonal</vt:lpstr>
      <vt:lpstr>PowerPoint Presentation</vt:lpstr>
      <vt:lpstr>PowerPoint Presentation</vt:lpstr>
      <vt:lpstr>Vektor Normal</vt:lpstr>
      <vt:lpstr>PowerPoint Presentation</vt:lpstr>
      <vt:lpstr>PowerPoint Presentation</vt:lpstr>
      <vt:lpstr>PowerPoint Presentation</vt:lpstr>
      <vt:lpstr>PowerPoint Presentation</vt:lpstr>
      <vt:lpstr>Jarak sebuah titik ke garis dan ke bidang</vt:lpstr>
      <vt:lpstr>PowerPoint Presentation</vt:lpstr>
      <vt:lpstr>Jarak antara dua bidang paralel</vt:lpstr>
      <vt:lpstr>PowerPoint Presentation</vt:lpstr>
      <vt:lpstr>Latihan (Kuis 2022)</vt:lpstr>
      <vt:lpstr>Perpotongan garis dengan bidang</vt:lpstr>
      <vt:lpstr>PowerPoint Presentation</vt:lpstr>
      <vt:lpstr>Vektor dan persamaan parametrik garis di R2 dan R3</vt:lpstr>
      <vt:lpstr>PowerPoint Presentation</vt:lpstr>
      <vt:lpstr>Vektor dan persamaan parametrik bidang di R3</vt:lpstr>
      <vt:lpstr>PowerPoint Presentation</vt:lpstr>
      <vt:lpstr>Latihan soal (diambil dari soal UTS)</vt:lpstr>
      <vt:lpstr>PowerPoint Presentation</vt:lpstr>
      <vt:lpstr>PowerPoint Presentation</vt:lpstr>
      <vt:lpstr>Bersambung ke Bagian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86</cp:revision>
  <dcterms:created xsi:type="dcterms:W3CDTF">2020-09-19T08:47:06Z</dcterms:created>
  <dcterms:modified xsi:type="dcterms:W3CDTF">2025-08-20T08:43:43Z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2025-08-20T08:43:39Z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49d5ca32-757c-42a1-8e3b-34a334de7ba5</vt:lpwstr>
  </property>
  <property fmtid="{D5CDD505-2E9C-101B-9397-08002B2CF9AE}" pid="8" name="MSIP_Label_38b525e5-f3da-4501-8f1e-526b6769fc56_ContentBits">
    <vt:lpwstr>0</vt:lpwstr>
  </property>
  <property fmtid="{D5CDD505-2E9C-101B-9397-08002B2CF9AE}" pid="9" name="MSIP_Label_38b525e5-f3da-4501-8f1e-526b6769fc56_Tag">
    <vt:lpwstr>10, 3, 0, 1</vt:lpwstr>
  </property>
</Properties>
</file>