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94" r:id="rId5"/>
    <p:sldId id="298" r:id="rId6"/>
    <p:sldId id="308" r:id="rId7"/>
    <p:sldId id="310" r:id="rId8"/>
    <p:sldId id="311" r:id="rId9"/>
    <p:sldId id="319" r:id="rId10"/>
    <p:sldId id="259" r:id="rId11"/>
    <p:sldId id="260" r:id="rId12"/>
    <p:sldId id="261" r:id="rId13"/>
    <p:sldId id="262" r:id="rId14"/>
    <p:sldId id="266" r:id="rId15"/>
    <p:sldId id="268" r:id="rId16"/>
    <p:sldId id="299" r:id="rId17"/>
    <p:sldId id="269" r:id="rId18"/>
    <p:sldId id="295" r:id="rId19"/>
    <p:sldId id="296" r:id="rId20"/>
    <p:sldId id="267" r:id="rId21"/>
    <p:sldId id="270" r:id="rId22"/>
    <p:sldId id="271" r:id="rId23"/>
    <p:sldId id="272" r:id="rId24"/>
    <p:sldId id="273" r:id="rId25"/>
    <p:sldId id="309" r:id="rId26"/>
    <p:sldId id="274" r:id="rId27"/>
    <p:sldId id="297" r:id="rId28"/>
    <p:sldId id="275" r:id="rId29"/>
    <p:sldId id="312" r:id="rId30"/>
    <p:sldId id="313" r:id="rId31"/>
    <p:sldId id="287" r:id="rId32"/>
    <p:sldId id="288" r:id="rId33"/>
    <p:sldId id="289" r:id="rId34"/>
    <p:sldId id="290" r:id="rId35"/>
    <p:sldId id="306" r:id="rId36"/>
    <p:sldId id="307" r:id="rId37"/>
    <p:sldId id="279" r:id="rId38"/>
    <p:sldId id="280" r:id="rId39"/>
    <p:sldId id="285" r:id="rId40"/>
    <p:sldId id="282" r:id="rId41"/>
    <p:sldId id="283" r:id="rId42"/>
    <p:sldId id="284" r:id="rId43"/>
    <p:sldId id="286" r:id="rId44"/>
    <p:sldId id="301" r:id="rId45"/>
    <p:sldId id="302" r:id="rId46"/>
    <p:sldId id="303" r:id="rId47"/>
    <p:sldId id="304" r:id="rId48"/>
    <p:sldId id="305" r:id="rId49"/>
    <p:sldId id="314" r:id="rId50"/>
    <p:sldId id="315" r:id="rId51"/>
    <p:sldId id="316" r:id="rId52"/>
    <p:sldId id="317" r:id="rId53"/>
    <p:sldId id="318" r:id="rId54"/>
    <p:sldId id="26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16/09/2025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id/java/technologies/download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ocs.oracle.com/javase/8/docs/api/java/util/package-summary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niailkom.com/tutorial-oop-java-cara-membuat-package-dan-proses-import/" TargetMode="External"/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2217-94E7-4286-A4A6-C93DC5032BC2}"/>
              </a:ext>
            </a:extLst>
          </p:cNvPr>
          <p:cNvSpPr txBox="1"/>
          <p:nvPr/>
        </p:nvSpPr>
        <p:spPr>
          <a:xfrm>
            <a:off x="9369501" y="3048298"/>
            <a:ext cx="144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Edisi</a:t>
            </a:r>
            <a:r>
              <a:rPr lang="en-US" sz="2400" dirty="0">
                <a:solidFill>
                  <a:srgbClr val="FF0000"/>
                </a:solidFill>
              </a:rPr>
              <a:t>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CF194-B8C9-655F-67C8-9942C1ED2588}"/>
              </a:ext>
            </a:extLst>
          </p:cNvPr>
          <p:cNvSpPr/>
          <p:nvPr/>
        </p:nvSpPr>
        <p:spPr>
          <a:xfrm>
            <a:off x="3201297" y="487591"/>
            <a:ext cx="578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#10 – Update 2025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564915" y="107077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544"/>
            <a:ext cx="10515600" cy="58048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b="1" dirty="0"/>
              <a:t>1. JVM</a:t>
            </a:r>
            <a:endParaRPr lang="id-ID" b="1" dirty="0"/>
          </a:p>
          <a:p>
            <a:r>
              <a:rPr lang="en-US" sz="2600" dirty="0"/>
              <a:t>JVM pada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yang </a:t>
            </a:r>
            <a:r>
              <a:rPr lang="en-US" sz="2600" dirty="0" err="1"/>
              <a:t>menyediakan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i="1" dirty="0"/>
              <a:t>runtime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629"/>
            <a:ext cx="10515600" cy="5717721"/>
          </a:xfrm>
        </p:spPr>
        <p:txBody>
          <a:bodyPr>
            <a:normAutofit/>
          </a:bodyPr>
          <a:lstStyle/>
          <a:p>
            <a:r>
              <a:rPr lang="id-ID" sz="2400" dirty="0">
                <a:effectLst/>
              </a:rPr>
              <a:t>Cara kerja JVM: </a:t>
            </a:r>
            <a:r>
              <a:rPr lang="en-US" sz="2400" dirty="0" err="1">
                <a:effectLst/>
              </a:rPr>
              <a:t>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eksekusi</a:t>
            </a:r>
            <a:r>
              <a:rPr lang="en-US" sz="2400" dirty="0">
                <a:effectLst/>
              </a:rPr>
              <a:t>, JVM </a:t>
            </a:r>
            <a:r>
              <a:rPr lang="en-US" sz="2400" dirty="0" err="1">
                <a:effectLst/>
              </a:rPr>
              <a:t>membaca</a:t>
            </a:r>
            <a:r>
              <a:rPr lang="en-US" sz="2400" dirty="0">
                <a:effectLst/>
              </a:rPr>
              <a:t> </a:t>
            </a:r>
            <a:r>
              <a:rPr lang="id-ID" sz="2400" i="1" dirty="0">
                <a:effectLst/>
              </a:rPr>
              <a:t>bytecode</a:t>
            </a:r>
            <a:r>
              <a:rPr lang="id-ID" sz="2400" dirty="0">
                <a:effectLst/>
              </a:rPr>
              <a:t>, lalu mengubahnya ke bahasa mesin yang sesuai dengan komputer yang menjalankannya. 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dirty="0"/>
              <a:t>JVM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integral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Java Runtime Environment </a:t>
            </a:r>
            <a:r>
              <a:rPr lang="en-US" sz="2400" dirty="0"/>
              <a:t>(JRE).</a:t>
            </a:r>
          </a:p>
          <a:p>
            <a:endParaRPr lang="en-US" sz="2400" dirty="0">
              <a:effectLst/>
            </a:endParaRPr>
          </a:p>
          <a:p>
            <a:r>
              <a:rPr lang="id-ID" sz="2400" dirty="0">
                <a:effectLst/>
              </a:rPr>
              <a:t>Proses kompilasi bahasa java menghasilkan </a:t>
            </a:r>
            <a:r>
              <a:rPr lang="id-ID" sz="2400" i="1" dirty="0">
                <a:effectLst/>
              </a:rPr>
              <a:t>bytecode</a:t>
            </a:r>
            <a:r>
              <a:rPr lang="id-ID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selalu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setiap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operasi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atau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jenis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mesinnya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tetapi</a:t>
            </a:r>
            <a:r>
              <a:rPr lang="en-US" sz="2400" dirty="0">
                <a:effectLst/>
              </a:rPr>
              <a:t> JVM </a:t>
            </a:r>
            <a:r>
              <a:rPr lang="en-US" sz="2400" dirty="0" err="1">
                <a:effectLst/>
              </a:rPr>
              <a:t>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mengubah</a:t>
            </a:r>
            <a:r>
              <a:rPr lang="en-US" sz="2400" dirty="0">
                <a:effectLst/>
              </a:rPr>
              <a:t> </a:t>
            </a:r>
            <a:r>
              <a:rPr lang="id-ID" sz="2400" i="1" dirty="0">
                <a:effectLst/>
              </a:rPr>
              <a:t>byetecode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bahasa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mesin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tujuannya</a:t>
            </a:r>
            <a:r>
              <a:rPr lang="en-US" sz="2400" dirty="0">
                <a:effectLst/>
              </a:rPr>
              <a:t>.</a:t>
            </a:r>
            <a:endParaRPr lang="id-ID" sz="2400" dirty="0">
              <a:effectLst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b="1" dirty="0"/>
              <a:t>2. Java API</a:t>
            </a:r>
            <a:endParaRPr lang="id-ID" b="1" dirty="0"/>
          </a:p>
          <a:p>
            <a:r>
              <a:rPr lang="id-ID" sz="2400" dirty="0">
                <a:effectLst/>
              </a:rPr>
              <a:t>Java API merupakan </a:t>
            </a:r>
            <a:r>
              <a:rPr lang="id-ID" sz="2400" i="1" dirty="0">
                <a:effectLst/>
              </a:rPr>
              <a:t>library</a:t>
            </a:r>
            <a:r>
              <a:rPr lang="id-ID" sz="2400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</a:t>
            </a:r>
            <a:r>
              <a:rPr lang="en-US" b="1" dirty="0" err="1"/>
              <a:t>Pemrograman</a:t>
            </a:r>
            <a:r>
              <a:rPr lang="en-US" b="1" dirty="0"/>
              <a:t> </a:t>
            </a:r>
            <a:r>
              <a:rPr lang="id-ID" b="1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Untuk me</a:t>
            </a:r>
            <a:r>
              <a:rPr lang="en-US" dirty="0" err="1"/>
              <a:t>mbuat</a:t>
            </a:r>
            <a:r>
              <a:rPr lang="en-US" dirty="0"/>
              <a:t> </a:t>
            </a:r>
            <a:r>
              <a:rPr lang="id-ID" dirty="0"/>
              <a:t>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</a:t>
            </a:r>
            <a:r>
              <a:rPr lang="en-US" dirty="0" err="1"/>
              <a:t>laman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  </a:t>
            </a:r>
            <a:r>
              <a:rPr lang="en-US" dirty="0">
                <a:hlinkClick r:id="rId2"/>
              </a:rPr>
              <a:t>https://www.oracle.com/id/java/technologies/downloads/</a:t>
            </a:r>
            <a:endParaRPr lang="en-US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3E90-7804-A496-A720-7053004C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4" y="464718"/>
            <a:ext cx="11675904" cy="59285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63131-BA02-675F-3179-4DEB40F1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25757"/>
            <a:ext cx="11637818" cy="57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 dirty="0"/>
              <a:t>Untuk mengetahui 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40705-5A84-815F-C9FC-03069D7F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43" y="4115232"/>
            <a:ext cx="9488147" cy="24795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</a:t>
            </a:r>
            <a:r>
              <a:rPr lang="en-US" i="1" dirty="0"/>
              <a:t>compiler</a:t>
            </a:r>
            <a:r>
              <a:rPr lang="en-US" dirty="0"/>
              <a:t> java </a:t>
            </a:r>
            <a:r>
              <a:rPr lang="id-ID" dirty="0"/>
              <a:t>yang terin</a:t>
            </a:r>
            <a:r>
              <a:rPr lang="en-US" dirty="0"/>
              <a:t>s</a:t>
            </a:r>
            <a:r>
              <a:rPr lang="id-ID" dirty="0"/>
              <a:t>tal</a:t>
            </a:r>
            <a:r>
              <a:rPr lang="en-US" dirty="0"/>
              <a:t>, </a:t>
            </a:r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prompt</a:t>
            </a:r>
            <a:r>
              <a:rPr lang="en-US" dirty="0"/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-version</a:t>
            </a:r>
            <a:r>
              <a:rPr lang="id-ID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6C2AD-F744-3E51-1B2F-875E1A1D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0123"/>
            <a:ext cx="10893235" cy="25834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40" y="611447"/>
            <a:ext cx="11184817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Hasilnya sebuah </a:t>
            </a:r>
            <a:r>
              <a:rPr lang="en-US" dirty="0"/>
              <a:t>file </a:t>
            </a:r>
            <a:r>
              <a:rPr lang="id-ID" dirty="0"/>
              <a:t>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 </a:t>
            </a:r>
            <a:r>
              <a:rPr lang="en-US" sz="2400" dirty="0">
                <a:cs typeface="Courier New" pitchFamily="49" charset="0"/>
              </a:rPr>
              <a:t>file </a:t>
            </a:r>
            <a:r>
              <a:rPr lang="en-US" sz="2400" i="1" dirty="0">
                <a:cs typeface="Courier New" pitchFamily="49" charset="0"/>
              </a:rPr>
              <a:t>bytecode</a:t>
            </a:r>
            <a:endParaRPr lang="id-ID" sz="2400" i="1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046EE-6A99-0468-0798-3C93EE0A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42" y="3670300"/>
            <a:ext cx="7162687" cy="305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9AAED-4DAC-6924-708F-2EBB59AA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42" y="1274055"/>
            <a:ext cx="7162687" cy="17326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41D9-E85A-AAF7-2CC1-9C42B14E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1" y="2116921"/>
            <a:ext cx="9688040" cy="23435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4B2D9-D060-4CB9-B03B-A4A7BEB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98CC94C-1F8F-4BF4-B663-BBDBA144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4565"/>
            <a:ext cx="4971585" cy="662343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963E2C3-49E6-4EED-AF30-C55CF0C0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35" y="3429000"/>
            <a:ext cx="3045518" cy="2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  <a:r>
              <a:rPr lang="en-US" b="1" dirty="0"/>
              <a:t> dan Object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b="1" dirty="0"/>
              <a:t>Kelas</a:t>
            </a:r>
            <a:r>
              <a:rPr lang="id-ID" dirty="0"/>
              <a:t> </a:t>
            </a:r>
            <a:r>
              <a:rPr lang="en-US" dirty="0"/>
              <a:t>(</a:t>
            </a:r>
            <a:r>
              <a:rPr lang="en-US" i="1" dirty="0"/>
              <a:t>class</a:t>
            </a:r>
            <a:r>
              <a:rPr lang="en-US" dirty="0"/>
              <a:t>) </a:t>
            </a:r>
            <a:r>
              <a:rPr lang="id-ID" dirty="0"/>
              <a:t>adalah </a:t>
            </a:r>
            <a:r>
              <a:rPr lang="id-ID" i="1" dirty="0"/>
              <a:t>blue-print </a:t>
            </a:r>
            <a:r>
              <a:rPr lang="id-ID" dirty="0"/>
              <a:t>dari objek, sedangkan </a:t>
            </a:r>
            <a:r>
              <a:rPr lang="id-ID" b="1" dirty="0"/>
              <a:t>objek</a:t>
            </a:r>
            <a:r>
              <a:rPr lang="id-ID" dirty="0"/>
              <a:t> adalah instans</a:t>
            </a:r>
            <a:r>
              <a:rPr lang="en-US" dirty="0" err="1"/>
              <a:t>iasi</a:t>
            </a:r>
            <a:r>
              <a:rPr lang="id-ID" dirty="0"/>
              <a:t> dari kelas pada saat </a:t>
            </a:r>
            <a:r>
              <a:rPr lang="en-US" i="1" dirty="0"/>
              <a:t>runtime</a:t>
            </a:r>
            <a:r>
              <a:rPr lang="en-US" dirty="0"/>
              <a:t> (</a:t>
            </a:r>
            <a:r>
              <a:rPr lang="id-ID" i="1" dirty="0"/>
              <a:t>ru</a:t>
            </a:r>
            <a:r>
              <a:rPr lang="en-US" i="1" dirty="0"/>
              <a:t>n</a:t>
            </a:r>
            <a:r>
              <a:rPr lang="id-ID" i="1" dirty="0"/>
              <a:t>ning</a:t>
            </a:r>
            <a:r>
              <a:rPr lang="en-US" i="1" dirty="0"/>
              <a:t> </a:t>
            </a:r>
            <a:r>
              <a:rPr lang="en-US" dirty="0"/>
              <a:t>program Java)</a:t>
            </a:r>
          </a:p>
          <a:p>
            <a:endParaRPr lang="en-US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6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Satu </a:t>
            </a:r>
            <a:r>
              <a:rPr lang="en-US" dirty="0" err="1">
                <a:cs typeface="Courier New" pitchFamily="49" charset="0"/>
              </a:rPr>
              <a:t>kelas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disimpan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dalam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satu</a:t>
            </a:r>
            <a:r>
              <a:rPr lang="en-US" dirty="0">
                <a:cs typeface="Courier New" pitchFamily="49" charset="0"/>
              </a:rPr>
              <a:t> file,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file </a:t>
            </a:r>
            <a:r>
              <a:rPr lang="en-US" dirty="0" err="1">
                <a:cs typeface="Courier New" pitchFamily="49" charset="0"/>
              </a:rPr>
              <a:t>harus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sama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dengan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kelas</a:t>
            </a:r>
            <a:endParaRPr lang="id-ID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1" y="1953579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32362" y="178971"/>
            <a:ext cx="9922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Di dalam kelas terdapat </a:t>
            </a:r>
            <a:r>
              <a:rPr lang="id-ID" sz="2400" i="1" dirty="0"/>
              <a:t>atribut</a:t>
            </a:r>
            <a:r>
              <a:rPr lang="id-ID" sz="24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data</a:t>
            </a:r>
            <a:r>
              <a:rPr lang="en-US" sz="2400" dirty="0"/>
              <a:t>) </a:t>
            </a:r>
            <a:r>
              <a:rPr lang="id-ID" sz="2400" dirty="0"/>
              <a:t> dan </a:t>
            </a:r>
            <a:r>
              <a:rPr lang="id-ID" sz="2400" i="1" dirty="0"/>
              <a:t>method </a:t>
            </a:r>
            <a:r>
              <a:rPr lang="en-US" sz="2400" i="1" dirty="0"/>
              <a:t>(function)</a:t>
            </a:r>
            <a:r>
              <a:rPr lang="id-ID" sz="2400" dirty="0"/>
              <a:t>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Salah satu atau keduanya mungkin tidak terdapat di dalam kelas.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membungkus</a:t>
            </a:r>
            <a:r>
              <a:rPr lang="en-US" sz="2400" dirty="0"/>
              <a:t> data dan </a:t>
            </a:r>
            <a:r>
              <a:rPr lang="en-US" sz="2400" i="1" dirty="0"/>
              <a:t>method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.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encapsulation</a:t>
            </a:r>
            <a:r>
              <a:rPr lang="en-US" sz="24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6AE5-5F79-0AF2-07A5-DED489B5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(</a:t>
            </a:r>
            <a:r>
              <a:rPr lang="en-US" sz="2400" i="1" dirty="0"/>
              <a:t>library</a:t>
            </a:r>
            <a:r>
              <a:rPr lang="en-US" sz="2400" dirty="0"/>
              <a:t>)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i="1" dirty="0"/>
              <a:t>class</a:t>
            </a:r>
            <a:r>
              <a:rPr lang="en-US" sz="2400" dirty="0"/>
              <a:t>.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program, </a:t>
            </a:r>
            <a:r>
              <a:rPr lang="en-US" sz="2400" dirty="0" err="1"/>
              <a:t>khususnya</a:t>
            </a:r>
            <a:r>
              <a:rPr lang="en-US" sz="2400" dirty="0"/>
              <a:t> pada program yang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package 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folder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sz="2400" dirty="0"/>
              <a:t> Ada dua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Java:</a:t>
            </a:r>
          </a:p>
          <a:p>
            <a:pPr marL="0" indent="0">
              <a:buNone/>
            </a:pPr>
            <a:r>
              <a:rPr lang="en-US" sz="2400" dirty="0"/>
              <a:t>	1. </a:t>
            </a:r>
            <a:r>
              <a:rPr lang="en-US" sz="2400" i="1" dirty="0"/>
              <a:t>Built-in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olej</a:t>
            </a:r>
            <a:r>
              <a:rPr lang="en-US" sz="2400" dirty="0"/>
              <a:t> Java</a:t>
            </a:r>
          </a:p>
          <a:p>
            <a:pPr marL="0" indent="0">
              <a:buNone/>
            </a:pPr>
            <a:r>
              <a:rPr lang="en-US" sz="2400" dirty="0"/>
              <a:t>	2. </a:t>
            </a:r>
            <a:r>
              <a:rPr lang="en-US" sz="2400" i="1" dirty="0"/>
              <a:t>User-defined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oleh </a:t>
            </a:r>
            <a:r>
              <a:rPr lang="en-US" sz="2400" dirty="0" err="1"/>
              <a:t>pemrogram</a:t>
            </a:r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,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/>
              <a:t> di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mengimpor</a:t>
            </a:r>
            <a:r>
              <a:rPr lang="en-US" sz="2400" dirty="0"/>
              <a:t> </a:t>
            </a:r>
            <a:r>
              <a:rPr lang="en-US" sz="2400" i="1" dirty="0" err="1"/>
              <a:t>bulit</a:t>
            </a:r>
            <a:r>
              <a:rPr lang="en-US" sz="2400" i="1" dirty="0"/>
              <a:t>-in package </a:t>
            </a:r>
            <a:r>
              <a:rPr lang="en-US" sz="2400" dirty="0"/>
              <a:t>Java: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Scanner </a:t>
            </a:r>
            <a:r>
              <a:rPr lang="en-US" sz="2400" dirty="0" err="1">
                <a:cs typeface="Courier New" panose="02070309020205020404" pitchFamily="49" charset="0"/>
              </a:rPr>
              <a:t>adalah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paket</a:t>
            </a:r>
            <a:r>
              <a:rPr lang="en-US" sz="2400" dirty="0">
                <a:cs typeface="Courier New" panose="02070309020205020404" pitchFamily="49" charset="0"/>
              </a:rPr>
              <a:t> yang </a:t>
            </a:r>
            <a:r>
              <a:rPr lang="en-US" sz="2400" dirty="0" err="1">
                <a:cs typeface="Courier New" panose="02070309020205020404" pitchFamily="49" charset="0"/>
              </a:rPr>
              <a:t>berisi</a:t>
            </a:r>
            <a:r>
              <a:rPr lang="en-US" sz="2400" dirty="0">
                <a:cs typeface="Courier New" panose="02070309020205020404" pitchFamily="49" charset="0"/>
              </a:rPr>
              <a:t>  </a:t>
            </a:r>
            <a:r>
              <a:rPr lang="en-US" sz="2400" i="1" dirty="0">
                <a:cs typeface="Courier New" panose="02070309020205020404" pitchFamily="49" charset="0"/>
              </a:rPr>
              <a:t>class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untuk</a:t>
            </a:r>
            <a:r>
              <a:rPr lang="en-US" sz="2400" dirty="0">
                <a:cs typeface="Courier New" panose="02070309020205020404" pitchFamily="49" charset="0"/>
              </a:rPr>
              <a:t> proses input data </a:t>
            </a:r>
            <a:r>
              <a:rPr lang="en-US" sz="2400" dirty="0" err="1">
                <a:cs typeface="Courier New" panose="02070309020205020404" pitchFamily="49" charset="0"/>
              </a:rPr>
              <a:t>teks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B9480-F175-3397-2C5B-BB10AEEF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634E6B-E858-CC0D-4DA2-06CFBDC8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Bahasa Java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1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7655" y="6115126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F59EE-50AD-E9EB-9B5B-6A6F7042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8" y="1340261"/>
            <a:ext cx="7575569" cy="4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5045-49AE-0C47-8DB0-3FAE04D5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650"/>
            <a:ext cx="10515600" cy="5193290"/>
          </a:xfrm>
        </p:spPr>
        <p:txBody>
          <a:bodyPr/>
          <a:lstStyle/>
          <a:p>
            <a:r>
              <a:rPr lang="en-US" sz="2400" dirty="0"/>
              <a:t>Daftar </a:t>
            </a:r>
            <a:r>
              <a:rPr lang="en-US" sz="2400" dirty="0" err="1"/>
              <a:t>lengkap</a:t>
            </a:r>
            <a:r>
              <a:rPr lang="en-US" sz="2400" dirty="0"/>
              <a:t> package di </a:t>
            </a:r>
            <a:r>
              <a:rPr lang="en-US" sz="2400" dirty="0" err="1"/>
              <a:t>dalam</a:t>
            </a:r>
            <a:r>
              <a:rPr lang="en-US" sz="2400" dirty="0"/>
              <a:t> Java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dan </a:t>
            </a:r>
            <a:r>
              <a:rPr lang="en-US" sz="2400" dirty="0" err="1"/>
              <a:t>dipelajari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BB73-3BB5-E47D-76CD-4FBBF42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64088-12C3-86DC-FE85-8ACAA6C93FB4}"/>
              </a:ext>
            </a:extLst>
          </p:cNvPr>
          <p:cNvSpPr txBox="1"/>
          <p:nvPr/>
        </p:nvSpPr>
        <p:spPr>
          <a:xfrm>
            <a:off x="1558635" y="838243"/>
            <a:ext cx="10259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https://docs.oracle.com/javase/8/docs/api/java/util/package-summary.html</a:t>
            </a:r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AA074-9F26-1EE6-28E5-D46D27EC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60" y="1399780"/>
            <a:ext cx="10195240" cy="48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0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30F5F-8E1C-7504-25B8-E5F42AEF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48821"/>
            <a:ext cx="9987180" cy="61091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38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9B1F-7C97-7982-D1B6-7F538A3D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711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F148C-1120-10C9-A295-4F0E3171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0637A-98D1-6126-0E2A-36BA8802FEFC}"/>
              </a:ext>
            </a:extLst>
          </p:cNvPr>
          <p:cNvSpPr txBox="1"/>
          <p:nvPr/>
        </p:nvSpPr>
        <p:spPr>
          <a:xfrm>
            <a:off x="838200" y="4782483"/>
            <a:ext cx="1061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/>
              <a:t>,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Buat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sub-folder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bernama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folder </a:t>
            </a:r>
            <a:r>
              <a:rPr lang="en-US" sz="2400" dirty="0" err="1">
                <a:cs typeface="Courier New" panose="02070309020205020404" pitchFamily="49" charset="0"/>
              </a:rPr>
              <a:t>proyek</a:t>
            </a:r>
            <a:r>
              <a:rPr lang="en-US" sz="2400" dirty="0">
                <a:cs typeface="Courier New" panose="02070309020205020404" pitchFamily="49" charset="0"/>
              </a:rPr>
              <a:t> Java yang </a:t>
            </a:r>
            <a:r>
              <a:rPr lang="en-US" sz="2400" dirty="0" err="1">
                <a:cs typeface="Courier New" panose="02070309020205020404" pitchFamily="49" charset="0"/>
              </a:rPr>
              <a:t>sedang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kita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kembangkan</a:t>
            </a:r>
            <a:r>
              <a:rPr lang="en-US" sz="2400" dirty="0">
                <a:cs typeface="Courier New" panose="02070309020205020404" pitchFamily="49" charset="0"/>
              </a:rPr>
              <a:t> (folder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Belajar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Bahasa Java</a:t>
            </a:r>
            <a:r>
              <a:rPr lang="en-US" sz="2400" dirty="0">
                <a:cs typeface="Courier New" panose="02070309020205020404" pitchFamily="49" charset="0"/>
              </a:rPr>
              <a:t>)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Simpan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atas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sub-folder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dengan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409385-B14B-8C6F-0CFD-C3D4C271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29" y="1253835"/>
            <a:ext cx="6642858" cy="35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65120-2D7B-2EDF-B05D-136970A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E8668-E050-537F-5B89-6CD0F93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8" y="924789"/>
            <a:ext cx="9433566" cy="47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8A7B-AE39-5B29-F439-D5F4BE1D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AE34F-3462-59B6-3155-9FAECA2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4561B-B344-5C07-00D9-6B122D35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2" y="1639743"/>
            <a:ext cx="7156701" cy="47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0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2CB9-FB12-9145-26D3-B169004A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761"/>
            <a:ext cx="10515600" cy="5387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Cara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i="1" dirty="0"/>
              <a:t>package</a:t>
            </a:r>
            <a:r>
              <a:rPr lang="en-US" sz="3600" dirty="0"/>
              <a:t> </a:t>
            </a:r>
            <a:r>
              <a:rPr lang="en-US" sz="3600" dirty="0" err="1"/>
              <a:t>buatan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B448-DDDA-3168-596F-1534F645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5BFF-3CD7-5581-CA08-8955CA486D32}"/>
              </a:ext>
            </a:extLst>
          </p:cNvPr>
          <p:cNvSpPr txBox="1"/>
          <p:nvPr/>
        </p:nvSpPr>
        <p:spPr>
          <a:xfrm>
            <a:off x="838200" y="785612"/>
            <a:ext cx="1107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yang </a:t>
            </a:r>
            <a:r>
              <a:rPr lang="en-US" sz="2400" dirty="0" err="1"/>
              <a:t>memanggil</a:t>
            </a:r>
            <a:r>
              <a:rPr lang="en-US" sz="2400" dirty="0"/>
              <a:t> </a:t>
            </a:r>
            <a:r>
              <a:rPr lang="en-US" sz="2400" i="1" dirty="0"/>
              <a:t>method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, </a:t>
            </a:r>
            <a:r>
              <a:rPr lang="en-US" sz="2400" dirty="0" err="1">
                <a:cs typeface="Courier New" panose="02070309020205020404" pitchFamily="49" charset="0"/>
              </a:rPr>
              <a:t>impor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BuatanSendiri.determinan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folder </a:t>
            </a:r>
            <a:r>
              <a:rPr lang="en-US" sz="2400" dirty="0" err="1"/>
              <a:t>proyek</a:t>
            </a:r>
            <a:r>
              <a:rPr lang="en-US" sz="2400" dirty="0"/>
              <a:t> Java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F434B-3135-55D0-556A-FBB20609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10522"/>
            <a:ext cx="8477551" cy="48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2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0182A-8799-406B-A377-3220F45B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7237-1C22-95CA-F1D5-635899391255}"/>
              </a:ext>
            </a:extLst>
          </p:cNvPr>
          <p:cNvSpPr txBox="1"/>
          <p:nvPr/>
        </p:nvSpPr>
        <p:spPr>
          <a:xfrm>
            <a:off x="1351250" y="605088"/>
            <a:ext cx="937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cs typeface="Courier New" panose="02070309020205020404" pitchFamily="49" charset="0"/>
              </a:rPr>
              <a:t>Run</a:t>
            </a:r>
            <a:r>
              <a:rPr lang="en-US" sz="2400" dirty="0">
                <a:cs typeface="Courier New" panose="02070309020205020404" pitchFamily="49" charset="0"/>
              </a:rPr>
              <a:t> program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61190-479F-27BC-B8F4-B2BED79C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74" y="2342267"/>
            <a:ext cx="8708453" cy="41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7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/>
              <a:t>Adi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September 2015</a:t>
            </a:r>
          </a:p>
          <a:p>
            <a:pPr marL="514350" indent="-514350">
              <a:buAutoNum type="arabicPeriod"/>
            </a:pPr>
            <a:r>
              <a:rPr lang="en-US" dirty="0"/>
              <a:t>Dunia </a:t>
            </a:r>
            <a:r>
              <a:rPr lang="en-US" dirty="0" err="1"/>
              <a:t>Ilkom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https://www.duniailkom.com/tutorial-oop-java-cara-membuat-package-dan-proses-import/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FDFC-A174-4126-8AAB-4FE6D58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1A367-7C22-4B1A-A8AE-F17829626E61}"/>
              </a:ext>
            </a:extLst>
          </p:cNvPr>
          <p:cNvSpPr/>
          <p:nvPr/>
        </p:nvSpPr>
        <p:spPr>
          <a:xfrm>
            <a:off x="727060" y="3870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DD56-FA6B-43AA-AEAD-89424D8B018C}"/>
              </a:ext>
            </a:extLst>
          </p:cNvPr>
          <p:cNvSpPr/>
          <p:nvPr/>
        </p:nvSpPr>
        <p:spPr>
          <a:xfrm>
            <a:off x="1991751" y="187033"/>
            <a:ext cx="5877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2021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2C3405D-4C8E-443C-BF5F-EAE189B0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1" y="587354"/>
            <a:ext cx="5303129" cy="576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1144-F693-4EA5-A6DE-D8008511E213}"/>
              </a:ext>
            </a:extLst>
          </p:cNvPr>
          <p:cNvSpPr txBox="1"/>
          <p:nvPr/>
        </p:nvSpPr>
        <p:spPr>
          <a:xfrm>
            <a:off x="1642695" y="6370121"/>
            <a:ext cx="81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https://spectrum.ieee.org/top-programming-languages-2021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7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8284A-4B0A-D4DF-559E-652E73E5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DD6F-3ACF-7708-8AA9-1DF9CE9A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6" y="421765"/>
            <a:ext cx="7594144" cy="619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67ED9-2B89-92A6-D199-F4C8463A9AA2}"/>
              </a:ext>
            </a:extLst>
          </p:cNvPr>
          <p:cNvSpPr txBox="1"/>
          <p:nvPr/>
        </p:nvSpPr>
        <p:spPr>
          <a:xfrm>
            <a:off x="8763000" y="5710019"/>
            <a:ext cx="313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https://spectrum.ieee.org/</a:t>
            </a:r>
            <a:r>
              <a:rPr lang="en-US" dirty="0"/>
              <a:t>top-programming-languages-2022 </a:t>
            </a:r>
          </a:p>
        </p:txBody>
      </p:sp>
    </p:spTree>
    <p:extLst>
      <p:ext uri="{BB962C8B-B14F-4D97-AF65-F5344CB8AC3E}">
        <p14:creationId xmlns:p14="http://schemas.microsoft.com/office/powerpoint/2010/main" val="26365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169AA-6FDC-5DEF-5FFA-45D54BEB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FCEDB-9973-10CA-EBB7-2D9E0C5E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4" y="1080655"/>
            <a:ext cx="9188008" cy="5275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41CDB-1147-0E71-332E-D9E304E905C0}"/>
              </a:ext>
            </a:extLst>
          </p:cNvPr>
          <p:cNvSpPr/>
          <p:nvPr/>
        </p:nvSpPr>
        <p:spPr>
          <a:xfrm>
            <a:off x="2429521" y="307686"/>
            <a:ext cx="693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IEEE Ranked the Top Programming Languages of 2023.</a:t>
            </a:r>
          </a:p>
        </p:txBody>
      </p:sp>
    </p:spTree>
    <p:extLst>
      <p:ext uri="{BB962C8B-B14F-4D97-AF65-F5344CB8AC3E}">
        <p14:creationId xmlns:p14="http://schemas.microsoft.com/office/powerpoint/2010/main" val="106005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C0E91-1AF2-8097-3144-EA1017D6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FC7F-8A1A-D47D-5556-E4CDD2CD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42" y="681682"/>
            <a:ext cx="7153275" cy="5591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B3A01B-E794-42EA-435B-FB0EACCCC13B}"/>
              </a:ext>
            </a:extLst>
          </p:cNvPr>
          <p:cNvSpPr/>
          <p:nvPr/>
        </p:nvSpPr>
        <p:spPr>
          <a:xfrm>
            <a:off x="2742342" y="136525"/>
            <a:ext cx="693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IEEE Ranked the Top Programming Languages of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E0B54-3569-3D23-C836-47E758DB1F79}"/>
              </a:ext>
            </a:extLst>
          </p:cNvPr>
          <p:cNvSpPr txBox="1"/>
          <p:nvPr/>
        </p:nvSpPr>
        <p:spPr>
          <a:xfrm>
            <a:off x="2742342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</a:t>
            </a:r>
            <a:r>
              <a:rPr lang="en-US">
                <a:hlinkClick r:id="rId3"/>
              </a:rPr>
              <a:t>/top-programming-languages-2024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1445</Words>
  <Application>Microsoft Office PowerPoint</Application>
  <PresentationFormat>Widescreen</PresentationFormat>
  <Paragraphs>230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Pemrograman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PowerPoint Presentation</vt:lpstr>
      <vt:lpstr>Class dan Object</vt:lpstr>
      <vt:lpstr>PowerPoint Presentation</vt:lpstr>
      <vt:lpstr>PowerPoint Presentation</vt:lpstr>
      <vt:lpstr>Menggunakan Package di dalam Bahasa Java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PowerPoint Presentation</vt:lpstr>
      <vt:lpstr>Kelas DriverMatriks (yang menggunakan kelas Mahasiswa)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Membuat package buatan sendiri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68</cp:revision>
  <dcterms:created xsi:type="dcterms:W3CDTF">2015-09-04T09:21:29Z</dcterms:created>
  <dcterms:modified xsi:type="dcterms:W3CDTF">2025-09-16T08:48:24Z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2024-09-28T04:13:28Z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3c27b5bd-dd2a-4809-884f-73b9579d7a86</vt:lpwstr>
  </property>
  <property fmtid="{D5CDD505-2E9C-101B-9397-08002B2CF9AE}" pid="8" name="MSIP_Label_38b525e5-f3da-4501-8f1e-526b6769fc56_ContentBits">
    <vt:lpwstr>0</vt:lpwstr>
  </property>
</Properties>
</file>