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5"/>
  </p:notesMasterIdLst>
  <p:sldIdLst>
    <p:sldId id="257" r:id="rId2"/>
    <p:sldId id="258" r:id="rId3"/>
    <p:sldId id="273" r:id="rId4"/>
    <p:sldId id="260" r:id="rId5"/>
    <p:sldId id="274" r:id="rId6"/>
    <p:sldId id="275" r:id="rId7"/>
    <p:sldId id="268" r:id="rId8"/>
    <p:sldId id="276" r:id="rId9"/>
    <p:sldId id="269" r:id="rId10"/>
    <p:sldId id="277" r:id="rId11"/>
    <p:sldId id="278" r:id="rId12"/>
    <p:sldId id="270" r:id="rId13"/>
    <p:sldId id="279" r:id="rId14"/>
    <p:sldId id="280" r:id="rId15"/>
    <p:sldId id="281" r:id="rId16"/>
    <p:sldId id="282" r:id="rId17"/>
    <p:sldId id="283" r:id="rId18"/>
    <p:sldId id="284" r:id="rId19"/>
    <p:sldId id="285" r:id="rId20"/>
    <p:sldId id="286" r:id="rId21"/>
    <p:sldId id="287" r:id="rId22"/>
    <p:sldId id="288" r:id="rId23"/>
    <p:sldId id="272" r:id="rId2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6" d="100"/>
          <a:sy n="66" d="100"/>
        </p:scale>
        <p:origin x="81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AFE1F45-70CB-4702-96D3-97D9621FFE75}" type="datetimeFigureOut">
              <a:rPr lang="en-US" smtClean="0"/>
              <a:t>8/20/2025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C08C274-91A0-42EA-B92B-249CCA20A8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05308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DB0F67-CF0A-49B3-A5B3-2AA3B72860D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CAC0523-FCF1-48D8-9E4B-2D13CF6AF45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F7210A4-1326-443F-9905-70D556338E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A22DF-383E-415B-86A8-0A2D7CDF6523}" type="datetime1">
              <a:rPr lang="en-US" smtClean="0"/>
              <a:t>8/20/2025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ECF0F6-8743-4BF0-9880-78CC049159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61D8D9C-7FE7-4D55-97F5-7D69C21AF6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E93D2-DCDA-4E48-A281-710C57DF03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07055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6B43E2-948A-443D-80FF-2B0E525E1B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FE2A0D5-091F-49FC-B6B6-5A4967B0F3E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5DAFDB-6204-4D78-942D-E2690BB2EA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DC918-7831-4907-958D-2F4DEC82B344}" type="datetime1">
              <a:rPr lang="en-US" smtClean="0"/>
              <a:t>8/20/2025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2D98C93-E8C2-4068-B08C-3F5CB71D5B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1E1869A-8EAC-4C4E-8A24-7F83B452DA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E93D2-DCDA-4E48-A281-710C57DF03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66659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EC87C0B-6725-4516-A72C-25332BA8BAD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5CFF7B1-F95E-4551-AD36-1B27E5F025C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A1682B7-3CC7-4867-9F5E-82C1CD286C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B011A-3AF6-4E50-8308-CC6D3D854754}" type="datetime1">
              <a:rPr lang="en-US" smtClean="0"/>
              <a:t>8/20/2025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3BADC1E-3385-4163-B06B-5D9313451B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0FF0A66-5055-4FAC-B823-B4B2FC3384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E93D2-DCDA-4E48-A281-710C57DF03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94602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4B8572-507A-4EA6-9A0F-7F8766D6B6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E6E03F-2EB6-4182-A791-3AB639FF18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B254D1D-C8CC-45D0-ACFF-740F8D94FE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F55E74-0F90-4AA9-8CCA-5A455E2C4BCA}" type="datetime1">
              <a:rPr lang="en-US" smtClean="0"/>
              <a:t>8/20/2025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CA5ADF9-5BE2-4109-9CD8-C715295573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EDC5E3-F98B-4BCF-BF64-F6B4508CAD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E93D2-DCDA-4E48-A281-710C57DF03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35860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2625B5-00A2-428A-9542-13DBCD0F8A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2BA2B14-F29E-49BB-B9CB-1854E485A3D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5C5DA2-4AC8-417B-B23B-369709EF91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9194AA-FE71-4030-BC64-A4C97CF02EC4}" type="datetime1">
              <a:rPr lang="en-US" smtClean="0"/>
              <a:t>8/20/2025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234767C-3B7B-42DF-9B80-D3BBC5D90F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2E10982-777C-445F-8114-E9EDD34E87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E93D2-DCDA-4E48-A281-710C57DF03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14815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6C13BF-4967-4177-AB4F-998FFAE48F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E51868-8384-4B79-8214-26388ECB12C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963E5A5-F821-4B42-94C8-611AD3CB32C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00182F6-879A-4067-82ED-C14C6809A5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A8CDB-1A1E-4D05-B511-531E10517D90}" type="datetime1">
              <a:rPr lang="en-US" smtClean="0"/>
              <a:t>8/20/2025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5892792-F0CC-491D-820A-02DA077E90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813EAA5-9144-4DD4-B00D-6AF8577B4B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E93D2-DCDA-4E48-A281-710C57DF03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08504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1051E3-9E39-490B-824C-6879906A1A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D6602DD-9E06-43A0-A8BE-03B26323D7D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B5E8CC0-97F7-409C-8095-D6D9D7BC7E9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DED3AA2-8EB9-4D07-AE9C-7AB83597993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9ED5C04-D256-4E2B-92E2-7E7BCB577EF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43F7A56-C271-40BA-A4F2-333A98428F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9752A-4011-4740-AE92-458541CD05EF}" type="datetime1">
              <a:rPr lang="en-US" smtClean="0"/>
              <a:t>8/20/2025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1D1FD45-AD6A-4967-9338-870C6730AA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20E2018-3928-4F9A-A16B-794803776E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E93D2-DCDA-4E48-A281-710C57DF03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07991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026F50-9E34-4DF6-881C-2B28219956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4820B17-2AE2-4DCB-B167-0F80AD9FCA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233BED-96E5-47D2-9CA5-7AA09C4F9778}" type="datetime1">
              <a:rPr lang="en-US" smtClean="0"/>
              <a:t>8/20/2025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8280CF8-5A79-46D2-B34D-B8EF4CCE6B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2C378E4-A775-4D03-91F4-5980D58827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E93D2-DCDA-4E48-A281-710C57DF03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74041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FE348E6-38CE-4F98-BC96-C5668C58AD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6DE80C-AB2A-46EE-B996-8785B41B9D0B}" type="datetime1">
              <a:rPr lang="en-US" smtClean="0"/>
              <a:t>8/20/2025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E123F43-4FF1-4532-980B-400C4CD25B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70205EF-9B07-4632-9C5E-D9330D96FD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E93D2-DCDA-4E48-A281-710C57DF03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93809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1EDF61-CB05-4261-84C7-715B324795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DAE5C3-3D38-4871-83E8-68B0E8935A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22B2393-8CAD-470A-804E-299F8F3D761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CD9728E-3D80-488A-A843-876DFA9280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855D1-D352-41B8-95A5-9D7BECCD23A6}" type="datetime1">
              <a:rPr lang="en-US" smtClean="0"/>
              <a:t>8/20/2025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FA748EE-F2BD-4C48-8240-CF09396CF8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FF3B207-57D5-4C69-9C58-B05AE96942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E93D2-DCDA-4E48-A281-710C57DF03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02625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C2BE9B-9743-4323-BAF7-3CEB93B0B8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A3178B2-3752-47FA-A8C7-41536508B1B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22D9D8D-616F-4A32-A3DF-7EC4E81E66C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319F6A3-3F8F-4C6B-B8F3-529E67BD44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C01D9E-51B2-4504-930B-5C72BC0D21F4}" type="datetime1">
              <a:rPr lang="en-US" smtClean="0"/>
              <a:t>8/20/2025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974D3D1-15BD-4B51-880B-E97B7553AE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A48F680-94E3-480F-971D-07BCE17AFA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E93D2-DCDA-4E48-A281-710C57DF03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2103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6EEF9E8-D603-46E4-AF6E-5BEB73DD16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2B330DB-0EFE-418F-90E2-7B360DCD1ED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D890BE-7101-47AC-84F0-1CA61D959C9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5644EE-4359-4C03-B04B-0C99BD39C7E4}" type="datetime1">
              <a:rPr lang="en-US" smtClean="0"/>
              <a:t>8/20/2025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52F0607-3879-4691-9B12-6C9DBF2CFB1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FC83624-C0BD-4F64-AFBC-822C454C4FF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2E93D2-DCDA-4E48-A281-710C57DF03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39723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png"/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4.png"/><Relationship Id="rId4" Type="http://schemas.openxmlformats.org/officeDocument/2006/relationships/image" Target="../media/image33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5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7.png"/><Relationship Id="rId2" Type="http://schemas.openxmlformats.org/officeDocument/2006/relationships/image" Target="../media/image36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9.png"/><Relationship Id="rId2" Type="http://schemas.openxmlformats.org/officeDocument/2006/relationships/image" Target="../media/image38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1.png"/><Relationship Id="rId2" Type="http://schemas.openxmlformats.org/officeDocument/2006/relationships/image" Target="../media/image4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2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4.png"/><Relationship Id="rId2" Type="http://schemas.openxmlformats.org/officeDocument/2006/relationships/image" Target="../media/image4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5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7.png"/><Relationship Id="rId2" Type="http://schemas.openxmlformats.org/officeDocument/2006/relationships/image" Target="../media/image4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0.png"/><Relationship Id="rId5" Type="http://schemas.openxmlformats.org/officeDocument/2006/relationships/image" Target="../media/image49.png"/><Relationship Id="rId4" Type="http://schemas.openxmlformats.org/officeDocument/2006/relationships/image" Target="../media/image48.png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57.png"/><Relationship Id="rId3" Type="http://schemas.openxmlformats.org/officeDocument/2006/relationships/image" Target="../media/image52.png"/><Relationship Id="rId7" Type="http://schemas.openxmlformats.org/officeDocument/2006/relationships/image" Target="../media/image56.png"/><Relationship Id="rId2" Type="http://schemas.openxmlformats.org/officeDocument/2006/relationships/image" Target="../media/image5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5.png"/><Relationship Id="rId5" Type="http://schemas.openxmlformats.org/officeDocument/2006/relationships/image" Target="../media/image54.png"/><Relationship Id="rId10" Type="http://schemas.openxmlformats.org/officeDocument/2006/relationships/image" Target="../media/image59.png"/><Relationship Id="rId4" Type="http://schemas.openxmlformats.org/officeDocument/2006/relationships/image" Target="../media/image53.png"/><Relationship Id="rId9" Type="http://schemas.openxmlformats.org/officeDocument/2006/relationships/image" Target="../media/image58.pn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0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1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3.png"/><Relationship Id="rId2" Type="http://schemas.openxmlformats.org/officeDocument/2006/relationships/image" Target="../media/image62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5.emf"/><Relationship Id="rId2" Type="http://schemas.openxmlformats.org/officeDocument/2006/relationships/image" Target="../media/image64.em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7.emf"/><Relationship Id="rId4" Type="http://schemas.openxmlformats.org/officeDocument/2006/relationships/image" Target="../media/image66.e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image" Target="../media/image8.png"/><Relationship Id="rId7" Type="http://schemas.openxmlformats.org/officeDocument/2006/relationships/image" Target="../media/image12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10" Type="http://schemas.openxmlformats.org/officeDocument/2006/relationships/image" Target="../media/image15.png"/><Relationship Id="rId4" Type="http://schemas.openxmlformats.org/officeDocument/2006/relationships/image" Target="../media/image9.png"/><Relationship Id="rId9" Type="http://schemas.openxmlformats.org/officeDocument/2006/relationships/image" Target="../media/image14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9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5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1A3491-7631-4FD5-BAFE-F4887374506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12520" y="1041400"/>
            <a:ext cx="9966960" cy="2387600"/>
          </a:xfrm>
        </p:spPr>
        <p:txBody>
          <a:bodyPr/>
          <a:lstStyle/>
          <a:p>
            <a:r>
              <a:rPr lang="en-US" b="1" dirty="0" err="1"/>
              <a:t>Determinan</a:t>
            </a:r>
            <a:br>
              <a:rPr lang="en-US" b="1" dirty="0"/>
            </a:br>
            <a:r>
              <a:rPr lang="en-US" sz="4000" b="1" dirty="0"/>
              <a:t>(</a:t>
            </a:r>
            <a:r>
              <a:rPr lang="en-US" sz="4000" b="1" dirty="0" err="1"/>
              <a:t>bagian</a:t>
            </a:r>
            <a:r>
              <a:rPr lang="en-US" sz="4000" b="1" dirty="0"/>
              <a:t> 2)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A71AE1D-41FE-4F1A-8CCF-26B677DAE77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/>
              <a:t>Bahan</a:t>
            </a:r>
            <a:r>
              <a:rPr lang="en-US" dirty="0"/>
              <a:t> </a:t>
            </a:r>
            <a:r>
              <a:rPr lang="en-US" dirty="0" err="1"/>
              <a:t>kuliah</a:t>
            </a:r>
            <a:r>
              <a:rPr lang="en-US" dirty="0"/>
              <a:t> IF2123 </a:t>
            </a:r>
            <a:r>
              <a:rPr lang="en-US" dirty="0" err="1"/>
              <a:t>Aljabar</a:t>
            </a:r>
            <a:r>
              <a:rPr lang="en-US" dirty="0"/>
              <a:t> Linier dan </a:t>
            </a:r>
            <a:r>
              <a:rPr lang="en-US" dirty="0" err="1"/>
              <a:t>Geometri</a:t>
            </a:r>
            <a:endParaRPr lang="en-US" dirty="0"/>
          </a:p>
          <a:p>
            <a:endParaRPr lang="en-US" dirty="0"/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2BC65914-AF0F-45C9-B40C-FAF194785A8F}"/>
              </a:ext>
            </a:extLst>
          </p:cNvPr>
          <p:cNvSpPr txBox="1">
            <a:spLocks/>
          </p:cNvSpPr>
          <p:nvPr/>
        </p:nvSpPr>
        <p:spPr>
          <a:xfrm>
            <a:off x="1666240" y="5903754"/>
            <a:ext cx="9144000" cy="735806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/>
              <a:t>Program </a:t>
            </a:r>
            <a:r>
              <a:rPr lang="en-US" b="1" dirty="0" err="1"/>
              <a:t>Studi</a:t>
            </a:r>
            <a:r>
              <a:rPr lang="en-US" b="1" dirty="0"/>
              <a:t> Teknik </a:t>
            </a:r>
            <a:r>
              <a:rPr lang="en-US" b="1" dirty="0" err="1"/>
              <a:t>Informatika</a:t>
            </a:r>
            <a:endParaRPr lang="en-US" b="1" dirty="0"/>
          </a:p>
          <a:p>
            <a:r>
              <a:rPr lang="en-US" b="1" dirty="0"/>
              <a:t>STEI-ITB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143E1C2-87A8-4F5F-8524-4A2CFDC7F168}"/>
              </a:ext>
            </a:extLst>
          </p:cNvPr>
          <p:cNvSpPr/>
          <p:nvPr/>
        </p:nvSpPr>
        <p:spPr>
          <a:xfrm>
            <a:off x="4093801" y="406697"/>
            <a:ext cx="456657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</a:rPr>
              <a:t>Seri </a:t>
            </a:r>
            <a:r>
              <a:rPr lang="en-US" sz="2400" b="1" dirty="0" err="1">
                <a:solidFill>
                  <a:srgbClr val="FF0000"/>
                </a:solidFill>
              </a:rPr>
              <a:t>bahan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  <a:r>
              <a:rPr lang="en-US" sz="2400" b="1" dirty="0" err="1">
                <a:solidFill>
                  <a:srgbClr val="FF0000"/>
                </a:solidFill>
              </a:rPr>
              <a:t>kuliah</a:t>
            </a:r>
            <a:r>
              <a:rPr lang="en-US" sz="2400" b="1" dirty="0">
                <a:solidFill>
                  <a:srgbClr val="FF0000"/>
                </a:solidFill>
              </a:rPr>
              <a:t> Algeo #9 - 2025</a:t>
            </a:r>
            <a:endParaRPr lang="en-US" sz="24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4B29174-EB8E-776A-4633-B750118CD55F}"/>
              </a:ext>
            </a:extLst>
          </p:cNvPr>
          <p:cNvSpPr txBox="1"/>
          <p:nvPr/>
        </p:nvSpPr>
        <p:spPr>
          <a:xfrm>
            <a:off x="9564915" y="107077"/>
            <a:ext cx="262708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Oleh: Dr. Ir. Rinaldi, M.T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B4C719E-5829-FA72-A96D-1FEF67E52D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E93D2-DCDA-4E48-A281-710C57DF037E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129151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BAE2096E-01B1-4904-9B7F-B15C0BB1E1B4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746234"/>
                <a:ext cx="10515600" cy="5430729"/>
              </a:xfrm>
            </p:spPr>
            <p:txBody>
              <a:bodyPr/>
              <a:lstStyle/>
              <a:p>
                <a:r>
                  <a:rPr lang="en-US" b="1" dirty="0"/>
                  <a:t>Tips 1</a:t>
                </a:r>
                <a:r>
                  <a:rPr lang="en-US" dirty="0"/>
                  <a:t>: </a:t>
                </a:r>
                <a:r>
                  <a:rPr lang="en-US" dirty="0" err="1"/>
                  <a:t>gunakan</a:t>
                </a:r>
                <a:r>
                  <a:rPr lang="en-US" dirty="0"/>
                  <a:t> </a:t>
                </a:r>
                <a:r>
                  <a:rPr lang="en-US" dirty="0" err="1"/>
                  <a:t>acuan</a:t>
                </a:r>
                <a:r>
                  <a:rPr lang="en-US" dirty="0"/>
                  <a:t> </a:t>
                </a:r>
                <a:r>
                  <a:rPr lang="en-US" dirty="0" err="1"/>
                  <a:t>baris</a:t>
                </a:r>
                <a:r>
                  <a:rPr lang="en-US" dirty="0"/>
                  <a:t>/</a:t>
                </a:r>
                <a:r>
                  <a:rPr lang="en-US" dirty="0" err="1"/>
                  <a:t>kolom</a:t>
                </a:r>
                <a:r>
                  <a:rPr lang="en-US" dirty="0"/>
                  <a:t> yang </a:t>
                </a:r>
                <a:r>
                  <a:rPr lang="en-US" dirty="0" err="1"/>
                  <a:t>banyak</a:t>
                </a:r>
                <a:r>
                  <a:rPr lang="en-US" dirty="0"/>
                  <a:t> 0 </a:t>
                </a:r>
                <a:r>
                  <a:rPr lang="en-US" dirty="0" err="1"/>
                  <a:t>untuk</a:t>
                </a:r>
                <a:r>
                  <a:rPr lang="en-US" dirty="0"/>
                  <a:t> </a:t>
                </a:r>
                <a:r>
                  <a:rPr lang="en-US" dirty="0" err="1"/>
                  <a:t>menghemat</a:t>
                </a:r>
                <a:r>
                  <a:rPr lang="en-US" dirty="0"/>
                  <a:t> </a:t>
                </a:r>
                <a:r>
                  <a:rPr lang="en-US" dirty="0" err="1"/>
                  <a:t>perhitungan</a:t>
                </a:r>
                <a:r>
                  <a:rPr lang="en-US" dirty="0"/>
                  <a:t>.</a:t>
                </a:r>
              </a:p>
              <a:p>
                <a:endParaRPr lang="en-US" dirty="0"/>
              </a:p>
              <a:p>
                <a:pPr marL="0" indent="0">
                  <a:buNone/>
                </a:pPr>
                <a:r>
                  <a:rPr lang="en-US" b="1" dirty="0" err="1"/>
                  <a:t>Contoh</a:t>
                </a:r>
                <a:r>
                  <a:rPr lang="en-US" b="1" dirty="0"/>
                  <a:t> 4</a:t>
                </a:r>
                <a:r>
                  <a:rPr lang="en-US" dirty="0"/>
                  <a:t>: </a:t>
                </a:r>
                <a:r>
                  <a:rPr lang="en-US" dirty="0" err="1"/>
                  <a:t>Misalkan</a:t>
                </a:r>
                <a:endParaRPr lang="en-US" dirty="0"/>
              </a:p>
              <a:p>
                <a:endParaRPr lang="en-US" dirty="0"/>
              </a:p>
              <a:p>
                <a:pPr marL="0" indent="0">
                  <a:buNone/>
                </a:pPr>
                <a:r>
                  <a:rPr lang="en-US" dirty="0"/>
                  <a:t>    det(A) =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en-US" dirty="0"/>
                  <a:t>3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US" i="1" dirty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2"/>
                                  <m:mcJc m:val="center"/>
                                </m:mcPr>
                              </m:mc>
                            </m:mcs>
                            <m:ctrlPr>
                              <a:rPr lang="en-US" i="1" dirty="0" smtClean="0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b="0" i="1" dirty="0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b="0" i="1" dirty="0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b="0" i="1" dirty="0" smtClean="0"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e>
                          </m:mr>
                          <m:mr>
                            <m:e>
                              <m:r>
                                <a:rPr lang="en-US" b="0" i="1" dirty="0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b="0" i="1" dirty="0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</m:mr>
                        </m:m>
                      </m:e>
                    </m:d>
                    <m:r>
                      <a:rPr lang="en-US" b="0" i="0" dirty="0" smtClean="0">
                        <a:latin typeface="Cambria Math" panose="02040503050406030204" pitchFamily="18" charset="0"/>
                      </a:rPr>
                      <m:t>+0</m:t>
                    </m:r>
                    <m:d>
                      <m:dPr>
                        <m:begChr m:val="|"/>
                        <m:endChr m:val="|"/>
                        <m:ctrlPr>
                          <a:rPr lang="en-US" i="1" dirty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2"/>
                                  <m:mcJc m:val="center"/>
                                </m:mcPr>
                              </m:mc>
                            </m:mcs>
                            <m:ctrlPr>
                              <a:rPr lang="en-US" i="1" dirty="0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b="0" i="1" dirty="0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  <m:e>
                              <m:r>
                                <a:rPr lang="en-US" i="1" dirty="0"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e>
                          </m:mr>
                          <m:mr>
                            <m:e>
                              <m:r>
                                <a:rPr lang="en-US" b="0" i="1" dirty="0" smtClean="0"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e>
                            <m:e>
                              <m:r>
                                <a:rPr lang="en-US" i="1" dirty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</m:mr>
                        </m:m>
                      </m:e>
                    </m:d>
                    <m:r>
                      <a:rPr lang="en-US" i="1">
                        <a:latin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en-US" dirty="0"/>
                  <a:t>0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US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2"/>
                                  <m:mcJc m:val="center"/>
                                </m:mcPr>
                              </m:mc>
                            </m:mcs>
                            <m:ctrlPr>
                              <a:rPr lang="en-US" i="1" dirty="0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b="0" i="1" dirty="0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  <m:e>
                              <m:r>
                                <a:rPr lang="en-US" b="0" i="1" dirty="0" smtClean="0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e>
                          </m:mr>
                          <m:mr>
                            <m:e>
                              <m:r>
                                <a:rPr lang="en-US" b="0" i="1" dirty="0" smtClean="0"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e>
                            <m:e>
                              <m:r>
                                <a:rPr lang="en-US" b="0" i="1" dirty="0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</m:mr>
                        </m:m>
                      </m:e>
                    </m:d>
                  </m:oMath>
                </a14:m>
                <a:endParaRPr lang="en-US" dirty="0"/>
              </a:p>
              <a:p>
                <a:pPr marL="0" indent="0">
                  <a:buNone/>
                </a:pPr>
                <a:endParaRPr lang="en-US" dirty="0"/>
              </a:p>
              <a:p>
                <a:pPr marL="0" indent="0">
                  <a:buNone/>
                </a:pPr>
                <a:r>
                  <a:rPr lang="en-US" dirty="0"/>
                  <a:t>	    =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3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−4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+0+0</m:t>
                    </m:r>
                  </m:oMath>
                </a14:m>
                <a:endParaRPr lang="en-US" b="0" dirty="0"/>
              </a:p>
              <a:p>
                <a:pPr marL="0" indent="0">
                  <a:buNone/>
                </a:pPr>
                <a:r>
                  <a:rPr lang="en-US" dirty="0"/>
                  <a:t>	    = 12	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BAE2096E-01B1-4904-9B7F-B15C0BB1E1B4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746234"/>
                <a:ext cx="10515600" cy="5430729"/>
              </a:xfrm>
              <a:blipFill>
                <a:blip r:embed="rId2"/>
                <a:stretch>
                  <a:fillRect l="-1217" t="-179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5EBEA79D-44BF-4666-B402-9B65998A73D5}"/>
                  </a:ext>
                </a:extLst>
              </p:cNvPr>
              <p:cNvSpPr txBox="1"/>
              <p:nvPr/>
            </p:nvSpPr>
            <p:spPr>
              <a:xfrm>
                <a:off x="3384278" y="1796288"/>
                <a:ext cx="4414398" cy="1139414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r>
                  <a:rPr lang="en-US" sz="2800" dirty="0"/>
                  <a:t>       A =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sz="28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3"/>
                                  <m:mcJc m:val="center"/>
                                </m:mcPr>
                              </m:mc>
                            </m:mcs>
                            <m:ctrlP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e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e>
                          </m:mr>
                          <m:mr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</m:mr>
                          <m:mr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e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</m:mr>
                        </m:m>
                      </m:e>
                    </m:d>
                  </m:oMath>
                </a14:m>
                <a:endParaRPr lang="en-US" sz="2800" dirty="0"/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5EBEA79D-44BF-4666-B402-9B65998A73D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84278" y="1796288"/>
                <a:ext cx="4414398" cy="1139414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Oval 4">
            <a:extLst>
              <a:ext uri="{FF2B5EF4-FFF2-40B4-BE49-F238E27FC236}">
                <a16:creationId xmlns:a16="http://schemas.microsoft.com/office/drawing/2014/main" id="{7CD860D2-695E-43F9-9D9E-0279A2BF554F}"/>
              </a:ext>
            </a:extLst>
          </p:cNvPr>
          <p:cNvSpPr/>
          <p:nvPr/>
        </p:nvSpPr>
        <p:spPr>
          <a:xfrm>
            <a:off x="4414346" y="2186152"/>
            <a:ext cx="2070538" cy="367862"/>
          </a:xfrm>
          <a:prstGeom prst="ellipse">
            <a:avLst/>
          </a:prstGeom>
          <a:noFill/>
          <a:ln w="158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56135CD5-B354-7B00-02C0-A153128F75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E93D2-DCDA-4E48-A281-710C57DF037E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564949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12383A60-3309-4E65-8B19-E1D7D0FC32E3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735724"/>
                <a:ext cx="10870324" cy="5441239"/>
              </a:xfrm>
            </p:spPr>
            <p:txBody>
              <a:bodyPr>
                <a:normAutofit/>
              </a:bodyPr>
              <a:lstStyle/>
              <a:p>
                <a:r>
                  <a:rPr lang="en-US" b="1" dirty="0"/>
                  <a:t>Tips 2</a:t>
                </a:r>
                <a:r>
                  <a:rPr lang="en-US" dirty="0"/>
                  <a:t>: </a:t>
                </a:r>
                <a:r>
                  <a:rPr lang="en-US" dirty="0" err="1"/>
                  <a:t>terapkan</a:t>
                </a:r>
                <a:r>
                  <a:rPr lang="en-US" dirty="0"/>
                  <a:t> OBE </a:t>
                </a:r>
                <a:r>
                  <a:rPr lang="en-US" dirty="0" err="1"/>
                  <a:t>untuk</a:t>
                </a:r>
                <a:r>
                  <a:rPr lang="en-US" dirty="0"/>
                  <a:t> </a:t>
                </a:r>
                <a:r>
                  <a:rPr lang="en-US" dirty="0" err="1"/>
                  <a:t>memperoleh</a:t>
                </a:r>
                <a:r>
                  <a:rPr lang="en-US" dirty="0"/>
                  <a:t> </a:t>
                </a:r>
                <a:r>
                  <a:rPr lang="en-US" dirty="0" err="1"/>
                  <a:t>baris</a:t>
                </a:r>
                <a:r>
                  <a:rPr lang="en-US" dirty="0"/>
                  <a:t> yang </a:t>
                </a:r>
                <a:r>
                  <a:rPr lang="en-US" dirty="0" err="1"/>
                  <a:t>mengandung</a:t>
                </a:r>
                <a:r>
                  <a:rPr lang="en-US" dirty="0"/>
                  <a:t> 0</a:t>
                </a:r>
              </a:p>
              <a:p>
                <a:endParaRPr lang="en-US" dirty="0"/>
              </a:p>
              <a:p>
                <a:pPr marL="0" indent="0">
                  <a:buNone/>
                </a:pPr>
                <a:r>
                  <a:rPr lang="en-US" b="1" dirty="0" err="1"/>
                  <a:t>Contoh</a:t>
                </a:r>
                <a:r>
                  <a:rPr lang="en-US" b="1" dirty="0"/>
                  <a:t> 5</a:t>
                </a:r>
                <a:r>
                  <a:rPr lang="en-US" dirty="0"/>
                  <a:t>: </a:t>
                </a:r>
                <a:r>
                  <a:rPr lang="en-US" dirty="0" err="1"/>
                  <a:t>Hitung</a:t>
                </a:r>
                <a:r>
                  <a:rPr lang="en-US" dirty="0"/>
                  <a:t> </a:t>
                </a:r>
                <a:r>
                  <a:rPr lang="en-US" dirty="0" err="1"/>
                  <a:t>determinan</a:t>
                </a:r>
                <a:r>
                  <a:rPr lang="en-US" dirty="0"/>
                  <a:t> </a:t>
                </a:r>
                <a:r>
                  <a:rPr lang="en-US" dirty="0" err="1"/>
                  <a:t>matriks</a:t>
                </a:r>
                <a:r>
                  <a:rPr lang="en-US" dirty="0"/>
                  <a:t>                                      (</a:t>
                </a:r>
                <a:r>
                  <a:rPr lang="en-US" dirty="0" err="1"/>
                  <a:t>dari</a:t>
                </a:r>
                <a:r>
                  <a:rPr lang="en-US" dirty="0"/>
                  <a:t> </a:t>
                </a:r>
                <a:r>
                  <a:rPr lang="en-US" dirty="0" err="1"/>
                  <a:t>Contoh</a:t>
                </a:r>
                <a:r>
                  <a:rPr lang="en-US" dirty="0"/>
                  <a:t> 3)</a:t>
                </a:r>
              </a:p>
              <a:p>
                <a:endParaRPr lang="en-US" dirty="0"/>
              </a:p>
              <a:p>
                <a:endParaRPr lang="en-US" dirty="0"/>
              </a:p>
              <a:p>
                <a:endParaRPr lang="en-US" dirty="0"/>
              </a:p>
              <a:p>
                <a:endParaRPr lang="en-US" dirty="0"/>
              </a:p>
              <a:p>
                <a:endParaRPr lang="en-US" dirty="0"/>
              </a:p>
              <a:p>
                <a:pPr marL="0" indent="0">
                  <a:buNone/>
                </a:pPr>
                <a:r>
                  <a:rPr lang="en-US" sz="2000" dirty="0"/>
                  <a:t>det(A) = 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US" sz="20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4"/>
                                  <m:mcJc m:val="center"/>
                                </m:mcPr>
                              </m:mc>
                            </m:mcs>
                            <m:ctrlPr>
                              <a:rPr lang="en-US" sz="2000" i="1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sz="2000" i="1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e>
                            <m:e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</m:mr>
                          <m:mr>
                            <m:e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  <m:e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e>
                            <m:e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</m:mr>
                          <m:mr>
                            <m:e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  <m:e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</m:mr>
                          <m:mr>
                            <m:e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8</m:t>
                              </m:r>
                            </m:e>
                            <m:e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</m:mr>
                        </m:m>
                      </m:e>
                    </m:d>
                  </m:oMath>
                </a14:m>
                <a:r>
                  <a:rPr lang="en-US" sz="2000" dirty="0"/>
                  <a:t> = </a:t>
                </a:r>
                <a14:m>
                  <m:oMath xmlns:m="http://schemas.openxmlformats.org/officeDocument/2006/math">
                    <m:r>
                      <a:rPr lang="en-US" sz="2000" b="0" i="0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2000" i="1">
                        <a:latin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en-US" sz="2000" dirty="0"/>
                  <a:t>1) 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3"/>
                                  <m:mcJc m:val="center"/>
                                </m:mcPr>
                              </m:mc>
                            </m:mcs>
                            <m:ctrlPr>
                              <a:rPr lang="en-US" sz="2000" i="1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</m:mr>
                          <m:mr>
                            <m:e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  <m:e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</m:mr>
                          <m:mr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8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</m:mr>
                        </m:m>
                      </m:e>
                    </m:d>
                  </m:oMath>
                </a14:m>
                <a:r>
                  <a:rPr lang="en-US" sz="2000" dirty="0"/>
                  <a:t> </a:t>
                </a:r>
                <a14:m>
                  <m:oMath xmlns:m="http://schemas.openxmlformats.org/officeDocument/2006/math">
                    <m:r>
                      <a:rPr lang="en-US" sz="2000" b="0" i="0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   </m:t>
                    </m:r>
                    <m:r>
                      <a:rPr lang="en-US" sz="20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~</m:t>
                    </m:r>
                    <m:r>
                      <a:rPr lang="en-US" sz="20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     (</m:t>
                    </m:r>
                    <m:r>
                      <a:rPr lang="en-US" sz="2000" i="1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1)</m:t>
                    </m:r>
                    <m:d>
                      <m:dPr>
                        <m:begChr m:val="|"/>
                        <m:endChr m:val="|"/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3"/>
                                  <m:mcJc m:val="center"/>
                                </m:mcPr>
                              </m:mc>
                            </m:mcs>
                            <m:ctrlPr>
                              <a:rPr lang="en-US" sz="2000" i="1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sz="2000" i="1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</m:mr>
                          <m:mr>
                            <m:e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  <m:e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</m:mr>
                          <m:mr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9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</m:mr>
                        </m:m>
                      </m:e>
                    </m:d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=(−1)(−1)</m:t>
                    </m:r>
                    <m:d>
                      <m:dPr>
                        <m:begChr m:val="|"/>
                        <m:endChr m:val="|"/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2"/>
                                  <m:mcJc m:val="center"/>
                                </m:mcPr>
                              </m:mc>
                            </m:mcs>
                            <m:ctrlPr>
                              <a:rPr lang="en-US" sz="2000" i="1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</m:mr>
                          <m:mr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9</m:t>
                              </m:r>
                            </m:e>
                            <m:e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</m:mr>
                        </m:m>
                      </m:e>
                    </m:d>
                  </m:oMath>
                </a14:m>
                <a:r>
                  <a:rPr lang="en-US" sz="2000" dirty="0"/>
                  <a:t>= -18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12383A60-3309-4E65-8B19-E1D7D0FC32E3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735724"/>
                <a:ext cx="10870324" cy="5441239"/>
              </a:xfrm>
              <a:blipFill>
                <a:blip r:embed="rId2"/>
                <a:stretch>
                  <a:fillRect l="-1178" t="-1906" r="-67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Rectangle 3">
                <a:extLst>
                  <a:ext uri="{FF2B5EF4-FFF2-40B4-BE49-F238E27FC236}">
                    <a16:creationId xmlns:a16="http://schemas.microsoft.com/office/drawing/2014/main" id="{7A548F23-760C-447A-8336-9E2504BB16A3}"/>
                  </a:ext>
                </a:extLst>
              </p:cNvPr>
              <p:cNvSpPr/>
              <p:nvPr/>
            </p:nvSpPr>
            <p:spPr>
              <a:xfrm>
                <a:off x="6341397" y="1221269"/>
                <a:ext cx="3011337" cy="145296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𝐴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 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4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  <m:t>3</m:t>
                                </m:r>
                              </m:e>
                              <m:e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  <m:t>5</m:t>
                                </m:r>
                              </m:e>
                              <m:e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  <m:t>−2</m:t>
                                </m:r>
                              </m:e>
                              <m:e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  <m:t>6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e>
                              <m:e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e>
                              <m:e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  <m:t>−1</m:t>
                                </m:r>
                              </m:e>
                              <m:e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e>
                              <m:e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  <m:t>4</m:t>
                                </m:r>
                              </m:e>
                              <m:e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e>
                              <m:e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  <m:t>3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  <m:t>3</m:t>
                                </m:r>
                              </m:e>
                              <m:e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  <m:t>7</m:t>
                                </m:r>
                              </m:e>
                              <m:e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  <m:t>5</m:t>
                                </m:r>
                              </m:e>
                              <m:e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  <m:t>3</m:t>
                                </m:r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4" name="Rectangle 3">
                <a:extLst>
                  <a:ext uri="{FF2B5EF4-FFF2-40B4-BE49-F238E27FC236}">
                    <a16:creationId xmlns:a16="http://schemas.microsoft.com/office/drawing/2014/main" id="{7A548F23-760C-447A-8336-9E2504BB16A3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41397" y="1221269"/>
                <a:ext cx="3011337" cy="1452962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04D5C90B-B4BC-44F6-9B79-E65600339357}"/>
                  </a:ext>
                </a:extLst>
              </p:cNvPr>
              <p:cNvSpPr/>
              <p:nvPr/>
            </p:nvSpPr>
            <p:spPr>
              <a:xfrm>
                <a:off x="898971" y="2729862"/>
                <a:ext cx="5983818" cy="145296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 </m:t>
                    </m:r>
                    <m:d>
                      <m:dPr>
                        <m:begChr m:val="["/>
                        <m:endChr m:val="]"/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4"/>
                                  <m:mcJc m:val="center"/>
                                </m:mcPr>
                              </m:mc>
                            </m:mcs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−2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6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7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</m:mr>
                        </m:m>
                      </m:e>
                    </m:d>
                  </m:oMath>
                </a14:m>
                <a:r>
                  <a:rPr lang="en-US" sz="2400" dirty="0"/>
                  <a:t>  </a:t>
                </a:r>
                <a14:m>
                  <m:oMath xmlns:m="http://schemas.openxmlformats.org/officeDocument/2006/math">
                    <m:r>
                      <a:rPr lang="en-US" sz="2400" b="0" i="0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    </m:t>
                    </m:r>
                    <m:r>
                      <a:rPr lang="en-US" sz="24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~</m:t>
                    </m:r>
                    <m:r>
                      <a:rPr lang="en-US" sz="24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     </m:t>
                    </m:r>
                    <m:d>
                      <m:dPr>
                        <m:begChr m:val="["/>
                        <m:endChr m:val="]"/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4"/>
                                  <m:mcJc m:val="center"/>
                                </m:mcPr>
                              </m:mc>
                            </m:mcs>
                            <m:ctrlPr>
                              <a:rPr lang="en-US" sz="2400" i="1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</m:mr>
                          <m:m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e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8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</m:mr>
                        </m:m>
                      </m:e>
                    </m:d>
                  </m:oMath>
                </a14:m>
                <a:endParaRPr lang="en-US" sz="2400" dirty="0"/>
              </a:p>
            </p:txBody>
          </p:sp>
        </mc:Choice>
        <mc:Fallback xmlns=""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04D5C90B-B4BC-44F6-9B79-E65600339357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98971" y="2729862"/>
                <a:ext cx="5983818" cy="1452962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TextBox 5">
            <a:extLst>
              <a:ext uri="{FF2B5EF4-FFF2-40B4-BE49-F238E27FC236}">
                <a16:creationId xmlns:a16="http://schemas.microsoft.com/office/drawing/2014/main" id="{3DA3D50D-9D2F-482A-93BA-13942EBD3CA3}"/>
              </a:ext>
            </a:extLst>
          </p:cNvPr>
          <p:cNvSpPr txBox="1"/>
          <p:nvPr/>
        </p:nvSpPr>
        <p:spPr>
          <a:xfrm>
            <a:off x="3225378" y="2894612"/>
            <a:ext cx="10070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R1 – 3R2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72BD263-C03E-46AA-937B-A26732C43F77}"/>
              </a:ext>
            </a:extLst>
          </p:cNvPr>
          <p:cNvSpPr txBox="1"/>
          <p:nvPr/>
        </p:nvSpPr>
        <p:spPr>
          <a:xfrm>
            <a:off x="3233597" y="3497608"/>
            <a:ext cx="10070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R3 – 2R2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DC522B6-6B28-4122-BA7C-ECD0965655C2}"/>
              </a:ext>
            </a:extLst>
          </p:cNvPr>
          <p:cNvSpPr txBox="1"/>
          <p:nvPr/>
        </p:nvSpPr>
        <p:spPr>
          <a:xfrm>
            <a:off x="3233597" y="3840216"/>
            <a:ext cx="10070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R4 – 3R2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CE9E3EC-CFAA-4D81-8BCD-9E16F540AEE6}"/>
              </a:ext>
            </a:extLst>
          </p:cNvPr>
          <p:cNvSpPr txBox="1"/>
          <p:nvPr/>
        </p:nvSpPr>
        <p:spPr>
          <a:xfrm>
            <a:off x="5784648" y="4995227"/>
            <a:ext cx="8899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R3 + R1</a:t>
            </a: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5CB52733-5E60-4F46-9846-A14200A8D8F7}"/>
              </a:ext>
            </a:extLst>
          </p:cNvPr>
          <p:cNvSpPr/>
          <p:nvPr/>
        </p:nvSpPr>
        <p:spPr>
          <a:xfrm>
            <a:off x="1786759" y="4508938"/>
            <a:ext cx="359994" cy="1613338"/>
          </a:xfrm>
          <a:prstGeom prst="ellipse">
            <a:avLst/>
          </a:prstGeom>
          <a:noFill/>
          <a:ln w="158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C72DEA41-6DDD-4569-AFF3-908746018E40}"/>
                  </a:ext>
                </a:extLst>
              </p:cNvPr>
              <p:cNvSpPr txBox="1"/>
              <p:nvPr/>
            </p:nvSpPr>
            <p:spPr>
              <a:xfrm>
                <a:off x="9278186" y="2828722"/>
                <a:ext cx="2224968" cy="139397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["/>
                          <m:endChr m:val="]"/>
                          <m:ctrlPr>
                            <a:rPr lang="en-US" sz="200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5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sz="200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US" sz="2000" b="0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+</m:t>
                                </m:r>
                              </m:e>
                              <m:e>
                                <m:r>
                                  <a:rPr lang="en-US" sz="2000" b="0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</m:e>
                              <m:e>
                                <m:r>
                                  <a:rPr lang="en-US" sz="2000" b="0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+</m:t>
                                </m:r>
                              </m:e>
                              <m:e>
                                <m:r>
                                  <a:rPr lang="en-US" sz="2000" b="0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</m:e>
                              <m:e>
                                <m:r>
                                  <a:rPr lang="en-US" sz="2000" b="0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…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sz="2000" b="0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</m:e>
                              <m:e>
                                <m:r>
                                  <a:rPr lang="en-US" sz="2000" b="0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+</m:t>
                                </m:r>
                              </m:e>
                              <m:e>
                                <m:r>
                                  <a:rPr lang="en-US" sz="2000" b="0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</m:e>
                              <m:e>
                                <m:r>
                                  <a:rPr lang="en-US" sz="2000" b="0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+</m:t>
                                </m:r>
                              </m:e>
                              <m:e>
                                <m:r>
                                  <a:rPr lang="en-US" sz="2000" b="0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…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sz="2000" b="0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+</m:t>
                                </m:r>
                              </m:e>
                              <m:e>
                                <m:r>
                                  <a:rPr lang="en-US" sz="2000" b="0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</m:e>
                              <m:e>
                                <m:r>
                                  <a:rPr lang="en-US" sz="2000" b="0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+</m:t>
                                </m:r>
                              </m:e>
                              <m:e>
                                <m:r>
                                  <a:rPr lang="en-US" sz="2000" b="0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</m:e>
                              <m:e>
                                <m:r>
                                  <a:rPr lang="en-US" sz="2000" b="0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…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sz="2000" b="0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</m:e>
                              <m:e>
                                <m:r>
                                  <a:rPr lang="en-US" sz="2000" b="0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+</m:t>
                                </m:r>
                              </m:e>
                              <m:e>
                                <m:r>
                                  <a:rPr lang="en-US" sz="2000" b="0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</m:e>
                              <m:e>
                                <m:r>
                                  <a:rPr lang="en-US" sz="2000" b="0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+</m:t>
                                </m:r>
                              </m:e>
                              <m:e>
                                <m:r>
                                  <a:rPr lang="en-US" sz="2000" b="0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…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sz="2000" b="0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…</m:t>
                                </m:r>
                              </m:e>
                              <m:e>
                                <m:r>
                                  <a:rPr lang="en-US" sz="2000" b="0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…</m:t>
                                </m:r>
                              </m:e>
                              <m:e>
                                <m:r>
                                  <a:rPr lang="en-US" sz="2000" b="0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…</m:t>
                                </m:r>
                              </m:e>
                              <m:e>
                                <m:r>
                                  <a:rPr lang="en-US" sz="2000" b="0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…</m:t>
                                </m:r>
                              </m:e>
                              <m:e>
                                <m:r>
                                  <a:rPr lang="en-US" sz="2000" b="0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…</m:t>
                                </m:r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US" sz="2000" dirty="0"/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C72DEA41-6DDD-4569-AFF3-908746018E4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278186" y="2828722"/>
                <a:ext cx="2224968" cy="1393971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2D021602-FD40-9C12-6D5D-DDF4EAFE15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E93D2-DCDA-4E48-A281-710C57DF037E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52024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CFA045-489E-4996-AA38-12F3F3833F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Matriks</a:t>
            </a:r>
            <a:r>
              <a:rPr lang="en-US" dirty="0"/>
              <a:t> </a:t>
            </a:r>
            <a:r>
              <a:rPr lang="en-US" dirty="0" err="1"/>
              <a:t>Kofaktor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728793-1CAA-4E7D-8C31-FAD730BFF4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723880" cy="4667250"/>
          </a:xfrm>
        </p:spPr>
        <p:txBody>
          <a:bodyPr>
            <a:normAutofit/>
          </a:bodyPr>
          <a:lstStyle/>
          <a:p>
            <a:pPr>
              <a:tabLst>
                <a:tab pos="2574925" algn="l"/>
              </a:tabLst>
            </a:pPr>
            <a:r>
              <a:rPr lang="en-US" dirty="0" err="1"/>
              <a:t>Misalkan</a:t>
            </a:r>
            <a:r>
              <a:rPr lang="en-US" dirty="0"/>
              <a:t> A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matriks</a:t>
            </a:r>
            <a:r>
              <a:rPr lang="en-US" dirty="0"/>
              <a:t> n x n dan </a:t>
            </a:r>
            <a:r>
              <a:rPr lang="en-US" i="1" dirty="0" err="1"/>
              <a:t>C</a:t>
            </a:r>
            <a:r>
              <a:rPr lang="en-US" i="1" baseline="-25000" dirty="0" err="1"/>
              <a:t>ij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kofaktor</a:t>
            </a:r>
            <a:r>
              <a:rPr lang="en-US" dirty="0"/>
              <a:t> </a:t>
            </a:r>
            <a:r>
              <a:rPr lang="en-US" dirty="0" err="1"/>
              <a:t>entri</a:t>
            </a:r>
            <a:r>
              <a:rPr lang="en-US" dirty="0"/>
              <a:t> </a:t>
            </a:r>
            <a:r>
              <a:rPr lang="en-US" i="1" dirty="0" err="1"/>
              <a:t>a</a:t>
            </a:r>
            <a:r>
              <a:rPr lang="en-US" i="1" baseline="-25000" dirty="0" err="1"/>
              <a:t>ij</a:t>
            </a:r>
            <a:r>
              <a:rPr lang="en-US" dirty="0"/>
              <a:t>.</a:t>
            </a:r>
          </a:p>
          <a:p>
            <a:r>
              <a:rPr lang="en-US" dirty="0" err="1"/>
              <a:t>Maka</a:t>
            </a:r>
            <a:r>
              <a:rPr lang="en-US" dirty="0"/>
              <a:t> </a:t>
            </a:r>
            <a:r>
              <a:rPr lang="en-US" dirty="0" err="1"/>
              <a:t>matriks</a:t>
            </a:r>
            <a:r>
              <a:rPr lang="en-US" dirty="0"/>
              <a:t> </a:t>
            </a:r>
            <a:r>
              <a:rPr lang="en-US" dirty="0" err="1"/>
              <a:t>kofaktor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A </a:t>
            </a:r>
            <a:r>
              <a:rPr lang="en-US" dirty="0" err="1"/>
              <a:t>adalah</a:t>
            </a:r>
            <a:r>
              <a:rPr lang="en-US" dirty="0"/>
              <a:t> 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i="1" dirty="0"/>
              <a:t>Adjoin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A </a:t>
            </a:r>
            <a:r>
              <a:rPr lang="en-US" dirty="0" err="1"/>
              <a:t>adalah</a:t>
            </a:r>
            <a:r>
              <a:rPr lang="en-US" dirty="0"/>
              <a:t> transpose </a:t>
            </a:r>
            <a:r>
              <a:rPr lang="en-US" dirty="0" err="1"/>
              <a:t>matriks</a:t>
            </a:r>
            <a:r>
              <a:rPr lang="en-US" dirty="0"/>
              <a:t> </a:t>
            </a:r>
            <a:r>
              <a:rPr lang="en-US" dirty="0" err="1"/>
              <a:t>kofaktor</a:t>
            </a:r>
            <a:r>
              <a:rPr lang="en-US" dirty="0"/>
              <a:t>: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		adj(A) = transpose </a:t>
            </a:r>
            <a:r>
              <a:rPr lang="en-US" dirty="0" err="1"/>
              <a:t>matriks</a:t>
            </a:r>
            <a:r>
              <a:rPr lang="en-US" dirty="0"/>
              <a:t> </a:t>
            </a:r>
            <a:r>
              <a:rPr lang="en-US" dirty="0" err="1"/>
              <a:t>kofaktor</a:t>
            </a:r>
            <a:endParaRPr lang="en-US" dirty="0"/>
          </a:p>
          <a:p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7710CFF5-DE40-4525-B7D4-0676C2AD681D}"/>
                  </a:ext>
                </a:extLst>
              </p:cNvPr>
              <p:cNvSpPr txBox="1"/>
              <p:nvPr/>
            </p:nvSpPr>
            <p:spPr>
              <a:xfrm>
                <a:off x="3229190" y="2830360"/>
                <a:ext cx="2866810" cy="1409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n-US" sz="2400" dirty="0"/>
                  <a:t>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4"/>
                                  <m:mcJc m:val="center"/>
                                </m:mcPr>
                              </m:mc>
                            </m:mcs>
                            <m:ctrlPr>
                              <a:rPr lang="en-US" sz="2400" i="1" smtClean="0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sSub>
                                <m:sSubPr>
                                  <m:ctrlPr>
                                    <a:rPr lang="en-US" sz="24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𝐶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11</m:t>
                                  </m:r>
                                </m:sub>
                              </m:sSub>
                            </m:e>
                            <m:e>
                              <m:sSub>
                                <m:sSubPr>
                                  <m:ctrlPr>
                                    <a:rPr lang="en-US" sz="24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𝐶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12</m:t>
                                  </m:r>
                                </m:sub>
                              </m:sSub>
                            </m:e>
                            <m:e>
                              <m:r>
                                <a:rPr lang="en-US" sz="2400" i="1" smtClean="0">
                                  <a:latin typeface="Cambria Math" panose="02040503050406030204" pitchFamily="18" charset="0"/>
                                </a:rPr>
                                <m:t>…</m:t>
                              </m:r>
                            </m:e>
                            <m:e>
                              <m:sSub>
                                <m:sSubPr>
                                  <m:ctrlPr>
                                    <a:rPr lang="en-US" sz="24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𝐶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sub>
                              </m:sSub>
                            </m:e>
                          </m:mr>
                          <m:mr>
                            <m:e>
                              <m:sSub>
                                <m:sSubPr>
                                  <m:ctrlPr>
                                    <a:rPr lang="en-US" sz="24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𝐶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21</m:t>
                                  </m:r>
                                </m:sub>
                              </m:sSub>
                            </m:e>
                            <m:e>
                              <m:sSub>
                                <m:sSubPr>
                                  <m:ctrlPr>
                                    <a:rPr lang="en-US" sz="24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𝐶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22</m:t>
                                  </m:r>
                                </m:sub>
                              </m:sSub>
                            </m:e>
                            <m:e>
                              <m:r>
                                <a:rPr lang="en-US" sz="2400" i="1" smtClean="0">
                                  <a:latin typeface="Cambria Math" panose="02040503050406030204" pitchFamily="18" charset="0"/>
                                </a:rPr>
                                <m:t>…</m:t>
                              </m:r>
                            </m:e>
                            <m:e>
                              <m:sSub>
                                <m:sSubPr>
                                  <m:ctrlPr>
                                    <a:rPr lang="en-US" sz="24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𝐶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sub>
                              </m:sSub>
                            </m:e>
                          </m:mr>
                          <m:mr>
                            <m:e>
                              <m:r>
                                <a:rPr lang="en-US" sz="2400" i="1" smtClean="0">
                                  <a:latin typeface="Cambria Math" panose="02040503050406030204" pitchFamily="18" charset="0"/>
                                </a:rPr>
                                <m:t>⋮</m:t>
                              </m:r>
                            </m:e>
                            <m:e>
                              <m:r>
                                <a:rPr lang="en-US" sz="2400" i="1" smtClean="0">
                                  <a:latin typeface="Cambria Math" panose="02040503050406030204" pitchFamily="18" charset="0"/>
                                </a:rPr>
                                <m:t>⋮</m:t>
                              </m:r>
                            </m:e>
                            <m:e>
                              <m:r>
                                <a:rPr lang="en-US" sz="2400" i="1" smtClean="0">
                                  <a:latin typeface="Cambria Math" panose="02040503050406030204" pitchFamily="18" charset="0"/>
                                </a:rPr>
                                <m:t>⋮</m:t>
                              </m:r>
                            </m:e>
                            <m:e>
                              <m:r>
                                <a:rPr lang="en-US" sz="2400" i="1" smtClean="0">
                                  <a:latin typeface="Cambria Math" panose="02040503050406030204" pitchFamily="18" charset="0"/>
                                </a:rPr>
                                <m:t>⋮</m:t>
                              </m:r>
                            </m:e>
                          </m:mr>
                          <m:mr>
                            <m:e>
                              <m:sSub>
                                <m:sSubPr>
                                  <m:ctrlPr>
                                    <a:rPr lang="en-US" sz="24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𝐶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</m:e>
                            <m:e>
                              <m:sSub>
                                <m:sSubPr>
                                  <m:ctrlPr>
                                    <a:rPr lang="en-US" sz="24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𝐶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</m:e>
                            <m:e>
                              <m:r>
                                <a:rPr lang="en-US" sz="2400" i="1" smtClean="0">
                                  <a:latin typeface="Cambria Math" panose="02040503050406030204" pitchFamily="18" charset="0"/>
                                </a:rPr>
                                <m:t>…</m:t>
                              </m:r>
                            </m:e>
                            <m:e>
                              <m:sSub>
                                <m:sSubPr>
                                  <m:ctrlPr>
                                    <a:rPr lang="en-US" sz="24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𝐶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𝑛𝑛</m:t>
                                  </m:r>
                                </m:sub>
                              </m:sSub>
                            </m:e>
                          </m:mr>
                        </m:m>
                      </m:e>
                    </m:d>
                  </m:oMath>
                </a14:m>
                <a:endParaRPr lang="en-US" sz="2400" dirty="0"/>
              </a:p>
            </p:txBody>
          </p:sp>
        </mc:Choice>
        <mc:Fallback xmlns="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7710CFF5-DE40-4525-B7D4-0676C2AD681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29190" y="2830360"/>
                <a:ext cx="2866810" cy="1409553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4F1A568-4D46-8E7B-FA58-BE5C25684D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E93D2-DCDA-4E48-A281-710C57DF037E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062969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46164185-8274-4AE4-AF83-364EF9AA30C0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651641"/>
                <a:ext cx="10515600" cy="5525322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lang="en-US" b="1" dirty="0"/>
                  <a:t>Contoh 6</a:t>
                </a:r>
                <a:r>
                  <a:rPr lang="en-US" dirty="0"/>
                  <a:t>: </a:t>
                </a:r>
                <a:r>
                  <a:rPr lang="en-US" dirty="0" err="1"/>
                  <a:t>Tentukan</a:t>
                </a:r>
                <a:r>
                  <a:rPr lang="en-US" dirty="0"/>
                  <a:t> </a:t>
                </a:r>
                <a:r>
                  <a:rPr lang="en-US" dirty="0" err="1"/>
                  <a:t>matriks</a:t>
                </a:r>
                <a:r>
                  <a:rPr lang="en-US" dirty="0"/>
                  <a:t> </a:t>
                </a:r>
                <a:r>
                  <a:rPr lang="en-US" dirty="0" err="1"/>
                  <a:t>kofaktor</a:t>
                </a:r>
                <a:r>
                  <a:rPr lang="en-US" dirty="0"/>
                  <a:t> dan adjoin </a:t>
                </a:r>
                <a:r>
                  <a:rPr lang="en-US" dirty="0" err="1"/>
                  <a:t>dari</a:t>
                </a:r>
                <a:r>
                  <a:rPr lang="en-US" dirty="0"/>
                  <a:t> </a:t>
                </a:r>
                <a:r>
                  <a:rPr lang="en-US" dirty="0" err="1"/>
                  <a:t>matriks</a:t>
                </a:r>
                <a:r>
                  <a:rPr lang="en-US" dirty="0"/>
                  <a:t> A </a:t>
                </a:r>
                <a:r>
                  <a:rPr lang="en-US" dirty="0" err="1"/>
                  <a:t>berikut</a:t>
                </a:r>
                <a:endParaRPr lang="en-US" dirty="0"/>
              </a:p>
              <a:p>
                <a:pPr marL="0" indent="0">
                  <a:buNone/>
                </a:pPr>
                <a:endParaRPr lang="en-US" dirty="0"/>
              </a:p>
              <a:p>
                <a:pPr marL="0" indent="0">
                  <a:buNone/>
                </a:pPr>
                <a:endParaRPr lang="en-US" dirty="0"/>
              </a:p>
              <a:p>
                <a:pPr marL="0" indent="0">
                  <a:buNone/>
                </a:pPr>
                <a:r>
                  <a:rPr lang="en-US" dirty="0" err="1"/>
                  <a:t>Penyelesaian</a:t>
                </a:r>
                <a:r>
                  <a:rPr lang="en-US" dirty="0"/>
                  <a:t>:</a:t>
                </a:r>
              </a:p>
              <a:p>
                <a:pPr marL="0" indent="0">
                  <a:buNone/>
                </a:pPr>
                <a:r>
                  <a:rPr lang="en-US" dirty="0" err="1"/>
                  <a:t>Maktriks</a:t>
                </a:r>
                <a:r>
                  <a:rPr lang="en-US" dirty="0"/>
                  <a:t> </a:t>
                </a:r>
                <a:r>
                  <a:rPr lang="en-US" dirty="0" err="1"/>
                  <a:t>kofaktor</a:t>
                </a:r>
                <a:r>
                  <a:rPr lang="en-US" dirty="0"/>
                  <a:t> </a:t>
                </a:r>
                <a:r>
                  <a:rPr lang="en-US" dirty="0" err="1"/>
                  <a:t>dari</a:t>
                </a:r>
                <a:r>
                  <a:rPr lang="en-US" dirty="0"/>
                  <a:t> A </a:t>
                </a:r>
                <a:r>
                  <a:rPr lang="en-US" dirty="0" err="1"/>
                  <a:t>adalah</a:t>
                </a:r>
                <a:endParaRPr lang="en-US" dirty="0"/>
              </a:p>
              <a:p>
                <a:pPr marL="0" indent="0">
                  <a:buNone/>
                </a:pPr>
                <a:endParaRPr lang="en-US" dirty="0"/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3"/>
                                  <m:mcJc m:val="center"/>
                                </m:mcPr>
                              </m:mc>
                            </m:mcs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d>
                                <m:dPr>
                                  <m:begChr m:val="|"/>
                                  <m:endChr m:val="|"/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m>
                                    <m:mPr>
                                      <m:mcs>
                                        <m:mc>
                                          <m:mcPr>
                                            <m:count m:val="2"/>
                                            <m:mcJc m:val="center"/>
                                          </m:mcPr>
                                        </m:mc>
                                      </m:mcs>
                                      <m:ctrlPr>
                                        <a:rPr lang="en-US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mPr>
                                    <m:mr>
                                      <m:e>
                                        <m:r>
                                          <m:rPr>
                                            <m:brk m:alnAt="7"/>
                                          </m:rPr>
                                          <a:rPr lang="en-US" b="0" i="1" smtClean="0">
                                            <a:latin typeface="Cambria Math" panose="02040503050406030204" pitchFamily="18" charset="0"/>
                                          </a:rPr>
                                          <m:t>6</m:t>
                                        </m:r>
                                      </m:e>
                                      <m:e>
                                        <m:r>
                                          <a:rPr lang="en-US" b="0" i="1" smtClean="0">
                                            <a:latin typeface="Cambria Math" panose="02040503050406030204" pitchFamily="18" charset="0"/>
                                          </a:rPr>
                                          <m:t>3</m:t>
                                        </m:r>
                                      </m:e>
                                    </m:mr>
                                    <m:mr>
                                      <m:e>
                                        <m:r>
                                          <a:rPr lang="en-US" b="0" i="1" smtClean="0">
                                            <a:latin typeface="Cambria Math" panose="02040503050406030204" pitchFamily="18" charset="0"/>
                                          </a:rPr>
                                          <m:t>−4</m:t>
                                        </m:r>
                                      </m:e>
                                      <m:e>
                                        <m:r>
                                          <a:rPr lang="en-US" b="0" i="1" smtClean="0">
                                            <a:latin typeface="Cambria Math" panose="02040503050406030204" pitchFamily="18" charset="0"/>
                                          </a:rPr>
                                          <m:t>0</m:t>
                                        </m:r>
                                      </m:e>
                                    </m:mr>
                                  </m:m>
                                </m:e>
                              </m:d>
                            </m:e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d>
                                <m:dPr>
                                  <m:begChr m:val="|"/>
                                  <m:endChr m:val="|"/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m>
                                    <m:mPr>
                                      <m:mcs>
                                        <m:mc>
                                          <m:mcPr>
                                            <m:count m:val="2"/>
                                            <m:mcJc m:val="center"/>
                                          </m:mcPr>
                                        </m:mc>
                                      </m:mcs>
                                      <m:ctrlPr>
                                        <a:rPr lang="en-US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mPr>
                                    <m:mr>
                                      <m:e>
                                        <m:r>
                                          <m:rPr>
                                            <m:brk m:alnAt="7"/>
                                          </m:rPr>
                                          <a:rPr lang="en-US" b="0" i="1" smtClean="0">
                                            <a:latin typeface="Cambria Math" panose="02040503050406030204" pitchFamily="18" charset="0"/>
                                          </a:rPr>
                                          <m:t>1</m:t>
                                        </m:r>
                                      </m:e>
                                      <m:e>
                                        <m:r>
                                          <a:rPr lang="en-US" b="0" i="1" smtClean="0">
                                            <a:latin typeface="Cambria Math" panose="02040503050406030204" pitchFamily="18" charset="0"/>
                                          </a:rPr>
                                          <m:t>3</m:t>
                                        </m:r>
                                      </m:e>
                                    </m:mr>
                                    <m:mr>
                                      <m:e>
                                        <m:r>
                                          <a:rPr lang="en-US" b="0" i="1" smtClean="0">
                                            <a:latin typeface="Cambria Math" panose="02040503050406030204" pitchFamily="18" charset="0"/>
                                          </a:rPr>
                                          <m:t>2</m:t>
                                        </m:r>
                                      </m:e>
                                      <m:e>
                                        <m:r>
                                          <a:rPr lang="en-US" b="0" i="1" smtClean="0">
                                            <a:latin typeface="Cambria Math" panose="02040503050406030204" pitchFamily="18" charset="0"/>
                                          </a:rPr>
                                          <m:t>0</m:t>
                                        </m:r>
                                      </m:e>
                                    </m:mr>
                                  </m:m>
                                </m:e>
                              </m:d>
                            </m:e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d>
                                <m:dPr>
                                  <m:begChr m:val="|"/>
                                  <m:endChr m:val="|"/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m>
                                    <m:mPr>
                                      <m:mcs>
                                        <m:mc>
                                          <m:mcPr>
                                            <m:count m:val="2"/>
                                            <m:mcJc m:val="center"/>
                                          </m:mcPr>
                                        </m:mc>
                                      </m:mcs>
                                      <m:ctrlPr>
                                        <a:rPr lang="en-US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mPr>
                                    <m:mr>
                                      <m:e>
                                        <m:r>
                                          <m:rPr>
                                            <m:brk m:alnAt="7"/>
                                          </m:rPr>
                                          <a:rPr lang="en-US" b="0" i="1" smtClean="0">
                                            <a:latin typeface="Cambria Math" panose="02040503050406030204" pitchFamily="18" charset="0"/>
                                          </a:rPr>
                                          <m:t>1</m:t>
                                        </m:r>
                                      </m:e>
                                      <m:e>
                                        <m:r>
                                          <a:rPr lang="en-US" b="0" i="1" smtClean="0">
                                            <a:latin typeface="Cambria Math" panose="02040503050406030204" pitchFamily="18" charset="0"/>
                                          </a:rPr>
                                          <m:t>6</m:t>
                                        </m:r>
                                      </m:e>
                                    </m:mr>
                                    <m:mr>
                                      <m:e>
                                        <m:r>
                                          <a:rPr lang="en-US" b="0" i="1" smtClean="0">
                                            <a:latin typeface="Cambria Math" panose="02040503050406030204" pitchFamily="18" charset="0"/>
                                          </a:rPr>
                                          <m:t>2</m:t>
                                        </m:r>
                                      </m:e>
                                      <m:e>
                                        <m:r>
                                          <a:rPr lang="en-US" b="0" i="1" smtClean="0">
                                            <a:latin typeface="Cambria Math" panose="02040503050406030204" pitchFamily="18" charset="0"/>
                                          </a:rPr>
                                          <m:t>−4</m:t>
                                        </m:r>
                                      </m:e>
                                    </m:mr>
                                  </m:m>
                                </m:e>
                              </m:d>
                            </m:e>
                          </m:mr>
                          <m:m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d>
                                <m:dPr>
                                  <m:begChr m:val="|"/>
                                  <m:endChr m:val="|"/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m>
                                    <m:mPr>
                                      <m:mcs>
                                        <m:mc>
                                          <m:mcPr>
                                            <m:count m:val="2"/>
                                            <m:mcJc m:val="center"/>
                                          </m:mcPr>
                                        </m:mc>
                                      </m:mcs>
                                      <m:ctrlPr>
                                        <a:rPr lang="en-US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mPr>
                                    <m:mr>
                                      <m:e>
                                        <m:r>
                                          <m:rPr>
                                            <m:brk m:alnAt="7"/>
                                          </m:rPr>
                                          <a:rPr lang="en-US" b="0" i="1" smtClean="0">
                                            <a:latin typeface="Cambria Math" panose="02040503050406030204" pitchFamily="18" charset="0"/>
                                          </a:rPr>
                                          <m:t>2</m:t>
                                        </m:r>
                                      </m:e>
                                      <m:e>
                                        <m:r>
                                          <a:rPr lang="en-US" b="0" i="1" smtClean="0">
                                            <a:latin typeface="Cambria Math" panose="02040503050406030204" pitchFamily="18" charset="0"/>
                                          </a:rPr>
                                          <m:t>−1</m:t>
                                        </m:r>
                                      </m:e>
                                    </m:mr>
                                    <m:mr>
                                      <m:e>
                                        <m:r>
                                          <a:rPr lang="en-US" b="0" i="1" smtClean="0">
                                            <a:latin typeface="Cambria Math" panose="02040503050406030204" pitchFamily="18" charset="0"/>
                                          </a:rPr>
                                          <m:t>−4</m:t>
                                        </m:r>
                                      </m:e>
                                      <m:e>
                                        <m:r>
                                          <a:rPr lang="en-US" b="0" i="1" smtClean="0">
                                            <a:latin typeface="Cambria Math" panose="02040503050406030204" pitchFamily="18" charset="0"/>
                                          </a:rPr>
                                          <m:t>0</m:t>
                                        </m:r>
                                      </m:e>
                                    </m:mr>
                                  </m:m>
                                </m:e>
                              </m:d>
                            </m:e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d>
                                <m:dPr>
                                  <m:begChr m:val="|"/>
                                  <m:endChr m:val="|"/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m>
                                    <m:mPr>
                                      <m:mcs>
                                        <m:mc>
                                          <m:mcPr>
                                            <m:count m:val="2"/>
                                            <m:mcJc m:val="center"/>
                                          </m:mcPr>
                                        </m:mc>
                                      </m:mcs>
                                      <m:ctrlPr>
                                        <a:rPr lang="en-US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mPr>
                                    <m:mr>
                                      <m:e>
                                        <m:r>
                                          <m:rPr>
                                            <m:brk m:alnAt="7"/>
                                          </m:rPr>
                                          <a:rPr lang="en-US" b="0" i="1" smtClean="0">
                                            <a:latin typeface="Cambria Math" panose="02040503050406030204" pitchFamily="18" charset="0"/>
                                          </a:rPr>
                                          <m:t>3</m:t>
                                        </m:r>
                                      </m:e>
                                      <m:e>
                                        <m:r>
                                          <a:rPr lang="en-US" b="0" i="1" smtClean="0">
                                            <a:latin typeface="Cambria Math" panose="02040503050406030204" pitchFamily="18" charset="0"/>
                                          </a:rPr>
                                          <m:t>−1</m:t>
                                        </m:r>
                                      </m:e>
                                    </m:mr>
                                    <m:mr>
                                      <m:e>
                                        <m:r>
                                          <a:rPr lang="en-US" b="0" i="1" smtClean="0">
                                            <a:latin typeface="Cambria Math" panose="02040503050406030204" pitchFamily="18" charset="0"/>
                                          </a:rPr>
                                          <m:t>2</m:t>
                                        </m:r>
                                      </m:e>
                                      <m:e>
                                        <m:r>
                                          <a:rPr lang="en-US" b="0" i="1" smtClean="0">
                                            <a:latin typeface="Cambria Math" panose="02040503050406030204" pitchFamily="18" charset="0"/>
                                          </a:rPr>
                                          <m:t>0</m:t>
                                        </m:r>
                                      </m:e>
                                    </m:mr>
                                  </m:m>
                                </m:e>
                              </m:d>
                            </m:e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d>
                                <m:dPr>
                                  <m:begChr m:val="|"/>
                                  <m:endChr m:val="|"/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m>
                                    <m:mPr>
                                      <m:mcs>
                                        <m:mc>
                                          <m:mcPr>
                                            <m:count m:val="2"/>
                                            <m:mcJc m:val="center"/>
                                          </m:mcPr>
                                        </m:mc>
                                      </m:mcs>
                                      <m:ctrlPr>
                                        <a:rPr lang="en-US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mPr>
                                    <m:mr>
                                      <m:e>
                                        <m:r>
                                          <m:rPr>
                                            <m:brk m:alnAt="7"/>
                                          </m:rPr>
                                          <a:rPr lang="en-US" b="0" i="1" smtClean="0">
                                            <a:latin typeface="Cambria Math" panose="02040503050406030204" pitchFamily="18" charset="0"/>
                                          </a:rPr>
                                          <m:t>3</m:t>
                                        </m:r>
                                      </m:e>
                                      <m:e>
                                        <m:r>
                                          <a:rPr lang="en-US" b="0" i="1" smtClean="0">
                                            <a:latin typeface="Cambria Math" panose="02040503050406030204" pitchFamily="18" charset="0"/>
                                          </a:rPr>
                                          <m:t>2</m:t>
                                        </m:r>
                                      </m:e>
                                    </m:mr>
                                    <m:mr>
                                      <m:e>
                                        <m:r>
                                          <a:rPr lang="en-US" b="0" i="1" smtClean="0">
                                            <a:latin typeface="Cambria Math" panose="02040503050406030204" pitchFamily="18" charset="0"/>
                                          </a:rPr>
                                          <m:t>2</m:t>
                                        </m:r>
                                      </m:e>
                                      <m:e>
                                        <m:r>
                                          <a:rPr lang="en-US" b="0" i="1" smtClean="0">
                                            <a:latin typeface="Cambria Math" panose="02040503050406030204" pitchFamily="18" charset="0"/>
                                          </a:rPr>
                                          <m:t>−4</m:t>
                                        </m:r>
                                      </m:e>
                                    </m:mr>
                                  </m:m>
                                </m:e>
                              </m:d>
                            </m:e>
                          </m:mr>
                          <m:m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d>
                                <m:dPr>
                                  <m:begChr m:val="|"/>
                                  <m:endChr m:val="|"/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m>
                                    <m:mPr>
                                      <m:mcs>
                                        <m:mc>
                                          <m:mcPr>
                                            <m:count m:val="2"/>
                                            <m:mcJc m:val="center"/>
                                          </m:mcPr>
                                        </m:mc>
                                      </m:mcs>
                                      <m:ctrlPr>
                                        <a:rPr lang="en-US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mPr>
                                    <m:mr>
                                      <m:e>
                                        <m:r>
                                          <m:rPr>
                                            <m:brk m:alnAt="7"/>
                                          </m:rPr>
                                          <a:rPr lang="en-US" b="0" i="1" smtClean="0">
                                            <a:latin typeface="Cambria Math" panose="02040503050406030204" pitchFamily="18" charset="0"/>
                                          </a:rPr>
                                          <m:t>2</m:t>
                                        </m:r>
                                      </m:e>
                                      <m:e>
                                        <m:r>
                                          <a:rPr lang="en-US" b="0" i="1" smtClean="0">
                                            <a:latin typeface="Cambria Math" panose="02040503050406030204" pitchFamily="18" charset="0"/>
                                          </a:rPr>
                                          <m:t>−1</m:t>
                                        </m:r>
                                      </m:e>
                                    </m:mr>
                                    <m:mr>
                                      <m:e>
                                        <m:r>
                                          <a:rPr lang="en-US" b="0" i="1" smtClean="0">
                                            <a:latin typeface="Cambria Math" panose="02040503050406030204" pitchFamily="18" charset="0"/>
                                          </a:rPr>
                                          <m:t>6</m:t>
                                        </m:r>
                                      </m:e>
                                      <m:e>
                                        <m:r>
                                          <a:rPr lang="en-US" b="0" i="1" smtClean="0">
                                            <a:latin typeface="Cambria Math" panose="02040503050406030204" pitchFamily="18" charset="0"/>
                                          </a:rPr>
                                          <m:t>3</m:t>
                                        </m:r>
                                      </m:e>
                                    </m:mr>
                                  </m:m>
                                </m:e>
                              </m:d>
                            </m:e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d>
                                <m:dPr>
                                  <m:begChr m:val="|"/>
                                  <m:endChr m:val="|"/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m>
                                    <m:mPr>
                                      <m:mcs>
                                        <m:mc>
                                          <m:mcPr>
                                            <m:count m:val="2"/>
                                            <m:mcJc m:val="center"/>
                                          </m:mcPr>
                                        </m:mc>
                                      </m:mcs>
                                      <m:ctrlPr>
                                        <a:rPr lang="en-US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mPr>
                                    <m:mr>
                                      <m:e>
                                        <m:r>
                                          <m:rPr>
                                            <m:brk m:alnAt="7"/>
                                          </m:rPr>
                                          <a:rPr lang="en-US" b="0" i="1" smtClean="0">
                                            <a:latin typeface="Cambria Math" panose="02040503050406030204" pitchFamily="18" charset="0"/>
                                          </a:rPr>
                                          <m:t>3</m:t>
                                        </m:r>
                                      </m:e>
                                      <m:e>
                                        <m:r>
                                          <a:rPr lang="en-US" b="0" i="1" smtClean="0">
                                            <a:latin typeface="Cambria Math" panose="02040503050406030204" pitchFamily="18" charset="0"/>
                                          </a:rPr>
                                          <m:t>−1</m:t>
                                        </m:r>
                                      </m:e>
                                    </m:mr>
                                    <m:mr>
                                      <m:e>
                                        <m:r>
                                          <a:rPr lang="en-US" b="0" i="1" smtClean="0">
                                            <a:latin typeface="Cambria Math" panose="02040503050406030204" pitchFamily="18" charset="0"/>
                                          </a:rPr>
                                          <m:t>1</m:t>
                                        </m:r>
                                      </m:e>
                                      <m:e>
                                        <m:r>
                                          <a:rPr lang="en-US" b="0" i="1" smtClean="0">
                                            <a:latin typeface="Cambria Math" panose="02040503050406030204" pitchFamily="18" charset="0"/>
                                          </a:rPr>
                                          <m:t>3</m:t>
                                        </m:r>
                                      </m:e>
                                    </m:mr>
                                  </m:m>
                                </m:e>
                              </m:d>
                            </m:e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d>
                                <m:dPr>
                                  <m:begChr m:val="|"/>
                                  <m:endChr m:val="|"/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m>
                                    <m:mPr>
                                      <m:mcs>
                                        <m:mc>
                                          <m:mcPr>
                                            <m:count m:val="2"/>
                                            <m:mcJc m:val="center"/>
                                          </m:mcPr>
                                        </m:mc>
                                      </m:mcs>
                                      <m:ctrlPr>
                                        <a:rPr lang="en-US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mPr>
                                    <m:mr>
                                      <m:e>
                                        <m:r>
                                          <m:rPr>
                                            <m:brk m:alnAt="7"/>
                                          </m:rPr>
                                          <a:rPr lang="en-US" b="0" i="1" smtClean="0">
                                            <a:latin typeface="Cambria Math" panose="02040503050406030204" pitchFamily="18" charset="0"/>
                                          </a:rPr>
                                          <m:t>3</m:t>
                                        </m:r>
                                      </m:e>
                                      <m:e>
                                        <m:r>
                                          <a:rPr lang="en-US" b="0" i="1" smtClean="0">
                                            <a:latin typeface="Cambria Math" panose="02040503050406030204" pitchFamily="18" charset="0"/>
                                          </a:rPr>
                                          <m:t>2</m:t>
                                        </m:r>
                                      </m:e>
                                    </m:mr>
                                    <m:mr>
                                      <m:e>
                                        <m:r>
                                          <a:rPr lang="en-US" b="0" i="1" smtClean="0">
                                            <a:latin typeface="Cambria Math" panose="02040503050406030204" pitchFamily="18" charset="0"/>
                                          </a:rPr>
                                          <m:t>1</m:t>
                                        </m:r>
                                      </m:e>
                                      <m:e>
                                        <m:r>
                                          <a:rPr lang="en-US" b="0" i="1" smtClean="0">
                                            <a:latin typeface="Cambria Math" panose="02040503050406030204" pitchFamily="18" charset="0"/>
                                          </a:rPr>
                                          <m:t>6</m:t>
                                        </m:r>
                                      </m:e>
                                    </m:mr>
                                  </m:m>
                                </m:e>
                              </m:d>
                            </m:e>
                          </m:mr>
                        </m:m>
                      </m:e>
                    </m:d>
                  </m:oMath>
                </a14:m>
                <a:r>
                  <a:rPr lang="en-US" dirty="0"/>
                  <a:t>  = 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i="1" dirty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3"/>
                                  <m:mcJc m:val="center"/>
                                </m:mcPr>
                              </m:mc>
                            </m:mcs>
                            <m:ctrlPr>
                              <a:rPr lang="en-US" i="1" dirty="0" smtClean="0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b="0" i="1" dirty="0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  <m:r>
                                <a:rPr lang="en-US" b="0" i="1" dirty="0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  <m:e>
                              <m:r>
                                <a:rPr lang="en-US" b="0" i="1" dirty="0" smtClean="0">
                                  <a:latin typeface="Cambria Math" panose="02040503050406030204" pitchFamily="18" charset="0"/>
                                </a:rPr>
                                <m:t>6</m:t>
                              </m:r>
                            </m:e>
                            <m:e>
                              <m:r>
                                <a:rPr lang="en-US" b="0" i="1" dirty="0" smtClean="0">
                                  <a:latin typeface="Cambria Math" panose="02040503050406030204" pitchFamily="18" charset="0"/>
                                </a:rPr>
                                <m:t>−16</m:t>
                              </m:r>
                            </m:e>
                          </m:mr>
                          <m:mr>
                            <m:e>
                              <m:r>
                                <a:rPr lang="en-US" b="0" i="1" dirty="0" smtClean="0"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e>
                            <m:e>
                              <m:r>
                                <a:rPr lang="en-US" b="0" i="1" dirty="0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  <m:e>
                              <m:r>
                                <a:rPr lang="en-US" b="0" i="1" dirty="0" smtClean="0">
                                  <a:latin typeface="Cambria Math" panose="02040503050406030204" pitchFamily="18" charset="0"/>
                                </a:rPr>
                                <m:t>16</m:t>
                              </m:r>
                            </m:e>
                          </m:mr>
                          <m:mr>
                            <m:e>
                              <m:r>
                                <a:rPr lang="en-US" b="0" i="1" dirty="0" smtClean="0">
                                  <a:latin typeface="Cambria Math" panose="02040503050406030204" pitchFamily="18" charset="0"/>
                                </a:rPr>
                                <m:t>12</m:t>
                              </m:r>
                            </m:e>
                            <m:e>
                              <m:r>
                                <a:rPr lang="en-US" b="0" i="1" dirty="0" smtClean="0">
                                  <a:latin typeface="Cambria Math" panose="02040503050406030204" pitchFamily="18" charset="0"/>
                                </a:rPr>
                                <m:t>−10</m:t>
                              </m:r>
                            </m:e>
                            <m:e>
                              <m:r>
                                <a:rPr lang="en-US" b="0" i="1" dirty="0" smtClean="0">
                                  <a:latin typeface="Cambria Math" panose="02040503050406030204" pitchFamily="18" charset="0"/>
                                </a:rPr>
                                <m:t>16</m:t>
                              </m:r>
                            </m:e>
                          </m:mr>
                        </m:m>
                      </m:e>
                    </m:d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46164185-8274-4AE4-AF83-364EF9AA30C0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651641"/>
                <a:ext cx="10515600" cy="5525322"/>
              </a:xfrm>
              <a:blipFill>
                <a:blip r:embed="rId2"/>
                <a:stretch>
                  <a:fillRect l="-1217" t="-187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8A068F01-441A-43DC-B4DE-6CCA0DF7ACD8}"/>
                  </a:ext>
                </a:extLst>
              </p:cNvPr>
              <p:cNvSpPr txBox="1"/>
              <p:nvPr/>
            </p:nvSpPr>
            <p:spPr>
              <a:xfrm>
                <a:off x="3447340" y="1247150"/>
                <a:ext cx="2914114" cy="976614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r>
                  <a:rPr lang="en-US" sz="2800" dirty="0"/>
                  <a:t>       </a:t>
                </a:r>
                <a:r>
                  <a:rPr lang="en-US" sz="2200" dirty="0"/>
                  <a:t>A =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3"/>
                                  <m:mcJc m:val="center"/>
                                </m:mcPr>
                              </m:mc>
                            </m:mcs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6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−4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</m:mr>
                        </m:m>
                      </m:e>
                    </m:d>
                  </m:oMath>
                </a14:m>
                <a:endParaRPr lang="en-US" sz="2400" dirty="0"/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8A068F01-441A-43DC-B4DE-6CCA0DF7ACD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47340" y="1247150"/>
                <a:ext cx="2914114" cy="976614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E947A660-8937-B906-747E-C3093A928A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E93D2-DCDA-4E48-A281-710C57DF037E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658186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F64910F7-D591-4C1B-9062-092884CF9AAA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945931"/>
                <a:ext cx="10515600" cy="5231032"/>
              </a:xfrm>
            </p:spPr>
            <p:txBody>
              <a:bodyPr/>
              <a:lstStyle/>
              <a:p>
                <a:pPr marL="0" indent="0">
                  <a:buNone/>
                </a:pPr>
                <a:endParaRPr lang="en-US" dirty="0"/>
              </a:p>
              <a:p>
                <a:pPr marL="0" indent="0">
                  <a:buNone/>
                </a:pPr>
                <a:endParaRPr lang="en-US" dirty="0"/>
              </a:p>
              <a:p>
                <a:pPr marL="0" indent="0">
                  <a:buNone/>
                </a:pPr>
                <a:r>
                  <a:rPr lang="en-US" dirty="0" err="1"/>
                  <a:t>Jadi</a:t>
                </a:r>
                <a:r>
                  <a:rPr lang="en-US" dirty="0"/>
                  <a:t> </a:t>
                </a:r>
                <a:r>
                  <a:rPr lang="en-US" dirty="0" err="1"/>
                  <a:t>matriks</a:t>
                </a:r>
                <a:r>
                  <a:rPr lang="en-US" dirty="0"/>
                  <a:t> </a:t>
                </a:r>
                <a:r>
                  <a:rPr lang="en-US" dirty="0" err="1"/>
                  <a:t>kofaktor</a:t>
                </a:r>
                <a:r>
                  <a:rPr lang="en-US" dirty="0"/>
                  <a:t>: </a:t>
                </a:r>
              </a:p>
              <a:p>
                <a:pPr marL="0" indent="0">
                  <a:buNone/>
                </a:pPr>
                <a:endParaRPr lang="en-US" dirty="0"/>
              </a:p>
              <a:p>
                <a:pPr marL="0" indent="0">
                  <a:buNone/>
                </a:pPr>
                <a:endParaRPr lang="en-US" dirty="0"/>
              </a:p>
              <a:p>
                <a:pPr marL="0" indent="0">
                  <a:buNone/>
                </a:pPr>
                <a:r>
                  <a:rPr lang="en-US" dirty="0"/>
                  <a:t>Adjoin </a:t>
                </a:r>
                <a:r>
                  <a:rPr lang="en-US" dirty="0" err="1"/>
                  <a:t>dari</a:t>
                </a:r>
                <a:r>
                  <a:rPr lang="en-US" dirty="0"/>
                  <a:t> A </a:t>
                </a:r>
                <a:r>
                  <a:rPr lang="en-US" dirty="0" err="1"/>
                  <a:t>adalah</a:t>
                </a:r>
                <a:r>
                  <a:rPr lang="en-US" dirty="0"/>
                  <a:t> transpose </a:t>
                </a:r>
                <a:r>
                  <a:rPr lang="en-US" dirty="0" err="1"/>
                  <a:t>matriks</a:t>
                </a:r>
                <a:r>
                  <a:rPr lang="en-US" dirty="0"/>
                  <a:t> </a:t>
                </a:r>
                <a:r>
                  <a:rPr lang="en-US" dirty="0" err="1"/>
                  <a:t>kofaktor</a:t>
                </a:r>
                <a:r>
                  <a:rPr lang="en-US" dirty="0"/>
                  <a:t>:</a:t>
                </a:r>
              </a:p>
              <a:p>
                <a:pPr marL="0" indent="0">
                  <a:buNone/>
                </a:pPr>
                <a:endParaRPr lang="en-US" dirty="0"/>
              </a:p>
              <a:p>
                <a:pPr marL="0" indent="0">
                  <a:buNone/>
                </a:pPr>
                <a:r>
                  <a:rPr lang="en-US" dirty="0"/>
                  <a:t>     adj(A) =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3"/>
                                  <m:mcJc m:val="center"/>
                                </m:mcPr>
                              </m:mc>
                            </m:mcs>
                            <m:ctrlPr>
                              <a:rPr lang="en-US" i="1" dirty="0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i="1" dirty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  <m:r>
                                <a:rPr lang="en-US" i="1" dirty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  <m:e>
                              <m:r>
                                <a:rPr lang="en-US" b="0" i="1" dirty="0" smtClean="0"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e>
                            <m:e>
                              <m:r>
                                <a:rPr lang="en-US" b="0" i="1" dirty="0" smtClean="0">
                                  <a:latin typeface="Cambria Math" panose="02040503050406030204" pitchFamily="18" charset="0"/>
                                </a:rPr>
                                <m:t>12</m:t>
                              </m:r>
                            </m:e>
                          </m:mr>
                          <m:mr>
                            <m:e>
                              <m:r>
                                <a:rPr lang="en-US" b="0" i="1" dirty="0" smtClean="0">
                                  <a:latin typeface="Cambria Math" panose="02040503050406030204" pitchFamily="18" charset="0"/>
                                </a:rPr>
                                <m:t>6</m:t>
                              </m:r>
                            </m:e>
                            <m:e>
                              <m:r>
                                <a:rPr lang="en-US" i="1" dirty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  <m:e>
                              <m:r>
                                <a:rPr lang="en-US" b="0" i="1" dirty="0" smtClean="0">
                                  <a:latin typeface="Cambria Math" panose="02040503050406030204" pitchFamily="18" charset="0"/>
                                </a:rPr>
                                <m:t>−10</m:t>
                              </m:r>
                            </m:e>
                          </m:mr>
                          <m:mr>
                            <m:e>
                              <m:r>
                                <a:rPr lang="en-US" b="0" i="1" dirty="0" smtClean="0">
                                  <a:latin typeface="Cambria Math" panose="02040503050406030204" pitchFamily="18" charset="0"/>
                                </a:rPr>
                                <m:t>−16</m:t>
                              </m:r>
                            </m:e>
                            <m:e>
                              <m:r>
                                <a:rPr lang="en-US" b="0" i="1" dirty="0" smtClean="0">
                                  <a:latin typeface="Cambria Math" panose="02040503050406030204" pitchFamily="18" charset="0"/>
                                </a:rPr>
                                <m:t>16</m:t>
                              </m:r>
                            </m:e>
                            <m:e>
                              <m:r>
                                <a:rPr lang="en-US" i="1" dirty="0">
                                  <a:latin typeface="Cambria Math" panose="02040503050406030204" pitchFamily="18" charset="0"/>
                                </a:rPr>
                                <m:t>16</m:t>
                              </m:r>
                            </m:e>
                          </m:mr>
                        </m:m>
                      </m:e>
                    </m:d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F64910F7-D591-4C1B-9062-092884CF9AAA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945931"/>
                <a:ext cx="10515600" cy="5231032"/>
              </a:xfrm>
              <a:blipFill>
                <a:blip r:embed="rId2"/>
                <a:stretch>
                  <a:fillRect l="-121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Rectangle 3">
                <a:extLst>
                  <a:ext uri="{FF2B5EF4-FFF2-40B4-BE49-F238E27FC236}">
                    <a16:creationId xmlns:a16="http://schemas.microsoft.com/office/drawing/2014/main" id="{12DADD7D-7436-4D7C-B87F-503DEC251249}"/>
                  </a:ext>
                </a:extLst>
              </p:cNvPr>
              <p:cNvSpPr/>
              <p:nvPr/>
            </p:nvSpPr>
            <p:spPr>
              <a:xfrm>
                <a:off x="4065396" y="1626968"/>
                <a:ext cx="2999091" cy="123174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["/>
                          <m:endChr m:val="]"/>
                          <m:ctrlPr>
                            <a:rPr lang="en-US" sz="2800" i="1" dirty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3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sz="2800" i="1" dirty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US" sz="2800" i="1" dirty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  <m:r>
                                  <a:rPr lang="en-US" sz="2800" i="1" dirty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e>
                              <m:e>
                                <m:r>
                                  <a:rPr lang="en-US" sz="2800" i="1" dirty="0">
                                    <a:latin typeface="Cambria Math" panose="02040503050406030204" pitchFamily="18" charset="0"/>
                                  </a:rPr>
                                  <m:t>6</m:t>
                                </m:r>
                              </m:e>
                              <m:e>
                                <m:r>
                                  <a:rPr lang="en-US" sz="2800" i="1" dirty="0">
                                    <a:latin typeface="Cambria Math" panose="02040503050406030204" pitchFamily="18" charset="0"/>
                                  </a:rPr>
                                  <m:t>−16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sz="2800" i="1" dirty="0">
                                    <a:latin typeface="Cambria Math" panose="02040503050406030204" pitchFamily="18" charset="0"/>
                                  </a:rPr>
                                  <m:t>4</m:t>
                                </m:r>
                              </m:e>
                              <m:e>
                                <m:r>
                                  <a:rPr lang="en-US" sz="2800" i="1" dirty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e>
                              <m:e>
                                <m:r>
                                  <a:rPr lang="en-US" sz="2800" i="1" dirty="0">
                                    <a:latin typeface="Cambria Math" panose="02040503050406030204" pitchFamily="18" charset="0"/>
                                  </a:rPr>
                                  <m:t>16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sz="2800" i="1" dirty="0">
                                    <a:latin typeface="Cambria Math" panose="02040503050406030204" pitchFamily="18" charset="0"/>
                                  </a:rPr>
                                  <m:t>12</m:t>
                                </m:r>
                              </m:e>
                              <m:e>
                                <m:r>
                                  <a:rPr lang="en-US" sz="2800" i="1" dirty="0">
                                    <a:latin typeface="Cambria Math" panose="02040503050406030204" pitchFamily="18" charset="0"/>
                                  </a:rPr>
                                  <m:t>−10</m:t>
                                </m:r>
                              </m:e>
                              <m:e>
                                <m:r>
                                  <a:rPr lang="en-US" sz="2800" i="1" dirty="0">
                                    <a:latin typeface="Cambria Math" panose="02040503050406030204" pitchFamily="18" charset="0"/>
                                  </a:rPr>
                                  <m:t>16</m:t>
                                </m:r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4" name="Rectangle 3">
                <a:extLst>
                  <a:ext uri="{FF2B5EF4-FFF2-40B4-BE49-F238E27FC236}">
                    <a16:creationId xmlns:a16="http://schemas.microsoft.com/office/drawing/2014/main" id="{12DADD7D-7436-4D7C-B87F-503DEC25124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65396" y="1626968"/>
                <a:ext cx="2999091" cy="1231747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1C0BC59F-8320-BAA1-AF30-F1481A2DA5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E93D2-DCDA-4E48-A281-710C57DF037E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026485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52920D-6722-41D2-8D11-EF013FE3CB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Mencari</a:t>
            </a:r>
            <a:r>
              <a:rPr lang="en-US" dirty="0"/>
              <a:t> </a:t>
            </a:r>
            <a:r>
              <a:rPr lang="en-US" dirty="0" err="1"/>
              <a:t>matriks</a:t>
            </a:r>
            <a:r>
              <a:rPr lang="en-US" dirty="0"/>
              <a:t> </a:t>
            </a:r>
            <a:r>
              <a:rPr lang="en-US" dirty="0" err="1"/>
              <a:t>balikan</a:t>
            </a:r>
            <a:r>
              <a:rPr lang="en-US" dirty="0"/>
              <a:t> </a:t>
            </a:r>
            <a:r>
              <a:rPr lang="en-US" dirty="0" err="1"/>
              <a:t>menggunakan</a:t>
            </a:r>
            <a:r>
              <a:rPr lang="en-US" dirty="0"/>
              <a:t> adjoin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07EE38D3-A233-4ACF-A2F2-0CD92D7BAFDD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dirty="0"/>
                  <a:t>Balikan </a:t>
                </a:r>
                <a:r>
                  <a:rPr lang="en-US" dirty="0" err="1"/>
                  <a:t>matriks</a:t>
                </a:r>
                <a:r>
                  <a:rPr lang="en-US" dirty="0"/>
                  <a:t> A </a:t>
                </a:r>
                <a:r>
                  <a:rPr lang="en-US" dirty="0" err="1"/>
                  <a:t>dapat</a:t>
                </a:r>
                <a:r>
                  <a:rPr lang="en-US" dirty="0"/>
                  <a:t> </a:t>
                </a:r>
                <a:r>
                  <a:rPr lang="en-US" dirty="0" err="1"/>
                  <a:t>dihitung</a:t>
                </a:r>
                <a:r>
                  <a:rPr lang="en-US" dirty="0"/>
                  <a:t> </a:t>
                </a:r>
                <a:r>
                  <a:rPr lang="en-US" dirty="0" err="1"/>
                  <a:t>dengan</a:t>
                </a:r>
                <a:r>
                  <a:rPr lang="en-US" dirty="0"/>
                  <a:t> </a:t>
                </a:r>
                <a:r>
                  <a:rPr lang="en-US" dirty="0" err="1"/>
                  <a:t>menggunakan</a:t>
                </a:r>
                <a:r>
                  <a:rPr lang="en-US" dirty="0"/>
                  <a:t> </a:t>
                </a:r>
                <a:r>
                  <a:rPr lang="en-US" dirty="0" err="1"/>
                  <a:t>rumus</a:t>
                </a:r>
                <a:r>
                  <a:rPr lang="en-US" dirty="0"/>
                  <a:t>:</a:t>
                </a:r>
              </a:p>
              <a:p>
                <a:endParaRPr lang="en-US" dirty="0"/>
              </a:p>
              <a:p>
                <a:pPr marL="0" indent="0">
                  <a:buNone/>
                </a:pPr>
                <a:r>
                  <a:rPr lang="en-US" dirty="0"/>
                  <a:t>	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−1</m:t>
                        </m:r>
                      </m:sup>
                    </m:sSup>
                  </m:oMath>
                </a14:m>
                <a:r>
                  <a:rPr lang="en-US" dirty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 panose="02040503050406030204" pitchFamily="18" charset="0"/>
                          </a:rPr>
                          <m:t>det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⁡(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𝐴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)</m:t>
                        </m:r>
                      </m:den>
                    </m:f>
                    <m:r>
                      <a:rPr lang="en-US" b="0" i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</a:rPr>
                      <m:t>adj</m:t>
                    </m:r>
                    <m:r>
                      <a:rPr lang="en-US" b="0" i="0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𝐴</m:t>
                    </m:r>
                    <m:r>
                      <a:rPr lang="en-US" b="0" i="0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US" dirty="0"/>
              </a:p>
              <a:p>
                <a:pPr marL="0" indent="0">
                  <a:buNone/>
                </a:pPr>
                <a:endParaRPr lang="en-US" dirty="0"/>
              </a:p>
              <a:p>
                <a:pPr marL="0" indent="0">
                  <a:buNone/>
                </a:pPr>
                <a:r>
                  <a:rPr lang="en-US" b="1" dirty="0" err="1"/>
                  <a:t>Contoh</a:t>
                </a:r>
                <a:r>
                  <a:rPr lang="en-US" b="1" dirty="0"/>
                  <a:t> 7</a:t>
                </a:r>
                <a:r>
                  <a:rPr lang="en-US" dirty="0"/>
                  <a:t>. </a:t>
                </a:r>
                <a:r>
                  <a:rPr lang="en-US" dirty="0" err="1"/>
                  <a:t>Determinan</a:t>
                </a:r>
                <a:r>
                  <a:rPr lang="en-US" dirty="0"/>
                  <a:t> </a:t>
                </a:r>
                <a:r>
                  <a:rPr lang="en-US" dirty="0" err="1"/>
                  <a:t>matriks</a:t>
                </a:r>
                <a:r>
                  <a:rPr lang="en-US" dirty="0"/>
                  <a:t>                                </a:t>
                </a:r>
                <a:r>
                  <a:rPr lang="en-US" dirty="0" err="1"/>
                  <a:t>setelah</a:t>
                </a:r>
                <a:r>
                  <a:rPr lang="en-US" dirty="0"/>
                  <a:t> </a:t>
                </a:r>
                <a:r>
                  <a:rPr lang="en-US" dirty="0" err="1"/>
                  <a:t>dihitung</a:t>
                </a:r>
                <a:r>
                  <a:rPr lang="en-US" dirty="0"/>
                  <a:t> </a:t>
                </a:r>
                <a:r>
                  <a:rPr lang="en-US" dirty="0" err="1"/>
                  <a:t>adalah</a:t>
                </a:r>
                <a:r>
                  <a:rPr lang="en-US" dirty="0"/>
                  <a:t> det(A) = 64.</a:t>
                </a:r>
              </a:p>
              <a:p>
                <a:pPr marL="0" indent="0">
                  <a:buNone/>
                </a:pPr>
                <a:r>
                  <a:rPr lang="en-US" dirty="0" err="1"/>
                  <a:t>Maka</a:t>
                </a:r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07EE38D3-A233-4ACF-A2F2-0CD92D7BAFDD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217" t="-224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Rectangle 3">
            <a:extLst>
              <a:ext uri="{FF2B5EF4-FFF2-40B4-BE49-F238E27FC236}">
                <a16:creationId xmlns:a16="http://schemas.microsoft.com/office/drawing/2014/main" id="{AA4B366B-7FAA-4CE0-B992-6B10904851C7}"/>
              </a:ext>
            </a:extLst>
          </p:cNvPr>
          <p:cNvSpPr/>
          <p:nvPr/>
        </p:nvSpPr>
        <p:spPr>
          <a:xfrm>
            <a:off x="1355834" y="2501462"/>
            <a:ext cx="3520966" cy="139787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F2BBADCD-010A-49E4-A592-4F08FE69E9F4}"/>
                  </a:ext>
                </a:extLst>
              </p:cNvPr>
              <p:cNvSpPr txBox="1"/>
              <p:nvPr/>
            </p:nvSpPr>
            <p:spPr>
              <a:xfrm>
                <a:off x="4876800" y="3759122"/>
                <a:ext cx="2914114" cy="976614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r>
                  <a:rPr lang="en-US" sz="2800" dirty="0"/>
                  <a:t>       </a:t>
                </a:r>
                <a:r>
                  <a:rPr lang="en-US" sz="2400" dirty="0"/>
                  <a:t>A =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3"/>
                                  <m:mcJc m:val="center"/>
                                </m:mcPr>
                              </m:mc>
                            </m:mcs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6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−4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</m:mr>
                        </m:m>
                      </m:e>
                    </m:d>
                  </m:oMath>
                </a14:m>
                <a:endParaRPr lang="en-US" sz="2400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F2BBADCD-010A-49E4-A592-4F08FE69E9F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76800" y="3759122"/>
                <a:ext cx="2914114" cy="976614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790F5CAF-42D9-4D3C-BBC6-01DDC39E1868}"/>
                  </a:ext>
                </a:extLst>
              </p:cNvPr>
              <p:cNvSpPr/>
              <p:nvPr/>
            </p:nvSpPr>
            <p:spPr>
              <a:xfrm>
                <a:off x="1528641" y="5199745"/>
                <a:ext cx="10391434" cy="126618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n-US" sz="28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  <m:sup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−1</m:t>
                        </m:r>
                      </m:sup>
                    </m:sSup>
                  </m:oMath>
                </a14:m>
                <a:r>
                  <a:rPr lang="en-US" sz="2800" dirty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en-US" sz="2400">
                            <a:latin typeface="Cambria Math" panose="02040503050406030204" pitchFamily="18" charset="0"/>
                          </a:rPr>
                          <m:t>det</m:t>
                        </m:r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⁡(</m:t>
                        </m:r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𝐴</m:t>
                        </m:r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)</m:t>
                        </m:r>
                      </m:den>
                    </m:f>
                    <m:r>
                      <a:rPr lang="en-US" sz="2400"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sz="2400">
                        <a:latin typeface="Cambria Math" panose="02040503050406030204" pitchFamily="18" charset="0"/>
                      </a:rPr>
                      <m:t>adj</m:t>
                    </m:r>
                    <m:d>
                      <m:d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</m:d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= </m:t>
                    </m:r>
                    <m:f>
                      <m:f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64</m:t>
                        </m:r>
                      </m:den>
                    </m:f>
                    <m:d>
                      <m:dPr>
                        <m:begChr m:val="["/>
                        <m:endChr m:val="]"/>
                        <m:ctrlPr>
                          <a:rPr lang="en-US" sz="2400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3"/>
                                  <m:mcJc m:val="center"/>
                                </m:mcPr>
                              </m:mc>
                            </m:mcs>
                            <m:ctrlPr>
                              <a:rPr lang="en-US" sz="2400" i="1" dirty="0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sz="2400" i="1" dirty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  <m:r>
                                <a:rPr lang="en-US" sz="2400" i="1" dirty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  <m:e>
                              <m:r>
                                <a:rPr lang="en-US" sz="2400" i="1" dirty="0"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e>
                            <m:e>
                              <m:r>
                                <a:rPr lang="en-US" sz="2400" i="1" dirty="0">
                                  <a:latin typeface="Cambria Math" panose="02040503050406030204" pitchFamily="18" charset="0"/>
                                </a:rPr>
                                <m:t>12</m:t>
                              </m:r>
                            </m:e>
                          </m:mr>
                          <m:mr>
                            <m:e>
                              <m:r>
                                <a:rPr lang="en-US" sz="2400" i="1" dirty="0">
                                  <a:latin typeface="Cambria Math" panose="02040503050406030204" pitchFamily="18" charset="0"/>
                                </a:rPr>
                                <m:t>6</m:t>
                              </m:r>
                            </m:e>
                            <m:e>
                              <m:r>
                                <a:rPr lang="en-US" sz="2400" i="1" dirty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  <m:e>
                              <m:r>
                                <a:rPr lang="en-US" sz="2400" i="1" dirty="0">
                                  <a:latin typeface="Cambria Math" panose="02040503050406030204" pitchFamily="18" charset="0"/>
                                </a:rPr>
                                <m:t>−10</m:t>
                              </m:r>
                            </m:e>
                          </m:mr>
                          <m:mr>
                            <m:e>
                              <m:r>
                                <a:rPr lang="en-US" sz="2400" i="1" dirty="0">
                                  <a:latin typeface="Cambria Math" panose="02040503050406030204" pitchFamily="18" charset="0"/>
                                </a:rPr>
                                <m:t>−16</m:t>
                              </m:r>
                            </m:e>
                            <m:e>
                              <m:r>
                                <a:rPr lang="en-US" sz="2400" i="1" dirty="0">
                                  <a:latin typeface="Cambria Math" panose="02040503050406030204" pitchFamily="18" charset="0"/>
                                </a:rPr>
                                <m:t>−10</m:t>
                              </m:r>
                            </m:e>
                            <m:e>
                              <m:r>
                                <a:rPr lang="en-US" sz="2400" i="1" dirty="0">
                                  <a:latin typeface="Cambria Math" panose="02040503050406030204" pitchFamily="18" charset="0"/>
                                </a:rPr>
                                <m:t>16</m:t>
                              </m:r>
                            </m:e>
                          </m:mr>
                        </m:m>
                      </m:e>
                    </m:d>
                  </m:oMath>
                </a14:m>
                <a:r>
                  <a:rPr lang="en-US" sz="2400" dirty="0"/>
                  <a:t>=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sz="2400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3"/>
                                  <m:mcJc m:val="center"/>
                                </m:mcPr>
                              </m:mc>
                            </m:mcs>
                            <m:ctrlPr>
                              <a:rPr lang="en-US" sz="2400" i="1" dirty="0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sz="2400" i="1" dirty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  <m:r>
                                <a:rPr lang="en-US" sz="2400" i="1" dirty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r>
                                <a:rPr lang="en-US" sz="2400" b="0" i="1" dirty="0" smtClean="0">
                                  <a:latin typeface="Cambria Math" panose="02040503050406030204" pitchFamily="18" charset="0"/>
                                </a:rPr>
                                <m:t>/64</m:t>
                              </m:r>
                            </m:e>
                            <m:e>
                              <m:r>
                                <a:rPr lang="en-US" sz="2400" i="1" dirty="0"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  <m:r>
                                <a:rPr lang="en-US" sz="2400" b="0" i="1" dirty="0" smtClean="0">
                                  <a:latin typeface="Cambria Math" panose="02040503050406030204" pitchFamily="18" charset="0"/>
                                </a:rPr>
                                <m:t>/64</m:t>
                              </m:r>
                            </m:e>
                            <m:e>
                              <m:r>
                                <a:rPr lang="en-US" sz="2400" i="1" dirty="0">
                                  <a:latin typeface="Cambria Math" panose="02040503050406030204" pitchFamily="18" charset="0"/>
                                </a:rPr>
                                <m:t>12</m:t>
                              </m:r>
                              <m:r>
                                <a:rPr lang="en-US" sz="2400" b="0" i="1" dirty="0" smtClean="0">
                                  <a:latin typeface="Cambria Math" panose="02040503050406030204" pitchFamily="18" charset="0"/>
                                </a:rPr>
                                <m:t>/64</m:t>
                              </m:r>
                            </m:e>
                          </m:mr>
                          <m:mr>
                            <m:e>
                              <m:r>
                                <a:rPr lang="en-US" sz="2400" i="1" dirty="0">
                                  <a:latin typeface="Cambria Math" panose="02040503050406030204" pitchFamily="18" charset="0"/>
                                </a:rPr>
                                <m:t>6</m:t>
                              </m:r>
                              <m:r>
                                <a:rPr lang="en-US" sz="2400" b="0" i="1" dirty="0" smtClean="0">
                                  <a:latin typeface="Cambria Math" panose="02040503050406030204" pitchFamily="18" charset="0"/>
                                </a:rPr>
                                <m:t>/64</m:t>
                              </m:r>
                            </m:e>
                            <m:e>
                              <m:r>
                                <a:rPr lang="en-US" sz="2400" i="1" dirty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r>
                                <a:rPr lang="en-US" sz="2400" b="0" i="1" dirty="0" smtClean="0">
                                  <a:latin typeface="Cambria Math" panose="02040503050406030204" pitchFamily="18" charset="0"/>
                                </a:rPr>
                                <m:t>/64</m:t>
                              </m:r>
                            </m:e>
                            <m:e>
                              <m:r>
                                <a:rPr lang="en-US" sz="2400" i="1" dirty="0">
                                  <a:latin typeface="Cambria Math" panose="02040503050406030204" pitchFamily="18" charset="0"/>
                                </a:rPr>
                                <m:t>−10</m:t>
                              </m:r>
                              <m:r>
                                <a:rPr lang="en-US" sz="2400" b="0" i="1" dirty="0" smtClean="0">
                                  <a:latin typeface="Cambria Math" panose="02040503050406030204" pitchFamily="18" charset="0"/>
                                </a:rPr>
                                <m:t>/64</m:t>
                              </m:r>
                            </m:e>
                          </m:mr>
                          <m:mr>
                            <m:e>
                              <m:r>
                                <a:rPr lang="en-US" sz="2400" i="1" dirty="0">
                                  <a:latin typeface="Cambria Math" panose="02040503050406030204" pitchFamily="18" charset="0"/>
                                </a:rPr>
                                <m:t>−16</m:t>
                              </m:r>
                              <m:r>
                                <a:rPr lang="en-US" sz="2400" b="0" i="1" dirty="0" smtClean="0">
                                  <a:latin typeface="Cambria Math" panose="02040503050406030204" pitchFamily="18" charset="0"/>
                                </a:rPr>
                                <m:t>/64</m:t>
                              </m:r>
                            </m:e>
                            <m:e>
                              <m:r>
                                <a:rPr lang="en-US" sz="2400" i="1" dirty="0">
                                  <a:latin typeface="Cambria Math" panose="02040503050406030204" pitchFamily="18" charset="0"/>
                                </a:rPr>
                                <m:t>−10</m:t>
                              </m:r>
                              <m:r>
                                <a:rPr lang="en-US" sz="2400" b="0" i="1" dirty="0" smtClean="0">
                                  <a:latin typeface="Cambria Math" panose="02040503050406030204" pitchFamily="18" charset="0"/>
                                </a:rPr>
                                <m:t>/64</m:t>
                              </m:r>
                            </m:e>
                            <m:e>
                              <m:r>
                                <a:rPr lang="en-US" sz="2400" i="1" dirty="0">
                                  <a:latin typeface="Cambria Math" panose="02040503050406030204" pitchFamily="18" charset="0"/>
                                </a:rPr>
                                <m:t>16</m:t>
                              </m:r>
                              <m:r>
                                <a:rPr lang="en-US" sz="2400" b="0" i="1" dirty="0" smtClean="0">
                                  <a:latin typeface="Cambria Math" panose="02040503050406030204" pitchFamily="18" charset="0"/>
                                </a:rPr>
                                <m:t>/64</m:t>
                              </m:r>
                            </m:e>
                          </m:mr>
                        </m:m>
                      </m:e>
                    </m:d>
                  </m:oMath>
                </a14:m>
                <a:endParaRPr lang="en-US" sz="2400" dirty="0"/>
              </a:p>
            </p:txBody>
          </p:sp>
        </mc:Choice>
        <mc:Fallback xmlns=""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790F5CAF-42D9-4D3C-BBC6-01DDC39E1868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28641" y="5199745"/>
                <a:ext cx="10391434" cy="126618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111AF72-8BA3-C3CC-49E3-BABCB12DB2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E93D2-DCDA-4E48-A281-710C57DF037E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613260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F7AF67-0EAC-470C-98A8-65E120D210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Kaidah</a:t>
            </a:r>
            <a:r>
              <a:rPr lang="en-US" dirty="0"/>
              <a:t> Cramer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E85B7663-F29C-44E9-994B-F674A80E4100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545021"/>
                <a:ext cx="10515600" cy="5129048"/>
              </a:xfrm>
            </p:spPr>
            <p:txBody>
              <a:bodyPr>
                <a:normAutofit fontScale="92500" lnSpcReduction="20000"/>
              </a:bodyPr>
              <a:lstStyle/>
              <a:p>
                <a:r>
                  <a:rPr lang="en-US" dirty="0"/>
                  <a:t>Jika A</a:t>
                </a:r>
                <a:r>
                  <a:rPr lang="en-US" b="1" dirty="0"/>
                  <a:t>x </a:t>
                </a:r>
                <a:r>
                  <a:rPr lang="en-US" dirty="0"/>
                  <a:t>= </a:t>
                </a:r>
                <a:r>
                  <a:rPr lang="en-US" b="1" dirty="0"/>
                  <a:t>b</a:t>
                </a:r>
                <a:r>
                  <a:rPr lang="en-US" dirty="0"/>
                  <a:t> </a:t>
                </a:r>
                <a:r>
                  <a:rPr lang="en-US" dirty="0" err="1"/>
                  <a:t>adalah</a:t>
                </a:r>
                <a:r>
                  <a:rPr lang="en-US" dirty="0"/>
                  <a:t> SPL yang </a:t>
                </a:r>
                <a:r>
                  <a:rPr lang="en-US" dirty="0" err="1"/>
                  <a:t>terdiri</a:t>
                </a:r>
                <a:r>
                  <a:rPr lang="en-US" dirty="0"/>
                  <a:t> </a:t>
                </a:r>
                <a:r>
                  <a:rPr lang="en-US" dirty="0" err="1"/>
                  <a:t>dari</a:t>
                </a:r>
                <a:r>
                  <a:rPr lang="en-US" dirty="0"/>
                  <a:t> n </a:t>
                </a:r>
                <a:r>
                  <a:rPr lang="en-US" dirty="0" err="1"/>
                  <a:t>persamaan</a:t>
                </a:r>
                <a:r>
                  <a:rPr lang="en-US" dirty="0"/>
                  <a:t> linier </a:t>
                </a:r>
                <a:r>
                  <a:rPr lang="en-US" dirty="0" err="1"/>
                  <a:t>dengan</a:t>
                </a:r>
                <a:r>
                  <a:rPr lang="en-US" dirty="0"/>
                  <a:t> n </a:t>
                </a:r>
                <a:r>
                  <a:rPr lang="en-US" dirty="0" err="1"/>
                  <a:t>peubah</a:t>
                </a:r>
                <a:r>
                  <a:rPr lang="en-US" dirty="0"/>
                  <a:t> (variable) </a:t>
                </a:r>
                <a:r>
                  <a:rPr lang="en-US" dirty="0" err="1"/>
                  <a:t>sedemikian</a:t>
                </a:r>
                <a:r>
                  <a:rPr lang="en-US" dirty="0"/>
                  <a:t> </a:t>
                </a:r>
                <a:r>
                  <a:rPr lang="en-US" dirty="0" err="1"/>
                  <a:t>sehingga</a:t>
                </a:r>
                <a:r>
                  <a:rPr lang="en-US" dirty="0"/>
                  <a:t> det(A) </a:t>
                </a:r>
                <a:r>
                  <a:rPr lang="en-US" dirty="0">
                    <a:sym typeface="Symbol" panose="05050102010706020507" pitchFamily="18" charset="2"/>
                  </a:rPr>
                  <a:t> 0, </a:t>
                </a:r>
                <a:r>
                  <a:rPr lang="en-US" dirty="0" err="1">
                    <a:sym typeface="Symbol" panose="05050102010706020507" pitchFamily="18" charset="2"/>
                  </a:rPr>
                  <a:t>maka</a:t>
                </a:r>
                <a:r>
                  <a:rPr lang="en-US" dirty="0">
                    <a:sym typeface="Symbol" panose="05050102010706020507" pitchFamily="18" charset="2"/>
                  </a:rPr>
                  <a:t> SPL </a:t>
                </a:r>
                <a:r>
                  <a:rPr lang="en-US" dirty="0" err="1">
                    <a:sym typeface="Symbol" panose="05050102010706020507" pitchFamily="18" charset="2"/>
                  </a:rPr>
                  <a:t>tersebut</a:t>
                </a:r>
                <a:r>
                  <a:rPr lang="en-US" dirty="0">
                    <a:sym typeface="Symbol" panose="05050102010706020507" pitchFamily="18" charset="2"/>
                  </a:rPr>
                  <a:t>  </a:t>
                </a:r>
                <a:r>
                  <a:rPr lang="en-US" dirty="0" err="1">
                    <a:sym typeface="Symbol" panose="05050102010706020507" pitchFamily="18" charset="2"/>
                  </a:rPr>
                  <a:t>memiliki</a:t>
                </a:r>
                <a:r>
                  <a:rPr lang="en-US" dirty="0">
                    <a:sym typeface="Symbol" panose="05050102010706020507" pitchFamily="18" charset="2"/>
                  </a:rPr>
                  <a:t> </a:t>
                </a:r>
                <a:r>
                  <a:rPr lang="en-US" dirty="0" err="1">
                    <a:sym typeface="Symbol" panose="05050102010706020507" pitchFamily="18" charset="2"/>
                  </a:rPr>
                  <a:t>solusi</a:t>
                </a:r>
                <a:r>
                  <a:rPr lang="en-US" dirty="0">
                    <a:sym typeface="Symbol" panose="05050102010706020507" pitchFamily="18" charset="2"/>
                  </a:rPr>
                  <a:t> yang </a:t>
                </a:r>
                <a:r>
                  <a:rPr lang="en-US" dirty="0" err="1">
                    <a:sym typeface="Symbol" panose="05050102010706020507" pitchFamily="18" charset="2"/>
                  </a:rPr>
                  <a:t>unik</a:t>
                </a:r>
                <a:r>
                  <a:rPr lang="en-US" dirty="0">
                    <a:sym typeface="Symbol" panose="05050102010706020507" pitchFamily="18" charset="2"/>
                  </a:rPr>
                  <a:t> </a:t>
                </a:r>
                <a:r>
                  <a:rPr lang="en-US" dirty="0" err="1">
                    <a:sym typeface="Symbol" panose="05050102010706020507" pitchFamily="18" charset="2"/>
                  </a:rPr>
                  <a:t>yaitu</a:t>
                </a:r>
                <a:endParaRPr lang="en-US" dirty="0">
                  <a:sym typeface="Symbol" panose="05050102010706020507" pitchFamily="18" charset="2"/>
                </a:endParaRPr>
              </a:p>
              <a:p>
                <a:pPr marL="0" indent="0">
                  <a:buNone/>
                </a:pPr>
                <a:endParaRPr lang="en-US" dirty="0">
                  <a:sym typeface="Symbol" panose="05050102010706020507" pitchFamily="18" charset="2"/>
                </a:endParaRPr>
              </a:p>
              <a:p>
                <a:pPr marL="0" indent="0">
                  <a:buNone/>
                </a:pPr>
                <a:r>
                  <a:rPr lang="en-US" dirty="0">
                    <a:sym typeface="Symbol" panose="05050102010706020507" pitchFamily="18" charset="2"/>
                  </a:rPr>
                  <a:t>	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𝑥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dirty="0"/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 panose="02040503050406030204" pitchFamily="18" charset="0"/>
                          </a:rPr>
                          <m:t>det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⁡(</m:t>
                        </m:r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𝐴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)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 panose="02040503050406030204" pitchFamily="18" charset="0"/>
                          </a:rPr>
                          <m:t>det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⁡(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𝐴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)</m:t>
                        </m:r>
                      </m:den>
                    </m:f>
                    <m:r>
                      <a:rPr lang="en-US" b="0" i="0" smtClean="0">
                        <a:latin typeface="Cambria Math" panose="02040503050406030204" pitchFamily="18" charset="0"/>
                      </a:rPr>
                      <m:t>  </m:t>
                    </m:r>
                  </m:oMath>
                </a14:m>
                <a:r>
                  <a:rPr lang="en-US" dirty="0"/>
                  <a:t>,                               ,  …  ,</a:t>
                </a:r>
              </a:p>
              <a:p>
                <a:pPr marL="0" indent="0">
                  <a:buNone/>
                </a:pPr>
                <a:endParaRPr lang="en-US" dirty="0"/>
              </a:p>
              <a:p>
                <a:pPr marL="0" indent="0">
                  <a:buNone/>
                </a:pPr>
                <a:r>
                  <a:rPr lang="en-US" dirty="0"/>
                  <a:t>yang </a:t>
                </a:r>
                <a:r>
                  <a:rPr lang="en-US" dirty="0" err="1"/>
                  <a:t>dalam</a:t>
                </a:r>
                <a:r>
                  <a:rPr lang="en-US" dirty="0"/>
                  <a:t> </a:t>
                </a:r>
                <a:r>
                  <a:rPr lang="en-US" dirty="0" err="1"/>
                  <a:t>hal</a:t>
                </a:r>
                <a:r>
                  <a:rPr lang="en-US" dirty="0"/>
                  <a:t> </a:t>
                </a:r>
                <a:r>
                  <a:rPr lang="en-US" dirty="0" err="1"/>
                  <a:t>ini</a:t>
                </a:r>
                <a:r>
                  <a:rPr lang="en-US" dirty="0"/>
                  <a:t>, </a:t>
                </a:r>
                <a:r>
                  <a:rPr lang="en-US" i="1" dirty="0" err="1"/>
                  <a:t>A</a:t>
                </a:r>
                <a:r>
                  <a:rPr lang="en-US" i="1" baseline="-25000" dirty="0" err="1"/>
                  <a:t>j</a:t>
                </a:r>
                <a:r>
                  <a:rPr lang="en-US" dirty="0"/>
                  <a:t> </a:t>
                </a:r>
                <a:r>
                  <a:rPr lang="en-US" dirty="0" err="1"/>
                  <a:t>adalah</a:t>
                </a:r>
                <a:r>
                  <a:rPr lang="en-US" dirty="0"/>
                  <a:t> </a:t>
                </a:r>
                <a:r>
                  <a:rPr lang="en-US" dirty="0" err="1"/>
                  <a:t>matriks</a:t>
                </a:r>
                <a:r>
                  <a:rPr lang="en-US" dirty="0"/>
                  <a:t> yang </a:t>
                </a:r>
                <a:r>
                  <a:rPr lang="en-US" dirty="0" err="1"/>
                  <a:t>diperoleh</a:t>
                </a:r>
                <a:r>
                  <a:rPr lang="en-US" dirty="0"/>
                  <a:t> </a:t>
                </a:r>
                <a:r>
                  <a:rPr lang="en-US" dirty="0" err="1"/>
                  <a:t>dengan</a:t>
                </a:r>
                <a:r>
                  <a:rPr lang="en-US" dirty="0"/>
                  <a:t> </a:t>
                </a:r>
                <a:r>
                  <a:rPr lang="en-US" dirty="0" err="1"/>
                  <a:t>mengganti</a:t>
                </a:r>
                <a:r>
                  <a:rPr lang="en-US" dirty="0"/>
                  <a:t> </a:t>
                </a:r>
                <a:r>
                  <a:rPr lang="en-US" dirty="0" err="1"/>
                  <a:t>entri</a:t>
                </a:r>
                <a:r>
                  <a:rPr lang="en-US" dirty="0"/>
                  <a:t> pada </a:t>
                </a:r>
                <a:r>
                  <a:rPr lang="en-US" dirty="0" err="1"/>
                  <a:t>kolom</a:t>
                </a:r>
                <a:r>
                  <a:rPr lang="en-US" dirty="0"/>
                  <a:t> </a:t>
                </a:r>
                <a:r>
                  <a:rPr lang="en-US" dirty="0" err="1"/>
                  <a:t>ke</a:t>
                </a:r>
                <a:r>
                  <a:rPr lang="en-US" dirty="0"/>
                  <a:t>-j  </a:t>
                </a:r>
                <a:r>
                  <a:rPr lang="en-US" dirty="0" err="1"/>
                  <a:t>dari</a:t>
                </a:r>
                <a:r>
                  <a:rPr lang="en-US" dirty="0"/>
                  <a:t> A </a:t>
                </a:r>
                <a:r>
                  <a:rPr lang="en-US" dirty="0" err="1"/>
                  <a:t>dengan</a:t>
                </a:r>
                <a:r>
                  <a:rPr lang="en-US" dirty="0"/>
                  <a:t> </a:t>
                </a:r>
                <a:r>
                  <a:rPr lang="en-US" dirty="0" err="1"/>
                  <a:t>entri</a:t>
                </a:r>
                <a:r>
                  <a:rPr lang="en-US" dirty="0"/>
                  <a:t> </a:t>
                </a:r>
                <a:r>
                  <a:rPr lang="en-US" dirty="0" err="1"/>
                  <a:t>dari</a:t>
                </a:r>
                <a:r>
                  <a:rPr lang="en-US" dirty="0"/>
                  <a:t> </a:t>
                </a:r>
                <a:r>
                  <a:rPr lang="en-US" dirty="0" err="1"/>
                  <a:t>matriks</a:t>
                </a:r>
                <a:endParaRPr lang="en-US" dirty="0"/>
              </a:p>
              <a:p>
                <a:pPr marL="0" indent="0">
                  <a:buNone/>
                </a:pPr>
                <a:endParaRPr lang="en-US" dirty="0"/>
              </a:p>
              <a:p>
                <a:pPr marL="0" indent="0">
                  <a:buNone/>
                </a:pPr>
                <a:r>
                  <a:rPr lang="en-US" dirty="0"/>
                  <a:t>		</a:t>
                </a:r>
                <a:r>
                  <a:rPr lang="en-US" b="1" dirty="0"/>
                  <a:t>b</a:t>
                </a:r>
                <a:r>
                  <a:rPr lang="en-US" dirty="0"/>
                  <a:t> =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1"/>
                                  <m:mcJc m:val="center"/>
                                </m:mcPr>
                              </m:mc>
                            </m:mcs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sSub>
                                <m:sSubPr>
                                  <m:ctrlPr>
                                    <a:rPr lang="en-US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𝑏</m:t>
                                  </m:r>
                                </m:e>
                                <m:sub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</m:e>
                          </m:mr>
                          <m:mr>
                            <m:e>
                              <m:sSub>
                                <m:sSubPr>
                                  <m:ctrlPr>
                                    <a:rPr lang="en-US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𝑏</m:t>
                                  </m:r>
                                </m:e>
                                <m:sub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</m:e>
                          </m:mr>
                          <m:mr>
                            <m:e>
                              <m:r>
                                <a:rPr lang="en-US" i="1" smtClean="0">
                                  <a:latin typeface="Cambria Math" panose="02040503050406030204" pitchFamily="18" charset="0"/>
                                </a:rPr>
                                <m:t>⋮</m:t>
                              </m:r>
                            </m:e>
                          </m:mr>
                          <m:mr>
                            <m:e>
                              <m:sSub>
                                <m:sSubPr>
                                  <m:ctrlPr>
                                    <a:rPr lang="en-US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𝑏</m:t>
                                  </m:r>
                                </m:e>
                                <m:sub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sub>
                              </m:sSub>
                            </m:e>
                          </m:mr>
                        </m:m>
                      </m:e>
                    </m:d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E85B7663-F29C-44E9-994B-F674A80E4100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545021"/>
                <a:ext cx="10515600" cy="5129048"/>
              </a:xfrm>
              <a:blipFill>
                <a:blip r:embed="rId2"/>
                <a:stretch>
                  <a:fillRect l="-1043" t="-2969" r="-63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Rectangle 3">
                <a:extLst>
                  <a:ext uri="{FF2B5EF4-FFF2-40B4-BE49-F238E27FC236}">
                    <a16:creationId xmlns:a16="http://schemas.microsoft.com/office/drawing/2014/main" id="{A6CDB89A-89AF-48B7-825B-B594E587699D}"/>
                  </a:ext>
                </a:extLst>
              </p:cNvPr>
              <p:cNvSpPr/>
              <p:nvPr/>
            </p:nvSpPr>
            <p:spPr>
              <a:xfrm>
                <a:off x="3791465" y="2649043"/>
                <a:ext cx="1740926" cy="77995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2800" i="1" smtClean="0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</m:ctrlPr>
                      </m:sSubPr>
                      <m:e>
                        <m:r>
                          <a:rPr lang="en-US" sz="2800" i="1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𝑥</m:t>
                        </m:r>
                      </m:e>
                      <m:sub>
                        <m:r>
                          <a:rPr lang="en-US" sz="2800" b="0" i="1" smtClean="0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sz="2800" dirty="0"/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en-US" sz="2800">
                            <a:latin typeface="Cambria Math" panose="02040503050406030204" pitchFamily="18" charset="0"/>
                          </a:rPr>
                          <m:t>det</m:t>
                        </m:r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⁡(</m:t>
                        </m:r>
                        <m:sSub>
                          <m:sSubPr>
                            <m:ctrlPr>
                              <a:rPr lang="en-US" sz="28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800" i="1">
                                <a:latin typeface="Cambria Math" panose="02040503050406030204" pitchFamily="18" charset="0"/>
                              </a:rPr>
                              <m:t>𝐴</m:t>
                            </m:r>
                          </m:e>
                          <m:sub>
                            <m: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)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en-US" sz="2800">
                            <a:latin typeface="Cambria Math" panose="02040503050406030204" pitchFamily="18" charset="0"/>
                          </a:rPr>
                          <m:t>det</m:t>
                        </m:r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⁡(</m:t>
                        </m:r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𝐴</m:t>
                        </m:r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)</m:t>
                        </m:r>
                      </m:den>
                    </m:f>
                  </m:oMath>
                </a14:m>
                <a:endParaRPr lang="en-US" sz="2800" dirty="0"/>
              </a:p>
            </p:txBody>
          </p:sp>
        </mc:Choice>
        <mc:Fallback xmlns="">
          <p:sp>
            <p:nvSpPr>
              <p:cNvPr id="4" name="Rectangle 3">
                <a:extLst>
                  <a:ext uri="{FF2B5EF4-FFF2-40B4-BE49-F238E27FC236}">
                    <a16:creationId xmlns:a16="http://schemas.microsoft.com/office/drawing/2014/main" id="{A6CDB89A-89AF-48B7-825B-B594E587699D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91465" y="2649043"/>
                <a:ext cx="1740926" cy="779957"/>
              </a:xfrm>
              <a:prstGeom prst="rect">
                <a:avLst/>
              </a:prstGeom>
              <a:blipFill>
                <a:blip r:embed="rId3"/>
                <a:stretch>
                  <a:fillRect b="-312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B2228392-75E9-400A-92F9-0796D4E2B9E8}"/>
                  </a:ext>
                </a:extLst>
              </p:cNvPr>
              <p:cNvSpPr/>
              <p:nvPr/>
            </p:nvSpPr>
            <p:spPr>
              <a:xfrm>
                <a:off x="6698564" y="2741399"/>
                <a:ext cx="1787092" cy="77995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2800" i="1" smtClean="0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</m:ctrlPr>
                      </m:sSubPr>
                      <m:e>
                        <m:r>
                          <a:rPr lang="en-US" sz="2800" i="1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𝑥</m:t>
                        </m:r>
                      </m:e>
                      <m:sub>
                        <m:r>
                          <a:rPr lang="en-US" sz="2800" b="0" i="1" smtClean="0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𝑛</m:t>
                        </m:r>
                      </m:sub>
                    </m:sSub>
                  </m:oMath>
                </a14:m>
                <a:r>
                  <a:rPr lang="en-US" sz="2800" dirty="0"/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en-US" sz="2800">
                            <a:latin typeface="Cambria Math" panose="02040503050406030204" pitchFamily="18" charset="0"/>
                          </a:rPr>
                          <m:t>det</m:t>
                        </m:r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⁡(</m:t>
                        </m:r>
                        <m:sSub>
                          <m:sSubPr>
                            <m:ctrlPr>
                              <a:rPr lang="en-US" sz="28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800" i="1">
                                <a:latin typeface="Cambria Math" panose="02040503050406030204" pitchFamily="18" charset="0"/>
                              </a:rPr>
                              <m:t>𝐴</m:t>
                            </m:r>
                          </m:e>
                          <m:sub>
                            <m: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  <m:t>𝑛</m:t>
                            </m:r>
                          </m:sub>
                        </m:sSub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)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en-US" sz="2800">
                            <a:latin typeface="Cambria Math" panose="02040503050406030204" pitchFamily="18" charset="0"/>
                          </a:rPr>
                          <m:t>det</m:t>
                        </m:r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⁡(</m:t>
                        </m:r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𝐴</m:t>
                        </m:r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)</m:t>
                        </m:r>
                      </m:den>
                    </m:f>
                  </m:oMath>
                </a14:m>
                <a:endParaRPr lang="en-US" sz="2800" dirty="0"/>
              </a:p>
            </p:txBody>
          </p:sp>
        </mc:Choice>
        <mc:Fallback xmlns=""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B2228392-75E9-400A-92F9-0796D4E2B9E8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98564" y="2741399"/>
                <a:ext cx="1787092" cy="779957"/>
              </a:xfrm>
              <a:prstGeom prst="rect">
                <a:avLst/>
              </a:prstGeom>
              <a:blipFill>
                <a:blip r:embed="rId4"/>
                <a:stretch>
                  <a:fillRect b="-312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C77B977-3BDB-405A-FF28-141F2B0C5D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E93D2-DCDA-4E48-A281-710C57DF037E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047517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3A8E20-030C-4BD6-A13C-4338FB0AEB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914400"/>
            <a:ext cx="10515600" cy="5262563"/>
          </a:xfrm>
        </p:spPr>
        <p:txBody>
          <a:bodyPr/>
          <a:lstStyle/>
          <a:p>
            <a:pPr marL="0" indent="0">
              <a:buNone/>
            </a:pPr>
            <a:r>
              <a:rPr lang="en-US" b="1" dirty="0" err="1"/>
              <a:t>Contoh</a:t>
            </a:r>
            <a:r>
              <a:rPr lang="en-US" b="1" dirty="0"/>
              <a:t> 8:</a:t>
            </a:r>
            <a:r>
              <a:rPr lang="en-US" dirty="0"/>
              <a:t> </a:t>
            </a:r>
            <a:r>
              <a:rPr lang="en-US" dirty="0" err="1"/>
              <a:t>Diberikan</a:t>
            </a:r>
            <a:r>
              <a:rPr lang="en-US" dirty="0"/>
              <a:t> SPL</a:t>
            </a:r>
          </a:p>
          <a:p>
            <a:pPr marL="0" indent="0">
              <a:buNone/>
            </a:pPr>
            <a:r>
              <a:rPr lang="en-US" dirty="0"/>
              <a:t>		–x + 2y – 3z = 1</a:t>
            </a:r>
          </a:p>
          <a:p>
            <a:pPr marL="0" indent="0">
              <a:buNone/>
            </a:pPr>
            <a:r>
              <a:rPr lang="en-US" dirty="0"/>
              <a:t>		2x         +    z = 0</a:t>
            </a:r>
          </a:p>
          <a:p>
            <a:pPr marL="0" indent="0">
              <a:buNone/>
            </a:pPr>
            <a:r>
              <a:rPr lang="en-US" dirty="0"/>
              <a:t>		3x – 4y + 4z = 2</a:t>
            </a:r>
          </a:p>
          <a:p>
            <a:pPr marL="0" indent="0">
              <a:buNone/>
            </a:pPr>
            <a:r>
              <a:rPr lang="en-US" dirty="0" err="1"/>
              <a:t>Hitung</a:t>
            </a:r>
            <a:r>
              <a:rPr lang="en-US" dirty="0"/>
              <a:t> </a:t>
            </a:r>
            <a:r>
              <a:rPr lang="en-US" dirty="0" err="1"/>
              <a:t>solusinya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kaidah</a:t>
            </a:r>
            <a:r>
              <a:rPr lang="en-US" dirty="0"/>
              <a:t> Cramer!</a:t>
            </a:r>
          </a:p>
          <a:p>
            <a:pPr marL="0" indent="0">
              <a:buNone/>
            </a:pPr>
            <a:r>
              <a:rPr lang="en-US" dirty="0" err="1"/>
              <a:t>Penyelesaian</a:t>
            </a:r>
            <a:r>
              <a:rPr lang="en-US" dirty="0"/>
              <a:t>: A</a:t>
            </a:r>
            <a:r>
              <a:rPr lang="en-US" b="1" dirty="0"/>
              <a:t>x</a:t>
            </a:r>
            <a:r>
              <a:rPr lang="en-US" dirty="0"/>
              <a:t> = </a:t>
            </a:r>
            <a:r>
              <a:rPr lang="en-US" b="1" dirty="0"/>
              <a:t>b</a:t>
            </a:r>
          </a:p>
          <a:p>
            <a:pPr marL="0" indent="0">
              <a:buNone/>
            </a:pPr>
            <a:r>
              <a:rPr lang="en-US" dirty="0"/>
              <a:t>  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B34085C6-7B8D-4731-B62A-695645750C98}"/>
                  </a:ext>
                </a:extLst>
              </p:cNvPr>
              <p:cNvSpPr txBox="1"/>
              <p:nvPr/>
            </p:nvSpPr>
            <p:spPr>
              <a:xfrm>
                <a:off x="7157543" y="3992508"/>
                <a:ext cx="4298732" cy="976614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r>
                  <a:rPr lang="en-US" sz="2800" dirty="0"/>
                  <a:t>       det(</a:t>
                </a:r>
                <a:r>
                  <a:rPr lang="en-US" sz="2400" dirty="0"/>
                  <a:t>A) = 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3"/>
                                  <m:mcJc m:val="center"/>
                                </m:mcPr>
                              </m:mc>
                            </m:mcs>
                            <m:ctrlPr>
                              <a:rPr lang="en-US" sz="2400" i="1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sz="2400" i="1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e>
                          </m:mr>
                          <m:m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6</m:t>
                              </m:r>
                            </m:e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</m:mr>
                          <m:m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−4</m:t>
                              </m:r>
                            </m:e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</m:mr>
                        </m:m>
                      </m:e>
                    </m:d>
                  </m:oMath>
                </a14:m>
                <a:r>
                  <a:rPr lang="en-US" sz="2400" dirty="0"/>
                  <a:t>=10</a:t>
                </a:r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B34085C6-7B8D-4731-B62A-695645750C9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57543" y="3992508"/>
                <a:ext cx="4298732" cy="976614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81B02ED4-521D-4029-B4AF-A8CC91894A1B}"/>
                  </a:ext>
                </a:extLst>
              </p:cNvPr>
              <p:cNvSpPr txBox="1"/>
              <p:nvPr/>
            </p:nvSpPr>
            <p:spPr>
              <a:xfrm>
                <a:off x="2364827" y="3992508"/>
                <a:ext cx="6127531" cy="100610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r>
                  <a:rPr lang="en-US" sz="2800" dirty="0"/>
                  <a:t>       </a:t>
                </a:r>
                <a:r>
                  <a:rPr lang="en-US" sz="2400" dirty="0"/>
                  <a:t>A =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3"/>
                                  <m:mcJc m:val="center"/>
                                </m:mcPr>
                              </m:mc>
                            </m:mcs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−3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−4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e>
                          </m:mr>
                        </m:m>
                      </m:e>
                    </m:d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 , </m:t>
                    </m:r>
                    <m:r>
                      <a:rPr lang="en-US" sz="2400" b="1" i="0" smtClean="0">
                        <a:latin typeface="Cambria Math" panose="02040503050406030204" pitchFamily="18" charset="0"/>
                      </a:rPr>
                      <m:t>𝐛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= </m:t>
                    </m:r>
                    <m:d>
                      <m:dPr>
                        <m:begChr m:val="["/>
                        <m:endChr m:val="]"/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1"/>
                                  <m:mcJc m:val="center"/>
                                </m:mcPr>
                              </m:mc>
                            </m:mcs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</m:mr>
                        </m:m>
                      </m:e>
                    </m:d>
                  </m:oMath>
                </a14:m>
                <a:endParaRPr lang="en-US" sz="2400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81B02ED4-521D-4029-B4AF-A8CC91894A1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64827" y="3992508"/>
                <a:ext cx="6127531" cy="1006109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663E3AF9-B24A-454C-8555-41CAFB07864A}"/>
                  </a:ext>
                </a:extLst>
              </p:cNvPr>
              <p:cNvSpPr txBox="1"/>
              <p:nvPr/>
            </p:nvSpPr>
            <p:spPr>
              <a:xfrm>
                <a:off x="935419" y="5305051"/>
                <a:ext cx="3342291" cy="100610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r>
                  <a:rPr lang="en-US" sz="2800" dirty="0"/>
                  <a:t>       </a:t>
                </a:r>
                <a:r>
                  <a:rPr lang="en-US" sz="2400" dirty="0"/>
                  <a:t>A</a:t>
                </a:r>
                <a:r>
                  <a:rPr lang="en-US" sz="2400" baseline="-25000" dirty="0"/>
                  <a:t>1</a:t>
                </a:r>
                <a:r>
                  <a:rPr lang="en-US" sz="2400" dirty="0"/>
                  <a:t> =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3"/>
                                  <m:mcJc m:val="center"/>
                                </m:mcPr>
                              </m:mc>
                            </m:mcs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sz="2400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−3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𝟎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−4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e>
                          </m:mr>
                        </m:m>
                      </m:e>
                    </m:d>
                  </m:oMath>
                </a14:m>
                <a:endParaRPr lang="en-US" sz="2400" dirty="0"/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663E3AF9-B24A-454C-8555-41CAFB07864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35419" y="5305051"/>
                <a:ext cx="3342291" cy="1006109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BFC9B94D-5C5D-4B81-909F-00BB4C7AF2F1}"/>
                  </a:ext>
                </a:extLst>
              </p:cNvPr>
              <p:cNvSpPr txBox="1"/>
              <p:nvPr/>
            </p:nvSpPr>
            <p:spPr>
              <a:xfrm>
                <a:off x="7388772" y="5353566"/>
                <a:ext cx="3342292" cy="976614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r>
                  <a:rPr lang="en-US" sz="2800" dirty="0"/>
                  <a:t>       </a:t>
                </a:r>
                <a:r>
                  <a:rPr lang="en-US" sz="2400" dirty="0"/>
                  <a:t>A</a:t>
                </a:r>
                <a:r>
                  <a:rPr lang="en-US" sz="2400" baseline="-25000" dirty="0"/>
                  <a:t>3</a:t>
                </a:r>
                <a:r>
                  <a:rPr lang="en-US" sz="2400" dirty="0"/>
                  <a:t> =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3"/>
                                  <m:mcJc m:val="center"/>
                                </m:mcPr>
                              </m:mc>
                            </m:mcs>
                            <m:ctrlPr>
                              <a:rPr lang="en-US" sz="240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  <m:e>
                              <m:r>
                                <a:rPr lang="en-US" sz="2400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  <m:e>
                              <m:r>
                                <a:rPr lang="en-US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𝟎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  <m:e>
                              <m:r>
                                <a:rPr lang="en-US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−4</m:t>
                              </m:r>
                            </m:e>
                            <m:e>
                              <m:r>
                                <a:rPr lang="en-US" sz="2400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e>
                          </m:mr>
                        </m:m>
                      </m:e>
                    </m:d>
                  </m:oMath>
                </a14:m>
                <a:endParaRPr lang="en-US" sz="2400" dirty="0"/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BFC9B94D-5C5D-4B81-909F-00BB4C7AF2F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88772" y="5353566"/>
                <a:ext cx="3342292" cy="976614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CEA0716E-A86A-4ECE-AF01-4F0F070C8E8C}"/>
                  </a:ext>
                </a:extLst>
              </p:cNvPr>
              <p:cNvSpPr txBox="1"/>
              <p:nvPr/>
            </p:nvSpPr>
            <p:spPr>
              <a:xfrm>
                <a:off x="4046481" y="5324071"/>
                <a:ext cx="3342292" cy="100610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r>
                  <a:rPr lang="en-US" sz="2800" dirty="0"/>
                  <a:t>       </a:t>
                </a:r>
                <a:r>
                  <a:rPr lang="en-US" sz="2400" dirty="0"/>
                  <a:t>A</a:t>
                </a:r>
                <a:r>
                  <a:rPr lang="en-US" sz="2400" baseline="-25000" dirty="0"/>
                  <a:t>2</a:t>
                </a:r>
                <a:r>
                  <a:rPr lang="en-US" sz="2400" dirty="0"/>
                  <a:t> =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3"/>
                                  <m:mcJc m:val="center"/>
                                </m:mcPr>
                              </m:mc>
                            </m:mcs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400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−3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  <m:e>
                              <m:r>
                                <a:rPr lang="en-US" sz="2400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𝟎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  <m:e>
                              <m:r>
                                <a:rPr lang="en-US" sz="2400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e>
                          </m:mr>
                        </m:m>
                      </m:e>
                    </m:d>
                  </m:oMath>
                </a14:m>
                <a:endParaRPr lang="en-US" sz="2400" dirty="0"/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CEA0716E-A86A-4ECE-AF01-4F0F070C8E8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46481" y="5324071"/>
                <a:ext cx="3342292" cy="1006109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FAC835BC-7F3F-35D3-1B4C-9B15E4ED8C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E93D2-DCDA-4E48-A281-710C57DF037E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453629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4F9D76-35F9-4A49-8576-9264BD1320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87970" y="458916"/>
            <a:ext cx="10515600" cy="6236173"/>
          </a:xfrm>
        </p:spPr>
        <p:txBody>
          <a:bodyPr/>
          <a:lstStyle/>
          <a:p>
            <a:r>
              <a:rPr lang="en-US" dirty="0" err="1"/>
              <a:t>Hitung</a:t>
            </a:r>
            <a:r>
              <a:rPr lang="en-US" dirty="0"/>
              <a:t> </a:t>
            </a:r>
            <a:r>
              <a:rPr lang="en-US" dirty="0" err="1"/>
              <a:t>determinan</a:t>
            </a:r>
            <a:r>
              <a:rPr lang="en-US" dirty="0"/>
              <a:t> </a:t>
            </a:r>
            <a:r>
              <a:rPr lang="en-US" dirty="0" err="1"/>
              <a:t>masing-masing</a:t>
            </a:r>
            <a:r>
              <a:rPr lang="en-US" dirty="0"/>
              <a:t> </a:t>
            </a:r>
            <a:r>
              <a:rPr lang="en-US" dirty="0" err="1"/>
              <a:t>A</a:t>
            </a:r>
            <a:r>
              <a:rPr lang="en-US" baseline="-25000" dirty="0" err="1"/>
              <a:t>j</a:t>
            </a:r>
            <a:r>
              <a:rPr lang="en-US" dirty="0"/>
              <a:t>: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 err="1"/>
              <a:t>Hitung</a:t>
            </a:r>
            <a:r>
              <a:rPr lang="en-US" dirty="0"/>
              <a:t> </a:t>
            </a:r>
            <a:r>
              <a:rPr lang="en-US" dirty="0" err="1"/>
              <a:t>nilai</a:t>
            </a:r>
            <a:r>
              <a:rPr lang="en-US" dirty="0"/>
              <a:t> x</a:t>
            </a:r>
            <a:r>
              <a:rPr lang="en-US" baseline="-25000" dirty="0"/>
              <a:t>i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berikut</a:t>
            </a:r>
            <a:r>
              <a:rPr lang="en-US" dirty="0"/>
              <a:t>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B47398B9-B488-4B25-B769-A0052B9AE50E}"/>
                  </a:ext>
                </a:extLst>
              </p:cNvPr>
              <p:cNvSpPr txBox="1"/>
              <p:nvPr/>
            </p:nvSpPr>
            <p:spPr>
              <a:xfrm>
                <a:off x="987969" y="1206999"/>
                <a:ext cx="3342291" cy="100610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r>
                  <a:rPr lang="en-US" sz="2800" dirty="0"/>
                  <a:t>       </a:t>
                </a:r>
                <a:r>
                  <a:rPr lang="en-US" sz="2400" dirty="0"/>
                  <a:t>A</a:t>
                </a:r>
                <a:r>
                  <a:rPr lang="en-US" sz="2400" baseline="-25000" dirty="0"/>
                  <a:t>1</a:t>
                </a:r>
                <a:r>
                  <a:rPr lang="en-US" sz="2400" dirty="0"/>
                  <a:t> =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3"/>
                                  <m:mcJc m:val="center"/>
                                </m:mcPr>
                              </m:mc>
                            </m:mcs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sz="2400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−3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𝟎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−4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e>
                          </m:mr>
                        </m:m>
                      </m:e>
                    </m:d>
                  </m:oMath>
                </a14:m>
                <a:endParaRPr lang="en-US" sz="2400" dirty="0"/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B47398B9-B488-4B25-B769-A0052B9AE50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87969" y="1206999"/>
                <a:ext cx="3342291" cy="1006109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8A3305F2-719B-4021-A12F-BAFDDE6E50A1}"/>
                  </a:ext>
                </a:extLst>
              </p:cNvPr>
              <p:cNvSpPr txBox="1"/>
              <p:nvPr/>
            </p:nvSpPr>
            <p:spPr>
              <a:xfrm>
                <a:off x="987968" y="3680410"/>
                <a:ext cx="3342292" cy="976614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r>
                  <a:rPr lang="en-US" sz="2800" dirty="0"/>
                  <a:t>       </a:t>
                </a:r>
                <a:r>
                  <a:rPr lang="en-US" sz="2400" dirty="0"/>
                  <a:t>A</a:t>
                </a:r>
                <a:r>
                  <a:rPr lang="en-US" sz="2400" baseline="-25000" dirty="0"/>
                  <a:t>3</a:t>
                </a:r>
                <a:r>
                  <a:rPr lang="en-US" sz="2400" dirty="0"/>
                  <a:t> =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3"/>
                                  <m:mcJc m:val="center"/>
                                </m:mcPr>
                              </m:mc>
                            </m:mcs>
                            <m:ctrlPr>
                              <a:rPr lang="en-US" sz="240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  <m:e>
                              <m:r>
                                <a:rPr lang="en-US" sz="2400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  <m:e>
                              <m:r>
                                <a:rPr lang="en-US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𝟎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  <m:e>
                              <m:r>
                                <a:rPr lang="en-US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−4</m:t>
                              </m:r>
                            </m:e>
                            <m:e>
                              <m:r>
                                <a:rPr lang="en-US" sz="2400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e>
                          </m:mr>
                        </m:m>
                      </m:e>
                    </m:d>
                  </m:oMath>
                </a14:m>
                <a:endParaRPr lang="en-US" sz="2400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8A3305F2-719B-4021-A12F-BAFDDE6E50A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87968" y="3680410"/>
                <a:ext cx="3342292" cy="976614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7DBEE064-9AB5-4575-A9D8-F6732A34A787}"/>
                  </a:ext>
                </a:extLst>
              </p:cNvPr>
              <p:cNvSpPr txBox="1"/>
              <p:nvPr/>
            </p:nvSpPr>
            <p:spPr>
              <a:xfrm>
                <a:off x="987968" y="2414526"/>
                <a:ext cx="3342292" cy="100610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r>
                  <a:rPr lang="en-US" sz="2800" dirty="0"/>
                  <a:t>       </a:t>
                </a:r>
                <a:r>
                  <a:rPr lang="en-US" sz="2400" dirty="0"/>
                  <a:t>A</a:t>
                </a:r>
                <a:r>
                  <a:rPr lang="en-US" sz="2400" baseline="-25000" dirty="0"/>
                  <a:t>2</a:t>
                </a:r>
                <a:r>
                  <a:rPr lang="en-US" sz="2400" dirty="0"/>
                  <a:t> =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3"/>
                                  <m:mcJc m:val="center"/>
                                </m:mcPr>
                              </m:mc>
                            </m:mcs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400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−3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  <m:e>
                              <m:r>
                                <a:rPr lang="en-US" sz="2400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𝟎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  <m:e>
                              <m:r>
                                <a:rPr lang="en-US" sz="2400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e>
                          </m:mr>
                        </m:m>
                      </m:e>
                    </m:d>
                  </m:oMath>
                </a14:m>
                <a:endParaRPr lang="en-US" sz="2400" dirty="0"/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7DBEE064-9AB5-4575-A9D8-F6732A34A78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87968" y="2414526"/>
                <a:ext cx="3342292" cy="1006109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21D679C3-E026-472A-8A89-29D1908491B7}"/>
                  </a:ext>
                </a:extLst>
              </p:cNvPr>
              <p:cNvSpPr txBox="1"/>
              <p:nvPr/>
            </p:nvSpPr>
            <p:spPr>
              <a:xfrm>
                <a:off x="4499736" y="1152757"/>
                <a:ext cx="4298732" cy="976614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r>
                  <a:rPr lang="en-US" sz="2800" dirty="0"/>
                  <a:t>       det(</a:t>
                </a:r>
                <a:r>
                  <a:rPr lang="en-US" sz="2400" dirty="0"/>
                  <a:t>A</a:t>
                </a:r>
                <a:r>
                  <a:rPr lang="en-US" sz="2400" baseline="-25000" dirty="0"/>
                  <a:t>1</a:t>
                </a:r>
                <a:r>
                  <a:rPr lang="en-US" sz="2400" dirty="0"/>
                  <a:t>) = 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3"/>
                                  <m:mcJc m:val="center"/>
                                </m:mcPr>
                              </m:mc>
                            </m:mcs>
                            <m:ctrlPr>
                              <a:rPr lang="en-US" sz="2400" i="1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6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</m:mr>
                          <m:m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−4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e>
                          </m:mr>
                        </m:m>
                      </m:e>
                    </m:d>
                  </m:oMath>
                </a14:m>
                <a:r>
                  <a:rPr lang="en-US" sz="2400" dirty="0"/>
                  <a:t>= 8</a:t>
                </a:r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21D679C3-E026-472A-8A89-29D1908491B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99736" y="1152757"/>
                <a:ext cx="4298732" cy="976614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A833817E-164F-4F05-9E5F-1978C056C319}"/>
                  </a:ext>
                </a:extLst>
              </p:cNvPr>
              <p:cNvSpPr txBox="1"/>
              <p:nvPr/>
            </p:nvSpPr>
            <p:spPr>
              <a:xfrm>
                <a:off x="4480031" y="2334904"/>
                <a:ext cx="4720461" cy="976614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r>
                  <a:rPr lang="en-US" sz="2800" dirty="0"/>
                  <a:t>       det(</a:t>
                </a:r>
                <a:r>
                  <a:rPr lang="en-US" sz="2400" dirty="0"/>
                  <a:t>A</a:t>
                </a:r>
                <a:r>
                  <a:rPr lang="en-US" sz="2400" baseline="-25000" dirty="0"/>
                  <a:t>2</a:t>
                </a:r>
                <a:r>
                  <a:rPr lang="en-US" sz="2400" dirty="0"/>
                  <a:t>) = 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3"/>
                                  <m:mcJc m:val="center"/>
                                </m:mcPr>
                              </m:mc>
                            </m:mcs>
                            <m:ctrlPr>
                              <a:rPr lang="en-US" sz="2400" i="1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−3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e>
                          </m:mr>
                        </m:m>
                      </m:e>
                    </m:d>
                  </m:oMath>
                </a14:m>
                <a:r>
                  <a:rPr lang="en-US" sz="2400" dirty="0"/>
                  <a:t>=  –15</a:t>
                </a:r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A833817E-164F-4F05-9E5F-1978C056C31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80031" y="2334904"/>
                <a:ext cx="4720461" cy="976614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2D1494DB-B647-439B-A099-C6F2EFC3266D}"/>
                  </a:ext>
                </a:extLst>
              </p:cNvPr>
              <p:cNvSpPr txBox="1"/>
              <p:nvPr/>
            </p:nvSpPr>
            <p:spPr>
              <a:xfrm>
                <a:off x="4480031" y="3581926"/>
                <a:ext cx="4720461" cy="976614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r>
                  <a:rPr lang="en-US" sz="2800" dirty="0"/>
                  <a:t>       det(</a:t>
                </a:r>
                <a:r>
                  <a:rPr lang="en-US" sz="2400" dirty="0"/>
                  <a:t>A</a:t>
                </a:r>
                <a:r>
                  <a:rPr lang="en-US" sz="2400" baseline="-25000" dirty="0"/>
                  <a:t>3</a:t>
                </a:r>
                <a:r>
                  <a:rPr lang="en-US" sz="2400" dirty="0"/>
                  <a:t>) = 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3"/>
                                  <m:mcJc m:val="center"/>
                                </m:mcPr>
                              </m:mc>
                            </m:mcs>
                            <m:ctrlPr>
                              <a:rPr lang="en-US" sz="2400" i="1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−4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</m:mr>
                        </m:m>
                      </m:e>
                    </m:d>
                  </m:oMath>
                </a14:m>
                <a:r>
                  <a:rPr lang="en-US" sz="2400" dirty="0"/>
                  <a:t>=  16</a:t>
                </a:r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2D1494DB-B647-439B-A099-C6F2EFC3266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80031" y="3581926"/>
                <a:ext cx="4720461" cy="976614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Rectangle 9">
                <a:extLst>
                  <a:ext uri="{FF2B5EF4-FFF2-40B4-BE49-F238E27FC236}">
                    <a16:creationId xmlns:a16="http://schemas.microsoft.com/office/drawing/2014/main" id="{9AD2DC06-191D-4B2F-A771-53276C24B37F}"/>
                  </a:ext>
                </a:extLst>
              </p:cNvPr>
              <p:cNvSpPr/>
              <p:nvPr/>
            </p:nvSpPr>
            <p:spPr>
              <a:xfrm>
                <a:off x="1256636" y="5705243"/>
                <a:ext cx="3342291" cy="78983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2800" i="1" smtClean="0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</m:ctrlPr>
                      </m:sSubPr>
                      <m:e>
                        <m:r>
                          <a:rPr lang="en-US" sz="2800" i="1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𝑥</m:t>
                        </m:r>
                      </m:e>
                      <m:sub>
                        <m:r>
                          <a:rPr lang="en-US" sz="2800" i="1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sz="2800" dirty="0"/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func>
                          <m:funcPr>
                            <m:ctrlPr>
                              <a:rPr lang="en-US" sz="2800" i="1"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 sz="2800">
                                <a:latin typeface="Cambria Math" panose="02040503050406030204" pitchFamily="18" charset="0"/>
                              </a:rPr>
                              <m:t>det</m:t>
                            </m:r>
                          </m:fName>
                          <m:e>
                            <m:d>
                              <m:dPr>
                                <m:ctrlPr>
                                  <a:rPr lang="en-US" sz="2800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sSub>
                                  <m:sSubPr>
                                    <m:ctrlPr>
                                      <a:rPr lang="en-US" sz="28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2800" i="1">
                                        <a:latin typeface="Cambria Math" panose="02040503050406030204" pitchFamily="18" charset="0"/>
                                      </a:rPr>
                                      <m:t>𝐴</m:t>
                                    </m:r>
                                  </m:e>
                                  <m:sub>
                                    <m:r>
                                      <a:rPr lang="en-US" sz="2800" i="1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sub>
                                </m:sSub>
                              </m:e>
                            </m:d>
                          </m:e>
                        </m:func>
                      </m:num>
                      <m:den>
                        <m:r>
                          <m:rPr>
                            <m:sty m:val="p"/>
                          </m:rPr>
                          <a:rPr lang="en-US" sz="2800">
                            <a:latin typeface="Cambria Math" panose="02040503050406030204" pitchFamily="18" charset="0"/>
                          </a:rPr>
                          <m:t>det</m:t>
                        </m:r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⁡(</m:t>
                        </m:r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𝐴</m:t>
                        </m:r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)</m:t>
                        </m:r>
                      </m:den>
                    </m:f>
                  </m:oMath>
                </a14:m>
                <a:r>
                  <a:rPr lang="en-US" sz="2800" dirty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8</m:t>
                        </m:r>
                      </m:num>
                      <m:den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10</m:t>
                        </m:r>
                      </m:den>
                    </m:f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4</m:t>
                        </m:r>
                      </m:num>
                      <m:den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5</m:t>
                        </m:r>
                      </m:den>
                    </m:f>
                  </m:oMath>
                </a14:m>
                <a:r>
                  <a:rPr lang="en-US" sz="2800" dirty="0"/>
                  <a:t> </a:t>
                </a:r>
              </a:p>
            </p:txBody>
          </p:sp>
        </mc:Choice>
        <mc:Fallback xmlns="">
          <p:sp>
            <p:nvSpPr>
              <p:cNvPr id="10" name="Rectangle 9">
                <a:extLst>
                  <a:ext uri="{FF2B5EF4-FFF2-40B4-BE49-F238E27FC236}">
                    <a16:creationId xmlns:a16="http://schemas.microsoft.com/office/drawing/2014/main" id="{9AD2DC06-191D-4B2F-A771-53276C24B37F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56636" y="5705243"/>
                <a:ext cx="3342291" cy="789832"/>
              </a:xfrm>
              <a:prstGeom prst="rect">
                <a:avLst/>
              </a:prstGeom>
              <a:blipFill>
                <a:blip r:embed="rId8"/>
                <a:stretch>
                  <a:fillRect b="-387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Rectangle 10">
                <a:extLst>
                  <a:ext uri="{FF2B5EF4-FFF2-40B4-BE49-F238E27FC236}">
                    <a16:creationId xmlns:a16="http://schemas.microsoft.com/office/drawing/2014/main" id="{DF45BDA4-BF2C-4BF7-822C-AF069EC548BC}"/>
                  </a:ext>
                </a:extLst>
              </p:cNvPr>
              <p:cNvSpPr/>
              <p:nvPr/>
            </p:nvSpPr>
            <p:spPr>
              <a:xfrm>
                <a:off x="4574624" y="5665341"/>
                <a:ext cx="3854673" cy="78983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2800" i="1" smtClean="0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</m:ctrlPr>
                      </m:sSubPr>
                      <m:e>
                        <m:r>
                          <a:rPr lang="en-US" sz="2800" i="1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𝑥</m:t>
                        </m:r>
                      </m:e>
                      <m:sub>
                        <m:r>
                          <a:rPr lang="en-US" sz="2800" b="0" i="1" smtClean="0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sz="2800" dirty="0"/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func>
                          <m:funcPr>
                            <m:ctrlPr>
                              <a:rPr lang="en-US" sz="2800" i="1"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 sz="2800">
                                <a:latin typeface="Cambria Math" panose="02040503050406030204" pitchFamily="18" charset="0"/>
                              </a:rPr>
                              <m:t>det</m:t>
                            </m:r>
                          </m:fName>
                          <m:e>
                            <m:d>
                              <m:dPr>
                                <m:ctrlPr>
                                  <a:rPr lang="en-US" sz="2800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sSub>
                                  <m:sSubPr>
                                    <m:ctrlPr>
                                      <a:rPr lang="en-US" sz="28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2800" i="1">
                                        <a:latin typeface="Cambria Math" panose="02040503050406030204" pitchFamily="18" charset="0"/>
                                      </a:rPr>
                                      <m:t>𝐴</m:t>
                                    </m:r>
                                  </m:e>
                                  <m:sub>
                                    <m:r>
                                      <a:rPr lang="en-US" sz="2800" b="0" i="1" smtClean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b>
                                </m:sSub>
                              </m:e>
                            </m:d>
                          </m:e>
                        </m:func>
                      </m:num>
                      <m:den>
                        <m:r>
                          <m:rPr>
                            <m:sty m:val="p"/>
                          </m:rPr>
                          <a:rPr lang="en-US" sz="2800">
                            <a:latin typeface="Cambria Math" panose="02040503050406030204" pitchFamily="18" charset="0"/>
                          </a:rPr>
                          <m:t>det</m:t>
                        </m:r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⁡(</m:t>
                        </m:r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𝐴</m:t>
                        </m:r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)</m:t>
                        </m:r>
                      </m:den>
                    </m:f>
                  </m:oMath>
                </a14:m>
                <a:r>
                  <a:rPr lang="en-US" sz="2800" dirty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−15</m:t>
                        </m:r>
                      </m:num>
                      <m:den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10</m:t>
                        </m:r>
                      </m:den>
                    </m:f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−3</m:t>
                        </m:r>
                      </m:num>
                      <m:den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en-US" sz="2800" dirty="0"/>
                  <a:t> </a:t>
                </a:r>
              </a:p>
            </p:txBody>
          </p:sp>
        </mc:Choice>
        <mc:Fallback xmlns="">
          <p:sp>
            <p:nvSpPr>
              <p:cNvPr id="11" name="Rectangle 10">
                <a:extLst>
                  <a:ext uri="{FF2B5EF4-FFF2-40B4-BE49-F238E27FC236}">
                    <a16:creationId xmlns:a16="http://schemas.microsoft.com/office/drawing/2014/main" id="{DF45BDA4-BF2C-4BF7-822C-AF069EC548BC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74624" y="5665341"/>
                <a:ext cx="3854673" cy="789832"/>
              </a:xfrm>
              <a:prstGeom prst="rect">
                <a:avLst/>
              </a:prstGeom>
              <a:blipFill>
                <a:blip r:embed="rId9"/>
                <a:stretch>
                  <a:fillRect b="-307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Rectangle 11">
                <a:extLst>
                  <a:ext uri="{FF2B5EF4-FFF2-40B4-BE49-F238E27FC236}">
                    <a16:creationId xmlns:a16="http://schemas.microsoft.com/office/drawing/2014/main" id="{8E3926CC-5CEB-46E8-8AE1-003E4A8C9FA2}"/>
                  </a:ext>
                </a:extLst>
              </p:cNvPr>
              <p:cNvSpPr/>
              <p:nvPr/>
            </p:nvSpPr>
            <p:spPr>
              <a:xfrm>
                <a:off x="8429297" y="5609252"/>
                <a:ext cx="3722641" cy="78983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2800" i="1" smtClean="0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</m:ctrlPr>
                      </m:sSubPr>
                      <m:e>
                        <m:r>
                          <a:rPr lang="en-US" sz="2800" i="1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𝑥</m:t>
                        </m:r>
                      </m:e>
                      <m:sub>
                        <m:r>
                          <a:rPr lang="en-US" sz="2800" b="0" i="1" smtClean="0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3</m:t>
                        </m:r>
                      </m:sub>
                    </m:sSub>
                  </m:oMath>
                </a14:m>
                <a:r>
                  <a:rPr lang="en-US" sz="2800" dirty="0"/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func>
                          <m:funcPr>
                            <m:ctrlPr>
                              <a:rPr lang="en-US" sz="2800" i="1"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 sz="2800">
                                <a:latin typeface="Cambria Math" panose="02040503050406030204" pitchFamily="18" charset="0"/>
                              </a:rPr>
                              <m:t>det</m:t>
                            </m:r>
                          </m:fName>
                          <m:e>
                            <m:d>
                              <m:dPr>
                                <m:ctrlPr>
                                  <a:rPr lang="en-US" sz="2800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sSub>
                                  <m:sSubPr>
                                    <m:ctrlPr>
                                      <a:rPr lang="en-US" sz="28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2800" i="1">
                                        <a:latin typeface="Cambria Math" panose="02040503050406030204" pitchFamily="18" charset="0"/>
                                      </a:rPr>
                                      <m:t>𝐴</m:t>
                                    </m:r>
                                  </m:e>
                                  <m:sub>
                                    <m:r>
                                      <a:rPr lang="en-US" sz="2800" b="0" i="1" smtClean="0">
                                        <a:latin typeface="Cambria Math" panose="02040503050406030204" pitchFamily="18" charset="0"/>
                                      </a:rPr>
                                      <m:t>3</m:t>
                                    </m:r>
                                  </m:sub>
                                </m:sSub>
                              </m:e>
                            </m:d>
                          </m:e>
                        </m:func>
                      </m:num>
                      <m:den>
                        <m:r>
                          <m:rPr>
                            <m:sty m:val="p"/>
                          </m:rPr>
                          <a:rPr lang="en-US" sz="2800">
                            <a:latin typeface="Cambria Math" panose="02040503050406030204" pitchFamily="18" charset="0"/>
                          </a:rPr>
                          <m:t>det</m:t>
                        </m:r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⁡(</m:t>
                        </m:r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𝐴</m:t>
                        </m:r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)</m:t>
                        </m:r>
                      </m:den>
                    </m:f>
                  </m:oMath>
                </a14:m>
                <a:r>
                  <a:rPr lang="en-US" sz="2800" dirty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−16</m:t>
                        </m:r>
                      </m:num>
                      <m:den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10</m:t>
                        </m:r>
                      </m:den>
                    </m:f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−8</m:t>
                        </m:r>
                      </m:num>
                      <m:den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5</m:t>
                        </m:r>
                      </m:den>
                    </m:f>
                  </m:oMath>
                </a14:m>
                <a:r>
                  <a:rPr lang="en-US" sz="2800" dirty="0"/>
                  <a:t> </a:t>
                </a:r>
              </a:p>
            </p:txBody>
          </p:sp>
        </mc:Choice>
        <mc:Fallback xmlns="">
          <p:sp>
            <p:nvSpPr>
              <p:cNvPr id="12" name="Rectangle 11">
                <a:extLst>
                  <a:ext uri="{FF2B5EF4-FFF2-40B4-BE49-F238E27FC236}">
                    <a16:creationId xmlns:a16="http://schemas.microsoft.com/office/drawing/2014/main" id="{8E3926CC-5CEB-46E8-8AE1-003E4A8C9FA2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429297" y="5609252"/>
                <a:ext cx="3722641" cy="789832"/>
              </a:xfrm>
              <a:prstGeom prst="rect">
                <a:avLst/>
              </a:prstGeom>
              <a:blipFill>
                <a:blip r:embed="rId10"/>
                <a:stretch>
                  <a:fillRect b="-307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Arrow: Right 12">
            <a:extLst>
              <a:ext uri="{FF2B5EF4-FFF2-40B4-BE49-F238E27FC236}">
                <a16:creationId xmlns:a16="http://schemas.microsoft.com/office/drawing/2014/main" id="{8D8FE0B1-709A-4369-8A12-FB31AD5DC06B}"/>
              </a:ext>
            </a:extLst>
          </p:cNvPr>
          <p:cNvSpPr/>
          <p:nvPr/>
        </p:nvSpPr>
        <p:spPr>
          <a:xfrm>
            <a:off x="4330260" y="1555531"/>
            <a:ext cx="609602" cy="18918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Arrow: Right 13">
            <a:extLst>
              <a:ext uri="{FF2B5EF4-FFF2-40B4-BE49-F238E27FC236}">
                <a16:creationId xmlns:a16="http://schemas.microsoft.com/office/drawing/2014/main" id="{8D046528-C6BE-4FA5-8348-E4844EC80472}"/>
              </a:ext>
            </a:extLst>
          </p:cNvPr>
          <p:cNvSpPr/>
          <p:nvPr/>
        </p:nvSpPr>
        <p:spPr>
          <a:xfrm>
            <a:off x="4294126" y="2748284"/>
            <a:ext cx="609602" cy="18918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Arrow: Right 14">
            <a:extLst>
              <a:ext uri="{FF2B5EF4-FFF2-40B4-BE49-F238E27FC236}">
                <a16:creationId xmlns:a16="http://schemas.microsoft.com/office/drawing/2014/main" id="{60A22EA4-303F-4ECC-B1EB-EDF7DE039D96}"/>
              </a:ext>
            </a:extLst>
          </p:cNvPr>
          <p:cNvSpPr/>
          <p:nvPr/>
        </p:nvSpPr>
        <p:spPr>
          <a:xfrm>
            <a:off x="4273104" y="3989580"/>
            <a:ext cx="609602" cy="18918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00C19BA7-F6F9-F131-1BB4-C01F773B9C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E93D2-DCDA-4E48-A281-710C57DF037E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003181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5BB21C-5E7A-2FA4-89AC-00B434D097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775855"/>
            <a:ext cx="10979727" cy="5401108"/>
          </a:xfrm>
        </p:spPr>
        <p:txBody>
          <a:bodyPr>
            <a:normAutofit/>
          </a:bodyPr>
          <a:lstStyle/>
          <a:p>
            <a:pPr marL="0" marR="0" lvl="0" indent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en-US" sz="2400" b="1" dirty="0" err="1"/>
              <a:t>Contoh</a:t>
            </a:r>
            <a:r>
              <a:rPr lang="en-US" sz="2400" b="1" dirty="0"/>
              <a:t> 7 (</a:t>
            </a:r>
            <a:r>
              <a:rPr lang="en-US" sz="2400" b="1" dirty="0" err="1"/>
              <a:t>Kuis</a:t>
            </a:r>
            <a:r>
              <a:rPr lang="en-US" sz="2400" b="1" dirty="0"/>
              <a:t> 2021). </a:t>
            </a:r>
            <a:r>
              <a:rPr lang="en-ID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Diketahui</a:t>
            </a:r>
            <a:r>
              <a:rPr lang="en-ID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sebuah</a:t>
            </a:r>
            <a:r>
              <a:rPr lang="en-ID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sistem</a:t>
            </a:r>
            <a:r>
              <a:rPr lang="en-ID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persamaan</a:t>
            </a:r>
            <a:r>
              <a:rPr lang="en-ID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linier </a:t>
            </a:r>
            <a:r>
              <a:rPr lang="en-ID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homogen</a:t>
            </a:r>
            <a:r>
              <a:rPr lang="en-ID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Ax = 0 </a:t>
            </a:r>
            <a:r>
              <a:rPr lang="en-ID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sebagai</a:t>
            </a:r>
            <a:r>
              <a:rPr lang="en-ID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berikut</a:t>
            </a:r>
            <a:r>
              <a:rPr lang="en-ID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endParaRPr lang="en-US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68580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2x  - y -  3z = 0</a:t>
            </a:r>
          </a:p>
          <a:p>
            <a:pPr marL="68580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-x + 2y - 3z = 0</a:t>
            </a:r>
          </a:p>
          <a:p>
            <a:pPr marL="68580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x + y   + 4z = 0</a:t>
            </a:r>
          </a:p>
          <a:p>
            <a:pPr marL="685800" marR="0" indent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lphaLcParenBoth"/>
            </a:pPr>
            <a:r>
              <a:rPr lang="en-ID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Tentukan</a:t>
            </a:r>
            <a:r>
              <a:rPr lang="en-ID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determinan</a:t>
            </a:r>
            <a:r>
              <a:rPr lang="en-ID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matriks</a:t>
            </a:r>
            <a:r>
              <a:rPr lang="en-ID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 pada </a:t>
            </a:r>
            <a:r>
              <a:rPr lang="en-ID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persamaan</a:t>
            </a:r>
            <a:r>
              <a:rPr lang="en-ID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di </a:t>
            </a:r>
            <a:r>
              <a:rPr lang="en-ID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atas</a:t>
            </a:r>
            <a:r>
              <a:rPr lang="en-ID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dengan</a:t>
            </a:r>
            <a:r>
              <a:rPr lang="en-ID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ekspansi</a:t>
            </a:r>
            <a:r>
              <a:rPr lang="en-ID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kofaktor</a:t>
            </a:r>
            <a:endParaRPr lang="en-US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lphaLcParenBoth"/>
            </a:pPr>
            <a:r>
              <a:rPr lang="en-ID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Tentukan</a:t>
            </a:r>
            <a:r>
              <a:rPr lang="en-ID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adj</a:t>
            </a:r>
            <a:r>
              <a:rPr lang="en-ID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(A),</a:t>
            </a:r>
            <a:r>
              <a:rPr lang="en-ID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yaitu</a:t>
            </a:r>
            <a:r>
              <a:rPr lang="en-ID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matriks</a:t>
            </a:r>
            <a:r>
              <a:rPr lang="en-ID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adjoin A</a:t>
            </a:r>
            <a:endParaRPr lang="en-US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lphaLcParenBoth"/>
            </a:pPr>
            <a:r>
              <a:rPr lang="en-ID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Tentukan</a:t>
            </a:r>
            <a:r>
              <a:rPr lang="en-ID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balikan</a:t>
            </a:r>
            <a:r>
              <a:rPr lang="en-ID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(inverse) </a:t>
            </a:r>
            <a:r>
              <a:rPr lang="en-ID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matriks</a:t>
            </a:r>
            <a:r>
              <a:rPr lang="en-ID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 </a:t>
            </a:r>
            <a:r>
              <a:rPr lang="en-ID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dengan</a:t>
            </a:r>
            <a:r>
              <a:rPr lang="en-ID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menggunakan</a:t>
            </a:r>
            <a:r>
              <a:rPr lang="en-ID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adj</a:t>
            </a:r>
            <a:r>
              <a:rPr lang="en-ID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(A)</a:t>
            </a:r>
            <a:endParaRPr lang="en-US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+mj-lt"/>
              <a:buAutoNum type="alphaLcParenBoth"/>
            </a:pPr>
            <a:r>
              <a:rPr lang="en-ID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Apakah</a:t>
            </a:r>
            <a:r>
              <a:rPr lang="en-ID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sistem</a:t>
            </a:r>
            <a:r>
              <a:rPr lang="en-ID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persamaan</a:t>
            </a:r>
            <a:r>
              <a:rPr lang="en-ID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linier </a:t>
            </a:r>
            <a:r>
              <a:rPr lang="en-ID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homogen</a:t>
            </a:r>
            <a:r>
              <a:rPr lang="en-ID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di </a:t>
            </a:r>
            <a:r>
              <a:rPr lang="en-ID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atas</a:t>
            </a:r>
            <a:r>
              <a:rPr lang="en-ID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memiliki</a:t>
            </a:r>
            <a:r>
              <a:rPr lang="en-ID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solusi trivial </a:t>
            </a:r>
            <a:r>
              <a:rPr lang="en-ID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atau</a:t>
            </a:r>
            <a:r>
              <a:rPr lang="en-ID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non-trivial? </a:t>
            </a:r>
            <a:r>
              <a:rPr lang="en-ID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Jelaskan</a:t>
            </a:r>
            <a:endParaRPr lang="en-US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2400" b="1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98357EE7-817B-B586-9A50-E5B233D020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E93D2-DCDA-4E48-A281-710C57DF037E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83829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E6543A-9AB4-4BE8-8432-5BCEC93402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Menghitung</a:t>
            </a:r>
            <a:r>
              <a:rPr lang="en-US" dirty="0"/>
              <a:t> </a:t>
            </a:r>
            <a:r>
              <a:rPr lang="en-US" dirty="0" err="1"/>
              <a:t>determinan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ekspansi</a:t>
            </a:r>
            <a:r>
              <a:rPr lang="en-US" dirty="0"/>
              <a:t> </a:t>
            </a:r>
            <a:r>
              <a:rPr lang="en-US" dirty="0" err="1"/>
              <a:t>kofaktor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C1831C-2D25-4C3D-BB8B-245463429F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667250"/>
          </a:xfrm>
        </p:spPr>
        <p:txBody>
          <a:bodyPr>
            <a:normAutofit fontScale="92500" lnSpcReduction="10000"/>
          </a:bodyPr>
          <a:lstStyle/>
          <a:p>
            <a:r>
              <a:rPr lang="en-US" dirty="0" err="1"/>
              <a:t>Misalkan</a:t>
            </a:r>
            <a:r>
              <a:rPr lang="en-US" dirty="0"/>
              <a:t> A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matriks</a:t>
            </a:r>
            <a:r>
              <a:rPr lang="en-US" dirty="0"/>
              <a:t> </a:t>
            </a:r>
            <a:r>
              <a:rPr lang="en-US" dirty="0" err="1"/>
              <a:t>berukuran</a:t>
            </a:r>
            <a:r>
              <a:rPr lang="en-US" dirty="0"/>
              <a:t> n x n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 err="1"/>
              <a:t>Didefinisikan</a:t>
            </a:r>
            <a:r>
              <a:rPr lang="en-US" dirty="0"/>
              <a:t>: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i="1" dirty="0" err="1"/>
              <a:t>M</a:t>
            </a:r>
            <a:r>
              <a:rPr lang="en-US" i="1" baseline="-25000" dirty="0" err="1"/>
              <a:t>ij</a:t>
            </a:r>
            <a:r>
              <a:rPr lang="en-US" i="1" dirty="0"/>
              <a:t> </a:t>
            </a:r>
            <a:r>
              <a:rPr lang="en-US" dirty="0"/>
              <a:t>= minor </a:t>
            </a:r>
            <a:r>
              <a:rPr lang="en-US" dirty="0" err="1"/>
              <a:t>entri</a:t>
            </a:r>
            <a:r>
              <a:rPr lang="en-US" dirty="0"/>
              <a:t> </a:t>
            </a:r>
            <a:r>
              <a:rPr lang="en-US" i="1" dirty="0" err="1"/>
              <a:t>a</a:t>
            </a:r>
            <a:r>
              <a:rPr lang="en-US" i="1" baseline="-25000" dirty="0" err="1"/>
              <a:t>ij</a:t>
            </a:r>
            <a:r>
              <a:rPr lang="en-US" dirty="0"/>
              <a:t> </a:t>
            </a:r>
          </a:p>
          <a:p>
            <a:pPr marL="0" indent="0">
              <a:buNone/>
            </a:pPr>
            <a:r>
              <a:rPr lang="en-US" dirty="0"/>
              <a:t>	      = </a:t>
            </a:r>
            <a:r>
              <a:rPr lang="en-US" dirty="0" err="1"/>
              <a:t>determinan</a:t>
            </a:r>
            <a:r>
              <a:rPr lang="en-US" dirty="0"/>
              <a:t> </a:t>
            </a:r>
            <a:r>
              <a:rPr lang="en-US" dirty="0" err="1"/>
              <a:t>upa-matriks</a:t>
            </a:r>
            <a:r>
              <a:rPr lang="en-US" dirty="0"/>
              <a:t> (</a:t>
            </a:r>
            <a:r>
              <a:rPr lang="en-US" i="1" dirty="0"/>
              <a:t>submatrix</a:t>
            </a:r>
            <a:r>
              <a:rPr lang="en-US" dirty="0"/>
              <a:t>) yang </a:t>
            </a:r>
            <a:r>
              <a:rPr lang="en-US" dirty="0" err="1"/>
              <a:t>elemen-elemennya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	        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berada</a:t>
            </a:r>
            <a:r>
              <a:rPr lang="en-US" dirty="0"/>
              <a:t> pada </a:t>
            </a:r>
            <a:r>
              <a:rPr lang="en-US" dirty="0" err="1"/>
              <a:t>baris</a:t>
            </a:r>
            <a:r>
              <a:rPr lang="en-US" dirty="0"/>
              <a:t> </a:t>
            </a:r>
            <a:r>
              <a:rPr lang="en-US" i="1" dirty="0" err="1"/>
              <a:t>i</a:t>
            </a:r>
            <a:r>
              <a:rPr lang="en-US" i="1" dirty="0"/>
              <a:t> </a:t>
            </a:r>
            <a:r>
              <a:rPr lang="en-US" dirty="0"/>
              <a:t>dan </a:t>
            </a:r>
            <a:r>
              <a:rPr lang="en-US" dirty="0" err="1"/>
              <a:t>kolom</a:t>
            </a:r>
            <a:r>
              <a:rPr lang="en-US" dirty="0"/>
              <a:t> </a:t>
            </a:r>
            <a:r>
              <a:rPr lang="en-US" i="1" dirty="0"/>
              <a:t>j</a:t>
            </a:r>
            <a:r>
              <a:rPr lang="en-US" dirty="0"/>
              <a:t> 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i="1" dirty="0" err="1"/>
              <a:t>C</a:t>
            </a:r>
            <a:r>
              <a:rPr lang="en-US" i="1" baseline="-25000" dirty="0" err="1"/>
              <a:t>ij</a:t>
            </a:r>
            <a:r>
              <a:rPr lang="en-US" i="1" dirty="0"/>
              <a:t> </a:t>
            </a:r>
            <a:r>
              <a:rPr lang="en-US" dirty="0"/>
              <a:t>= (–1)</a:t>
            </a:r>
            <a:r>
              <a:rPr lang="en-US" i="1" baseline="30000" dirty="0" err="1"/>
              <a:t>i</a:t>
            </a:r>
            <a:r>
              <a:rPr lang="en-US" baseline="30000" dirty="0" err="1"/>
              <a:t>+</a:t>
            </a:r>
            <a:r>
              <a:rPr lang="en-US" i="1" baseline="30000" dirty="0" err="1"/>
              <a:t>j</a:t>
            </a:r>
            <a:r>
              <a:rPr lang="en-US" i="1" baseline="30000" dirty="0"/>
              <a:t> </a:t>
            </a:r>
            <a:r>
              <a:rPr lang="en-US" i="1" dirty="0" err="1"/>
              <a:t>M</a:t>
            </a:r>
            <a:r>
              <a:rPr lang="en-US" i="1" baseline="-25000" dirty="0" err="1"/>
              <a:t>ij</a:t>
            </a:r>
            <a:r>
              <a:rPr lang="en-US" i="1" baseline="-25000" dirty="0"/>
              <a:t> </a:t>
            </a:r>
            <a:r>
              <a:rPr lang="en-US" dirty="0"/>
              <a:t>= </a:t>
            </a:r>
            <a:r>
              <a:rPr lang="en-US" dirty="0" err="1"/>
              <a:t>kofaktor</a:t>
            </a:r>
            <a:r>
              <a:rPr lang="en-US" dirty="0"/>
              <a:t> </a:t>
            </a:r>
            <a:r>
              <a:rPr lang="en-US" dirty="0" err="1"/>
              <a:t>entri</a:t>
            </a:r>
            <a:r>
              <a:rPr lang="en-US" dirty="0"/>
              <a:t> </a:t>
            </a:r>
            <a:r>
              <a:rPr lang="en-US" i="1" dirty="0" err="1"/>
              <a:t>a</a:t>
            </a:r>
            <a:r>
              <a:rPr lang="en-US" i="1" baseline="-25000" dirty="0" err="1"/>
              <a:t>ij</a:t>
            </a:r>
            <a:r>
              <a:rPr lang="en-US" dirty="0"/>
              <a:t>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CB6C172E-3326-4EDB-BE9F-8EFEAF7C1BAB}"/>
                  </a:ext>
                </a:extLst>
              </p:cNvPr>
              <p:cNvSpPr txBox="1"/>
              <p:nvPr/>
            </p:nvSpPr>
            <p:spPr>
              <a:xfrm>
                <a:off x="2428240" y="2473009"/>
                <a:ext cx="3283143" cy="136062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n-US" sz="2400" i="1" dirty="0"/>
                  <a:t>A</a:t>
                </a:r>
                <a:r>
                  <a:rPr lang="en-US" sz="2400" dirty="0"/>
                  <a:t> =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4"/>
                                  <m:mcJc m:val="center"/>
                                </m:mcPr>
                              </m:mc>
                            </m:mcs>
                            <m:ctrlPr>
                              <a:rPr lang="en-US" sz="2400" i="1" smtClean="0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sSub>
                                <m:sSubPr>
                                  <m:ctrlPr>
                                    <a:rPr lang="en-US" sz="24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𝑎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11</m:t>
                                  </m:r>
                                </m:sub>
                              </m:sSub>
                            </m:e>
                            <m:e>
                              <m:sSub>
                                <m:sSubPr>
                                  <m:ctrlPr>
                                    <a:rPr lang="en-US" sz="24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𝑎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12</m:t>
                                  </m:r>
                                </m:sub>
                              </m:sSub>
                            </m:e>
                            <m:e>
                              <m:r>
                                <a:rPr lang="en-US" sz="2400" i="1" smtClean="0">
                                  <a:latin typeface="Cambria Math" panose="02040503050406030204" pitchFamily="18" charset="0"/>
                                </a:rPr>
                                <m:t>…</m:t>
                              </m:r>
                            </m:e>
                            <m:e>
                              <m:sSub>
                                <m:sSubPr>
                                  <m:ctrlPr>
                                    <a:rPr lang="en-US" sz="24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𝑎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sub>
                              </m:sSub>
                            </m:e>
                          </m:mr>
                          <m:mr>
                            <m:e>
                              <m:sSub>
                                <m:sSubPr>
                                  <m:ctrlPr>
                                    <a:rPr lang="en-US" sz="24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𝑎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21</m:t>
                                  </m:r>
                                </m:sub>
                              </m:sSub>
                            </m:e>
                            <m:e>
                              <m:sSub>
                                <m:sSubPr>
                                  <m:ctrlPr>
                                    <a:rPr lang="en-US" sz="24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𝑎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22</m:t>
                                  </m:r>
                                </m:sub>
                              </m:sSub>
                            </m:e>
                            <m:e>
                              <m:r>
                                <a:rPr lang="en-US" sz="2400" i="1" smtClean="0">
                                  <a:latin typeface="Cambria Math" panose="02040503050406030204" pitchFamily="18" charset="0"/>
                                </a:rPr>
                                <m:t>…</m:t>
                              </m:r>
                            </m:e>
                            <m:e>
                              <m:sSub>
                                <m:sSubPr>
                                  <m:ctrlPr>
                                    <a:rPr lang="en-US" sz="24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𝑎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sub>
                              </m:sSub>
                            </m:e>
                          </m:mr>
                          <m:mr>
                            <m:e>
                              <m:r>
                                <a:rPr lang="en-US" sz="2400" i="1" smtClean="0">
                                  <a:latin typeface="Cambria Math" panose="02040503050406030204" pitchFamily="18" charset="0"/>
                                </a:rPr>
                                <m:t>⋮</m:t>
                              </m:r>
                            </m:e>
                            <m:e>
                              <m:r>
                                <a:rPr lang="en-US" sz="2400" i="1" smtClean="0">
                                  <a:latin typeface="Cambria Math" panose="02040503050406030204" pitchFamily="18" charset="0"/>
                                </a:rPr>
                                <m:t>⋮</m:t>
                              </m:r>
                            </m:e>
                            <m:e>
                              <m:r>
                                <a:rPr lang="en-US" sz="2400" i="1" smtClean="0">
                                  <a:latin typeface="Cambria Math" panose="02040503050406030204" pitchFamily="18" charset="0"/>
                                </a:rPr>
                                <m:t>⋮</m:t>
                              </m:r>
                            </m:e>
                            <m:e>
                              <m:r>
                                <a:rPr lang="en-US" sz="2400" i="1" smtClean="0">
                                  <a:latin typeface="Cambria Math" panose="02040503050406030204" pitchFamily="18" charset="0"/>
                                </a:rPr>
                                <m:t>⋮</m:t>
                              </m:r>
                            </m:e>
                          </m:mr>
                          <m:mr>
                            <m:e>
                              <m:sSub>
                                <m:sSubPr>
                                  <m:ctrlPr>
                                    <a:rPr lang="en-US" sz="24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𝑎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</m:e>
                            <m:e>
                              <m:sSub>
                                <m:sSubPr>
                                  <m:ctrlPr>
                                    <a:rPr lang="en-US" sz="24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𝑎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</m:e>
                            <m:e>
                              <m:r>
                                <a:rPr lang="en-US" sz="2400" i="1" smtClean="0">
                                  <a:latin typeface="Cambria Math" panose="02040503050406030204" pitchFamily="18" charset="0"/>
                                </a:rPr>
                                <m:t>…</m:t>
                              </m:r>
                            </m:e>
                            <m:e>
                              <m:sSub>
                                <m:sSubPr>
                                  <m:ctrlPr>
                                    <a:rPr lang="en-US" sz="24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𝑎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𝑛𝑛</m:t>
                                  </m:r>
                                </m:sub>
                              </m:sSub>
                            </m:e>
                          </m:mr>
                        </m:m>
                      </m:e>
                    </m:d>
                  </m:oMath>
                </a14:m>
                <a:endParaRPr lang="en-US" sz="2400" dirty="0"/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CB6C172E-3326-4EDB-BE9F-8EFEAF7C1BA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28240" y="2473009"/>
                <a:ext cx="3283143" cy="1360629"/>
              </a:xfrm>
              <a:prstGeom prst="rect">
                <a:avLst/>
              </a:prstGeom>
              <a:blipFill>
                <a:blip r:embed="rId2"/>
                <a:stretch>
                  <a:fillRect l="-556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F4E20E0-0C34-9869-029F-C99AFE07BC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E93D2-DCDA-4E48-A281-710C57DF037E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428456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8E6C0626-B16B-D597-E097-3C90E2FF9C36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199" y="401782"/>
                <a:ext cx="11076710" cy="6040582"/>
              </a:xfrm>
            </p:spPr>
            <p:txBody>
              <a:bodyPr>
                <a:normAutofit fontScale="77500" lnSpcReduction="20000"/>
              </a:bodyPr>
              <a:lstStyle/>
              <a:p>
                <a:pPr marL="0" indent="0">
                  <a:buNone/>
                </a:pPr>
                <a:r>
                  <a:rPr lang="en-US" sz="2400" b="1" dirty="0" err="1"/>
                  <a:t>Jawaban</a:t>
                </a:r>
                <a:r>
                  <a:rPr lang="en-US" sz="2400" b="1" dirty="0"/>
                  <a:t>: </a:t>
                </a:r>
              </a:p>
              <a:p>
                <a:pPr marL="342900" marR="0" lvl="0" indent="-342900" algn="just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  <a:buFont typeface="+mj-lt"/>
                  <a:buAutoNum type="alphaLcParenBoth"/>
                </a:pPr>
                <a:r>
                  <a:rPr lang="en-US" sz="2400" dirty="0"/>
                  <a:t> </a:t>
                </a:r>
                <a:r>
                  <a:rPr lang="en-ID" dirty="0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A =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3"/>
                                  <m:mcJc m:val="center"/>
                                </m:mcPr>
                              </m:mc>
                            </m:mcs>
                            <m:ctrlPr>
                              <a:rPr lang="en-US" i="1"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a:rPr lang="en-ID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2</m:t>
                              </m:r>
                            </m:e>
                            <m:e>
                              <m:r>
                                <a:rPr lang="en-ID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−1</m:t>
                              </m:r>
                            </m:e>
                            <m:e>
                              <m:r>
                                <a:rPr lang="en-ID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−3</m:t>
                              </m:r>
                            </m:e>
                          </m:mr>
                          <m:mr>
                            <m:e>
                              <m:r>
                                <a:rPr lang="en-ID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−1</m:t>
                              </m:r>
                            </m:e>
                            <m:e>
                              <m:r>
                                <a:rPr lang="en-ID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2</m:t>
                              </m:r>
                            </m:e>
                            <m:e>
                              <m:r>
                                <a:rPr lang="en-ID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−3</m:t>
                              </m:r>
                            </m:e>
                          </m:mr>
                          <m:mr>
                            <m:e>
                              <m:r>
                                <a:rPr lang="en-ID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ID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ID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4</m:t>
                              </m:r>
                            </m:e>
                          </m:mr>
                        </m:m>
                      </m:e>
                    </m:d>
                  </m:oMath>
                </a14:m>
                <a:endParaRPr lang="en-US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R="0" indent="0" algn="just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  <a:buNone/>
                </a:pPr>
                <a:r>
                  <a:rPr lang="en-US" dirty="0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</a:p>
              <a:p>
                <a:pPr marR="0" indent="0" algn="just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  <a:buNone/>
                </a:pPr>
                <a:r>
                  <a:rPr lang="en-US" dirty="0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det(A) = 2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2"/>
                                  <m:mcJc m:val="center"/>
                                </m:mcPr>
                              </m:mc>
                            </m:mcs>
                            <m:ctrlPr>
                              <a:rPr lang="en-US" i="1"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a:rPr lang="en-US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2</m:t>
                              </m:r>
                            </m:e>
                            <m:e>
                              <m:r>
                                <a:rPr lang="en-US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−3</m:t>
                              </m:r>
                            </m:e>
                          </m:mr>
                          <m:mr>
                            <m:e>
                              <m:r>
                                <a:rPr lang="en-US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4</m:t>
                              </m:r>
                            </m:e>
                          </m:mr>
                        </m:m>
                      </m:e>
                    </m:d>
                  </m:oMath>
                </a14:m>
                <a:r>
                  <a:rPr lang="en-US" dirty="0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 - (-1)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2"/>
                                  <m:mcJc m:val="center"/>
                                </m:mcPr>
                              </m:mc>
                            </m:mcs>
                            <m:ctrlPr>
                              <a:rPr lang="en-US" i="1"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a:rPr lang="en-US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−1</m:t>
                              </m:r>
                            </m:e>
                            <m:e>
                              <m:r>
                                <a:rPr lang="en-US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−3</m:t>
                              </m:r>
                            </m:e>
                          </m:mr>
                          <m:mr>
                            <m:e>
                              <m:r>
                                <a:rPr lang="en-US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4</m:t>
                              </m:r>
                            </m:e>
                          </m:mr>
                        </m:m>
                      </m:e>
                    </m:d>
                  </m:oMath>
                </a14:m>
                <a:r>
                  <a:rPr lang="en-US" dirty="0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 - 3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2"/>
                                  <m:mcJc m:val="center"/>
                                </m:mcPr>
                              </m:mc>
                            </m:mcs>
                            <m:ctrlPr>
                              <a:rPr lang="en-US" i="1"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a:rPr lang="en-US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−1</m:t>
                              </m:r>
                            </m:e>
                            <m:e>
                              <m:r>
                                <a:rPr lang="en-US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2</m:t>
                              </m:r>
                            </m:e>
                          </m:mr>
                          <m:mr>
                            <m:e>
                              <m:r>
                                <a:rPr lang="en-US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1</m:t>
                              </m:r>
                            </m:e>
                          </m:mr>
                        </m:m>
                      </m:e>
                    </m:d>
                  </m:oMath>
                </a14:m>
                <a:r>
                  <a:rPr lang="en-US" dirty="0">
                    <a:effectLst/>
                    <a:latin typeface="Calibri" panose="020F050202020403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= 2(8 – (-3)) + (-4 + 3) – 3(-1 – 2 )</a:t>
                </a:r>
                <a:endParaRPr lang="en-US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R="0" indent="0" algn="just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  <a:buNone/>
                </a:pPr>
                <a:r>
                  <a:rPr lang="en-US" dirty="0">
                    <a:effectLst/>
                    <a:latin typeface="Calibri" panose="020F050202020403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						             = 22 – 1 + 9 = 30</a:t>
                </a:r>
              </a:p>
              <a:p>
                <a:pPr marR="0" indent="0" algn="just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  <a:buNone/>
                </a:pPr>
                <a:endParaRPr lang="en-US" dirty="0"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lvl="0" indent="0" algn="just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  <a:buNone/>
                </a:pPr>
                <a:r>
                  <a:rPr lang="en-US" dirty="0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(b) </a:t>
                </a:r>
                <a:r>
                  <a:rPr lang="en-ID" dirty="0" err="1">
                    <a:effectLst/>
                    <a:latin typeface="Calibri" panose="020F050202020403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Matriks</a:t>
                </a:r>
                <a:r>
                  <a:rPr lang="en-ID" dirty="0">
                    <a:effectLst/>
                    <a:latin typeface="Calibri" panose="020F050202020403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ID" dirty="0" err="1">
                    <a:effectLst/>
                    <a:latin typeface="Calibri" panose="020F050202020403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kofaktor</a:t>
                </a:r>
                <a:r>
                  <a:rPr lang="en-ID" dirty="0">
                    <a:effectLst/>
                    <a:latin typeface="Calibri" panose="020F050202020403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=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3"/>
                                  <m:mcJc m:val="center"/>
                                </m:mcPr>
                              </m:mc>
                            </m:mcs>
                            <m:ctrlPr>
                              <a:rPr lang="en-US" i="1"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</m:ctrlPr>
                          </m:mPr>
                          <m:mr>
                            <m:e>
                              <m:d>
                                <m:dPr>
                                  <m:begChr m:val="|"/>
                                  <m:endChr m:val="|"/>
                                  <m:ctrlPr>
                                    <a:rPr lang="en-US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</m:ctrlPr>
                                </m:dPr>
                                <m:e>
                                  <m:m>
                                    <m:mPr>
                                      <m:mcs>
                                        <m:mc>
                                          <m:mcPr>
                                            <m:count m:val="2"/>
                                            <m:mcJc m:val="center"/>
                                          </m:mcPr>
                                        </m:mc>
                                      </m:mcs>
                                      <m:ctrlPr>
                                        <a:rPr lang="en-US" i="1">
                                          <a:effectLst/>
                                          <a:latin typeface="Cambria Math" panose="02040503050406030204" pitchFamily="18" charset="0"/>
                                          <a:ea typeface="Times New Roman" panose="02020603050405020304" pitchFamily="18" charset="0"/>
                                          <a:cs typeface="Times New Roman" panose="02020603050405020304" pitchFamily="18" charset="0"/>
                                        </a:rPr>
                                      </m:ctrlPr>
                                    </m:mPr>
                                    <m:mr>
                                      <m:e>
                                        <m:r>
                                          <a:rPr lang="en-ID" i="1">
                                            <a:effectLst/>
                                            <a:latin typeface="Cambria Math" panose="02040503050406030204" pitchFamily="18" charset="0"/>
                                            <a:ea typeface="Times New Roman" panose="02020603050405020304" pitchFamily="18" charset="0"/>
                                            <a:cs typeface="Times New Roman" panose="02020603050405020304" pitchFamily="18" charset="0"/>
                                          </a:rPr>
                                          <m:t>2</m:t>
                                        </m:r>
                                      </m:e>
                                      <m:e>
                                        <m:r>
                                          <a:rPr lang="en-ID" i="1">
                                            <a:effectLst/>
                                            <a:latin typeface="Cambria Math" panose="02040503050406030204" pitchFamily="18" charset="0"/>
                                            <a:ea typeface="Times New Roman" panose="02020603050405020304" pitchFamily="18" charset="0"/>
                                            <a:cs typeface="Times New Roman" panose="02020603050405020304" pitchFamily="18" charset="0"/>
                                          </a:rPr>
                                          <m:t>−3</m:t>
                                        </m:r>
                                      </m:e>
                                    </m:mr>
                                    <m:mr>
                                      <m:e>
                                        <m:r>
                                          <a:rPr lang="en-ID" i="1">
                                            <a:effectLst/>
                                            <a:latin typeface="Cambria Math" panose="02040503050406030204" pitchFamily="18" charset="0"/>
                                            <a:ea typeface="Times New Roman" panose="02020603050405020304" pitchFamily="18" charset="0"/>
                                            <a:cs typeface="Times New Roman" panose="02020603050405020304" pitchFamily="18" charset="0"/>
                                          </a:rPr>
                                          <m:t>1</m:t>
                                        </m:r>
                                      </m:e>
                                      <m:e>
                                        <m:r>
                                          <a:rPr lang="en-ID" i="1">
                                            <a:effectLst/>
                                            <a:latin typeface="Cambria Math" panose="02040503050406030204" pitchFamily="18" charset="0"/>
                                            <a:ea typeface="Times New Roman" panose="02020603050405020304" pitchFamily="18" charset="0"/>
                                            <a:cs typeface="Times New Roman" panose="02020603050405020304" pitchFamily="18" charset="0"/>
                                          </a:rPr>
                                          <m:t>4</m:t>
                                        </m:r>
                                      </m:e>
                                    </m:mr>
                                  </m:m>
                                </m:e>
                              </m:d>
                            </m:e>
                            <m:e>
                              <m:r>
                                <a:rPr lang="en-ID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−</m:t>
                              </m:r>
                              <m:d>
                                <m:dPr>
                                  <m:begChr m:val="|"/>
                                  <m:endChr m:val="|"/>
                                  <m:ctrlPr>
                                    <a:rPr lang="en-US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</m:ctrlPr>
                                </m:dPr>
                                <m:e>
                                  <m:m>
                                    <m:mPr>
                                      <m:mcs>
                                        <m:mc>
                                          <m:mcPr>
                                            <m:count m:val="2"/>
                                            <m:mcJc m:val="center"/>
                                          </m:mcPr>
                                        </m:mc>
                                      </m:mcs>
                                      <m:ctrlPr>
                                        <a:rPr lang="en-US" i="1">
                                          <a:effectLst/>
                                          <a:latin typeface="Cambria Math" panose="02040503050406030204" pitchFamily="18" charset="0"/>
                                          <a:ea typeface="Times New Roman" panose="02020603050405020304" pitchFamily="18" charset="0"/>
                                          <a:cs typeface="Times New Roman" panose="02020603050405020304" pitchFamily="18" charset="0"/>
                                        </a:rPr>
                                      </m:ctrlPr>
                                    </m:mPr>
                                    <m:mr>
                                      <m:e>
                                        <m:r>
                                          <a:rPr lang="en-ID" i="1">
                                            <a:effectLst/>
                                            <a:latin typeface="Cambria Math" panose="02040503050406030204" pitchFamily="18" charset="0"/>
                                            <a:ea typeface="Times New Roman" panose="02020603050405020304" pitchFamily="18" charset="0"/>
                                            <a:cs typeface="Times New Roman" panose="02020603050405020304" pitchFamily="18" charset="0"/>
                                          </a:rPr>
                                          <m:t>−1</m:t>
                                        </m:r>
                                      </m:e>
                                      <m:e>
                                        <m:r>
                                          <a:rPr lang="en-ID" i="1">
                                            <a:effectLst/>
                                            <a:latin typeface="Cambria Math" panose="02040503050406030204" pitchFamily="18" charset="0"/>
                                            <a:ea typeface="Times New Roman" panose="02020603050405020304" pitchFamily="18" charset="0"/>
                                            <a:cs typeface="Times New Roman" panose="02020603050405020304" pitchFamily="18" charset="0"/>
                                          </a:rPr>
                                          <m:t>−3</m:t>
                                        </m:r>
                                      </m:e>
                                    </m:mr>
                                    <m:mr>
                                      <m:e>
                                        <m:r>
                                          <a:rPr lang="en-ID" i="1">
                                            <a:effectLst/>
                                            <a:latin typeface="Cambria Math" panose="02040503050406030204" pitchFamily="18" charset="0"/>
                                            <a:ea typeface="Times New Roman" panose="02020603050405020304" pitchFamily="18" charset="0"/>
                                            <a:cs typeface="Times New Roman" panose="02020603050405020304" pitchFamily="18" charset="0"/>
                                          </a:rPr>
                                          <m:t>1</m:t>
                                        </m:r>
                                      </m:e>
                                      <m:e>
                                        <m:r>
                                          <a:rPr lang="en-ID" i="1">
                                            <a:effectLst/>
                                            <a:latin typeface="Cambria Math" panose="02040503050406030204" pitchFamily="18" charset="0"/>
                                            <a:ea typeface="Times New Roman" panose="02020603050405020304" pitchFamily="18" charset="0"/>
                                            <a:cs typeface="Times New Roman" panose="02020603050405020304" pitchFamily="18" charset="0"/>
                                          </a:rPr>
                                          <m:t>4</m:t>
                                        </m:r>
                                      </m:e>
                                    </m:mr>
                                  </m:m>
                                </m:e>
                              </m:d>
                            </m:e>
                            <m:e>
                              <m:d>
                                <m:dPr>
                                  <m:begChr m:val="|"/>
                                  <m:endChr m:val="|"/>
                                  <m:ctrlPr>
                                    <a:rPr lang="en-US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</m:ctrlPr>
                                </m:dPr>
                                <m:e>
                                  <m:m>
                                    <m:mPr>
                                      <m:mcs>
                                        <m:mc>
                                          <m:mcPr>
                                            <m:count m:val="2"/>
                                            <m:mcJc m:val="center"/>
                                          </m:mcPr>
                                        </m:mc>
                                      </m:mcs>
                                      <m:ctrlPr>
                                        <a:rPr lang="en-US" i="1">
                                          <a:effectLst/>
                                          <a:latin typeface="Cambria Math" panose="02040503050406030204" pitchFamily="18" charset="0"/>
                                          <a:ea typeface="Times New Roman" panose="02020603050405020304" pitchFamily="18" charset="0"/>
                                          <a:cs typeface="Times New Roman" panose="02020603050405020304" pitchFamily="18" charset="0"/>
                                        </a:rPr>
                                      </m:ctrlPr>
                                    </m:mPr>
                                    <m:mr>
                                      <m:e>
                                        <m:r>
                                          <a:rPr lang="en-ID" i="1">
                                            <a:effectLst/>
                                            <a:latin typeface="Cambria Math" panose="02040503050406030204" pitchFamily="18" charset="0"/>
                                            <a:ea typeface="Times New Roman" panose="02020603050405020304" pitchFamily="18" charset="0"/>
                                            <a:cs typeface="Times New Roman" panose="02020603050405020304" pitchFamily="18" charset="0"/>
                                          </a:rPr>
                                          <m:t>−1</m:t>
                                        </m:r>
                                      </m:e>
                                      <m:e>
                                        <m:r>
                                          <a:rPr lang="en-ID" i="1">
                                            <a:effectLst/>
                                            <a:latin typeface="Cambria Math" panose="02040503050406030204" pitchFamily="18" charset="0"/>
                                            <a:ea typeface="Times New Roman" panose="02020603050405020304" pitchFamily="18" charset="0"/>
                                            <a:cs typeface="Times New Roman" panose="02020603050405020304" pitchFamily="18" charset="0"/>
                                          </a:rPr>
                                          <m:t>2</m:t>
                                        </m:r>
                                      </m:e>
                                    </m:mr>
                                    <m:mr>
                                      <m:e>
                                        <m:r>
                                          <a:rPr lang="en-ID" i="1">
                                            <a:effectLst/>
                                            <a:latin typeface="Cambria Math" panose="02040503050406030204" pitchFamily="18" charset="0"/>
                                            <a:ea typeface="Times New Roman" panose="02020603050405020304" pitchFamily="18" charset="0"/>
                                            <a:cs typeface="Times New Roman" panose="02020603050405020304" pitchFamily="18" charset="0"/>
                                          </a:rPr>
                                          <m:t>1</m:t>
                                        </m:r>
                                      </m:e>
                                      <m:e>
                                        <m:r>
                                          <a:rPr lang="en-ID" i="1">
                                            <a:effectLst/>
                                            <a:latin typeface="Cambria Math" panose="02040503050406030204" pitchFamily="18" charset="0"/>
                                            <a:ea typeface="Times New Roman" panose="02020603050405020304" pitchFamily="18" charset="0"/>
                                            <a:cs typeface="Times New Roman" panose="02020603050405020304" pitchFamily="18" charset="0"/>
                                          </a:rPr>
                                          <m:t>1</m:t>
                                        </m:r>
                                      </m:e>
                                    </m:mr>
                                  </m:m>
                                </m:e>
                              </m:d>
                            </m:e>
                          </m:mr>
                          <m:mr>
                            <m:e>
                              <m:r>
                                <a:rPr lang="en-ID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−</m:t>
                              </m:r>
                              <m:d>
                                <m:dPr>
                                  <m:begChr m:val="|"/>
                                  <m:endChr m:val="|"/>
                                  <m:ctrlPr>
                                    <a:rPr lang="en-US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</m:ctrlPr>
                                </m:dPr>
                                <m:e>
                                  <m:m>
                                    <m:mPr>
                                      <m:mcs>
                                        <m:mc>
                                          <m:mcPr>
                                            <m:count m:val="2"/>
                                            <m:mcJc m:val="center"/>
                                          </m:mcPr>
                                        </m:mc>
                                      </m:mcs>
                                      <m:ctrlPr>
                                        <a:rPr lang="en-US" i="1">
                                          <a:effectLst/>
                                          <a:latin typeface="Cambria Math" panose="02040503050406030204" pitchFamily="18" charset="0"/>
                                          <a:ea typeface="Times New Roman" panose="02020603050405020304" pitchFamily="18" charset="0"/>
                                          <a:cs typeface="Times New Roman" panose="02020603050405020304" pitchFamily="18" charset="0"/>
                                        </a:rPr>
                                      </m:ctrlPr>
                                    </m:mPr>
                                    <m:mr>
                                      <m:e>
                                        <m:r>
                                          <a:rPr lang="en-ID" i="1">
                                            <a:effectLst/>
                                            <a:latin typeface="Cambria Math" panose="02040503050406030204" pitchFamily="18" charset="0"/>
                                            <a:ea typeface="Times New Roman" panose="02020603050405020304" pitchFamily="18" charset="0"/>
                                            <a:cs typeface="Times New Roman" panose="02020603050405020304" pitchFamily="18" charset="0"/>
                                          </a:rPr>
                                          <m:t>−1</m:t>
                                        </m:r>
                                      </m:e>
                                      <m:e>
                                        <m:r>
                                          <a:rPr lang="en-ID" i="1">
                                            <a:effectLst/>
                                            <a:latin typeface="Cambria Math" panose="02040503050406030204" pitchFamily="18" charset="0"/>
                                            <a:ea typeface="Times New Roman" panose="02020603050405020304" pitchFamily="18" charset="0"/>
                                            <a:cs typeface="Times New Roman" panose="02020603050405020304" pitchFamily="18" charset="0"/>
                                          </a:rPr>
                                          <m:t>−3</m:t>
                                        </m:r>
                                      </m:e>
                                    </m:mr>
                                    <m:mr>
                                      <m:e>
                                        <m:r>
                                          <a:rPr lang="en-ID" i="1">
                                            <a:effectLst/>
                                            <a:latin typeface="Cambria Math" panose="02040503050406030204" pitchFamily="18" charset="0"/>
                                            <a:ea typeface="Times New Roman" panose="02020603050405020304" pitchFamily="18" charset="0"/>
                                            <a:cs typeface="Times New Roman" panose="02020603050405020304" pitchFamily="18" charset="0"/>
                                          </a:rPr>
                                          <m:t>1</m:t>
                                        </m:r>
                                      </m:e>
                                      <m:e>
                                        <m:r>
                                          <a:rPr lang="en-ID" i="1">
                                            <a:effectLst/>
                                            <a:latin typeface="Cambria Math" panose="02040503050406030204" pitchFamily="18" charset="0"/>
                                            <a:ea typeface="Times New Roman" panose="02020603050405020304" pitchFamily="18" charset="0"/>
                                            <a:cs typeface="Times New Roman" panose="02020603050405020304" pitchFamily="18" charset="0"/>
                                          </a:rPr>
                                          <m:t>4</m:t>
                                        </m:r>
                                      </m:e>
                                    </m:mr>
                                  </m:m>
                                </m:e>
                              </m:d>
                            </m:e>
                            <m:e>
                              <m:d>
                                <m:dPr>
                                  <m:begChr m:val="|"/>
                                  <m:endChr m:val="|"/>
                                  <m:ctrlPr>
                                    <a:rPr lang="en-US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</m:ctrlPr>
                                </m:dPr>
                                <m:e>
                                  <m:m>
                                    <m:mPr>
                                      <m:mcs>
                                        <m:mc>
                                          <m:mcPr>
                                            <m:count m:val="2"/>
                                            <m:mcJc m:val="center"/>
                                          </m:mcPr>
                                        </m:mc>
                                      </m:mcs>
                                      <m:ctrlPr>
                                        <a:rPr lang="en-US" i="1">
                                          <a:effectLst/>
                                          <a:latin typeface="Cambria Math" panose="02040503050406030204" pitchFamily="18" charset="0"/>
                                          <a:ea typeface="Times New Roman" panose="02020603050405020304" pitchFamily="18" charset="0"/>
                                          <a:cs typeface="Times New Roman" panose="02020603050405020304" pitchFamily="18" charset="0"/>
                                        </a:rPr>
                                      </m:ctrlPr>
                                    </m:mPr>
                                    <m:mr>
                                      <m:e>
                                        <m:r>
                                          <a:rPr lang="en-ID" i="1">
                                            <a:effectLst/>
                                            <a:latin typeface="Cambria Math" panose="02040503050406030204" pitchFamily="18" charset="0"/>
                                            <a:ea typeface="Times New Roman" panose="02020603050405020304" pitchFamily="18" charset="0"/>
                                            <a:cs typeface="Times New Roman" panose="02020603050405020304" pitchFamily="18" charset="0"/>
                                          </a:rPr>
                                          <m:t>2</m:t>
                                        </m:r>
                                      </m:e>
                                      <m:e>
                                        <m:r>
                                          <a:rPr lang="en-ID" i="1">
                                            <a:effectLst/>
                                            <a:latin typeface="Cambria Math" panose="02040503050406030204" pitchFamily="18" charset="0"/>
                                            <a:ea typeface="Times New Roman" panose="02020603050405020304" pitchFamily="18" charset="0"/>
                                            <a:cs typeface="Times New Roman" panose="02020603050405020304" pitchFamily="18" charset="0"/>
                                          </a:rPr>
                                          <m:t>−3</m:t>
                                        </m:r>
                                      </m:e>
                                    </m:mr>
                                    <m:mr>
                                      <m:e>
                                        <m:r>
                                          <a:rPr lang="en-ID" i="1">
                                            <a:effectLst/>
                                            <a:latin typeface="Cambria Math" panose="02040503050406030204" pitchFamily="18" charset="0"/>
                                            <a:ea typeface="Times New Roman" panose="02020603050405020304" pitchFamily="18" charset="0"/>
                                            <a:cs typeface="Times New Roman" panose="02020603050405020304" pitchFamily="18" charset="0"/>
                                          </a:rPr>
                                          <m:t>1</m:t>
                                        </m:r>
                                      </m:e>
                                      <m:e>
                                        <m:r>
                                          <a:rPr lang="en-ID" i="1">
                                            <a:effectLst/>
                                            <a:latin typeface="Cambria Math" panose="02040503050406030204" pitchFamily="18" charset="0"/>
                                            <a:ea typeface="Times New Roman" panose="02020603050405020304" pitchFamily="18" charset="0"/>
                                            <a:cs typeface="Times New Roman" panose="02020603050405020304" pitchFamily="18" charset="0"/>
                                          </a:rPr>
                                          <m:t>4</m:t>
                                        </m:r>
                                      </m:e>
                                    </m:mr>
                                  </m:m>
                                </m:e>
                              </m:d>
                            </m:e>
                            <m:e>
                              <m:r>
                                <a:rPr lang="en-ID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−</m:t>
                              </m:r>
                              <m:d>
                                <m:dPr>
                                  <m:begChr m:val="|"/>
                                  <m:endChr m:val="|"/>
                                  <m:ctrlPr>
                                    <a:rPr lang="en-US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</m:ctrlPr>
                                </m:dPr>
                                <m:e>
                                  <m:m>
                                    <m:mPr>
                                      <m:mcs>
                                        <m:mc>
                                          <m:mcPr>
                                            <m:count m:val="2"/>
                                            <m:mcJc m:val="center"/>
                                          </m:mcPr>
                                        </m:mc>
                                      </m:mcs>
                                      <m:ctrlPr>
                                        <a:rPr lang="en-US" i="1">
                                          <a:effectLst/>
                                          <a:latin typeface="Cambria Math" panose="02040503050406030204" pitchFamily="18" charset="0"/>
                                          <a:ea typeface="Times New Roman" panose="02020603050405020304" pitchFamily="18" charset="0"/>
                                          <a:cs typeface="Times New Roman" panose="02020603050405020304" pitchFamily="18" charset="0"/>
                                        </a:rPr>
                                      </m:ctrlPr>
                                    </m:mPr>
                                    <m:mr>
                                      <m:e>
                                        <m:r>
                                          <a:rPr lang="en-ID" i="1">
                                            <a:effectLst/>
                                            <a:latin typeface="Cambria Math" panose="02040503050406030204" pitchFamily="18" charset="0"/>
                                            <a:ea typeface="Times New Roman" panose="02020603050405020304" pitchFamily="18" charset="0"/>
                                            <a:cs typeface="Times New Roman" panose="02020603050405020304" pitchFamily="18" charset="0"/>
                                          </a:rPr>
                                          <m:t>2</m:t>
                                        </m:r>
                                      </m:e>
                                      <m:e>
                                        <m:r>
                                          <a:rPr lang="en-ID" i="1">
                                            <a:effectLst/>
                                            <a:latin typeface="Cambria Math" panose="02040503050406030204" pitchFamily="18" charset="0"/>
                                            <a:ea typeface="Times New Roman" panose="02020603050405020304" pitchFamily="18" charset="0"/>
                                            <a:cs typeface="Times New Roman" panose="02020603050405020304" pitchFamily="18" charset="0"/>
                                          </a:rPr>
                                          <m:t>−1</m:t>
                                        </m:r>
                                      </m:e>
                                    </m:mr>
                                    <m:mr>
                                      <m:e>
                                        <m:r>
                                          <a:rPr lang="en-ID" i="1">
                                            <a:effectLst/>
                                            <a:latin typeface="Cambria Math" panose="02040503050406030204" pitchFamily="18" charset="0"/>
                                            <a:ea typeface="Times New Roman" panose="02020603050405020304" pitchFamily="18" charset="0"/>
                                            <a:cs typeface="Times New Roman" panose="02020603050405020304" pitchFamily="18" charset="0"/>
                                          </a:rPr>
                                          <m:t>1</m:t>
                                        </m:r>
                                      </m:e>
                                      <m:e>
                                        <m:r>
                                          <a:rPr lang="en-ID" i="1">
                                            <a:effectLst/>
                                            <a:latin typeface="Cambria Math" panose="02040503050406030204" pitchFamily="18" charset="0"/>
                                            <a:ea typeface="Times New Roman" panose="02020603050405020304" pitchFamily="18" charset="0"/>
                                            <a:cs typeface="Times New Roman" panose="02020603050405020304" pitchFamily="18" charset="0"/>
                                          </a:rPr>
                                          <m:t>1</m:t>
                                        </m:r>
                                      </m:e>
                                    </m:mr>
                                  </m:m>
                                </m:e>
                              </m:d>
                            </m:e>
                          </m:mr>
                          <m:mr>
                            <m:e>
                              <m:d>
                                <m:dPr>
                                  <m:begChr m:val="|"/>
                                  <m:endChr m:val="|"/>
                                  <m:ctrlPr>
                                    <a:rPr lang="en-US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</m:ctrlPr>
                                </m:dPr>
                                <m:e>
                                  <m:m>
                                    <m:mPr>
                                      <m:mcs>
                                        <m:mc>
                                          <m:mcPr>
                                            <m:count m:val="2"/>
                                            <m:mcJc m:val="center"/>
                                          </m:mcPr>
                                        </m:mc>
                                      </m:mcs>
                                      <m:ctrlPr>
                                        <a:rPr lang="en-US" i="1">
                                          <a:effectLst/>
                                          <a:latin typeface="Cambria Math" panose="02040503050406030204" pitchFamily="18" charset="0"/>
                                          <a:ea typeface="Times New Roman" panose="02020603050405020304" pitchFamily="18" charset="0"/>
                                          <a:cs typeface="Times New Roman" panose="02020603050405020304" pitchFamily="18" charset="0"/>
                                        </a:rPr>
                                      </m:ctrlPr>
                                    </m:mPr>
                                    <m:mr>
                                      <m:e>
                                        <m:r>
                                          <a:rPr lang="en-ID" i="1">
                                            <a:effectLst/>
                                            <a:latin typeface="Cambria Math" panose="02040503050406030204" pitchFamily="18" charset="0"/>
                                            <a:ea typeface="Times New Roman" panose="02020603050405020304" pitchFamily="18" charset="0"/>
                                            <a:cs typeface="Times New Roman" panose="02020603050405020304" pitchFamily="18" charset="0"/>
                                          </a:rPr>
                                          <m:t>−1</m:t>
                                        </m:r>
                                      </m:e>
                                      <m:e>
                                        <m:r>
                                          <a:rPr lang="en-ID" i="1">
                                            <a:effectLst/>
                                            <a:latin typeface="Cambria Math" panose="02040503050406030204" pitchFamily="18" charset="0"/>
                                            <a:ea typeface="Times New Roman" panose="02020603050405020304" pitchFamily="18" charset="0"/>
                                            <a:cs typeface="Times New Roman" panose="02020603050405020304" pitchFamily="18" charset="0"/>
                                          </a:rPr>
                                          <m:t>−3</m:t>
                                        </m:r>
                                      </m:e>
                                    </m:mr>
                                    <m:mr>
                                      <m:e>
                                        <m:r>
                                          <a:rPr lang="en-ID" i="1">
                                            <a:effectLst/>
                                            <a:latin typeface="Cambria Math" panose="02040503050406030204" pitchFamily="18" charset="0"/>
                                            <a:ea typeface="Times New Roman" panose="02020603050405020304" pitchFamily="18" charset="0"/>
                                            <a:cs typeface="Times New Roman" panose="02020603050405020304" pitchFamily="18" charset="0"/>
                                          </a:rPr>
                                          <m:t>2</m:t>
                                        </m:r>
                                      </m:e>
                                      <m:e>
                                        <m:r>
                                          <a:rPr lang="en-ID" i="1">
                                            <a:effectLst/>
                                            <a:latin typeface="Cambria Math" panose="02040503050406030204" pitchFamily="18" charset="0"/>
                                            <a:ea typeface="Times New Roman" panose="02020603050405020304" pitchFamily="18" charset="0"/>
                                            <a:cs typeface="Times New Roman" panose="02020603050405020304" pitchFamily="18" charset="0"/>
                                          </a:rPr>
                                          <m:t>−3</m:t>
                                        </m:r>
                                      </m:e>
                                    </m:mr>
                                  </m:m>
                                </m:e>
                              </m:d>
                            </m:e>
                            <m:e>
                              <m:r>
                                <a:rPr lang="en-ID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−</m:t>
                              </m:r>
                              <m:d>
                                <m:dPr>
                                  <m:begChr m:val="|"/>
                                  <m:endChr m:val="|"/>
                                  <m:ctrlPr>
                                    <a:rPr lang="en-US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</m:ctrlPr>
                                </m:dPr>
                                <m:e>
                                  <m:m>
                                    <m:mPr>
                                      <m:mcs>
                                        <m:mc>
                                          <m:mcPr>
                                            <m:count m:val="2"/>
                                            <m:mcJc m:val="center"/>
                                          </m:mcPr>
                                        </m:mc>
                                      </m:mcs>
                                      <m:ctrlPr>
                                        <a:rPr lang="en-US" i="1">
                                          <a:effectLst/>
                                          <a:latin typeface="Cambria Math" panose="02040503050406030204" pitchFamily="18" charset="0"/>
                                          <a:ea typeface="Times New Roman" panose="02020603050405020304" pitchFamily="18" charset="0"/>
                                          <a:cs typeface="Times New Roman" panose="02020603050405020304" pitchFamily="18" charset="0"/>
                                        </a:rPr>
                                      </m:ctrlPr>
                                    </m:mPr>
                                    <m:mr>
                                      <m:e>
                                        <m:r>
                                          <a:rPr lang="en-ID" i="1">
                                            <a:effectLst/>
                                            <a:latin typeface="Cambria Math" panose="02040503050406030204" pitchFamily="18" charset="0"/>
                                            <a:ea typeface="Times New Roman" panose="02020603050405020304" pitchFamily="18" charset="0"/>
                                            <a:cs typeface="Times New Roman" panose="02020603050405020304" pitchFamily="18" charset="0"/>
                                          </a:rPr>
                                          <m:t>2</m:t>
                                        </m:r>
                                      </m:e>
                                      <m:e>
                                        <m:r>
                                          <a:rPr lang="en-ID" i="1">
                                            <a:effectLst/>
                                            <a:latin typeface="Cambria Math" panose="02040503050406030204" pitchFamily="18" charset="0"/>
                                            <a:ea typeface="Times New Roman" panose="02020603050405020304" pitchFamily="18" charset="0"/>
                                            <a:cs typeface="Times New Roman" panose="02020603050405020304" pitchFamily="18" charset="0"/>
                                          </a:rPr>
                                          <m:t>−3</m:t>
                                        </m:r>
                                      </m:e>
                                    </m:mr>
                                    <m:mr>
                                      <m:e>
                                        <m:r>
                                          <a:rPr lang="en-ID" i="1">
                                            <a:effectLst/>
                                            <a:latin typeface="Cambria Math" panose="02040503050406030204" pitchFamily="18" charset="0"/>
                                            <a:ea typeface="Times New Roman" panose="02020603050405020304" pitchFamily="18" charset="0"/>
                                            <a:cs typeface="Times New Roman" panose="02020603050405020304" pitchFamily="18" charset="0"/>
                                          </a:rPr>
                                          <m:t>−1</m:t>
                                        </m:r>
                                      </m:e>
                                      <m:e>
                                        <m:r>
                                          <a:rPr lang="en-ID" i="1">
                                            <a:effectLst/>
                                            <a:latin typeface="Cambria Math" panose="02040503050406030204" pitchFamily="18" charset="0"/>
                                            <a:ea typeface="Times New Roman" panose="02020603050405020304" pitchFamily="18" charset="0"/>
                                            <a:cs typeface="Times New Roman" panose="02020603050405020304" pitchFamily="18" charset="0"/>
                                          </a:rPr>
                                          <m:t>−3</m:t>
                                        </m:r>
                                      </m:e>
                                    </m:mr>
                                  </m:m>
                                </m:e>
                              </m:d>
                            </m:e>
                            <m:e>
                              <m:d>
                                <m:dPr>
                                  <m:begChr m:val="|"/>
                                  <m:endChr m:val="|"/>
                                  <m:ctrlPr>
                                    <a:rPr lang="en-US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</m:ctrlPr>
                                </m:dPr>
                                <m:e>
                                  <m:m>
                                    <m:mPr>
                                      <m:mcs>
                                        <m:mc>
                                          <m:mcPr>
                                            <m:count m:val="2"/>
                                            <m:mcJc m:val="center"/>
                                          </m:mcPr>
                                        </m:mc>
                                      </m:mcs>
                                      <m:ctrlPr>
                                        <a:rPr lang="en-US" i="1">
                                          <a:effectLst/>
                                          <a:latin typeface="Cambria Math" panose="02040503050406030204" pitchFamily="18" charset="0"/>
                                          <a:ea typeface="Times New Roman" panose="02020603050405020304" pitchFamily="18" charset="0"/>
                                          <a:cs typeface="Times New Roman" panose="02020603050405020304" pitchFamily="18" charset="0"/>
                                        </a:rPr>
                                      </m:ctrlPr>
                                    </m:mPr>
                                    <m:mr>
                                      <m:e>
                                        <m:r>
                                          <a:rPr lang="en-ID" i="1">
                                            <a:effectLst/>
                                            <a:latin typeface="Cambria Math" panose="02040503050406030204" pitchFamily="18" charset="0"/>
                                            <a:ea typeface="Times New Roman" panose="02020603050405020304" pitchFamily="18" charset="0"/>
                                            <a:cs typeface="Times New Roman" panose="02020603050405020304" pitchFamily="18" charset="0"/>
                                          </a:rPr>
                                          <m:t>2</m:t>
                                        </m:r>
                                      </m:e>
                                      <m:e>
                                        <m:r>
                                          <a:rPr lang="en-ID" i="1">
                                            <a:effectLst/>
                                            <a:latin typeface="Cambria Math" panose="02040503050406030204" pitchFamily="18" charset="0"/>
                                            <a:ea typeface="Times New Roman" panose="02020603050405020304" pitchFamily="18" charset="0"/>
                                            <a:cs typeface="Times New Roman" panose="02020603050405020304" pitchFamily="18" charset="0"/>
                                          </a:rPr>
                                          <m:t>−1</m:t>
                                        </m:r>
                                      </m:e>
                                    </m:mr>
                                    <m:mr>
                                      <m:e>
                                        <m:r>
                                          <a:rPr lang="en-ID" i="1">
                                            <a:effectLst/>
                                            <a:latin typeface="Cambria Math" panose="02040503050406030204" pitchFamily="18" charset="0"/>
                                            <a:ea typeface="Times New Roman" panose="02020603050405020304" pitchFamily="18" charset="0"/>
                                            <a:cs typeface="Times New Roman" panose="02020603050405020304" pitchFamily="18" charset="0"/>
                                          </a:rPr>
                                          <m:t>−1</m:t>
                                        </m:r>
                                      </m:e>
                                      <m:e>
                                        <m:r>
                                          <a:rPr lang="en-ID" i="1">
                                            <a:effectLst/>
                                            <a:latin typeface="Cambria Math" panose="02040503050406030204" pitchFamily="18" charset="0"/>
                                            <a:ea typeface="Times New Roman" panose="02020603050405020304" pitchFamily="18" charset="0"/>
                                            <a:cs typeface="Times New Roman" panose="02020603050405020304" pitchFamily="18" charset="0"/>
                                          </a:rPr>
                                          <m:t>2</m:t>
                                        </m:r>
                                      </m:e>
                                    </m:mr>
                                  </m:m>
                                </m:e>
                              </m:d>
                            </m:e>
                          </m:mr>
                        </m:m>
                      </m:e>
                    </m:d>
                  </m:oMath>
                </a14:m>
                <a:r>
                  <a:rPr lang="en-ID" dirty="0">
                    <a:effectLst/>
                    <a:latin typeface="Calibri" panose="020F050202020403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=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3"/>
                                  <m:mcJc m:val="center"/>
                                </m:mcPr>
                              </m:mc>
                            </m:mcs>
                            <m:ctrlPr>
                              <a:rPr lang="en-US" i="1"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a:rPr lang="en-ID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11</m:t>
                              </m:r>
                            </m:e>
                            <m:e>
                              <m:r>
                                <a:rPr lang="en-ID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ID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−3</m:t>
                              </m:r>
                            </m:e>
                          </m:mr>
                          <m:mr>
                            <m:e>
                              <m:r>
                                <a:rPr lang="en-ID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ID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11</m:t>
                              </m:r>
                            </m:e>
                            <m:e>
                              <m:r>
                                <a:rPr lang="en-ID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−3</m:t>
                              </m:r>
                            </m:e>
                          </m:mr>
                          <m:mr>
                            <m:e>
                              <m:r>
                                <a:rPr lang="en-ID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9</m:t>
                              </m:r>
                            </m:e>
                            <m:e>
                              <m:r>
                                <a:rPr lang="en-ID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9</m:t>
                              </m:r>
                            </m:e>
                            <m:e>
                              <m:r>
                                <a:rPr lang="en-ID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3</m:t>
                              </m:r>
                            </m:e>
                          </m:mr>
                        </m:m>
                      </m:e>
                    </m:d>
                  </m:oMath>
                </a14:m>
                <a:endParaRPr lang="en-US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R="0" indent="0" algn="just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  <a:buNone/>
                </a:pPr>
                <a:r>
                  <a:rPr lang="en-US" dirty="0">
                    <a:effectLst/>
                    <a:latin typeface="Calibri" panose="020F050202020403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 </a:t>
                </a:r>
                <a:endParaRPr lang="en-US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R="0" indent="0" algn="just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  <a:buNone/>
                </a:pPr>
                <a:r>
                  <a:rPr lang="en-US" dirty="0">
                    <a:effectLst/>
                    <a:latin typeface="Calibri" panose="020F050202020403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Adj(A) = transpose </a:t>
                </a:r>
                <a:r>
                  <a:rPr lang="en-US" dirty="0" err="1">
                    <a:effectLst/>
                    <a:latin typeface="Calibri" panose="020F050202020403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matriks</a:t>
                </a:r>
                <a:r>
                  <a:rPr lang="en-US" dirty="0">
                    <a:effectLst/>
                    <a:latin typeface="Calibri" panose="020F050202020403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cofactor =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3"/>
                                  <m:mcJc m:val="center"/>
                                </m:mcPr>
                              </m:mc>
                            </m:mcs>
                            <m:ctrlPr>
                              <a:rPr lang="en-US" i="1"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a:rPr lang="en-US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11</m:t>
                              </m:r>
                            </m:e>
                            <m:e>
                              <m:r>
                                <a:rPr lang="en-US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9</m:t>
                              </m:r>
                            </m:e>
                          </m:mr>
                          <m:mr>
                            <m:e>
                              <m:r>
                                <a:rPr lang="en-US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11</m:t>
                              </m:r>
                            </m:e>
                            <m:e>
                              <m:r>
                                <a:rPr lang="en-US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9</m:t>
                              </m:r>
                            </m:e>
                          </m:mr>
                          <m:mr>
                            <m:e>
                              <m:r>
                                <a:rPr lang="en-US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−3</m:t>
                              </m:r>
                            </m:e>
                            <m:e>
                              <m:r>
                                <a:rPr lang="en-US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−3</m:t>
                              </m:r>
                            </m:e>
                            <m:e>
                              <m:r>
                                <a:rPr lang="en-US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3</m:t>
                              </m:r>
                            </m:e>
                          </m:mr>
                        </m:m>
                      </m:e>
                    </m:d>
                  </m:oMath>
                </a14:m>
                <a:endParaRPr lang="en-US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R="0" algn="just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  <a:buNone/>
                </a:pPr>
                <a:endParaRPr lang="en-US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indent="0">
                  <a:buNone/>
                </a:pPr>
                <a:endParaRPr lang="en-US" sz="2400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8E6C0626-B16B-D597-E097-3C90E2FF9C3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199" y="401782"/>
                <a:ext cx="11076710" cy="6040582"/>
              </a:xfrm>
              <a:blipFill>
                <a:blip r:embed="rId2"/>
                <a:stretch>
                  <a:fillRect l="-495" t="-171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C848CD75-19DA-27EA-EBDE-B914AE2675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E93D2-DCDA-4E48-A281-710C57DF037E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150112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C9649614-2D14-3C12-0A97-C4D5162F30DA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858982"/>
                <a:ext cx="10515600" cy="5317981"/>
              </a:xfrm>
            </p:spPr>
            <p:txBody>
              <a:bodyPr/>
              <a:lstStyle/>
              <a:p>
                <a:pPr marL="0" indent="0" algn="just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  <a:buNone/>
                </a:pPr>
                <a:r>
                  <a:rPr lang="en-ID" sz="2400" dirty="0">
                    <a:effectLst/>
                    <a:latin typeface="Calibri" panose="020F050202020403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(c) A</a:t>
                </a:r>
                <a:r>
                  <a:rPr lang="en-ID" sz="2400" baseline="30000" dirty="0">
                    <a:effectLst/>
                    <a:latin typeface="Calibri" panose="020F050202020403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–1</a:t>
                </a:r>
                <a:r>
                  <a:rPr lang="en-ID" sz="2400" dirty="0">
                    <a:effectLst/>
                    <a:latin typeface="Calibri" panose="020F050202020403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ID" sz="2400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1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en-ID" sz="2400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det</m:t>
                        </m:r>
                        <m:r>
                          <a:rPr lang="en-ID" sz="2400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⁡</m:t>
                        </m:r>
                        <m:r>
                          <a:rPr lang="en-ID" sz="2400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(</m:t>
                        </m:r>
                        <m:r>
                          <a:rPr lang="en-ID" sz="2400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𝐴</m:t>
                        </m:r>
                        <m:r>
                          <a:rPr lang="en-ID" sz="2400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)</m:t>
                        </m:r>
                      </m:den>
                    </m:f>
                  </m:oMath>
                </a14:m>
                <a:r>
                  <a:rPr lang="en-ID" sz="2400" dirty="0" err="1">
                    <a:effectLst/>
                    <a:latin typeface="Calibri" panose="020F050202020403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adj</a:t>
                </a:r>
                <a:r>
                  <a:rPr lang="en-ID" sz="2400" dirty="0">
                    <a:effectLst/>
                    <a:latin typeface="Calibri" panose="020F050202020403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(A)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ID" sz="2400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1</m:t>
                        </m:r>
                      </m:num>
                      <m:den>
                        <m:r>
                          <a:rPr lang="en-ID" sz="2400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30</m:t>
                        </m:r>
                      </m:den>
                    </m:f>
                  </m:oMath>
                </a14:m>
                <a:r>
                  <a:rPr lang="en-US" sz="2400" dirty="0">
                    <a:effectLst/>
                    <a:latin typeface="Calibri" panose="020F050202020403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sz="2400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3"/>
                                  <m:mcJc m:val="center"/>
                                </m:mcPr>
                              </m:mc>
                            </m:mcs>
                            <m:ctrlPr>
                              <a:rPr lang="en-US" sz="2400" i="1"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a:rPr lang="en-ID" sz="24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11</m:t>
                              </m:r>
                            </m:e>
                            <m:e>
                              <m:r>
                                <a:rPr lang="en-ID" sz="24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ID" sz="24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9</m:t>
                              </m:r>
                            </m:e>
                          </m:mr>
                          <m:mr>
                            <m:e>
                              <m:r>
                                <a:rPr lang="en-ID" sz="24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ID" sz="24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11</m:t>
                              </m:r>
                            </m:e>
                            <m:e>
                              <m:r>
                                <a:rPr lang="en-ID" sz="24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9</m:t>
                              </m:r>
                            </m:e>
                          </m:mr>
                          <m:mr>
                            <m:e>
                              <m:r>
                                <a:rPr lang="en-ID" sz="24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−3</m:t>
                              </m:r>
                            </m:e>
                            <m:e>
                              <m:r>
                                <a:rPr lang="en-ID" sz="24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−3</m:t>
                              </m:r>
                            </m:e>
                            <m:e>
                              <m:r>
                                <a:rPr lang="en-ID" sz="24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3</m:t>
                              </m:r>
                            </m:e>
                          </m:mr>
                        </m:m>
                      </m:e>
                    </m:d>
                  </m:oMath>
                </a14:m>
                <a:r>
                  <a:rPr lang="en-ID" sz="2400" dirty="0">
                    <a:effectLst/>
                    <a:latin typeface="Calibri" panose="020F050202020403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=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sz="2400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3"/>
                                  <m:mcJc m:val="center"/>
                                </m:mcPr>
                              </m:mc>
                            </m:mcs>
                            <m:ctrlPr>
                              <a:rPr lang="en-US" sz="2400" i="1"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a:rPr lang="en-ID" sz="24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11/30</m:t>
                              </m:r>
                            </m:e>
                            <m:e>
                              <m:r>
                                <a:rPr lang="en-ID" sz="24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1/30</m:t>
                              </m:r>
                            </m:e>
                            <m:e>
                              <m:r>
                                <a:rPr lang="en-ID" sz="24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9/30</m:t>
                              </m:r>
                            </m:e>
                          </m:mr>
                          <m:mr>
                            <m:e>
                              <m:r>
                                <a:rPr lang="en-ID" sz="24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1/30</m:t>
                              </m:r>
                            </m:e>
                            <m:e>
                              <m:r>
                                <a:rPr lang="en-ID" sz="24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11/30</m:t>
                              </m:r>
                            </m:e>
                            <m:e>
                              <m:r>
                                <a:rPr lang="en-ID" sz="24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9/30</m:t>
                              </m:r>
                            </m:e>
                          </m:mr>
                          <m:mr>
                            <m:e>
                              <m:r>
                                <a:rPr lang="en-ID" sz="24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−3/30</m:t>
                              </m:r>
                            </m:e>
                            <m:e>
                              <m:r>
                                <a:rPr lang="en-ID" sz="24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−3/30</m:t>
                              </m:r>
                            </m:e>
                            <m:e>
                              <m:r>
                                <a:rPr lang="en-ID" sz="24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3/30</m:t>
                              </m:r>
                            </m:e>
                          </m:mr>
                        </m:m>
                      </m:e>
                    </m:d>
                  </m:oMath>
                </a14:m>
                <a:r>
                  <a:rPr lang="en-ID" sz="2400" dirty="0">
                    <a:effectLst/>
                    <a:latin typeface="Calibri" panose="020F050202020403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</a:p>
              <a:p>
                <a:pPr marL="0" indent="0" algn="just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  <a:buNone/>
                </a:pPr>
                <a:r>
                  <a:rPr lang="en-ID" sz="2400" dirty="0">
                    <a:latin typeface="Calibri" panose="020F050202020403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			                               </a:t>
                </a:r>
                <a:r>
                  <a:rPr lang="en-ID" sz="2400" dirty="0">
                    <a:effectLst/>
                    <a:latin typeface="Calibri" panose="020F050202020403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= 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sz="2400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3"/>
                                  <m:mcJc m:val="center"/>
                                </m:mcPr>
                              </m:mc>
                            </m:mcs>
                            <m:ctrlPr>
                              <a:rPr lang="en-US" sz="2400" i="1"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a:rPr lang="en-ID" sz="24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11/30</m:t>
                              </m:r>
                            </m:e>
                            <m:e>
                              <m:r>
                                <a:rPr lang="en-ID" sz="24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1/30</m:t>
                              </m:r>
                            </m:e>
                            <m:e>
                              <m:r>
                                <a:rPr lang="en-ID" sz="24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3/10</m:t>
                              </m:r>
                            </m:e>
                          </m:mr>
                          <m:mr>
                            <m:e>
                              <m:r>
                                <a:rPr lang="en-ID" sz="24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1/30</m:t>
                              </m:r>
                            </m:e>
                            <m:e>
                              <m:r>
                                <a:rPr lang="en-ID" sz="24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11/30</m:t>
                              </m:r>
                            </m:e>
                            <m:e>
                              <m:r>
                                <a:rPr lang="en-ID" sz="24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3/10</m:t>
                              </m:r>
                            </m:e>
                          </m:mr>
                          <m:mr>
                            <m:e>
                              <m:r>
                                <a:rPr lang="en-ID" sz="24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−1/10</m:t>
                              </m:r>
                            </m:e>
                            <m:e>
                              <m:r>
                                <a:rPr lang="en-ID" sz="24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−1/10</m:t>
                              </m:r>
                            </m:e>
                            <m:e>
                              <m:r>
                                <a:rPr lang="en-ID" sz="24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1/10</m:t>
                              </m:r>
                            </m:e>
                          </m:mr>
                        </m:m>
                      </m:e>
                    </m:d>
                  </m:oMath>
                </a14:m>
                <a:endParaRPr lang="en-US" sz="24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R="0" indent="0" algn="just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  <a:buNone/>
                </a:pPr>
                <a:r>
                  <a:rPr lang="en-US" sz="2400" dirty="0">
                    <a:effectLst/>
                    <a:latin typeface="Calibri" panose="020F050202020403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 </a:t>
                </a:r>
                <a:endParaRPr lang="en-US" sz="24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R="0" indent="0" algn="just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  <a:buNone/>
                </a:pPr>
                <a:r>
                  <a:rPr lang="en-US" sz="2400" dirty="0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</a:p>
              <a:p>
                <a:pPr marL="457200" indent="-457200" algn="just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  <a:buNone/>
                </a:pPr>
                <a:r>
                  <a:rPr lang="en-ID" sz="2400" dirty="0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(d) Karena </a:t>
                </a:r>
                <a:r>
                  <a:rPr lang="en-ID" sz="2400" dirty="0">
                    <a:effectLst/>
                    <a:latin typeface="Calibri" panose="020F050202020403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A </a:t>
                </a:r>
                <a:r>
                  <a:rPr lang="en-ID" sz="2400" dirty="0" err="1">
                    <a:effectLst/>
                    <a:latin typeface="Calibri" panose="020F050202020403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memiliki</a:t>
                </a:r>
                <a:r>
                  <a:rPr lang="en-ID" sz="2400" dirty="0">
                    <a:effectLst/>
                    <a:latin typeface="Calibri" panose="020F050202020403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ID" sz="2400" dirty="0" err="1">
                    <a:effectLst/>
                    <a:latin typeface="Calibri" panose="020F050202020403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balikan</a:t>
                </a:r>
                <a:r>
                  <a:rPr lang="en-ID" sz="2400" dirty="0">
                    <a:effectLst/>
                    <a:latin typeface="Calibri" panose="020F050202020403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(A</a:t>
                </a:r>
                <a:r>
                  <a:rPr lang="en-ID" sz="2400" baseline="30000" dirty="0">
                    <a:effectLst/>
                    <a:latin typeface="Calibri" panose="020F050202020403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–1   </a:t>
                </a:r>
                <a:r>
                  <a:rPr lang="en-ID" sz="2400" dirty="0" err="1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ada</a:t>
                </a:r>
                <a:r>
                  <a:rPr lang="en-ID" sz="2400" dirty="0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), </a:t>
                </a:r>
                <a:r>
                  <a:rPr lang="en-ID" sz="2400" dirty="0" err="1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maka</a:t>
                </a:r>
                <a:r>
                  <a:rPr lang="en-ID" sz="2400" dirty="0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SPL </a:t>
                </a:r>
                <a:r>
                  <a:rPr lang="en-ID" sz="2400" dirty="0" err="1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homogen</a:t>
                </a:r>
                <a:r>
                  <a:rPr lang="en-ID" sz="2400" dirty="0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Ax = 0 </a:t>
                </a:r>
                <a:r>
                  <a:rPr lang="en-ID" sz="2400" dirty="0" err="1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memiliki</a:t>
                </a:r>
                <a:r>
                  <a:rPr lang="en-ID" sz="2400" dirty="0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solusi trivial  (</a:t>
                </a:r>
                <a:r>
                  <a:rPr lang="en-ID" sz="2400" dirty="0" err="1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yaitu</a:t>
                </a:r>
                <a:r>
                  <a:rPr lang="en-ID" sz="2400" dirty="0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ID" sz="2400" dirty="0" err="1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solusinya</a:t>
                </a:r>
                <a:r>
                  <a:rPr lang="en-ID" sz="2400" dirty="0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ID" sz="2400" dirty="0" err="1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hanyalah</a:t>
                </a:r>
                <a:r>
                  <a:rPr lang="en-ID" sz="2400" dirty="0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x1 = x2 = x3 = 0)  </a:t>
                </a:r>
                <a:endParaRPr lang="en-US" sz="24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C9649614-2D14-3C12-0A97-C4D5162F30DA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858982"/>
                <a:ext cx="10515600" cy="5317981"/>
              </a:xfrm>
              <a:blipFill>
                <a:blip r:embed="rId2"/>
                <a:stretch>
                  <a:fillRect l="-928" r="-87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4DB6880-DFF3-60BB-7347-B032B78577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E93D2-DCDA-4E48-A281-710C57DF037E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366613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C15158ED-6D62-621C-8CFD-4C57B2532F93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678873"/>
                <a:ext cx="10515600" cy="5990214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US" sz="2400" b="1" dirty="0" err="1"/>
                  <a:t>Contoh</a:t>
                </a:r>
                <a:r>
                  <a:rPr lang="en-US" sz="2400" b="1" dirty="0"/>
                  <a:t> 8 (</a:t>
                </a:r>
                <a:r>
                  <a:rPr lang="en-US" sz="2400" b="1" dirty="0" err="1"/>
                  <a:t>Kuis</a:t>
                </a:r>
                <a:r>
                  <a:rPr lang="en-US" sz="2400" b="1" dirty="0"/>
                  <a:t> 2022) </a:t>
                </a:r>
                <a:r>
                  <a:rPr lang="en-ID" sz="2400" dirty="0" err="1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Diketahui</a:t>
                </a:r>
                <a:r>
                  <a:rPr lang="en-ID" sz="2400" dirty="0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ID" sz="2400" dirty="0" err="1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sistem</a:t>
                </a:r>
                <a:r>
                  <a:rPr lang="en-ID" sz="2400" dirty="0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ID" sz="2400" dirty="0" err="1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persamaan</a:t>
                </a:r>
                <a:r>
                  <a:rPr lang="en-ID" sz="2400" dirty="0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linear </a:t>
                </a:r>
                <a:r>
                  <a:rPr lang="en-ID" sz="2400" dirty="0" err="1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sbb</a:t>
                </a:r>
                <a:r>
                  <a:rPr lang="en-ID" sz="2400" dirty="0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:</a:t>
                </a:r>
              </a:p>
              <a:p>
                <a:pPr marL="0" indent="0">
                  <a:buNone/>
                </a:pPr>
                <a:endParaRPr lang="en-ID" sz="2400" dirty="0"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indent="0">
                  <a:buNone/>
                </a:pPr>
                <a:endParaRPr lang="en-ID" sz="24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indent="0">
                  <a:buNone/>
                </a:pPr>
                <a:r>
                  <a:rPr lang="en-ID" sz="2400" u="sng" dirty="0" err="1"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Jawaban</a:t>
                </a:r>
                <a:r>
                  <a:rPr lang="en-ID" sz="2400" dirty="0"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: Ax = b</a:t>
                </a:r>
              </a:p>
              <a:p>
                <a:pPr marL="0" indent="0">
                  <a:lnSpc>
                    <a:spcPct val="107000"/>
                  </a:lnSpc>
                  <a:spcBef>
                    <a:spcPts val="0"/>
                  </a:spcBef>
                  <a:buNone/>
                </a:pPr>
                <a:r>
                  <a:rPr lang="en-ID" sz="2000" dirty="0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                   det(A) = 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US" sz="20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3"/>
                                  <m:mcJc m:val="center"/>
                                </m:mcPr>
                              </m:mc>
                            </m:mcs>
                            <m:ctrlPr>
                              <a:rPr lang="en-US" sz="2000" i="1"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a:rPr lang="en-ID" sz="20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ID" sz="20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ID" sz="20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2</m:t>
                              </m:r>
                            </m:e>
                          </m:mr>
                          <m:mr>
                            <m:e>
                              <m:r>
                                <a:rPr lang="en-ID" sz="20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−3</m:t>
                              </m:r>
                            </m:e>
                            <m:e>
                              <m:r>
                                <a:rPr lang="en-ID" sz="20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4</m:t>
                              </m:r>
                            </m:e>
                            <m:e>
                              <m:r>
                                <a:rPr lang="en-ID" sz="20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6</m:t>
                              </m:r>
                            </m:e>
                          </m:mr>
                          <m:mr>
                            <m:e>
                              <m:r>
                                <a:rPr lang="en-ID" sz="20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−1</m:t>
                              </m:r>
                            </m:e>
                            <m:e>
                              <m:r>
                                <a:rPr lang="en-ID" sz="20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−2</m:t>
                              </m:r>
                            </m:e>
                            <m:e>
                              <m:r>
                                <a:rPr lang="en-ID" sz="20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3</m:t>
                              </m:r>
                            </m:e>
                          </m:mr>
                        </m:m>
                      </m:e>
                    </m:d>
                  </m:oMath>
                </a14:m>
                <a:r>
                  <a:rPr lang="en-ID" sz="2000" dirty="0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= 44 </a:t>
                </a:r>
                <a:endParaRPr lang="en-US" sz="20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indent="0">
                  <a:lnSpc>
                    <a:spcPct val="107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ID" sz="2000" dirty="0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  <a:endParaRPr lang="en-US" sz="20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457200" marR="0" indent="0">
                  <a:lnSpc>
                    <a:spcPct val="107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ID" sz="2000" dirty="0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          A1 =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sz="20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3"/>
                                  <m:mcJc m:val="center"/>
                                </m:mcPr>
                              </m:mc>
                            </m:mcs>
                            <m:ctrlPr>
                              <a:rPr lang="en-US" sz="2000" i="1"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a:rPr lang="en-ID" sz="20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6</m:t>
                              </m:r>
                            </m:e>
                            <m:e>
                              <m:r>
                                <a:rPr lang="en-ID" sz="20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ID" sz="20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2</m:t>
                              </m:r>
                            </m:e>
                          </m:mr>
                          <m:mr>
                            <m:e>
                              <m:r>
                                <a:rPr lang="en-ID" sz="20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30</m:t>
                              </m:r>
                            </m:e>
                            <m:e>
                              <m:r>
                                <a:rPr lang="en-ID" sz="20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4</m:t>
                              </m:r>
                            </m:e>
                            <m:e>
                              <m:r>
                                <a:rPr lang="en-ID" sz="20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6</m:t>
                              </m:r>
                            </m:e>
                          </m:mr>
                          <m:mr>
                            <m:e>
                              <m:r>
                                <a:rPr lang="en-ID" sz="20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8</m:t>
                              </m:r>
                            </m:e>
                            <m:e>
                              <m:r>
                                <a:rPr lang="en-ID" sz="20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−2</m:t>
                              </m:r>
                            </m:e>
                            <m:e>
                              <m:r>
                                <a:rPr lang="en-ID" sz="20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3</m:t>
                              </m:r>
                            </m:e>
                          </m:mr>
                        </m:m>
                      </m:e>
                    </m:d>
                  </m:oMath>
                </a14:m>
                <a:r>
                  <a:rPr lang="en-ID" sz="2000" dirty="0">
                    <a:effectLst/>
                    <a:latin typeface="Calibri" panose="020F050202020403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,  A2 =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sz="20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3"/>
                                  <m:mcJc m:val="center"/>
                                </m:mcPr>
                              </m:mc>
                            </m:mcs>
                            <m:ctrlPr>
                              <a:rPr lang="en-US" sz="2000" i="1"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a:rPr lang="en-ID" sz="20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ID" sz="20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6</m:t>
                              </m:r>
                            </m:e>
                            <m:e>
                              <m:r>
                                <a:rPr lang="en-ID" sz="20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2</m:t>
                              </m:r>
                            </m:e>
                          </m:mr>
                          <m:mr>
                            <m:e>
                              <m:r>
                                <a:rPr lang="en-ID" sz="20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−3</m:t>
                              </m:r>
                            </m:e>
                            <m:e>
                              <m:r>
                                <a:rPr lang="en-ID" sz="20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30</m:t>
                              </m:r>
                            </m:e>
                            <m:e>
                              <m:r>
                                <a:rPr lang="en-ID" sz="20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6</m:t>
                              </m:r>
                            </m:e>
                          </m:mr>
                          <m:mr>
                            <m:e>
                              <m:r>
                                <a:rPr lang="en-ID" sz="20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−1</m:t>
                              </m:r>
                            </m:e>
                            <m:e>
                              <m:r>
                                <a:rPr lang="en-ID" sz="20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8</m:t>
                              </m:r>
                            </m:e>
                            <m:e>
                              <m:r>
                                <a:rPr lang="en-ID" sz="20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3</m:t>
                              </m:r>
                            </m:e>
                          </m:mr>
                        </m:m>
                      </m:e>
                    </m:d>
                  </m:oMath>
                </a14:m>
                <a:r>
                  <a:rPr lang="en-ID" sz="2000" dirty="0">
                    <a:effectLst/>
                    <a:latin typeface="Calibri" panose="020F050202020403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, A3 =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sz="20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3"/>
                                  <m:mcJc m:val="center"/>
                                </m:mcPr>
                              </m:mc>
                            </m:mcs>
                            <m:ctrlPr>
                              <a:rPr lang="en-US" sz="2000" i="1"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a:rPr lang="en-ID" sz="20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ID" sz="20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ID" sz="20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6</m:t>
                              </m:r>
                            </m:e>
                          </m:mr>
                          <m:mr>
                            <m:e>
                              <m:r>
                                <a:rPr lang="en-ID" sz="20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−3</m:t>
                              </m:r>
                            </m:e>
                            <m:e>
                              <m:r>
                                <a:rPr lang="en-ID" sz="20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4</m:t>
                              </m:r>
                            </m:e>
                            <m:e>
                              <m:r>
                                <a:rPr lang="en-ID" sz="20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30</m:t>
                              </m:r>
                            </m:e>
                          </m:mr>
                          <m:mr>
                            <m:e>
                              <m:r>
                                <a:rPr lang="en-ID" sz="20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−1</m:t>
                              </m:r>
                            </m:e>
                            <m:e>
                              <m:r>
                                <a:rPr lang="en-ID" sz="20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−2</m:t>
                              </m:r>
                            </m:e>
                            <m:e>
                              <m:r>
                                <a:rPr lang="en-ID" sz="20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8</m:t>
                              </m:r>
                            </m:e>
                          </m:mr>
                        </m:m>
                      </m:e>
                    </m:d>
                  </m:oMath>
                </a14:m>
                <a:endParaRPr lang="en-US" sz="20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457200" marR="0" indent="0">
                  <a:lnSpc>
                    <a:spcPct val="107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ID" sz="2000" dirty="0">
                    <a:effectLst/>
                    <a:latin typeface="Calibri" panose="020F050202020403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 </a:t>
                </a:r>
                <a:endParaRPr lang="en-US" sz="20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457200" marR="0" indent="0">
                  <a:lnSpc>
                    <a:spcPct val="107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ID" sz="2000" dirty="0">
                    <a:effectLst/>
                    <a:latin typeface="Calibri" panose="020F050202020403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det(A1) = -40	det(A2) = 72		det(A3) = 152	</a:t>
                </a:r>
                <a:endParaRPr lang="en-US" sz="20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457200" marR="0" indent="0">
                  <a:lnSpc>
                    <a:spcPct val="107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ID" sz="2000" dirty="0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 </a:t>
                </a:r>
                <a:endParaRPr lang="en-US" sz="20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457200" marR="0" indent="0">
                  <a:lnSpc>
                    <a:spcPct val="107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ID" sz="2000" dirty="0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x1 = det(A1)/det(A) =  -40/44 = -10/11</a:t>
                </a:r>
                <a:endParaRPr lang="en-US" sz="20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457200" marR="0" indent="0">
                  <a:lnSpc>
                    <a:spcPct val="107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ID" sz="2000" dirty="0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x2 = det(A2)/det(A) =   72/44 = 18/11</a:t>
                </a:r>
                <a:endParaRPr lang="en-US" sz="20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457200" marR="0" indent="0">
                  <a:lnSpc>
                    <a:spcPct val="107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ID" sz="2000" dirty="0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x3 = det(A3)/det(A) = 152/44 = 38/11</a:t>
                </a:r>
                <a:endParaRPr lang="en-US" sz="20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indent="0">
                  <a:buNone/>
                </a:pPr>
                <a:endParaRPr lang="en-US" sz="20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indent="0">
                  <a:buNone/>
                </a:pPr>
                <a:endParaRPr lang="en-US" sz="2400" b="1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C15158ED-6D62-621C-8CFD-4C57B2532F93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678873"/>
                <a:ext cx="10515600" cy="5990214"/>
              </a:xfrm>
              <a:blipFill>
                <a:blip r:embed="rId2"/>
                <a:stretch>
                  <a:fillRect l="-928" t="-142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6" name="Picture 5">
            <a:extLst>
              <a:ext uri="{FF2B5EF4-FFF2-40B4-BE49-F238E27FC236}">
                <a16:creationId xmlns:a16="http://schemas.microsoft.com/office/drawing/2014/main" id="{4101D931-5EFD-CB1E-18AD-CA3F333E44C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88256" y="188913"/>
            <a:ext cx="3703744" cy="1390506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FDACA4CE-13C4-8CE2-E949-E2D582D3AC8C}"/>
              </a:ext>
            </a:extLst>
          </p:cNvPr>
          <p:cNvSpPr txBox="1"/>
          <p:nvPr/>
        </p:nvSpPr>
        <p:spPr>
          <a:xfrm>
            <a:off x="838199" y="1394753"/>
            <a:ext cx="7169727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D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Selesaikan</a:t>
            </a:r>
            <a:r>
              <a:rPr lang="en-ID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dengan</a:t>
            </a:r>
            <a:r>
              <a:rPr lang="en-ID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menggunakan</a:t>
            </a:r>
            <a:r>
              <a:rPr lang="en-ID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kaidah</a:t>
            </a:r>
            <a:r>
              <a:rPr lang="en-ID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Cramer</a:t>
            </a:r>
            <a:endParaRPr lang="en-US" sz="2400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C392EB8-A47C-28B0-639D-D789C55833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E93D2-DCDA-4E48-A281-710C57DF037E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70735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8DF90B-BA7E-4F7C-9C75-CED211943E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Latihan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09EA4D-4AEC-4633-82F0-73B4E1C02B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err="1"/>
              <a:t>Tentukan</a:t>
            </a:r>
            <a:r>
              <a:rPr lang="en-US" dirty="0"/>
              <a:t> </a:t>
            </a:r>
            <a:r>
              <a:rPr lang="en-US" dirty="0" err="1"/>
              <a:t>determinan</a:t>
            </a:r>
            <a:r>
              <a:rPr lang="en-US" dirty="0"/>
              <a:t> matriks2 </a:t>
            </a:r>
            <a:r>
              <a:rPr lang="en-US" dirty="0" err="1"/>
              <a:t>berikut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ekspansi</a:t>
            </a:r>
            <a:r>
              <a:rPr lang="en-US" dirty="0"/>
              <a:t> </a:t>
            </a:r>
            <a:r>
              <a:rPr lang="en-US" dirty="0" err="1"/>
              <a:t>kofaktor</a:t>
            </a:r>
            <a:r>
              <a:rPr lang="en-US" dirty="0"/>
              <a:t>: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2E0FBA7-D173-4E57-B8E4-E5349AD2988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77582" y="4577478"/>
            <a:ext cx="2212285" cy="1599485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53453386-945D-42C1-932D-70E0DEA7D02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54799" y="2642160"/>
            <a:ext cx="2205867" cy="143536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C9066986-B94D-4D1C-960B-4893FEEA14D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54799" y="4500099"/>
            <a:ext cx="2447728" cy="1754241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2E3381B9-10E3-4F53-86E5-C2BD34DCFC6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877582" y="2708572"/>
            <a:ext cx="2005066" cy="1343548"/>
          </a:xfrm>
          <a:prstGeom prst="rect">
            <a:avLst/>
          </a:prstGeom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53315F3-8A6F-76E5-DD55-5CF7E49B6D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E93D2-DCDA-4E48-A281-710C57DF037E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54491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7CD66E85-5E6A-458F-BBC8-47DF7A63E5FF}"/>
                  </a:ext>
                </a:extLst>
              </p:cNvPr>
              <p:cNvSpPr txBox="1"/>
              <p:nvPr/>
            </p:nvSpPr>
            <p:spPr>
              <a:xfrm>
                <a:off x="7435549" y="325626"/>
                <a:ext cx="4134824" cy="1139414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r>
                  <a:rPr lang="en-US" sz="2800" dirty="0"/>
                  <a:t>       A =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sz="28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3"/>
                                  <m:mcJc m:val="center"/>
                                </m:mcPr>
                              </m:mc>
                            </m:mcs>
                            <m:ctrlP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6</m:t>
                              </m:r>
                            </m:e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−3</m:t>
                              </m:r>
                            </m:e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</m:mr>
                          <m:mr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−4</m:t>
                              </m:r>
                            </m:e>
                          </m:mr>
                          <m:mr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</m:e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</m:mr>
                        </m:m>
                      </m:e>
                    </m:d>
                  </m:oMath>
                </a14:m>
                <a:endParaRPr lang="en-US" sz="2800" dirty="0"/>
              </a:p>
            </p:txBody>
          </p:sp>
        </mc:Choice>
        <mc:Fallback xmlns="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7CD66E85-5E6A-458F-BBC8-47DF7A63E5F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35549" y="325626"/>
                <a:ext cx="4134824" cy="1139414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TextBox 2">
            <a:extLst>
              <a:ext uri="{FF2B5EF4-FFF2-40B4-BE49-F238E27FC236}">
                <a16:creationId xmlns:a16="http://schemas.microsoft.com/office/drawing/2014/main" id="{9F6572E9-C20E-4B43-BF56-71733A95E8D0}"/>
              </a:ext>
            </a:extLst>
          </p:cNvPr>
          <p:cNvSpPr txBox="1"/>
          <p:nvPr/>
        </p:nvSpPr>
        <p:spPr>
          <a:xfrm>
            <a:off x="1463039" y="633723"/>
            <a:ext cx="639469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err="1"/>
              <a:t>Misalkan</a:t>
            </a:r>
            <a:r>
              <a:rPr lang="en-US" sz="2800" dirty="0"/>
              <a:t> A </a:t>
            </a:r>
            <a:r>
              <a:rPr lang="en-US" sz="2800" dirty="0" err="1"/>
              <a:t>adalah</a:t>
            </a:r>
            <a:r>
              <a:rPr lang="en-US" sz="2800" dirty="0"/>
              <a:t> </a:t>
            </a:r>
            <a:r>
              <a:rPr lang="en-US" sz="2800" dirty="0" err="1"/>
              <a:t>matriks</a:t>
            </a:r>
            <a:r>
              <a:rPr lang="en-US" sz="2800" dirty="0"/>
              <a:t> </a:t>
            </a:r>
            <a:r>
              <a:rPr lang="en-US" sz="2800" dirty="0" err="1"/>
              <a:t>sebagai</a:t>
            </a:r>
            <a:r>
              <a:rPr lang="en-US" sz="2800" dirty="0"/>
              <a:t> </a:t>
            </a:r>
            <a:r>
              <a:rPr lang="en-US" sz="2800" dirty="0" err="1"/>
              <a:t>berikut</a:t>
            </a:r>
            <a:r>
              <a:rPr lang="en-US" sz="2800" dirty="0"/>
              <a:t>: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FF849CF-4EFC-42E2-8628-5AFB577E99B4}"/>
              </a:ext>
            </a:extLst>
          </p:cNvPr>
          <p:cNvSpPr txBox="1"/>
          <p:nvPr/>
        </p:nvSpPr>
        <p:spPr>
          <a:xfrm>
            <a:off x="1463039" y="1700101"/>
            <a:ext cx="8457893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err="1"/>
              <a:t>Maka</a:t>
            </a:r>
            <a:r>
              <a:rPr lang="en-US" sz="2800" dirty="0"/>
              <a:t>, </a:t>
            </a:r>
            <a:r>
              <a:rPr lang="en-US" sz="2800" dirty="0" err="1"/>
              <a:t>untuk</a:t>
            </a:r>
            <a:r>
              <a:rPr lang="en-US" sz="2800" dirty="0"/>
              <a:t> </a:t>
            </a:r>
            <a:r>
              <a:rPr lang="en-US" sz="2800" dirty="0" err="1"/>
              <a:t>menghitung</a:t>
            </a:r>
            <a:r>
              <a:rPr lang="en-US" sz="2800" dirty="0"/>
              <a:t> M</a:t>
            </a:r>
            <a:r>
              <a:rPr lang="en-US" sz="2800" baseline="-25000" dirty="0"/>
              <a:t>11</a:t>
            </a:r>
            <a:r>
              <a:rPr lang="en-US" sz="2800" dirty="0"/>
              <a:t> </a:t>
            </a:r>
            <a:r>
              <a:rPr lang="en-US" sz="2800" dirty="0" err="1"/>
              <a:t>tidak</a:t>
            </a:r>
            <a:r>
              <a:rPr lang="en-US" sz="2800" dirty="0"/>
              <a:t> </a:t>
            </a:r>
            <a:r>
              <a:rPr lang="en-US" sz="2800" dirty="0" err="1"/>
              <a:t>melibatkan</a:t>
            </a:r>
            <a:r>
              <a:rPr lang="en-US" sz="2800" dirty="0"/>
              <a:t> </a:t>
            </a:r>
            <a:r>
              <a:rPr lang="en-US" sz="2800" dirty="0" err="1"/>
              <a:t>elemen</a:t>
            </a:r>
            <a:r>
              <a:rPr lang="en-US" sz="2800" dirty="0"/>
              <a:t> </a:t>
            </a:r>
          </a:p>
          <a:p>
            <a:r>
              <a:rPr lang="en-US" sz="2800" dirty="0"/>
              <a:t>pada </a:t>
            </a:r>
            <a:r>
              <a:rPr lang="en-US" sz="2800" dirty="0" err="1"/>
              <a:t>baris</a:t>
            </a:r>
            <a:r>
              <a:rPr lang="en-US" sz="2800" dirty="0"/>
              <a:t> ke-1 dan </a:t>
            </a:r>
            <a:r>
              <a:rPr lang="en-US" sz="2800" dirty="0" err="1"/>
              <a:t>kolom</a:t>
            </a:r>
            <a:r>
              <a:rPr lang="en-US" sz="2800" dirty="0"/>
              <a:t> ke-1: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4BE9A31E-0954-4D3C-9760-A239C0476E8F}"/>
                  </a:ext>
                </a:extLst>
              </p:cNvPr>
              <p:cNvSpPr txBox="1"/>
              <p:nvPr/>
            </p:nvSpPr>
            <p:spPr>
              <a:xfrm>
                <a:off x="1364034" y="2820776"/>
                <a:ext cx="4134824" cy="1139414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r>
                  <a:rPr lang="en-US" sz="2800" dirty="0"/>
                  <a:t>       A =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sz="28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3"/>
                                  <m:mcJc m:val="center"/>
                                </m:mcPr>
                              </m:mc>
                            </m:mcs>
                            <m:ctrlP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6</m:t>
                              </m:r>
                            </m:e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−3</m:t>
                              </m:r>
                            </m:e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</m:mr>
                          <m:mr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−4</m:t>
                              </m:r>
                            </m:e>
                          </m:mr>
                          <m:mr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</m:e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</m:mr>
                        </m:m>
                      </m:e>
                    </m:d>
                  </m:oMath>
                </a14:m>
                <a:endParaRPr lang="en-US" sz="2800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4BE9A31E-0954-4D3C-9760-A239C0476E8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64034" y="2820776"/>
                <a:ext cx="4134824" cy="1139414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A7485C3A-0A03-43A3-A510-23823D7BEB15}"/>
              </a:ext>
            </a:extLst>
          </p:cNvPr>
          <p:cNvCxnSpPr/>
          <p:nvPr/>
        </p:nvCxnSpPr>
        <p:spPr>
          <a:xfrm>
            <a:off x="2337146" y="2971037"/>
            <a:ext cx="2418080" cy="0"/>
          </a:xfrm>
          <a:prstGeom prst="line">
            <a:avLst/>
          </a:prstGeom>
          <a:ln w="158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DD8B746D-9064-4BA3-A14F-9B1F64FE3172}"/>
              </a:ext>
            </a:extLst>
          </p:cNvPr>
          <p:cNvCxnSpPr>
            <a:cxnSpLocks/>
          </p:cNvCxnSpPr>
          <p:nvPr/>
        </p:nvCxnSpPr>
        <p:spPr>
          <a:xfrm>
            <a:off x="2710969" y="2559114"/>
            <a:ext cx="0" cy="1662737"/>
          </a:xfrm>
          <a:prstGeom prst="line">
            <a:avLst/>
          </a:prstGeom>
          <a:ln w="158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Rectangle 9">
                <a:extLst>
                  <a:ext uri="{FF2B5EF4-FFF2-40B4-BE49-F238E27FC236}">
                    <a16:creationId xmlns:a16="http://schemas.microsoft.com/office/drawing/2014/main" id="{719E7497-AFDD-4887-94B3-6974CE0F1C49}"/>
                  </a:ext>
                </a:extLst>
              </p:cNvPr>
              <p:cNvSpPr/>
              <p:nvPr/>
            </p:nvSpPr>
            <p:spPr>
              <a:xfrm>
                <a:off x="5852361" y="2960877"/>
                <a:ext cx="5311967" cy="8592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28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𝑀</m:t>
                        </m:r>
                      </m:e>
                      <m:sub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1</m:t>
                        </m:r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sz="2800" dirty="0"/>
                  <a:t>=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US" sz="2800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2"/>
                                  <m:mcJc m:val="center"/>
                                </m:mcPr>
                              </m:mc>
                            </m:mcs>
                            <m:ctrlPr>
                              <a:rPr lang="en-US" sz="2800" i="1" dirty="0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sz="2800" i="1" dirty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  <m:e>
                              <m:r>
                                <a:rPr lang="en-US" sz="2800" i="1" dirty="0">
                                  <a:latin typeface="Cambria Math" panose="02040503050406030204" pitchFamily="18" charset="0"/>
                                </a:rPr>
                                <m:t>−4</m:t>
                              </m:r>
                            </m:e>
                          </m:mr>
                          <m:mr>
                            <m:e>
                              <m:r>
                                <a:rPr lang="en-US" sz="2800" b="0" i="1" dirty="0" smtClean="0"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</m:e>
                            <m:e>
                              <m:r>
                                <a:rPr lang="en-US" sz="2800" i="1" dirty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</m:mr>
                        </m:m>
                      </m:e>
                    </m:d>
                  </m:oMath>
                </a14:m>
                <a:r>
                  <a:rPr lang="en-US" sz="2800" dirty="0"/>
                  <a:t>=(2)(3) – (–4)(5) = 26</a:t>
                </a:r>
              </a:p>
            </p:txBody>
          </p:sp>
        </mc:Choice>
        <mc:Fallback xmlns="">
          <p:sp>
            <p:nvSpPr>
              <p:cNvPr id="10" name="Rectangle 9">
                <a:extLst>
                  <a:ext uri="{FF2B5EF4-FFF2-40B4-BE49-F238E27FC236}">
                    <a16:creationId xmlns:a16="http://schemas.microsoft.com/office/drawing/2014/main" id="{719E7497-AFDD-4887-94B3-6974CE0F1C4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52361" y="2960877"/>
                <a:ext cx="5311967" cy="859210"/>
              </a:xfrm>
              <a:prstGeom prst="rect">
                <a:avLst/>
              </a:prstGeom>
              <a:blipFill>
                <a:blip r:embed="rId4"/>
                <a:stretch>
                  <a:fillRect b="-70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TextBox 10">
            <a:extLst>
              <a:ext uri="{FF2B5EF4-FFF2-40B4-BE49-F238E27FC236}">
                <a16:creationId xmlns:a16="http://schemas.microsoft.com/office/drawing/2014/main" id="{0FB9D536-F218-409E-90F4-01545DA30921}"/>
              </a:ext>
            </a:extLst>
          </p:cNvPr>
          <p:cNvSpPr txBox="1"/>
          <p:nvPr/>
        </p:nvSpPr>
        <p:spPr>
          <a:xfrm>
            <a:off x="1557632" y="4318041"/>
            <a:ext cx="7507183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err="1"/>
              <a:t>Untuk</a:t>
            </a:r>
            <a:r>
              <a:rPr lang="en-US" sz="2800" dirty="0"/>
              <a:t> </a:t>
            </a:r>
            <a:r>
              <a:rPr lang="en-US" sz="2800" dirty="0" err="1"/>
              <a:t>menghitung</a:t>
            </a:r>
            <a:r>
              <a:rPr lang="en-US" sz="2800" dirty="0"/>
              <a:t> M</a:t>
            </a:r>
            <a:r>
              <a:rPr lang="en-US" sz="2800" baseline="-25000" dirty="0"/>
              <a:t>23</a:t>
            </a:r>
            <a:r>
              <a:rPr lang="en-US" sz="2800" dirty="0"/>
              <a:t> </a:t>
            </a:r>
            <a:r>
              <a:rPr lang="en-US" sz="2800" dirty="0" err="1"/>
              <a:t>tidak</a:t>
            </a:r>
            <a:r>
              <a:rPr lang="en-US" sz="2800" dirty="0"/>
              <a:t> </a:t>
            </a:r>
            <a:r>
              <a:rPr lang="en-US" sz="2800" dirty="0" err="1"/>
              <a:t>melibatkan</a:t>
            </a:r>
            <a:r>
              <a:rPr lang="en-US" sz="2800" dirty="0"/>
              <a:t> </a:t>
            </a:r>
            <a:r>
              <a:rPr lang="en-US" sz="2800" dirty="0" err="1"/>
              <a:t>elemen</a:t>
            </a:r>
            <a:r>
              <a:rPr lang="en-US" sz="2800" dirty="0"/>
              <a:t> </a:t>
            </a:r>
          </a:p>
          <a:p>
            <a:r>
              <a:rPr lang="en-US" sz="2800" dirty="0"/>
              <a:t>pada </a:t>
            </a:r>
            <a:r>
              <a:rPr lang="en-US" sz="2800" dirty="0" err="1"/>
              <a:t>baris</a:t>
            </a:r>
            <a:r>
              <a:rPr lang="en-US" sz="2800" dirty="0"/>
              <a:t> ke-2 dan </a:t>
            </a:r>
            <a:r>
              <a:rPr lang="en-US" sz="2800" dirty="0" err="1"/>
              <a:t>kolom</a:t>
            </a:r>
            <a:r>
              <a:rPr lang="en-US" sz="2800" dirty="0"/>
              <a:t> ke-3: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15C94F88-5D30-4258-8CAF-ADE364372DEA}"/>
                  </a:ext>
                </a:extLst>
              </p:cNvPr>
              <p:cNvSpPr txBox="1"/>
              <p:nvPr/>
            </p:nvSpPr>
            <p:spPr>
              <a:xfrm>
                <a:off x="1364034" y="5384356"/>
                <a:ext cx="4134824" cy="1139414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r>
                  <a:rPr lang="en-US" sz="2800" dirty="0"/>
                  <a:t>       A =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sz="28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3"/>
                                  <m:mcJc m:val="center"/>
                                </m:mcPr>
                              </m:mc>
                            </m:mcs>
                            <m:ctrlP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6</m:t>
                              </m:r>
                            </m:e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−3</m:t>
                              </m:r>
                            </m:e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</m:mr>
                          <m:mr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−4</m:t>
                              </m:r>
                            </m:e>
                          </m:mr>
                          <m:mr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</m:e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</m:mr>
                        </m:m>
                      </m:e>
                    </m:d>
                  </m:oMath>
                </a14:m>
                <a:endParaRPr lang="en-US" sz="2800" dirty="0"/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15C94F88-5D30-4258-8CAF-ADE364372DE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64034" y="5384356"/>
                <a:ext cx="4134824" cy="1139414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B27F5896-E155-4CA0-8A97-1F62E1E2B00F}"/>
              </a:ext>
            </a:extLst>
          </p:cNvPr>
          <p:cNvCxnSpPr/>
          <p:nvPr/>
        </p:nvCxnSpPr>
        <p:spPr>
          <a:xfrm>
            <a:off x="2242308" y="5954063"/>
            <a:ext cx="2418080" cy="0"/>
          </a:xfrm>
          <a:prstGeom prst="line">
            <a:avLst/>
          </a:prstGeom>
          <a:ln w="158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11D1153E-A4A5-4C82-9A30-1481DDAE8293}"/>
              </a:ext>
            </a:extLst>
          </p:cNvPr>
          <p:cNvCxnSpPr>
            <a:cxnSpLocks/>
          </p:cNvCxnSpPr>
          <p:nvPr/>
        </p:nvCxnSpPr>
        <p:spPr>
          <a:xfrm>
            <a:off x="4198183" y="5122694"/>
            <a:ext cx="0" cy="1662737"/>
          </a:xfrm>
          <a:prstGeom prst="line">
            <a:avLst/>
          </a:prstGeom>
          <a:ln w="158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Rectangle 14">
                <a:extLst>
                  <a:ext uri="{FF2B5EF4-FFF2-40B4-BE49-F238E27FC236}">
                    <a16:creationId xmlns:a16="http://schemas.microsoft.com/office/drawing/2014/main" id="{8D2C6183-CD04-4650-8308-55BA3AED9FF4}"/>
                  </a:ext>
                </a:extLst>
              </p:cNvPr>
              <p:cNvSpPr/>
              <p:nvPr/>
            </p:nvSpPr>
            <p:spPr>
              <a:xfrm>
                <a:off x="5852360" y="5483920"/>
                <a:ext cx="5238485" cy="8592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28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𝑀</m:t>
                        </m:r>
                      </m:e>
                      <m:sub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23</m:t>
                        </m:r>
                      </m:sub>
                    </m:sSub>
                  </m:oMath>
                </a14:m>
                <a:r>
                  <a:rPr lang="en-US" sz="2800" dirty="0"/>
                  <a:t>=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US" sz="2800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2"/>
                                  <m:mcJc m:val="center"/>
                                </m:mcPr>
                              </m:mc>
                            </m:mcs>
                            <m:ctrlPr>
                              <a:rPr lang="en-US" sz="2800" i="1" dirty="0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sz="2800" b="0" i="1" dirty="0" smtClean="0">
                                  <a:latin typeface="Cambria Math" panose="02040503050406030204" pitchFamily="18" charset="0"/>
                                </a:rPr>
                                <m:t>6</m:t>
                              </m:r>
                            </m:e>
                            <m:e>
                              <m:r>
                                <a:rPr lang="en-US" sz="2800" i="1" dirty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2800" b="0" i="1" dirty="0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</m:mr>
                          <m:mr>
                            <m:e>
                              <m:r>
                                <a:rPr lang="en-US" sz="2800" b="0" i="1" dirty="0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800" b="0" i="1" dirty="0" smtClean="0"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</m:e>
                          </m:mr>
                        </m:m>
                      </m:e>
                    </m:d>
                  </m:oMath>
                </a14:m>
                <a:r>
                  <a:rPr lang="en-US" sz="2800" dirty="0"/>
                  <a:t>=(6)(5) – (–3)(1) = 33</a:t>
                </a:r>
              </a:p>
            </p:txBody>
          </p:sp>
        </mc:Choice>
        <mc:Fallback xmlns="">
          <p:sp>
            <p:nvSpPr>
              <p:cNvPr id="15" name="Rectangle 14">
                <a:extLst>
                  <a:ext uri="{FF2B5EF4-FFF2-40B4-BE49-F238E27FC236}">
                    <a16:creationId xmlns:a16="http://schemas.microsoft.com/office/drawing/2014/main" id="{8D2C6183-CD04-4650-8308-55BA3AED9FF4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52360" y="5483920"/>
                <a:ext cx="5238485" cy="859210"/>
              </a:xfrm>
              <a:prstGeom prst="rect">
                <a:avLst/>
              </a:prstGeom>
              <a:blipFill>
                <a:blip r:embed="rId6"/>
                <a:stretch>
                  <a:fillRect r="-1281" b="-70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BB3CB8C-AEDA-E23A-53F4-27D5967D83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E93D2-DCDA-4E48-A281-710C57DF037E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82135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CACEFEA4-A3B7-4298-BB28-9CBEA3479304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949960" y="568959"/>
                <a:ext cx="10748054" cy="6094599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US" sz="2400" b="1" dirty="0"/>
                  <a:t>Contoh 1</a:t>
                </a:r>
                <a:r>
                  <a:rPr lang="en-US" sz="2400" dirty="0"/>
                  <a:t>:  </a:t>
                </a:r>
                <a:r>
                  <a:rPr lang="en-US" sz="2400" dirty="0" err="1"/>
                  <a:t>Tinjau</a:t>
                </a:r>
                <a:r>
                  <a:rPr lang="en-US" sz="2400" dirty="0"/>
                  <a:t> </a:t>
                </a:r>
                <a:r>
                  <a:rPr lang="en-US" sz="2400" dirty="0" err="1"/>
                  <a:t>matriks</a:t>
                </a:r>
                <a:r>
                  <a:rPr lang="en-US" sz="2400" dirty="0"/>
                  <a:t> A </a:t>
                </a:r>
                <a:r>
                  <a:rPr lang="en-US" sz="2400" dirty="0" err="1"/>
                  <a:t>berikut</a:t>
                </a:r>
                <a:endParaRPr lang="en-US" sz="2400" dirty="0"/>
              </a:p>
              <a:p>
                <a:pPr marL="0" indent="0">
                  <a:buNone/>
                </a:pPr>
                <a:endParaRPr lang="en-US" sz="2400" dirty="0"/>
              </a:p>
              <a:p>
                <a:pPr marL="0" indent="0">
                  <a:buNone/>
                </a:pPr>
                <a:r>
                  <a:rPr lang="en-US" sz="2400" dirty="0"/>
                  <a:t>Minor </a:t>
                </a:r>
                <a:r>
                  <a:rPr lang="en-US" sz="2400" dirty="0" err="1"/>
                  <a:t>entri</a:t>
                </a:r>
                <a:r>
                  <a:rPr lang="en-US" sz="2400" dirty="0"/>
                  <a:t> dan </a:t>
                </a:r>
                <a:r>
                  <a:rPr lang="en-US" sz="2400" dirty="0" err="1"/>
                  <a:t>kofaktor</a:t>
                </a:r>
                <a:r>
                  <a:rPr lang="en-US" sz="2400" dirty="0"/>
                  <a:t> </a:t>
                </a:r>
                <a:r>
                  <a:rPr lang="en-US" sz="2400" dirty="0" err="1"/>
                  <a:t>dari</a:t>
                </a:r>
                <a:r>
                  <a:rPr lang="en-US" sz="2400" dirty="0"/>
                  <a:t> </a:t>
                </a:r>
                <a:r>
                  <a:rPr lang="en-US" sz="2400" dirty="0" err="1"/>
                  <a:t>matriks</a:t>
                </a:r>
                <a:r>
                  <a:rPr lang="en-US" sz="2400" dirty="0"/>
                  <a:t> A </a:t>
                </a:r>
                <a:r>
                  <a:rPr lang="en-US" sz="2400" dirty="0" err="1"/>
                  <a:t>adalah</a:t>
                </a:r>
                <a:r>
                  <a:rPr lang="en-US" sz="2400" dirty="0"/>
                  <a:t> </a:t>
                </a:r>
                <a:r>
                  <a:rPr lang="en-US" sz="2400" dirty="0" err="1"/>
                  <a:t>sebagai</a:t>
                </a:r>
                <a:r>
                  <a:rPr lang="en-US" sz="2400" dirty="0"/>
                  <a:t> </a:t>
                </a:r>
                <a:r>
                  <a:rPr lang="en-US" sz="2400" dirty="0" err="1"/>
                  <a:t>berikut</a:t>
                </a:r>
                <a:r>
                  <a:rPr lang="en-US" sz="2400" dirty="0"/>
                  <a:t>: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𝑀</m:t>
                        </m:r>
                      </m:e>
                      <m:sub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11</m:t>
                        </m:r>
                      </m:sub>
                    </m:sSub>
                  </m:oMath>
                </a14:m>
                <a:r>
                  <a:rPr lang="en-US" sz="2400" dirty="0"/>
                  <a:t>=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US" sz="2400" i="1" dirty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2"/>
                                  <m:mcJc m:val="center"/>
                                </m:mcPr>
                              </m:mc>
                            </m:mcs>
                            <m:ctrlPr>
                              <a:rPr lang="en-US" sz="2400" i="1" dirty="0" smtClean="0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sz="2400" b="0" i="1" dirty="0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  <m:e>
                              <m:r>
                                <a:rPr lang="en-US" sz="2400" b="0" i="1" dirty="0" smtClean="0">
                                  <a:latin typeface="Cambria Math" panose="02040503050406030204" pitchFamily="18" charset="0"/>
                                </a:rPr>
                                <m:t>−4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dirty="0" smtClean="0"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</m:e>
                            <m:e>
                              <m:r>
                                <a:rPr lang="en-US" sz="2400" b="0" i="1" dirty="0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</m:mr>
                        </m:m>
                      </m:e>
                    </m:d>
                  </m:oMath>
                </a14:m>
                <a:r>
                  <a:rPr lang="en-US" sz="2400" dirty="0"/>
                  <a:t>=(2)(3) – (–4)(5) = 26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CACEFEA4-A3B7-4298-BB28-9CBEA3479304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949960" y="568959"/>
                <a:ext cx="10748054" cy="6094599"/>
              </a:xfrm>
              <a:blipFill>
                <a:blip r:embed="rId2"/>
                <a:stretch>
                  <a:fillRect l="-908" t="-14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6E3C0CCD-276D-488C-8D31-C1A2E2E49393}"/>
                  </a:ext>
                </a:extLst>
              </p:cNvPr>
              <p:cNvSpPr txBox="1"/>
              <p:nvPr/>
            </p:nvSpPr>
            <p:spPr>
              <a:xfrm>
                <a:off x="5090457" y="277395"/>
                <a:ext cx="2914114" cy="895310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r>
                  <a:rPr lang="en-US" sz="2800" dirty="0"/>
                  <a:t>       </a:t>
                </a:r>
                <a:r>
                  <a:rPr lang="en-US" sz="2200" dirty="0"/>
                  <a:t>A =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sz="22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3"/>
                                  <m:mcJc m:val="center"/>
                                </m:mcPr>
                              </m:mc>
                            </m:mcs>
                            <m:ctrlPr>
                              <a:rPr lang="en-US" sz="2200" b="0" i="1" smtClean="0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6</m:t>
                              </m:r>
                            </m:e>
                            <m:e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−3</m:t>
                              </m:r>
                            </m:e>
                            <m:e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</m:mr>
                          <m:mr>
                            <m:e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  <m:e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  <m:e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−4</m:t>
                              </m:r>
                            </m:e>
                          </m:mr>
                          <m:mr>
                            <m:e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</m:e>
                            <m:e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</m:mr>
                        </m:m>
                      </m:e>
                    </m:d>
                  </m:oMath>
                </a14:m>
                <a:endParaRPr lang="en-US" sz="2200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6E3C0CCD-276D-488C-8D31-C1A2E2E4939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90457" y="277395"/>
                <a:ext cx="2914114" cy="89531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angle 1">
                <a:extLst>
                  <a:ext uri="{FF2B5EF4-FFF2-40B4-BE49-F238E27FC236}">
                    <a16:creationId xmlns:a16="http://schemas.microsoft.com/office/drawing/2014/main" id="{7700354A-E8E5-41CD-8C76-AA53F37E7CB2}"/>
                  </a:ext>
                </a:extLst>
              </p:cNvPr>
              <p:cNvSpPr/>
              <p:nvPr/>
            </p:nvSpPr>
            <p:spPr>
              <a:xfrm>
                <a:off x="949960" y="2866629"/>
                <a:ext cx="4561185" cy="74962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𝑀</m:t>
                        </m:r>
                      </m:e>
                      <m:sub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1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sz="2400" dirty="0"/>
                  <a:t>=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US" sz="2400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2"/>
                                  <m:mcJc m:val="center"/>
                                </m:mcPr>
                              </m:mc>
                            </m:mcs>
                            <m:ctrlPr>
                              <a:rPr lang="en-US" sz="2400" i="1" dirty="0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sz="2400" i="1" dirty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  <m:e>
                              <m:r>
                                <a:rPr lang="en-US" sz="2400" i="1" dirty="0">
                                  <a:latin typeface="Cambria Math" panose="02040503050406030204" pitchFamily="18" charset="0"/>
                                </a:rPr>
                                <m:t>−4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dirty="0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400" i="1" dirty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</m:mr>
                        </m:m>
                      </m:e>
                    </m:d>
                  </m:oMath>
                </a14:m>
                <a:r>
                  <a:rPr lang="en-US" sz="2400" dirty="0"/>
                  <a:t>=(2)(3) – (–4)(1) = 10</a:t>
                </a:r>
              </a:p>
            </p:txBody>
          </p:sp>
        </mc:Choice>
        <mc:Fallback xmlns="">
          <p:sp>
            <p:nvSpPr>
              <p:cNvPr id="2" name="Rectangle 1">
                <a:extLst>
                  <a:ext uri="{FF2B5EF4-FFF2-40B4-BE49-F238E27FC236}">
                    <a16:creationId xmlns:a16="http://schemas.microsoft.com/office/drawing/2014/main" id="{7700354A-E8E5-41CD-8C76-AA53F37E7CB2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9960" y="2866629"/>
                <a:ext cx="4561185" cy="749629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Rectangle 3">
                <a:extLst>
                  <a:ext uri="{FF2B5EF4-FFF2-40B4-BE49-F238E27FC236}">
                    <a16:creationId xmlns:a16="http://schemas.microsoft.com/office/drawing/2014/main" id="{BCAEF719-A8F9-4783-A892-00C0E51638BF}"/>
                  </a:ext>
                </a:extLst>
              </p:cNvPr>
              <p:cNvSpPr/>
              <p:nvPr/>
            </p:nvSpPr>
            <p:spPr>
              <a:xfrm>
                <a:off x="949960" y="3828791"/>
                <a:ext cx="3952044" cy="74962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𝑀</m:t>
                        </m:r>
                      </m:e>
                      <m:sub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1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sub>
                    </m:sSub>
                  </m:oMath>
                </a14:m>
                <a:r>
                  <a:rPr lang="en-US" sz="2400" dirty="0"/>
                  <a:t>=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US" sz="2400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2"/>
                                  <m:mcJc m:val="center"/>
                                </m:mcPr>
                              </m:mc>
                            </m:mcs>
                            <m:ctrlPr>
                              <a:rPr lang="en-US" sz="2400" i="1" dirty="0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sz="2400" i="1" dirty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  <m:e>
                              <m:r>
                                <a:rPr lang="en-US" sz="2400" b="0" i="1" dirty="0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dirty="0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400" b="0" i="1" dirty="0" smtClean="0"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</m:e>
                          </m:mr>
                        </m:m>
                      </m:e>
                    </m:d>
                  </m:oMath>
                </a14:m>
                <a:r>
                  <a:rPr lang="en-US" sz="2400" dirty="0"/>
                  <a:t>=(2)(5) – (2)(1) = 8</a:t>
                </a:r>
              </a:p>
            </p:txBody>
          </p:sp>
        </mc:Choice>
        <mc:Fallback xmlns="">
          <p:sp>
            <p:nvSpPr>
              <p:cNvPr id="4" name="Rectangle 3">
                <a:extLst>
                  <a:ext uri="{FF2B5EF4-FFF2-40B4-BE49-F238E27FC236}">
                    <a16:creationId xmlns:a16="http://schemas.microsoft.com/office/drawing/2014/main" id="{BCAEF719-A8F9-4783-A892-00C0E51638BF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9960" y="3828791"/>
                <a:ext cx="3952044" cy="749629"/>
              </a:xfrm>
              <a:prstGeom prst="rect">
                <a:avLst/>
              </a:prstGeom>
              <a:blipFill>
                <a:blip r:embed="rId5"/>
                <a:stretch>
                  <a:fillRect r="-138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Rectangle 11">
                <a:extLst>
                  <a:ext uri="{FF2B5EF4-FFF2-40B4-BE49-F238E27FC236}">
                    <a16:creationId xmlns:a16="http://schemas.microsoft.com/office/drawing/2014/main" id="{53F68372-1A15-4ADA-ABB7-B5F7F1F22848}"/>
                  </a:ext>
                </a:extLst>
              </p:cNvPr>
              <p:cNvSpPr/>
              <p:nvPr/>
            </p:nvSpPr>
            <p:spPr>
              <a:xfrm>
                <a:off x="949960" y="4852198"/>
                <a:ext cx="4114653" cy="74962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𝑀</m:t>
                        </m:r>
                      </m:e>
                      <m:sub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22</m:t>
                        </m:r>
                      </m:sub>
                    </m:sSub>
                  </m:oMath>
                </a14:m>
                <a:r>
                  <a:rPr lang="en-US" sz="2400" dirty="0"/>
                  <a:t>=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US" sz="2400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2"/>
                                  <m:mcJc m:val="center"/>
                                </m:mcPr>
                              </m:mc>
                            </m:mcs>
                            <m:ctrlPr>
                              <a:rPr lang="en-US" sz="2400" i="1" dirty="0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sz="2400" b="0" i="1" dirty="0" smtClean="0">
                                  <a:latin typeface="Cambria Math" panose="02040503050406030204" pitchFamily="18" charset="0"/>
                                </a:rPr>
                                <m:t>6</m:t>
                              </m:r>
                            </m:e>
                            <m:e>
                              <m:r>
                                <a:rPr lang="en-US" sz="2400" b="0" i="1" dirty="0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dirty="0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400" i="1" dirty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</m:mr>
                        </m:m>
                      </m:e>
                    </m:d>
                  </m:oMath>
                </a14:m>
                <a:r>
                  <a:rPr lang="en-US" sz="2400" dirty="0"/>
                  <a:t>=(6)(3) – (1)(1) = 17</a:t>
                </a:r>
              </a:p>
            </p:txBody>
          </p:sp>
        </mc:Choice>
        <mc:Fallback xmlns="">
          <p:sp>
            <p:nvSpPr>
              <p:cNvPr id="12" name="Rectangle 11">
                <a:extLst>
                  <a:ext uri="{FF2B5EF4-FFF2-40B4-BE49-F238E27FC236}">
                    <a16:creationId xmlns:a16="http://schemas.microsoft.com/office/drawing/2014/main" id="{53F68372-1A15-4ADA-ABB7-B5F7F1F22848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9960" y="4852198"/>
                <a:ext cx="4114653" cy="749629"/>
              </a:xfrm>
              <a:prstGeom prst="rect">
                <a:avLst/>
              </a:prstGeom>
              <a:blipFill>
                <a:blip r:embed="rId6"/>
                <a:stretch>
                  <a:fillRect r="-118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FD16ACDB-B6F0-41F0-968F-51E0D9BDFC94}"/>
                  </a:ext>
                </a:extLst>
              </p:cNvPr>
              <p:cNvSpPr txBox="1"/>
              <p:nvPr/>
            </p:nvSpPr>
            <p:spPr>
              <a:xfrm>
                <a:off x="7115073" y="2099857"/>
                <a:ext cx="3647345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𝐶</m:t>
                        </m:r>
                      </m:e>
                      <m:sub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11</m:t>
                        </m:r>
                      </m:sub>
                    </m:sSub>
                    <m:r>
                      <a:rPr lang="en-US" sz="2400" b="0" i="0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(−1)</m:t>
                        </m:r>
                      </m:e>
                      <m:sup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1+1</m:t>
                        </m:r>
                      </m:sup>
                    </m:sSup>
                    <m:sSub>
                      <m:sSub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𝑀</m:t>
                        </m:r>
                      </m:e>
                      <m:sub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11</m:t>
                        </m:r>
                      </m:sub>
                    </m:sSub>
                  </m:oMath>
                </a14:m>
                <a:r>
                  <a:rPr lang="en-US" sz="2400" dirty="0"/>
                  <a:t>=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dirty="0" smtClean="0">
                            <a:latin typeface="Cambria Math" panose="02040503050406030204" pitchFamily="18" charset="0"/>
                          </a:rPr>
                          <m:t>𝑀</m:t>
                        </m:r>
                      </m:e>
                      <m:sub>
                        <m:r>
                          <a:rPr lang="en-US" sz="2400" b="0" i="1" dirty="0" smtClean="0">
                            <a:latin typeface="Cambria Math" panose="02040503050406030204" pitchFamily="18" charset="0"/>
                          </a:rPr>
                          <m:t>11</m:t>
                        </m:r>
                      </m:sub>
                    </m:sSub>
                  </m:oMath>
                </a14:m>
                <a:r>
                  <a:rPr lang="en-US" sz="2400" dirty="0"/>
                  <a:t>=26</a:t>
                </a:r>
              </a:p>
            </p:txBody>
          </p:sp>
        </mc:Choice>
        <mc:Fallback xmlns="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FD16ACDB-B6F0-41F0-968F-51E0D9BDFC9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15073" y="2099857"/>
                <a:ext cx="3647345" cy="369332"/>
              </a:xfrm>
              <a:prstGeom prst="rect">
                <a:avLst/>
              </a:prstGeom>
              <a:blipFill>
                <a:blip r:embed="rId7"/>
                <a:stretch>
                  <a:fillRect l="-2843" t="-24590" r="-1672" b="-4918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Rectangle 17">
                <a:extLst>
                  <a:ext uri="{FF2B5EF4-FFF2-40B4-BE49-F238E27FC236}">
                    <a16:creationId xmlns:a16="http://schemas.microsoft.com/office/drawing/2014/main" id="{D11DB9C5-B5C6-49B1-ABA0-67FB86A4510F}"/>
                  </a:ext>
                </a:extLst>
              </p:cNvPr>
              <p:cNvSpPr/>
              <p:nvPr/>
            </p:nvSpPr>
            <p:spPr>
              <a:xfrm>
                <a:off x="7115073" y="2992890"/>
                <a:ext cx="4476418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𝐶</m:t>
                        </m:r>
                      </m:e>
                      <m:sub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1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sz="240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(−1)</m:t>
                        </m:r>
                      </m:e>
                      <m:sup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1+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sSub>
                      <m:sSub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𝑀</m:t>
                        </m:r>
                      </m:e>
                      <m:sub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1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sz="2400" dirty="0"/>
                  <a:t>= –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i="1" dirty="0">
                            <a:latin typeface="Cambria Math" panose="02040503050406030204" pitchFamily="18" charset="0"/>
                          </a:rPr>
                          <m:t>𝑀</m:t>
                        </m:r>
                      </m:e>
                      <m:sub>
                        <m:r>
                          <a:rPr lang="en-US" sz="2400" i="1" dirty="0">
                            <a:latin typeface="Cambria Math" panose="02040503050406030204" pitchFamily="18" charset="0"/>
                          </a:rPr>
                          <m:t>1</m:t>
                        </m:r>
                        <m:r>
                          <a:rPr lang="en-US" sz="2400" b="0" i="1" dirty="0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sz="2400" dirty="0"/>
                  <a:t>= – 10 </a:t>
                </a:r>
              </a:p>
            </p:txBody>
          </p:sp>
        </mc:Choice>
        <mc:Fallback xmlns="">
          <p:sp>
            <p:nvSpPr>
              <p:cNvPr id="18" name="Rectangle 17">
                <a:extLst>
                  <a:ext uri="{FF2B5EF4-FFF2-40B4-BE49-F238E27FC236}">
                    <a16:creationId xmlns:a16="http://schemas.microsoft.com/office/drawing/2014/main" id="{D11DB9C5-B5C6-49B1-ABA0-67FB86A4510F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15073" y="2992890"/>
                <a:ext cx="4476418" cy="461665"/>
              </a:xfrm>
              <a:prstGeom prst="rect">
                <a:avLst/>
              </a:prstGeom>
              <a:blipFill>
                <a:blip r:embed="rId8"/>
                <a:stretch>
                  <a:fillRect l="-272" t="-10526" b="-2894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Rectangle 24">
                <a:extLst>
                  <a:ext uri="{FF2B5EF4-FFF2-40B4-BE49-F238E27FC236}">
                    <a16:creationId xmlns:a16="http://schemas.microsoft.com/office/drawing/2014/main" id="{E1524A85-5D4B-4DA8-8EAD-8E37D8F9C44A}"/>
                  </a:ext>
                </a:extLst>
              </p:cNvPr>
              <p:cNvSpPr/>
              <p:nvPr/>
            </p:nvSpPr>
            <p:spPr>
              <a:xfrm>
                <a:off x="7115073" y="3972772"/>
                <a:ext cx="3788729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𝐶</m:t>
                        </m:r>
                      </m:e>
                      <m:sub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1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sub>
                    </m:sSub>
                    <m:r>
                      <a:rPr lang="en-US" sz="240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(−1)</m:t>
                        </m:r>
                      </m:e>
                      <m:sup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1+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  <m:sSub>
                      <m:sSub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𝑀</m:t>
                        </m:r>
                      </m:e>
                      <m:sub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1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sub>
                    </m:sSub>
                  </m:oMath>
                </a14:m>
                <a:r>
                  <a:rPr lang="en-US" sz="2400" dirty="0"/>
                  <a:t>=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i="1" dirty="0">
                            <a:latin typeface="Cambria Math" panose="02040503050406030204" pitchFamily="18" charset="0"/>
                          </a:rPr>
                          <m:t>𝑀</m:t>
                        </m:r>
                      </m:e>
                      <m:sub>
                        <m:r>
                          <a:rPr lang="en-US" sz="2400" i="1" dirty="0">
                            <a:latin typeface="Cambria Math" panose="02040503050406030204" pitchFamily="18" charset="0"/>
                          </a:rPr>
                          <m:t>1</m:t>
                        </m:r>
                        <m:r>
                          <a:rPr lang="en-US" sz="2400" b="0" i="1" dirty="0" smtClean="0">
                            <a:latin typeface="Cambria Math" panose="02040503050406030204" pitchFamily="18" charset="0"/>
                          </a:rPr>
                          <m:t>3</m:t>
                        </m:r>
                      </m:sub>
                    </m:sSub>
                  </m:oMath>
                </a14:m>
                <a:r>
                  <a:rPr lang="en-US" sz="2400" dirty="0"/>
                  <a:t>= 8 </a:t>
                </a:r>
              </a:p>
            </p:txBody>
          </p:sp>
        </mc:Choice>
        <mc:Fallback xmlns="">
          <p:sp>
            <p:nvSpPr>
              <p:cNvPr id="25" name="Rectangle 24">
                <a:extLst>
                  <a:ext uri="{FF2B5EF4-FFF2-40B4-BE49-F238E27FC236}">
                    <a16:creationId xmlns:a16="http://schemas.microsoft.com/office/drawing/2014/main" id="{E1524A85-5D4B-4DA8-8EAD-8E37D8F9C44A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15073" y="3972772"/>
                <a:ext cx="3788729" cy="461665"/>
              </a:xfrm>
              <a:prstGeom prst="rect">
                <a:avLst/>
              </a:prstGeom>
              <a:blipFill>
                <a:blip r:embed="rId9"/>
                <a:stretch>
                  <a:fillRect l="-322" t="-10667" r="-1608" b="-30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9" name="TextBox 18">
            <a:extLst>
              <a:ext uri="{FF2B5EF4-FFF2-40B4-BE49-F238E27FC236}">
                <a16:creationId xmlns:a16="http://schemas.microsoft.com/office/drawing/2014/main" id="{0C4D3F83-EECC-41B5-93FB-7692095EFA63}"/>
              </a:ext>
            </a:extLst>
          </p:cNvPr>
          <p:cNvSpPr txBox="1"/>
          <p:nvPr/>
        </p:nvSpPr>
        <p:spPr>
          <a:xfrm>
            <a:off x="949960" y="5955672"/>
            <a:ext cx="499457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dan </a:t>
            </a:r>
            <a:r>
              <a:rPr lang="en-US" sz="2000" dirty="0" err="1"/>
              <a:t>seterusnya</a:t>
            </a:r>
            <a:r>
              <a:rPr lang="en-US" sz="2000" dirty="0"/>
              <a:t> </a:t>
            </a:r>
            <a:r>
              <a:rPr lang="en-US" sz="2000" dirty="0" err="1"/>
              <a:t>untuk</a:t>
            </a:r>
            <a:r>
              <a:rPr lang="en-US" sz="2000" dirty="0"/>
              <a:t> </a:t>
            </a:r>
            <a:r>
              <a:rPr lang="en-US" sz="2000" i="1" dirty="0"/>
              <a:t>M</a:t>
            </a:r>
            <a:r>
              <a:rPr lang="en-US" sz="2000" baseline="-25000" dirty="0"/>
              <a:t>21</a:t>
            </a:r>
            <a:r>
              <a:rPr lang="en-US" sz="2000" dirty="0"/>
              <a:t>, </a:t>
            </a:r>
            <a:r>
              <a:rPr lang="en-US" sz="2000" i="1" dirty="0"/>
              <a:t>M</a:t>
            </a:r>
            <a:r>
              <a:rPr lang="en-US" sz="2000" baseline="-25000" dirty="0"/>
              <a:t>23</a:t>
            </a:r>
            <a:r>
              <a:rPr lang="en-US" sz="2000" dirty="0"/>
              <a:t>, </a:t>
            </a:r>
            <a:r>
              <a:rPr lang="en-US" sz="2000" i="1" dirty="0"/>
              <a:t>M</a:t>
            </a:r>
            <a:r>
              <a:rPr lang="en-US" sz="2000" baseline="-25000" dirty="0"/>
              <a:t>31</a:t>
            </a:r>
            <a:r>
              <a:rPr lang="en-US" sz="2000" dirty="0"/>
              <a:t>, </a:t>
            </a:r>
            <a:r>
              <a:rPr lang="en-US" sz="2000" i="1" dirty="0"/>
              <a:t>M</a:t>
            </a:r>
            <a:r>
              <a:rPr lang="en-US" sz="2000" baseline="-25000" dirty="0"/>
              <a:t>32</a:t>
            </a:r>
            <a:r>
              <a:rPr lang="en-US" sz="2000" dirty="0"/>
              <a:t>, </a:t>
            </a:r>
            <a:r>
              <a:rPr lang="en-US" sz="2000" i="1" dirty="0"/>
              <a:t>M</a:t>
            </a:r>
            <a:r>
              <a:rPr lang="en-US" sz="2000" baseline="-25000" dirty="0"/>
              <a:t>33</a:t>
            </a:r>
            <a:r>
              <a:rPr lang="en-US" sz="2000" dirty="0"/>
              <a:t> </a:t>
            </a:r>
          </a:p>
          <a:p>
            <a:r>
              <a:rPr lang="en-US" sz="2000" dirty="0" err="1"/>
              <a:t>dihitung</a:t>
            </a:r>
            <a:r>
              <a:rPr lang="en-US" sz="2000" dirty="0"/>
              <a:t> </a:t>
            </a:r>
            <a:r>
              <a:rPr lang="en-US" sz="2000" dirty="0" err="1"/>
              <a:t>dengan</a:t>
            </a:r>
            <a:r>
              <a:rPr lang="en-US" sz="2000" dirty="0"/>
              <a:t> </a:t>
            </a:r>
            <a:r>
              <a:rPr lang="en-US" sz="2000" dirty="0" err="1"/>
              <a:t>cara</a:t>
            </a:r>
            <a:r>
              <a:rPr lang="en-US" sz="2000" dirty="0"/>
              <a:t> yang </a:t>
            </a:r>
            <a:r>
              <a:rPr lang="en-US" sz="2000" dirty="0" err="1"/>
              <a:t>sama</a:t>
            </a:r>
            <a:endParaRPr lang="en-US" sz="20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8" name="Rectangle 27">
                <a:extLst>
                  <a:ext uri="{FF2B5EF4-FFF2-40B4-BE49-F238E27FC236}">
                    <a16:creationId xmlns:a16="http://schemas.microsoft.com/office/drawing/2014/main" id="{E1F63531-69AB-49ED-937D-B2DDD91B1945}"/>
                  </a:ext>
                </a:extLst>
              </p:cNvPr>
              <p:cNvSpPr/>
              <p:nvPr/>
            </p:nvSpPr>
            <p:spPr>
              <a:xfrm>
                <a:off x="7115072" y="4996179"/>
                <a:ext cx="4127668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𝐶</m:t>
                        </m:r>
                      </m:e>
                      <m:sub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22</m:t>
                        </m:r>
                      </m:sub>
                    </m:sSub>
                    <m:r>
                      <a:rPr lang="en-US" sz="240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(−1)</m:t>
                        </m:r>
                      </m:e>
                      <m:sup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sSub>
                      <m:sSub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𝑀</m:t>
                        </m:r>
                      </m:e>
                      <m:sub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22</m:t>
                        </m:r>
                      </m:sub>
                    </m:sSub>
                  </m:oMath>
                </a14:m>
                <a:r>
                  <a:rPr lang="en-US" sz="2400" dirty="0"/>
                  <a:t>=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i="1" dirty="0">
                            <a:latin typeface="Cambria Math" panose="02040503050406030204" pitchFamily="18" charset="0"/>
                          </a:rPr>
                          <m:t>𝑀</m:t>
                        </m:r>
                      </m:e>
                      <m:sub>
                        <m:r>
                          <a:rPr lang="en-US" sz="2400" b="0" i="1" dirty="0" smtClean="0">
                            <a:latin typeface="Cambria Math" panose="02040503050406030204" pitchFamily="18" charset="0"/>
                          </a:rPr>
                          <m:t>22</m:t>
                        </m:r>
                      </m:sub>
                    </m:sSub>
                  </m:oMath>
                </a14:m>
                <a:r>
                  <a:rPr lang="en-US" sz="2400" dirty="0"/>
                  <a:t>= 17 </a:t>
                </a:r>
              </a:p>
            </p:txBody>
          </p:sp>
        </mc:Choice>
        <mc:Fallback xmlns="">
          <p:sp>
            <p:nvSpPr>
              <p:cNvPr id="28" name="Rectangle 27">
                <a:extLst>
                  <a:ext uri="{FF2B5EF4-FFF2-40B4-BE49-F238E27FC236}">
                    <a16:creationId xmlns:a16="http://schemas.microsoft.com/office/drawing/2014/main" id="{E1F63531-69AB-49ED-937D-B2DDD91B1945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15072" y="4996179"/>
                <a:ext cx="4127668" cy="461665"/>
              </a:xfrm>
              <a:prstGeom prst="rect">
                <a:avLst/>
              </a:prstGeom>
              <a:blipFill>
                <a:blip r:embed="rId10"/>
                <a:stretch>
                  <a:fillRect l="-295" t="-10667" b="-30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9" name="TextBox 28">
            <a:extLst>
              <a:ext uri="{FF2B5EF4-FFF2-40B4-BE49-F238E27FC236}">
                <a16:creationId xmlns:a16="http://schemas.microsoft.com/office/drawing/2014/main" id="{46A2EA5C-2778-4BDC-AACC-BB4F55398BB8}"/>
              </a:ext>
            </a:extLst>
          </p:cNvPr>
          <p:cNvSpPr txBox="1"/>
          <p:nvPr/>
        </p:nvSpPr>
        <p:spPr>
          <a:xfrm>
            <a:off x="7126634" y="5976061"/>
            <a:ext cx="457138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dan </a:t>
            </a:r>
            <a:r>
              <a:rPr lang="en-US" sz="2000" dirty="0" err="1"/>
              <a:t>seterusnya</a:t>
            </a:r>
            <a:r>
              <a:rPr lang="en-US" sz="2000" dirty="0"/>
              <a:t> </a:t>
            </a:r>
            <a:r>
              <a:rPr lang="en-US" sz="2000" dirty="0" err="1"/>
              <a:t>untuk</a:t>
            </a:r>
            <a:r>
              <a:rPr lang="en-US" sz="2000" dirty="0"/>
              <a:t> </a:t>
            </a:r>
            <a:r>
              <a:rPr lang="en-US" sz="2000" i="1" dirty="0"/>
              <a:t>C</a:t>
            </a:r>
            <a:r>
              <a:rPr lang="en-US" sz="2000" baseline="-25000" dirty="0"/>
              <a:t>21</a:t>
            </a:r>
            <a:r>
              <a:rPr lang="en-US" sz="2000" dirty="0"/>
              <a:t>, </a:t>
            </a:r>
            <a:r>
              <a:rPr lang="en-US" sz="2000" i="1" dirty="0"/>
              <a:t>C</a:t>
            </a:r>
            <a:r>
              <a:rPr lang="en-US" sz="2000" baseline="-25000" dirty="0"/>
              <a:t>23</a:t>
            </a:r>
            <a:r>
              <a:rPr lang="en-US" sz="2000" dirty="0"/>
              <a:t>, </a:t>
            </a:r>
            <a:r>
              <a:rPr lang="en-US" sz="2000" i="1" dirty="0"/>
              <a:t>C</a:t>
            </a:r>
            <a:r>
              <a:rPr lang="en-US" sz="2000" baseline="-25000" dirty="0"/>
              <a:t>31</a:t>
            </a:r>
            <a:r>
              <a:rPr lang="en-US" sz="2000" dirty="0"/>
              <a:t>, </a:t>
            </a:r>
            <a:r>
              <a:rPr lang="en-US" sz="2000" i="1" dirty="0"/>
              <a:t>C</a:t>
            </a:r>
            <a:r>
              <a:rPr lang="en-US" sz="2000" baseline="-25000" dirty="0"/>
              <a:t>32</a:t>
            </a:r>
            <a:r>
              <a:rPr lang="en-US" sz="2000" dirty="0"/>
              <a:t>, </a:t>
            </a:r>
            <a:r>
              <a:rPr lang="en-US" sz="2000" i="1" dirty="0"/>
              <a:t>C</a:t>
            </a:r>
            <a:r>
              <a:rPr lang="en-US" sz="2000" baseline="-25000" dirty="0"/>
              <a:t>33</a:t>
            </a:r>
            <a:r>
              <a:rPr lang="en-US" sz="2000" dirty="0"/>
              <a:t> </a:t>
            </a:r>
          </a:p>
          <a:p>
            <a:r>
              <a:rPr lang="en-US" sz="2000" dirty="0" err="1"/>
              <a:t>dihitung</a:t>
            </a:r>
            <a:r>
              <a:rPr lang="en-US" sz="2000" dirty="0"/>
              <a:t> </a:t>
            </a:r>
            <a:r>
              <a:rPr lang="en-US" sz="2000" dirty="0" err="1"/>
              <a:t>dengan</a:t>
            </a:r>
            <a:r>
              <a:rPr lang="en-US" sz="2000" dirty="0"/>
              <a:t> </a:t>
            </a:r>
            <a:r>
              <a:rPr lang="en-US" sz="2000" dirty="0" err="1"/>
              <a:t>cara</a:t>
            </a:r>
            <a:r>
              <a:rPr lang="en-US" sz="2000" dirty="0"/>
              <a:t> yang </a:t>
            </a:r>
            <a:r>
              <a:rPr lang="en-US" sz="2000" dirty="0" err="1"/>
              <a:t>sama</a:t>
            </a:r>
            <a:endParaRPr lang="en-US" sz="2000" dirty="0"/>
          </a:p>
        </p:txBody>
      </p: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5C610F9A-19EF-4254-BCD2-1AA214E30ADC}"/>
              </a:ext>
            </a:extLst>
          </p:cNvPr>
          <p:cNvCxnSpPr/>
          <p:nvPr/>
        </p:nvCxnSpPr>
        <p:spPr>
          <a:xfrm>
            <a:off x="6247470" y="1954924"/>
            <a:ext cx="0" cy="4613800"/>
          </a:xfrm>
          <a:prstGeom prst="line">
            <a:avLst/>
          </a:prstGeom>
          <a:ln w="317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CFA29F8-5FF5-E2D6-C362-90E2AE2568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E93D2-DCDA-4E48-A281-710C57DF037E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65721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D7D3BA-D537-4CFE-BBC7-68583E41E2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861848"/>
            <a:ext cx="10515600" cy="5315115"/>
          </a:xfrm>
        </p:spPr>
        <p:txBody>
          <a:bodyPr>
            <a:normAutofit/>
          </a:bodyPr>
          <a:lstStyle/>
          <a:p>
            <a:r>
              <a:rPr lang="en-US" dirty="0" err="1"/>
              <a:t>Jadi</a:t>
            </a:r>
            <a:r>
              <a:rPr lang="en-US" dirty="0"/>
              <a:t>, </a:t>
            </a:r>
            <a:r>
              <a:rPr lang="en-US" dirty="0" err="1"/>
              <a:t>kofaktor</a:t>
            </a:r>
            <a:r>
              <a:rPr lang="en-US" dirty="0"/>
              <a:t> </a:t>
            </a:r>
            <a:r>
              <a:rPr lang="en-US" i="1" dirty="0" err="1"/>
              <a:t>C</a:t>
            </a:r>
            <a:r>
              <a:rPr lang="en-US" i="1" baseline="-25000" dirty="0" err="1"/>
              <a:t>ij</a:t>
            </a:r>
            <a:r>
              <a:rPr lang="en-US" i="1" dirty="0"/>
              <a:t> </a:t>
            </a:r>
            <a:r>
              <a:rPr lang="en-US" dirty="0" err="1"/>
              <a:t>berkoresponden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minor </a:t>
            </a:r>
            <a:r>
              <a:rPr lang="en-US" dirty="0" err="1"/>
              <a:t>entri</a:t>
            </a:r>
            <a:r>
              <a:rPr lang="en-US" dirty="0"/>
              <a:t> </a:t>
            </a:r>
            <a:r>
              <a:rPr lang="en-US" i="1" dirty="0" err="1"/>
              <a:t>M</a:t>
            </a:r>
            <a:r>
              <a:rPr lang="en-US" i="1" baseline="-25000" dirty="0" err="1"/>
              <a:t>ij</a:t>
            </a:r>
            <a:r>
              <a:rPr lang="en-US" dirty="0"/>
              <a:t>, </a:t>
            </a:r>
            <a:r>
              <a:rPr lang="en-US" dirty="0" err="1"/>
              <a:t>hanya</a:t>
            </a:r>
            <a:r>
              <a:rPr lang="en-US" dirty="0"/>
              <a:t> </a:t>
            </a:r>
            <a:r>
              <a:rPr lang="en-US" dirty="0" err="1"/>
              <a:t>berbeda</a:t>
            </a:r>
            <a:r>
              <a:rPr lang="en-US" dirty="0"/>
              <a:t> </a:t>
            </a:r>
            <a:r>
              <a:rPr lang="en-US" dirty="0" err="1"/>
              <a:t>tanda</a:t>
            </a:r>
            <a:r>
              <a:rPr lang="en-US" dirty="0"/>
              <a:t> (</a:t>
            </a:r>
            <a:r>
              <a:rPr lang="en-US" dirty="0" err="1"/>
              <a:t>positif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negatif</a:t>
            </a:r>
            <a:r>
              <a:rPr lang="en-US" dirty="0"/>
              <a:t>, </a:t>
            </a:r>
            <a:r>
              <a:rPr lang="en-US" dirty="0" err="1"/>
              <a:t>tergantung</a:t>
            </a:r>
            <a:r>
              <a:rPr lang="en-US" dirty="0"/>
              <a:t> </a:t>
            </a:r>
            <a:r>
              <a:rPr lang="en-US" dirty="0" err="1"/>
              <a:t>nilai</a:t>
            </a:r>
            <a:r>
              <a:rPr lang="en-US" dirty="0"/>
              <a:t> </a:t>
            </a:r>
            <a:r>
              <a:rPr lang="en-US" i="1" dirty="0" err="1"/>
              <a:t>i</a:t>
            </a:r>
            <a:r>
              <a:rPr lang="en-US" dirty="0"/>
              <a:t> dan </a:t>
            </a:r>
            <a:r>
              <a:rPr lang="en-US" i="1" dirty="0"/>
              <a:t>j</a:t>
            </a:r>
            <a:r>
              <a:rPr lang="en-US" dirty="0"/>
              <a:t>)</a:t>
            </a:r>
          </a:p>
          <a:p>
            <a:endParaRPr lang="en-US" dirty="0"/>
          </a:p>
          <a:p>
            <a:r>
              <a:rPr lang="en-US" dirty="0"/>
              <a:t>Cara </a:t>
            </a:r>
            <a:r>
              <a:rPr lang="en-US" dirty="0" err="1"/>
              <a:t>mengingat</a:t>
            </a:r>
            <a:r>
              <a:rPr lang="en-US" dirty="0"/>
              <a:t> </a:t>
            </a:r>
            <a:r>
              <a:rPr lang="en-US" dirty="0" err="1"/>
              <a:t>tanda</a:t>
            </a:r>
            <a:r>
              <a:rPr lang="en-US" dirty="0"/>
              <a:t> </a:t>
            </a:r>
            <a:r>
              <a:rPr lang="en-US" dirty="0" err="1"/>
              <a:t>positif</a:t>
            </a:r>
            <a:r>
              <a:rPr lang="en-US" dirty="0"/>
              <a:t> dan negative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i="1" dirty="0" err="1"/>
              <a:t>C</a:t>
            </a:r>
            <a:r>
              <a:rPr lang="en-US" i="1" baseline="-25000" dirty="0" err="1"/>
              <a:t>ij</a:t>
            </a:r>
            <a:r>
              <a:rPr lang="en-US" i="1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memperhatikan</a:t>
            </a:r>
            <a:r>
              <a:rPr lang="en-US" dirty="0"/>
              <a:t> </a:t>
            </a:r>
            <a:r>
              <a:rPr lang="en-US" dirty="0" err="1"/>
              <a:t>pola</a:t>
            </a:r>
            <a:r>
              <a:rPr lang="en-US" dirty="0"/>
              <a:t> </a:t>
            </a:r>
            <a:r>
              <a:rPr lang="en-US" dirty="0" err="1"/>
              <a:t>berikut</a:t>
            </a:r>
            <a:r>
              <a:rPr lang="en-US" dirty="0"/>
              <a:t>: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54F45018-84F0-40F5-9A96-CED86F84D33B}"/>
                  </a:ext>
                </a:extLst>
              </p:cNvPr>
              <p:cNvSpPr txBox="1"/>
              <p:nvPr/>
            </p:nvSpPr>
            <p:spPr>
              <a:xfrm>
                <a:off x="3704897" y="3429000"/>
                <a:ext cx="3236271" cy="195168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["/>
                          <m:endChr m:val="]"/>
                          <m:ctrlPr>
                            <a:rPr lang="en-US" sz="28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5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sz="2800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US" sz="2800" b="0" i="1" smtClean="0">
                                    <a:latin typeface="Cambria Math" panose="02040503050406030204" pitchFamily="18" charset="0"/>
                                  </a:rPr>
                                  <m:t>+</m:t>
                                </m:r>
                              </m:e>
                              <m:e>
                                <m:r>
                                  <a:rPr lang="en-US" sz="2800" b="0" i="1" smtClean="0"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</m:e>
                              <m:e>
                                <m:r>
                                  <a:rPr lang="en-US" sz="2800" b="0" i="1" smtClean="0">
                                    <a:latin typeface="Cambria Math" panose="02040503050406030204" pitchFamily="18" charset="0"/>
                                  </a:rPr>
                                  <m:t>+</m:t>
                                </m:r>
                              </m:e>
                              <m:e>
                                <m:r>
                                  <a:rPr lang="en-US" sz="2800" b="0" i="1" smtClean="0"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</m:e>
                              <m:e>
                                <m:r>
                                  <a:rPr lang="en-US" sz="2800" b="0" i="1" smtClean="0">
                                    <a:latin typeface="Cambria Math" panose="02040503050406030204" pitchFamily="18" charset="0"/>
                                  </a:rPr>
                                  <m:t>…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sz="2800" b="0" i="1" smtClean="0"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</m:e>
                              <m:e>
                                <m:r>
                                  <a:rPr lang="en-US" sz="2800" b="0" i="1" smtClean="0">
                                    <a:latin typeface="Cambria Math" panose="02040503050406030204" pitchFamily="18" charset="0"/>
                                  </a:rPr>
                                  <m:t>+</m:t>
                                </m:r>
                              </m:e>
                              <m:e>
                                <m:r>
                                  <a:rPr lang="en-US" sz="2800" b="0" i="1" smtClean="0"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</m:e>
                              <m:e>
                                <m:r>
                                  <a:rPr lang="en-US" sz="2800" b="0" i="1" smtClean="0">
                                    <a:latin typeface="Cambria Math" panose="02040503050406030204" pitchFamily="18" charset="0"/>
                                  </a:rPr>
                                  <m:t>+</m:t>
                                </m:r>
                              </m:e>
                              <m:e>
                                <m:r>
                                  <a:rPr lang="en-US" sz="2800" b="0" i="1" smtClean="0">
                                    <a:latin typeface="Cambria Math" panose="02040503050406030204" pitchFamily="18" charset="0"/>
                                  </a:rPr>
                                  <m:t>…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sz="2800" b="0" i="1" smtClean="0">
                                    <a:latin typeface="Cambria Math" panose="02040503050406030204" pitchFamily="18" charset="0"/>
                                  </a:rPr>
                                  <m:t>+</m:t>
                                </m:r>
                              </m:e>
                              <m:e>
                                <m:r>
                                  <a:rPr lang="en-US" sz="2800" b="0" i="1" smtClean="0"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</m:e>
                              <m:e>
                                <m:r>
                                  <a:rPr lang="en-US" sz="2800" b="0" i="1" smtClean="0">
                                    <a:latin typeface="Cambria Math" panose="02040503050406030204" pitchFamily="18" charset="0"/>
                                  </a:rPr>
                                  <m:t>+</m:t>
                                </m:r>
                              </m:e>
                              <m:e>
                                <m:r>
                                  <a:rPr lang="en-US" sz="2800" b="0" i="1" smtClean="0"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</m:e>
                              <m:e>
                                <m:r>
                                  <a:rPr lang="en-US" sz="2800" b="0" i="1" smtClean="0">
                                    <a:latin typeface="Cambria Math" panose="02040503050406030204" pitchFamily="18" charset="0"/>
                                  </a:rPr>
                                  <m:t>…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sz="2800" b="0" i="1" smtClean="0"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</m:e>
                              <m:e>
                                <m:r>
                                  <a:rPr lang="en-US" sz="2800" b="0" i="1" smtClean="0">
                                    <a:latin typeface="Cambria Math" panose="02040503050406030204" pitchFamily="18" charset="0"/>
                                  </a:rPr>
                                  <m:t>+</m:t>
                                </m:r>
                              </m:e>
                              <m:e>
                                <m:r>
                                  <a:rPr lang="en-US" sz="2800" b="0" i="1" smtClean="0"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</m:e>
                              <m:e>
                                <m:r>
                                  <a:rPr lang="en-US" sz="2800" b="0" i="1" smtClean="0">
                                    <a:latin typeface="Cambria Math" panose="02040503050406030204" pitchFamily="18" charset="0"/>
                                  </a:rPr>
                                  <m:t>+</m:t>
                                </m:r>
                              </m:e>
                              <m:e>
                                <m:r>
                                  <a:rPr lang="en-US" sz="2800" b="0" i="1" smtClean="0">
                                    <a:latin typeface="Cambria Math" panose="02040503050406030204" pitchFamily="18" charset="0"/>
                                  </a:rPr>
                                  <m:t>…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sz="2800" b="0" i="1" smtClean="0">
                                    <a:latin typeface="Cambria Math" panose="02040503050406030204" pitchFamily="18" charset="0"/>
                                  </a:rPr>
                                  <m:t>…</m:t>
                                </m:r>
                              </m:e>
                              <m:e>
                                <m:r>
                                  <a:rPr lang="en-US" sz="2800" b="0" i="1" smtClean="0">
                                    <a:latin typeface="Cambria Math" panose="02040503050406030204" pitchFamily="18" charset="0"/>
                                  </a:rPr>
                                  <m:t>…</m:t>
                                </m:r>
                              </m:e>
                              <m:e>
                                <m:r>
                                  <a:rPr lang="en-US" sz="2800" b="0" i="1" smtClean="0">
                                    <a:latin typeface="Cambria Math" panose="02040503050406030204" pitchFamily="18" charset="0"/>
                                  </a:rPr>
                                  <m:t>…</m:t>
                                </m:r>
                              </m:e>
                              <m:e>
                                <m:r>
                                  <a:rPr lang="en-US" sz="2800" b="0" i="1" smtClean="0">
                                    <a:latin typeface="Cambria Math" panose="02040503050406030204" pitchFamily="18" charset="0"/>
                                  </a:rPr>
                                  <m:t>…</m:t>
                                </m:r>
                              </m:e>
                              <m:e>
                                <m:r>
                                  <a:rPr lang="en-US" sz="2800" b="0" i="1" smtClean="0">
                                    <a:latin typeface="Cambria Math" panose="02040503050406030204" pitchFamily="18" charset="0"/>
                                  </a:rPr>
                                  <m:t>…</m:t>
                                </m:r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54F45018-84F0-40F5-9A96-CED86F84D33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04897" y="3429000"/>
                <a:ext cx="3236271" cy="1951688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234434C3-226D-83FC-AEB5-9885264A12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E93D2-DCDA-4E48-A281-710C57DF037E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6657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EDAAF497-7BF4-44EC-AB6D-8DF1FFABC6F5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536028"/>
                <a:ext cx="10515600" cy="5640935"/>
              </a:xfrm>
            </p:spPr>
            <p:txBody>
              <a:bodyPr>
                <a:normAutofit/>
              </a:bodyPr>
              <a:lstStyle/>
              <a:p>
                <a:r>
                  <a:rPr lang="en-US" sz="2600" dirty="0"/>
                  <a:t>Dengan </a:t>
                </a:r>
                <a:r>
                  <a:rPr lang="en-US" sz="2600" dirty="0" err="1"/>
                  <a:t>menggunakan</a:t>
                </a:r>
                <a:r>
                  <a:rPr lang="en-US" sz="2600" dirty="0"/>
                  <a:t> </a:t>
                </a:r>
                <a:r>
                  <a:rPr lang="en-US" sz="2600" dirty="0" err="1"/>
                  <a:t>kofaktor</a:t>
                </a:r>
                <a:r>
                  <a:rPr lang="en-US" sz="2600" dirty="0"/>
                  <a:t>, </a:t>
                </a:r>
                <a:r>
                  <a:rPr lang="en-US" sz="2600" dirty="0" err="1"/>
                  <a:t>maka</a:t>
                </a:r>
                <a:r>
                  <a:rPr lang="en-US" sz="2600" dirty="0"/>
                  <a:t> </a:t>
                </a:r>
                <a:r>
                  <a:rPr lang="en-US" sz="2600" dirty="0" err="1"/>
                  <a:t>determinan</a:t>
                </a:r>
                <a:r>
                  <a:rPr lang="en-US" sz="2600" dirty="0"/>
                  <a:t> </a:t>
                </a:r>
                <a:r>
                  <a:rPr lang="en-US" sz="2600" dirty="0" err="1"/>
                  <a:t>matriks</a:t>
                </a:r>
                <a:r>
                  <a:rPr lang="en-US" sz="2600" dirty="0"/>
                  <a:t> </a:t>
                </a:r>
              </a:p>
              <a:p>
                <a:endParaRPr lang="en-US" sz="2600" dirty="0"/>
              </a:p>
              <a:p>
                <a:endParaRPr lang="en-US" sz="2600" dirty="0"/>
              </a:p>
              <a:p>
                <a:endParaRPr lang="en-US" sz="2600" dirty="0"/>
              </a:p>
              <a:p>
                <a:endParaRPr lang="en-US" sz="2600" dirty="0"/>
              </a:p>
              <a:p>
                <a:pPr marL="0" indent="0">
                  <a:buNone/>
                </a:pPr>
                <a:r>
                  <a:rPr lang="en-US" sz="2600" dirty="0"/>
                  <a:t>  </a:t>
                </a:r>
                <a:r>
                  <a:rPr lang="en-US" sz="2600" dirty="0" err="1"/>
                  <a:t>dapat</a:t>
                </a:r>
                <a:r>
                  <a:rPr lang="en-US" sz="2600" dirty="0"/>
                  <a:t> </a:t>
                </a:r>
                <a:r>
                  <a:rPr lang="en-US" sz="2600" dirty="0" err="1"/>
                  <a:t>dihitung</a:t>
                </a:r>
                <a:r>
                  <a:rPr lang="en-US" sz="2600" dirty="0"/>
                  <a:t> </a:t>
                </a:r>
                <a:r>
                  <a:rPr lang="en-US" sz="2600" dirty="0" err="1"/>
                  <a:t>dengan</a:t>
                </a:r>
                <a:r>
                  <a:rPr lang="en-US" sz="2600" dirty="0"/>
                  <a:t> </a:t>
                </a:r>
                <a:r>
                  <a:rPr lang="en-US" sz="2600" u="sng" dirty="0"/>
                  <a:t>salah </a:t>
                </a:r>
                <a:r>
                  <a:rPr lang="en-US" sz="2600" u="sng" dirty="0" err="1"/>
                  <a:t>satu</a:t>
                </a:r>
                <a:r>
                  <a:rPr lang="en-US" sz="2600" dirty="0"/>
                  <a:t> </a:t>
                </a:r>
                <a:r>
                  <a:rPr lang="en-US" sz="2600" dirty="0" err="1"/>
                  <a:t>dari</a:t>
                </a:r>
                <a:r>
                  <a:rPr lang="en-US" sz="2600" dirty="0"/>
                  <a:t> </a:t>
                </a:r>
                <a:r>
                  <a:rPr lang="en-US" sz="2600" dirty="0" err="1"/>
                  <a:t>persamaan</a:t>
                </a:r>
                <a:r>
                  <a:rPr lang="en-US" sz="2600" dirty="0"/>
                  <a:t> </a:t>
                </a:r>
                <a:r>
                  <a:rPr lang="en-US" sz="2600" dirty="0" err="1"/>
                  <a:t>berikut</a:t>
                </a:r>
                <a:r>
                  <a:rPr lang="en-US" sz="2600" dirty="0"/>
                  <a:t>:</a:t>
                </a:r>
                <a:br>
                  <a:rPr lang="en-US" sz="2600" dirty="0"/>
                </a:br>
                <a:endParaRPr lang="en-US" sz="2600" dirty="0"/>
              </a:p>
              <a:p>
                <a:pPr marL="0" indent="0">
                  <a:buNone/>
                </a:pPr>
                <a:r>
                  <a:rPr lang="en-US" sz="2600" dirty="0"/>
                  <a:t>     </a:t>
                </a:r>
                <a:r>
                  <a:rPr lang="en-US" sz="2400" dirty="0">
                    <a:solidFill>
                      <a:srgbClr val="FF0000"/>
                    </a:solidFill>
                  </a:rPr>
                  <a:t>det(A) = </a:t>
                </a:r>
                <a:r>
                  <a:rPr lang="en-US" sz="2400" i="1" dirty="0">
                    <a:solidFill>
                      <a:srgbClr val="FF0000"/>
                    </a:solidFill>
                  </a:rPr>
                  <a:t>a</a:t>
                </a:r>
                <a:r>
                  <a:rPr lang="en-US" sz="2400" baseline="-25000" dirty="0">
                    <a:solidFill>
                      <a:srgbClr val="FF0000"/>
                    </a:solidFill>
                  </a:rPr>
                  <a:t>11</a:t>
                </a:r>
                <a:r>
                  <a:rPr lang="en-US" sz="2400" i="1" dirty="0">
                    <a:solidFill>
                      <a:srgbClr val="FF0000"/>
                    </a:solidFill>
                  </a:rPr>
                  <a:t>C</a:t>
                </a:r>
                <a:r>
                  <a:rPr lang="en-US" sz="2400" baseline="-25000" dirty="0">
                    <a:solidFill>
                      <a:srgbClr val="FF0000"/>
                    </a:solidFill>
                  </a:rPr>
                  <a:t>11</a:t>
                </a:r>
                <a:r>
                  <a:rPr lang="en-US" sz="2400" dirty="0">
                    <a:solidFill>
                      <a:srgbClr val="FF0000"/>
                    </a:solidFill>
                  </a:rPr>
                  <a:t> + </a:t>
                </a:r>
                <a:r>
                  <a:rPr lang="en-US" sz="2400" i="1" dirty="0">
                    <a:solidFill>
                      <a:srgbClr val="FF0000"/>
                    </a:solidFill>
                  </a:rPr>
                  <a:t>a</a:t>
                </a:r>
                <a:r>
                  <a:rPr lang="en-US" sz="2400" baseline="-25000" dirty="0">
                    <a:solidFill>
                      <a:srgbClr val="FF0000"/>
                    </a:solidFill>
                  </a:rPr>
                  <a:t>12</a:t>
                </a:r>
                <a:r>
                  <a:rPr lang="en-US" sz="2400" i="1" dirty="0">
                    <a:solidFill>
                      <a:srgbClr val="FF0000"/>
                    </a:solidFill>
                  </a:rPr>
                  <a:t>C</a:t>
                </a:r>
                <a:r>
                  <a:rPr lang="en-US" sz="2400" baseline="-25000" dirty="0">
                    <a:solidFill>
                      <a:srgbClr val="FF0000"/>
                    </a:solidFill>
                  </a:rPr>
                  <a:t>12 </a:t>
                </a:r>
                <a:r>
                  <a:rPr lang="en-US" sz="2400" dirty="0">
                    <a:solidFill>
                      <a:srgbClr val="FF0000"/>
                    </a:solidFill>
                  </a:rPr>
                  <a:t>+ … + </a:t>
                </a:r>
                <a:r>
                  <a:rPr lang="en-US" sz="2400" i="1" dirty="0">
                    <a:solidFill>
                      <a:srgbClr val="FF0000"/>
                    </a:solidFill>
                  </a:rPr>
                  <a:t>a</a:t>
                </a:r>
                <a:r>
                  <a:rPr lang="en-US" sz="2400" baseline="-25000" dirty="0">
                    <a:solidFill>
                      <a:srgbClr val="FF0000"/>
                    </a:solidFill>
                  </a:rPr>
                  <a:t>1n</a:t>
                </a:r>
                <a:r>
                  <a:rPr lang="en-US" sz="2400" i="1" dirty="0">
                    <a:solidFill>
                      <a:srgbClr val="FF0000"/>
                    </a:solidFill>
                  </a:rPr>
                  <a:t>C</a:t>
                </a:r>
                <a:r>
                  <a:rPr lang="en-US" sz="2400" baseline="-25000" dirty="0">
                    <a:solidFill>
                      <a:srgbClr val="FF0000"/>
                    </a:solidFill>
                  </a:rPr>
                  <a:t>1n</a:t>
                </a:r>
              </a:p>
              <a:p>
                <a:pPr marL="0" indent="0">
                  <a:buNone/>
                </a:pPr>
                <a:r>
                  <a:rPr lang="en-US" sz="2400" dirty="0">
                    <a:solidFill>
                      <a:srgbClr val="FF0000"/>
                    </a:solidFill>
                  </a:rPr>
                  <a:t>     det(A) = </a:t>
                </a:r>
                <a:r>
                  <a:rPr lang="en-US" sz="2400" i="1" dirty="0">
                    <a:solidFill>
                      <a:srgbClr val="FF0000"/>
                    </a:solidFill>
                  </a:rPr>
                  <a:t>a</a:t>
                </a:r>
                <a:r>
                  <a:rPr lang="en-US" sz="2400" i="1" baseline="-25000" dirty="0">
                    <a:solidFill>
                      <a:srgbClr val="FF0000"/>
                    </a:solidFill>
                  </a:rPr>
                  <a:t>2</a:t>
                </a:r>
                <a:r>
                  <a:rPr lang="en-US" sz="2400" baseline="-25000" dirty="0">
                    <a:solidFill>
                      <a:srgbClr val="FF0000"/>
                    </a:solidFill>
                  </a:rPr>
                  <a:t>1</a:t>
                </a:r>
                <a:r>
                  <a:rPr lang="en-US" sz="2400" i="1" dirty="0">
                    <a:solidFill>
                      <a:srgbClr val="FF0000"/>
                    </a:solidFill>
                  </a:rPr>
                  <a:t>C</a:t>
                </a:r>
                <a:r>
                  <a:rPr lang="en-US" sz="2400" baseline="-25000" dirty="0">
                    <a:solidFill>
                      <a:srgbClr val="FF0000"/>
                    </a:solidFill>
                  </a:rPr>
                  <a:t>21</a:t>
                </a:r>
                <a:r>
                  <a:rPr lang="en-US" sz="2400" dirty="0">
                    <a:solidFill>
                      <a:srgbClr val="FF0000"/>
                    </a:solidFill>
                  </a:rPr>
                  <a:t> + </a:t>
                </a:r>
                <a:r>
                  <a:rPr lang="en-US" sz="2400" i="1" dirty="0">
                    <a:solidFill>
                      <a:srgbClr val="FF0000"/>
                    </a:solidFill>
                  </a:rPr>
                  <a:t>a</a:t>
                </a:r>
                <a:r>
                  <a:rPr lang="en-US" sz="2400" baseline="-25000" dirty="0">
                    <a:solidFill>
                      <a:srgbClr val="FF0000"/>
                    </a:solidFill>
                  </a:rPr>
                  <a:t>22</a:t>
                </a:r>
                <a:r>
                  <a:rPr lang="en-US" sz="2400" i="1" dirty="0">
                    <a:solidFill>
                      <a:srgbClr val="FF0000"/>
                    </a:solidFill>
                  </a:rPr>
                  <a:t>C</a:t>
                </a:r>
                <a:r>
                  <a:rPr lang="en-US" sz="2400" baseline="-25000" dirty="0">
                    <a:solidFill>
                      <a:srgbClr val="FF0000"/>
                    </a:solidFill>
                  </a:rPr>
                  <a:t>22 </a:t>
                </a:r>
                <a:r>
                  <a:rPr lang="en-US" sz="2400" dirty="0">
                    <a:solidFill>
                      <a:srgbClr val="FF0000"/>
                    </a:solidFill>
                  </a:rPr>
                  <a:t>+ … + </a:t>
                </a:r>
                <a:r>
                  <a:rPr lang="en-US" sz="2400" i="1" dirty="0">
                    <a:solidFill>
                      <a:srgbClr val="FF0000"/>
                    </a:solidFill>
                  </a:rPr>
                  <a:t>a</a:t>
                </a:r>
                <a:r>
                  <a:rPr lang="en-US" sz="2400" baseline="-25000" dirty="0">
                    <a:solidFill>
                      <a:srgbClr val="FF0000"/>
                    </a:solidFill>
                  </a:rPr>
                  <a:t>2n</a:t>
                </a:r>
                <a:r>
                  <a:rPr lang="en-US" sz="2400" i="1" dirty="0">
                    <a:solidFill>
                      <a:srgbClr val="FF0000"/>
                    </a:solidFill>
                  </a:rPr>
                  <a:t>C</a:t>
                </a:r>
                <a:r>
                  <a:rPr lang="en-US" sz="2400" baseline="-25000" dirty="0">
                    <a:solidFill>
                      <a:srgbClr val="FF0000"/>
                    </a:solidFill>
                  </a:rPr>
                  <a:t>2n</a:t>
                </a:r>
                <a:endParaRPr lang="en-US" sz="2400" dirty="0">
                  <a:solidFill>
                    <a:srgbClr val="FF0000"/>
                  </a:solidFill>
                </a:endParaRPr>
              </a:p>
              <a:p>
                <a:pPr marL="0" indent="0">
                  <a:buNone/>
                </a:pPr>
                <a:r>
                  <a:rPr lang="en-US" sz="2400" dirty="0">
                    <a:solidFill>
                      <a:srgbClr val="FF0000"/>
                    </a:solidFill>
                  </a:rPr>
                  <a:t>      </a:t>
                </a:r>
                <a14:m>
                  <m:oMath xmlns:m="http://schemas.openxmlformats.org/officeDocument/2006/math">
                    <m:r>
                      <a:rPr lang="en-US" sz="240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⋮</m:t>
                    </m:r>
                  </m:oMath>
                </a14:m>
                <a:endParaRPr lang="en-US" sz="2400" dirty="0">
                  <a:solidFill>
                    <a:srgbClr val="FF0000"/>
                  </a:solidFill>
                </a:endParaRPr>
              </a:p>
              <a:p>
                <a:pPr marL="0" indent="0">
                  <a:buNone/>
                </a:pPr>
                <a:r>
                  <a:rPr lang="en-US" sz="2400" dirty="0">
                    <a:solidFill>
                      <a:srgbClr val="FF0000"/>
                    </a:solidFill>
                  </a:rPr>
                  <a:t>     det(A) = </a:t>
                </a:r>
                <a:r>
                  <a:rPr lang="en-US" sz="2400" i="1" dirty="0">
                    <a:solidFill>
                      <a:srgbClr val="FF0000"/>
                    </a:solidFill>
                  </a:rPr>
                  <a:t>a</a:t>
                </a:r>
                <a:r>
                  <a:rPr lang="en-US" sz="2400" baseline="-25000" dirty="0">
                    <a:solidFill>
                      <a:srgbClr val="FF0000"/>
                    </a:solidFill>
                  </a:rPr>
                  <a:t>n1</a:t>
                </a:r>
                <a:r>
                  <a:rPr lang="en-US" sz="2400" i="1" dirty="0">
                    <a:solidFill>
                      <a:srgbClr val="FF0000"/>
                    </a:solidFill>
                  </a:rPr>
                  <a:t>C</a:t>
                </a:r>
                <a:r>
                  <a:rPr lang="en-US" sz="2400" baseline="-25000" dirty="0">
                    <a:solidFill>
                      <a:srgbClr val="FF0000"/>
                    </a:solidFill>
                  </a:rPr>
                  <a:t>n1</a:t>
                </a:r>
                <a:r>
                  <a:rPr lang="en-US" sz="2400" dirty="0">
                    <a:solidFill>
                      <a:srgbClr val="FF0000"/>
                    </a:solidFill>
                  </a:rPr>
                  <a:t> + </a:t>
                </a:r>
                <a:r>
                  <a:rPr lang="en-US" sz="2400" i="1" dirty="0">
                    <a:solidFill>
                      <a:srgbClr val="FF0000"/>
                    </a:solidFill>
                  </a:rPr>
                  <a:t>a</a:t>
                </a:r>
                <a:r>
                  <a:rPr lang="en-US" sz="2400" baseline="-25000" dirty="0">
                    <a:solidFill>
                      <a:srgbClr val="FF0000"/>
                    </a:solidFill>
                  </a:rPr>
                  <a:t>n2</a:t>
                </a:r>
                <a:r>
                  <a:rPr lang="en-US" sz="2400" i="1" dirty="0">
                    <a:solidFill>
                      <a:srgbClr val="FF0000"/>
                    </a:solidFill>
                  </a:rPr>
                  <a:t>C</a:t>
                </a:r>
                <a:r>
                  <a:rPr lang="en-US" sz="2400" baseline="-25000" dirty="0">
                    <a:solidFill>
                      <a:srgbClr val="FF0000"/>
                    </a:solidFill>
                  </a:rPr>
                  <a:t>n2 </a:t>
                </a:r>
                <a:r>
                  <a:rPr lang="en-US" sz="2400" dirty="0">
                    <a:solidFill>
                      <a:srgbClr val="FF0000"/>
                    </a:solidFill>
                  </a:rPr>
                  <a:t>+ … + </a:t>
                </a:r>
                <a:r>
                  <a:rPr lang="en-US" sz="2400" i="1" dirty="0" err="1">
                    <a:solidFill>
                      <a:srgbClr val="FF0000"/>
                    </a:solidFill>
                  </a:rPr>
                  <a:t>a</a:t>
                </a:r>
                <a:r>
                  <a:rPr lang="en-US" sz="2400" baseline="-25000" dirty="0" err="1">
                    <a:solidFill>
                      <a:srgbClr val="FF0000"/>
                    </a:solidFill>
                  </a:rPr>
                  <a:t>nn</a:t>
                </a:r>
                <a:r>
                  <a:rPr lang="en-US" sz="2400" i="1" dirty="0" err="1">
                    <a:solidFill>
                      <a:srgbClr val="FF0000"/>
                    </a:solidFill>
                  </a:rPr>
                  <a:t>C</a:t>
                </a:r>
                <a:r>
                  <a:rPr lang="en-US" sz="2400" i="1" baseline="-25000" dirty="0" err="1">
                    <a:solidFill>
                      <a:srgbClr val="FF0000"/>
                    </a:solidFill>
                  </a:rPr>
                  <a:t>n</a:t>
                </a:r>
                <a:r>
                  <a:rPr lang="en-US" sz="2400" baseline="-25000" dirty="0" err="1">
                    <a:solidFill>
                      <a:srgbClr val="FF0000"/>
                    </a:solidFill>
                  </a:rPr>
                  <a:t>n</a:t>
                </a:r>
                <a:endParaRPr lang="en-US" sz="24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EDAAF497-7BF4-44EC-AB6D-8DF1FFABC6F5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536028"/>
                <a:ext cx="10515600" cy="5640935"/>
              </a:xfrm>
              <a:blipFill>
                <a:blip r:embed="rId2"/>
                <a:stretch>
                  <a:fillRect l="-928" t="-162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57C58F81-DB11-4839-978C-369AB380A9C3}"/>
                  </a:ext>
                </a:extLst>
              </p:cNvPr>
              <p:cNvSpPr txBox="1"/>
              <p:nvPr/>
            </p:nvSpPr>
            <p:spPr>
              <a:xfrm>
                <a:off x="3510805" y="1190747"/>
                <a:ext cx="3283143" cy="136062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n-US" sz="2400" i="1" dirty="0"/>
                  <a:t>A</a:t>
                </a:r>
                <a:r>
                  <a:rPr lang="en-US" sz="2400" dirty="0"/>
                  <a:t> =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4"/>
                                  <m:mcJc m:val="center"/>
                                </m:mcPr>
                              </m:mc>
                            </m:mcs>
                            <m:ctrlPr>
                              <a:rPr lang="en-US" sz="2400" i="1" smtClean="0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sSub>
                                <m:sSubPr>
                                  <m:ctrlPr>
                                    <a:rPr lang="en-US" sz="24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𝑎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11</m:t>
                                  </m:r>
                                </m:sub>
                              </m:sSub>
                            </m:e>
                            <m:e>
                              <m:sSub>
                                <m:sSubPr>
                                  <m:ctrlPr>
                                    <a:rPr lang="en-US" sz="24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𝑎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12</m:t>
                                  </m:r>
                                </m:sub>
                              </m:sSub>
                            </m:e>
                            <m:e>
                              <m:r>
                                <a:rPr lang="en-US" sz="2400" i="1" smtClean="0">
                                  <a:latin typeface="Cambria Math" panose="02040503050406030204" pitchFamily="18" charset="0"/>
                                </a:rPr>
                                <m:t>…</m:t>
                              </m:r>
                            </m:e>
                            <m:e>
                              <m:sSub>
                                <m:sSubPr>
                                  <m:ctrlPr>
                                    <a:rPr lang="en-US" sz="24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𝑎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sub>
                              </m:sSub>
                            </m:e>
                          </m:mr>
                          <m:mr>
                            <m:e>
                              <m:sSub>
                                <m:sSubPr>
                                  <m:ctrlPr>
                                    <a:rPr lang="en-US" sz="24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𝑎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21</m:t>
                                  </m:r>
                                </m:sub>
                              </m:sSub>
                            </m:e>
                            <m:e>
                              <m:sSub>
                                <m:sSubPr>
                                  <m:ctrlPr>
                                    <a:rPr lang="en-US" sz="24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𝑎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22</m:t>
                                  </m:r>
                                </m:sub>
                              </m:sSub>
                            </m:e>
                            <m:e>
                              <m:r>
                                <a:rPr lang="en-US" sz="2400" i="1" smtClean="0">
                                  <a:latin typeface="Cambria Math" panose="02040503050406030204" pitchFamily="18" charset="0"/>
                                </a:rPr>
                                <m:t>…</m:t>
                              </m:r>
                            </m:e>
                            <m:e>
                              <m:sSub>
                                <m:sSubPr>
                                  <m:ctrlPr>
                                    <a:rPr lang="en-US" sz="24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𝑎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sub>
                              </m:sSub>
                            </m:e>
                          </m:mr>
                          <m:mr>
                            <m:e>
                              <m:r>
                                <a:rPr lang="en-US" sz="2400" i="1" smtClean="0">
                                  <a:latin typeface="Cambria Math" panose="02040503050406030204" pitchFamily="18" charset="0"/>
                                </a:rPr>
                                <m:t>⋮</m:t>
                              </m:r>
                            </m:e>
                            <m:e>
                              <m:r>
                                <a:rPr lang="en-US" sz="2400" i="1" smtClean="0">
                                  <a:latin typeface="Cambria Math" panose="02040503050406030204" pitchFamily="18" charset="0"/>
                                </a:rPr>
                                <m:t>⋮</m:t>
                              </m:r>
                            </m:e>
                            <m:e>
                              <m:r>
                                <a:rPr lang="en-US" sz="2400" i="1" smtClean="0">
                                  <a:latin typeface="Cambria Math" panose="02040503050406030204" pitchFamily="18" charset="0"/>
                                </a:rPr>
                                <m:t>⋮</m:t>
                              </m:r>
                            </m:e>
                            <m:e>
                              <m:r>
                                <a:rPr lang="en-US" sz="2400" i="1" smtClean="0">
                                  <a:latin typeface="Cambria Math" panose="02040503050406030204" pitchFamily="18" charset="0"/>
                                </a:rPr>
                                <m:t>⋮</m:t>
                              </m:r>
                            </m:e>
                          </m:mr>
                          <m:mr>
                            <m:e>
                              <m:sSub>
                                <m:sSubPr>
                                  <m:ctrlPr>
                                    <a:rPr lang="en-US" sz="24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𝑎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</m:e>
                            <m:e>
                              <m:sSub>
                                <m:sSubPr>
                                  <m:ctrlPr>
                                    <a:rPr lang="en-US" sz="24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𝑎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</m:e>
                            <m:e>
                              <m:r>
                                <a:rPr lang="en-US" sz="2400" i="1" smtClean="0">
                                  <a:latin typeface="Cambria Math" panose="02040503050406030204" pitchFamily="18" charset="0"/>
                                </a:rPr>
                                <m:t>…</m:t>
                              </m:r>
                            </m:e>
                            <m:e>
                              <m:sSub>
                                <m:sSubPr>
                                  <m:ctrlPr>
                                    <a:rPr lang="en-US" sz="24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𝑎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𝑛𝑛</m:t>
                                  </m:r>
                                </m:sub>
                              </m:sSub>
                            </m:e>
                          </m:mr>
                        </m:m>
                      </m:e>
                    </m:d>
                  </m:oMath>
                </a14:m>
                <a:endParaRPr lang="en-US" sz="2400" dirty="0"/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57C58F81-DB11-4839-978C-369AB380A9C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10805" y="1190747"/>
                <a:ext cx="3283143" cy="1360629"/>
              </a:xfrm>
              <a:prstGeom prst="rect">
                <a:avLst/>
              </a:prstGeom>
              <a:blipFill>
                <a:blip r:embed="rId3"/>
                <a:stretch>
                  <a:fillRect l="-576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4DA6DECC-D2BE-4564-9076-12852D92A1E6}"/>
                  </a:ext>
                </a:extLst>
              </p:cNvPr>
              <p:cNvSpPr/>
              <p:nvPr/>
            </p:nvSpPr>
            <p:spPr>
              <a:xfrm>
                <a:off x="6379780" y="3774767"/>
                <a:ext cx="5055475" cy="182614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2400" dirty="0">
                    <a:solidFill>
                      <a:srgbClr val="002060"/>
                    </a:solidFill>
                  </a:rPr>
                  <a:t>det(A) = </a:t>
                </a:r>
                <a:r>
                  <a:rPr lang="en-US" sz="2400" i="1" dirty="0">
                    <a:solidFill>
                      <a:srgbClr val="002060"/>
                    </a:solidFill>
                  </a:rPr>
                  <a:t>a</a:t>
                </a:r>
                <a:r>
                  <a:rPr lang="en-US" sz="2400" baseline="-25000" dirty="0">
                    <a:solidFill>
                      <a:srgbClr val="002060"/>
                    </a:solidFill>
                  </a:rPr>
                  <a:t>11</a:t>
                </a:r>
                <a:r>
                  <a:rPr lang="en-US" sz="2400" i="1" dirty="0">
                    <a:solidFill>
                      <a:srgbClr val="002060"/>
                    </a:solidFill>
                  </a:rPr>
                  <a:t>C</a:t>
                </a:r>
                <a:r>
                  <a:rPr lang="en-US" sz="2400" baseline="-25000" dirty="0">
                    <a:solidFill>
                      <a:srgbClr val="002060"/>
                    </a:solidFill>
                  </a:rPr>
                  <a:t>11</a:t>
                </a:r>
                <a:r>
                  <a:rPr lang="en-US" sz="2400" dirty="0">
                    <a:solidFill>
                      <a:srgbClr val="002060"/>
                    </a:solidFill>
                  </a:rPr>
                  <a:t> + </a:t>
                </a:r>
                <a:r>
                  <a:rPr lang="en-US" sz="2400" i="1" dirty="0">
                    <a:solidFill>
                      <a:srgbClr val="002060"/>
                    </a:solidFill>
                  </a:rPr>
                  <a:t>a</a:t>
                </a:r>
                <a:r>
                  <a:rPr lang="en-US" sz="2400" baseline="-25000" dirty="0">
                    <a:solidFill>
                      <a:srgbClr val="002060"/>
                    </a:solidFill>
                  </a:rPr>
                  <a:t>21</a:t>
                </a:r>
                <a:r>
                  <a:rPr lang="en-US" sz="2400" i="1" dirty="0">
                    <a:solidFill>
                      <a:srgbClr val="002060"/>
                    </a:solidFill>
                  </a:rPr>
                  <a:t>C</a:t>
                </a:r>
                <a:r>
                  <a:rPr lang="en-US" sz="2400" baseline="-25000" dirty="0">
                    <a:solidFill>
                      <a:srgbClr val="002060"/>
                    </a:solidFill>
                  </a:rPr>
                  <a:t>21 </a:t>
                </a:r>
                <a:r>
                  <a:rPr lang="en-US" sz="2400" dirty="0">
                    <a:solidFill>
                      <a:srgbClr val="002060"/>
                    </a:solidFill>
                  </a:rPr>
                  <a:t>+ … + </a:t>
                </a:r>
                <a:r>
                  <a:rPr lang="en-US" sz="2400" i="1" dirty="0">
                    <a:solidFill>
                      <a:srgbClr val="002060"/>
                    </a:solidFill>
                  </a:rPr>
                  <a:t>a</a:t>
                </a:r>
                <a:r>
                  <a:rPr lang="en-US" sz="2400" baseline="-25000" dirty="0">
                    <a:solidFill>
                      <a:srgbClr val="002060"/>
                    </a:solidFill>
                  </a:rPr>
                  <a:t>n1</a:t>
                </a:r>
                <a:r>
                  <a:rPr lang="en-US" sz="2400" i="1" dirty="0">
                    <a:solidFill>
                      <a:srgbClr val="002060"/>
                    </a:solidFill>
                  </a:rPr>
                  <a:t>C</a:t>
                </a:r>
                <a:r>
                  <a:rPr lang="en-US" sz="2400" baseline="-25000" dirty="0">
                    <a:solidFill>
                      <a:srgbClr val="002060"/>
                    </a:solidFill>
                  </a:rPr>
                  <a:t>n1</a:t>
                </a:r>
              </a:p>
              <a:p>
                <a:pPr>
                  <a:spcBef>
                    <a:spcPts val="1000"/>
                  </a:spcBef>
                </a:pPr>
                <a:r>
                  <a:rPr lang="en-US" sz="2400" dirty="0">
                    <a:solidFill>
                      <a:srgbClr val="002060"/>
                    </a:solidFill>
                  </a:rPr>
                  <a:t>det(A) = </a:t>
                </a:r>
                <a:r>
                  <a:rPr lang="en-US" sz="2400" i="1" dirty="0">
                    <a:solidFill>
                      <a:srgbClr val="002060"/>
                    </a:solidFill>
                  </a:rPr>
                  <a:t>a</a:t>
                </a:r>
                <a:r>
                  <a:rPr lang="en-US" sz="2400" baseline="-25000" dirty="0">
                    <a:solidFill>
                      <a:srgbClr val="002060"/>
                    </a:solidFill>
                  </a:rPr>
                  <a:t>12</a:t>
                </a:r>
                <a:r>
                  <a:rPr lang="en-US" sz="2400" i="1" dirty="0">
                    <a:solidFill>
                      <a:srgbClr val="002060"/>
                    </a:solidFill>
                  </a:rPr>
                  <a:t>C</a:t>
                </a:r>
                <a:r>
                  <a:rPr lang="en-US" sz="2400" baseline="-25000" dirty="0">
                    <a:solidFill>
                      <a:srgbClr val="002060"/>
                    </a:solidFill>
                  </a:rPr>
                  <a:t>12</a:t>
                </a:r>
                <a:r>
                  <a:rPr lang="en-US" sz="2400" dirty="0">
                    <a:solidFill>
                      <a:srgbClr val="002060"/>
                    </a:solidFill>
                  </a:rPr>
                  <a:t> + </a:t>
                </a:r>
                <a:r>
                  <a:rPr lang="en-US" sz="2400" i="1" dirty="0">
                    <a:solidFill>
                      <a:srgbClr val="002060"/>
                    </a:solidFill>
                  </a:rPr>
                  <a:t>a</a:t>
                </a:r>
                <a:r>
                  <a:rPr lang="en-US" sz="2400" baseline="-25000" dirty="0">
                    <a:solidFill>
                      <a:srgbClr val="002060"/>
                    </a:solidFill>
                  </a:rPr>
                  <a:t>22</a:t>
                </a:r>
                <a:r>
                  <a:rPr lang="en-US" sz="2400" i="1" dirty="0">
                    <a:solidFill>
                      <a:srgbClr val="002060"/>
                    </a:solidFill>
                  </a:rPr>
                  <a:t>C</a:t>
                </a:r>
                <a:r>
                  <a:rPr lang="en-US" sz="2400" baseline="-25000" dirty="0">
                    <a:solidFill>
                      <a:srgbClr val="002060"/>
                    </a:solidFill>
                  </a:rPr>
                  <a:t>22 </a:t>
                </a:r>
                <a:r>
                  <a:rPr lang="en-US" sz="2400" dirty="0">
                    <a:solidFill>
                      <a:srgbClr val="002060"/>
                    </a:solidFill>
                  </a:rPr>
                  <a:t>+ … + </a:t>
                </a:r>
                <a:r>
                  <a:rPr lang="en-US" sz="2400" i="1" dirty="0">
                    <a:solidFill>
                      <a:srgbClr val="002060"/>
                    </a:solidFill>
                  </a:rPr>
                  <a:t>a</a:t>
                </a:r>
                <a:r>
                  <a:rPr lang="en-US" sz="2400" baseline="-25000" dirty="0">
                    <a:solidFill>
                      <a:srgbClr val="002060"/>
                    </a:solidFill>
                  </a:rPr>
                  <a:t>n2</a:t>
                </a:r>
                <a:r>
                  <a:rPr lang="en-US" sz="2400" i="1" dirty="0">
                    <a:solidFill>
                      <a:srgbClr val="002060"/>
                    </a:solidFill>
                  </a:rPr>
                  <a:t>C</a:t>
                </a:r>
                <a:r>
                  <a:rPr lang="en-US" sz="2400" baseline="-25000" dirty="0">
                    <a:solidFill>
                      <a:srgbClr val="002060"/>
                    </a:solidFill>
                  </a:rPr>
                  <a:t>n2</a:t>
                </a:r>
                <a:endParaRPr lang="en-US" sz="2400" dirty="0">
                  <a:solidFill>
                    <a:srgbClr val="002060"/>
                  </a:solidFill>
                </a:endParaRPr>
              </a:p>
              <a:p>
                <a:pPr>
                  <a:spcBef>
                    <a:spcPts val="1000"/>
                  </a:spcBef>
                </a:pPr>
                <a:r>
                  <a:rPr lang="en-US" sz="2400" dirty="0">
                    <a:solidFill>
                      <a:srgbClr val="002060"/>
                    </a:solidFill>
                  </a:rPr>
                  <a:t>      </a:t>
                </a:r>
                <a14:m>
                  <m:oMath xmlns:m="http://schemas.openxmlformats.org/officeDocument/2006/math">
                    <m:r>
                      <a:rPr lang="en-US" sz="2400" i="1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⋮</m:t>
                    </m:r>
                  </m:oMath>
                </a14:m>
                <a:endParaRPr lang="en-US" sz="2400" dirty="0">
                  <a:solidFill>
                    <a:srgbClr val="002060"/>
                  </a:solidFill>
                </a:endParaRPr>
              </a:p>
              <a:p>
                <a:r>
                  <a:rPr lang="en-US" sz="2400" dirty="0">
                    <a:solidFill>
                      <a:srgbClr val="002060"/>
                    </a:solidFill>
                  </a:rPr>
                  <a:t>det(A) = </a:t>
                </a:r>
                <a:r>
                  <a:rPr lang="en-US" sz="2400" i="1" dirty="0">
                    <a:solidFill>
                      <a:srgbClr val="002060"/>
                    </a:solidFill>
                  </a:rPr>
                  <a:t>a</a:t>
                </a:r>
                <a:r>
                  <a:rPr lang="en-US" sz="2400" baseline="-25000" dirty="0">
                    <a:solidFill>
                      <a:srgbClr val="002060"/>
                    </a:solidFill>
                  </a:rPr>
                  <a:t>1n</a:t>
                </a:r>
                <a:r>
                  <a:rPr lang="en-US" sz="2400" i="1" dirty="0">
                    <a:solidFill>
                      <a:srgbClr val="002060"/>
                    </a:solidFill>
                  </a:rPr>
                  <a:t>C</a:t>
                </a:r>
                <a:r>
                  <a:rPr lang="en-US" sz="2400" baseline="-25000" dirty="0">
                    <a:solidFill>
                      <a:srgbClr val="002060"/>
                    </a:solidFill>
                  </a:rPr>
                  <a:t>1n</a:t>
                </a:r>
                <a:r>
                  <a:rPr lang="en-US" sz="2400" dirty="0">
                    <a:solidFill>
                      <a:srgbClr val="002060"/>
                    </a:solidFill>
                  </a:rPr>
                  <a:t> + </a:t>
                </a:r>
                <a:r>
                  <a:rPr lang="en-US" sz="2400" i="1" dirty="0">
                    <a:solidFill>
                      <a:srgbClr val="002060"/>
                    </a:solidFill>
                  </a:rPr>
                  <a:t>a</a:t>
                </a:r>
                <a:r>
                  <a:rPr lang="en-US" sz="2400" baseline="-25000" dirty="0">
                    <a:solidFill>
                      <a:srgbClr val="002060"/>
                    </a:solidFill>
                  </a:rPr>
                  <a:t>2n</a:t>
                </a:r>
                <a:r>
                  <a:rPr lang="en-US" sz="2400" i="1" dirty="0">
                    <a:solidFill>
                      <a:srgbClr val="002060"/>
                    </a:solidFill>
                  </a:rPr>
                  <a:t>C</a:t>
                </a:r>
                <a:r>
                  <a:rPr lang="en-US" sz="2400" baseline="-25000" dirty="0">
                    <a:solidFill>
                      <a:srgbClr val="002060"/>
                    </a:solidFill>
                  </a:rPr>
                  <a:t>2n </a:t>
                </a:r>
                <a:r>
                  <a:rPr lang="en-US" sz="2400" dirty="0">
                    <a:solidFill>
                      <a:srgbClr val="002060"/>
                    </a:solidFill>
                  </a:rPr>
                  <a:t>+ … + </a:t>
                </a:r>
                <a:r>
                  <a:rPr lang="en-US" sz="2400" i="1" dirty="0" err="1">
                    <a:solidFill>
                      <a:srgbClr val="002060"/>
                    </a:solidFill>
                  </a:rPr>
                  <a:t>a</a:t>
                </a:r>
                <a:r>
                  <a:rPr lang="en-US" sz="2400" baseline="-25000" dirty="0" err="1">
                    <a:solidFill>
                      <a:srgbClr val="002060"/>
                    </a:solidFill>
                  </a:rPr>
                  <a:t>nn</a:t>
                </a:r>
                <a:r>
                  <a:rPr lang="en-US" sz="2400" i="1" dirty="0" err="1">
                    <a:solidFill>
                      <a:srgbClr val="002060"/>
                    </a:solidFill>
                  </a:rPr>
                  <a:t>C</a:t>
                </a:r>
                <a:r>
                  <a:rPr lang="en-US" sz="2400" i="1" baseline="-25000" dirty="0" err="1">
                    <a:solidFill>
                      <a:srgbClr val="002060"/>
                    </a:solidFill>
                  </a:rPr>
                  <a:t>n</a:t>
                </a:r>
                <a:r>
                  <a:rPr lang="en-US" sz="2400" baseline="-25000" dirty="0" err="1">
                    <a:solidFill>
                      <a:srgbClr val="002060"/>
                    </a:solidFill>
                  </a:rPr>
                  <a:t>n</a:t>
                </a:r>
                <a:endParaRPr lang="en-US" sz="2400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4DA6DECC-D2BE-4564-9076-12852D92A1E6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79780" y="3774767"/>
                <a:ext cx="5055475" cy="1826141"/>
              </a:xfrm>
              <a:prstGeom prst="rect">
                <a:avLst/>
              </a:prstGeom>
              <a:blipFill>
                <a:blip r:embed="rId4"/>
                <a:stretch>
                  <a:fillRect l="-1930" t="-2667" b="-6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TextBox 5">
            <a:extLst>
              <a:ext uri="{FF2B5EF4-FFF2-40B4-BE49-F238E27FC236}">
                <a16:creationId xmlns:a16="http://schemas.microsoft.com/office/drawing/2014/main" id="{067340E2-C181-4330-BF33-FD7D429A7B48}"/>
              </a:ext>
            </a:extLst>
          </p:cNvPr>
          <p:cNvSpPr txBox="1"/>
          <p:nvPr/>
        </p:nvSpPr>
        <p:spPr>
          <a:xfrm>
            <a:off x="2690647" y="5952640"/>
            <a:ext cx="167943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/>
              <a:t>Secara</a:t>
            </a:r>
            <a:r>
              <a:rPr lang="en-US" sz="2400" dirty="0"/>
              <a:t> </a:t>
            </a:r>
            <a:r>
              <a:rPr lang="en-US" sz="2400" dirty="0" err="1"/>
              <a:t>baris</a:t>
            </a:r>
            <a:endParaRPr lang="en-US" sz="24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031AB8B-82EB-4046-94FE-CB36B6F8D8F2}"/>
              </a:ext>
            </a:extLst>
          </p:cNvPr>
          <p:cNvSpPr txBox="1"/>
          <p:nvPr/>
        </p:nvSpPr>
        <p:spPr>
          <a:xfrm>
            <a:off x="8067800" y="5860307"/>
            <a:ext cx="184056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/>
              <a:t>Secara</a:t>
            </a:r>
            <a:r>
              <a:rPr lang="en-US" sz="2400" dirty="0"/>
              <a:t> </a:t>
            </a:r>
            <a:r>
              <a:rPr lang="en-US" sz="2400" dirty="0" err="1"/>
              <a:t>kolom</a:t>
            </a:r>
            <a:endParaRPr lang="en-US" sz="2400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2EF23F4F-318C-2E02-7730-9A166F67E4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E93D2-DCDA-4E48-A281-710C57DF037E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9332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C15D20BF-82AF-4A43-A53A-8F325FB2DBC2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721360"/>
                <a:ext cx="10515600" cy="5879137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US" b="1" dirty="0"/>
                  <a:t>Contoh 2</a:t>
                </a:r>
                <a:r>
                  <a:rPr lang="en-US" dirty="0"/>
                  <a:t>: </a:t>
                </a:r>
                <a:r>
                  <a:rPr lang="en-US" dirty="0" err="1"/>
                  <a:t>Misalkan</a:t>
                </a:r>
                <a:r>
                  <a:rPr lang="en-US" dirty="0"/>
                  <a:t>                           , </a:t>
                </a:r>
                <a:r>
                  <a:rPr lang="en-US" dirty="0" err="1"/>
                  <a:t>determinan</a:t>
                </a:r>
                <a:r>
                  <a:rPr lang="en-US" dirty="0"/>
                  <a:t> </a:t>
                </a:r>
                <a:r>
                  <a:rPr lang="en-US" dirty="0" err="1"/>
                  <a:t>matriks</a:t>
                </a:r>
                <a:r>
                  <a:rPr lang="en-US" dirty="0"/>
                  <a:t> A </a:t>
                </a:r>
                <a:r>
                  <a:rPr lang="en-US" dirty="0" err="1"/>
                  <a:t>dihitung</a:t>
                </a:r>
                <a:r>
                  <a:rPr lang="en-US" dirty="0"/>
                  <a:t> </a:t>
                </a:r>
              </a:p>
              <a:p>
                <a:pPr marL="0" indent="0">
                  <a:buNone/>
                </a:pPr>
                <a:endParaRPr lang="en-US" dirty="0"/>
              </a:p>
              <a:p>
                <a:pPr marL="0" indent="0">
                  <a:buNone/>
                </a:pPr>
                <a:r>
                  <a:rPr lang="en-US" dirty="0" err="1"/>
                  <a:t>dengan</a:t>
                </a:r>
                <a:r>
                  <a:rPr lang="en-US" dirty="0"/>
                  <a:t> </a:t>
                </a:r>
                <a:r>
                  <a:rPr lang="en-US" dirty="0" err="1"/>
                  <a:t>ekspansi</a:t>
                </a:r>
                <a:r>
                  <a:rPr lang="en-US" dirty="0"/>
                  <a:t> </a:t>
                </a:r>
                <a:r>
                  <a:rPr lang="en-US" dirty="0" err="1"/>
                  <a:t>kofaktor</a:t>
                </a:r>
                <a:r>
                  <a:rPr lang="en-US" dirty="0"/>
                  <a:t> </a:t>
                </a:r>
                <a:r>
                  <a:rPr lang="en-US" dirty="0" err="1"/>
                  <a:t>sebagai</a:t>
                </a:r>
                <a:r>
                  <a:rPr lang="en-US" dirty="0"/>
                  <a:t> </a:t>
                </a:r>
                <a:r>
                  <a:rPr lang="en-US" dirty="0" err="1"/>
                  <a:t>berikut</a:t>
                </a:r>
                <a:r>
                  <a:rPr lang="en-US" dirty="0"/>
                  <a:t> (</a:t>
                </a:r>
                <a:r>
                  <a:rPr lang="en-US" dirty="0" err="1"/>
                  <a:t>misalkan</a:t>
                </a:r>
                <a:r>
                  <a:rPr lang="en-US" dirty="0"/>
                  <a:t> </a:t>
                </a:r>
                <a:r>
                  <a:rPr lang="en-US" dirty="0" err="1"/>
                  <a:t>acuannya</a:t>
                </a:r>
                <a:r>
                  <a:rPr lang="en-US" dirty="0"/>
                  <a:t> </a:t>
                </a:r>
                <a:r>
                  <a:rPr lang="en-US" dirty="0" err="1"/>
                  <a:t>adalah</a:t>
                </a:r>
                <a:r>
                  <a:rPr lang="en-US" dirty="0"/>
                  <a:t> </a:t>
                </a:r>
                <a:r>
                  <a:rPr lang="en-US" dirty="0" err="1"/>
                  <a:t>baris</a:t>
                </a:r>
                <a:r>
                  <a:rPr lang="en-US" dirty="0"/>
                  <a:t> </a:t>
                </a:r>
                <a:r>
                  <a:rPr lang="en-US" dirty="0" err="1"/>
                  <a:t>pertama</a:t>
                </a:r>
                <a:r>
                  <a:rPr lang="en-US" dirty="0"/>
                  <a:t> </a:t>
                </a:r>
                <a:r>
                  <a:rPr lang="en-US" dirty="0" err="1"/>
                  <a:t>matriks</a:t>
                </a:r>
                <a:r>
                  <a:rPr lang="en-US" dirty="0"/>
                  <a:t> A):</a:t>
                </a:r>
              </a:p>
              <a:p>
                <a:pPr marL="0" indent="0">
                  <a:buNone/>
                </a:pPr>
                <a:endParaRPr lang="en-US" dirty="0"/>
              </a:p>
              <a:p>
                <a:pPr marL="0" indent="0">
                  <a:buNone/>
                </a:pPr>
                <a:endParaRPr lang="en-US" dirty="0"/>
              </a:p>
              <a:p>
                <a:pPr marL="0" indent="0">
                  <a:buNone/>
                </a:pPr>
                <a:r>
                  <a:rPr lang="en-US" dirty="0"/>
                  <a:t>det(A) = </a:t>
                </a:r>
                <a:r>
                  <a:rPr lang="en-US" dirty="0">
                    <a:solidFill>
                      <a:srgbClr val="FF0000"/>
                    </a:solidFill>
                  </a:rPr>
                  <a:t>3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2"/>
                                  <m:mcJc m:val="center"/>
                                </m:mcPr>
                              </m:mc>
                            </m:mcs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e>
                          </m:mr>
                          <m:m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−3</m:t>
                              </m:r>
                            </m:e>
                          </m:mr>
                        </m:m>
                      </m:e>
                    </m:d>
                    <m:r>
                      <a:rPr lang="en-US" b="0" i="0" smtClean="0">
                        <a:latin typeface="Cambria Math" panose="02040503050406030204" pitchFamily="18" charset="0"/>
                      </a:rPr>
                      <m:t>− </m:t>
                    </m:r>
                  </m:oMath>
                </a14:m>
                <a:r>
                  <a:rPr lang="en-US" dirty="0"/>
                  <a:t>(</a:t>
                </a:r>
                <a:r>
                  <a:rPr lang="en-US" dirty="0">
                    <a:solidFill>
                      <a:srgbClr val="FF0000"/>
                    </a:solidFill>
                  </a:rPr>
                  <a:t>–1</a:t>
                </a:r>
                <a:r>
                  <a:rPr lang="en-US" dirty="0"/>
                  <a:t>)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2"/>
                                  <m:mcJc m:val="center"/>
                                </m:mcPr>
                              </m:mc>
                            </m:mcs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e>
                          </m:mr>
                          <m:m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8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−3</m:t>
                              </m:r>
                            </m:e>
                          </m:mr>
                        </m:m>
                      </m:e>
                    </m:d>
                  </m:oMath>
                </a14:m>
                <a:r>
                  <a:rPr lang="en-US" dirty="0"/>
                  <a:t> + </a:t>
                </a:r>
                <a:r>
                  <a:rPr lang="en-US" dirty="0">
                    <a:solidFill>
                      <a:srgbClr val="FF0000"/>
                    </a:solidFill>
                  </a:rPr>
                  <a:t>2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2"/>
                                  <m:mcJc m:val="center"/>
                                </m:mcPr>
                              </m:mc>
                            </m:mcs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</m:mr>
                          <m:m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8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</m:mr>
                        </m:m>
                      </m:e>
                    </m:d>
                  </m:oMath>
                </a14:m>
                <a:endParaRPr lang="en-US" dirty="0"/>
              </a:p>
              <a:p>
                <a:pPr marL="0" indent="0">
                  <a:buNone/>
                </a:pPr>
                <a:r>
                  <a:rPr lang="en-US" dirty="0"/>
                  <a:t>	= 3{(0)(-3) – (4)(2)} + 1{(5)(–3) – (4)(8)} + 2{(5)(2) – (0)(8)}</a:t>
                </a:r>
              </a:p>
              <a:p>
                <a:pPr marL="0" indent="0">
                  <a:buNone/>
                </a:pPr>
                <a:r>
                  <a:rPr lang="en-US" dirty="0"/>
                  <a:t>	= 3(–8) + (–47) + 2(10)</a:t>
                </a:r>
              </a:p>
              <a:p>
                <a:pPr marL="0" indent="0">
                  <a:buNone/>
                </a:pPr>
                <a:r>
                  <a:rPr lang="en-US" dirty="0"/>
                  <a:t>	= –24 – 47 + 20</a:t>
                </a:r>
              </a:p>
              <a:p>
                <a:pPr marL="0" indent="0">
                  <a:buNone/>
                </a:pPr>
                <a:r>
                  <a:rPr lang="en-US" dirty="0"/>
                  <a:t>	= –51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C15D20BF-82AF-4A43-A53A-8F325FB2DBC2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721360"/>
                <a:ext cx="10515600" cy="5879137"/>
              </a:xfrm>
              <a:blipFill>
                <a:blip r:embed="rId2"/>
                <a:stretch>
                  <a:fillRect l="-1217" t="-1658" b="-82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3E7C5BA5-C0C2-4770-8C53-B2C97FDB26F4}"/>
                  </a:ext>
                </a:extLst>
              </p:cNvPr>
              <p:cNvSpPr txBox="1"/>
              <p:nvPr/>
            </p:nvSpPr>
            <p:spPr>
              <a:xfrm>
                <a:off x="3363257" y="500915"/>
                <a:ext cx="2914114" cy="902106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r>
                  <a:rPr lang="en-US" sz="2800" dirty="0"/>
                  <a:t>       </a:t>
                </a:r>
                <a:r>
                  <a:rPr lang="en-US" sz="2200" dirty="0"/>
                  <a:t>A =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sz="22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3"/>
                                  <m:mcJc m:val="center"/>
                                </m:mcPr>
                              </m:mc>
                            </m:mcs>
                            <m:ctrlPr>
                              <a:rPr lang="en-US" sz="2200" b="0" i="1" smtClean="0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  <m:e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e>
                            <m:e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</m:mr>
                          <m:mr>
                            <m:e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</m:e>
                            <m:e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e>
                          </m:mr>
                          <m:mr>
                            <m:e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8</m:t>
                              </m:r>
                            </m:e>
                            <m:e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  <m:e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−3</m:t>
                              </m:r>
                            </m:e>
                          </m:mr>
                        </m:m>
                      </m:e>
                    </m:d>
                  </m:oMath>
                </a14:m>
                <a:endParaRPr lang="en-US" sz="2200" dirty="0"/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3E7C5BA5-C0C2-4770-8C53-B2C97FDB26F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63257" y="500915"/>
                <a:ext cx="2914114" cy="902106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Rectangle 1">
            <a:extLst>
              <a:ext uri="{FF2B5EF4-FFF2-40B4-BE49-F238E27FC236}">
                <a16:creationId xmlns:a16="http://schemas.microsoft.com/office/drawing/2014/main" id="{16FDFEAB-323D-4388-8374-DB16555CE732}"/>
              </a:ext>
            </a:extLst>
          </p:cNvPr>
          <p:cNvSpPr/>
          <p:nvPr/>
        </p:nvSpPr>
        <p:spPr>
          <a:xfrm>
            <a:off x="1601411" y="2734152"/>
            <a:ext cx="467596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/>
              <a:t>det(A) = </a:t>
            </a:r>
            <a:r>
              <a:rPr lang="en-US" sz="2800" i="1" dirty="0"/>
              <a:t>a</a:t>
            </a:r>
            <a:r>
              <a:rPr lang="en-US" sz="2800" baseline="-25000" dirty="0"/>
              <a:t>11</a:t>
            </a:r>
            <a:r>
              <a:rPr lang="en-US" sz="2800" i="1" dirty="0"/>
              <a:t>C</a:t>
            </a:r>
            <a:r>
              <a:rPr lang="en-US" sz="2800" baseline="-25000" dirty="0"/>
              <a:t>11</a:t>
            </a:r>
            <a:r>
              <a:rPr lang="en-US" sz="2800" dirty="0"/>
              <a:t> + </a:t>
            </a:r>
            <a:r>
              <a:rPr lang="en-US" sz="2800" i="1" dirty="0"/>
              <a:t>a</a:t>
            </a:r>
            <a:r>
              <a:rPr lang="en-US" sz="2800" baseline="-25000" dirty="0"/>
              <a:t>12</a:t>
            </a:r>
            <a:r>
              <a:rPr lang="en-US" sz="2800" i="1" dirty="0"/>
              <a:t>C</a:t>
            </a:r>
            <a:r>
              <a:rPr lang="en-US" sz="2800" baseline="-25000" dirty="0"/>
              <a:t>12 </a:t>
            </a:r>
            <a:r>
              <a:rPr lang="en-US" sz="2800" dirty="0"/>
              <a:t>+ </a:t>
            </a:r>
            <a:r>
              <a:rPr lang="en-US" sz="2800" i="1" dirty="0"/>
              <a:t>a</a:t>
            </a:r>
            <a:r>
              <a:rPr lang="en-US" sz="2800" baseline="-25000" dirty="0"/>
              <a:t>13</a:t>
            </a:r>
            <a:r>
              <a:rPr lang="en-US" sz="2800" i="1" dirty="0"/>
              <a:t>C</a:t>
            </a:r>
            <a:r>
              <a:rPr lang="en-US" sz="2800" baseline="-25000" dirty="0"/>
              <a:t>13</a:t>
            </a:r>
            <a:endParaRPr lang="en-US" sz="28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CC4CF934-B6E0-4028-B1FB-21421E07FCE0}"/>
                  </a:ext>
                </a:extLst>
              </p:cNvPr>
              <p:cNvSpPr txBox="1"/>
              <p:nvPr/>
            </p:nvSpPr>
            <p:spPr>
              <a:xfrm>
                <a:off x="9464308" y="2435865"/>
                <a:ext cx="1889492" cy="111979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["/>
                          <m:endChr m:val="]"/>
                          <m:ctrlPr>
                            <a:rPr lang="en-US" sz="280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3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sz="2800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US" sz="2800" b="0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+</m:t>
                                </m:r>
                              </m:e>
                              <m:e>
                                <m:r>
                                  <a:rPr lang="en-US" sz="2800" b="0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</m:e>
                              <m:e>
                                <m:r>
                                  <a:rPr lang="en-US" sz="2800" b="0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+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sz="2800" b="0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</m:e>
                              <m:e>
                                <m:r>
                                  <a:rPr lang="en-US" sz="2800" b="0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+</m:t>
                                </m:r>
                              </m:e>
                              <m:e>
                                <m:r>
                                  <a:rPr lang="en-US" sz="2800" b="0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sz="2800" b="0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+</m:t>
                                </m:r>
                              </m:e>
                              <m:e>
                                <m:r>
                                  <a:rPr lang="en-US" sz="2800" b="0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</m:e>
                              <m:e>
                                <m:r>
                                  <a:rPr lang="en-US" sz="2800" b="0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+</m:t>
                                </m:r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CC4CF934-B6E0-4028-B1FB-21421E07FCE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64308" y="2435865"/>
                <a:ext cx="1889492" cy="1119794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F47DBB7F-1430-4710-B62A-EC507B9E4D49}"/>
              </a:ext>
            </a:extLst>
          </p:cNvPr>
          <p:cNvCxnSpPr>
            <a:cxnSpLocks/>
          </p:cNvCxnSpPr>
          <p:nvPr/>
        </p:nvCxnSpPr>
        <p:spPr>
          <a:xfrm flipH="1">
            <a:off x="7304691" y="2638097"/>
            <a:ext cx="2159616" cy="1022831"/>
          </a:xfrm>
          <a:prstGeom prst="straightConnector1">
            <a:avLst/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Oval 7">
            <a:extLst>
              <a:ext uri="{FF2B5EF4-FFF2-40B4-BE49-F238E27FC236}">
                <a16:creationId xmlns:a16="http://schemas.microsoft.com/office/drawing/2014/main" id="{2E3349C7-8694-4E55-804A-0FAAC7102AAF}"/>
              </a:ext>
            </a:extLst>
          </p:cNvPr>
          <p:cNvSpPr/>
          <p:nvPr/>
        </p:nvSpPr>
        <p:spPr>
          <a:xfrm>
            <a:off x="9349209" y="2435865"/>
            <a:ext cx="2159619" cy="298287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EF5AE86-FDE4-6E6A-E265-BB6C15E19C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E93D2-DCDA-4E48-A281-710C57DF037E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84059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F861AF-08F3-4C63-AFD1-5C4F1665F4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735724"/>
            <a:ext cx="10515600" cy="5441239"/>
          </a:xfrm>
        </p:spPr>
        <p:txBody>
          <a:bodyPr/>
          <a:lstStyle/>
          <a:p>
            <a:r>
              <a:rPr lang="en-US" dirty="0" err="1"/>
              <a:t>Misalkan</a:t>
            </a:r>
            <a:r>
              <a:rPr lang="en-US" dirty="0"/>
              <a:t> </a:t>
            </a:r>
            <a:r>
              <a:rPr lang="en-US" dirty="0" err="1"/>
              <a:t>digunakan</a:t>
            </a:r>
            <a:r>
              <a:rPr lang="en-US" dirty="0"/>
              <a:t> </a:t>
            </a:r>
            <a:r>
              <a:rPr lang="en-US" dirty="0" err="1"/>
              <a:t>kolom</a:t>
            </a:r>
            <a:r>
              <a:rPr lang="en-US" dirty="0"/>
              <a:t> </a:t>
            </a:r>
            <a:r>
              <a:rPr lang="en-US" dirty="0" err="1"/>
              <a:t>kedua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acuan</a:t>
            </a:r>
            <a:r>
              <a:rPr lang="en-US" dirty="0"/>
              <a:t>:</a:t>
            </a:r>
          </a:p>
          <a:p>
            <a:endParaRPr lang="en-US" dirty="0"/>
          </a:p>
          <a:p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B643DC7F-59B7-4543-9F5B-A8950F6A2A7A}"/>
                  </a:ext>
                </a:extLst>
              </p:cNvPr>
              <p:cNvSpPr txBox="1"/>
              <p:nvPr/>
            </p:nvSpPr>
            <p:spPr>
              <a:xfrm>
                <a:off x="2837740" y="1554551"/>
                <a:ext cx="2914114" cy="902106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r>
                  <a:rPr lang="en-US" sz="2800" dirty="0"/>
                  <a:t>       </a:t>
                </a:r>
                <a:r>
                  <a:rPr lang="en-US" sz="2200" dirty="0"/>
                  <a:t>A =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sz="22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3"/>
                                  <m:mcJc m:val="center"/>
                                </m:mcPr>
                              </m:mc>
                            </m:mcs>
                            <m:ctrlPr>
                              <a:rPr lang="en-US" sz="2200" b="0" i="1" smtClean="0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  <m:e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e>
                            <m:e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</m:mr>
                          <m:mr>
                            <m:e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</m:e>
                            <m:e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e>
                          </m:mr>
                          <m:mr>
                            <m:e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8</m:t>
                              </m:r>
                            </m:e>
                            <m:e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  <m:e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−3</m:t>
                              </m:r>
                            </m:e>
                          </m:mr>
                        </m:m>
                      </m:e>
                    </m:d>
                  </m:oMath>
                </a14:m>
                <a:endParaRPr lang="en-US" sz="2200" dirty="0"/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B643DC7F-59B7-4543-9F5B-A8950F6A2A7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37740" y="1554551"/>
                <a:ext cx="2914114" cy="902106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Rectangle 4">
            <a:extLst>
              <a:ext uri="{FF2B5EF4-FFF2-40B4-BE49-F238E27FC236}">
                <a16:creationId xmlns:a16="http://schemas.microsoft.com/office/drawing/2014/main" id="{62738749-C67D-4374-90E3-6FD9B47DF35F}"/>
              </a:ext>
            </a:extLst>
          </p:cNvPr>
          <p:cNvSpPr/>
          <p:nvPr/>
        </p:nvSpPr>
        <p:spPr>
          <a:xfrm>
            <a:off x="1667696" y="2877541"/>
            <a:ext cx="467596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/>
              <a:t>det(A) = </a:t>
            </a:r>
            <a:r>
              <a:rPr lang="en-US" sz="2800" i="1" dirty="0"/>
              <a:t>a</a:t>
            </a:r>
            <a:r>
              <a:rPr lang="en-US" sz="2800" baseline="-25000" dirty="0"/>
              <a:t>12</a:t>
            </a:r>
            <a:r>
              <a:rPr lang="en-US" sz="2800" i="1" dirty="0"/>
              <a:t>C</a:t>
            </a:r>
            <a:r>
              <a:rPr lang="en-US" sz="2800" baseline="-25000" dirty="0"/>
              <a:t>12</a:t>
            </a:r>
            <a:r>
              <a:rPr lang="en-US" sz="2800" dirty="0"/>
              <a:t> + </a:t>
            </a:r>
            <a:r>
              <a:rPr lang="en-US" sz="2800" i="1" dirty="0"/>
              <a:t>a</a:t>
            </a:r>
            <a:r>
              <a:rPr lang="en-US" sz="2800" baseline="-25000" dirty="0"/>
              <a:t>22</a:t>
            </a:r>
            <a:r>
              <a:rPr lang="en-US" sz="2800" i="1" dirty="0"/>
              <a:t>C</a:t>
            </a:r>
            <a:r>
              <a:rPr lang="en-US" sz="2800" baseline="-25000" dirty="0"/>
              <a:t>22 </a:t>
            </a:r>
            <a:r>
              <a:rPr lang="en-US" sz="2800" dirty="0"/>
              <a:t>+ </a:t>
            </a:r>
            <a:r>
              <a:rPr lang="en-US" sz="2800" i="1" dirty="0"/>
              <a:t>a</a:t>
            </a:r>
            <a:r>
              <a:rPr lang="en-US" sz="2800" baseline="-25000" dirty="0"/>
              <a:t>32</a:t>
            </a:r>
            <a:r>
              <a:rPr lang="en-US" sz="2800" i="1" dirty="0"/>
              <a:t>C</a:t>
            </a:r>
            <a:r>
              <a:rPr lang="en-US" sz="2800" baseline="-25000" dirty="0"/>
              <a:t>32</a:t>
            </a:r>
            <a:endParaRPr lang="en-US" sz="28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B19D068C-5A0E-486F-AD91-3C55F8E5DD77}"/>
                  </a:ext>
                </a:extLst>
              </p:cNvPr>
              <p:cNvSpPr/>
              <p:nvPr/>
            </p:nvSpPr>
            <p:spPr>
              <a:xfrm>
                <a:off x="1667696" y="3670632"/>
                <a:ext cx="6300764" cy="259628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400" dirty="0"/>
                  <a:t>det(A) = </a:t>
                </a:r>
                <a14:m>
                  <m:oMath xmlns:m="http://schemas.openxmlformats.org/officeDocument/2006/math">
                    <m:r>
                      <a:rPr lang="en-US" sz="2400" i="1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1)</m:t>
                    </m:r>
                    <m:d>
                      <m:dPr>
                        <m:begChr m:val="|"/>
                        <m:endChr m:val="|"/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2"/>
                                  <m:mcJc m:val="center"/>
                                </m:mcPr>
                              </m:mc>
                            </m:mcs>
                            <m:ctrlPr>
                              <a:rPr lang="en-US" sz="2400" i="1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</m:e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8</m:t>
                              </m:r>
                            </m:e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−3</m:t>
                              </m:r>
                            </m:e>
                          </m:mr>
                        </m:m>
                      </m:e>
                    </m:d>
                    <m:r>
                      <a:rPr lang="en-US" sz="2400" b="0" i="0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sz="240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2400" dirty="0"/>
                  <a:t>0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2"/>
                                  <m:mcJc m:val="center"/>
                                </m:mcPr>
                              </m:mc>
                            </m:mcs>
                            <m:ctrlPr>
                              <a:rPr lang="en-US" sz="2400" i="1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</m:mr>
                          <m:m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8</m:t>
                              </m:r>
                            </m:e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−3</m:t>
                              </m:r>
                            </m:e>
                          </m:mr>
                        </m:m>
                      </m:e>
                    </m:d>
                  </m:oMath>
                </a14:m>
                <a:r>
                  <a:rPr lang="en-US" sz="2400" dirty="0"/>
                  <a:t>  </a:t>
                </a:r>
                <a14:m>
                  <m:oMath xmlns:m="http://schemas.openxmlformats.org/officeDocument/2006/math">
                    <m:r>
                      <a:rPr lang="en-US" sz="2400" i="1">
                        <a:latin typeface="Cambria Math" panose="02040503050406030204" pitchFamily="18" charset="0"/>
                      </a:rPr>
                      <m:t>− </m:t>
                    </m:r>
                  </m:oMath>
                </a14:m>
                <a:r>
                  <a:rPr lang="en-US" sz="2400" dirty="0"/>
                  <a:t>2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2"/>
                                  <m:mcJc m:val="center"/>
                                </m:mcPr>
                              </m:mc>
                            </m:mcs>
                            <m:ctrlPr>
                              <a:rPr lang="en-US" sz="2400" i="1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e>
                          </m:mr>
                        </m:m>
                      </m:e>
                    </m:d>
                  </m:oMath>
                </a14:m>
                <a:endParaRPr lang="en-US" sz="2400" dirty="0"/>
              </a:p>
              <a:p>
                <a:endParaRPr lang="en-US" sz="2400" dirty="0"/>
              </a:p>
              <a:p>
                <a:r>
                  <a:rPr lang="en-US" sz="2400" dirty="0"/>
                  <a:t>            = </a:t>
                </a:r>
                <a14:m>
                  <m:oMath xmlns:m="http://schemas.openxmlformats.org/officeDocument/2006/math">
                    <m:r>
                      <a:rPr lang="en-US" sz="2400" b="0" i="0" smtClean="0">
                        <a:latin typeface="Cambria Math" panose="02040503050406030204" pitchFamily="18" charset="0"/>
                      </a:rPr>
                      <m:t>{(5)(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3</m:t>
                    </m:r>
                  </m:oMath>
                </a14:m>
                <a:r>
                  <a:rPr lang="en-US" sz="2400" dirty="0"/>
                  <a:t>) – (4)(8)} + 0 – 2{(3)(4) – (2)(5)}</a:t>
                </a:r>
              </a:p>
              <a:p>
                <a:r>
                  <a:rPr lang="en-US" sz="2400" dirty="0"/>
                  <a:t>            = (</a:t>
                </a:r>
                <a14:m>
                  <m:oMath xmlns:m="http://schemas.openxmlformats.org/officeDocument/2006/math">
                    <m:r>
                      <a:rPr lang="en-US" sz="2400" i="1">
                        <a:latin typeface="Cambria Math" panose="02040503050406030204" pitchFamily="18" charset="0"/>
                      </a:rPr>
                      <m:t>−1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5 −32) −2 (12 −10)</m:t>
                    </m:r>
                  </m:oMath>
                </a14:m>
                <a:endParaRPr lang="en-US" sz="2400" b="0" dirty="0"/>
              </a:p>
              <a:p>
                <a:r>
                  <a:rPr lang="en-US" sz="2400" dirty="0"/>
                  <a:t>            = (</a:t>
                </a:r>
                <a14:m>
                  <m:oMath xmlns:m="http://schemas.openxmlformats.org/officeDocument/2006/math">
                    <m:r>
                      <a:rPr lang="en-US" sz="2400" i="1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47) −2 (2)</m:t>
                    </m:r>
                  </m:oMath>
                </a14:m>
                <a:endParaRPr lang="en-US" sz="2400" b="0" dirty="0"/>
              </a:p>
              <a:p>
                <a:r>
                  <a:rPr lang="en-US" sz="2400" dirty="0"/>
                  <a:t>            = </a:t>
                </a:r>
                <a14:m>
                  <m:oMath xmlns:m="http://schemas.openxmlformats.org/officeDocument/2006/math">
                    <m:r>
                      <a:rPr lang="en-US" sz="2400" i="1">
                        <a:latin typeface="Cambria Math" panose="02040503050406030204" pitchFamily="18" charset="0"/>
                      </a:rPr>
                      <m:t>− 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51</m:t>
                    </m:r>
                  </m:oMath>
                </a14:m>
                <a:r>
                  <a:rPr lang="en-US" sz="2400" dirty="0"/>
                  <a:t>	  </a:t>
                </a:r>
              </a:p>
            </p:txBody>
          </p:sp>
        </mc:Choice>
        <mc:Fallback xmlns=""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B19D068C-5A0E-486F-AD91-3C55F8E5DD77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67696" y="3670632"/>
                <a:ext cx="6300764" cy="2596288"/>
              </a:xfrm>
              <a:prstGeom prst="rect">
                <a:avLst/>
              </a:prstGeom>
              <a:blipFill>
                <a:blip r:embed="rId3"/>
                <a:stretch>
                  <a:fillRect l="-1549" b="-446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5E915CC3-9DEF-4A1B-B62B-CBC63E4051B1}"/>
                  </a:ext>
                </a:extLst>
              </p:cNvPr>
              <p:cNvSpPr txBox="1"/>
              <p:nvPr/>
            </p:nvSpPr>
            <p:spPr>
              <a:xfrm>
                <a:off x="8812667" y="1703119"/>
                <a:ext cx="1889492" cy="111979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["/>
                          <m:endChr m:val="]"/>
                          <m:ctrlPr>
                            <a:rPr lang="en-US" sz="280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3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sz="2800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US" sz="2800" b="0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+</m:t>
                                </m:r>
                              </m:e>
                              <m:e>
                                <m:r>
                                  <a:rPr lang="en-US" sz="2800" b="0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</m:e>
                              <m:e>
                                <m:r>
                                  <a:rPr lang="en-US" sz="2800" b="0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+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sz="2800" b="0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</m:e>
                              <m:e>
                                <m:r>
                                  <a:rPr lang="en-US" sz="2800" b="0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+</m:t>
                                </m:r>
                              </m:e>
                              <m:e>
                                <m:r>
                                  <a:rPr lang="en-US" sz="2800" b="0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sz="2800" b="0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+</m:t>
                                </m:r>
                              </m:e>
                              <m:e>
                                <m:r>
                                  <a:rPr lang="en-US" sz="2800" b="0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</m:e>
                              <m:e>
                                <m:r>
                                  <a:rPr lang="en-US" sz="2800" b="0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+</m:t>
                                </m:r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5E915CC3-9DEF-4A1B-B62B-CBC63E4051B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812667" y="1703119"/>
                <a:ext cx="1889492" cy="1119794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Oval 8">
            <a:extLst>
              <a:ext uri="{FF2B5EF4-FFF2-40B4-BE49-F238E27FC236}">
                <a16:creationId xmlns:a16="http://schemas.microsoft.com/office/drawing/2014/main" id="{E929DEBA-A372-4601-90A7-230E101B8FB4}"/>
              </a:ext>
            </a:extLst>
          </p:cNvPr>
          <p:cNvSpPr/>
          <p:nvPr/>
        </p:nvSpPr>
        <p:spPr>
          <a:xfrm>
            <a:off x="9551148" y="1595453"/>
            <a:ext cx="488474" cy="1543698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8DD35A1A-CCDC-4B99-8936-3FC3C4C217EE}"/>
              </a:ext>
            </a:extLst>
          </p:cNvPr>
          <p:cNvCxnSpPr>
            <a:cxnSpLocks/>
          </p:cNvCxnSpPr>
          <p:nvPr/>
        </p:nvCxnSpPr>
        <p:spPr>
          <a:xfrm flipH="1">
            <a:off x="7968460" y="3092784"/>
            <a:ext cx="1788953" cy="1037782"/>
          </a:xfrm>
          <a:prstGeom prst="straightConnector1">
            <a:avLst/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C91961A1-582A-236D-0368-785490D3D3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E93D2-DCDA-4E48-A281-710C57DF037E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759609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948C17C2-8F32-461A-BAFB-B3FB6CD087FC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782320"/>
                <a:ext cx="11036300" cy="5394643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lang="en-US" dirty="0"/>
                  <a:t> </a:t>
                </a:r>
                <a:r>
                  <a:rPr lang="en-US" b="1" dirty="0" err="1"/>
                  <a:t>Contoh</a:t>
                </a:r>
                <a:r>
                  <a:rPr lang="en-US" b="1" dirty="0"/>
                  <a:t> 3</a:t>
                </a:r>
                <a:r>
                  <a:rPr lang="en-US" dirty="0"/>
                  <a:t>: </a:t>
                </a:r>
                <a:r>
                  <a:rPr lang="en-US" dirty="0" err="1"/>
                  <a:t>Hitung</a:t>
                </a:r>
                <a:r>
                  <a:rPr lang="en-US" dirty="0"/>
                  <a:t> </a:t>
                </a:r>
                <a:r>
                  <a:rPr lang="en-US" dirty="0" err="1"/>
                  <a:t>determinan</a:t>
                </a:r>
                <a:r>
                  <a:rPr lang="en-US" dirty="0"/>
                  <a:t> </a:t>
                </a:r>
                <a:r>
                  <a:rPr lang="en-US" dirty="0" err="1"/>
                  <a:t>matriks</a:t>
                </a:r>
                <a:endParaRPr lang="en-US" dirty="0"/>
              </a:p>
              <a:p>
                <a:pPr marL="0" indent="0">
                  <a:buNone/>
                </a:pPr>
                <a:endParaRPr lang="en-US" dirty="0"/>
              </a:p>
              <a:p>
                <a:pPr marL="0" indent="0">
                  <a:buNone/>
                </a:pPr>
                <a:r>
                  <a:rPr lang="en-US" dirty="0" err="1"/>
                  <a:t>Penyelesaian</a:t>
                </a:r>
                <a:r>
                  <a:rPr lang="en-US" dirty="0"/>
                  <a:t>: </a:t>
                </a:r>
              </a:p>
              <a:p>
                <a:pPr marL="0" indent="0">
                  <a:buNone/>
                </a:pPr>
                <a:r>
                  <a:rPr lang="en-US" dirty="0"/>
                  <a:t>det(A) = </a:t>
                </a:r>
                <a:r>
                  <a:rPr lang="en-US" i="1" dirty="0"/>
                  <a:t>a</a:t>
                </a:r>
                <a:r>
                  <a:rPr lang="en-US" baseline="-25000" dirty="0"/>
                  <a:t>11</a:t>
                </a:r>
                <a:r>
                  <a:rPr lang="en-US" i="1" dirty="0"/>
                  <a:t>C</a:t>
                </a:r>
                <a:r>
                  <a:rPr lang="en-US" baseline="-25000" dirty="0"/>
                  <a:t>11</a:t>
                </a:r>
                <a:r>
                  <a:rPr lang="en-US" dirty="0"/>
                  <a:t> + </a:t>
                </a:r>
                <a:r>
                  <a:rPr lang="en-US" i="1" dirty="0"/>
                  <a:t>a</a:t>
                </a:r>
                <a:r>
                  <a:rPr lang="en-US" baseline="-25000" dirty="0"/>
                  <a:t>12</a:t>
                </a:r>
                <a:r>
                  <a:rPr lang="en-US" i="1" dirty="0"/>
                  <a:t>C</a:t>
                </a:r>
                <a:r>
                  <a:rPr lang="en-US" baseline="-25000" dirty="0"/>
                  <a:t>12 </a:t>
                </a:r>
                <a:r>
                  <a:rPr lang="en-US" dirty="0"/>
                  <a:t>+ </a:t>
                </a:r>
                <a:r>
                  <a:rPr lang="en-US" i="1" dirty="0"/>
                  <a:t>a</a:t>
                </a:r>
                <a:r>
                  <a:rPr lang="en-US" baseline="-25000" dirty="0"/>
                  <a:t>13</a:t>
                </a:r>
                <a:r>
                  <a:rPr lang="en-US" i="1" dirty="0"/>
                  <a:t>C</a:t>
                </a:r>
                <a:r>
                  <a:rPr lang="en-US" baseline="-25000" dirty="0"/>
                  <a:t>13 </a:t>
                </a:r>
                <a:r>
                  <a:rPr lang="en-US" dirty="0"/>
                  <a:t>+ </a:t>
                </a:r>
                <a:r>
                  <a:rPr lang="en-US" i="1" dirty="0"/>
                  <a:t>a</a:t>
                </a:r>
                <a:r>
                  <a:rPr lang="en-US" baseline="-25000" dirty="0"/>
                  <a:t>14</a:t>
                </a:r>
                <a:r>
                  <a:rPr lang="en-US" i="1" dirty="0"/>
                  <a:t>C</a:t>
                </a:r>
                <a:r>
                  <a:rPr lang="en-US" baseline="-25000" dirty="0"/>
                  <a:t>14 </a:t>
                </a:r>
                <a:endParaRPr lang="en-US" dirty="0"/>
              </a:p>
              <a:p>
                <a:pPr marL="0" indent="0">
                  <a:buNone/>
                </a:pPr>
                <a:endParaRPr lang="en-US" sz="2400" dirty="0"/>
              </a:p>
              <a:p>
                <a:pPr marL="0" indent="0">
                  <a:buNone/>
                </a:pPr>
                <a:r>
                  <a:rPr lang="en-US" sz="2400" dirty="0"/>
                  <a:t>det(A) = </a:t>
                </a:r>
                <a14:m>
                  <m:oMath xmlns:m="http://schemas.openxmlformats.org/officeDocument/2006/math">
                    <m:r>
                      <a:rPr lang="en-US" sz="240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3</m:t>
                    </m:r>
                    <m:d>
                      <m:dPr>
                        <m:begChr m:val="|"/>
                        <m:endChr m:val="|"/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3"/>
                                  <m:mcJc m:val="center"/>
                                </m:mcPr>
                              </m:mc>
                            </m:mcs>
                            <m:ctrlPr>
                              <a:rPr lang="en-US" sz="2400" i="1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sz="24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e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</m:mr>
                          <m:m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e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</m:mr>
                          <m:m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7</m:t>
                              </m:r>
                            </m:e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</m:e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</m:mr>
                        </m:m>
                      </m:e>
                    </m:d>
                    <m:r>
                      <a:rPr lang="en-US" sz="2400">
                        <a:latin typeface="Cambria Math" panose="02040503050406030204" pitchFamily="18" charset="0"/>
                      </a:rPr>
                      <m:t> −</m:t>
                    </m:r>
                    <m:r>
                      <a:rPr lang="en-US" sz="240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5</m:t>
                    </m:r>
                  </m:oMath>
                </a14:m>
                <a:r>
                  <a:rPr lang="en-US" sz="2400" dirty="0"/>
                  <a:t> 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3"/>
                                  <m:mcJc m:val="center"/>
                                </m:mcPr>
                              </m:mc>
                            </m:mcs>
                            <m:ctrlPr>
                              <a:rPr lang="en-US" sz="2400" i="1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sz="24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e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</m:mr>
                          <m:m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</m:mr>
                          <m:m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</m:e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</m:mr>
                        </m:m>
                      </m:e>
                    </m:d>
                    <m:r>
                      <a:rPr lang="en-US" sz="2400">
                        <a:latin typeface="Cambria Math" panose="02040503050406030204" pitchFamily="18" charset="0"/>
                      </a:rPr>
                      <m:t>+(</m:t>
                    </m:r>
                    <m:r>
                      <a:rPr lang="en-US" sz="240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−2</m:t>
                    </m:r>
                    <m:r>
                      <a:rPr lang="en-US" sz="240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2400" dirty="0"/>
                  <a:t> 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3"/>
                                  <m:mcJc m:val="center"/>
                                </m:mcPr>
                              </m:mc>
                            </m:mcs>
                            <m:ctrlPr>
                              <a:rPr lang="en-US" sz="2400" i="1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sz="24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</m:mr>
                          <m:m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e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</m:mr>
                          <m:m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7</m:t>
                              </m:r>
                            </m:e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</m:mr>
                        </m:m>
                      </m:e>
                    </m:d>
                  </m:oMath>
                </a14:m>
                <a:r>
                  <a:rPr lang="en-US" sz="2400" dirty="0"/>
                  <a:t> </a:t>
                </a:r>
                <a14:m>
                  <m:oMath xmlns:m="http://schemas.openxmlformats.org/officeDocument/2006/math">
                    <m:r>
                      <a:rPr lang="en-US" sz="2400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sz="2400" b="0" i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6</m:t>
                    </m:r>
                  </m:oMath>
                </a14:m>
                <a:r>
                  <a:rPr lang="en-US" sz="2400" dirty="0"/>
                  <a:t> 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3"/>
                                  <m:mcJc m:val="center"/>
                                </m:mcPr>
                              </m:mc>
                            </m:mcs>
                            <m:ctrlPr>
                              <a:rPr lang="en-US" sz="2400" i="1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sz="24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</m:mr>
                          <m:m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</m:mr>
                          <m:m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7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</m:e>
                          </m:mr>
                        </m:m>
                      </m:e>
                    </m:d>
                  </m:oMath>
                </a14:m>
                <a:endParaRPr lang="en-US" sz="2400" dirty="0"/>
              </a:p>
              <a:p>
                <a:pPr marL="0" indent="0">
                  <a:spcBef>
                    <a:spcPts val="1800"/>
                  </a:spcBef>
                  <a:buNone/>
                </a:pPr>
                <a:r>
                  <a:rPr lang="en-US" sz="2400" dirty="0"/>
                  <a:t>	= </a:t>
                </a:r>
                <a:r>
                  <a:rPr lang="en-US" sz="2400" dirty="0">
                    <a:solidFill>
                      <a:srgbClr val="FF0000"/>
                    </a:solidFill>
                  </a:rPr>
                  <a:t>3</a:t>
                </a:r>
                <a:r>
                  <a:rPr lang="en-US" sz="2400" dirty="0"/>
                  <a:t>{ 2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2"/>
                                  <m:mcJc m:val="center"/>
                                </m:mcPr>
                              </m:mc>
                            </m:mcs>
                            <m:ctrlPr>
                              <a:rPr lang="en-US" sz="2400" i="1" smtClean="0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</m:mr>
                        </m:m>
                      </m:e>
                    </m:d>
                  </m:oMath>
                </a14:m>
                <a:r>
                  <a:rPr lang="en-US" sz="2400" dirty="0"/>
                  <a:t> </a:t>
                </a:r>
                <a14:m>
                  <m:oMath xmlns:m="http://schemas.openxmlformats.org/officeDocument/2006/math">
                    <m:r>
                      <a:rPr lang="en-US" sz="2400">
                        <a:latin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en-US" sz="2400" dirty="0"/>
                  <a:t> (</a:t>
                </a:r>
                <a14:m>
                  <m:oMath xmlns:m="http://schemas.openxmlformats.org/officeDocument/2006/math">
                    <m:r>
                      <a:rPr lang="en-US" sz="2400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2400" dirty="0"/>
                  <a:t>1)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2"/>
                                  <m:mcJc m:val="center"/>
                                </m:mcPr>
                              </m:mc>
                            </m:mcs>
                            <m:ctrlPr>
                              <a:rPr lang="en-US" sz="2400" i="1" smtClean="0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7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</m:mr>
                        </m:m>
                      </m:e>
                    </m:d>
                  </m:oMath>
                </a14:m>
                <a:r>
                  <a:rPr lang="en-US" sz="2400" dirty="0"/>
                  <a:t>  + 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2"/>
                                  <m:mcJc m:val="center"/>
                                </m:mcPr>
                              </m:mc>
                            </m:mcs>
                            <m:ctrlPr>
                              <a:rPr lang="en-US" sz="2400" i="1" smtClean="0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7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</m:e>
                          </m:mr>
                        </m:m>
                      </m:e>
                    </m:d>
                  </m:oMath>
                </a14:m>
                <a:r>
                  <a:rPr lang="en-US" sz="2400" dirty="0"/>
                  <a:t>} </a:t>
                </a:r>
                <a14:m>
                  <m:oMath xmlns:m="http://schemas.openxmlformats.org/officeDocument/2006/math">
                    <m:r>
                      <a:rPr lang="en-US" sz="2400">
                        <a:latin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en-US" sz="2400" dirty="0">
                    <a:solidFill>
                      <a:srgbClr val="FF0000"/>
                    </a:solidFill>
                  </a:rPr>
                  <a:t>5</a:t>
                </a:r>
                <a:r>
                  <a:rPr lang="en-US" sz="2400" dirty="0"/>
                  <a:t>{1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2"/>
                                  <m:mcJc m:val="center"/>
                                </m:mcPr>
                              </m:mc>
                            </m:mcs>
                            <m:ctrlPr>
                              <a:rPr lang="en-US" sz="2400" i="1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sz="24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</m:mr>
                          <m:m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</m:e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</m:mr>
                        </m:m>
                      </m:e>
                    </m:d>
                  </m:oMath>
                </a14:m>
                <a:r>
                  <a:rPr lang="en-US" sz="2400" dirty="0"/>
                  <a:t> </a:t>
                </a:r>
                <a14:m>
                  <m:oMath xmlns:m="http://schemas.openxmlformats.org/officeDocument/2006/math">
                    <m:r>
                      <a:rPr lang="en-US" sz="2400">
                        <a:latin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en-US" sz="2400" dirty="0"/>
                  <a:t> (</a:t>
                </a:r>
                <a14:m>
                  <m:oMath xmlns:m="http://schemas.openxmlformats.org/officeDocument/2006/math">
                    <m:r>
                      <a:rPr lang="en-US" sz="2400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2400" dirty="0"/>
                  <a:t>1)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2"/>
                                  <m:mcJc m:val="center"/>
                                </m:mcPr>
                              </m:mc>
                            </m:mcs>
                            <m:ctrlPr>
                              <a:rPr lang="en-US" sz="2400" i="1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</m:e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</m:mr>
                        </m:m>
                      </m:e>
                    </m:d>
                  </m:oMath>
                </a14:m>
                <a:r>
                  <a:rPr lang="en-US" sz="2400" dirty="0"/>
                  <a:t>  + 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2"/>
                                  <m:mcJc m:val="center"/>
                                </m:mcPr>
                              </m:mc>
                            </m:mcs>
                            <m:ctrlPr>
                              <a:rPr lang="en-US" sz="2400" i="1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</m:e>
                          </m:mr>
                        </m:m>
                      </m:e>
                    </m:d>
                  </m:oMath>
                </a14:m>
                <a:r>
                  <a:rPr lang="en-US" sz="2400" dirty="0"/>
                  <a:t>} + …</a:t>
                </a:r>
              </a:p>
              <a:p>
                <a:pPr marL="0" indent="0">
                  <a:spcBef>
                    <a:spcPts val="1800"/>
                  </a:spcBef>
                  <a:buNone/>
                </a:pPr>
                <a:r>
                  <a:rPr lang="en-US" sz="2400" dirty="0"/>
                  <a:t>	= </a:t>
                </a:r>
                <a14:m>
                  <m:oMath xmlns:m="http://schemas.openxmlformats.org/officeDocument/2006/math">
                    <m:r>
                      <a:rPr lang="en-US" sz="2400">
                        <a:latin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en-US" sz="2400" dirty="0"/>
                  <a:t>18</a:t>
                </a:r>
              </a:p>
              <a:p>
                <a:pPr marL="0" indent="0">
                  <a:buNone/>
                </a:pPr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948C17C2-8F32-461A-BAFB-B3FB6CD087FC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782320"/>
                <a:ext cx="11036300" cy="5394643"/>
              </a:xfrm>
              <a:blipFill>
                <a:blip r:embed="rId2"/>
                <a:stretch>
                  <a:fillRect l="-1160" t="-180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Rectangle 3">
                <a:extLst>
                  <a:ext uri="{FF2B5EF4-FFF2-40B4-BE49-F238E27FC236}">
                    <a16:creationId xmlns:a16="http://schemas.microsoft.com/office/drawing/2014/main" id="{3275CAC3-D67C-403E-9274-0D53A90BAE8C}"/>
                  </a:ext>
                </a:extLst>
              </p:cNvPr>
              <p:cNvSpPr/>
              <p:nvPr/>
            </p:nvSpPr>
            <p:spPr>
              <a:xfrm>
                <a:off x="6467521" y="254317"/>
                <a:ext cx="3011337" cy="145296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𝐴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 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4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  <m:t>3</m:t>
                                </m:r>
                              </m:e>
                              <m:e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  <m:t>5</m:t>
                                </m:r>
                              </m:e>
                              <m:e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  <m:t>−2</m:t>
                                </m:r>
                              </m:e>
                              <m:e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  <m:t>6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e>
                              <m:e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e>
                              <m:e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  <m:t>−1</m:t>
                                </m:r>
                              </m:e>
                              <m:e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e>
                              <m:e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  <m:t>4</m:t>
                                </m:r>
                              </m:e>
                              <m:e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e>
                              <m:e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  <m:t>3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  <m:t>3</m:t>
                                </m:r>
                              </m:e>
                              <m:e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  <m:t>7</m:t>
                                </m:r>
                              </m:e>
                              <m:e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  <m:t>5</m:t>
                                </m:r>
                              </m:e>
                              <m:e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  <m:t>3</m:t>
                                </m:r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4" name="Rectangle 3">
                <a:extLst>
                  <a:ext uri="{FF2B5EF4-FFF2-40B4-BE49-F238E27FC236}">
                    <a16:creationId xmlns:a16="http://schemas.microsoft.com/office/drawing/2014/main" id="{3275CAC3-D67C-403E-9274-0D53A90BAE8C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67521" y="254317"/>
                <a:ext cx="3011337" cy="1452962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ABE88910-378C-4768-8DF8-D6D516FA1A1B}"/>
                  </a:ext>
                </a:extLst>
              </p:cNvPr>
              <p:cNvSpPr txBox="1"/>
              <p:nvPr/>
            </p:nvSpPr>
            <p:spPr>
              <a:xfrm>
                <a:off x="9649532" y="1423499"/>
                <a:ext cx="2224968" cy="139397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["/>
                          <m:endChr m:val="]"/>
                          <m:ctrlPr>
                            <a:rPr lang="en-US" sz="200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5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sz="200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US" sz="2000" b="0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+</m:t>
                                </m:r>
                              </m:e>
                              <m:e>
                                <m:r>
                                  <a:rPr lang="en-US" sz="2000" b="0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</m:e>
                              <m:e>
                                <m:r>
                                  <a:rPr lang="en-US" sz="2000" b="0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+</m:t>
                                </m:r>
                              </m:e>
                              <m:e>
                                <m:r>
                                  <a:rPr lang="en-US" sz="2000" b="0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</m:e>
                              <m:e>
                                <m:r>
                                  <a:rPr lang="en-US" sz="2000" b="0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…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sz="2000" b="0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</m:e>
                              <m:e>
                                <m:r>
                                  <a:rPr lang="en-US" sz="2000" b="0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+</m:t>
                                </m:r>
                              </m:e>
                              <m:e>
                                <m:r>
                                  <a:rPr lang="en-US" sz="2000" b="0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</m:e>
                              <m:e>
                                <m:r>
                                  <a:rPr lang="en-US" sz="2000" b="0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+</m:t>
                                </m:r>
                              </m:e>
                              <m:e>
                                <m:r>
                                  <a:rPr lang="en-US" sz="2000" b="0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…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sz="2000" b="0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+</m:t>
                                </m:r>
                              </m:e>
                              <m:e>
                                <m:r>
                                  <a:rPr lang="en-US" sz="2000" b="0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</m:e>
                              <m:e>
                                <m:r>
                                  <a:rPr lang="en-US" sz="2000" b="0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+</m:t>
                                </m:r>
                              </m:e>
                              <m:e>
                                <m:r>
                                  <a:rPr lang="en-US" sz="2000" b="0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</m:e>
                              <m:e>
                                <m:r>
                                  <a:rPr lang="en-US" sz="2000" b="0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…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sz="2000" b="0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</m:e>
                              <m:e>
                                <m:r>
                                  <a:rPr lang="en-US" sz="2000" b="0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+</m:t>
                                </m:r>
                              </m:e>
                              <m:e>
                                <m:r>
                                  <a:rPr lang="en-US" sz="2000" b="0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</m:e>
                              <m:e>
                                <m:r>
                                  <a:rPr lang="en-US" sz="2000" b="0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+</m:t>
                                </m:r>
                              </m:e>
                              <m:e>
                                <m:r>
                                  <a:rPr lang="en-US" sz="2000" b="0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…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sz="2000" b="0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…</m:t>
                                </m:r>
                              </m:e>
                              <m:e>
                                <m:r>
                                  <a:rPr lang="en-US" sz="2000" b="0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…</m:t>
                                </m:r>
                              </m:e>
                              <m:e>
                                <m:r>
                                  <a:rPr lang="en-US" sz="2000" b="0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…</m:t>
                                </m:r>
                              </m:e>
                              <m:e>
                                <m:r>
                                  <a:rPr lang="en-US" sz="2000" b="0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…</m:t>
                                </m:r>
                              </m:e>
                              <m:e>
                                <m:r>
                                  <a:rPr lang="en-US" sz="2000" b="0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…</m:t>
                                </m:r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US" sz="2000" dirty="0"/>
              </a:p>
            </p:txBody>
          </p:sp>
        </mc:Choice>
        <mc:Fallback xmlns="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ABE88910-378C-4768-8DF8-D6D516FA1A1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649532" y="1423499"/>
                <a:ext cx="2224968" cy="1393971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5DE8E0BD-2732-1BCC-7C88-F0F838A0A3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E93D2-DCDA-4E48-A281-710C57DF037E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59909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1742</TotalTime>
  <Words>1623</Words>
  <Application>Microsoft Office PowerPoint</Application>
  <PresentationFormat>Widescreen</PresentationFormat>
  <Paragraphs>264</Paragraphs>
  <Slides>23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30" baseType="lpstr">
      <vt:lpstr>Aptos</vt:lpstr>
      <vt:lpstr>Arial</vt:lpstr>
      <vt:lpstr>Calibri</vt:lpstr>
      <vt:lpstr>Calibri Light</vt:lpstr>
      <vt:lpstr>Cambria Math</vt:lpstr>
      <vt:lpstr>Symbol</vt:lpstr>
      <vt:lpstr>Office Theme</vt:lpstr>
      <vt:lpstr>Determinan (bagian 2)</vt:lpstr>
      <vt:lpstr>Menghitung determinan dengan ekspansi kofaktor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Matriks Kofaktor</vt:lpstr>
      <vt:lpstr>PowerPoint Presentation</vt:lpstr>
      <vt:lpstr>PowerPoint Presentation</vt:lpstr>
      <vt:lpstr>Mencari matriks balikan menggunakan adjoin</vt:lpstr>
      <vt:lpstr>Kaidah Cramer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Latihan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Rinaldi Munir</dc:creator>
  <cp:lastModifiedBy>Dr. Ir. Rinaldi, M.T.</cp:lastModifiedBy>
  <cp:revision>80</cp:revision>
  <dcterms:created xsi:type="dcterms:W3CDTF">2020-08-08T08:21:35Z</dcterms:created>
  <dcterms:modified xsi:type="dcterms:W3CDTF">2025-08-20T08:35:54Z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38b525e5-f3da-4501-8f1e-526b6769fc56_Enabled">
    <vt:lpwstr>true</vt:lpwstr>
  </property>
  <property fmtid="{D5CDD505-2E9C-101B-9397-08002B2CF9AE}" pid="3" name="MSIP_Label_38b525e5-f3da-4501-8f1e-526b6769fc56_SetDate">
    <vt:lpwstr>2025-08-20T08:35:52Z</vt:lpwstr>
  </property>
  <property fmtid="{D5CDD505-2E9C-101B-9397-08002B2CF9AE}" pid="4" name="MSIP_Label_38b525e5-f3da-4501-8f1e-526b6769fc56_Method">
    <vt:lpwstr>Standard</vt:lpwstr>
  </property>
  <property fmtid="{D5CDD505-2E9C-101B-9397-08002B2CF9AE}" pid="5" name="MSIP_Label_38b525e5-f3da-4501-8f1e-526b6769fc56_Name">
    <vt:lpwstr>defa4170-0d19-0005-0004-bc88714345d2</vt:lpwstr>
  </property>
  <property fmtid="{D5CDD505-2E9C-101B-9397-08002B2CF9AE}" pid="6" name="MSIP_Label_38b525e5-f3da-4501-8f1e-526b6769fc56_SiteId">
    <vt:lpwstr>db6e1183-4c65-405c-82ce-7cd53fa6e9dc</vt:lpwstr>
  </property>
  <property fmtid="{D5CDD505-2E9C-101B-9397-08002B2CF9AE}" pid="7" name="MSIP_Label_38b525e5-f3da-4501-8f1e-526b6769fc56_ActionId">
    <vt:lpwstr>c67e9217-d4a9-4744-a500-22f9b5271b4c</vt:lpwstr>
  </property>
  <property fmtid="{D5CDD505-2E9C-101B-9397-08002B2CF9AE}" pid="8" name="MSIP_Label_38b525e5-f3da-4501-8f1e-526b6769fc56_ContentBits">
    <vt:lpwstr>0</vt:lpwstr>
  </property>
  <property fmtid="{D5CDD505-2E9C-101B-9397-08002B2CF9AE}" pid="9" name="MSIP_Label_38b525e5-f3da-4501-8f1e-526b6769fc56_Tag">
    <vt:lpwstr>10, 3, 0, 1</vt:lpwstr>
  </property>
</Properties>
</file>