
<file path=[Content_Types].xml><?xml version="1.0" encoding="utf-8"?>
<Types xmlns="http://schemas.openxmlformats.org/package/2006/content-types">
  <Default Extension="bin" ContentType="application/vnd.openxmlformats-officedocument.oleObject"/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332" r:id="rId3"/>
    <p:sldId id="335" r:id="rId4"/>
    <p:sldId id="348" r:id="rId5"/>
    <p:sldId id="349" r:id="rId6"/>
    <p:sldId id="340" r:id="rId7"/>
    <p:sldId id="366" r:id="rId8"/>
    <p:sldId id="367" r:id="rId9"/>
    <p:sldId id="352" r:id="rId10"/>
    <p:sldId id="355" r:id="rId11"/>
    <p:sldId id="368" r:id="rId12"/>
    <p:sldId id="358" r:id="rId13"/>
    <p:sldId id="359" r:id="rId14"/>
    <p:sldId id="360" r:id="rId15"/>
    <p:sldId id="361" r:id="rId16"/>
    <p:sldId id="362" r:id="rId17"/>
    <p:sldId id="363" r:id="rId18"/>
    <p:sldId id="369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370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8FFD5-454C-4447-9C83-177BAE9F0F53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0300A9-8A88-4300-BF77-0A0A7F117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91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B9429-CC67-4DE4-979E-AC4EF4E6589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271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FB9429-CC67-4DE4-979E-AC4EF4E6589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069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2F44A-D4DF-44C4-92A9-D151090D5B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E3301C-189F-4543-B855-E52ECCB17D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5F896-6F64-4DFA-BBFB-1EB972C14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5FDBC-0E22-4C10-81D7-AE628D875737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ED589C-C8EA-40DF-B427-DBB8E8004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IF4058 Topik Khusus Informatika I: Metode  Numerik/Teknik Informatika 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E39BD-9D6A-462B-B202-7989FAC6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1D124-4A0B-47D6-99E5-E560E0B8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925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BF937-AAE0-4849-B2EB-A18495C66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6BA8DF-2795-4392-BEF3-B42599DBB1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9D85E-E270-44C5-9740-14BC6B117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401FE-9533-4101-84CA-3FC0906868FB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58E8DF-8D6D-47DC-ABAD-D7A701A59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IF4058 Topik Khusus Informatika I: Metode  Numerik/Teknik Informatika 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B978A-121A-4065-87D8-A7A16C29D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1D124-4A0B-47D6-99E5-E560E0B8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795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EA8E02-09D1-4992-A1F0-08AF1C06B7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5C0D7F-A44A-46E4-9121-D4C1AA6310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61A5D-F1AB-4524-AB86-7D34F8861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CB3C-8C1B-48A5-8BA4-46E125BC400E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5E2FE2-4708-4D54-9B3D-66FBD138B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IF4058 Topik Khusus Informatika I: Metode  Numerik/Teknik Informatika 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3638A-538C-48A2-9102-193D20A25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1D124-4A0B-47D6-99E5-E560E0B8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44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4865CE-5ADF-420A-9FDB-B27039DBA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CF502-2C1D-420A-AF1F-BDF5BEAA7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9F716-DB3A-4F9A-A840-70EEF0331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FEFBA-1BE7-4776-9D81-5D59C0F91F82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1B18C-5007-4798-942E-1B742E703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IF4058 Topik Khusus Informatika I: Metode  Numerik/Teknik Informatika 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6ACA6-653B-4A8F-8320-E007DBB5E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1D124-4A0B-47D6-99E5-E560E0B8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600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8E976-0D47-45A7-89C5-DA1C5FF56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B39D9E-776C-4FE0-AE87-DA6886F2BB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BECC3-35B4-4B2F-AE6A-C49692C6E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F9C43-FF17-4DEB-92B9-22D15BA8D0FF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71B7D-5844-4D51-B5CC-06A41FC0C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IF4058 Topik Khusus Informatika I: Metode  Numerik/Teknik Informatika 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7B893-8042-41BD-8C08-2E25A51A3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1D124-4A0B-47D6-99E5-E560E0B8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219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0D95D-E46B-4CD6-8A39-26633AFFB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ECA8F-654A-4D71-B674-FEB7697239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A3D0A3-4832-4B24-B60B-754AF9032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EB36A0-FC9C-4344-84FE-C630EC7F9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62EBF-021C-41D7-9635-865C5A12E6A3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4BE10-46A8-4EF6-9A7F-EC52CF72E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IF4058 Topik Khusus Informatika I: Metode  Numerik/Teknik Informatika 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6F739F-09FF-4B40-80D1-DFD090D9E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1D124-4A0B-47D6-99E5-E560E0B8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305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E1D1E-1D28-4778-B50A-936C47269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1DB070-DDE6-4A3F-B2C5-FCE57459B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C52BD5-3402-4997-82A2-5E472CD289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FC454F-E63A-4CED-859D-4BB85059FD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7B2A1E-BB90-431B-B5EA-2DB246882D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93EB6B-1BD1-40D2-91B6-F6E72B121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716C0-7AD7-4BA2-B9A4-7A88A7E0E03B}" type="datetime1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3C3EA8-35F1-4F68-A56E-921147C85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IF4058 Topik Khusus Informatika I: Metode  Numerik/Teknik Informatika ITB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33664C0-EF7B-4301-BC8C-C1A89572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1D124-4A0B-47D6-99E5-E560E0B8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299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5D934-20A1-4752-8F00-CBE00B8D5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3A5DF8-1E23-4984-8633-D53E14D9A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56F8C-40C4-4260-8E3A-0098AEBF6D64}" type="datetime1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795674-205D-4896-B2CA-DDF6BED03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IF4058 Topik Khusus Informatika I: Metode  Numerik/Teknik Informatika 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E77DB5-6FD8-4C56-BAEF-AB41AD630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1D124-4A0B-47D6-99E5-E560E0B8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413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FC16ED-DF28-4062-9638-64FD4A73C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38882-9BF1-4ADB-AECA-AA81BBCC822A}" type="datetime1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6F1B05-FF83-4928-8D69-7280A822A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IF4058 Topik Khusus Informatika I: Metode  Numerik/Teknik Informatika ITB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3CEF78-B914-49BC-A7A4-E2AD3C2C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1D124-4A0B-47D6-99E5-E560E0B8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21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EC138-BF2F-469A-A433-AE89E71C7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9C6FC9-B773-44F1-8EAE-D87B9D0B3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CBFCB9-F0B8-413C-A79F-8C4B755A1A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1A690E-EC98-49B4-BC25-53E6DFB95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C4E8A-A141-4E58-AB70-2D73B8F26EB9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4C5EE-040E-43A3-A18C-0B129EA1A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IF4058 Topik Khusus Informatika I: Metode  Numerik/Teknik Informatika 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C9FAAC-5E73-44AF-85F0-DCA0E7E3E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1D124-4A0B-47D6-99E5-E560E0B8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061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5CBBB-305D-449D-B5FD-A5E77EC8A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E78F2D-E141-475A-BFF8-AF9654D794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316BD7-1C19-47B7-9103-AB2F1C038A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77C8CF-7114-407D-BD0C-74A8C6DC5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7FBEE-ADC5-4D2C-AF0D-34D7E5C755A5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1E2662-6BA3-4528-A753-7035C40A0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IF4058 Topik Khusus Informatika I: Metode  Numerik/Teknik Informatika 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6FB428-E51B-4EBB-8F1C-99D4CF864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1D124-4A0B-47D6-99E5-E560E0B8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727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BEAC52-C895-4A3B-A637-5EFBEF7F7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A72E4F-54B5-4905-B2BD-4C3B91CB5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96329-C287-482C-B481-A0EDC36D7D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8B198-56E3-460C-A121-4FBACEA3D13B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DD29D-5875-4287-B4D3-606C0B4BD8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IF4058 Topik Khusus Informatika I: Metode  Numerik/Teknik Informatika 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59B05-5098-4433-9AA7-15ECF09C06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1D124-4A0B-47D6-99E5-E560E0B85E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6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package" Target="../embeddings/Microsoft_Word_Document1.doc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7" Type="http://schemas.openxmlformats.org/officeDocument/2006/relationships/image" Target="../media/image19.wmf"/><Relationship Id="rId2" Type="http://schemas.openxmlformats.org/officeDocument/2006/relationships/package" Target="../embeddings/Microsoft_Word_Document2.docx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4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package" Target="../embeddings/Microsoft_Word_Document3.docx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package" Target="../embeddings/Microsoft_Word_Document4.docx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package" Target="../embeddings/Microsoft_Word_Document5.docx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emf"/><Relationship Id="rId4" Type="http://schemas.openxmlformats.org/officeDocument/2006/relationships/package" Target="../embeddings/Microsoft_Word_Document6.docx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package" Target="../embeddings/Microsoft_Word_Document7.docx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package" Target="../embeddings/Microsoft_Word_Document8.docx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package" Target="../embeddings/Microsoft_Word_Document9.docx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1720" y="1698625"/>
            <a:ext cx="9403080" cy="1470025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 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Numerik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5145F7C-BE35-46E8-9E73-5D162432C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0DEBD36B-F7C8-4A7B-BF3C-33E2BCB47AE4}"/>
              </a:ext>
            </a:extLst>
          </p:cNvPr>
          <p:cNvSpPr txBox="1">
            <a:spLocks/>
          </p:cNvSpPr>
          <p:nvPr/>
        </p:nvSpPr>
        <p:spPr>
          <a:xfrm>
            <a:off x="1412240" y="5620544"/>
            <a:ext cx="9144000" cy="735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B178D1-22DF-4DA9-8D79-D61E333960DC}"/>
              </a:ext>
            </a:extLst>
          </p:cNvPr>
          <p:cNvSpPr/>
          <p:nvPr/>
        </p:nvSpPr>
        <p:spPr>
          <a:xfrm>
            <a:off x="4124281" y="245576"/>
            <a:ext cx="45665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Algeo #7 - 2025</a:t>
            </a:r>
            <a:endParaRPr lang="en-US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003B31-448D-EDE4-0ED8-19305AFAF7AD}"/>
              </a:ext>
            </a:extLst>
          </p:cNvPr>
          <p:cNvSpPr txBox="1"/>
          <p:nvPr/>
        </p:nvSpPr>
        <p:spPr>
          <a:xfrm>
            <a:off x="9564915" y="107077"/>
            <a:ext cx="2627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Oleh: Dr. Ir. Rinaldi, M.T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720" y="533401"/>
            <a:ext cx="10419080" cy="5592763"/>
          </a:xfrm>
        </p:spPr>
        <p:txBody>
          <a:bodyPr/>
          <a:lstStyle/>
          <a:p>
            <a:pPr marL="514350" lvl="2" indent="-514350">
              <a:buFont typeface="+mj-lt"/>
              <a:buAutoNum type="arabicPeriod"/>
            </a:pPr>
            <a:r>
              <a:rPr lang="en-US" sz="2400" b="1" dirty="0" err="1"/>
              <a:t>Interpolasi</a:t>
            </a:r>
            <a:r>
              <a:rPr lang="en-US" sz="2400" b="1" dirty="0"/>
              <a:t> Linier</a:t>
            </a:r>
            <a:endParaRPr lang="en-US" sz="2400" dirty="0"/>
          </a:p>
          <a:p>
            <a:r>
              <a:rPr lang="en-US" sz="2400" dirty="0" err="1"/>
              <a:t>Interpolasi</a:t>
            </a:r>
            <a:r>
              <a:rPr lang="en-US" sz="2400" dirty="0"/>
              <a:t> linier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menginterpolasi</a:t>
            </a:r>
            <a:r>
              <a:rPr lang="en-US" sz="2400" dirty="0"/>
              <a:t> dua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garis </a:t>
            </a:r>
            <a:r>
              <a:rPr lang="en-US" sz="2400" dirty="0" err="1"/>
              <a:t>lurus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Misal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, (</a:t>
            </a:r>
            <a:r>
              <a:rPr lang="en-US" sz="2400" i="1" dirty="0"/>
              <a:t>x</a:t>
            </a:r>
            <a:r>
              <a:rPr lang="en-US" sz="2400" baseline="-25000" dirty="0"/>
              <a:t>0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baseline="-25000" dirty="0"/>
              <a:t>0</a:t>
            </a:r>
            <a:r>
              <a:rPr lang="en-US" sz="2400" dirty="0"/>
              <a:t>) </a:t>
            </a:r>
            <a:r>
              <a:rPr lang="en-US" sz="2400" dirty="0" err="1"/>
              <a:t>dan</a:t>
            </a:r>
            <a:r>
              <a:rPr lang="en-US" sz="2400" baseline="-25000" dirty="0"/>
              <a:t> 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baseline="-25000" dirty="0"/>
              <a:t>1</a:t>
            </a:r>
            <a:r>
              <a:rPr lang="en-US" sz="2400" dirty="0"/>
              <a:t>). </a:t>
            </a:r>
            <a:r>
              <a:rPr lang="en-US" sz="2400" dirty="0" err="1"/>
              <a:t>Polinom</a:t>
            </a:r>
            <a:r>
              <a:rPr lang="en-US" sz="2400" dirty="0"/>
              <a:t> yang </a:t>
            </a:r>
            <a:r>
              <a:rPr lang="en-US" sz="2400" dirty="0" err="1"/>
              <a:t>menginterpolasi</a:t>
            </a:r>
            <a:r>
              <a:rPr lang="en-US" sz="2400" dirty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endParaRPr lang="en-US" sz="2400" dirty="0"/>
          </a:p>
          <a:p>
            <a:pPr>
              <a:buNone/>
              <a:tabLst>
                <a:tab pos="2286000" algn="l"/>
              </a:tabLst>
            </a:pPr>
            <a:r>
              <a:rPr lang="en-US" sz="2400" dirty="0"/>
              <a:t>			</a:t>
            </a:r>
            <a:r>
              <a:rPr lang="en-US" sz="2400" i="1" dirty="0"/>
              <a:t>p</a:t>
            </a:r>
            <a:r>
              <a:rPr lang="en-US" sz="2400" baseline="-25000" dirty="0"/>
              <a:t>1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= 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i="1" dirty="0"/>
              <a:t>x</a:t>
            </a:r>
            <a:r>
              <a:rPr lang="en-US" sz="2400" dirty="0"/>
              <a:t>	   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r>
              <a:rPr lang="en-US" sz="2400" dirty="0" err="1">
                <a:sym typeface="Symbol" panose="05050102010706020507" pitchFamily="18" charset="2"/>
              </a:rPr>
              <a:t>persamaan</a:t>
            </a:r>
            <a:r>
              <a:rPr lang="en-US" sz="2400" dirty="0">
                <a:sym typeface="Symbol" panose="05050102010706020507" pitchFamily="18" charset="2"/>
              </a:rPr>
              <a:t> garis </a:t>
            </a:r>
            <a:r>
              <a:rPr lang="en-US" sz="2400" dirty="0" err="1">
                <a:sym typeface="Symbol" panose="05050102010706020507" pitchFamily="18" charset="2"/>
              </a:rPr>
              <a:t>lurus</a:t>
            </a:r>
            <a:r>
              <a:rPr lang="en-US" sz="2400" dirty="0"/>
              <a:t>				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81602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160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094340"/>
              </p:ext>
            </p:extLst>
          </p:nvPr>
        </p:nvGraphicFramePr>
        <p:xfrm>
          <a:off x="1600200" y="3429000"/>
          <a:ext cx="3773278" cy="3045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665476" imgH="2159508" progId="Visio.Drawing.11">
                  <p:embed/>
                </p:oleObj>
              </mc:Choice>
              <mc:Fallback>
                <p:oleObj r:id="rId2" imgW="2665476" imgH="2159508" progId="Visio.Drawing.11">
                  <p:embed/>
                  <p:pic>
                    <p:nvPicPr>
                      <p:cNvPr id="281601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429000"/>
                        <a:ext cx="3773278" cy="30458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1603" name="Rectangle 3"/>
          <p:cNvSpPr>
            <a:spLocks noChangeArrowheads="1"/>
          </p:cNvSpPr>
          <p:nvPr/>
        </p:nvSpPr>
        <p:spPr bwMode="auto">
          <a:xfrm>
            <a:off x="6892636" y="3783950"/>
            <a:ext cx="2514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lang="en-US" sz="2000" baseline="-30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lang="en-US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lang="en-US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lang="en-US" sz="2000" baseline="-30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lang="en-US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+ </a:t>
            </a:r>
            <a:r>
              <a:rPr lang="en-US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lang="en-US" sz="2000" baseline="-30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en-US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lang="en-US" sz="2000" baseline="-30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lang="en-US" sz="2000" baseline="-30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en-US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lang="en-US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lang="en-US" sz="2000" baseline="-30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0</a:t>
            </a:r>
            <a:r>
              <a:rPr lang="en-US" sz="2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 + </a:t>
            </a:r>
            <a:r>
              <a:rPr lang="en-US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lang="en-US" sz="2000" baseline="-30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lang="en-US" sz="2000" i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lang="en-US" sz="2000" baseline="-300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1605" name="Rectangle 5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1607" name="Rectangle 7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7921336" y="4684680"/>
            <a:ext cx="2286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553202" y="5256948"/>
            <a:ext cx="47040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Pecahkan</a:t>
            </a:r>
            <a:r>
              <a:rPr lang="en-US" dirty="0"/>
              <a:t> SPL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</a:p>
          <a:p>
            <a:r>
              <a:rPr lang="en-US" dirty="0" err="1"/>
              <a:t>eliminasi</a:t>
            </a:r>
            <a:r>
              <a:rPr lang="en-US" dirty="0"/>
              <a:t> Gauss </a:t>
            </a:r>
            <a:r>
              <a:rPr lang="en-US" dirty="0" err="1"/>
              <a:t>atau</a:t>
            </a:r>
            <a:r>
              <a:rPr lang="en-US" dirty="0"/>
              <a:t> Gauss-Jordan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a</a:t>
            </a:r>
            <a:r>
              <a:rPr lang="en-US" baseline="-25000" dirty="0"/>
              <a:t>0</a:t>
            </a:r>
            <a:r>
              <a:rPr lang="en-US" dirty="0"/>
              <a:t> dan a</a:t>
            </a:r>
            <a:r>
              <a:rPr lang="en-US" baseline="-25000" dirty="0"/>
              <a:t>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A1E1C3-713A-7782-8FE9-9A6616B4BD33}"/>
              </a:ext>
            </a:extLst>
          </p:cNvPr>
          <p:cNvSpPr txBox="1"/>
          <p:nvPr/>
        </p:nvSpPr>
        <p:spPr>
          <a:xfrm>
            <a:off x="6019800" y="3179163"/>
            <a:ext cx="5438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Sulihkan</a:t>
            </a:r>
            <a:r>
              <a:rPr lang="en-US" sz="2400" dirty="0"/>
              <a:t> (</a:t>
            </a:r>
            <a:r>
              <a:rPr lang="en-US" sz="2400" i="1" dirty="0"/>
              <a:t>x</a:t>
            </a:r>
            <a:r>
              <a:rPr lang="en-US" sz="2400" baseline="-25000" dirty="0"/>
              <a:t>0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baseline="-25000" dirty="0"/>
              <a:t>0</a:t>
            </a:r>
            <a:r>
              <a:rPr lang="en-US" sz="2400" dirty="0"/>
              <a:t>) dan</a:t>
            </a:r>
            <a:r>
              <a:rPr lang="en-US" sz="2400" baseline="-25000" dirty="0"/>
              <a:t> 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baseline="-25000" dirty="0"/>
              <a:t>1</a:t>
            </a:r>
            <a:r>
              <a:rPr lang="en-US" sz="2400" dirty="0"/>
              <a:t>)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baseline="-25000" dirty="0"/>
              <a:t>1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):</a:t>
            </a:r>
          </a:p>
        </p:txBody>
      </p:sp>
    </p:spTree>
    <p:extLst>
      <p:ext uri="{BB962C8B-B14F-4D97-AF65-F5344CB8AC3E}">
        <p14:creationId xmlns:p14="http://schemas.microsoft.com/office/powerpoint/2010/main" val="1247034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19122-1C00-AE6A-1655-E43E5AA0A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8145"/>
            <a:ext cx="10515600" cy="5428818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</a:t>
            </a:r>
            <a:r>
              <a:rPr lang="en-US" sz="2400" dirty="0"/>
              <a:t>:  </a:t>
            </a:r>
            <a:r>
              <a:rPr lang="en-US" sz="2400" dirty="0" err="1"/>
              <a:t>Perkirakanlah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penduduk</a:t>
            </a:r>
            <a:r>
              <a:rPr lang="en-US" sz="2400" dirty="0"/>
              <a:t> Amerika </a:t>
            </a:r>
            <a:r>
              <a:rPr lang="en-US" sz="2400" dirty="0" err="1"/>
              <a:t>Serikat</a:t>
            </a:r>
            <a:r>
              <a:rPr lang="en-US" sz="2400" dirty="0"/>
              <a:t> pada </a:t>
            </a:r>
            <a:r>
              <a:rPr lang="en-US" sz="2400" dirty="0" err="1"/>
              <a:t>tahun</a:t>
            </a:r>
            <a:r>
              <a:rPr lang="en-US" sz="2400" dirty="0"/>
              <a:t> 1968 </a:t>
            </a:r>
            <a:r>
              <a:rPr lang="en-US" sz="2400" dirty="0" err="1"/>
              <a:t>berdasarkan</a:t>
            </a:r>
            <a:r>
              <a:rPr lang="en-US" sz="2400" dirty="0"/>
              <a:t> data </a:t>
            </a:r>
            <a:r>
              <a:rPr lang="en-US" sz="2400" dirty="0" err="1"/>
              <a:t>tabulasi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	    </a:t>
            </a:r>
            <a:r>
              <a:rPr lang="en-US" sz="2400" dirty="0" err="1"/>
              <a:t>Tahun</a:t>
            </a:r>
            <a:r>
              <a:rPr lang="en-US" sz="2400" dirty="0"/>
              <a:t>                             	1960                   1970</a:t>
            </a:r>
          </a:p>
          <a:p>
            <a:pPr marL="0" indent="0">
              <a:buNone/>
            </a:pPr>
            <a:r>
              <a:rPr lang="en-US" sz="2400" dirty="0"/>
              <a:t>	   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penduduk</a:t>
            </a:r>
            <a:r>
              <a:rPr lang="en-US" sz="2400" dirty="0"/>
              <a:t> (</a:t>
            </a:r>
            <a:r>
              <a:rPr lang="en-US" sz="2400" dirty="0" err="1"/>
              <a:t>juta</a:t>
            </a:r>
            <a:r>
              <a:rPr lang="en-US" sz="2400" dirty="0"/>
              <a:t>)       179.3                 203.2</a:t>
            </a:r>
          </a:p>
          <a:p>
            <a:pPr marL="0" indent="0">
              <a:buNone/>
            </a:pPr>
            <a:r>
              <a:rPr lang="en-US" sz="2400" b="1" dirty="0" err="1"/>
              <a:t>Jawaban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 </a:t>
            </a:r>
            <a:r>
              <a:rPr lang="en-US" sz="2400" dirty="0" err="1"/>
              <a:t>derajat</a:t>
            </a:r>
            <a:r>
              <a:rPr lang="en-US" sz="2400" dirty="0"/>
              <a:t> 1:   </a:t>
            </a:r>
            <a:r>
              <a:rPr lang="en-US" sz="2400" i="1" dirty="0"/>
              <a:t>p</a:t>
            </a:r>
            <a:r>
              <a:rPr lang="en-US" sz="2400" baseline="-25000" dirty="0"/>
              <a:t>1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= 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i="1" dirty="0"/>
              <a:t>x</a:t>
            </a: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dirty="0"/>
              <a:t>x = 1960 </a:t>
            </a:r>
            <a:r>
              <a:rPr lang="en-US" sz="2400" dirty="0">
                <a:sym typeface="Symbol" panose="05050102010706020507" pitchFamily="18" charset="2"/>
              </a:rPr>
              <a:t> y = 179.3	 179.3 = 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 + 1960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dirty="0"/>
              <a:t>x = 1970 </a:t>
            </a:r>
            <a:r>
              <a:rPr lang="en-US" sz="2400" dirty="0">
                <a:sym typeface="Symbol" panose="05050102010706020507" pitchFamily="18" charset="2"/>
              </a:rPr>
              <a:t> y = 203.2	 203.2 = 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 + 1970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</a:p>
          <a:p>
            <a:pPr marL="0" indent="0">
              <a:buNone/>
            </a:pPr>
            <a:r>
              <a:rPr lang="en-US" sz="2400" dirty="0"/>
              <a:t>Solusi SPL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: </a:t>
            </a:r>
            <a:r>
              <a:rPr lang="en-US" sz="2400" i="1" dirty="0"/>
              <a:t> a</a:t>
            </a:r>
            <a:r>
              <a:rPr lang="en-US" sz="2400" baseline="-25000" dirty="0"/>
              <a:t>0</a:t>
            </a:r>
            <a:r>
              <a:rPr lang="en-US" sz="2400" dirty="0"/>
              <a:t> = –4505.1  dan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dirty="0"/>
              <a:t> = 2.39 </a:t>
            </a:r>
          </a:p>
          <a:p>
            <a:pPr marL="0" indent="0">
              <a:buNone/>
            </a:pP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 </a:t>
            </a:r>
            <a:r>
              <a:rPr lang="en-US" sz="2400" dirty="0" err="1"/>
              <a:t>interpolasi</a:t>
            </a:r>
            <a:r>
              <a:rPr lang="en-US" sz="2400" dirty="0"/>
              <a:t> (garis </a:t>
            </a:r>
            <a:r>
              <a:rPr lang="en-US" sz="2400" dirty="0" err="1"/>
              <a:t>lurus</a:t>
            </a:r>
            <a:r>
              <a:rPr lang="en-US" sz="2400" dirty="0"/>
              <a:t>): </a:t>
            </a:r>
            <a:r>
              <a:rPr lang="en-US" sz="2400" i="1" dirty="0"/>
              <a:t>p</a:t>
            </a:r>
            <a:r>
              <a:rPr lang="en-US" sz="2400" baseline="-25000" dirty="0"/>
              <a:t>1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= –4505.1 + 2.39</a:t>
            </a:r>
            <a:r>
              <a:rPr lang="en-US" sz="2400" i="1" dirty="0"/>
              <a:t>x</a:t>
            </a:r>
          </a:p>
          <a:p>
            <a:pPr marL="0" indent="0">
              <a:buNone/>
            </a:pPr>
            <a:r>
              <a:rPr lang="en-US" sz="2400" dirty="0" err="1"/>
              <a:t>Estimasi</a:t>
            </a:r>
            <a:r>
              <a:rPr lang="en-US" sz="2400" dirty="0"/>
              <a:t> </a:t>
            </a:r>
            <a:r>
              <a:rPr lang="en-US" sz="2400" dirty="0" err="1"/>
              <a:t>penduduk</a:t>
            </a:r>
            <a:r>
              <a:rPr lang="en-US" sz="2400" dirty="0"/>
              <a:t> AS pada </a:t>
            </a:r>
            <a:r>
              <a:rPr lang="en-US" sz="2400" dirty="0" err="1"/>
              <a:t>tahun</a:t>
            </a:r>
            <a:r>
              <a:rPr lang="en-US" sz="2400" dirty="0"/>
              <a:t> 1968 </a:t>
            </a:r>
            <a:r>
              <a:rPr lang="en-US" sz="2400" dirty="0" err="1"/>
              <a:t>adalah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i="1" dirty="0"/>
              <a:t>	p</a:t>
            </a:r>
            <a:r>
              <a:rPr lang="en-US" sz="2400" baseline="-25000" dirty="0"/>
              <a:t>1</a:t>
            </a:r>
            <a:r>
              <a:rPr lang="en-US" sz="2400" dirty="0"/>
              <a:t>(1968) = –4505.1 + (2.39)(1968) = 198.42 </a:t>
            </a:r>
            <a:r>
              <a:rPr lang="en-US" sz="2400" dirty="0" err="1"/>
              <a:t>juta</a:t>
            </a:r>
            <a:r>
              <a:rPr lang="en-US" sz="2400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B1D7F0-8CD2-1436-6E30-E621B2AF2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1D124-4A0B-47D6-99E5-E560E0B85E62}" type="slidenum">
              <a:rPr lang="en-US" smtClean="0"/>
              <a:t>11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936A51F-B167-00A4-751E-EBBBE46B4673}"/>
              </a:ext>
            </a:extLst>
          </p:cNvPr>
          <p:cNvCxnSpPr/>
          <p:nvPr/>
        </p:nvCxnSpPr>
        <p:spPr>
          <a:xfrm>
            <a:off x="2092036" y="1953491"/>
            <a:ext cx="626225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EF74B08-31AB-43CC-39E3-BDB33D68F481}"/>
              </a:ext>
            </a:extLst>
          </p:cNvPr>
          <p:cNvCxnSpPr/>
          <p:nvPr/>
        </p:nvCxnSpPr>
        <p:spPr>
          <a:xfrm>
            <a:off x="5223164" y="1579418"/>
            <a:ext cx="0" cy="76200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BB2CE023-BE80-56B6-0ACC-5C539F952893}"/>
              </a:ext>
            </a:extLst>
          </p:cNvPr>
          <p:cNvSpPr txBox="1"/>
          <p:nvPr/>
        </p:nvSpPr>
        <p:spPr>
          <a:xfrm>
            <a:off x="7254307" y="3603562"/>
            <a:ext cx="667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/>
              <a:t>SPL</a:t>
            </a:r>
          </a:p>
        </p:txBody>
      </p:sp>
      <p:sp>
        <p:nvSpPr>
          <p:cNvPr id="15" name="Arrow: Left 14">
            <a:extLst>
              <a:ext uri="{FF2B5EF4-FFF2-40B4-BE49-F238E27FC236}">
                <a16:creationId xmlns:a16="http://schemas.microsoft.com/office/drawing/2014/main" id="{3480AC63-F7B6-98CF-9952-311DED5676B7}"/>
              </a:ext>
            </a:extLst>
          </p:cNvPr>
          <p:cNvSpPr/>
          <p:nvPr/>
        </p:nvSpPr>
        <p:spPr>
          <a:xfrm>
            <a:off x="6694538" y="3695895"/>
            <a:ext cx="559769" cy="242309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1684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685801"/>
            <a:ext cx="10485120" cy="5440363"/>
          </a:xfrm>
        </p:spPr>
        <p:txBody>
          <a:bodyPr>
            <a:normAutofit/>
          </a:bodyPr>
          <a:lstStyle/>
          <a:p>
            <a:pPr marL="457200" lvl="2" indent="-457200">
              <a:buAutoNum type="arabicPeriod" startAt="2"/>
            </a:pPr>
            <a:r>
              <a:rPr lang="en-US" sz="2400" b="1" dirty="0" err="1"/>
              <a:t>Interpolasi</a:t>
            </a:r>
            <a:r>
              <a:rPr lang="en-US" sz="2400" b="1" dirty="0"/>
              <a:t> </a:t>
            </a:r>
            <a:r>
              <a:rPr lang="en-US" sz="2400" b="1" dirty="0" err="1"/>
              <a:t>Kuadrat</a:t>
            </a:r>
            <a:endParaRPr lang="en-US" sz="2400" b="1" dirty="0"/>
          </a:p>
          <a:p>
            <a:r>
              <a:rPr lang="en-US" sz="2400" dirty="0" err="1"/>
              <a:t>Misal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data, (</a:t>
            </a:r>
            <a:r>
              <a:rPr lang="en-US" sz="2400" i="1" dirty="0"/>
              <a:t>x</a:t>
            </a:r>
            <a:r>
              <a:rPr lang="en-US" sz="2400" baseline="-25000" dirty="0"/>
              <a:t>0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baseline="-25000" dirty="0"/>
              <a:t>0</a:t>
            </a:r>
            <a:r>
              <a:rPr lang="en-US" sz="2400" dirty="0"/>
              <a:t>), (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baseline="-25000" dirty="0"/>
              <a:t>1</a:t>
            </a:r>
            <a:r>
              <a:rPr lang="en-US" sz="2400" dirty="0"/>
              <a:t>),</a:t>
            </a:r>
            <a:r>
              <a:rPr lang="en-US" sz="2400" baseline="-250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(</a:t>
            </a:r>
            <a:r>
              <a:rPr lang="en-US" sz="2400" i="1" dirty="0"/>
              <a:t>x</a:t>
            </a:r>
            <a:r>
              <a:rPr lang="en-US" sz="2400" baseline="-25000" dirty="0"/>
              <a:t>2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baseline="-25000" dirty="0"/>
              <a:t>2</a:t>
            </a:r>
            <a:r>
              <a:rPr lang="en-US" sz="2400" dirty="0"/>
              <a:t>). </a:t>
            </a:r>
          </a:p>
          <a:p>
            <a:r>
              <a:rPr lang="en-US" sz="2400" dirty="0" err="1"/>
              <a:t>Polinom</a:t>
            </a:r>
            <a:r>
              <a:rPr lang="en-US" sz="2400" dirty="0"/>
              <a:t> yang </a:t>
            </a:r>
            <a:r>
              <a:rPr lang="en-US" sz="2400" dirty="0" err="1"/>
              <a:t>menginterpolasi</a:t>
            </a:r>
            <a:r>
              <a:rPr lang="en-US" sz="2400" dirty="0"/>
              <a:t> </a:t>
            </a:r>
            <a:r>
              <a:rPr lang="en-US" sz="2400" dirty="0" err="1"/>
              <a:t>ketiga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 </a:t>
            </a:r>
            <a:r>
              <a:rPr lang="en-US" sz="2400" dirty="0" err="1"/>
              <a:t>kuadrat</a:t>
            </a:r>
            <a:r>
              <a:rPr lang="en-US" sz="2400" dirty="0"/>
              <a:t> yang </a:t>
            </a:r>
            <a:r>
              <a:rPr lang="en-US" sz="2400" dirty="0" err="1"/>
              <a:t>berbentuk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       		</a:t>
            </a:r>
            <a:r>
              <a:rPr lang="en-US" sz="2400" i="1" dirty="0"/>
              <a:t>p</a:t>
            </a:r>
            <a:r>
              <a:rPr lang="en-US" sz="2400" baseline="-25000" dirty="0"/>
              <a:t>2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= 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i="1" dirty="0"/>
              <a:t>x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i="1" dirty="0"/>
              <a:t>x</a:t>
            </a:r>
            <a:r>
              <a:rPr lang="en-US" sz="2400" baseline="30000" dirty="0"/>
              <a:t>2</a:t>
            </a:r>
            <a:r>
              <a:rPr lang="en-US" sz="2400" dirty="0"/>
              <a:t>		</a:t>
            </a:r>
          </a:p>
          <a:p>
            <a:r>
              <a:rPr lang="en-US" sz="2400" dirty="0" err="1"/>
              <a:t>Bila</a:t>
            </a:r>
            <a:r>
              <a:rPr lang="en-US" sz="2400" dirty="0"/>
              <a:t> </a:t>
            </a:r>
            <a:r>
              <a:rPr lang="en-US" sz="2400" dirty="0" err="1"/>
              <a:t>digambar</a:t>
            </a:r>
            <a:r>
              <a:rPr lang="en-US" sz="2400" dirty="0"/>
              <a:t>, </a:t>
            </a:r>
            <a:r>
              <a:rPr lang="en-US" sz="2400" dirty="0" err="1"/>
              <a:t>kurva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 </a:t>
            </a:r>
            <a:r>
              <a:rPr lang="en-US" sz="2400" dirty="0" err="1"/>
              <a:t>kuadrat</a:t>
            </a:r>
            <a:r>
              <a:rPr lang="en-US" sz="2400" dirty="0"/>
              <a:t> </a:t>
            </a:r>
            <a:r>
              <a:rPr lang="en-US" sz="2400" dirty="0" err="1"/>
              <a:t>berbentuk</a:t>
            </a:r>
            <a:r>
              <a:rPr lang="en-US" sz="2400" dirty="0"/>
              <a:t> parabola</a:t>
            </a:r>
            <a:endParaRPr lang="en-US" sz="2400" b="1" dirty="0"/>
          </a:p>
          <a:p>
            <a:pPr>
              <a:buNone/>
            </a:pPr>
            <a:r>
              <a:rPr lang="en-US" sz="2400" dirty="0"/>
              <a:t>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85698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569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6546968"/>
              </p:ext>
            </p:extLst>
          </p:nvPr>
        </p:nvGraphicFramePr>
        <p:xfrm>
          <a:off x="3731953" y="3638839"/>
          <a:ext cx="3687074" cy="30826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590800" imgH="2159508" progId="Visio.Drawing.11">
                  <p:embed/>
                </p:oleObj>
              </mc:Choice>
              <mc:Fallback>
                <p:oleObj r:id="rId2" imgW="2590800" imgH="2159508" progId="Visio.Drawing.11">
                  <p:embed/>
                  <p:pic>
                    <p:nvPicPr>
                      <p:cNvPr id="285697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1953" y="3638839"/>
                        <a:ext cx="3687074" cy="30826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4948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3280" y="609601"/>
            <a:ext cx="10180320" cy="5516563"/>
          </a:xfrm>
        </p:spPr>
        <p:txBody>
          <a:bodyPr/>
          <a:lstStyle/>
          <a:p>
            <a:r>
              <a:rPr lang="en-US" sz="2400" dirty="0" err="1"/>
              <a:t>Polinom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baseline="-25000" dirty="0"/>
              <a:t>2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</a:t>
            </a:r>
            <a:r>
              <a:rPr lang="en-US" sz="2400" dirty="0" err="1"/>
              <a:t>ditentukan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744538" indent="-404813">
              <a:buFont typeface="+mj-lt"/>
              <a:buAutoNum type="arabicParenR"/>
            </a:pPr>
            <a:r>
              <a:rPr lang="en-US" sz="2400" dirty="0" err="1"/>
              <a:t>Sulihkan</a:t>
            </a:r>
            <a:r>
              <a:rPr lang="en-US" sz="2400" dirty="0"/>
              <a:t> (</a:t>
            </a:r>
            <a:r>
              <a:rPr lang="en-US" sz="2400" i="1" dirty="0"/>
              <a:t>x</a:t>
            </a:r>
            <a:r>
              <a:rPr lang="en-US" sz="2400" i="1" baseline="-25000" dirty="0"/>
              <a:t>i</a:t>
            </a:r>
            <a:r>
              <a:rPr lang="en-US" sz="2400" dirty="0"/>
              <a:t>, </a:t>
            </a:r>
            <a:r>
              <a:rPr lang="en-US" sz="2400" i="1" dirty="0" err="1"/>
              <a:t>y</a:t>
            </a:r>
            <a:r>
              <a:rPr lang="en-US" sz="2400" i="1" baseline="-25000" dirty="0" err="1"/>
              <a:t>i</a:t>
            </a:r>
            <a:r>
              <a:rPr lang="en-US" sz="2400" dirty="0"/>
              <a:t>)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baseline="-25000" dirty="0"/>
              <a:t>2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),  </a:t>
            </a:r>
            <a:r>
              <a:rPr lang="en-US" sz="2400" i="1" dirty="0" err="1"/>
              <a:t>i</a:t>
            </a:r>
            <a:r>
              <a:rPr lang="en-US" sz="2400" dirty="0"/>
              <a:t> = 0, 1, 2. Dari </a:t>
            </a:r>
            <a:r>
              <a:rPr lang="en-US" sz="2400" dirty="0" err="1"/>
              <a:t>sini</a:t>
            </a:r>
            <a:r>
              <a:rPr lang="en-US" sz="2400" dirty="0"/>
              <a:t>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parameter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diketahui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,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dirty="0"/>
              <a:t>:</a:t>
            </a:r>
          </a:p>
          <a:p>
            <a:pPr marL="744538" indent="-404813">
              <a:buFont typeface="+mj-lt"/>
              <a:buAutoNum type="arabicParenR"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	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i="1" dirty="0"/>
              <a:t>x</a:t>
            </a:r>
            <a:r>
              <a:rPr lang="en-US" sz="2400" baseline="-25000" dirty="0"/>
              <a:t>0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i="1" dirty="0"/>
              <a:t>x</a:t>
            </a:r>
            <a:r>
              <a:rPr lang="en-US" sz="2400" baseline="-25000" dirty="0"/>
              <a:t>0</a:t>
            </a:r>
            <a:r>
              <a:rPr lang="en-US" sz="2400" baseline="30000" dirty="0"/>
              <a:t>2</a:t>
            </a:r>
            <a:r>
              <a:rPr lang="en-US" sz="2400" dirty="0"/>
              <a:t> = </a:t>
            </a:r>
            <a:r>
              <a:rPr lang="en-US" sz="2400" i="1" dirty="0"/>
              <a:t>y</a:t>
            </a:r>
            <a:r>
              <a:rPr lang="en-US" sz="2400" baseline="-25000" dirty="0"/>
              <a:t>0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			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baseline="30000" dirty="0"/>
              <a:t>2</a:t>
            </a:r>
            <a:r>
              <a:rPr lang="en-US" sz="2400" dirty="0"/>
              <a:t> = </a:t>
            </a:r>
            <a:r>
              <a:rPr lang="en-US" sz="2400" i="1" dirty="0"/>
              <a:t>y</a:t>
            </a:r>
            <a:r>
              <a:rPr lang="en-US" sz="2400" baseline="-25000" dirty="0"/>
              <a:t>1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			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i="1" dirty="0"/>
              <a:t>x</a:t>
            </a:r>
            <a:r>
              <a:rPr lang="en-US" sz="2400" baseline="-25000" dirty="0"/>
              <a:t>2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i="1" dirty="0"/>
              <a:t>x</a:t>
            </a:r>
            <a:r>
              <a:rPr lang="en-US" sz="2400" baseline="-25000" dirty="0"/>
              <a:t>2</a:t>
            </a:r>
            <a:r>
              <a:rPr lang="en-US" sz="2400" baseline="30000" dirty="0"/>
              <a:t>2</a:t>
            </a:r>
            <a:r>
              <a:rPr lang="en-US" sz="2400" dirty="0"/>
              <a:t> = </a:t>
            </a:r>
            <a:r>
              <a:rPr lang="en-US" sz="2400" i="1" dirty="0"/>
              <a:t>y</a:t>
            </a:r>
            <a:r>
              <a:rPr lang="en-US" sz="2400" baseline="-25000" dirty="0"/>
              <a:t>2</a:t>
            </a:r>
          </a:p>
          <a:p>
            <a:pPr>
              <a:buNone/>
            </a:pPr>
            <a:endParaRPr lang="en-US" sz="2400" dirty="0"/>
          </a:p>
          <a:p>
            <a:pPr marL="744538" indent="-404813">
              <a:buFont typeface="+mj-lt"/>
              <a:buAutoNum type="arabicParenR" startAt="2"/>
            </a:pPr>
            <a:r>
              <a:rPr lang="en-US" sz="2400" dirty="0" err="1"/>
              <a:t>hitung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,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eliminasi</a:t>
            </a:r>
            <a:r>
              <a:rPr lang="en-US" sz="2400" dirty="0"/>
              <a:t> Gauss.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6989D4-05D1-4F58-A4E2-A5B21E895CDD}"/>
              </a:ext>
            </a:extLst>
          </p:cNvPr>
          <p:cNvSpPr/>
          <p:nvPr/>
        </p:nvSpPr>
        <p:spPr>
          <a:xfrm>
            <a:off x="6264592" y="1954014"/>
            <a:ext cx="2954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FF0000"/>
                </a:solidFill>
              </a:rPr>
              <a:t>p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i="1" dirty="0">
                <a:solidFill>
                  <a:srgbClr val="FF0000"/>
                </a:solidFill>
              </a:rPr>
              <a:t>x</a:t>
            </a:r>
            <a:r>
              <a:rPr lang="en-US" sz="2400" dirty="0">
                <a:solidFill>
                  <a:srgbClr val="FF0000"/>
                </a:solidFill>
              </a:rPr>
              <a:t>) = </a:t>
            </a:r>
            <a:r>
              <a:rPr lang="en-US" sz="2400" i="1" dirty="0">
                <a:solidFill>
                  <a:srgbClr val="FF0000"/>
                </a:solidFill>
              </a:rPr>
              <a:t>a</a:t>
            </a:r>
            <a:r>
              <a:rPr lang="en-US" sz="2400" baseline="-25000" dirty="0">
                <a:solidFill>
                  <a:srgbClr val="FF0000"/>
                </a:solidFill>
              </a:rPr>
              <a:t>0</a:t>
            </a:r>
            <a:r>
              <a:rPr lang="en-US" sz="2400" dirty="0">
                <a:solidFill>
                  <a:srgbClr val="FF0000"/>
                </a:solidFill>
              </a:rPr>
              <a:t> + </a:t>
            </a:r>
            <a:r>
              <a:rPr lang="en-US" sz="2400" i="1" dirty="0">
                <a:solidFill>
                  <a:srgbClr val="FF0000"/>
                </a:solidFill>
              </a:rPr>
              <a:t>a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i="1" dirty="0">
                <a:solidFill>
                  <a:srgbClr val="FF0000"/>
                </a:solidFill>
              </a:rPr>
              <a:t>x</a:t>
            </a:r>
            <a:r>
              <a:rPr lang="en-US" sz="2400" dirty="0">
                <a:solidFill>
                  <a:srgbClr val="FF0000"/>
                </a:solidFill>
              </a:rPr>
              <a:t> + </a:t>
            </a:r>
            <a:r>
              <a:rPr lang="en-US" sz="2400" i="1" dirty="0">
                <a:solidFill>
                  <a:srgbClr val="FF0000"/>
                </a:solidFill>
              </a:rPr>
              <a:t>a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i="1" dirty="0">
                <a:solidFill>
                  <a:srgbClr val="FF0000"/>
                </a:solidFill>
              </a:rPr>
              <a:t>x</a:t>
            </a:r>
            <a:r>
              <a:rPr lang="en-US" sz="2400" baseline="30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3820621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331" y="497115"/>
            <a:ext cx="10845338" cy="6224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dirty="0" err="1"/>
              <a:t>Contoh</a:t>
            </a:r>
            <a:r>
              <a:rPr lang="en-US" sz="2200" b="1" dirty="0"/>
              <a:t> 2</a:t>
            </a:r>
            <a:r>
              <a:rPr lang="en-US" sz="2200" dirty="0"/>
              <a:t>: </a:t>
            </a:r>
            <a:r>
              <a:rPr lang="en-US" sz="2200" dirty="0" err="1"/>
              <a:t>Diberikan</a:t>
            </a:r>
            <a:r>
              <a:rPr lang="en-US" sz="2200" dirty="0"/>
              <a:t> </a:t>
            </a:r>
            <a:r>
              <a:rPr lang="en-US" sz="2200" dirty="0" err="1"/>
              <a:t>titik</a:t>
            </a:r>
            <a:r>
              <a:rPr lang="en-US" sz="2200" dirty="0"/>
              <a:t>  (8.0, 2.0794), (9.0, 2.1972), dan (9.5, 2.2513). </a:t>
            </a:r>
            <a:r>
              <a:rPr lang="en-US" sz="2200" dirty="0" err="1"/>
              <a:t>Tentukan</a:t>
            </a:r>
            <a:r>
              <a:rPr lang="en-US" sz="2200" dirty="0"/>
              <a:t> </a:t>
            </a:r>
            <a:r>
              <a:rPr lang="en-US" sz="2200" dirty="0" err="1"/>
              <a:t>polinom</a:t>
            </a:r>
            <a:r>
              <a:rPr lang="en-US" sz="2200" dirty="0"/>
              <a:t> </a:t>
            </a:r>
            <a:r>
              <a:rPr lang="en-US" sz="2200" dirty="0" err="1"/>
              <a:t>interpolasi</a:t>
            </a:r>
            <a:r>
              <a:rPr lang="en-US" sz="2200" dirty="0"/>
              <a:t> </a:t>
            </a:r>
            <a:r>
              <a:rPr lang="en-US" sz="2200" dirty="0" err="1"/>
              <a:t>kuadrat</a:t>
            </a:r>
            <a:r>
              <a:rPr lang="en-US" sz="2200" dirty="0"/>
              <a:t> yang </a:t>
            </a:r>
            <a:r>
              <a:rPr lang="en-US" sz="2200" dirty="0" err="1"/>
              <a:t>menginterpolasi</a:t>
            </a:r>
            <a:r>
              <a:rPr lang="en-US" sz="2200" dirty="0"/>
              <a:t> </a:t>
            </a:r>
            <a:r>
              <a:rPr lang="en-US" sz="2200" dirty="0" err="1"/>
              <a:t>ketiga</a:t>
            </a:r>
            <a:r>
              <a:rPr lang="en-US" sz="2200" dirty="0"/>
              <a:t> </a:t>
            </a:r>
            <a:r>
              <a:rPr lang="en-US" sz="2200" dirty="0" err="1"/>
              <a:t>titik</a:t>
            </a:r>
            <a:r>
              <a:rPr lang="en-US" sz="2200" dirty="0"/>
              <a:t> </a:t>
            </a:r>
            <a:r>
              <a:rPr lang="en-US" sz="2200" dirty="0" err="1"/>
              <a:t>tersebut</a:t>
            </a:r>
            <a:r>
              <a:rPr lang="en-US" sz="2200" dirty="0"/>
              <a:t> </a:t>
            </a:r>
            <a:r>
              <a:rPr lang="en-US" sz="2200" dirty="0" err="1"/>
              <a:t>lalu</a:t>
            </a:r>
            <a:r>
              <a:rPr lang="en-US" sz="2200" dirty="0"/>
              <a:t> </a:t>
            </a:r>
            <a:r>
              <a:rPr lang="en-US" sz="2200" dirty="0" err="1"/>
              <a:t>estimasi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</a:t>
            </a:r>
            <a:r>
              <a:rPr lang="en-US" sz="2200" dirty="0" err="1"/>
              <a:t>fungsi</a:t>
            </a:r>
            <a:r>
              <a:rPr lang="en-US" sz="2200" dirty="0"/>
              <a:t> di x = 9.2.</a:t>
            </a:r>
          </a:p>
          <a:p>
            <a:pPr>
              <a:buNone/>
            </a:pPr>
            <a:r>
              <a:rPr lang="en-US" sz="2200" b="1" dirty="0" err="1"/>
              <a:t>Jawaban</a:t>
            </a:r>
            <a:r>
              <a:rPr lang="en-US" sz="2200" b="1" dirty="0"/>
              <a:t>:</a:t>
            </a:r>
            <a:r>
              <a:rPr lang="en-US" sz="2200" dirty="0"/>
              <a:t>  </a:t>
            </a:r>
          </a:p>
          <a:p>
            <a:pPr>
              <a:buNone/>
            </a:pPr>
            <a:r>
              <a:rPr lang="en-US" sz="2200" dirty="0" err="1"/>
              <a:t>Sisten</a:t>
            </a:r>
            <a:r>
              <a:rPr lang="en-US" sz="2200" dirty="0"/>
              <a:t> </a:t>
            </a:r>
            <a:r>
              <a:rPr lang="en-US" sz="2200" dirty="0" err="1"/>
              <a:t>persamaan</a:t>
            </a:r>
            <a:r>
              <a:rPr lang="en-US" sz="2200" dirty="0"/>
              <a:t> </a:t>
            </a:r>
            <a:r>
              <a:rPr lang="en-US" sz="2200" dirty="0" err="1"/>
              <a:t>lanjar</a:t>
            </a:r>
            <a:r>
              <a:rPr lang="en-US" sz="2200" dirty="0"/>
              <a:t> yang </a:t>
            </a:r>
            <a:r>
              <a:rPr lang="en-US" sz="2200" dirty="0" err="1"/>
              <a:t>terbentuk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endParaRPr lang="en-US" sz="2200" dirty="0"/>
          </a:p>
          <a:p>
            <a:pPr>
              <a:buNone/>
            </a:pPr>
            <a:r>
              <a:rPr lang="en-US" sz="2200" dirty="0"/>
              <a:t>	</a:t>
            </a:r>
            <a:r>
              <a:rPr lang="en-US" sz="2200" i="1" dirty="0"/>
              <a:t>a</a:t>
            </a:r>
            <a:r>
              <a:rPr lang="en-US" sz="2200" baseline="-25000" dirty="0"/>
              <a:t>0</a:t>
            </a:r>
            <a:r>
              <a:rPr lang="en-US" sz="2200" dirty="0"/>
              <a:t> + 8.0</a:t>
            </a:r>
            <a:r>
              <a:rPr lang="en-US" sz="2200" i="1" dirty="0"/>
              <a:t>a</a:t>
            </a:r>
            <a:r>
              <a:rPr lang="en-US" sz="2200" baseline="-25000" dirty="0"/>
              <a:t>1</a:t>
            </a:r>
            <a:r>
              <a:rPr lang="en-US" sz="2200" dirty="0"/>
              <a:t> + 64.00</a:t>
            </a:r>
            <a:r>
              <a:rPr lang="en-US" sz="2200" i="1" dirty="0"/>
              <a:t>a</a:t>
            </a:r>
            <a:r>
              <a:rPr lang="en-US" sz="2200" baseline="-25000" dirty="0"/>
              <a:t>2</a:t>
            </a:r>
            <a:r>
              <a:rPr lang="en-US" sz="2200" dirty="0"/>
              <a:t> = 2.0794</a:t>
            </a:r>
          </a:p>
          <a:p>
            <a:pPr>
              <a:buNone/>
            </a:pPr>
            <a:r>
              <a:rPr lang="en-US" sz="2200" i="1" dirty="0"/>
              <a:t>	a</a:t>
            </a:r>
            <a:r>
              <a:rPr lang="en-US" sz="2200" baseline="-25000" dirty="0"/>
              <a:t>0</a:t>
            </a:r>
            <a:r>
              <a:rPr lang="en-US" sz="2200" dirty="0"/>
              <a:t> + 9.0</a:t>
            </a:r>
            <a:r>
              <a:rPr lang="en-US" sz="2200" i="1" dirty="0"/>
              <a:t>a</a:t>
            </a:r>
            <a:r>
              <a:rPr lang="en-US" sz="2200" baseline="-25000" dirty="0"/>
              <a:t>1</a:t>
            </a:r>
            <a:r>
              <a:rPr lang="en-US" sz="2200" dirty="0"/>
              <a:t> + 81.00</a:t>
            </a:r>
            <a:r>
              <a:rPr lang="en-US" sz="2200" i="1" dirty="0"/>
              <a:t>a</a:t>
            </a:r>
            <a:r>
              <a:rPr lang="en-US" sz="2200" baseline="-25000" dirty="0"/>
              <a:t>2</a:t>
            </a:r>
            <a:r>
              <a:rPr lang="en-US" sz="2200" dirty="0"/>
              <a:t> = 2.1972</a:t>
            </a:r>
          </a:p>
          <a:p>
            <a:pPr>
              <a:buNone/>
            </a:pPr>
            <a:r>
              <a:rPr lang="en-US" sz="2200" i="1" dirty="0"/>
              <a:t>	a</a:t>
            </a:r>
            <a:r>
              <a:rPr lang="en-US" sz="2200" baseline="-25000" dirty="0"/>
              <a:t>0</a:t>
            </a:r>
            <a:r>
              <a:rPr lang="en-US" sz="2200" dirty="0"/>
              <a:t> + 9.5</a:t>
            </a:r>
            <a:r>
              <a:rPr lang="en-US" sz="2200" i="1" dirty="0"/>
              <a:t>a</a:t>
            </a:r>
            <a:r>
              <a:rPr lang="en-US" sz="2200" baseline="-25000" dirty="0"/>
              <a:t>1</a:t>
            </a:r>
            <a:r>
              <a:rPr lang="en-US" sz="2200" dirty="0"/>
              <a:t> + 90.25</a:t>
            </a:r>
            <a:r>
              <a:rPr lang="en-US" sz="2200" i="1" dirty="0"/>
              <a:t>a</a:t>
            </a:r>
            <a:r>
              <a:rPr lang="en-US" sz="2200" baseline="-25000" dirty="0"/>
              <a:t>2</a:t>
            </a:r>
            <a:r>
              <a:rPr lang="en-US" sz="2200" dirty="0"/>
              <a:t> = 2.2513 	</a:t>
            </a:r>
          </a:p>
          <a:p>
            <a:pPr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 err="1"/>
              <a:t>Penyelesaian</a:t>
            </a:r>
            <a:r>
              <a:rPr lang="en-US" sz="2200" dirty="0"/>
              <a:t> </a:t>
            </a:r>
            <a:r>
              <a:rPr lang="en-US" sz="2200" dirty="0" err="1"/>
              <a:t>sistem</a:t>
            </a:r>
            <a:r>
              <a:rPr lang="en-US" sz="2200" dirty="0"/>
              <a:t> </a:t>
            </a:r>
            <a:r>
              <a:rPr lang="en-US" sz="2200" dirty="0" err="1"/>
              <a:t>persamaan</a:t>
            </a:r>
            <a:r>
              <a:rPr lang="en-US" sz="2200" b="1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metode</a:t>
            </a:r>
            <a:r>
              <a:rPr lang="en-US" sz="2200" dirty="0"/>
              <a:t> </a:t>
            </a:r>
            <a:r>
              <a:rPr lang="en-US" sz="2200" dirty="0" err="1"/>
              <a:t>eliminasi</a:t>
            </a:r>
            <a:r>
              <a:rPr lang="en-US" sz="2200" dirty="0"/>
              <a:t> Gauss </a:t>
            </a:r>
            <a:r>
              <a:rPr lang="en-US" sz="2200" dirty="0" err="1"/>
              <a:t>menghasilkan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	 </a:t>
            </a:r>
            <a:r>
              <a:rPr lang="en-US" sz="2200" i="1" dirty="0"/>
              <a:t>a</a:t>
            </a:r>
            <a:r>
              <a:rPr lang="en-US" sz="2200" baseline="-25000" dirty="0"/>
              <a:t>0</a:t>
            </a:r>
            <a:r>
              <a:rPr lang="en-US" sz="2200" dirty="0"/>
              <a:t> = 0.6762,   </a:t>
            </a:r>
            <a:r>
              <a:rPr lang="en-US" sz="2200" i="1" dirty="0"/>
              <a:t>a</a:t>
            </a:r>
            <a:r>
              <a:rPr lang="en-US" sz="2200" baseline="-25000" dirty="0"/>
              <a:t>1</a:t>
            </a:r>
            <a:r>
              <a:rPr lang="en-US" sz="2200" dirty="0"/>
              <a:t> = 0.2266, dan </a:t>
            </a:r>
            <a:r>
              <a:rPr lang="en-US" sz="2200" i="1" dirty="0"/>
              <a:t>a</a:t>
            </a:r>
            <a:r>
              <a:rPr lang="en-US" sz="2200" baseline="-25000" dirty="0"/>
              <a:t>3</a:t>
            </a:r>
            <a:r>
              <a:rPr lang="en-US" sz="2200" dirty="0"/>
              <a:t> = -0.0064. </a:t>
            </a:r>
          </a:p>
          <a:p>
            <a:pPr marL="0" indent="0">
              <a:buNone/>
            </a:pPr>
            <a:r>
              <a:rPr lang="en-US" sz="2200" dirty="0" err="1"/>
              <a:t>Polinom</a:t>
            </a:r>
            <a:r>
              <a:rPr lang="en-US" sz="2200" dirty="0"/>
              <a:t> </a:t>
            </a:r>
            <a:r>
              <a:rPr lang="en-US" sz="2200" dirty="0" err="1"/>
              <a:t>kuadratnya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endParaRPr lang="en-US" sz="2200" dirty="0"/>
          </a:p>
          <a:p>
            <a:pPr>
              <a:buNone/>
            </a:pPr>
            <a:r>
              <a:rPr lang="en-US" sz="2200" dirty="0"/>
              <a:t>		</a:t>
            </a:r>
            <a:r>
              <a:rPr lang="en-US" sz="2200" i="1" dirty="0"/>
              <a:t>p</a:t>
            </a:r>
            <a:r>
              <a:rPr lang="en-US" sz="2200" baseline="-25000" dirty="0"/>
              <a:t>2</a:t>
            </a:r>
            <a:r>
              <a:rPr lang="en-US" sz="2200" dirty="0"/>
              <a:t>(</a:t>
            </a:r>
            <a:r>
              <a:rPr lang="en-US" sz="2200" i="1" dirty="0"/>
              <a:t>x</a:t>
            </a:r>
            <a:r>
              <a:rPr lang="en-US" sz="2200" dirty="0"/>
              <a:t>) = 0.6762 + 0.2266x - 0.0064</a:t>
            </a:r>
            <a:r>
              <a:rPr lang="en-US" sz="2200" i="1" dirty="0"/>
              <a:t>x</a:t>
            </a:r>
            <a:r>
              <a:rPr lang="en-US" sz="2200" baseline="30000" dirty="0"/>
              <a:t>2</a:t>
            </a:r>
            <a:endParaRPr lang="en-US" sz="2200" dirty="0"/>
          </a:p>
          <a:p>
            <a:pPr>
              <a:buNone/>
            </a:pPr>
            <a:r>
              <a:rPr lang="en-US" sz="2200" dirty="0" err="1"/>
              <a:t>sehingga</a:t>
            </a:r>
            <a:endParaRPr lang="en-US" sz="2200" dirty="0"/>
          </a:p>
          <a:p>
            <a:pPr>
              <a:buNone/>
            </a:pPr>
            <a:r>
              <a:rPr lang="en-US" sz="2200" dirty="0"/>
              <a:t>	</a:t>
            </a:r>
            <a:r>
              <a:rPr lang="en-US" sz="2200" i="1" dirty="0"/>
              <a:t>p</a:t>
            </a:r>
            <a:r>
              <a:rPr lang="en-US" sz="2200" baseline="-25000" dirty="0"/>
              <a:t>2</a:t>
            </a:r>
            <a:r>
              <a:rPr lang="en-US" sz="2200" dirty="0"/>
              <a:t>(9.2) = 2.2192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8968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1840" y="609601"/>
            <a:ext cx="10601960" cy="5516563"/>
          </a:xfrm>
        </p:spPr>
        <p:txBody>
          <a:bodyPr/>
          <a:lstStyle/>
          <a:p>
            <a:pPr marL="342900" lvl="2" indent="-342900">
              <a:buNone/>
            </a:pPr>
            <a:r>
              <a:rPr lang="en-US" sz="2400" b="1" dirty="0"/>
              <a:t>3.</a:t>
            </a:r>
            <a:r>
              <a:rPr lang="en-US" sz="2400" dirty="0"/>
              <a:t>  </a:t>
            </a:r>
            <a:r>
              <a:rPr lang="en-US" sz="2400" b="1" dirty="0" err="1"/>
              <a:t>Interpolasi</a:t>
            </a:r>
            <a:r>
              <a:rPr lang="en-US" sz="2400" b="1" dirty="0"/>
              <a:t> </a:t>
            </a:r>
            <a:r>
              <a:rPr lang="en-US" sz="2400" b="1" dirty="0" err="1"/>
              <a:t>Kubik</a:t>
            </a:r>
            <a:endParaRPr lang="en-US" sz="2400" dirty="0"/>
          </a:p>
          <a:p>
            <a:r>
              <a:rPr lang="en-US" sz="2400" dirty="0" err="1"/>
              <a:t>Misal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empat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data, (</a:t>
            </a:r>
            <a:r>
              <a:rPr lang="en-US" sz="2400" i="1" dirty="0"/>
              <a:t>x</a:t>
            </a:r>
            <a:r>
              <a:rPr lang="en-US" sz="2400" baseline="-25000" dirty="0"/>
              <a:t>0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baseline="-25000" dirty="0"/>
              <a:t>0</a:t>
            </a:r>
            <a:r>
              <a:rPr lang="en-US" sz="2400" dirty="0"/>
              <a:t>), (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baseline="-25000" dirty="0"/>
              <a:t>1</a:t>
            </a:r>
            <a:r>
              <a:rPr lang="en-US" sz="2400" dirty="0"/>
              <a:t>),</a:t>
            </a:r>
            <a:r>
              <a:rPr lang="en-US" sz="2400" baseline="-25000" dirty="0"/>
              <a:t> 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baseline="-25000" dirty="0"/>
              <a:t>2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baseline="-25000" dirty="0"/>
              <a:t>2</a:t>
            </a:r>
            <a:r>
              <a:rPr lang="en-US" sz="2400" dirty="0"/>
              <a:t>), </a:t>
            </a:r>
            <a:r>
              <a:rPr lang="en-US" sz="2400" dirty="0" err="1"/>
              <a:t>dan</a:t>
            </a:r>
            <a:r>
              <a:rPr lang="en-US" sz="2400" dirty="0"/>
              <a:t> (</a:t>
            </a:r>
            <a:r>
              <a:rPr lang="en-US" sz="2400" i="1" dirty="0"/>
              <a:t>x</a:t>
            </a:r>
            <a:r>
              <a:rPr lang="en-US" sz="2400" baseline="-25000" dirty="0"/>
              <a:t>3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baseline="-25000" dirty="0"/>
              <a:t>3</a:t>
            </a:r>
            <a:r>
              <a:rPr lang="en-US" sz="2400" dirty="0"/>
              <a:t>). </a:t>
            </a:r>
          </a:p>
          <a:p>
            <a:r>
              <a:rPr lang="en-US" sz="2400" dirty="0" err="1"/>
              <a:t>Polinom</a:t>
            </a:r>
            <a:r>
              <a:rPr lang="en-US" sz="2400" dirty="0"/>
              <a:t> yang </a:t>
            </a:r>
            <a:r>
              <a:rPr lang="en-US" sz="2400" dirty="0" err="1"/>
              <a:t>menginterpolasi</a:t>
            </a:r>
            <a:r>
              <a:rPr lang="en-US" sz="2400" dirty="0"/>
              <a:t> </a:t>
            </a:r>
            <a:r>
              <a:rPr lang="en-US" sz="2400" dirty="0" err="1"/>
              <a:t>keempat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 </a:t>
            </a:r>
            <a:r>
              <a:rPr lang="en-US" sz="2400" dirty="0" err="1"/>
              <a:t>kubik</a:t>
            </a:r>
            <a:r>
              <a:rPr lang="en-US" sz="2400" dirty="0"/>
              <a:t> yang </a:t>
            </a:r>
            <a:r>
              <a:rPr lang="en-US" sz="2400" dirty="0" err="1"/>
              <a:t>berbentuk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		</a:t>
            </a:r>
            <a:r>
              <a:rPr lang="en-US" sz="2400" i="1" dirty="0"/>
              <a:t>p</a:t>
            </a:r>
            <a:r>
              <a:rPr lang="en-US" sz="2400" baseline="-25000" dirty="0"/>
              <a:t>3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= </a:t>
            </a:r>
            <a:r>
              <a:rPr lang="en-US" sz="2400" i="1" dirty="0"/>
              <a:t>a</a:t>
            </a:r>
            <a:r>
              <a:rPr lang="en-US" sz="2400" baseline="-25000" dirty="0"/>
              <a:t>0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1</a:t>
            </a:r>
            <a:r>
              <a:rPr lang="en-US" sz="2400" i="1" dirty="0"/>
              <a:t>x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2</a:t>
            </a:r>
            <a:r>
              <a:rPr lang="en-US" sz="2400" i="1" dirty="0"/>
              <a:t>x</a:t>
            </a:r>
            <a:r>
              <a:rPr lang="en-US" sz="2400" baseline="30000" dirty="0"/>
              <a:t>2</a:t>
            </a:r>
            <a:r>
              <a:rPr lang="en-US" sz="2400" dirty="0"/>
              <a:t> + </a:t>
            </a:r>
            <a:r>
              <a:rPr lang="en-US" sz="2400" i="1" dirty="0"/>
              <a:t>a</a:t>
            </a:r>
            <a:r>
              <a:rPr lang="en-US" sz="2400" baseline="-25000" dirty="0"/>
              <a:t>3</a:t>
            </a:r>
            <a:r>
              <a:rPr lang="en-US" sz="2400" i="1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86722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86724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86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2267172"/>
              </p:ext>
            </p:extLst>
          </p:nvPr>
        </p:nvGraphicFramePr>
        <p:xfrm>
          <a:off x="4038600" y="2945361"/>
          <a:ext cx="4302760" cy="34214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590800" imgH="2159508" progId="Visio.Drawing.11">
                  <p:embed/>
                </p:oleObj>
              </mc:Choice>
              <mc:Fallback>
                <p:oleObj r:id="rId2" imgW="2590800" imgH="2159508" progId="Visio.Drawing.11">
                  <p:embed/>
                  <p:pic>
                    <p:nvPicPr>
                      <p:cNvPr id="2867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945361"/>
                        <a:ext cx="4302760" cy="34214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08820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200" y="381001"/>
            <a:ext cx="10210800" cy="5745163"/>
          </a:xfrm>
        </p:spPr>
        <p:txBody>
          <a:bodyPr>
            <a:normAutofit/>
          </a:bodyPr>
          <a:lstStyle/>
          <a:p>
            <a:r>
              <a:rPr lang="en-US" sz="2600" dirty="0" err="1"/>
              <a:t>Polinom</a:t>
            </a:r>
            <a:r>
              <a:rPr lang="en-US" sz="2600" dirty="0"/>
              <a:t> </a:t>
            </a:r>
            <a:r>
              <a:rPr lang="en-US" sz="2600" i="1" dirty="0"/>
              <a:t>p</a:t>
            </a:r>
            <a:r>
              <a:rPr lang="en-US" sz="2600" baseline="-25000" dirty="0"/>
              <a:t>3</a:t>
            </a:r>
            <a:r>
              <a:rPr lang="en-US" sz="2600" dirty="0"/>
              <a:t>(</a:t>
            </a:r>
            <a:r>
              <a:rPr lang="en-US" sz="2600" i="1" dirty="0"/>
              <a:t>x</a:t>
            </a:r>
            <a:r>
              <a:rPr lang="en-US" sz="2600" dirty="0"/>
              <a:t>) </a:t>
            </a:r>
            <a:r>
              <a:rPr lang="en-US" sz="2600" dirty="0" err="1"/>
              <a:t>ditentukan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cara</a:t>
            </a:r>
            <a:r>
              <a:rPr lang="en-US" sz="2600" dirty="0"/>
              <a:t> </a:t>
            </a:r>
            <a:r>
              <a:rPr lang="en-US" sz="2600" dirty="0" err="1"/>
              <a:t>berikut</a:t>
            </a:r>
            <a:r>
              <a:rPr lang="en-US" sz="2600" dirty="0"/>
              <a:t>:</a:t>
            </a:r>
          </a:p>
          <a:p>
            <a:pPr marL="796925" indent="-457200">
              <a:buFont typeface="+mj-lt"/>
              <a:buAutoNum type="arabicParenR"/>
            </a:pPr>
            <a:r>
              <a:rPr lang="en-US" sz="2600" dirty="0" err="1"/>
              <a:t>sulihkan</a:t>
            </a:r>
            <a:r>
              <a:rPr lang="en-US" sz="2600" dirty="0"/>
              <a:t> (</a:t>
            </a:r>
            <a:r>
              <a:rPr lang="en-US" sz="2600" i="1" dirty="0" err="1"/>
              <a:t>x</a:t>
            </a:r>
            <a:r>
              <a:rPr lang="en-US" sz="2600" i="1" baseline="-25000" dirty="0" err="1"/>
              <a:t>i</a:t>
            </a:r>
            <a:r>
              <a:rPr lang="en-US" sz="2600" dirty="0" err="1"/>
              <a:t>,</a:t>
            </a:r>
            <a:r>
              <a:rPr lang="en-US" sz="2600" i="1" dirty="0" err="1"/>
              <a:t>y</a:t>
            </a:r>
            <a:r>
              <a:rPr lang="en-US" sz="2600" i="1" baseline="-25000" dirty="0" err="1"/>
              <a:t>i</a:t>
            </a:r>
            <a:r>
              <a:rPr lang="en-US" sz="2600" dirty="0"/>
              <a:t>) </a:t>
            </a:r>
            <a:r>
              <a:rPr lang="en-US" sz="2600" dirty="0" err="1"/>
              <a:t>ke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persamaan</a:t>
            </a:r>
            <a:r>
              <a:rPr lang="en-US" sz="2600" dirty="0"/>
              <a:t> (P.5.9) ,  </a:t>
            </a:r>
            <a:r>
              <a:rPr lang="en-US" sz="2600" i="1" dirty="0" err="1"/>
              <a:t>i</a:t>
            </a:r>
            <a:r>
              <a:rPr lang="en-US" sz="2600" dirty="0"/>
              <a:t> = 0, 1, 2, 3. Dari </a:t>
            </a:r>
            <a:r>
              <a:rPr lang="en-US" sz="2600" dirty="0" err="1"/>
              <a:t>sini</a:t>
            </a:r>
            <a:r>
              <a:rPr lang="en-US" sz="2600" dirty="0"/>
              <a:t> </a:t>
            </a:r>
            <a:r>
              <a:rPr lang="en-US" sz="2600" dirty="0" err="1"/>
              <a:t>diperoleh</a:t>
            </a:r>
            <a:r>
              <a:rPr lang="en-US" sz="2600" dirty="0"/>
              <a:t> </a:t>
            </a:r>
            <a:r>
              <a:rPr lang="en-US" sz="2600" dirty="0" err="1"/>
              <a:t>empat</a:t>
            </a:r>
            <a:r>
              <a:rPr lang="en-US" sz="2600" dirty="0"/>
              <a:t> </a:t>
            </a:r>
            <a:r>
              <a:rPr lang="en-US" sz="2600" dirty="0" err="1"/>
              <a:t>buah</a:t>
            </a:r>
            <a:r>
              <a:rPr lang="en-US" sz="2600" dirty="0"/>
              <a:t>  </a:t>
            </a:r>
            <a:r>
              <a:rPr lang="en-US" sz="2600" dirty="0" err="1"/>
              <a:t>persamaan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empat</a:t>
            </a:r>
            <a:r>
              <a:rPr lang="en-US" sz="2600" dirty="0"/>
              <a:t> </a:t>
            </a:r>
            <a:r>
              <a:rPr lang="en-US" sz="2600" dirty="0" err="1"/>
              <a:t>buah</a:t>
            </a:r>
            <a:r>
              <a:rPr lang="en-US" sz="2600" dirty="0"/>
              <a:t> parameter yang </a:t>
            </a:r>
            <a:r>
              <a:rPr lang="en-US" sz="2600" dirty="0" err="1"/>
              <a:t>tidak</a:t>
            </a:r>
            <a:r>
              <a:rPr lang="en-US" sz="2600" dirty="0"/>
              <a:t> </a:t>
            </a:r>
            <a:r>
              <a:rPr lang="en-US" sz="2600" dirty="0" err="1"/>
              <a:t>diketahui</a:t>
            </a:r>
            <a:r>
              <a:rPr lang="en-US" sz="2600" dirty="0"/>
              <a:t>, </a:t>
            </a:r>
            <a:r>
              <a:rPr lang="en-US" sz="2600" dirty="0" err="1"/>
              <a:t>yaitu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baseline="-25000" dirty="0"/>
              <a:t>0</a:t>
            </a:r>
            <a:r>
              <a:rPr lang="en-US" sz="2600" dirty="0"/>
              <a:t> , </a:t>
            </a:r>
            <a:r>
              <a:rPr lang="en-US" sz="2600" i="1" dirty="0"/>
              <a:t>a</a:t>
            </a:r>
            <a:r>
              <a:rPr lang="en-US" sz="2600" baseline="-25000" dirty="0"/>
              <a:t>1</a:t>
            </a:r>
            <a:r>
              <a:rPr lang="en-US" sz="2600" dirty="0"/>
              <a:t> , </a:t>
            </a:r>
            <a:r>
              <a:rPr lang="en-US" sz="2600" i="1" dirty="0"/>
              <a:t>a</a:t>
            </a:r>
            <a:r>
              <a:rPr lang="en-US" sz="2600" baseline="-25000" dirty="0"/>
              <a:t>2</a:t>
            </a:r>
            <a:r>
              <a:rPr lang="en-US" sz="2600" dirty="0"/>
              <a:t> ,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baseline="-25000" dirty="0"/>
              <a:t>3</a:t>
            </a:r>
            <a:r>
              <a:rPr lang="en-US" sz="2600" dirty="0"/>
              <a:t>:</a:t>
            </a:r>
          </a:p>
          <a:p>
            <a:pPr>
              <a:buNone/>
            </a:pPr>
            <a:r>
              <a:rPr lang="en-US" sz="2600" dirty="0"/>
              <a:t>			</a:t>
            </a:r>
            <a:r>
              <a:rPr lang="en-US" sz="2600" i="1" dirty="0"/>
              <a:t>a</a:t>
            </a:r>
            <a:r>
              <a:rPr lang="en-US" sz="2600" baseline="-25000" dirty="0"/>
              <a:t>0</a:t>
            </a:r>
            <a:r>
              <a:rPr lang="en-US" sz="2600" dirty="0"/>
              <a:t> + </a:t>
            </a:r>
            <a:r>
              <a:rPr lang="en-US" sz="2600" i="1" dirty="0"/>
              <a:t>a</a:t>
            </a:r>
            <a:r>
              <a:rPr lang="en-US" sz="2600" baseline="-25000" dirty="0"/>
              <a:t>1</a:t>
            </a:r>
            <a:r>
              <a:rPr lang="en-US" sz="2600" i="1" dirty="0"/>
              <a:t>x</a:t>
            </a:r>
            <a:r>
              <a:rPr lang="en-US" sz="2600" baseline="-25000" dirty="0"/>
              <a:t>0</a:t>
            </a:r>
            <a:r>
              <a:rPr lang="en-US" sz="2600" dirty="0"/>
              <a:t> + </a:t>
            </a:r>
            <a:r>
              <a:rPr lang="en-US" sz="2600" i="1" dirty="0"/>
              <a:t>a</a:t>
            </a:r>
            <a:r>
              <a:rPr lang="en-US" sz="2600" baseline="-25000" dirty="0"/>
              <a:t>2</a:t>
            </a:r>
            <a:r>
              <a:rPr lang="en-US" sz="2600" i="1" dirty="0"/>
              <a:t>x</a:t>
            </a:r>
            <a:r>
              <a:rPr lang="en-US" sz="2600" baseline="-25000" dirty="0"/>
              <a:t>0</a:t>
            </a:r>
            <a:r>
              <a:rPr lang="en-US" sz="2600" baseline="30000" dirty="0"/>
              <a:t>2</a:t>
            </a:r>
            <a:r>
              <a:rPr lang="en-US" sz="2600" dirty="0"/>
              <a:t> + </a:t>
            </a:r>
            <a:r>
              <a:rPr lang="en-US" sz="2600" i="1" dirty="0"/>
              <a:t>a</a:t>
            </a:r>
            <a:r>
              <a:rPr lang="en-US" sz="2600" baseline="-25000" dirty="0"/>
              <a:t>3</a:t>
            </a:r>
            <a:r>
              <a:rPr lang="en-US" sz="2600" i="1" dirty="0"/>
              <a:t>x</a:t>
            </a:r>
            <a:r>
              <a:rPr lang="en-US" sz="2600" baseline="-25000" dirty="0"/>
              <a:t>0</a:t>
            </a:r>
            <a:r>
              <a:rPr lang="en-US" sz="2600" baseline="30000" dirty="0"/>
              <a:t>3</a:t>
            </a:r>
            <a:r>
              <a:rPr lang="en-US" sz="2600" dirty="0"/>
              <a:t> = </a:t>
            </a:r>
            <a:r>
              <a:rPr lang="en-US" sz="2600" i="1" dirty="0"/>
              <a:t>y</a:t>
            </a:r>
            <a:r>
              <a:rPr lang="en-US" sz="2600" baseline="-25000" dirty="0"/>
              <a:t>0</a:t>
            </a:r>
            <a:endParaRPr lang="en-US" sz="2600" dirty="0"/>
          </a:p>
          <a:p>
            <a:pPr>
              <a:buNone/>
            </a:pPr>
            <a:r>
              <a:rPr lang="en-US" sz="2600" dirty="0"/>
              <a:t>			</a:t>
            </a:r>
            <a:r>
              <a:rPr lang="en-US" sz="2600" i="1" dirty="0"/>
              <a:t>a</a:t>
            </a:r>
            <a:r>
              <a:rPr lang="en-US" sz="2600" baseline="-25000" dirty="0"/>
              <a:t>0</a:t>
            </a:r>
            <a:r>
              <a:rPr lang="en-US" sz="2600" dirty="0"/>
              <a:t> + </a:t>
            </a:r>
            <a:r>
              <a:rPr lang="en-US" sz="2600" i="1" dirty="0"/>
              <a:t>a</a:t>
            </a:r>
            <a:r>
              <a:rPr lang="en-US" sz="2600" baseline="-25000" dirty="0"/>
              <a:t>1</a:t>
            </a:r>
            <a:r>
              <a:rPr lang="en-US" sz="2600" i="1" dirty="0"/>
              <a:t>x</a:t>
            </a:r>
            <a:r>
              <a:rPr lang="en-US" sz="2600" baseline="-25000" dirty="0"/>
              <a:t>1</a:t>
            </a:r>
            <a:r>
              <a:rPr lang="en-US" sz="2600" dirty="0"/>
              <a:t> + </a:t>
            </a:r>
            <a:r>
              <a:rPr lang="en-US" sz="2600" i="1" dirty="0"/>
              <a:t>a</a:t>
            </a:r>
            <a:r>
              <a:rPr lang="en-US" sz="2600" baseline="-25000" dirty="0"/>
              <a:t>2</a:t>
            </a:r>
            <a:r>
              <a:rPr lang="en-US" sz="2600" i="1" dirty="0"/>
              <a:t>x</a:t>
            </a:r>
            <a:r>
              <a:rPr lang="en-US" sz="2600" baseline="-25000" dirty="0"/>
              <a:t>1</a:t>
            </a:r>
            <a:r>
              <a:rPr lang="en-US" sz="2600" baseline="30000" dirty="0"/>
              <a:t>2</a:t>
            </a:r>
            <a:r>
              <a:rPr lang="en-US" sz="2600" dirty="0"/>
              <a:t> + </a:t>
            </a:r>
            <a:r>
              <a:rPr lang="en-US" sz="2600" i="1" dirty="0"/>
              <a:t>a</a:t>
            </a:r>
            <a:r>
              <a:rPr lang="en-US" sz="2600" baseline="-25000" dirty="0"/>
              <a:t>3</a:t>
            </a:r>
            <a:r>
              <a:rPr lang="en-US" sz="2600" i="1" dirty="0"/>
              <a:t>x</a:t>
            </a:r>
            <a:r>
              <a:rPr lang="en-US" sz="2600" baseline="-25000" dirty="0"/>
              <a:t>1</a:t>
            </a:r>
            <a:r>
              <a:rPr lang="en-US" sz="2600" baseline="30000" dirty="0"/>
              <a:t>3</a:t>
            </a:r>
            <a:r>
              <a:rPr lang="en-US" sz="2600" dirty="0"/>
              <a:t> = </a:t>
            </a:r>
            <a:r>
              <a:rPr lang="en-US" sz="2600" i="1" dirty="0"/>
              <a:t>y</a:t>
            </a:r>
            <a:r>
              <a:rPr lang="en-US" sz="2600" baseline="-25000" dirty="0"/>
              <a:t>1</a:t>
            </a:r>
            <a:endParaRPr lang="en-US" sz="2600" dirty="0"/>
          </a:p>
          <a:p>
            <a:pPr>
              <a:buNone/>
            </a:pPr>
            <a:r>
              <a:rPr lang="en-US" sz="2600" dirty="0"/>
              <a:t>			</a:t>
            </a:r>
            <a:r>
              <a:rPr lang="en-US" sz="2600" i="1" dirty="0"/>
              <a:t>a</a:t>
            </a:r>
            <a:r>
              <a:rPr lang="en-US" sz="2600" baseline="-25000" dirty="0"/>
              <a:t>0</a:t>
            </a:r>
            <a:r>
              <a:rPr lang="en-US" sz="2600" dirty="0"/>
              <a:t> + </a:t>
            </a:r>
            <a:r>
              <a:rPr lang="en-US" sz="2600" i="1" dirty="0"/>
              <a:t>a</a:t>
            </a:r>
            <a:r>
              <a:rPr lang="en-US" sz="2600" baseline="-25000" dirty="0"/>
              <a:t>1</a:t>
            </a:r>
            <a:r>
              <a:rPr lang="en-US" sz="2600" i="1" dirty="0"/>
              <a:t>x</a:t>
            </a:r>
            <a:r>
              <a:rPr lang="en-US" sz="2600" baseline="-25000" dirty="0"/>
              <a:t>2</a:t>
            </a:r>
            <a:r>
              <a:rPr lang="en-US" sz="2600" dirty="0"/>
              <a:t> + </a:t>
            </a:r>
            <a:r>
              <a:rPr lang="en-US" sz="2600" i="1" dirty="0"/>
              <a:t>a</a:t>
            </a:r>
            <a:r>
              <a:rPr lang="en-US" sz="2600" baseline="-25000" dirty="0"/>
              <a:t>2</a:t>
            </a:r>
            <a:r>
              <a:rPr lang="en-US" sz="2600" i="1" dirty="0"/>
              <a:t>x</a:t>
            </a:r>
            <a:r>
              <a:rPr lang="en-US" sz="2600" baseline="-25000" dirty="0"/>
              <a:t>2</a:t>
            </a:r>
            <a:r>
              <a:rPr lang="en-US" sz="2600" baseline="30000" dirty="0"/>
              <a:t>2</a:t>
            </a:r>
            <a:r>
              <a:rPr lang="en-US" sz="2600" dirty="0"/>
              <a:t> + </a:t>
            </a:r>
            <a:r>
              <a:rPr lang="en-US" sz="2600" i="1" dirty="0"/>
              <a:t>a</a:t>
            </a:r>
            <a:r>
              <a:rPr lang="en-US" sz="2600" baseline="-25000" dirty="0"/>
              <a:t>3</a:t>
            </a:r>
            <a:r>
              <a:rPr lang="en-US" sz="2600" i="1" dirty="0"/>
              <a:t>x</a:t>
            </a:r>
            <a:r>
              <a:rPr lang="en-US" sz="2600" baseline="-25000" dirty="0"/>
              <a:t>2</a:t>
            </a:r>
            <a:r>
              <a:rPr lang="en-US" sz="2600" baseline="30000" dirty="0"/>
              <a:t>3</a:t>
            </a:r>
            <a:r>
              <a:rPr lang="en-US" sz="2600" dirty="0"/>
              <a:t> = </a:t>
            </a:r>
            <a:r>
              <a:rPr lang="en-US" sz="2600" i="1" dirty="0"/>
              <a:t>y</a:t>
            </a:r>
            <a:r>
              <a:rPr lang="en-US" sz="2600" baseline="-25000" dirty="0"/>
              <a:t>2</a:t>
            </a:r>
            <a:endParaRPr lang="en-US" sz="2600" dirty="0"/>
          </a:p>
          <a:p>
            <a:pPr>
              <a:buNone/>
            </a:pPr>
            <a:r>
              <a:rPr lang="en-US" sz="2600" dirty="0"/>
              <a:t>			</a:t>
            </a:r>
            <a:r>
              <a:rPr lang="en-US" sz="2600" i="1" dirty="0"/>
              <a:t>a</a:t>
            </a:r>
            <a:r>
              <a:rPr lang="en-US" sz="2600" baseline="-25000" dirty="0"/>
              <a:t>0</a:t>
            </a:r>
            <a:r>
              <a:rPr lang="en-US" sz="2600" dirty="0"/>
              <a:t> + </a:t>
            </a:r>
            <a:r>
              <a:rPr lang="en-US" sz="2600" i="1" dirty="0"/>
              <a:t>a</a:t>
            </a:r>
            <a:r>
              <a:rPr lang="en-US" sz="2600" baseline="-25000" dirty="0"/>
              <a:t>1</a:t>
            </a:r>
            <a:r>
              <a:rPr lang="en-US" sz="2600" i="1" dirty="0"/>
              <a:t>x</a:t>
            </a:r>
            <a:r>
              <a:rPr lang="en-US" sz="2600" baseline="-25000" dirty="0"/>
              <a:t>3</a:t>
            </a:r>
            <a:r>
              <a:rPr lang="en-US" sz="2600" dirty="0"/>
              <a:t> + </a:t>
            </a:r>
            <a:r>
              <a:rPr lang="en-US" sz="2600" i="1" dirty="0"/>
              <a:t>a</a:t>
            </a:r>
            <a:r>
              <a:rPr lang="en-US" sz="2600" baseline="-25000" dirty="0"/>
              <a:t>2</a:t>
            </a:r>
            <a:r>
              <a:rPr lang="en-US" sz="2600" i="1" dirty="0"/>
              <a:t>x</a:t>
            </a:r>
            <a:r>
              <a:rPr lang="en-US" sz="2600" baseline="-25000" dirty="0"/>
              <a:t>3</a:t>
            </a:r>
            <a:r>
              <a:rPr lang="en-US" sz="2600" baseline="30000" dirty="0"/>
              <a:t>2</a:t>
            </a:r>
            <a:r>
              <a:rPr lang="en-US" sz="2600" dirty="0"/>
              <a:t> + </a:t>
            </a:r>
            <a:r>
              <a:rPr lang="en-US" sz="2600" i="1" dirty="0"/>
              <a:t>a</a:t>
            </a:r>
            <a:r>
              <a:rPr lang="en-US" sz="2600" baseline="-25000" dirty="0"/>
              <a:t>3</a:t>
            </a:r>
            <a:r>
              <a:rPr lang="en-US" sz="2600" i="1" dirty="0"/>
              <a:t>x</a:t>
            </a:r>
            <a:r>
              <a:rPr lang="en-US" sz="2600" baseline="-25000" dirty="0"/>
              <a:t>3</a:t>
            </a:r>
            <a:r>
              <a:rPr lang="en-US" sz="2600" baseline="30000" dirty="0"/>
              <a:t>3</a:t>
            </a:r>
            <a:r>
              <a:rPr lang="en-US" sz="2600" dirty="0"/>
              <a:t> = </a:t>
            </a:r>
            <a:r>
              <a:rPr lang="en-US" sz="2600" i="1" dirty="0"/>
              <a:t>y</a:t>
            </a:r>
            <a:r>
              <a:rPr lang="en-US" sz="2600" baseline="-25000" dirty="0"/>
              <a:t>3</a:t>
            </a:r>
            <a:endParaRPr lang="en-US" sz="2600" dirty="0"/>
          </a:p>
          <a:p>
            <a:pPr>
              <a:buNone/>
            </a:pPr>
            <a:r>
              <a:rPr lang="en-US" sz="2600" baseline="-25000" dirty="0"/>
              <a:t> </a:t>
            </a:r>
            <a:endParaRPr lang="en-US" sz="2600" dirty="0"/>
          </a:p>
          <a:p>
            <a:pPr marL="796925" indent="-509588">
              <a:buFont typeface="+mj-lt"/>
              <a:buAutoNum type="arabicParenR" startAt="2"/>
            </a:pPr>
            <a:r>
              <a:rPr lang="en-US" sz="2600" dirty="0" err="1"/>
              <a:t>hitung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baseline="-25000" dirty="0"/>
              <a:t>0</a:t>
            </a:r>
            <a:r>
              <a:rPr lang="en-US" sz="2600" dirty="0"/>
              <a:t>, </a:t>
            </a:r>
            <a:r>
              <a:rPr lang="en-US" sz="2600" i="1" dirty="0"/>
              <a:t>a</a:t>
            </a:r>
            <a:r>
              <a:rPr lang="en-US" sz="2600" baseline="-25000" dirty="0"/>
              <a:t>1</a:t>
            </a:r>
            <a:r>
              <a:rPr lang="en-US" sz="2600" dirty="0"/>
              <a:t>, </a:t>
            </a:r>
            <a:r>
              <a:rPr lang="en-US" sz="2600" i="1" dirty="0"/>
              <a:t>a</a:t>
            </a:r>
            <a:r>
              <a:rPr lang="en-US" sz="2600" baseline="-25000" dirty="0"/>
              <a:t>2</a:t>
            </a:r>
            <a:r>
              <a:rPr lang="en-US" sz="2600" dirty="0"/>
              <a:t>,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baseline="-25000" dirty="0"/>
              <a:t>3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sistem</a:t>
            </a:r>
            <a:r>
              <a:rPr lang="en-US" sz="2600" dirty="0"/>
              <a:t> </a:t>
            </a:r>
            <a:r>
              <a:rPr lang="en-US" sz="2600" dirty="0" err="1"/>
              <a:t>persamaan</a:t>
            </a:r>
            <a:r>
              <a:rPr lang="en-US" sz="2600" dirty="0"/>
              <a:t> </a:t>
            </a:r>
            <a:r>
              <a:rPr lang="en-US" sz="2600" dirty="0" err="1"/>
              <a:t>tersebut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metode</a:t>
            </a:r>
            <a:r>
              <a:rPr lang="en-US" sz="2600" dirty="0"/>
              <a:t> </a:t>
            </a:r>
            <a:r>
              <a:rPr lang="en-US" sz="2600" dirty="0" err="1"/>
              <a:t>eliminasi</a:t>
            </a:r>
            <a:r>
              <a:rPr lang="en-US" sz="2600" dirty="0"/>
              <a:t> Gauss.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8352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381000"/>
            <a:ext cx="10850880" cy="594360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polinom</a:t>
            </a:r>
            <a:r>
              <a:rPr lang="en-US" dirty="0"/>
              <a:t> </a:t>
            </a:r>
            <a:r>
              <a:rPr lang="en-US" dirty="0" err="1"/>
              <a:t>interpolasi</a:t>
            </a:r>
            <a:r>
              <a:rPr lang="en-US" dirty="0"/>
              <a:t> </a:t>
            </a:r>
            <a:r>
              <a:rPr lang="en-US" dirty="0" err="1"/>
              <a:t>berderajat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: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i="1" dirty="0" err="1"/>
              <a:t>p</a:t>
            </a:r>
            <a:r>
              <a:rPr lang="en-US" i="1" baseline="-25000" dirty="0" err="1"/>
              <a:t>n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/>
              <a:t>a</a:t>
            </a:r>
            <a:r>
              <a:rPr lang="en-US" baseline="-25000" dirty="0"/>
              <a:t>0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… + </a:t>
            </a:r>
            <a:r>
              <a:rPr lang="en-US" i="1" dirty="0" err="1"/>
              <a:t>a</a:t>
            </a:r>
            <a:r>
              <a:rPr lang="en-US" i="1" baseline="-25000" dirty="0" err="1"/>
              <a:t>n</a:t>
            </a:r>
            <a:r>
              <a:rPr lang="en-US" i="1" dirty="0" err="1"/>
              <a:t>x</a:t>
            </a:r>
            <a:r>
              <a:rPr lang="en-US" i="1" baseline="30000" dirty="0" err="1"/>
              <a:t>n</a:t>
            </a:r>
            <a:endParaRPr lang="en-US" i="1" baseline="30000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asalkan</a:t>
            </a:r>
            <a:r>
              <a:rPr lang="en-US" dirty="0"/>
              <a:t> </a:t>
            </a:r>
            <a:r>
              <a:rPr lang="en-US" dirty="0" err="1"/>
              <a:t>tersedia</a:t>
            </a:r>
            <a:r>
              <a:rPr lang="en-US" dirty="0"/>
              <a:t> (</a:t>
            </a:r>
            <a:r>
              <a:rPr lang="en-US" i="1" dirty="0"/>
              <a:t>n</a:t>
            </a:r>
            <a:r>
              <a:rPr lang="en-US" dirty="0"/>
              <a:t>+1)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data (x</a:t>
            </a:r>
            <a:r>
              <a:rPr lang="en-US" baseline="-25000" dirty="0"/>
              <a:t>i</a:t>
            </a:r>
            <a:r>
              <a:rPr lang="en-US" dirty="0"/>
              <a:t>, </a:t>
            </a:r>
            <a:r>
              <a:rPr lang="en-US" dirty="0" err="1"/>
              <a:t>y</a:t>
            </a:r>
            <a:r>
              <a:rPr lang="en-US" baseline="-25000" dirty="0" err="1"/>
              <a:t>i</a:t>
            </a:r>
            <a:r>
              <a:rPr lang="en-US" dirty="0"/>
              <a:t>).</a:t>
            </a:r>
          </a:p>
          <a:p>
            <a:pPr>
              <a:buNone/>
            </a:pPr>
            <a:r>
              <a:rPr lang="en-US" dirty="0"/>
              <a:t> </a:t>
            </a:r>
          </a:p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menyulihkan</a:t>
            </a:r>
            <a:r>
              <a:rPr lang="en-US" dirty="0"/>
              <a:t> (</a:t>
            </a:r>
            <a:r>
              <a:rPr lang="en-US" i="1" dirty="0"/>
              <a:t>x</a:t>
            </a:r>
            <a:r>
              <a:rPr lang="en-US" i="1" baseline="-25000" dirty="0"/>
              <a:t>i</a:t>
            </a:r>
            <a:r>
              <a:rPr lang="en-US" dirty="0"/>
              <a:t>, </a:t>
            </a:r>
            <a:r>
              <a:rPr lang="en-US" i="1" dirty="0" err="1"/>
              <a:t>y</a:t>
            </a:r>
            <a:r>
              <a:rPr lang="en-US" i="1" baseline="-25000" dirty="0" err="1"/>
              <a:t>i</a:t>
            </a:r>
            <a:r>
              <a:rPr lang="en-US" dirty="0"/>
              <a:t>)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polinom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= </a:t>
            </a:r>
            <a:r>
              <a:rPr lang="en-US" i="1" dirty="0" err="1"/>
              <a:t>p</a:t>
            </a:r>
            <a:r>
              <a:rPr lang="en-US" i="1" baseline="-25000" dirty="0" err="1"/>
              <a:t>n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dirty="0"/>
              <a:t> = 0, 1, 2, …, </a:t>
            </a:r>
            <a:r>
              <a:rPr lang="en-US" i="1" dirty="0"/>
              <a:t>n</a:t>
            </a:r>
            <a:r>
              <a:rPr lang="en-US" dirty="0"/>
              <a:t>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i="1" dirty="0"/>
              <a:t> n</a:t>
            </a:r>
            <a:r>
              <a:rPr lang="en-US" dirty="0"/>
              <a:t> + 1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lanjar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baseline="-25000" dirty="0"/>
              <a:t>0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/>
              <a:t>a</a:t>
            </a:r>
            <a:r>
              <a:rPr lang="en-US" baseline="-25000" dirty="0"/>
              <a:t>n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i="1" dirty="0"/>
              <a:t>a</a:t>
            </a:r>
            <a:r>
              <a:rPr lang="en-US" baseline="-25000" dirty="0"/>
              <a:t>0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x</a:t>
            </a:r>
            <a:r>
              <a:rPr lang="en-US" baseline="-25000" dirty="0"/>
              <a:t>0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i="1" dirty="0"/>
              <a:t>x</a:t>
            </a:r>
            <a:r>
              <a:rPr lang="en-US" baseline="-25000" dirty="0"/>
              <a:t>0</a:t>
            </a:r>
            <a:r>
              <a:rPr lang="en-US" baseline="30000" dirty="0"/>
              <a:t>2</a:t>
            </a:r>
            <a:r>
              <a:rPr lang="en-US" dirty="0"/>
              <a:t> + ... +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i="1" dirty="0"/>
              <a:t>x</a:t>
            </a:r>
            <a:r>
              <a:rPr lang="en-US" baseline="-25000" dirty="0"/>
              <a:t>0</a:t>
            </a:r>
            <a:r>
              <a:rPr lang="en-US" baseline="30000" dirty="0"/>
              <a:t>n</a:t>
            </a:r>
            <a:r>
              <a:rPr lang="en-US" dirty="0"/>
              <a:t> = </a:t>
            </a:r>
            <a:r>
              <a:rPr lang="en-US" i="1" dirty="0"/>
              <a:t>y</a:t>
            </a:r>
            <a:r>
              <a:rPr lang="en-US" baseline="-25000" dirty="0"/>
              <a:t>0</a:t>
            </a: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i="1" dirty="0"/>
              <a:t>a</a:t>
            </a:r>
            <a:r>
              <a:rPr lang="en-US" baseline="-25000" dirty="0"/>
              <a:t>0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baseline="30000" dirty="0"/>
              <a:t>2</a:t>
            </a:r>
            <a:r>
              <a:rPr lang="en-US" dirty="0"/>
              <a:t> + ... +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baseline="30000" dirty="0"/>
              <a:t>n</a:t>
            </a:r>
            <a:r>
              <a:rPr lang="en-US" dirty="0"/>
              <a:t> = </a:t>
            </a:r>
            <a:r>
              <a:rPr lang="en-US" i="1" dirty="0"/>
              <a:t>y</a:t>
            </a:r>
            <a:r>
              <a:rPr lang="en-US" baseline="-25000" dirty="0"/>
              <a:t>1</a:t>
            </a: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i="1" dirty="0"/>
              <a:t>a</a:t>
            </a:r>
            <a:r>
              <a:rPr lang="en-US" baseline="-25000" dirty="0"/>
              <a:t>0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r>
              <a:rPr lang="en-US" baseline="30000" dirty="0"/>
              <a:t>2</a:t>
            </a:r>
            <a:r>
              <a:rPr lang="en-US" dirty="0"/>
              <a:t> + ... +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i="1" dirty="0"/>
              <a:t>x</a:t>
            </a:r>
            <a:r>
              <a:rPr lang="en-US" baseline="-25000" dirty="0"/>
              <a:t>2</a:t>
            </a:r>
            <a:r>
              <a:rPr lang="en-US" baseline="30000" dirty="0"/>
              <a:t>n</a:t>
            </a:r>
            <a:r>
              <a:rPr lang="en-US" dirty="0"/>
              <a:t> = </a:t>
            </a:r>
            <a:r>
              <a:rPr lang="en-US" i="1" dirty="0"/>
              <a:t>y</a:t>
            </a:r>
            <a:r>
              <a:rPr lang="en-US" baseline="-25000" dirty="0"/>
              <a:t>2</a:t>
            </a:r>
            <a:endParaRPr lang="en-US" dirty="0"/>
          </a:p>
          <a:p>
            <a:pPr>
              <a:buNone/>
            </a:pPr>
            <a:r>
              <a:rPr lang="en-US" dirty="0"/>
              <a:t>		...		  ...		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i="1" dirty="0"/>
              <a:t>a</a:t>
            </a:r>
            <a:r>
              <a:rPr lang="en-US" baseline="-25000" dirty="0"/>
              <a:t>0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i="1" dirty="0"/>
              <a:t>x</a:t>
            </a:r>
            <a:r>
              <a:rPr lang="en-US" i="1" baseline="-25000" dirty="0"/>
              <a:t>n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i="1" dirty="0"/>
              <a:t>x</a:t>
            </a:r>
            <a:r>
              <a:rPr lang="en-US" i="1" baseline="-25000" dirty="0"/>
              <a:t>n</a:t>
            </a:r>
            <a:r>
              <a:rPr lang="en-US" baseline="30000" dirty="0"/>
              <a:t>2</a:t>
            </a:r>
            <a:r>
              <a:rPr lang="en-US" dirty="0"/>
              <a:t> + ... + </a:t>
            </a:r>
            <a:r>
              <a:rPr lang="en-US" i="1" dirty="0" err="1"/>
              <a:t>a</a:t>
            </a:r>
            <a:r>
              <a:rPr lang="en-US" i="1" baseline="-25000" dirty="0" err="1"/>
              <a:t>n</a:t>
            </a:r>
            <a:r>
              <a:rPr lang="en-US" i="1" dirty="0" err="1"/>
              <a:t>x</a:t>
            </a:r>
            <a:r>
              <a:rPr lang="en-US" i="1" baseline="-25000" dirty="0" err="1"/>
              <a:t>n</a:t>
            </a:r>
            <a:r>
              <a:rPr lang="en-US" baseline="30000" dirty="0" err="1"/>
              <a:t>n</a:t>
            </a:r>
            <a:r>
              <a:rPr lang="en-US" dirty="0"/>
              <a:t> = </a:t>
            </a:r>
            <a:r>
              <a:rPr lang="en-US" i="1" dirty="0" err="1"/>
              <a:t>y</a:t>
            </a:r>
            <a:r>
              <a:rPr lang="en-US" i="1" baseline="-25000" dirty="0" err="1"/>
              <a:t>n</a:t>
            </a:r>
            <a:endParaRPr lang="en-US" dirty="0"/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lanjar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eliminasi</a:t>
            </a:r>
            <a:r>
              <a:rPr lang="en-US" dirty="0"/>
              <a:t> Gauss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pelajari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634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F1D65-3C0E-6D5B-0416-AF65345BB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Regresi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E88F6-6E6B-7F99-B3D5-56BBE5574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Regresi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data yang </a:t>
            </a:r>
            <a:r>
              <a:rPr lang="en-US" dirty="0" err="1"/>
              <a:t>berketelitian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Contoh</a:t>
            </a:r>
            <a:r>
              <a:rPr lang="en-US" dirty="0"/>
              <a:t> data yang </a:t>
            </a:r>
            <a:r>
              <a:rPr lang="en-US" dirty="0" err="1"/>
              <a:t>berketelitian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data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, </a:t>
            </a:r>
            <a:r>
              <a:rPr lang="en-US" dirty="0" err="1"/>
              <a:t>percobaan</a:t>
            </a:r>
            <a:r>
              <a:rPr lang="en-US" dirty="0"/>
              <a:t> di </a:t>
            </a:r>
            <a:r>
              <a:rPr lang="en-US" dirty="0" err="1"/>
              <a:t>laboratorium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data </a:t>
            </a:r>
            <a:r>
              <a:rPr lang="en-US" dirty="0" err="1"/>
              <a:t>statistik</a:t>
            </a:r>
            <a:r>
              <a:rPr lang="en-US" dirty="0"/>
              <a:t>. Data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sebut</a:t>
            </a:r>
            <a:r>
              <a:rPr lang="en-US" dirty="0"/>
              <a:t> </a:t>
            </a:r>
            <a:r>
              <a:rPr lang="en-US" i="1" dirty="0"/>
              <a:t>data </a:t>
            </a:r>
            <a:r>
              <a:rPr lang="en-US" i="1" dirty="0" err="1"/>
              <a:t>hasil</a:t>
            </a:r>
            <a:r>
              <a:rPr lang="en-US" i="1" dirty="0"/>
              <a:t> </a:t>
            </a:r>
            <a:r>
              <a:rPr lang="en-US" i="1" dirty="0" err="1"/>
              <a:t>pengukuran</a:t>
            </a:r>
            <a:r>
              <a:rPr lang="en-US" i="1" dirty="0"/>
              <a:t>.</a:t>
            </a:r>
          </a:p>
          <a:p>
            <a:endParaRPr lang="en-US" dirty="0"/>
          </a:p>
          <a:p>
            <a:r>
              <a:rPr lang="en-US" dirty="0" err="1"/>
              <a:t>Untuk</a:t>
            </a:r>
            <a:r>
              <a:rPr lang="en-US" dirty="0"/>
              <a:t> data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, </a:t>
            </a:r>
            <a:r>
              <a:rPr lang="en-US" dirty="0" err="1"/>
              <a:t>pencocokan</a:t>
            </a:r>
            <a:r>
              <a:rPr lang="en-US" dirty="0"/>
              <a:t> </a:t>
            </a:r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b="1" dirty="0" err="1"/>
              <a:t>menghampiri</a:t>
            </a:r>
            <a:r>
              <a:rPr lang="en-US" dirty="0"/>
              <a:t> (</a:t>
            </a:r>
            <a:r>
              <a:rPr lang="en-US" i="1" dirty="0"/>
              <a:t>approximate</a:t>
            </a:r>
            <a:r>
              <a:rPr lang="en-US" dirty="0"/>
              <a:t>) </a:t>
            </a:r>
            <a:r>
              <a:rPr lang="en-US" dirty="0" err="1"/>
              <a:t>titik-titik</a:t>
            </a:r>
            <a:r>
              <a:rPr lang="en-US" dirty="0"/>
              <a:t> data. </a:t>
            </a:r>
          </a:p>
          <a:p>
            <a:endParaRPr lang="en-US" dirty="0"/>
          </a:p>
          <a:p>
            <a:r>
              <a:rPr lang="en-US" dirty="0"/>
              <a:t>Kurva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hampiran</a:t>
            </a:r>
            <a:r>
              <a:rPr lang="en-US" dirty="0"/>
              <a:t> </a:t>
            </a:r>
            <a:r>
              <a:rPr lang="en-US" u="sng" dirty="0" err="1"/>
              <a:t>tidak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data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u="sng" dirty="0" err="1"/>
              <a:t>dekat</a:t>
            </a:r>
            <a:r>
              <a:rPr lang="en-US" dirty="0"/>
              <a:t> </a:t>
            </a:r>
            <a:r>
              <a:rPr lang="en-US" dirty="0" err="1"/>
              <a:t>dengannya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polinom</a:t>
            </a:r>
            <a:r>
              <a:rPr lang="en-US" dirty="0"/>
              <a:t> </a:t>
            </a:r>
            <a:r>
              <a:rPr lang="en-US" dirty="0" err="1"/>
              <a:t>berderajat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4809AC-BA65-80FF-BEF5-8A3889D7F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1D124-4A0B-47D6-99E5-E560E0B85E6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6735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5371" y="457201"/>
            <a:ext cx="10305143" cy="5668963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diberikan</a:t>
            </a:r>
            <a:r>
              <a:rPr lang="en-US" sz="2400" dirty="0"/>
              <a:t> data </a:t>
            </a:r>
            <a:r>
              <a:rPr lang="en-US" sz="2400" dirty="0" err="1"/>
              <a:t>jarak</a:t>
            </a:r>
            <a:r>
              <a:rPr lang="en-US" sz="2400" dirty="0"/>
              <a:t> </a:t>
            </a:r>
            <a:r>
              <a:rPr lang="en-US" sz="2400" dirty="0" err="1"/>
              <a:t>tempuh</a:t>
            </a:r>
            <a:r>
              <a:rPr lang="en-US" sz="2400" dirty="0"/>
              <a:t> (</a:t>
            </a:r>
            <a:r>
              <a:rPr lang="en-US" sz="2400" i="1" dirty="0"/>
              <a:t>y</a:t>
            </a:r>
            <a:r>
              <a:rPr lang="en-US" sz="2400" dirty="0"/>
              <a:t>)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kendaraaan</a:t>
            </a:r>
            <a:r>
              <a:rPr lang="en-US" sz="2400" dirty="0"/>
              <a:t> -</a:t>
            </a:r>
            <a:r>
              <a:rPr lang="en-US" sz="2400" dirty="0" err="1"/>
              <a:t>dalam</a:t>
            </a:r>
            <a:r>
              <a:rPr lang="en-US" sz="2400" dirty="0"/>
              <a:t> mil-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</a:t>
            </a:r>
            <a:r>
              <a:rPr lang="en-US" sz="2400" dirty="0" err="1"/>
              <a:t>bulan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368642" name="Object 2"/>
          <p:cNvGraphicFramePr>
            <a:graphicFrameLocks noChangeAspect="1"/>
          </p:cNvGraphicFramePr>
          <p:nvPr/>
        </p:nvGraphicFramePr>
        <p:xfrm>
          <a:off x="2667001" y="1371600"/>
          <a:ext cx="7107259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759635" imgH="714957" progId="Word.Document.12">
                  <p:embed/>
                </p:oleObj>
              </mc:Choice>
              <mc:Fallback>
                <p:oleObj name="Document" r:id="rId2" imgW="4759635" imgH="714957" progId="Word.Document.12">
                  <p:embed/>
                  <p:pic>
                    <p:nvPicPr>
                      <p:cNvPr id="3686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1" y="1371600"/>
                        <a:ext cx="7107259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44" name="Rectangle 4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68643" name="Object 3"/>
          <p:cNvGraphicFramePr>
            <a:graphicFrameLocks noChangeAspect="1"/>
          </p:cNvGraphicFramePr>
          <p:nvPr/>
        </p:nvGraphicFramePr>
        <p:xfrm>
          <a:off x="2971801" y="2362200"/>
          <a:ext cx="6728869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4" imgW="6362700" imgH="2388108" progId="Visio.Drawing.11">
                  <p:embed/>
                </p:oleObj>
              </mc:Choice>
              <mc:Fallback>
                <p:oleObj name="Visio" r:id="rId4" imgW="6362700" imgH="2388108" progId="Visio.Drawing.11">
                  <p:embed/>
                  <p:pic>
                    <p:nvPicPr>
                      <p:cNvPr id="3686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1" y="2362200"/>
                        <a:ext cx="6728869" cy="365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038601" y="5943600"/>
            <a:ext cx="1181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Interpolasi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772401" y="5943600"/>
            <a:ext cx="865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Regresi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Apa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Numerik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10455" cy="4351338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Numerik</a:t>
            </a:r>
            <a:r>
              <a:rPr lang="en-US" dirty="0"/>
              <a:t>: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</a:t>
            </a:r>
          </a:p>
          <a:p>
            <a:r>
              <a:rPr lang="en-US" dirty="0" err="1">
                <a:solidFill>
                  <a:srgbClr val="FF0000"/>
                </a:solidFill>
              </a:rPr>
              <a:t>Metode</a:t>
            </a:r>
            <a:r>
              <a:rPr lang="en-US" dirty="0"/>
              <a:t>: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yang </a:t>
            </a:r>
            <a:r>
              <a:rPr lang="en-US" dirty="0" err="1"/>
              <a:t>ditentukan</a:t>
            </a:r>
            <a:endParaRPr lang="en-US" dirty="0"/>
          </a:p>
          <a:p>
            <a:endParaRPr lang="en-US" dirty="0"/>
          </a:p>
          <a:p>
            <a:r>
              <a:rPr lang="en-US" dirty="0" err="1">
                <a:solidFill>
                  <a:srgbClr val="FF0000"/>
                </a:solidFill>
              </a:rPr>
              <a:t>Metode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numerik</a:t>
            </a:r>
            <a:r>
              <a:rPr lang="en-US" dirty="0"/>
              <a:t>: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sistematis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matematika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aritmetika</a:t>
            </a:r>
            <a:r>
              <a:rPr lang="en-US" dirty="0"/>
              <a:t> (+, -, *, /) pada </a:t>
            </a:r>
            <a:r>
              <a:rPr lang="en-US" dirty="0" err="1"/>
              <a:t>angka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2768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70690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0689" name="Object 1"/>
          <p:cNvGraphicFramePr>
            <a:graphicFrameLocks noChangeAspect="1"/>
          </p:cNvGraphicFramePr>
          <p:nvPr/>
        </p:nvGraphicFramePr>
        <p:xfrm>
          <a:off x="3276600" y="304801"/>
          <a:ext cx="5486400" cy="4651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162300" imgH="2388108" progId="Visio.Drawing.11">
                  <p:embed/>
                </p:oleObj>
              </mc:Choice>
              <mc:Fallback>
                <p:oleObj name="Visio" r:id="rId2" imgW="3162300" imgH="2388108" progId="Visio.Drawing.11">
                  <p:embed/>
                  <p:pic>
                    <p:nvPicPr>
                      <p:cNvPr id="370689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04801"/>
                        <a:ext cx="5486400" cy="46518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438401" y="5029200"/>
            <a:ext cx="7933839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Dari </a:t>
            </a:r>
            <a:r>
              <a:rPr lang="en-US" sz="2000" dirty="0" err="1"/>
              <a:t>kedua</a:t>
            </a:r>
            <a:r>
              <a:rPr lang="en-US" sz="2000" dirty="0"/>
              <a:t> </a:t>
            </a:r>
            <a:r>
              <a:rPr lang="en-US" sz="2000" dirty="0" err="1"/>
              <a:t>pencocokan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, </a:t>
            </a:r>
            <a:r>
              <a:rPr lang="en-US" sz="2000" dirty="0" err="1"/>
              <a:t>terlihat</a:t>
            </a:r>
            <a:r>
              <a:rPr lang="en-US" sz="2000" dirty="0"/>
              <a:t> </a:t>
            </a:r>
            <a:r>
              <a:rPr lang="en-US" sz="2000" dirty="0" err="1"/>
              <a:t>bahwa</a:t>
            </a:r>
            <a:r>
              <a:rPr lang="en-US" sz="2000" dirty="0"/>
              <a:t> </a:t>
            </a:r>
            <a:r>
              <a:rPr lang="en-US" sz="2000" dirty="0" err="1"/>
              <a:t>garis</a:t>
            </a:r>
            <a:r>
              <a:rPr lang="en-US" sz="2000" dirty="0"/>
              <a:t> </a:t>
            </a:r>
            <a:r>
              <a:rPr lang="en-US" sz="2000" dirty="0" err="1"/>
              <a:t>lurus</a:t>
            </a:r>
            <a:r>
              <a:rPr lang="en-US" sz="2000" dirty="0"/>
              <a:t> </a:t>
            </a:r>
            <a:r>
              <a:rPr lang="en-US" sz="2000" dirty="0" err="1"/>
              <a:t>memberikan</a:t>
            </a:r>
            <a:r>
              <a:rPr lang="en-US" sz="2000" dirty="0"/>
              <a:t> </a:t>
            </a:r>
          </a:p>
          <a:p>
            <a:r>
              <a:rPr lang="en-US" sz="2000" dirty="0" err="1"/>
              <a:t>hampiran</a:t>
            </a:r>
            <a:r>
              <a:rPr lang="en-US" sz="2000" dirty="0"/>
              <a:t> yang </a:t>
            </a:r>
            <a:r>
              <a:rPr lang="en-US" sz="2000" i="1" dirty="0" err="1"/>
              <a:t>bagus</a:t>
            </a:r>
            <a:r>
              <a:rPr lang="en-US" sz="2000" dirty="0"/>
              <a:t>, </a:t>
            </a:r>
            <a:r>
              <a:rPr lang="en-US" sz="2000" dirty="0" err="1"/>
              <a:t>tetapi</a:t>
            </a:r>
            <a:r>
              <a:rPr lang="en-US" sz="2000" dirty="0"/>
              <a:t> </a:t>
            </a:r>
            <a:r>
              <a:rPr lang="en-US" sz="2000" dirty="0" err="1"/>
              <a:t>belum</a:t>
            </a:r>
            <a:r>
              <a:rPr lang="en-US" sz="2000" dirty="0"/>
              <a:t> </a:t>
            </a:r>
            <a:r>
              <a:rPr lang="en-US" sz="2000" dirty="0" err="1"/>
              <a:t>tentu</a:t>
            </a:r>
            <a:r>
              <a:rPr lang="en-US" sz="2000" dirty="0"/>
              <a:t> yang </a:t>
            </a:r>
            <a:r>
              <a:rPr lang="en-US" sz="2000" i="1" dirty="0" err="1"/>
              <a:t>terbaik</a:t>
            </a:r>
            <a:r>
              <a:rPr lang="en-US" sz="2000" dirty="0"/>
              <a:t>.  </a:t>
            </a:r>
            <a:r>
              <a:rPr lang="en-US" sz="2000" dirty="0" err="1"/>
              <a:t>Pengertian</a:t>
            </a:r>
            <a:r>
              <a:rPr lang="en-US" sz="2000" dirty="0"/>
              <a:t> </a:t>
            </a:r>
            <a:r>
              <a:rPr lang="en-US" sz="2000" dirty="0" err="1"/>
              <a:t>terbaik</a:t>
            </a:r>
            <a:endParaRPr lang="en-US" sz="2000" dirty="0"/>
          </a:p>
          <a:p>
            <a:r>
              <a:rPr lang="en-US" sz="2000" dirty="0"/>
              <a:t> </a:t>
            </a:r>
            <a:r>
              <a:rPr lang="en-US" sz="2000" dirty="0" err="1"/>
              <a:t>di</a:t>
            </a:r>
            <a:r>
              <a:rPr lang="en-US" sz="2000" dirty="0"/>
              <a:t> </a:t>
            </a:r>
            <a:r>
              <a:rPr lang="en-US" sz="2000" dirty="0" err="1"/>
              <a:t>sini</a:t>
            </a:r>
            <a:r>
              <a:rPr lang="en-US" sz="2000" dirty="0"/>
              <a:t> </a:t>
            </a:r>
            <a:r>
              <a:rPr lang="en-US" sz="2000" dirty="0" err="1"/>
              <a:t>bergantung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mengukur</a:t>
            </a:r>
            <a:r>
              <a:rPr lang="en-US" sz="2000" dirty="0"/>
              <a:t> </a:t>
            </a:r>
            <a:r>
              <a:rPr lang="en-US" sz="2000" dirty="0" err="1"/>
              <a:t>galat</a:t>
            </a:r>
            <a:r>
              <a:rPr lang="en-US" sz="2000" dirty="0"/>
              <a:t> </a:t>
            </a:r>
            <a:r>
              <a:rPr lang="en-US" sz="2000" dirty="0" err="1"/>
              <a:t>hampiran</a:t>
            </a:r>
            <a:r>
              <a:rPr lang="en-US" sz="2000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0857" y="685801"/>
            <a:ext cx="10377714" cy="5440363"/>
          </a:xfrm>
        </p:spPr>
        <p:txBody>
          <a:bodyPr>
            <a:normAutofit/>
          </a:bodyPr>
          <a:lstStyle/>
          <a:p>
            <a:r>
              <a:rPr lang="en-US" sz="2600" dirty="0" err="1"/>
              <a:t>Prinsip</a:t>
            </a:r>
            <a:r>
              <a:rPr lang="en-US" sz="2600" dirty="0"/>
              <a:t> </a:t>
            </a:r>
            <a:r>
              <a:rPr lang="en-US" sz="2600" dirty="0" err="1"/>
              <a:t>penting</a:t>
            </a:r>
            <a:r>
              <a:rPr lang="en-US" sz="2600" dirty="0"/>
              <a:t> yang </a:t>
            </a:r>
            <a:r>
              <a:rPr lang="en-US" sz="2600" dirty="0" err="1"/>
              <a:t>harus</a:t>
            </a:r>
            <a:r>
              <a:rPr lang="en-US" sz="2600" dirty="0"/>
              <a:t> </a:t>
            </a:r>
            <a:r>
              <a:rPr lang="en-US" sz="2600" dirty="0" err="1"/>
              <a:t>diketahui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mencocokkan</a:t>
            </a:r>
            <a:r>
              <a:rPr lang="en-US" sz="2600" dirty="0"/>
              <a:t> </a:t>
            </a:r>
            <a:r>
              <a:rPr lang="en-US" sz="2600" dirty="0" err="1"/>
              <a:t>kurva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data </a:t>
            </a:r>
            <a:r>
              <a:rPr lang="en-US" sz="2600" dirty="0" err="1"/>
              <a:t>hasil</a:t>
            </a:r>
            <a:r>
              <a:rPr lang="en-US" sz="2600" dirty="0"/>
              <a:t> </a:t>
            </a:r>
            <a:r>
              <a:rPr lang="en-US" sz="2600" dirty="0" err="1"/>
              <a:t>pengukuran</a:t>
            </a:r>
            <a:r>
              <a:rPr lang="en-US" sz="2600" dirty="0"/>
              <a:t> </a:t>
            </a:r>
            <a:r>
              <a:rPr lang="en-US" sz="2600" dirty="0" err="1"/>
              <a:t>adalah</a:t>
            </a:r>
            <a:r>
              <a:rPr lang="en-US" sz="2600" dirty="0"/>
              <a:t>:</a:t>
            </a:r>
          </a:p>
          <a:p>
            <a:pPr lvl="1"/>
            <a:r>
              <a:rPr lang="en-US" sz="2600" dirty="0" err="1"/>
              <a:t>Fungsi</a:t>
            </a:r>
            <a:r>
              <a:rPr lang="en-US" sz="2600" dirty="0"/>
              <a:t> </a:t>
            </a:r>
            <a:r>
              <a:rPr lang="en-US" sz="2600" dirty="0" err="1"/>
              <a:t>mengandung</a:t>
            </a:r>
            <a:r>
              <a:rPr lang="en-US" sz="2600" dirty="0"/>
              <a:t> </a:t>
            </a:r>
            <a:r>
              <a:rPr lang="en-US" sz="2600" dirty="0" err="1"/>
              <a:t>sesedikit</a:t>
            </a:r>
            <a:r>
              <a:rPr lang="en-US" sz="2600" dirty="0"/>
              <a:t> </a:t>
            </a:r>
            <a:r>
              <a:rPr lang="en-US" sz="2600" dirty="0" err="1"/>
              <a:t>mungkin</a:t>
            </a:r>
            <a:r>
              <a:rPr lang="en-US" sz="2600" dirty="0"/>
              <a:t> parameter </a:t>
            </a:r>
            <a:r>
              <a:rPr lang="en-US" sz="2600" dirty="0" err="1"/>
              <a:t>bebas</a:t>
            </a:r>
            <a:endParaRPr lang="en-US" sz="2600" dirty="0"/>
          </a:p>
          <a:p>
            <a:pPr lvl="1"/>
            <a:r>
              <a:rPr lang="en-US" sz="2600" dirty="0" err="1"/>
              <a:t>Deviasi</a:t>
            </a:r>
            <a:r>
              <a:rPr lang="en-US" sz="2600" dirty="0"/>
              <a:t> </a:t>
            </a:r>
            <a:r>
              <a:rPr lang="en-US" sz="2600" dirty="0" err="1"/>
              <a:t>fungsi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titik</a:t>
            </a:r>
            <a:r>
              <a:rPr lang="en-US" sz="2600" dirty="0"/>
              <a:t> data </a:t>
            </a:r>
            <a:r>
              <a:rPr lang="en-US" sz="2600" dirty="0" err="1"/>
              <a:t>dibuat</a:t>
            </a:r>
            <a:r>
              <a:rPr lang="en-US" sz="2600" dirty="0"/>
              <a:t> minimum.</a:t>
            </a:r>
          </a:p>
          <a:p>
            <a:pPr marL="396875" lvl="1" indent="-396875"/>
            <a:endParaRPr lang="en-US" sz="2600" dirty="0"/>
          </a:p>
          <a:p>
            <a:pPr marL="396875" lvl="1" indent="-396875"/>
            <a:r>
              <a:rPr lang="en-US" sz="2600" dirty="0" err="1"/>
              <a:t>Kedua</a:t>
            </a:r>
            <a:r>
              <a:rPr lang="en-US" sz="2600" dirty="0"/>
              <a:t> </a:t>
            </a:r>
            <a:r>
              <a:rPr lang="en-US" sz="2600" dirty="0" err="1"/>
              <a:t>prinsip</a:t>
            </a:r>
            <a:r>
              <a:rPr lang="en-US" sz="2600" dirty="0"/>
              <a:t> </a:t>
            </a:r>
            <a:r>
              <a:rPr lang="en-US" sz="2600" dirty="0" err="1"/>
              <a:t>di</a:t>
            </a:r>
            <a:r>
              <a:rPr lang="en-US" sz="2600" dirty="0"/>
              <a:t> </a:t>
            </a:r>
            <a:r>
              <a:rPr lang="en-US" sz="2600" dirty="0" err="1"/>
              <a:t>atas</a:t>
            </a:r>
            <a:r>
              <a:rPr lang="en-US" sz="2600" dirty="0"/>
              <a:t> </a:t>
            </a:r>
            <a:r>
              <a:rPr lang="en-US" sz="2600" dirty="0" err="1"/>
              <a:t>mendasari</a:t>
            </a:r>
            <a:r>
              <a:rPr lang="en-US" sz="2600" dirty="0"/>
              <a:t> </a:t>
            </a:r>
            <a:r>
              <a:rPr lang="en-US" sz="2600" dirty="0" err="1"/>
              <a:t>metode</a:t>
            </a:r>
            <a:r>
              <a:rPr lang="en-US" sz="2600" dirty="0"/>
              <a:t> </a:t>
            </a:r>
            <a:r>
              <a:rPr lang="en-US" sz="2600" b="1" dirty="0" err="1"/>
              <a:t>regresi</a:t>
            </a:r>
            <a:r>
              <a:rPr lang="en-US" sz="2600" b="1" dirty="0"/>
              <a:t> </a:t>
            </a:r>
            <a:r>
              <a:rPr lang="en-US" sz="2600" b="1" dirty="0" err="1"/>
              <a:t>kuadrat</a:t>
            </a:r>
            <a:r>
              <a:rPr lang="en-US" sz="2600" b="1" dirty="0"/>
              <a:t> </a:t>
            </a:r>
            <a:r>
              <a:rPr lang="en-US" sz="2600" b="1" dirty="0" err="1"/>
              <a:t>terkecil</a:t>
            </a:r>
            <a:r>
              <a:rPr lang="en-US" sz="2600" dirty="0"/>
              <a:t>. </a:t>
            </a:r>
          </a:p>
          <a:p>
            <a:pPr marL="396875" lvl="1" indent="-396875"/>
            <a:endParaRPr lang="en-US" dirty="0"/>
          </a:p>
          <a:p>
            <a:r>
              <a:rPr lang="en-US" sz="2600" dirty="0" err="1"/>
              <a:t>Manfaat</a:t>
            </a:r>
            <a:r>
              <a:rPr lang="en-US" sz="2600" dirty="0"/>
              <a:t> </a:t>
            </a:r>
            <a:r>
              <a:rPr lang="en-US" sz="2600" dirty="0" err="1"/>
              <a:t>pencocokan</a:t>
            </a:r>
            <a:r>
              <a:rPr lang="en-US" sz="2600" dirty="0"/>
              <a:t> </a:t>
            </a:r>
            <a:r>
              <a:rPr lang="en-US" sz="2600" dirty="0" err="1"/>
              <a:t>kurva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data </a:t>
            </a:r>
            <a:r>
              <a:rPr lang="en-US" sz="2600" dirty="0" err="1"/>
              <a:t>hasil</a:t>
            </a:r>
            <a:r>
              <a:rPr lang="en-US" sz="2600" dirty="0"/>
              <a:t> </a:t>
            </a:r>
            <a:r>
              <a:rPr lang="en-US" sz="2600" dirty="0" err="1"/>
              <a:t>pengukuran</a:t>
            </a:r>
            <a:r>
              <a:rPr lang="en-US" sz="2600" dirty="0"/>
              <a:t>:</a:t>
            </a:r>
          </a:p>
          <a:p>
            <a:pPr marL="746125" indent="-395288">
              <a:buFont typeface="+mj-lt"/>
              <a:buAutoNum type="arabicPeriod"/>
            </a:pPr>
            <a:r>
              <a:rPr lang="en-US" sz="2600" dirty="0" err="1"/>
              <a:t>Bagi</a:t>
            </a:r>
            <a:r>
              <a:rPr lang="en-US" sz="2600" dirty="0"/>
              <a:t> </a:t>
            </a:r>
            <a:r>
              <a:rPr lang="en-US" sz="2600" dirty="0" err="1"/>
              <a:t>ahli</a:t>
            </a:r>
            <a:r>
              <a:rPr lang="en-US" sz="2600" dirty="0"/>
              <a:t> </a:t>
            </a:r>
            <a:r>
              <a:rPr lang="en-US" sz="2600" dirty="0" err="1"/>
              <a:t>sains</a:t>
            </a:r>
            <a:r>
              <a:rPr lang="en-US" sz="2600" dirty="0"/>
              <a:t>/</a:t>
            </a:r>
            <a:r>
              <a:rPr lang="en-US" sz="2600" dirty="0" err="1"/>
              <a:t>rekayasa</a:t>
            </a:r>
            <a:r>
              <a:rPr lang="en-US" sz="2600" dirty="0"/>
              <a:t>: </a:t>
            </a:r>
            <a:r>
              <a:rPr lang="en-US" sz="2600" dirty="0" err="1"/>
              <a:t>mengembangkan</a:t>
            </a:r>
            <a:r>
              <a:rPr lang="en-US" sz="2600" dirty="0"/>
              <a:t> formula </a:t>
            </a:r>
            <a:r>
              <a:rPr lang="en-US" sz="2600" dirty="0" err="1"/>
              <a:t>empirik</a:t>
            </a:r>
            <a:r>
              <a:rPr lang="en-US" sz="2600" dirty="0"/>
              <a:t> </a:t>
            </a:r>
            <a:r>
              <a:rPr lang="en-US" sz="2600" dirty="0" err="1"/>
              <a:t>untuk</a:t>
            </a:r>
            <a:r>
              <a:rPr lang="en-US" sz="2600" dirty="0"/>
              <a:t> </a:t>
            </a:r>
            <a:r>
              <a:rPr lang="en-US" sz="2600" dirty="0" err="1"/>
              <a:t>sistem</a:t>
            </a:r>
            <a:r>
              <a:rPr lang="en-US" sz="2600" dirty="0"/>
              <a:t> yang </a:t>
            </a:r>
            <a:r>
              <a:rPr lang="en-US" sz="2600" dirty="0" err="1"/>
              <a:t>diteliti</a:t>
            </a:r>
            <a:r>
              <a:rPr lang="en-US" sz="2600" dirty="0"/>
              <a:t>.</a:t>
            </a:r>
          </a:p>
          <a:p>
            <a:pPr marL="746125" indent="-395288">
              <a:buFont typeface="+mj-lt"/>
              <a:buAutoNum type="arabicPeriod"/>
            </a:pPr>
            <a:r>
              <a:rPr lang="en-US" sz="2600" dirty="0" err="1"/>
              <a:t>Bagi</a:t>
            </a:r>
            <a:r>
              <a:rPr lang="en-US" sz="2600" dirty="0"/>
              <a:t> </a:t>
            </a:r>
            <a:r>
              <a:rPr lang="en-US" sz="2600" dirty="0" err="1"/>
              <a:t>ahli</a:t>
            </a:r>
            <a:r>
              <a:rPr lang="en-US" sz="2600" dirty="0"/>
              <a:t> </a:t>
            </a:r>
            <a:r>
              <a:rPr lang="en-US" sz="2600" dirty="0" err="1"/>
              <a:t>ekonomi</a:t>
            </a:r>
            <a:r>
              <a:rPr lang="en-US" sz="2600" dirty="0"/>
              <a:t>: </a:t>
            </a:r>
            <a:r>
              <a:rPr lang="en-US" sz="2600" dirty="0" err="1"/>
              <a:t>menentukan</a:t>
            </a:r>
            <a:r>
              <a:rPr lang="en-US" sz="2600" dirty="0"/>
              <a:t> </a:t>
            </a:r>
            <a:r>
              <a:rPr lang="en-US" sz="2600" dirty="0" err="1"/>
              <a:t>kurva</a:t>
            </a:r>
            <a:r>
              <a:rPr lang="en-US" sz="2600" dirty="0"/>
              <a:t> </a:t>
            </a:r>
            <a:r>
              <a:rPr lang="en-US" sz="2600" dirty="0" err="1"/>
              <a:t>kecenderungan</a:t>
            </a:r>
            <a:r>
              <a:rPr lang="en-US" sz="2600" dirty="0"/>
              <a:t> </a:t>
            </a:r>
            <a:r>
              <a:rPr lang="en-US" sz="2600" dirty="0" err="1"/>
              <a:t>ekonomi</a:t>
            </a:r>
            <a:r>
              <a:rPr lang="en-US" sz="2600" dirty="0"/>
              <a:t>  </a:t>
            </a:r>
            <a:r>
              <a:rPr lang="en-US" sz="2600" dirty="0" err="1"/>
              <a:t>untuk</a:t>
            </a:r>
            <a:r>
              <a:rPr lang="en-US" sz="2600" dirty="0"/>
              <a:t> “</a:t>
            </a:r>
            <a:r>
              <a:rPr lang="en-US" sz="2600" dirty="0" err="1"/>
              <a:t>meramalkan</a:t>
            </a:r>
            <a:r>
              <a:rPr lang="en-US" sz="2600" dirty="0"/>
              <a:t>” </a:t>
            </a:r>
            <a:r>
              <a:rPr lang="en-US" sz="2600" dirty="0" err="1"/>
              <a:t>kecenderungan</a:t>
            </a:r>
            <a:r>
              <a:rPr lang="en-US" sz="2600" dirty="0"/>
              <a:t> </a:t>
            </a:r>
            <a:r>
              <a:rPr lang="en-US" sz="2600" dirty="0" err="1"/>
              <a:t>masa</a:t>
            </a:r>
            <a:r>
              <a:rPr lang="en-US" sz="2600" dirty="0"/>
              <a:t> </a:t>
            </a:r>
            <a:r>
              <a:rPr lang="en-US" sz="2600" dirty="0" err="1"/>
              <a:t>depan</a:t>
            </a:r>
            <a:r>
              <a:rPr lang="en-US" sz="2600" dirty="0"/>
              <a:t>.</a:t>
            </a:r>
          </a:p>
          <a:p>
            <a:pPr marL="396875" lvl="1" indent="-396875"/>
            <a:endParaRPr lang="en-US" dirty="0"/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l" rtl="0">
              <a:spcBef>
                <a:spcPct val="0"/>
              </a:spcBef>
            </a:pPr>
            <a:r>
              <a:rPr lang="en-US" sz="3600" b="1" dirty="0" err="1"/>
              <a:t>Regresi</a:t>
            </a:r>
            <a:r>
              <a:rPr lang="en-US" sz="3600" b="1" dirty="0"/>
              <a:t> Linier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18178"/>
            <a:ext cx="10515599" cy="4507986"/>
          </a:xfrm>
        </p:spPr>
        <p:txBody>
          <a:bodyPr/>
          <a:lstStyle/>
          <a:p>
            <a:r>
              <a:rPr lang="en-US" sz="2400" dirty="0" err="1"/>
              <a:t>Misalkan</a:t>
            </a:r>
            <a:r>
              <a:rPr lang="en-US" sz="2400" dirty="0"/>
              <a:t> (</a:t>
            </a:r>
            <a:r>
              <a:rPr lang="en-US" sz="2400" i="1" dirty="0"/>
              <a:t>x</a:t>
            </a:r>
            <a:r>
              <a:rPr lang="en-US" sz="2400" i="1" baseline="-25000" dirty="0"/>
              <a:t>i</a:t>
            </a:r>
            <a:r>
              <a:rPr lang="en-US" sz="2400" dirty="0"/>
              <a:t>, </a:t>
            </a:r>
            <a:r>
              <a:rPr lang="en-US" sz="2400" i="1" dirty="0" err="1"/>
              <a:t>y</a:t>
            </a:r>
            <a:r>
              <a:rPr lang="en-US" sz="2400" i="1" baseline="-25000" dirty="0" err="1"/>
              <a:t>i</a:t>
            </a:r>
            <a:r>
              <a:rPr lang="en-US" sz="2400" dirty="0"/>
              <a:t>) </a:t>
            </a:r>
            <a:r>
              <a:rPr lang="en-US" sz="2400" dirty="0" err="1"/>
              <a:t>adalah</a:t>
            </a:r>
            <a:r>
              <a:rPr lang="en-US" sz="2400" dirty="0"/>
              <a:t> data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pengukuran</a:t>
            </a:r>
            <a:r>
              <a:rPr lang="en-US" sz="2400" dirty="0"/>
              <a:t>. Kita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menghampiri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</a:t>
            </a:r>
            <a:r>
              <a:rPr lang="en-US" sz="2400" dirty="0" err="1"/>
              <a:t>lurus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Garis</a:t>
            </a:r>
            <a:r>
              <a:rPr lang="en-US" sz="2400" dirty="0"/>
              <a:t> </a:t>
            </a:r>
            <a:r>
              <a:rPr lang="en-US" sz="2400" dirty="0" err="1"/>
              <a:t>lurus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sedemikian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galatnya</a:t>
            </a:r>
            <a:r>
              <a:rPr lang="en-US" sz="2400" dirty="0"/>
              <a:t> </a:t>
            </a:r>
            <a:r>
              <a:rPr lang="en-US" sz="2400" dirty="0" err="1"/>
              <a:t>sekecil</a:t>
            </a:r>
            <a:r>
              <a:rPr lang="en-US" sz="2400" dirty="0"/>
              <a:t> </a:t>
            </a:r>
            <a:r>
              <a:rPr lang="en-US" sz="2400" dirty="0" err="1"/>
              <a:t>mungkin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data.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7171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171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610360"/>
              </p:ext>
            </p:extLst>
          </p:nvPr>
        </p:nvGraphicFramePr>
        <p:xfrm>
          <a:off x="3508497" y="3368675"/>
          <a:ext cx="4576292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3048000" imgH="2407920" progId="Visio.Drawing.11">
                  <p:embed/>
                </p:oleObj>
              </mc:Choice>
              <mc:Fallback>
                <p:oleObj name="Visio" r:id="rId2" imgW="3048000" imgH="2407920" progId="Visio.Drawing.11">
                  <p:embed/>
                  <p:pic>
                    <p:nvPicPr>
                      <p:cNvPr id="371713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8497" y="3368675"/>
                        <a:ext cx="4576292" cy="312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4686" y="838201"/>
            <a:ext cx="9855200" cy="5287963"/>
          </a:xfrm>
        </p:spPr>
        <p:txBody>
          <a:bodyPr>
            <a:normAutofit/>
          </a:bodyPr>
          <a:lstStyle/>
          <a:p>
            <a:r>
              <a:rPr lang="en-US" sz="2400" dirty="0" err="1"/>
              <a:t>Karena</a:t>
            </a:r>
            <a:r>
              <a:rPr lang="en-US" sz="2400" dirty="0"/>
              <a:t> data </a:t>
            </a:r>
            <a:r>
              <a:rPr lang="en-US" sz="2400" dirty="0" err="1"/>
              <a:t>mengandung</a:t>
            </a:r>
            <a:r>
              <a:rPr lang="en-US" sz="2400" dirty="0"/>
              <a:t> </a:t>
            </a:r>
            <a:r>
              <a:rPr lang="en-US" sz="2400" dirty="0" err="1"/>
              <a:t>galat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data </a:t>
            </a:r>
            <a:r>
              <a:rPr lang="en-US" sz="2400" dirty="0" err="1"/>
              <a:t>sebenarnya</a:t>
            </a:r>
            <a:r>
              <a:rPr lang="en-US" sz="2400" dirty="0"/>
              <a:t>, </a:t>
            </a:r>
            <a:r>
              <a:rPr lang="en-US" sz="2400" i="1" dirty="0"/>
              <a:t>g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i="1" baseline="-25000" dirty="0"/>
              <a:t>i</a:t>
            </a:r>
            <a:r>
              <a:rPr lang="en-US" sz="2400" dirty="0"/>
              <a:t>),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ditulis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i="1" dirty="0"/>
              <a:t>g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i="1" baseline="-25000" dirty="0"/>
              <a:t>i</a:t>
            </a:r>
            <a:r>
              <a:rPr lang="en-US" sz="2400" dirty="0"/>
              <a:t>) = </a:t>
            </a:r>
            <a:r>
              <a:rPr lang="en-US" sz="2400" i="1" dirty="0" err="1"/>
              <a:t>y</a:t>
            </a:r>
            <a:r>
              <a:rPr lang="en-US" sz="2400" i="1" baseline="-25000" dirty="0" err="1"/>
              <a:t>i</a:t>
            </a:r>
            <a:r>
              <a:rPr lang="en-US" sz="2400" dirty="0"/>
              <a:t> + </a:t>
            </a:r>
            <a:r>
              <a:rPr lang="en-US" sz="2400" i="1" dirty="0" err="1"/>
              <a:t>e</a:t>
            </a:r>
            <a:r>
              <a:rPr lang="en-US" sz="2400" i="1" baseline="-25000" dirty="0" err="1"/>
              <a:t>i</a:t>
            </a:r>
            <a:r>
              <a:rPr lang="en-US" sz="2400" dirty="0"/>
              <a:t>		</a:t>
            </a:r>
            <a:r>
              <a:rPr lang="en-US" sz="2400" i="1" dirty="0" err="1"/>
              <a:t>i</a:t>
            </a:r>
            <a:r>
              <a:rPr lang="en-US" sz="2400" dirty="0"/>
              <a:t> = 1, 2, ..., </a:t>
            </a:r>
            <a:r>
              <a:rPr lang="en-US" sz="2400" i="1" dirty="0"/>
              <a:t>n</a:t>
            </a:r>
            <a:r>
              <a:rPr lang="en-US" sz="2400" dirty="0"/>
              <a:t>		(1)</a:t>
            </a:r>
          </a:p>
          <a:p>
            <a:endParaRPr lang="en-US" sz="2400" dirty="0"/>
          </a:p>
          <a:p>
            <a:r>
              <a:rPr lang="en-US" sz="2400" dirty="0"/>
              <a:t>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i="1" dirty="0" err="1"/>
              <a:t>e</a:t>
            </a:r>
            <a:r>
              <a:rPr lang="en-US" sz="2400" i="1" baseline="-250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galat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data. </a:t>
            </a:r>
            <a:r>
              <a:rPr lang="en-US" sz="2400" dirty="0" err="1"/>
              <a:t>Diinginkan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linier </a:t>
            </a:r>
          </a:p>
          <a:p>
            <a:pPr>
              <a:buNone/>
            </a:pPr>
            <a:r>
              <a:rPr lang="en-US" sz="2400" dirty="0"/>
              <a:t>		f(</a:t>
            </a:r>
            <a:r>
              <a:rPr lang="en-US" sz="2400" i="1" dirty="0"/>
              <a:t>x</a:t>
            </a:r>
            <a:r>
              <a:rPr lang="en-US" sz="2400" dirty="0"/>
              <a:t>) = </a:t>
            </a:r>
            <a:r>
              <a:rPr lang="en-US" sz="2400" i="1" dirty="0"/>
              <a:t>a</a:t>
            </a:r>
            <a:r>
              <a:rPr lang="en-US" sz="2400" dirty="0"/>
              <a:t> + </a:t>
            </a:r>
            <a:r>
              <a:rPr lang="en-US" sz="2400" i="1" dirty="0" err="1"/>
              <a:t>bx</a:t>
            </a:r>
            <a:r>
              <a:rPr lang="en-US" sz="2400" dirty="0"/>
              <a:t>				   	(2)</a:t>
            </a:r>
          </a:p>
          <a:p>
            <a:endParaRPr lang="en-US" sz="2400" dirty="0"/>
          </a:p>
          <a:p>
            <a:r>
              <a:rPr lang="en-US" sz="2400" dirty="0"/>
              <a:t>yang </a:t>
            </a:r>
            <a:r>
              <a:rPr lang="en-US" sz="2400" dirty="0" err="1"/>
              <a:t>mencocokkan</a:t>
            </a:r>
            <a:r>
              <a:rPr lang="en-US" sz="2400" dirty="0"/>
              <a:t> data </a:t>
            </a:r>
            <a:r>
              <a:rPr lang="en-US" sz="2400" dirty="0" err="1"/>
              <a:t>sedemikian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deviasinya</a:t>
            </a:r>
            <a:r>
              <a:rPr lang="en-US" sz="2400" dirty="0"/>
              <a:t>, </a:t>
            </a:r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i="1" dirty="0" err="1"/>
              <a:t>r</a:t>
            </a:r>
            <a:r>
              <a:rPr lang="en-US" sz="2400" i="1" baseline="-25000" dirty="0" err="1"/>
              <a:t>i</a:t>
            </a:r>
            <a:r>
              <a:rPr lang="en-US" sz="2400" dirty="0"/>
              <a:t> = </a:t>
            </a:r>
            <a:r>
              <a:rPr lang="en-US" sz="2400" i="1" dirty="0" err="1"/>
              <a:t>y</a:t>
            </a:r>
            <a:r>
              <a:rPr lang="en-US" sz="2400" i="1" baseline="-25000" dirty="0" err="1"/>
              <a:t>i</a:t>
            </a:r>
            <a:r>
              <a:rPr lang="en-US" sz="2400" dirty="0"/>
              <a:t> -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i="1" baseline="-25000" dirty="0"/>
              <a:t>i</a:t>
            </a:r>
            <a:r>
              <a:rPr lang="en-US" sz="2400" dirty="0"/>
              <a:t>) = </a:t>
            </a:r>
            <a:r>
              <a:rPr lang="en-US" sz="2400" i="1" dirty="0" err="1"/>
              <a:t>y</a:t>
            </a:r>
            <a:r>
              <a:rPr lang="en-US" sz="2400" i="1" baseline="-25000" dirty="0" err="1"/>
              <a:t>i</a:t>
            </a:r>
            <a:r>
              <a:rPr lang="en-US" sz="2400" dirty="0"/>
              <a:t> - (</a:t>
            </a:r>
            <a:r>
              <a:rPr lang="en-US" sz="2400" i="1" dirty="0"/>
              <a:t>a</a:t>
            </a:r>
            <a:r>
              <a:rPr lang="en-US" sz="2400" dirty="0"/>
              <a:t> + </a:t>
            </a:r>
            <a:r>
              <a:rPr lang="en-US" sz="2400" i="1" dirty="0" err="1"/>
              <a:t>bx</a:t>
            </a:r>
            <a:r>
              <a:rPr lang="en-US" sz="2400" i="1" baseline="-25000" dirty="0" err="1"/>
              <a:t>i</a:t>
            </a:r>
            <a:r>
              <a:rPr lang="en-US" sz="2400" dirty="0"/>
              <a:t>)			(3)</a:t>
            </a:r>
          </a:p>
          <a:p>
            <a:pPr>
              <a:buNone/>
            </a:pPr>
            <a:r>
              <a:rPr lang="en-US" sz="2400" dirty="0"/>
              <a:t>	minimum.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373764" name="Object 4"/>
          <p:cNvGraphicFramePr>
            <a:graphicFrameLocks noChangeAspect="1"/>
          </p:cNvGraphicFramePr>
          <p:nvPr/>
        </p:nvGraphicFramePr>
        <p:xfrm>
          <a:off x="2133600" y="533400"/>
          <a:ext cx="908685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604013" imgH="696578" progId="Word.Document.12">
                  <p:embed/>
                </p:oleObj>
              </mc:Choice>
              <mc:Fallback>
                <p:oleObj name="Document" r:id="rId2" imgW="4604013" imgH="696578" progId="Word.Document.12">
                  <p:embed/>
                  <p:pic>
                    <p:nvPicPr>
                      <p:cNvPr id="37376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533400"/>
                        <a:ext cx="908685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2209800" y="2362200"/>
            <a:ext cx="664797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Agar </a:t>
            </a:r>
            <a:r>
              <a:rPr lang="en-US" sz="2400" i="1" dirty="0"/>
              <a:t>R</a:t>
            </a:r>
            <a:r>
              <a:rPr lang="en-US" sz="2400" dirty="0"/>
              <a:t> minimum,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haruslah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	 = -2</a:t>
            </a:r>
            <a:r>
              <a:rPr lang="en-US" sz="2400" dirty="0">
                <a:sym typeface="Symbol"/>
              </a:rPr>
              <a:t></a:t>
            </a:r>
            <a:r>
              <a:rPr lang="en-US" sz="2400" dirty="0"/>
              <a:t>(</a:t>
            </a:r>
            <a:r>
              <a:rPr lang="en-US" sz="2400" i="1" dirty="0" err="1"/>
              <a:t>y</a:t>
            </a:r>
            <a:r>
              <a:rPr lang="en-US" sz="2400" i="1" baseline="-25000" dirty="0" err="1"/>
              <a:t>i</a:t>
            </a:r>
            <a:r>
              <a:rPr lang="en-US" sz="2400" dirty="0"/>
              <a:t> - </a:t>
            </a:r>
            <a:r>
              <a:rPr lang="en-US" sz="2400" i="1" dirty="0"/>
              <a:t>a</a:t>
            </a:r>
            <a:r>
              <a:rPr lang="en-US" sz="2400" dirty="0"/>
              <a:t> - </a:t>
            </a:r>
            <a:r>
              <a:rPr lang="en-US" sz="2400" i="1" dirty="0" err="1"/>
              <a:t>bx</a:t>
            </a:r>
            <a:r>
              <a:rPr lang="en-US" sz="2400" i="1" baseline="-25000" dirty="0" err="1"/>
              <a:t>i</a:t>
            </a:r>
            <a:r>
              <a:rPr lang="en-US" sz="2400" dirty="0"/>
              <a:t>) = 0				</a:t>
            </a:r>
          </a:p>
          <a:p>
            <a:r>
              <a:rPr lang="en-US" sz="2400" dirty="0"/>
              <a:t>	</a:t>
            </a:r>
          </a:p>
          <a:p>
            <a:r>
              <a:rPr lang="en-US" sz="2400" dirty="0"/>
              <a:t>	= -2</a:t>
            </a:r>
            <a:r>
              <a:rPr lang="en-US" sz="2400" dirty="0">
                <a:sym typeface="Symbol"/>
              </a:rPr>
              <a:t>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i="1" baseline="-25000" dirty="0"/>
              <a:t>i</a:t>
            </a:r>
            <a:r>
              <a:rPr lang="en-US" sz="2400" dirty="0"/>
              <a:t>(</a:t>
            </a:r>
            <a:r>
              <a:rPr lang="en-US" sz="2400" i="1" dirty="0" err="1"/>
              <a:t>y</a:t>
            </a:r>
            <a:r>
              <a:rPr lang="en-US" sz="2400" i="1" baseline="-25000" dirty="0" err="1"/>
              <a:t>i</a:t>
            </a:r>
            <a:r>
              <a:rPr lang="en-US" sz="2400" dirty="0"/>
              <a:t> - </a:t>
            </a:r>
            <a:r>
              <a:rPr lang="en-US" sz="2400" i="1" dirty="0"/>
              <a:t>a</a:t>
            </a:r>
            <a:r>
              <a:rPr lang="en-US" sz="2400" dirty="0"/>
              <a:t> - </a:t>
            </a:r>
            <a:r>
              <a:rPr lang="en-US" sz="2400" i="1" dirty="0" err="1"/>
              <a:t>bx</a:t>
            </a:r>
            <a:r>
              <a:rPr lang="en-US" sz="2400" i="1" baseline="-25000" dirty="0" err="1"/>
              <a:t>i</a:t>
            </a:r>
            <a:r>
              <a:rPr lang="en-US" sz="2400" dirty="0"/>
              <a:t>) = 0	 </a:t>
            </a:r>
          </a:p>
          <a:p>
            <a:endParaRPr lang="en-US" sz="2400" dirty="0"/>
          </a:p>
          <a:p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selanjutnya</a:t>
            </a:r>
            <a:r>
              <a:rPr lang="en-US" sz="2400" dirty="0"/>
              <a:t>, </a:t>
            </a:r>
            <a:r>
              <a:rPr lang="en-US" sz="2400" dirty="0" err="1"/>
              <a:t>notasi</a:t>
            </a:r>
            <a:r>
              <a:rPr lang="en-US" sz="2400" dirty="0"/>
              <a:t> </a:t>
            </a:r>
            <a:r>
              <a:rPr lang="en-US" sz="2400" dirty="0" err="1"/>
              <a:t>ditulis</a:t>
            </a:r>
            <a:r>
              <a:rPr lang="en-US" sz="2400" dirty="0"/>
              <a:t> “</a:t>
            </a:r>
            <a:r>
              <a:rPr lang="en-US" sz="2400" dirty="0">
                <a:sym typeface="Symbol"/>
              </a:rPr>
              <a:t></a:t>
            </a:r>
            <a:r>
              <a:rPr lang="en-US" sz="2400" dirty="0"/>
              <a:t>” </a:t>
            </a:r>
            <a:r>
              <a:rPr lang="en-US" sz="2400" dirty="0" err="1"/>
              <a:t>saja</a:t>
            </a:r>
            <a:r>
              <a:rPr lang="en-US" sz="2400" dirty="0"/>
              <a:t>.</a:t>
            </a:r>
          </a:p>
        </p:txBody>
      </p:sp>
      <p:sp>
        <p:nvSpPr>
          <p:cNvPr id="373777" name="Rectangle 17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3776" name="Object 16"/>
          <p:cNvGraphicFramePr>
            <a:graphicFrameLocks noChangeAspect="1"/>
          </p:cNvGraphicFramePr>
          <p:nvPr/>
        </p:nvGraphicFramePr>
        <p:xfrm>
          <a:off x="2743201" y="2971800"/>
          <a:ext cx="422031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8600" imgH="368300" progId="Equation.3">
                  <p:embed/>
                </p:oleObj>
              </mc:Choice>
              <mc:Fallback>
                <p:oleObj name="Equation" r:id="rId4" imgW="228600" imgH="368300" progId="Equation.3">
                  <p:embed/>
                  <p:pic>
                    <p:nvPicPr>
                      <p:cNvPr id="37377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1" y="2971800"/>
                        <a:ext cx="422031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3779" name="Rectangle 19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73778" name="Object 18"/>
          <p:cNvGraphicFramePr>
            <a:graphicFrameLocks noChangeAspect="1"/>
          </p:cNvGraphicFramePr>
          <p:nvPr/>
        </p:nvGraphicFramePr>
        <p:xfrm>
          <a:off x="2743200" y="3810000"/>
          <a:ext cx="328246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8600" imgH="368300" progId="Equation.3">
                  <p:embed/>
                </p:oleObj>
              </mc:Choice>
              <mc:Fallback>
                <p:oleObj name="Equation" r:id="rId6" imgW="228600" imgH="368300" progId="Equation.3">
                  <p:embed/>
                  <p:pic>
                    <p:nvPicPr>
                      <p:cNvPr id="37377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810000"/>
                        <a:ext cx="328246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25</a:t>
            </a:fld>
            <a:endParaRPr lang="en-US"/>
          </a:p>
        </p:txBody>
      </p:sp>
      <p:graphicFrame>
        <p:nvGraphicFramePr>
          <p:cNvPr id="3758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683141"/>
              </p:ext>
            </p:extLst>
          </p:nvPr>
        </p:nvGraphicFramePr>
        <p:xfrm>
          <a:off x="1513779" y="945243"/>
          <a:ext cx="9840021" cy="4967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604013" imgH="2326493" progId="Word.Document.12">
                  <p:embed/>
                </p:oleObj>
              </mc:Choice>
              <mc:Fallback>
                <p:oleObj name="Document" r:id="rId2" imgW="4604013" imgH="2326493" progId="Word.Document.12">
                  <p:embed/>
                  <p:pic>
                    <p:nvPicPr>
                      <p:cNvPr id="3758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3779" y="945243"/>
                        <a:ext cx="9840021" cy="49675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26</a:t>
            </a:fld>
            <a:endParaRPr lang="en-US"/>
          </a:p>
        </p:txBody>
      </p:sp>
      <p:graphicFrame>
        <p:nvGraphicFramePr>
          <p:cNvPr id="3768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6183740"/>
              </p:ext>
            </p:extLst>
          </p:nvPr>
        </p:nvGraphicFramePr>
        <p:xfrm>
          <a:off x="1061483" y="609601"/>
          <a:ext cx="10448346" cy="2104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604013" imgH="930453" progId="Word.Document.12">
                  <p:embed/>
                </p:oleObj>
              </mc:Choice>
              <mc:Fallback>
                <p:oleObj name="Document" r:id="rId2" imgW="4604013" imgH="930453" progId="Word.Document.12">
                  <p:embed/>
                  <p:pic>
                    <p:nvPicPr>
                      <p:cNvPr id="3768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483" y="609601"/>
                        <a:ext cx="10448346" cy="2104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26457" y="3198167"/>
            <a:ext cx="80969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Solusi</a:t>
            </a:r>
            <a:r>
              <a:rPr lang="en-US" sz="2400" dirty="0"/>
              <a:t> (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a 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)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dicari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eliminasi</a:t>
            </a:r>
            <a:r>
              <a:rPr lang="en-US" sz="2400" dirty="0"/>
              <a:t> Gauss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27</a:t>
            </a:fld>
            <a:endParaRPr lang="en-US"/>
          </a:p>
        </p:txBody>
      </p:sp>
      <p:graphicFrame>
        <p:nvGraphicFramePr>
          <p:cNvPr id="37785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934421"/>
              </p:ext>
            </p:extLst>
          </p:nvPr>
        </p:nvGraphicFramePr>
        <p:xfrm>
          <a:off x="1209051" y="1342572"/>
          <a:ext cx="9773898" cy="1894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604013" imgH="892255" progId="Word.Document.12">
                  <p:embed/>
                </p:oleObj>
              </mc:Choice>
              <mc:Fallback>
                <p:oleObj name="Document" r:id="rId2" imgW="4604013" imgH="892255" progId="Word.Document.12">
                  <p:embed/>
                  <p:pic>
                    <p:nvPicPr>
                      <p:cNvPr id="37785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9051" y="1342572"/>
                        <a:ext cx="9773898" cy="18941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785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243312"/>
              </p:ext>
            </p:extLst>
          </p:nvPr>
        </p:nvGraphicFramePr>
        <p:xfrm>
          <a:off x="1200697" y="4038600"/>
          <a:ext cx="10237484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4604013" imgH="467749" progId="Word.Document.12">
                  <p:embed/>
                </p:oleObj>
              </mc:Choice>
              <mc:Fallback>
                <p:oleObj name="Document" r:id="rId4" imgW="4604013" imgH="467749" progId="Word.Document.12">
                  <p:embed/>
                  <p:pic>
                    <p:nvPicPr>
                      <p:cNvPr id="37785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0697" y="4038600"/>
                        <a:ext cx="10237484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885" y="609601"/>
            <a:ext cx="10232571" cy="5516563"/>
          </a:xfrm>
        </p:spPr>
        <p:txBody>
          <a:bodyPr>
            <a:normAutofit/>
          </a:bodyPr>
          <a:lstStyle/>
          <a:p>
            <a:r>
              <a:rPr lang="en-US" sz="2400" b="1" dirty="0" err="1"/>
              <a:t>Contoh</a:t>
            </a:r>
            <a:r>
              <a:rPr lang="en-US" sz="2400" dirty="0"/>
              <a:t>: 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garis</a:t>
            </a:r>
            <a:r>
              <a:rPr lang="en-US" sz="2400" dirty="0"/>
              <a:t> </a:t>
            </a:r>
            <a:r>
              <a:rPr lang="en-US" sz="2400" dirty="0" err="1"/>
              <a:t>lurus</a:t>
            </a:r>
            <a:r>
              <a:rPr lang="en-US" sz="2400" dirty="0"/>
              <a:t> yang </a:t>
            </a:r>
            <a:r>
              <a:rPr lang="en-US" sz="2400" dirty="0" err="1"/>
              <a:t>mencocokkan</a:t>
            </a:r>
            <a:r>
              <a:rPr lang="en-US" sz="2400" dirty="0"/>
              <a:t> data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. </a:t>
            </a:r>
            <a:r>
              <a:rPr lang="en-US" sz="2400" dirty="0" err="1"/>
              <a:t>Kemudian</a:t>
            </a:r>
            <a:r>
              <a:rPr lang="en-US" sz="2400" dirty="0"/>
              <a:t>, </a:t>
            </a:r>
            <a:r>
              <a:rPr lang="en-US" sz="2400" dirty="0" err="1"/>
              <a:t>perkirakan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y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/>
              <a:t>x</a:t>
            </a:r>
            <a:r>
              <a:rPr lang="en-US" sz="2400" dirty="0"/>
              <a:t> = 1.0.</a:t>
            </a:r>
          </a:p>
          <a:p>
            <a:r>
              <a:rPr lang="en-US" sz="2400" b="1" dirty="0"/>
              <a:t> </a:t>
            </a:r>
            <a:r>
              <a:rPr lang="en-US" sz="2400" b="1" dirty="0" err="1"/>
              <a:t>Penyelesaian</a:t>
            </a:r>
            <a:r>
              <a:rPr lang="en-US" sz="2400" b="1" dirty="0"/>
              <a:t>:</a:t>
            </a:r>
            <a:r>
              <a:rPr lang="en-US" sz="2400" dirty="0"/>
              <a:t> 		</a:t>
            </a:r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3788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2700947"/>
              </p:ext>
            </p:extLst>
          </p:nvPr>
        </p:nvGraphicFramePr>
        <p:xfrm>
          <a:off x="1248230" y="1981200"/>
          <a:ext cx="9477562" cy="3316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749886" imgH="1661986" progId="Word.Document.12">
                  <p:embed/>
                </p:oleObj>
              </mc:Choice>
              <mc:Fallback>
                <p:oleObj name="Document" r:id="rId2" imgW="4749886" imgH="1661986" progId="Word.Document.12">
                  <p:embed/>
                  <p:pic>
                    <p:nvPicPr>
                      <p:cNvPr id="3788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8230" y="1981200"/>
                        <a:ext cx="9477562" cy="33165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29</a:t>
            </a:fld>
            <a:endParaRPr lang="en-US"/>
          </a:p>
        </p:txBody>
      </p:sp>
      <p:graphicFrame>
        <p:nvGraphicFramePr>
          <p:cNvPr id="3799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175216"/>
              </p:ext>
            </p:extLst>
          </p:nvPr>
        </p:nvGraphicFramePr>
        <p:xfrm>
          <a:off x="1007317" y="1066799"/>
          <a:ext cx="9276069" cy="33745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604013" imgH="1674599" progId="Word.Document.12">
                  <p:embed/>
                </p:oleObj>
              </mc:Choice>
              <mc:Fallback>
                <p:oleObj name="Document" r:id="rId2" imgW="4604013" imgH="1674599" progId="Word.Document.12">
                  <p:embed/>
                  <p:pic>
                    <p:nvPicPr>
                      <p:cNvPr id="37990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7317" y="1066799"/>
                        <a:ext cx="9276069" cy="337457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7600" y="839787"/>
            <a:ext cx="10353040" cy="55165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Dua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matematika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	1.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analitik</a:t>
            </a:r>
            <a:r>
              <a:rPr lang="en-US" dirty="0"/>
              <a:t> 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solusinya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eksak</a:t>
            </a:r>
            <a:r>
              <a:rPr lang="en-US" dirty="0">
                <a:sym typeface="Wingdings" panose="05000000000000000000" pitchFamily="2" charset="2"/>
              </a:rPr>
              <a:t> (</a:t>
            </a:r>
            <a:r>
              <a:rPr lang="en-US" dirty="0" err="1">
                <a:sym typeface="Wingdings" panose="05000000000000000000" pitchFamily="2" charset="2"/>
              </a:rPr>
              <a:t>tepat</a:t>
            </a:r>
            <a:r>
              <a:rPr lang="en-US" dirty="0">
                <a:sym typeface="Wingdings" panose="05000000000000000000" pitchFamily="2" charset="2"/>
              </a:rPr>
              <a:t>)</a:t>
            </a:r>
            <a:endParaRPr lang="en-US" dirty="0"/>
          </a:p>
          <a:p>
            <a:pPr>
              <a:buNone/>
            </a:pPr>
            <a:r>
              <a:rPr lang="en-US" dirty="0"/>
              <a:t>	2.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numerik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solusinya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berupa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hampiran</a:t>
            </a:r>
            <a:r>
              <a:rPr lang="en-US" dirty="0">
                <a:sym typeface="Wingdings" panose="05000000000000000000" pitchFamily="2" charset="2"/>
              </a:rPr>
              <a:t> (</a:t>
            </a:r>
            <a:r>
              <a:rPr lang="en-US" dirty="0" err="1">
                <a:sym typeface="Wingdings" panose="05000000000000000000" pitchFamily="2" charset="2"/>
              </a:rPr>
              <a:t>aproksimasi</a:t>
            </a:r>
            <a:r>
              <a:rPr lang="en-US" dirty="0">
                <a:sym typeface="Wingdings" panose="05000000000000000000" pitchFamily="2" charset="2"/>
              </a:rPr>
              <a:t>)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en-US" i="1" dirty="0" err="1">
                <a:solidFill>
                  <a:srgbClr val="FF0000"/>
                </a:solidFill>
              </a:rPr>
              <a:t>Secara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analitik</a:t>
            </a:r>
            <a:r>
              <a:rPr lang="en-US" dirty="0"/>
              <a:t>: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teorema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matematika</a:t>
            </a:r>
            <a:r>
              <a:rPr lang="en-US" dirty="0"/>
              <a:t> 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metode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analitik</a:t>
            </a:r>
            <a:endParaRPr lang="en-US" dirty="0">
              <a:sym typeface="Wingdings" pitchFamily="2" charset="2"/>
            </a:endParaRPr>
          </a:p>
          <a:p>
            <a:endParaRPr lang="en-US" dirty="0">
              <a:sym typeface="Wingdings" pitchFamily="2" charset="2"/>
            </a:endParaRPr>
          </a:p>
          <a:p>
            <a:r>
              <a:rPr lang="en-US" i="1" dirty="0" err="1">
                <a:solidFill>
                  <a:srgbClr val="FF0000"/>
                </a:solidFill>
              </a:rPr>
              <a:t>Secara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>
                <a:solidFill>
                  <a:srgbClr val="FF0000"/>
                </a:solidFill>
              </a:rPr>
              <a:t>numerik</a:t>
            </a:r>
            <a:r>
              <a:rPr lang="en-US" dirty="0"/>
              <a:t>: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aproksimasi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aritmetika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metode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numerik</a:t>
            </a:r>
            <a:r>
              <a:rPr lang="en-US" dirty="0">
                <a:sym typeface="Wingdings" pitchFamily="2" charset="2"/>
              </a:rPr>
              <a:t>.</a:t>
            </a:r>
          </a:p>
          <a:p>
            <a:endParaRPr lang="en-US" dirty="0">
              <a:sym typeface="Wingdings" pitchFamily="2" charset="2"/>
            </a:endParaRPr>
          </a:p>
          <a:p>
            <a:pPr>
              <a:buNone/>
            </a:pPr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7810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30</a:t>
            </a:fld>
            <a:endParaRPr lang="en-US"/>
          </a:p>
        </p:txBody>
      </p:sp>
      <p:graphicFrame>
        <p:nvGraphicFramePr>
          <p:cNvPr id="3809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311816"/>
              </p:ext>
            </p:extLst>
          </p:nvPr>
        </p:nvGraphicFramePr>
        <p:xfrm>
          <a:off x="917615" y="761999"/>
          <a:ext cx="9503642" cy="5448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754580" imgH="2725413" progId="Word.Document.12">
                  <p:embed/>
                </p:oleObj>
              </mc:Choice>
              <mc:Fallback>
                <p:oleObj name="Document" r:id="rId2" imgW="4754580" imgH="2725413" progId="Word.Document.12">
                  <p:embed/>
                  <p:pic>
                    <p:nvPicPr>
                      <p:cNvPr id="38093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615" y="761999"/>
                        <a:ext cx="9503642" cy="544833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6257D-1C37-027B-832B-19FC747CD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regresi</a:t>
            </a:r>
            <a:r>
              <a:rPr lang="en-US" dirty="0"/>
              <a:t> linier </a:t>
            </a:r>
            <a:r>
              <a:rPr lang="en-US" dirty="0" err="1"/>
              <a:t>untuk</a:t>
            </a:r>
            <a:r>
              <a:rPr lang="en-US" dirty="0"/>
              <a:t> dua </a:t>
            </a:r>
            <a:r>
              <a:rPr lang="en-US" dirty="0" err="1"/>
              <a:t>variabel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30855-1B22-CDA5-D8F5-6D7F0CEB2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persamaan</a:t>
            </a:r>
            <a:r>
              <a:rPr lang="en-US" dirty="0"/>
              <a:t> </a:t>
            </a:r>
            <a:r>
              <a:rPr lang="en-US" dirty="0" err="1"/>
              <a:t>regresi</a:t>
            </a:r>
            <a:r>
              <a:rPr lang="en-US" dirty="0"/>
              <a:t>:</a:t>
            </a:r>
          </a:p>
          <a:p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, </a:t>
            </a:r>
            <a:r>
              <a:rPr lang="en-US" dirty="0" err="1">
                <a:sym typeface="Symbol" panose="05050102010706020507" pitchFamily="18" charset="2"/>
              </a:rPr>
              <a:t>digunakan</a:t>
            </a:r>
            <a:r>
              <a:rPr lang="en-US" dirty="0">
                <a:sym typeface="Symbol" panose="05050102010706020507" pitchFamily="18" charset="2"/>
              </a:rPr>
              <a:t>  SPL </a:t>
            </a:r>
            <a:r>
              <a:rPr lang="en-US" dirty="0" err="1">
                <a:sym typeface="Symbol" panose="05050102010706020507" pitchFamily="18" charset="2"/>
              </a:rPr>
              <a:t>berikut</a:t>
            </a:r>
            <a:r>
              <a:rPr lang="en-US" dirty="0">
                <a:sym typeface="Symbol" panose="05050102010706020507" pitchFamily="18" charset="2"/>
              </a:rPr>
              <a:t>: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7CEB5E-7152-59F7-B4E6-DEFA4CC4F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1D124-4A0B-47D6-99E5-E560E0B85E62}" type="slidenum">
              <a:rPr lang="en-US" smtClean="0"/>
              <a:t>31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8A77999-ADD9-3B88-65F9-DBBC92A766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8686" y="1825625"/>
            <a:ext cx="5650710" cy="46672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90F7676-24BE-9854-A31D-732315DE0A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4360" y="3124348"/>
            <a:ext cx="9123280" cy="3232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004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4240" y="559117"/>
            <a:ext cx="10449560" cy="5516563"/>
          </a:xfrm>
        </p:spPr>
        <p:txBody>
          <a:bodyPr>
            <a:normAutofit fontScale="25000" lnSpcReduction="20000"/>
          </a:bodyPr>
          <a:lstStyle/>
          <a:p>
            <a:endParaRPr lang="en-US" sz="7000" dirty="0"/>
          </a:p>
          <a:p>
            <a:r>
              <a:rPr lang="en-US" sz="8600" dirty="0" err="1"/>
              <a:t>Contoh</a:t>
            </a:r>
            <a:r>
              <a:rPr lang="en-US" sz="8600" dirty="0"/>
              <a:t>: </a:t>
            </a:r>
            <a:r>
              <a:rPr lang="en-US" sz="8600" dirty="0" err="1"/>
              <a:t>Menghitung</a:t>
            </a:r>
            <a:r>
              <a:rPr lang="en-US" sz="8600" dirty="0"/>
              <a:t> integral </a:t>
            </a:r>
          </a:p>
          <a:p>
            <a:pPr>
              <a:buNone/>
            </a:pPr>
            <a:r>
              <a:rPr lang="en-US" sz="8600" dirty="0"/>
              <a:t>	</a:t>
            </a:r>
          </a:p>
          <a:p>
            <a:pPr>
              <a:buNone/>
            </a:pPr>
            <a:r>
              <a:rPr lang="en-US" sz="8600" i="1" dirty="0">
                <a:solidFill>
                  <a:srgbClr val="FF0000"/>
                </a:solidFill>
              </a:rPr>
              <a:t>	</a:t>
            </a:r>
            <a:r>
              <a:rPr lang="en-US" sz="9600" i="1" dirty="0" err="1">
                <a:solidFill>
                  <a:srgbClr val="FF0000"/>
                </a:solidFill>
              </a:rPr>
              <a:t>Metode</a:t>
            </a:r>
            <a:r>
              <a:rPr lang="en-US" sz="9600" i="1" dirty="0">
                <a:solidFill>
                  <a:srgbClr val="FF0000"/>
                </a:solidFill>
              </a:rPr>
              <a:t> </a:t>
            </a:r>
            <a:r>
              <a:rPr lang="en-US" sz="9600" i="1" dirty="0" err="1">
                <a:solidFill>
                  <a:srgbClr val="FF0000"/>
                </a:solidFill>
              </a:rPr>
              <a:t>analitik</a:t>
            </a:r>
            <a:r>
              <a:rPr lang="en-US" sz="9600" dirty="0"/>
              <a:t>: </a:t>
            </a:r>
          </a:p>
          <a:p>
            <a:pPr>
              <a:buNone/>
            </a:pPr>
            <a:endParaRPr lang="en-US" sz="9600" dirty="0"/>
          </a:p>
          <a:p>
            <a:pPr>
              <a:buNone/>
            </a:pPr>
            <a:r>
              <a:rPr lang="en-US" sz="9600" dirty="0"/>
              <a:t>	</a:t>
            </a:r>
            <a:r>
              <a:rPr lang="en-US" sz="9600" dirty="0" err="1"/>
              <a:t>Rumus</a:t>
            </a:r>
            <a:r>
              <a:rPr lang="en-US" sz="9600" dirty="0"/>
              <a:t>: </a:t>
            </a:r>
          </a:p>
          <a:p>
            <a:pPr>
              <a:buNone/>
            </a:pPr>
            <a:endParaRPr lang="en-US" sz="9600" dirty="0"/>
          </a:p>
          <a:p>
            <a:pPr>
              <a:buNone/>
            </a:pPr>
            <a:endParaRPr lang="en-US" sz="9600" dirty="0"/>
          </a:p>
          <a:p>
            <a:pPr>
              <a:buNone/>
            </a:pPr>
            <a:endParaRPr lang="en-US" sz="9600" dirty="0"/>
          </a:p>
          <a:p>
            <a:pPr>
              <a:buNone/>
            </a:pPr>
            <a:endParaRPr lang="en-US" sz="4500" i="1" dirty="0"/>
          </a:p>
          <a:p>
            <a:pPr>
              <a:buNone/>
            </a:pPr>
            <a:endParaRPr lang="en-US" sz="4500" i="1" dirty="0"/>
          </a:p>
          <a:p>
            <a:pPr>
              <a:buNone/>
            </a:pPr>
            <a:endParaRPr lang="en-US" sz="4500" i="1" dirty="0"/>
          </a:p>
          <a:p>
            <a:pPr>
              <a:buNone/>
            </a:pPr>
            <a:endParaRPr lang="en-US" sz="9600" i="1" dirty="0"/>
          </a:p>
          <a:p>
            <a:pPr>
              <a:buNone/>
            </a:pPr>
            <a:endParaRPr lang="en-US" sz="4500" dirty="0"/>
          </a:p>
          <a:p>
            <a:pPr>
              <a:buNone/>
            </a:pPr>
            <a:endParaRPr lang="en-US" sz="4500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867187"/>
              </p:ext>
            </p:extLst>
          </p:nvPr>
        </p:nvGraphicFramePr>
        <p:xfrm>
          <a:off x="4727257" y="559117"/>
          <a:ext cx="14017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60240" imgH="469800" progId="Equation.3">
                  <p:embed/>
                </p:oleObj>
              </mc:Choice>
              <mc:Fallback>
                <p:oleObj name="Equation" r:id="rId2" imgW="660240" imgH="469800" progId="Equation.3">
                  <p:embed/>
                  <p:pic>
                    <p:nvPicPr>
                      <p:cNvPr id="1843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7257" y="559117"/>
                        <a:ext cx="1401763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1299684"/>
              </p:ext>
            </p:extLst>
          </p:nvPr>
        </p:nvGraphicFramePr>
        <p:xfrm>
          <a:off x="2448400" y="2020889"/>
          <a:ext cx="2979738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480" imgH="355320" progId="Equation.3">
                  <p:embed/>
                </p:oleObj>
              </mc:Choice>
              <mc:Fallback>
                <p:oleObj name="Equation" r:id="rId4" imgW="1320480" imgH="355320" progId="Equation.3">
                  <p:embed/>
                  <p:pic>
                    <p:nvPicPr>
                      <p:cNvPr id="1843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8400" y="2020889"/>
                        <a:ext cx="2979738" cy="808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2773312"/>
              </p:ext>
            </p:extLst>
          </p:nvPr>
        </p:nvGraphicFramePr>
        <p:xfrm>
          <a:off x="2238059" y="3273425"/>
          <a:ext cx="4378325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825480" progId="Equation.3">
                  <p:embed/>
                </p:oleObj>
              </mc:Choice>
              <mc:Fallback>
                <p:oleObj name="Equation" r:id="rId6" imgW="2374560" imgH="825480" progId="Equation.3">
                  <p:embed/>
                  <p:pic>
                    <p:nvPicPr>
                      <p:cNvPr id="1844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059" y="3273425"/>
                        <a:ext cx="4378325" cy="151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345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00" y="685801"/>
            <a:ext cx="10637520" cy="5440363"/>
          </a:xfrm>
        </p:spPr>
        <p:txBody>
          <a:bodyPr>
            <a:normAutofit/>
          </a:bodyPr>
          <a:lstStyle/>
          <a:p>
            <a:r>
              <a:rPr lang="en-US" sz="2400" i="1" dirty="0" err="1">
                <a:solidFill>
                  <a:srgbClr val="FF0000"/>
                </a:solidFill>
              </a:rPr>
              <a:t>Metode</a:t>
            </a:r>
            <a:r>
              <a:rPr lang="en-US" sz="2400" i="1" dirty="0">
                <a:solidFill>
                  <a:srgbClr val="FF0000"/>
                </a:solidFill>
              </a:rPr>
              <a:t>  </a:t>
            </a:r>
            <a:r>
              <a:rPr lang="en-US" sz="2400" i="1" dirty="0" err="1">
                <a:solidFill>
                  <a:srgbClr val="FF0000"/>
                </a:solidFill>
              </a:rPr>
              <a:t>numerik</a:t>
            </a:r>
            <a:endParaRPr lang="en-US" sz="2400" i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Nilai</a:t>
            </a:r>
            <a:r>
              <a:rPr lang="en-US" sz="2400" dirty="0"/>
              <a:t> integral = </a:t>
            </a:r>
            <a:r>
              <a:rPr lang="en-US" sz="2400" dirty="0" err="1"/>
              <a:t>luas</a:t>
            </a:r>
            <a:r>
              <a:rPr lang="en-US" sz="2400" dirty="0"/>
              <a:t> </a:t>
            </a:r>
            <a:r>
              <a:rPr lang="en-US" sz="2400" dirty="0" err="1"/>
              <a:t>daerah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kurva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	</a:t>
            </a:r>
          </a:p>
          <a:p>
            <a:pPr>
              <a:buNone/>
            </a:pPr>
            <a:r>
              <a:rPr lang="en-US" sz="2400" dirty="0"/>
              <a:t>	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3590569"/>
              </p:ext>
            </p:extLst>
          </p:nvPr>
        </p:nvGraphicFramePr>
        <p:xfrm>
          <a:off x="1376363" y="1423988"/>
          <a:ext cx="5268912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997708" imgH="2080260" progId="Visio.Drawing.11">
                  <p:embed/>
                </p:oleObj>
              </mc:Choice>
              <mc:Fallback>
                <p:oleObj name="Visio" r:id="rId2" imgW="2997708" imgH="2080260" progId="Visio.Drawing.11">
                  <p:embed/>
                  <p:pic>
                    <p:nvPicPr>
                      <p:cNvPr id="235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6363" y="1423988"/>
                        <a:ext cx="5268912" cy="36576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8930" y="2057400"/>
            <a:ext cx="58370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Rumus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r>
              <a:rPr lang="en-US" sz="2000" dirty="0"/>
              <a:t> </a:t>
            </a:r>
            <a:r>
              <a:rPr lang="en-US" sz="2000" dirty="0" err="1"/>
              <a:t>trapesium</a:t>
            </a:r>
            <a:r>
              <a:rPr lang="en-US" sz="2000" dirty="0"/>
              <a:t> = (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sisi</a:t>
            </a:r>
            <a:r>
              <a:rPr lang="en-US" sz="2000" dirty="0"/>
              <a:t> </a:t>
            </a:r>
            <a:r>
              <a:rPr lang="en-US" sz="2000" dirty="0" err="1"/>
              <a:t>sejajar</a:t>
            </a:r>
            <a:r>
              <a:rPr lang="en-US" sz="2000" dirty="0"/>
              <a:t> x </a:t>
            </a:r>
            <a:r>
              <a:rPr lang="en-US" sz="2000" dirty="0" err="1"/>
              <a:t>tinggi</a:t>
            </a:r>
            <a:r>
              <a:rPr lang="en-US" sz="2000" dirty="0"/>
              <a:t> )/2</a:t>
            </a:r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1905000" y="4876800"/>
          <a:ext cx="13716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23586" imgH="469696" progId="Equation.3">
                  <p:embed/>
                </p:oleObj>
              </mc:Choice>
              <mc:Fallback>
                <p:oleObj name="Equation" r:id="rId4" imgW="723586" imgH="469696" progId="Equation.3">
                  <p:embed/>
                  <p:pic>
                    <p:nvPicPr>
                      <p:cNvPr id="235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876800"/>
                        <a:ext cx="1371600" cy="8842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746122" y="5080860"/>
            <a:ext cx="5816016" cy="1908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</a:t>
            </a:r>
            <a:r>
              <a:rPr lang="en-US" sz="2000" dirty="0">
                <a:sym typeface="Symbol"/>
              </a:rPr>
              <a:t></a:t>
            </a:r>
            <a:r>
              <a:rPr lang="en-US" sz="2000" dirty="0"/>
              <a:t> {[</a:t>
            </a:r>
            <a:r>
              <a:rPr lang="en-US" sz="2000" i="1" dirty="0"/>
              <a:t>f</a:t>
            </a:r>
            <a:r>
              <a:rPr lang="en-US" sz="2000" dirty="0"/>
              <a:t>(-1) + </a:t>
            </a:r>
            <a:r>
              <a:rPr lang="en-US" sz="2000" i="1" dirty="0"/>
              <a:t>f</a:t>
            </a:r>
            <a:r>
              <a:rPr lang="en-US" sz="2000" dirty="0"/>
              <a:t>(-1/2)] </a:t>
            </a:r>
            <a:r>
              <a:rPr lang="en-US" sz="2000" dirty="0">
                <a:sym typeface="Symbol"/>
              </a:rPr>
              <a:t></a:t>
            </a:r>
            <a:r>
              <a:rPr lang="en-US" sz="2000" dirty="0"/>
              <a:t> 0.5/2} + {[</a:t>
            </a:r>
            <a:r>
              <a:rPr lang="en-US" sz="2000" i="1" dirty="0"/>
              <a:t>f</a:t>
            </a:r>
            <a:r>
              <a:rPr lang="en-US" sz="2000" dirty="0"/>
              <a:t>(-1/2) + </a:t>
            </a:r>
            <a:r>
              <a:rPr lang="en-US" sz="2000" i="1" dirty="0"/>
              <a:t>f</a:t>
            </a:r>
            <a:r>
              <a:rPr lang="en-US" sz="2000" dirty="0"/>
              <a:t>(0)] </a:t>
            </a:r>
            <a:r>
              <a:rPr lang="en-US" sz="2000" dirty="0">
                <a:sym typeface="Symbol"/>
              </a:rPr>
              <a:t></a:t>
            </a:r>
            <a:r>
              <a:rPr lang="en-US" sz="2000" dirty="0"/>
              <a:t> 0.5/2} +</a:t>
            </a:r>
          </a:p>
          <a:p>
            <a:r>
              <a:rPr lang="en-US" sz="2000" dirty="0"/>
              <a:t>      {[</a:t>
            </a:r>
            <a:r>
              <a:rPr lang="en-US" sz="2000" i="1" dirty="0"/>
              <a:t>f</a:t>
            </a:r>
            <a:r>
              <a:rPr lang="en-US" sz="2000" dirty="0"/>
              <a:t>(0) + </a:t>
            </a:r>
            <a:r>
              <a:rPr lang="en-US" sz="2000" i="1" dirty="0"/>
              <a:t>f</a:t>
            </a:r>
            <a:r>
              <a:rPr lang="en-US" sz="2000" dirty="0"/>
              <a:t>(1/2)] </a:t>
            </a:r>
            <a:r>
              <a:rPr lang="en-US" sz="2000" dirty="0">
                <a:sym typeface="Symbol"/>
              </a:rPr>
              <a:t></a:t>
            </a:r>
            <a:r>
              <a:rPr lang="en-US" sz="2000" dirty="0"/>
              <a:t> 0.5/2} + {[</a:t>
            </a:r>
            <a:r>
              <a:rPr lang="en-US" sz="2000" i="1" dirty="0"/>
              <a:t>f</a:t>
            </a:r>
            <a:r>
              <a:rPr lang="en-US" sz="2000" dirty="0"/>
              <a:t>(1/2) +</a:t>
            </a:r>
            <a:r>
              <a:rPr lang="en-US" sz="2000" i="1" dirty="0"/>
              <a:t> f</a:t>
            </a:r>
            <a:r>
              <a:rPr lang="en-US" sz="2000" dirty="0"/>
              <a:t>(1)] </a:t>
            </a:r>
            <a:r>
              <a:rPr lang="en-US" sz="2000" dirty="0">
                <a:sym typeface="Symbol"/>
              </a:rPr>
              <a:t></a:t>
            </a:r>
            <a:r>
              <a:rPr lang="en-US" sz="2000" dirty="0"/>
              <a:t> 0.5/2}</a:t>
            </a:r>
          </a:p>
          <a:p>
            <a:r>
              <a:rPr lang="en-US" sz="2000" dirty="0"/>
              <a:t>   </a:t>
            </a:r>
            <a:r>
              <a:rPr lang="en-US" sz="2000" dirty="0">
                <a:sym typeface="Symbol"/>
              </a:rPr>
              <a:t></a:t>
            </a:r>
            <a:r>
              <a:rPr lang="en-US" sz="2000" dirty="0"/>
              <a:t> 0.5/2 {</a:t>
            </a:r>
            <a:r>
              <a:rPr lang="en-US" sz="2000" i="1" dirty="0"/>
              <a:t>f</a:t>
            </a:r>
            <a:r>
              <a:rPr lang="en-US" sz="2000" dirty="0"/>
              <a:t>(-1) + 2</a:t>
            </a:r>
            <a:r>
              <a:rPr lang="en-US" sz="2000" i="1" dirty="0"/>
              <a:t>f</a:t>
            </a:r>
            <a:r>
              <a:rPr lang="en-US" sz="2000" dirty="0"/>
              <a:t>(-1/2) + 2</a:t>
            </a:r>
            <a:r>
              <a:rPr lang="en-US" sz="2000" i="1" dirty="0"/>
              <a:t>f</a:t>
            </a:r>
            <a:r>
              <a:rPr lang="en-US" sz="2000" dirty="0"/>
              <a:t>(0) + 2</a:t>
            </a:r>
            <a:r>
              <a:rPr lang="en-US" sz="2000" i="1" dirty="0"/>
              <a:t>f</a:t>
            </a:r>
            <a:r>
              <a:rPr lang="en-US" sz="2000" dirty="0"/>
              <a:t>(1/2) + </a:t>
            </a:r>
            <a:r>
              <a:rPr lang="en-US" sz="2000" i="1" dirty="0"/>
              <a:t>f</a:t>
            </a:r>
            <a:r>
              <a:rPr lang="en-US" sz="2000" dirty="0"/>
              <a:t>(1)}</a:t>
            </a:r>
          </a:p>
          <a:p>
            <a:r>
              <a:rPr lang="en-US" sz="2000" dirty="0"/>
              <a:t>   </a:t>
            </a:r>
            <a:r>
              <a:rPr lang="en-US" sz="2000" dirty="0">
                <a:sym typeface="Symbol"/>
              </a:rPr>
              <a:t></a:t>
            </a:r>
            <a:r>
              <a:rPr lang="en-US" sz="2000" dirty="0"/>
              <a:t> 0.5/2 {3 + 7.5 + 8 + 7.5 + 3} </a:t>
            </a:r>
          </a:p>
          <a:p>
            <a:r>
              <a:rPr lang="en-US" sz="2000" dirty="0"/>
              <a:t>   </a:t>
            </a:r>
            <a:r>
              <a:rPr lang="en-US" sz="2000" dirty="0">
                <a:sym typeface="Symbol"/>
              </a:rPr>
              <a:t></a:t>
            </a:r>
            <a:r>
              <a:rPr lang="en-US" sz="2000" dirty="0"/>
              <a:t> 7.25</a:t>
            </a:r>
          </a:p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39399-CFCF-4275-804F-E2CC1C7438E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B7A5DC-8577-42C1-BD86-FD7A58B4B57B}"/>
              </a:ext>
            </a:extLst>
          </p:cNvPr>
          <p:cNvSpPr/>
          <p:nvPr/>
        </p:nvSpPr>
        <p:spPr>
          <a:xfrm>
            <a:off x="2141245" y="5080860"/>
            <a:ext cx="28200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	     </a:t>
            </a:r>
            <a:r>
              <a:rPr lang="en-US" sz="2000" dirty="0">
                <a:sym typeface="Symbol"/>
              </a:rPr>
              <a:t> p + q + r + s </a:t>
            </a:r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A5A3B8-26E1-4CCE-89E8-8415E571ED83}"/>
              </a:ext>
            </a:extLst>
          </p:cNvPr>
          <p:cNvSpPr txBox="1"/>
          <p:nvPr/>
        </p:nvSpPr>
        <p:spPr>
          <a:xfrm>
            <a:off x="2936240" y="4046940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892745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5360" y="838200"/>
            <a:ext cx="10647680" cy="5518150"/>
          </a:xfrm>
        </p:spPr>
        <p:txBody>
          <a:bodyPr>
            <a:normAutofit/>
          </a:bodyPr>
          <a:lstStyle/>
          <a:p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numerik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en-US" sz="2400" dirty="0" err="1"/>
              <a:t>hampiran</a:t>
            </a:r>
            <a:r>
              <a:rPr lang="en-US" sz="2400" dirty="0"/>
              <a:t> (</a:t>
            </a:r>
            <a:r>
              <a:rPr lang="en-US" sz="2400" dirty="0" err="1"/>
              <a:t>aproksimasi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r>
              <a:rPr lang="en-US" sz="2400" dirty="0" err="1"/>
              <a:t>Hampiran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en-US" sz="2400" dirty="0" err="1"/>
              <a:t>eksak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en-US" sz="2400" dirty="0" err="1"/>
              <a:t>numerik</a:t>
            </a:r>
            <a:r>
              <a:rPr lang="en-US" sz="2400" dirty="0"/>
              <a:t> </a:t>
            </a:r>
            <a:r>
              <a:rPr lang="en-US" sz="2400" dirty="0" err="1"/>
              <a:t>mengandung</a:t>
            </a:r>
            <a:r>
              <a:rPr lang="en-US" sz="2400" dirty="0"/>
              <a:t>  </a:t>
            </a:r>
            <a:r>
              <a:rPr lang="en-US" sz="2400" dirty="0" err="1"/>
              <a:t>galat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b="1" dirty="0" err="1"/>
              <a:t>Galat</a:t>
            </a:r>
            <a:r>
              <a:rPr lang="en-US" sz="2400" dirty="0"/>
              <a:t>  (</a:t>
            </a:r>
            <a:r>
              <a:rPr lang="en-US" sz="2400" dirty="0">
                <a:sym typeface="Symbol"/>
              </a:rPr>
              <a:t>)</a:t>
            </a:r>
            <a:r>
              <a:rPr lang="en-US" sz="2400" dirty="0"/>
              <a:t>: </a:t>
            </a:r>
            <a:r>
              <a:rPr lang="en-US" sz="2400" dirty="0" err="1"/>
              <a:t>perbedaan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en-US" sz="2400" dirty="0" err="1"/>
              <a:t>eksak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en-US" sz="2400" dirty="0" err="1"/>
              <a:t>hampiran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Definisi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r>
              <a:rPr lang="en-US" sz="2400" dirty="0"/>
              <a:t>Salah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galat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galat</a:t>
            </a:r>
            <a:r>
              <a:rPr lang="en-US" sz="2400" dirty="0"/>
              <a:t> </a:t>
            </a:r>
            <a:r>
              <a:rPr lang="en-US" sz="2400" dirty="0" err="1"/>
              <a:t>pembulatan</a:t>
            </a:r>
            <a:r>
              <a:rPr lang="en-US" sz="2400" dirty="0"/>
              <a:t> (</a:t>
            </a:r>
            <a:r>
              <a:rPr lang="en-US" sz="2400" i="1" dirty="0"/>
              <a:t>rounding error</a:t>
            </a:r>
            <a:r>
              <a:rPr lang="en-US" sz="2400" dirty="0"/>
              <a:t>).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6719266"/>
              </p:ext>
            </p:extLst>
          </p:nvPr>
        </p:nvGraphicFramePr>
        <p:xfrm>
          <a:off x="2499360" y="4455160"/>
          <a:ext cx="1219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5626" imgH="177646" progId="Equation.3">
                  <p:embed/>
                </p:oleObj>
              </mc:Choice>
              <mc:Fallback>
                <p:oleObj name="Equation" r:id="rId2" imgW="545626" imgH="177646" progId="Equation.3">
                  <p:embed/>
                  <p:pic>
                    <p:nvPicPr>
                      <p:cNvPr id="6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9360" y="4455160"/>
                        <a:ext cx="1219200" cy="406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90739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773" y="305907"/>
            <a:ext cx="10515600" cy="1325563"/>
          </a:xfrm>
        </p:spPr>
        <p:txBody>
          <a:bodyPr/>
          <a:lstStyle/>
          <a:p>
            <a:r>
              <a:rPr lang="en-US" b="1" dirty="0" err="1">
                <a:latin typeface="+mn-lt"/>
              </a:rPr>
              <a:t>Interpolasi</a:t>
            </a:r>
            <a:r>
              <a:rPr lang="en-US" b="1" dirty="0">
                <a:latin typeface="+mn-lt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5773" y="1690688"/>
            <a:ext cx="7124502" cy="4648200"/>
          </a:xfrm>
        </p:spPr>
        <p:txBody>
          <a:bodyPr>
            <a:normAutofit/>
          </a:bodyPr>
          <a:lstStyle/>
          <a:p>
            <a:r>
              <a:rPr lang="en-US" sz="2400" dirty="0"/>
              <a:t>Salah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numerik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b="1" dirty="0" err="1"/>
              <a:t>interpolasi</a:t>
            </a:r>
            <a:r>
              <a:rPr lang="en-US" sz="2400" dirty="0"/>
              <a:t>   </a:t>
            </a:r>
          </a:p>
          <a:p>
            <a:r>
              <a:rPr lang="en-US" sz="2400" b="1" dirty="0" err="1"/>
              <a:t>Persoalan</a:t>
            </a:r>
            <a:r>
              <a:rPr lang="en-US" sz="2400" b="1" dirty="0"/>
              <a:t> </a:t>
            </a:r>
            <a:r>
              <a:rPr lang="en-US" sz="2400" b="1" dirty="0" err="1"/>
              <a:t>interpolasi</a:t>
            </a:r>
            <a:r>
              <a:rPr lang="en-US" sz="2400" dirty="0"/>
              <a:t>: 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>
                <a:sym typeface="Symbol"/>
              </a:rPr>
              <a:t></a:t>
            </a:r>
            <a:r>
              <a:rPr lang="en-US" sz="2400" dirty="0"/>
              <a:t>1 </a:t>
            </a:r>
            <a:r>
              <a:rPr lang="en-US" sz="2400" dirty="0" err="1"/>
              <a:t>buah</a:t>
            </a:r>
            <a:r>
              <a:rPr lang="en-US" sz="2400" dirty="0"/>
              <a:t> 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, (</a:t>
            </a:r>
            <a:r>
              <a:rPr lang="en-US" sz="2400" i="1" dirty="0"/>
              <a:t>x</a:t>
            </a:r>
            <a:r>
              <a:rPr lang="en-US" sz="2400" baseline="-25000" dirty="0"/>
              <a:t>0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baseline="-25000" dirty="0"/>
              <a:t>0</a:t>
            </a:r>
            <a:r>
              <a:rPr lang="en-US" sz="2400" dirty="0"/>
              <a:t>),</a:t>
            </a:r>
            <a:r>
              <a:rPr lang="en-US" sz="2400" baseline="-25000" dirty="0"/>
              <a:t> 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y</a:t>
            </a:r>
            <a:r>
              <a:rPr lang="en-US" sz="2400" baseline="-25000" dirty="0"/>
              <a:t>1</a:t>
            </a:r>
            <a:r>
              <a:rPr lang="en-US" sz="2400" dirty="0"/>
              <a:t>),</a:t>
            </a:r>
            <a:r>
              <a:rPr lang="en-US" sz="2400" baseline="-25000" dirty="0"/>
              <a:t> </a:t>
            </a:r>
            <a:r>
              <a:rPr lang="en-US" sz="2400" dirty="0"/>
              <a:t>..., (</a:t>
            </a:r>
            <a:r>
              <a:rPr lang="en-US" sz="2400" i="1" dirty="0" err="1"/>
              <a:t>x</a:t>
            </a:r>
            <a:r>
              <a:rPr lang="en-US" sz="2400" i="1" baseline="-25000" dirty="0" err="1"/>
              <a:t>n</a:t>
            </a:r>
            <a:r>
              <a:rPr lang="en-US" sz="2400" dirty="0"/>
              <a:t>, </a:t>
            </a:r>
            <a:r>
              <a:rPr lang="en-US" sz="2400" i="1" dirty="0" err="1"/>
              <a:t>y</a:t>
            </a:r>
            <a:r>
              <a:rPr lang="en-US" sz="2400" i="1" baseline="-25000" dirty="0" err="1"/>
              <a:t>n</a:t>
            </a:r>
            <a:r>
              <a:rPr lang="en-US" sz="2400" dirty="0"/>
              <a:t>).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 </a:t>
            </a:r>
            <a:r>
              <a:rPr lang="en-US" sz="2400" i="1" dirty="0" err="1"/>
              <a:t>p</a:t>
            </a:r>
            <a:r>
              <a:rPr lang="en-US" sz="2400" i="1" baseline="-25000" dirty="0" err="1"/>
              <a:t>n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yang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sedemikian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endParaRPr lang="en-US" sz="2400" dirty="0"/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i="1" dirty="0" err="1"/>
              <a:t>y</a:t>
            </a:r>
            <a:r>
              <a:rPr lang="en-US" sz="2400" i="1" baseline="-25000" dirty="0" err="1"/>
              <a:t>i</a:t>
            </a:r>
            <a:r>
              <a:rPr lang="en-US" sz="2400" i="1" dirty="0"/>
              <a:t> </a:t>
            </a:r>
            <a:r>
              <a:rPr lang="en-US" sz="2400" dirty="0">
                <a:sym typeface="Symbol"/>
              </a:rPr>
              <a:t></a:t>
            </a:r>
            <a:r>
              <a:rPr lang="en-US" sz="2400" dirty="0"/>
              <a:t> </a:t>
            </a:r>
            <a:r>
              <a:rPr lang="en-US" sz="2400" i="1" dirty="0" err="1"/>
              <a:t>p</a:t>
            </a:r>
            <a:r>
              <a:rPr lang="en-US" sz="2400" i="1" baseline="-25000" dirty="0" err="1"/>
              <a:t>n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i="1" baseline="-25000" dirty="0"/>
              <a:t>i</a:t>
            </a:r>
            <a:r>
              <a:rPr lang="en-US" sz="2400" dirty="0"/>
              <a:t>)    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i="1" dirty="0" err="1"/>
              <a:t>i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</a:t>
            </a:r>
            <a:r>
              <a:rPr lang="en-US" sz="2400" dirty="0"/>
              <a:t> 0, 1, 2, …, </a:t>
            </a:r>
            <a:r>
              <a:rPr lang="en-US" sz="2400" i="1" dirty="0"/>
              <a:t>n</a:t>
            </a:r>
            <a:endParaRPr lang="en-US" sz="2400" dirty="0"/>
          </a:p>
          <a:p>
            <a:pPr indent="0">
              <a:buNone/>
            </a:pPr>
            <a:endParaRPr lang="en-US" sz="2400" dirty="0"/>
          </a:p>
          <a:p>
            <a:pPr indent="0">
              <a:buNone/>
            </a:pP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 </a:t>
            </a:r>
            <a:r>
              <a:rPr lang="en-US" sz="2400" dirty="0" err="1"/>
              <a:t>interpolasi</a:t>
            </a:r>
            <a:r>
              <a:rPr lang="en-US" sz="2400" dirty="0"/>
              <a:t> </a:t>
            </a:r>
            <a:r>
              <a:rPr lang="en-US" sz="2400" i="1" dirty="0" err="1"/>
              <a:t>p</a:t>
            </a:r>
            <a:r>
              <a:rPr lang="en-US" sz="2400" i="1" baseline="-25000" dirty="0" err="1"/>
              <a:t>n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</a:t>
            </a:r>
            <a:r>
              <a:rPr lang="en-US" sz="2400" dirty="0" err="1"/>
              <a:t>ditemukan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i="1" dirty="0" err="1"/>
              <a:t>p</a:t>
            </a:r>
            <a:r>
              <a:rPr lang="en-US" sz="2400" i="1" baseline="-25000" dirty="0" err="1"/>
              <a:t>n</a:t>
            </a:r>
            <a:r>
              <a:rPr lang="en-US" sz="2400" dirty="0"/>
              <a:t>(</a:t>
            </a:r>
            <a:r>
              <a:rPr lang="en-US" sz="2400" i="1" dirty="0"/>
              <a:t>x</a:t>
            </a:r>
            <a:r>
              <a:rPr lang="en-US" sz="2400" dirty="0"/>
              <a:t>)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menghitung</a:t>
            </a:r>
            <a:r>
              <a:rPr lang="en-US" sz="2400" dirty="0"/>
              <a:t> </a:t>
            </a:r>
            <a:r>
              <a:rPr lang="en-US" sz="2400" dirty="0" err="1"/>
              <a:t>perkiraan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i="1" dirty="0"/>
              <a:t>y</a:t>
            </a:r>
            <a:r>
              <a:rPr lang="en-US" sz="2400" dirty="0"/>
              <a:t> pada </a:t>
            </a:r>
            <a:r>
              <a:rPr lang="en-US" sz="2400" i="1" dirty="0"/>
              <a:t>x</a:t>
            </a:r>
            <a:r>
              <a:rPr lang="en-US" sz="2400" dirty="0"/>
              <a:t> = </a:t>
            </a:r>
            <a:r>
              <a:rPr lang="en-US" sz="2400" i="1" dirty="0"/>
              <a:t>a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i="1" dirty="0"/>
              <a:t>y</a:t>
            </a:r>
            <a:r>
              <a:rPr lang="en-US" sz="2400" dirty="0"/>
              <a:t> = </a:t>
            </a:r>
            <a:r>
              <a:rPr lang="en-US" sz="2400" i="1" dirty="0" err="1"/>
              <a:t>p</a:t>
            </a:r>
            <a:r>
              <a:rPr lang="en-US" sz="2400" i="1" baseline="-25000" dirty="0" err="1"/>
              <a:t>n</a:t>
            </a:r>
            <a:r>
              <a:rPr lang="en-US" sz="2400" dirty="0"/>
              <a:t>(</a:t>
            </a:r>
            <a:r>
              <a:rPr lang="en-US" sz="2400" i="1" dirty="0"/>
              <a:t>a</a:t>
            </a:r>
            <a:r>
              <a:rPr lang="en-US" sz="2400" dirty="0"/>
              <a:t>).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650662"/>
              </p:ext>
            </p:extLst>
          </p:nvPr>
        </p:nvGraphicFramePr>
        <p:xfrm>
          <a:off x="7533409" y="2897815"/>
          <a:ext cx="4481945" cy="2768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540508" imgH="1572768" progId="Visio.Drawing.11">
                  <p:embed/>
                </p:oleObj>
              </mc:Choice>
              <mc:Fallback>
                <p:oleObj name="Visio" r:id="rId2" imgW="2540508" imgH="1572768" progId="Visio.Drawing.11">
                  <p:embed/>
                  <p:pic>
                    <p:nvPicPr>
                      <p:cNvPr id="6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33409" y="2897815"/>
                        <a:ext cx="4481945" cy="27682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5012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467713"/>
              </p:ext>
            </p:extLst>
          </p:nvPr>
        </p:nvGraphicFramePr>
        <p:xfrm>
          <a:off x="1071880" y="1600200"/>
          <a:ext cx="10201952" cy="4160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4859686" imgH="1934634" progId="Word.Document.12">
                  <p:embed/>
                </p:oleObj>
              </mc:Choice>
              <mc:Fallback>
                <p:oleObj name="Document" r:id="rId2" imgW="4859686" imgH="1934634" progId="Word.Document.12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880" y="1600200"/>
                        <a:ext cx="10201952" cy="416052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96621" y="736601"/>
            <a:ext cx="6562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/>
              <a:t>Contoh</a:t>
            </a:r>
            <a:r>
              <a:rPr lang="en-US" sz="2400" b="1" dirty="0"/>
              <a:t> </a:t>
            </a:r>
            <a:r>
              <a:rPr lang="en-US" sz="2400" b="1" dirty="0" err="1"/>
              <a:t>persoalan</a:t>
            </a:r>
            <a:r>
              <a:rPr lang="en-US" sz="2400" b="1" dirty="0"/>
              <a:t> </a:t>
            </a:r>
            <a:r>
              <a:rPr lang="en-US" sz="2400" b="1" dirty="0" err="1"/>
              <a:t>interpolasi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</a:t>
            </a:r>
            <a:r>
              <a:rPr lang="en-US" sz="2400" b="1" dirty="0" err="1"/>
              <a:t>bidang</a:t>
            </a:r>
            <a:r>
              <a:rPr lang="en-US" sz="2400" b="1" dirty="0"/>
              <a:t> </a:t>
            </a:r>
            <a:r>
              <a:rPr lang="en-US" sz="2400" b="1" dirty="0" err="1"/>
              <a:t>fisika</a:t>
            </a:r>
            <a:r>
              <a:rPr lang="en-US" sz="2400" b="1" dirty="0"/>
              <a:t>: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099EB7B-C397-2360-28D5-4C81866FBADF}"/>
              </a:ext>
            </a:extLst>
          </p:cNvPr>
          <p:cNvSpPr txBox="1"/>
          <p:nvPr/>
        </p:nvSpPr>
        <p:spPr>
          <a:xfrm>
            <a:off x="896621" y="5360610"/>
            <a:ext cx="10794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Fungsi</a:t>
            </a:r>
            <a:r>
              <a:rPr lang="en-US" sz="2000" dirty="0">
                <a:solidFill>
                  <a:srgbClr val="FF0000"/>
                </a:solidFill>
              </a:rPr>
              <a:t> y </a:t>
            </a:r>
            <a:r>
              <a:rPr lang="en-US" sz="2000" dirty="0" err="1">
                <a:solidFill>
                  <a:srgbClr val="FF0000"/>
                </a:solidFill>
              </a:rPr>
              <a:t>terhadap</a:t>
            </a:r>
            <a:r>
              <a:rPr lang="en-US" sz="2000" dirty="0">
                <a:solidFill>
                  <a:srgbClr val="FF0000"/>
                </a:solidFill>
              </a:rPr>
              <a:t> x </a:t>
            </a:r>
            <a:r>
              <a:rPr lang="en-US" sz="2000" dirty="0" err="1">
                <a:solidFill>
                  <a:srgbClr val="FF0000"/>
                </a:solidFill>
              </a:rPr>
              <a:t>tidak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diketahui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  <a:r>
              <a:rPr lang="en-US" sz="2000" dirty="0" err="1">
                <a:solidFill>
                  <a:srgbClr val="FF0000"/>
                </a:solidFill>
              </a:rPr>
              <a:t>namun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kita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dapat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mengestimasi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nilai</a:t>
            </a:r>
            <a:r>
              <a:rPr lang="en-US" sz="2000" dirty="0">
                <a:solidFill>
                  <a:srgbClr val="FF0000"/>
                </a:solidFill>
              </a:rPr>
              <a:t> y </a:t>
            </a:r>
            <a:r>
              <a:rPr lang="en-US" sz="2000" dirty="0" err="1">
                <a:solidFill>
                  <a:srgbClr val="FF0000"/>
                </a:solidFill>
              </a:rPr>
              <a:t>dengan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metode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interpolasi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483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2640"/>
            <a:ext cx="10515600" cy="5374323"/>
          </a:xfrm>
        </p:spPr>
        <p:txBody>
          <a:bodyPr>
            <a:normAutofit/>
          </a:bodyPr>
          <a:lstStyle/>
          <a:p>
            <a:r>
              <a:rPr lang="en-US" dirty="0" err="1"/>
              <a:t>Polinom</a:t>
            </a:r>
            <a:r>
              <a:rPr lang="en-US" dirty="0"/>
              <a:t> </a:t>
            </a:r>
            <a:r>
              <a:rPr lang="en-US" dirty="0" err="1"/>
              <a:t>interpolasi</a:t>
            </a:r>
            <a:r>
              <a:rPr lang="en-US" dirty="0"/>
              <a:t> 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i="1" dirty="0"/>
              <a:t>n </a:t>
            </a:r>
            <a:r>
              <a:rPr lang="en-US" dirty="0"/>
              <a:t>yang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titik-titik</a:t>
            </a:r>
            <a:r>
              <a:rPr lang="en-US" dirty="0"/>
              <a:t> (</a:t>
            </a:r>
            <a:r>
              <a:rPr lang="en-US" i="1" dirty="0"/>
              <a:t>x</a:t>
            </a:r>
            <a:r>
              <a:rPr lang="en-US" baseline="-25000" dirty="0"/>
              <a:t>0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baseline="-25000" dirty="0"/>
              <a:t>0</a:t>
            </a:r>
            <a:r>
              <a:rPr lang="en-US" dirty="0"/>
              <a:t>),</a:t>
            </a:r>
            <a:r>
              <a:rPr lang="en-US" baseline="-25000" dirty="0"/>
              <a:t> 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y</a:t>
            </a:r>
            <a:r>
              <a:rPr lang="en-US" baseline="-25000" dirty="0"/>
              <a:t>1</a:t>
            </a:r>
            <a:r>
              <a:rPr lang="en-US" dirty="0"/>
              <a:t>),</a:t>
            </a:r>
            <a:r>
              <a:rPr lang="en-US" baseline="-25000" dirty="0"/>
              <a:t> </a:t>
            </a:r>
            <a:r>
              <a:rPr lang="en-US" dirty="0"/>
              <a:t>..., (</a:t>
            </a:r>
            <a:r>
              <a:rPr lang="en-US" i="1" dirty="0" err="1"/>
              <a:t>x</a:t>
            </a:r>
            <a:r>
              <a:rPr lang="en-US" i="1" baseline="-25000" dirty="0" err="1"/>
              <a:t>n</a:t>
            </a:r>
            <a:r>
              <a:rPr lang="en-US" dirty="0"/>
              <a:t>, </a:t>
            </a:r>
            <a:r>
              <a:rPr lang="en-US" i="1" dirty="0" err="1"/>
              <a:t>y</a:t>
            </a:r>
            <a:r>
              <a:rPr lang="en-US" i="1" baseline="-25000" dirty="0" err="1"/>
              <a:t>n</a:t>
            </a:r>
            <a:r>
              <a:rPr lang="en-US" dirty="0"/>
              <a:t>) </a:t>
            </a:r>
            <a:r>
              <a:rPr lang="en-US" dirty="0" err="1"/>
              <a:t>adalah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i="1" dirty="0" err="1"/>
              <a:t>p</a:t>
            </a:r>
            <a:r>
              <a:rPr lang="en-US" i="1" baseline="-25000" dirty="0" err="1"/>
              <a:t>n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/>
              <a:t>a</a:t>
            </a:r>
            <a:r>
              <a:rPr lang="en-US" baseline="-25000" dirty="0"/>
              <a:t>0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a</a:t>
            </a:r>
            <a:r>
              <a:rPr lang="en-US" baseline="-25000" dirty="0"/>
              <a:t>2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… + </a:t>
            </a:r>
            <a:r>
              <a:rPr lang="en-US" i="1" dirty="0" err="1"/>
              <a:t>a</a:t>
            </a:r>
            <a:r>
              <a:rPr lang="en-US" i="1" baseline="-25000" dirty="0" err="1"/>
              <a:t>n</a:t>
            </a:r>
            <a:r>
              <a:rPr lang="en-US" i="1" dirty="0" err="1"/>
              <a:t>x</a:t>
            </a:r>
            <a:r>
              <a:rPr lang="en-US" i="1" baseline="30000" dirty="0" err="1"/>
              <a:t>n</a:t>
            </a:r>
            <a:endParaRPr lang="en-US" i="1" baseline="300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F347-2177-4539-9195-2E0D0E2C8E9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3130" y="3109913"/>
            <a:ext cx="758190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335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1903</Words>
  <Application>Microsoft Office PowerPoint</Application>
  <PresentationFormat>Widescreen</PresentationFormat>
  <Paragraphs>236</Paragraphs>
  <Slides>31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31</vt:i4>
      </vt:variant>
    </vt:vector>
  </HeadingPairs>
  <TitlesOfParts>
    <vt:vector size="41" baseType="lpstr">
      <vt:lpstr>Arial</vt:lpstr>
      <vt:lpstr>Calibri</vt:lpstr>
      <vt:lpstr>Calibri Light</vt:lpstr>
      <vt:lpstr>Symbol</vt:lpstr>
      <vt:lpstr>Wingdings</vt:lpstr>
      <vt:lpstr>Office Theme</vt:lpstr>
      <vt:lpstr>Equation</vt:lpstr>
      <vt:lpstr>Visio</vt:lpstr>
      <vt:lpstr>Document</vt:lpstr>
      <vt:lpstr>Visio.Drawing.11</vt:lpstr>
      <vt:lpstr>Aplikasi Metode Eliminasi Gauss  di dalam Metode Numerik</vt:lpstr>
      <vt:lpstr>Apa itu Metode Numerik?</vt:lpstr>
      <vt:lpstr>PowerPoint Presentation</vt:lpstr>
      <vt:lpstr>PowerPoint Presentation</vt:lpstr>
      <vt:lpstr>PowerPoint Presentation</vt:lpstr>
      <vt:lpstr>PowerPoint Presentation</vt:lpstr>
      <vt:lpstr>Interpolasi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Regresi</vt:lpstr>
      <vt:lpstr>PowerPoint Presentation</vt:lpstr>
      <vt:lpstr>PowerPoint Presentation</vt:lpstr>
      <vt:lpstr>PowerPoint Presentation</vt:lpstr>
      <vt:lpstr>Regresi Linier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Persamaan regresi linier untuk dua variabel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25</cp:revision>
  <dcterms:created xsi:type="dcterms:W3CDTF">2020-08-09T07:18:33Z</dcterms:created>
  <dcterms:modified xsi:type="dcterms:W3CDTF">2025-09-10T02:08:27Z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2025-08-20T08:33:03Z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5a1b94ac-7856-4394-840d-cbf4cb1056d6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