
<file path=[Content_Types].xml><?xml version="1.0" encoding="utf-8"?>
<Types xmlns="http://schemas.openxmlformats.org/package/2006/content-types">
  <Default Extension="bin" ContentType="application/vnd.openxmlformats-officedocument.oleObject"/>
  <Default Extension="docx" ContentType="application/vnd.openxmlformats-officedocument.wordprocessingml.documen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62" r:id="rId2"/>
    <p:sldId id="366" r:id="rId3"/>
    <p:sldId id="368" r:id="rId4"/>
    <p:sldId id="369" r:id="rId5"/>
    <p:sldId id="370" r:id="rId6"/>
    <p:sldId id="371" r:id="rId7"/>
    <p:sldId id="372" r:id="rId8"/>
    <p:sldId id="373" r:id="rId9"/>
    <p:sldId id="374" r:id="rId10"/>
    <p:sldId id="376" r:id="rId11"/>
    <p:sldId id="377" r:id="rId12"/>
    <p:sldId id="388" r:id="rId13"/>
    <p:sldId id="389" r:id="rId14"/>
    <p:sldId id="378" r:id="rId15"/>
    <p:sldId id="379" r:id="rId16"/>
    <p:sldId id="387" r:id="rId17"/>
    <p:sldId id="381" r:id="rId18"/>
    <p:sldId id="382" r:id="rId19"/>
    <p:sldId id="383" r:id="rId20"/>
    <p:sldId id="384" r:id="rId21"/>
    <p:sldId id="385" r:id="rId22"/>
    <p:sldId id="386" r:id="rId23"/>
    <p:sldId id="257" r:id="rId24"/>
    <p:sldId id="258" r:id="rId25"/>
    <p:sldId id="259" r:id="rId26"/>
    <p:sldId id="261" r:id="rId27"/>
    <p:sldId id="260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6E03D-835C-42CC-AF2A-62C2D243A729}" type="datetimeFigureOut">
              <a:rPr lang="en-US" smtClean="0"/>
              <a:t>8/20/2025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326B6D-C4B4-4E28-AD95-17F8B916A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670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B9429-CC67-4DE4-979E-AC4EF4E6589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719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F38D79-3763-49C6-A20A-3B2FA66042C9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541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1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16522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8A96E0-4A36-425D-8621-16BAFA68B17D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542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4556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E360EC-D872-4A42-9D3F-717AF5E925F6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22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44155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5BD688-D19C-4583-8F12-9054AE7C70AE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533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3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14634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589AB5-6166-42E6-A6E8-B8AD3B59DFFD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534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9460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9364C7-8DB8-4AD8-AE6E-F0DF03CF345E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535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288174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847BB6-1DCE-475E-AA7E-B4D0974A0352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536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01086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0822A9-E852-4DA9-B219-A58C24073C8F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537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7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63692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CE92A0-0A63-4795-BDCB-E964286463DC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538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55287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8697D6-B4DC-4B2C-8472-53C70D3488F0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539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9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8260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838BA-A902-435A-A807-08BCC32E555B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IF2123 Aljabar Geometri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793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FBB01-BD16-4E49-811B-001CD71F5DDF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IF2123 Aljabar Geometri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38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1F214-BD9C-4E4B-B9EC-5D743A136410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IF2123 Aljabar Geometri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927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304800"/>
            <a:ext cx="9245600" cy="533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81051" y="923926"/>
            <a:ext cx="5537200" cy="5857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1451" y="923926"/>
            <a:ext cx="5537200" cy="5857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4790926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6167-F017-48A8-BA7C-C0D685F7E5DE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IF2123 Aljabar Geometri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671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7A7DB-241F-4233-B2DA-5127B0748704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IF2123 Aljabar Geometri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327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D5F47-31D9-4CDF-91D6-CA82502947FC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IF2123 Aljabar Geometri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41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2CD97-241E-4B83-BE50-E356676CFF01}" type="datetime1">
              <a:rPr lang="en-US" smtClean="0"/>
              <a:t>8/20/2025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IF2123 Aljabar Geometri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810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58AF0-71D3-458D-8D50-CE78B68082E4}" type="datetime1">
              <a:rPr lang="en-US" smtClean="0"/>
              <a:t>8/20/2025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IF2123 Aljabar Geometri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457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C2A7-DA98-4767-8EB1-A93056E48485}" type="datetime1">
              <a:rPr lang="en-US" smtClean="0"/>
              <a:t>8/20/2025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IF2123 Aljabar Geometri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417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FEB60-AB79-427D-8070-A0B9B5EFD203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IF2123 Aljabar Geometri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8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62F95-E0BE-4E11-928A-3076674397CB}" type="datetime1">
              <a:rPr lang="en-US" smtClean="0"/>
              <a:t>8/20/2025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 - IF2123 Aljabar Geometri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428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26071-94FC-4392-9993-3EEB5F57DD46}" type="datetime1">
              <a:rPr lang="en-US" smtClean="0"/>
              <a:t>8/20/2025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Rinaldi Munir - IF2123 Aljabar Geometri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1A09D-E44D-4C19-9909-0731439A34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453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emf"/><Relationship Id="rId4" Type="http://schemas.openxmlformats.org/officeDocument/2006/relationships/package" Target="../embeddings/Microsoft_Word_Document.docx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package" Target="../embeddings/Microsoft_Word_Document1.docx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960" y="518160"/>
            <a:ext cx="11054080" cy="2533651"/>
          </a:xfrm>
        </p:spPr>
        <p:txBody>
          <a:bodyPr>
            <a:normAutofit/>
          </a:bodyPr>
          <a:lstStyle/>
          <a:p>
            <a:r>
              <a:rPr lang="en-US" sz="4800" dirty="0" err="1"/>
              <a:t>Aplikasi</a:t>
            </a:r>
            <a:r>
              <a:rPr lang="en-US" sz="4800" dirty="0"/>
              <a:t> </a:t>
            </a:r>
            <a:r>
              <a:rPr lang="en-US" sz="4800" dirty="0" err="1"/>
              <a:t>Sistem</a:t>
            </a:r>
            <a:r>
              <a:rPr lang="en-US" sz="4800" dirty="0"/>
              <a:t> </a:t>
            </a:r>
            <a:r>
              <a:rPr lang="en-US" sz="4800" dirty="0" err="1"/>
              <a:t>Persamaan</a:t>
            </a:r>
            <a:r>
              <a:rPr lang="en-US" sz="4800" dirty="0"/>
              <a:t> Linier </a:t>
            </a:r>
            <a:r>
              <a:rPr lang="en-US" sz="4800" dirty="0" err="1"/>
              <a:t>dalam</a:t>
            </a:r>
            <a:r>
              <a:rPr lang="en-US" sz="4800" dirty="0"/>
              <a:t> </a:t>
            </a:r>
            <a:r>
              <a:rPr lang="en-US" sz="4800" dirty="0" err="1"/>
              <a:t>Persoalan</a:t>
            </a:r>
            <a:r>
              <a:rPr lang="en-US" sz="4800" dirty="0"/>
              <a:t> Dunia </a:t>
            </a:r>
            <a:r>
              <a:rPr lang="en-US" sz="4800" dirty="0" err="1"/>
              <a:t>Nyata</a:t>
            </a:r>
            <a:r>
              <a:rPr lang="en-US" sz="4800" dirty="0"/>
              <a:t> (</a:t>
            </a:r>
            <a:r>
              <a:rPr lang="en-US" sz="4800" i="1" dirty="0"/>
              <a:t>real world problem</a:t>
            </a:r>
            <a:r>
              <a:rPr lang="en-US" sz="4800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D058916A-3C87-4D7F-AC7D-6988B6A29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IF2123 </a:t>
            </a:r>
            <a:r>
              <a:rPr lang="en-US" dirty="0" err="1"/>
              <a:t>Aljabar</a:t>
            </a:r>
            <a:r>
              <a:rPr lang="en-US" dirty="0"/>
              <a:t> Linier dan </a:t>
            </a:r>
            <a:r>
              <a:rPr lang="en-US" dirty="0" err="1"/>
              <a:t>Geometri</a:t>
            </a:r>
            <a:endParaRPr lang="en-US" dirty="0"/>
          </a:p>
          <a:p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B378AB6F-AEDC-43D6-BD8C-2FA386364B5B}"/>
              </a:ext>
            </a:extLst>
          </p:cNvPr>
          <p:cNvSpPr txBox="1">
            <a:spLocks/>
          </p:cNvSpPr>
          <p:nvPr/>
        </p:nvSpPr>
        <p:spPr>
          <a:xfrm>
            <a:off x="1666240" y="5903754"/>
            <a:ext cx="9144000" cy="7358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Program </a:t>
            </a:r>
            <a:r>
              <a:rPr lang="en-US" b="1" dirty="0" err="1"/>
              <a:t>Studi</a:t>
            </a:r>
            <a:r>
              <a:rPr lang="en-US" b="1" dirty="0"/>
              <a:t> Teknik </a:t>
            </a:r>
            <a:r>
              <a:rPr lang="en-US" b="1" dirty="0" err="1"/>
              <a:t>Informatika</a:t>
            </a:r>
            <a:endParaRPr lang="en-US" b="1" dirty="0"/>
          </a:p>
          <a:p>
            <a:r>
              <a:rPr lang="en-US" b="1" dirty="0"/>
              <a:t>STEI-ITB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350AA47-1256-4C99-BFE8-4629BD66AF5E}"/>
              </a:ext>
            </a:extLst>
          </p:cNvPr>
          <p:cNvSpPr/>
          <p:nvPr/>
        </p:nvSpPr>
        <p:spPr>
          <a:xfrm>
            <a:off x="4124281" y="245576"/>
            <a:ext cx="44110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Seri </a:t>
            </a:r>
            <a:r>
              <a:rPr lang="en-US" sz="2400" b="1" dirty="0" err="1">
                <a:solidFill>
                  <a:srgbClr val="FF0000"/>
                </a:solidFill>
              </a:rPr>
              <a:t>bahan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kuliah</a:t>
            </a:r>
            <a:r>
              <a:rPr lang="en-US" sz="2400" b="1" dirty="0">
                <a:solidFill>
                  <a:srgbClr val="FF0000"/>
                </a:solidFill>
              </a:rPr>
              <a:t> Algeo #6 - 2025</a:t>
            </a:r>
            <a:endParaRPr lang="en-US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AE2999-4E32-295A-77C0-F350D8906D38}"/>
              </a:ext>
            </a:extLst>
          </p:cNvPr>
          <p:cNvSpPr txBox="1"/>
          <p:nvPr/>
        </p:nvSpPr>
        <p:spPr>
          <a:xfrm>
            <a:off x="9564915" y="107077"/>
            <a:ext cx="2627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Oleh: Dr. Ir. Rinaldi, M.T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9040" y="895351"/>
            <a:ext cx="10353040" cy="5857875"/>
          </a:xfrm>
        </p:spPr>
        <p:txBody>
          <a:bodyPr/>
          <a:lstStyle/>
          <a:p>
            <a:r>
              <a:rPr lang="en-US" altLang="en-US" sz="3800" dirty="0"/>
              <a:t>Every day, the subject should be fed:</a:t>
            </a:r>
          </a:p>
          <a:p>
            <a:pPr lvl="1"/>
            <a:endParaRPr lang="en-US" altLang="en-US" sz="2800" dirty="0"/>
          </a:p>
          <a:p>
            <a:pPr lvl="1"/>
            <a:r>
              <a:rPr lang="en-US" altLang="en-US" sz="2800" dirty="0"/>
              <a:t>5 oz of </a:t>
            </a:r>
            <a:r>
              <a:rPr lang="en-US" altLang="en-US" sz="2800" dirty="0" err="1"/>
              <a:t>MiniCal</a:t>
            </a:r>
            <a:r>
              <a:rPr lang="en-US" altLang="en-US" sz="2800" dirty="0"/>
              <a:t> </a:t>
            </a:r>
          </a:p>
          <a:p>
            <a:pPr lvl="1"/>
            <a:r>
              <a:rPr lang="en-US" altLang="en-US" sz="2800" dirty="0"/>
              <a:t>2 oz of </a:t>
            </a:r>
            <a:r>
              <a:rPr lang="en-US" altLang="en-US" sz="2800" dirty="0" err="1"/>
              <a:t>LiquiFast</a:t>
            </a:r>
            <a:endParaRPr lang="en-US" altLang="en-US" sz="2800" dirty="0"/>
          </a:p>
          <a:p>
            <a:pPr lvl="1"/>
            <a:r>
              <a:rPr lang="en-US" altLang="en-US" sz="2800" dirty="0"/>
              <a:t>10 oz of </a:t>
            </a:r>
            <a:r>
              <a:rPr lang="en-US" altLang="en-US" sz="2800" dirty="0" err="1"/>
              <a:t>SlimQuick</a:t>
            </a:r>
            <a:endParaRPr lang="en-US" altLang="en-US" sz="2800" dirty="0"/>
          </a:p>
        </p:txBody>
      </p:sp>
      <p:pic>
        <p:nvPicPr>
          <p:cNvPr id="43213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506" y="3824288"/>
            <a:ext cx="8105775" cy="1806575"/>
          </a:xfrm>
          <a:prstGeom prst="rect">
            <a:avLst/>
          </a:prstGeom>
          <a:noFill/>
          <a:ln w="50800">
            <a:solidFill>
              <a:srgbClr val="CD963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3C5DB79-32C4-4BD6-B7DC-707F62AAC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054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92480" y="903289"/>
            <a:ext cx="10220960" cy="5857875"/>
          </a:xfrm>
        </p:spPr>
        <p:txBody>
          <a:bodyPr/>
          <a:lstStyle/>
          <a:p>
            <a:r>
              <a:rPr lang="en-US" altLang="en-US" sz="3600" dirty="0"/>
              <a:t>A more practical application might involve dozens of foods and nutrients rather than just three. </a:t>
            </a:r>
          </a:p>
          <a:p>
            <a:pPr lvl="1"/>
            <a:endParaRPr lang="en-US" altLang="en-US" sz="2800" dirty="0"/>
          </a:p>
          <a:p>
            <a:pPr lvl="1"/>
            <a:r>
              <a:rPr lang="en-US" altLang="en-US" sz="2800" dirty="0"/>
              <a:t>Such problems lead to systems with large </a:t>
            </a:r>
            <a:br>
              <a:rPr lang="en-US" altLang="en-US" sz="2800" dirty="0"/>
            </a:br>
            <a:r>
              <a:rPr lang="en-US" altLang="en-US" sz="2800" dirty="0"/>
              <a:t>numbers of variables and equations.</a:t>
            </a:r>
          </a:p>
          <a:p>
            <a:pPr lvl="1"/>
            <a:endParaRPr lang="en-US" altLang="en-US" sz="2800" dirty="0"/>
          </a:p>
          <a:p>
            <a:pPr lvl="1"/>
            <a:r>
              <a:rPr lang="en-US" altLang="en-US" sz="2800" dirty="0"/>
              <a:t>Computers or graphing calculators are </a:t>
            </a:r>
            <a:br>
              <a:rPr lang="en-US" altLang="en-US" sz="2800" dirty="0"/>
            </a:br>
            <a:r>
              <a:rPr lang="en-US" altLang="en-US" sz="2800" dirty="0"/>
              <a:t>essential for solving such large systems.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A277797-10BB-4432-91D7-81CF5D8D6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493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7CDBA-C5BF-0A9A-16B1-F4534AD13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Latihan: </a:t>
            </a:r>
            <a:r>
              <a:rPr lang="en-US" dirty="0" err="1"/>
              <a:t>Soal</a:t>
            </a:r>
            <a:r>
              <a:rPr lang="en-US" dirty="0"/>
              <a:t> </a:t>
            </a:r>
            <a:r>
              <a:rPr lang="en-US" dirty="0" err="1"/>
              <a:t>Kuis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2020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BF96B5-43CE-1273-AF2B-A28AF2468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12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468FDFE-483C-8B8D-A576-1049091942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928" y="1423483"/>
            <a:ext cx="10595984" cy="5297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261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ED188-27C4-0030-54AE-D8EFFE9DC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360218"/>
            <a:ext cx="11035145" cy="626225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 err="1"/>
              <a:t>Jawaban</a:t>
            </a:r>
            <a:r>
              <a:rPr lang="en-US" sz="2400" dirty="0"/>
              <a:t>:</a:t>
            </a: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Misalkan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x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harga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unit microphone, y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harga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unit headset, dan z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harga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unit  webcam.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SPL yang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menyatakan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persoalan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100x + 100y + 200z = 800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300z = 100x + 200y + 100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300x + 400z = 700y + 1000 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100x + 100y + 200z = 800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100x + 200y - 300z = -100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300x - 700y + 400z = 1000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Disederhanakan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x + y + 2z = 8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x +2y - 3z = -1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3x - 7y + 4z = 10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Penyelesaian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metode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eliminasi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Gauss-Jordan (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lakukan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!)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menghasilkan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solusi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harga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unit microphone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US$3,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harga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unit headset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US$1 dan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harga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 unit webcam </a:t>
            </a:r>
            <a:r>
              <a:rPr lang="en-ID" sz="2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US$2</a:t>
            </a:r>
            <a:endParaRPr lang="en-US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1A3D8-9D63-6210-27DD-ACFD9E702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080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2590800"/>
          </a:xfrm>
        </p:spPr>
        <p:txBody>
          <a:bodyPr/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 algn="r">
              <a:buNone/>
            </a:pPr>
            <a:r>
              <a:rPr lang="en-US" sz="4000" dirty="0">
                <a:solidFill>
                  <a:srgbClr val="FF0000"/>
                </a:solidFill>
              </a:rPr>
              <a:t>B. </a:t>
            </a:r>
            <a:r>
              <a:rPr lang="en-US" sz="4000" dirty="0" err="1">
                <a:solidFill>
                  <a:srgbClr val="FF0000"/>
                </a:solidFill>
              </a:rPr>
              <a:t>Sistem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Persamaan</a:t>
            </a:r>
            <a:r>
              <a:rPr lang="en-US" sz="4000" dirty="0">
                <a:solidFill>
                  <a:srgbClr val="FF0000"/>
                </a:solidFill>
              </a:rPr>
              <a:t> Linier </a:t>
            </a:r>
          </a:p>
          <a:p>
            <a:pPr marL="0" indent="0" algn="r">
              <a:buNone/>
            </a:pPr>
            <a:r>
              <a:rPr lang="en-US" sz="4000" dirty="0" err="1">
                <a:solidFill>
                  <a:srgbClr val="FF0000"/>
                </a:solidFill>
              </a:rPr>
              <a:t>dalam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bidang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Teknik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Sipil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029200" y="4343401"/>
            <a:ext cx="55109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Sumber</a:t>
            </a:r>
            <a:r>
              <a:rPr lang="en-US" sz="2000" dirty="0"/>
              <a:t>: </a:t>
            </a:r>
            <a:r>
              <a:rPr lang="en-US" sz="2000" dirty="0" err="1"/>
              <a:t>Chapra</a:t>
            </a:r>
            <a:r>
              <a:rPr lang="en-US" sz="2000" dirty="0"/>
              <a:t>, Steven C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Canale</a:t>
            </a:r>
            <a:r>
              <a:rPr lang="en-US" sz="2000" dirty="0"/>
              <a:t>, Raymond P</a:t>
            </a:r>
            <a:r>
              <a:rPr lang="en-US" sz="2000" i="1" dirty="0"/>
              <a:t>, </a:t>
            </a:r>
          </a:p>
          <a:p>
            <a:r>
              <a:rPr lang="en-US" sz="2000" i="1" dirty="0"/>
              <a:t>Numerical Methods for Engineers with Personal </a:t>
            </a:r>
          </a:p>
          <a:p>
            <a:r>
              <a:rPr lang="en-US" sz="2000" i="1" dirty="0"/>
              <a:t>Computer Applications</a:t>
            </a:r>
            <a:r>
              <a:rPr lang="en-US" sz="2000" dirty="0"/>
              <a:t>, </a:t>
            </a:r>
            <a:r>
              <a:rPr lang="en-US" sz="2000" dirty="0" err="1"/>
              <a:t>MacGraw</a:t>
            </a:r>
            <a:r>
              <a:rPr lang="en-US" sz="2000" dirty="0"/>
              <a:t>-Hill Book</a:t>
            </a:r>
          </a:p>
          <a:p>
            <a:r>
              <a:rPr lang="en-US" sz="2000" dirty="0"/>
              <a:t>Company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520429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8180" y="629920"/>
            <a:ext cx="10835640" cy="5289550"/>
          </a:xfrm>
        </p:spPr>
        <p:txBody>
          <a:bodyPr>
            <a:normAutofit/>
          </a:bodyPr>
          <a:lstStyle/>
          <a:p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insinyur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</a:t>
            </a:r>
            <a:r>
              <a:rPr lang="en-US" dirty="0" err="1"/>
              <a:t>merancang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statis</a:t>
            </a:r>
            <a:r>
              <a:rPr lang="en-US" dirty="0"/>
              <a:t> yang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dirty="0" err="1"/>
              <a:t>segitiga</a:t>
            </a:r>
            <a:r>
              <a:rPr lang="en-US" dirty="0"/>
              <a:t> (</a:t>
            </a:r>
            <a:r>
              <a:rPr lang="en-US" dirty="0" err="1"/>
              <a:t>Gambar</a:t>
            </a:r>
            <a:r>
              <a:rPr lang="en-US" dirty="0"/>
              <a:t> 1).  Ujung </a:t>
            </a:r>
            <a:r>
              <a:rPr lang="en-US" dirty="0" err="1"/>
              <a:t>segitiga</a:t>
            </a:r>
            <a:r>
              <a:rPr lang="en-US" dirty="0"/>
              <a:t> yang </a:t>
            </a:r>
            <a:r>
              <a:rPr lang="en-US" dirty="0" err="1"/>
              <a:t>bersudut</a:t>
            </a:r>
            <a:r>
              <a:rPr lang="en-US" dirty="0"/>
              <a:t> 30</a:t>
            </a:r>
            <a:r>
              <a:rPr lang="en-US" dirty="0">
                <a:sym typeface="Symbol" panose="05050102010706020507" pitchFamily="18" charset="2"/>
              </a:rPr>
              <a:t></a:t>
            </a:r>
            <a:r>
              <a:rPr lang="en-US" dirty="0"/>
              <a:t> </a:t>
            </a:r>
            <a:r>
              <a:rPr lang="en-US" dirty="0" err="1"/>
              <a:t>bertumpu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penyangga</a:t>
            </a:r>
            <a:r>
              <a:rPr lang="en-US" dirty="0"/>
              <a:t> </a:t>
            </a:r>
            <a:r>
              <a:rPr lang="en-US" dirty="0" err="1"/>
              <a:t>statis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ujung</a:t>
            </a:r>
            <a:r>
              <a:rPr lang="en-US" dirty="0"/>
              <a:t> </a:t>
            </a:r>
            <a:r>
              <a:rPr lang="en-US" dirty="0" err="1"/>
              <a:t>segitiga</a:t>
            </a:r>
            <a:r>
              <a:rPr lang="en-US" dirty="0"/>
              <a:t> yang lain </a:t>
            </a:r>
            <a:r>
              <a:rPr lang="en-US" dirty="0" err="1"/>
              <a:t>bertumpu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penyangga</a:t>
            </a:r>
            <a:r>
              <a:rPr lang="en-US" dirty="0"/>
              <a:t> </a:t>
            </a:r>
            <a:r>
              <a:rPr lang="en-US" dirty="0" err="1"/>
              <a:t>beroda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C2495FF-A6AA-4BF9-9039-CA0D60799E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385687"/>
              </p:ext>
            </p:extLst>
          </p:nvPr>
        </p:nvGraphicFramePr>
        <p:xfrm>
          <a:off x="1595040" y="2338505"/>
          <a:ext cx="8478600" cy="42004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5116068" imgH="2531364" progId="Visio.Drawing.6">
                  <p:embed/>
                </p:oleObj>
              </mc:Choice>
              <mc:Fallback>
                <p:oleObj r:id="rId2" imgW="5116068" imgH="2531364" progId="Visio.Drawing.6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5040" y="2338505"/>
                        <a:ext cx="8478600" cy="420040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EF0A0C0-D772-4DAA-B4D2-D45A188A7612}"/>
              </a:ext>
            </a:extLst>
          </p:cNvPr>
          <p:cNvSpPr txBox="1"/>
          <p:nvPr/>
        </p:nvSpPr>
        <p:spPr>
          <a:xfrm>
            <a:off x="5125720" y="607619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Gambar</a:t>
            </a:r>
            <a:r>
              <a:rPr lang="en-US" dirty="0"/>
              <a:t> 1</a:t>
            </a:r>
          </a:p>
        </p:txBody>
      </p:sp>
    </p:spTree>
    <p:extLst>
      <p:ext uri="{BB962C8B-B14F-4D97-AF65-F5344CB8AC3E}">
        <p14:creationId xmlns:p14="http://schemas.microsoft.com/office/powerpoint/2010/main" val="39330322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7F04F-54FD-4419-964C-CC3997DE7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/>
          <a:lstStyle/>
          <a:p>
            <a:r>
              <a:rPr lang="en-US" sz="2400" dirty="0" err="1"/>
              <a:t>Rangka</a:t>
            </a:r>
            <a:r>
              <a:rPr lang="en-US" sz="2400" dirty="0"/>
              <a:t> </a:t>
            </a:r>
            <a:r>
              <a:rPr lang="en-US" sz="2400" dirty="0" err="1"/>
              <a:t>mendapat</a:t>
            </a:r>
            <a:r>
              <a:rPr lang="en-US" sz="2400" dirty="0"/>
              <a:t> </a:t>
            </a:r>
            <a:r>
              <a:rPr lang="en-US" sz="2400" dirty="0" err="1"/>
              <a:t>gaya</a:t>
            </a:r>
            <a:r>
              <a:rPr lang="en-US" sz="2400" dirty="0"/>
              <a:t> </a:t>
            </a:r>
            <a:r>
              <a:rPr lang="en-US" sz="2400" dirty="0" err="1"/>
              <a:t>eksternal</a:t>
            </a:r>
            <a:r>
              <a:rPr lang="en-US" sz="2400" dirty="0"/>
              <a:t> </a:t>
            </a:r>
            <a:r>
              <a:rPr lang="en-US" sz="2400" dirty="0" err="1"/>
              <a:t>sebesar</a:t>
            </a:r>
            <a:r>
              <a:rPr lang="en-US" sz="2400" dirty="0"/>
              <a:t> 1000 </a:t>
            </a:r>
            <a:r>
              <a:rPr lang="en-US" sz="2400" dirty="0" err="1"/>
              <a:t>pon</a:t>
            </a:r>
            <a:r>
              <a:rPr lang="en-US" sz="2400" dirty="0"/>
              <a:t>. Gaya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disebar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seluruh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rangka</a:t>
            </a:r>
            <a:r>
              <a:rPr lang="en-US" sz="2400" dirty="0"/>
              <a:t>. Gaya F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tegangan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kompresi</a:t>
            </a:r>
            <a:r>
              <a:rPr lang="en-US" sz="2400" dirty="0"/>
              <a:t> pada </a:t>
            </a:r>
            <a:r>
              <a:rPr lang="en-US" sz="2400" dirty="0" err="1"/>
              <a:t>anggota</a:t>
            </a:r>
            <a:r>
              <a:rPr lang="en-US" sz="2400" dirty="0"/>
              <a:t> </a:t>
            </a:r>
            <a:r>
              <a:rPr lang="en-US" sz="2400" dirty="0" err="1"/>
              <a:t>rangka</a:t>
            </a:r>
            <a:r>
              <a:rPr lang="en-US" sz="2400" dirty="0"/>
              <a:t>. 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eksternal</a:t>
            </a:r>
            <a:r>
              <a:rPr lang="en-US" sz="2400" dirty="0"/>
              <a:t> (H2 , V2 , dan V3)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gaya</a:t>
            </a:r>
            <a:r>
              <a:rPr lang="en-US" sz="2400" dirty="0"/>
              <a:t> yang </a:t>
            </a:r>
            <a:r>
              <a:rPr lang="en-US" sz="2400" dirty="0" err="1"/>
              <a:t>mencirikan</a:t>
            </a:r>
            <a:r>
              <a:rPr lang="en-US" sz="2400" dirty="0"/>
              <a:t> </a:t>
            </a: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rangka</a:t>
            </a:r>
            <a:r>
              <a:rPr lang="en-US" sz="2400" dirty="0"/>
              <a:t> </a:t>
            </a:r>
            <a:r>
              <a:rPr lang="en-US" sz="2400" dirty="0" err="1"/>
              <a:t>berinteraksi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permukaan</a:t>
            </a:r>
            <a:r>
              <a:rPr lang="en-US" sz="2400" dirty="0"/>
              <a:t> </a:t>
            </a:r>
            <a:r>
              <a:rPr lang="en-US" sz="2400" dirty="0" err="1"/>
              <a:t>pendukung</a:t>
            </a:r>
            <a:r>
              <a:rPr lang="en-US" sz="2400" dirty="0"/>
              <a:t>. </a:t>
            </a:r>
          </a:p>
          <a:p>
            <a:endParaRPr lang="en-US" sz="2400" dirty="0"/>
          </a:p>
          <a:p>
            <a:r>
              <a:rPr lang="en-US" sz="2400" dirty="0" err="1"/>
              <a:t>Engsel</a:t>
            </a:r>
            <a:r>
              <a:rPr lang="en-US" sz="2400" dirty="0"/>
              <a:t> pada </a:t>
            </a:r>
            <a:r>
              <a:rPr lang="en-US" sz="2400" dirty="0" err="1"/>
              <a:t>simpul</a:t>
            </a:r>
            <a:r>
              <a:rPr lang="en-US" sz="2400" dirty="0"/>
              <a:t> 2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menjangkitkan</a:t>
            </a:r>
            <a:r>
              <a:rPr lang="en-US" sz="2400" dirty="0"/>
              <a:t> </a:t>
            </a:r>
            <a:r>
              <a:rPr lang="en-US" sz="2400" dirty="0" err="1"/>
              <a:t>gaya</a:t>
            </a:r>
            <a:r>
              <a:rPr lang="en-US" sz="2400" dirty="0"/>
              <a:t> </a:t>
            </a:r>
            <a:r>
              <a:rPr lang="en-US" sz="2400" dirty="0" err="1"/>
              <a:t>mendatar</a:t>
            </a:r>
            <a:r>
              <a:rPr lang="en-US" sz="2400" dirty="0"/>
              <a:t> dan </a:t>
            </a:r>
            <a:r>
              <a:rPr lang="en-US" sz="2400" dirty="0" err="1"/>
              <a:t>tegak</a:t>
            </a:r>
            <a:r>
              <a:rPr lang="en-US" sz="2400" dirty="0"/>
              <a:t> pada </a:t>
            </a:r>
            <a:r>
              <a:rPr lang="en-US" sz="2400" dirty="0" err="1"/>
              <a:t>permukaan</a:t>
            </a:r>
            <a:r>
              <a:rPr lang="en-US" sz="2400" dirty="0"/>
              <a:t>, </a:t>
            </a:r>
            <a:r>
              <a:rPr lang="en-US" sz="2400" dirty="0" err="1"/>
              <a:t>sedangkan</a:t>
            </a:r>
            <a:r>
              <a:rPr lang="en-US" sz="2400" dirty="0"/>
              <a:t> </a:t>
            </a:r>
            <a:r>
              <a:rPr lang="en-US" sz="2400" dirty="0" err="1"/>
              <a:t>gelinding</a:t>
            </a:r>
            <a:r>
              <a:rPr lang="en-US" sz="2400" dirty="0"/>
              <a:t> pada </a:t>
            </a:r>
            <a:r>
              <a:rPr lang="en-US" sz="2400" dirty="0" err="1"/>
              <a:t>simpul</a:t>
            </a:r>
            <a:r>
              <a:rPr lang="en-US" sz="2400" dirty="0"/>
              <a:t> 3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menjangkitkan</a:t>
            </a:r>
            <a:r>
              <a:rPr lang="en-US" sz="2400" dirty="0"/>
              <a:t> </a:t>
            </a:r>
            <a:r>
              <a:rPr lang="en-US" sz="2400" dirty="0" err="1"/>
              <a:t>gaya</a:t>
            </a:r>
            <a:r>
              <a:rPr lang="en-US" sz="2400" dirty="0"/>
              <a:t> </a:t>
            </a:r>
            <a:r>
              <a:rPr lang="en-US" sz="2400" dirty="0" err="1"/>
              <a:t>tegak</a:t>
            </a:r>
            <a:r>
              <a:rPr lang="en-US" sz="2400" dirty="0"/>
              <a:t>.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61419-35C0-45D6-AE1A-EEB4484A2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16</a:t>
            </a:fld>
            <a:endParaRPr lang="en-US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A3B69505-6124-44E6-A9F8-3062CB3CC3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1425234"/>
              </p:ext>
            </p:extLst>
          </p:nvPr>
        </p:nvGraphicFramePr>
        <p:xfrm>
          <a:off x="2285999" y="3246755"/>
          <a:ext cx="6921501" cy="342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5116068" imgH="2531364" progId="Visio.Drawing.6">
                  <p:embed/>
                </p:oleObj>
              </mc:Choice>
              <mc:Fallback>
                <p:oleObj r:id="rId2" imgW="5116068" imgH="2531364" progId="Visio.Drawing.6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999" y="3246755"/>
                        <a:ext cx="6921501" cy="3429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118376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480" y="685801"/>
            <a:ext cx="10261600" cy="5440363"/>
          </a:xfrm>
        </p:spPr>
        <p:txBody>
          <a:bodyPr>
            <a:normAutofit/>
          </a:bodyPr>
          <a:lstStyle/>
          <a:p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diuraikan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linier  </a:t>
            </a:r>
            <a:r>
              <a:rPr lang="en-US" dirty="0" err="1"/>
              <a:t>simultan</a:t>
            </a:r>
            <a:r>
              <a:rPr lang="en-US" dirty="0"/>
              <a:t>. Diagram </a:t>
            </a:r>
            <a:r>
              <a:rPr lang="en-US" dirty="0" err="1"/>
              <a:t>gaya-benda-bebas</a:t>
            </a:r>
            <a:r>
              <a:rPr lang="en-US" dirty="0"/>
              <a:t>  </a:t>
            </a:r>
            <a:r>
              <a:rPr lang="en-US" dirty="0" err="1"/>
              <a:t>diperlihatkan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simpul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2.</a:t>
            </a:r>
            <a:endParaRPr lang="en-US" i="1" dirty="0"/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871" y="2144562"/>
            <a:ext cx="7697341" cy="367750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156960" y="5822069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Gambar</a:t>
            </a:r>
            <a:r>
              <a:rPr lang="en-US" dirty="0"/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16720623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80720" y="469146"/>
            <a:ext cx="10495279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Menurut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hukum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Newton, </a:t>
            </a: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resultan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gaya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dalam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arah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mendatar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maupun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tegak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harus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nol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pada </a:t>
            </a: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tiap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simpul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,  </a:t>
            </a: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karena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sistem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dalam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keadaan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diam (</a:t>
            </a: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statis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).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Oleh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karena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itu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untuk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n-US" sz="2400" dirty="0" err="1">
                <a:latin typeface="Arial" panose="020B0604020202020204" pitchFamily="34" charset="0"/>
                <a:ea typeface="Times New Roman" panose="02020603050405020304" pitchFamily="18" charset="0"/>
              </a:rPr>
              <a:t>simpul</a:t>
            </a: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 1,</a:t>
            </a:r>
            <a:endParaRPr lang="en-US" altLang="en-US" sz="2400" dirty="0">
              <a:latin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altLang="en-US" sz="2400" dirty="0">
                <a:ea typeface="Times New Roman" panose="02020603050405020304" pitchFamily="18" charset="0"/>
              </a:rPr>
              <a:t> </a:t>
            </a:r>
            <a:r>
              <a:rPr lang="en-US" altLang="en-US" sz="2400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en-US" sz="2400" i="1" baseline="-30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H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= 0 = -</a:t>
            </a:r>
            <a:r>
              <a:rPr lang="en-US" altLang="en-US" sz="2400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en-US" sz="2400" baseline="-30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cos 30</a:t>
            </a:r>
            <a:r>
              <a:rPr lang="en-US" altLang="en-US" sz="2400" dirty="0">
                <a:ea typeface="Times New Roman" panose="02020603050405020304" pitchFamily="18" charset="0"/>
              </a:rPr>
              <a:t> + </a:t>
            </a:r>
            <a:r>
              <a:rPr lang="en-US" altLang="en-US" sz="2400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en-US" sz="2400" baseline="-30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cos 60</a:t>
            </a:r>
            <a:r>
              <a:rPr lang="en-US" altLang="en-US" sz="2400" dirty="0">
                <a:ea typeface="Times New Roman" panose="02020603050405020304" pitchFamily="18" charset="0"/>
              </a:rPr>
              <a:t> + </a:t>
            </a:r>
            <a:r>
              <a:rPr lang="en-US" altLang="en-US" sz="2400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en-US" sz="2400" baseline="-30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1, </a:t>
            </a:r>
            <a:r>
              <a:rPr lang="en-US" altLang="en-US" sz="2400" i="1" baseline="-30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h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</a:t>
            </a:r>
            <a:endParaRPr lang="en-US" altLang="en-US" sz="2400" dirty="0">
              <a:latin typeface="Times New Roman" panose="02020603050405020304" pitchFamily="18" charset="0"/>
              <a:sym typeface="Symbol" panose="05050102010706020507" pitchFamily="18" charset="2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	</a:t>
            </a:r>
            <a:r>
              <a:rPr lang="en-US" altLang="en-US" sz="2400" dirty="0">
                <a:ea typeface="Times New Roman" panose="02020603050405020304" pitchFamily="18" charset="0"/>
              </a:rPr>
              <a:t> </a:t>
            </a:r>
            <a:r>
              <a:rPr lang="en-US" altLang="en-US" sz="2400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en-US" sz="2400" i="1" baseline="-30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V</a:t>
            </a:r>
            <a:r>
              <a:rPr lang="en-US" altLang="en-US" sz="2400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= 0 = -</a:t>
            </a:r>
            <a:r>
              <a:rPr lang="en-US" altLang="en-US" sz="2400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en-US" sz="2400" baseline="-30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sin 30</a:t>
            </a:r>
            <a:r>
              <a:rPr lang="en-US" altLang="en-US" sz="2400" dirty="0">
                <a:ea typeface="Times New Roman" panose="02020603050405020304" pitchFamily="18" charset="0"/>
              </a:rPr>
              <a:t> - </a:t>
            </a:r>
            <a:r>
              <a:rPr lang="en-US" altLang="en-US" sz="2400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en-US" sz="2400" baseline="-30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 sin 60</a:t>
            </a:r>
            <a:r>
              <a:rPr lang="en-US" altLang="en-US" sz="2400" dirty="0">
                <a:ea typeface="Times New Roman" panose="02020603050405020304" pitchFamily="18" charset="0"/>
              </a:rPr>
              <a:t> + </a:t>
            </a:r>
            <a:r>
              <a:rPr lang="en-US" altLang="en-US" sz="2400" i="1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en-US" sz="2400" baseline="-30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1, </a:t>
            </a:r>
            <a:r>
              <a:rPr lang="en-US" altLang="en-US" sz="2400" i="1" baseline="-300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v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68095" y="3283831"/>
            <a:ext cx="8050530" cy="27711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simpul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2, </a:t>
            </a:r>
          </a:p>
          <a:p>
            <a:pPr>
              <a:lnSpc>
                <a:spcPct val="107000"/>
              </a:lnSpc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24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0 =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cos 30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2, </a:t>
            </a:r>
            <a:r>
              <a:rPr lang="en-US" sz="24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24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0 =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sin 30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2, </a:t>
            </a:r>
            <a:r>
              <a:rPr lang="en-US" sz="24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simpul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3, </a:t>
            </a:r>
          </a:p>
          <a:p>
            <a:pPr>
              <a:lnSpc>
                <a:spcPct val="107000"/>
              </a:lnSpc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24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0 = -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cos 60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3, </a:t>
            </a:r>
            <a:r>
              <a:rPr lang="en-US" sz="24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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24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0 =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sin 60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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en-US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3, </a:t>
            </a:r>
            <a:r>
              <a:rPr lang="en-US" sz="2400" i="1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</a:t>
            </a:r>
            <a:r>
              <a:rPr lang="en-US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sz="2400" baseline="-25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6699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1"/>
            <a:ext cx="10591800" cy="5364163"/>
          </a:xfrm>
        </p:spPr>
        <p:txBody>
          <a:bodyPr>
            <a:normAutofit fontScale="92500"/>
          </a:bodyPr>
          <a:lstStyle/>
          <a:p>
            <a:r>
              <a:rPr lang="en-US" dirty="0"/>
              <a:t>Gaya 1000 </a:t>
            </a:r>
            <a:r>
              <a:rPr lang="en-US" dirty="0" err="1"/>
              <a:t>pon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simpul</a:t>
            </a:r>
            <a:r>
              <a:rPr lang="en-US" dirty="0"/>
              <a:t> 1 </a:t>
            </a:r>
            <a:r>
              <a:rPr lang="en-US" dirty="0" err="1"/>
              <a:t>berpadanan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baseline="-25000" dirty="0"/>
              <a:t>1, </a:t>
            </a:r>
            <a:r>
              <a:rPr lang="en-US" i="1" baseline="-25000" dirty="0"/>
              <a:t>v</a:t>
            </a:r>
            <a:r>
              <a:rPr lang="en-US" baseline="-25000" dirty="0"/>
              <a:t> </a:t>
            </a:r>
            <a:r>
              <a:rPr lang="en-US" dirty="0"/>
              <a:t>= -1000, </a:t>
            </a:r>
            <a:r>
              <a:rPr lang="en-US" dirty="0" err="1"/>
              <a:t>sedangkan</a:t>
            </a:r>
            <a:r>
              <a:rPr lang="en-US" dirty="0"/>
              <a:t> 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i="1" baseline="-25000" dirty="0"/>
              <a:t>i</a:t>
            </a:r>
            <a:r>
              <a:rPr lang="en-US" baseline="-25000" dirty="0"/>
              <a:t>, </a:t>
            </a:r>
            <a:r>
              <a:rPr lang="en-US" i="1" baseline="-25000" dirty="0"/>
              <a:t>v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i="1" baseline="-25000" dirty="0"/>
              <a:t>i</a:t>
            </a:r>
            <a:r>
              <a:rPr lang="en-US" baseline="-25000" dirty="0"/>
              <a:t>, </a:t>
            </a:r>
            <a:r>
              <a:rPr lang="en-US" i="1" baseline="-25000" dirty="0"/>
              <a:t>h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nol. </a:t>
            </a:r>
          </a:p>
          <a:p>
            <a:endParaRPr lang="en-US" dirty="0"/>
          </a:p>
          <a:p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statis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dituliskan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disusun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enam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lanjar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6 </a:t>
            </a:r>
            <a:r>
              <a:rPr lang="en-US" dirty="0" err="1"/>
              <a:t>peubah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600" dirty="0">
                <a:sym typeface="Symbol" panose="05050102010706020507" pitchFamily="18" charset="2"/>
              </a:rPr>
              <a:t></a:t>
            </a:r>
            <a:r>
              <a:rPr lang="en-US" sz="2600" dirty="0"/>
              <a:t> </a:t>
            </a:r>
            <a:r>
              <a:rPr lang="en-US" sz="2600" i="1" dirty="0"/>
              <a:t>F</a:t>
            </a:r>
            <a:r>
              <a:rPr lang="en-US" sz="2600" i="1" baseline="-25000" dirty="0"/>
              <a:t>H</a:t>
            </a:r>
            <a:r>
              <a:rPr lang="en-US" sz="2600" dirty="0"/>
              <a:t> = 0 = -</a:t>
            </a:r>
            <a:r>
              <a:rPr lang="en-US" sz="2600" i="1" dirty="0"/>
              <a:t>F</a:t>
            </a:r>
            <a:r>
              <a:rPr lang="en-US" sz="2600" baseline="-25000" dirty="0"/>
              <a:t>1</a:t>
            </a:r>
            <a:r>
              <a:rPr lang="en-US" sz="2600" dirty="0"/>
              <a:t> cos 30</a:t>
            </a:r>
            <a:r>
              <a:rPr lang="en-US" sz="2600" dirty="0">
                <a:sym typeface="Symbol" panose="05050102010706020507" pitchFamily="18" charset="2"/>
              </a:rPr>
              <a:t></a:t>
            </a:r>
            <a:r>
              <a:rPr lang="en-US" sz="2600" dirty="0"/>
              <a:t> + </a:t>
            </a:r>
            <a:r>
              <a:rPr lang="en-US" sz="2600" i="1" dirty="0"/>
              <a:t>F</a:t>
            </a:r>
            <a:r>
              <a:rPr lang="en-US" sz="2600" baseline="-25000" dirty="0"/>
              <a:t>3</a:t>
            </a:r>
            <a:r>
              <a:rPr lang="en-US" sz="2600" dirty="0"/>
              <a:t> cos 60</a:t>
            </a:r>
            <a:r>
              <a:rPr lang="en-US" sz="2600" dirty="0">
                <a:sym typeface="Symbol" panose="05050102010706020507" pitchFamily="18" charset="2"/>
              </a:rPr>
              <a:t></a:t>
            </a:r>
            <a:r>
              <a:rPr lang="en-US" sz="2600" dirty="0"/>
              <a:t> + </a:t>
            </a:r>
            <a:r>
              <a:rPr lang="en-US" sz="2600" i="1" dirty="0"/>
              <a:t>F</a:t>
            </a:r>
            <a:r>
              <a:rPr lang="en-US" sz="2600" baseline="-25000" dirty="0"/>
              <a:t>1, </a:t>
            </a:r>
            <a:r>
              <a:rPr lang="en-US" sz="2600" i="1" baseline="-25000" dirty="0"/>
              <a:t>h</a:t>
            </a:r>
            <a:r>
              <a:rPr lang="en-US" sz="2600" dirty="0"/>
              <a:t> = -0.866</a:t>
            </a:r>
            <a:r>
              <a:rPr lang="en-US" sz="2600" i="1" dirty="0"/>
              <a:t>F</a:t>
            </a:r>
            <a:r>
              <a:rPr lang="en-US" sz="2600" baseline="-25000" dirty="0"/>
              <a:t>1</a:t>
            </a:r>
            <a:r>
              <a:rPr lang="en-US" sz="2600" dirty="0"/>
              <a:t> + 0.5 </a:t>
            </a:r>
            <a:r>
              <a:rPr lang="en-US" sz="2600" i="1" dirty="0"/>
              <a:t>F</a:t>
            </a:r>
            <a:r>
              <a:rPr lang="en-US" sz="2600" baseline="-25000" dirty="0"/>
              <a:t>3</a:t>
            </a:r>
            <a:r>
              <a:rPr lang="en-US" sz="2600" dirty="0"/>
              <a:t> </a:t>
            </a:r>
          </a:p>
          <a:p>
            <a:pPr marL="0" indent="0">
              <a:buNone/>
            </a:pPr>
            <a:r>
              <a:rPr lang="en-US" sz="2600" dirty="0">
                <a:sym typeface="Symbol" panose="05050102010706020507" pitchFamily="18" charset="2"/>
              </a:rPr>
              <a:t></a:t>
            </a:r>
            <a:r>
              <a:rPr lang="en-US" sz="2600" dirty="0"/>
              <a:t> </a:t>
            </a:r>
            <a:r>
              <a:rPr lang="en-US" sz="2600" i="1" dirty="0"/>
              <a:t>F</a:t>
            </a:r>
            <a:r>
              <a:rPr lang="en-US" sz="2600" i="1" baseline="-25000" dirty="0"/>
              <a:t>V</a:t>
            </a:r>
            <a:r>
              <a:rPr lang="en-US" sz="2600" i="1" dirty="0"/>
              <a:t> </a:t>
            </a:r>
            <a:r>
              <a:rPr lang="en-US" sz="2600" dirty="0"/>
              <a:t>= 0 = -</a:t>
            </a:r>
            <a:r>
              <a:rPr lang="en-US" sz="2600" i="1" dirty="0"/>
              <a:t>F</a:t>
            </a:r>
            <a:r>
              <a:rPr lang="en-US" sz="2600" baseline="-25000" dirty="0"/>
              <a:t>1</a:t>
            </a:r>
            <a:r>
              <a:rPr lang="en-US" sz="2600" dirty="0"/>
              <a:t> sin 30</a:t>
            </a:r>
            <a:r>
              <a:rPr lang="en-US" sz="2600" dirty="0">
                <a:sym typeface="Symbol" panose="05050102010706020507" pitchFamily="18" charset="2"/>
              </a:rPr>
              <a:t></a:t>
            </a:r>
            <a:r>
              <a:rPr lang="en-US" sz="2600" dirty="0"/>
              <a:t> - </a:t>
            </a:r>
            <a:r>
              <a:rPr lang="en-US" sz="2600" i="1" dirty="0"/>
              <a:t>F</a:t>
            </a:r>
            <a:r>
              <a:rPr lang="en-US" sz="2600" baseline="-25000" dirty="0"/>
              <a:t>3</a:t>
            </a:r>
            <a:r>
              <a:rPr lang="en-US" sz="2600" dirty="0"/>
              <a:t> sin 60</a:t>
            </a:r>
            <a:r>
              <a:rPr lang="en-US" sz="2600" dirty="0">
                <a:sym typeface="Symbol" panose="05050102010706020507" pitchFamily="18" charset="2"/>
              </a:rPr>
              <a:t></a:t>
            </a:r>
            <a:r>
              <a:rPr lang="en-US" sz="2600" dirty="0"/>
              <a:t> + </a:t>
            </a:r>
            <a:r>
              <a:rPr lang="en-US" sz="2600" i="1" dirty="0"/>
              <a:t>F</a:t>
            </a:r>
            <a:r>
              <a:rPr lang="en-US" sz="2600" baseline="-25000" dirty="0"/>
              <a:t>1, </a:t>
            </a:r>
            <a:r>
              <a:rPr lang="en-US" sz="2600" i="1" baseline="-25000" dirty="0"/>
              <a:t>v</a:t>
            </a:r>
            <a:r>
              <a:rPr lang="en-US" sz="2600" dirty="0"/>
              <a:t> = -0.5</a:t>
            </a:r>
            <a:r>
              <a:rPr lang="en-US" sz="2600" i="1" dirty="0"/>
              <a:t>F</a:t>
            </a:r>
            <a:r>
              <a:rPr lang="en-US" sz="2600" baseline="-25000" dirty="0"/>
              <a:t>1</a:t>
            </a:r>
            <a:r>
              <a:rPr lang="en-US" sz="2600" dirty="0"/>
              <a:t> – 0.866 </a:t>
            </a:r>
            <a:r>
              <a:rPr lang="en-US" sz="2600" i="1" dirty="0"/>
              <a:t>F</a:t>
            </a:r>
            <a:r>
              <a:rPr lang="en-US" sz="2600" baseline="-25000" dirty="0"/>
              <a:t>3</a:t>
            </a:r>
            <a:r>
              <a:rPr lang="en-US" sz="2600" dirty="0"/>
              <a:t> + 1000</a:t>
            </a:r>
          </a:p>
          <a:p>
            <a:pPr marL="0" indent="0">
              <a:buNone/>
            </a:pPr>
            <a:r>
              <a:rPr lang="en-US" sz="2600" dirty="0">
                <a:sym typeface="Symbol" panose="05050102010706020507" pitchFamily="18" charset="2"/>
              </a:rPr>
              <a:t></a:t>
            </a:r>
            <a:r>
              <a:rPr lang="en-US" sz="2600" dirty="0"/>
              <a:t> </a:t>
            </a:r>
            <a:r>
              <a:rPr lang="en-US" sz="2600" i="1" dirty="0"/>
              <a:t>F</a:t>
            </a:r>
            <a:r>
              <a:rPr lang="en-US" sz="2600" i="1" baseline="-25000" dirty="0"/>
              <a:t>H</a:t>
            </a:r>
            <a:r>
              <a:rPr lang="en-US" sz="2600" dirty="0"/>
              <a:t> = 0 = </a:t>
            </a:r>
            <a:r>
              <a:rPr lang="en-US" sz="2600" i="1" dirty="0"/>
              <a:t>F</a:t>
            </a:r>
            <a:r>
              <a:rPr lang="en-US" sz="2600" baseline="-25000" dirty="0"/>
              <a:t>2</a:t>
            </a:r>
            <a:r>
              <a:rPr lang="en-US" sz="2600" dirty="0"/>
              <a:t> + </a:t>
            </a:r>
            <a:r>
              <a:rPr lang="en-US" sz="2600" i="1" dirty="0"/>
              <a:t>F</a:t>
            </a:r>
            <a:r>
              <a:rPr lang="en-US" sz="2600" baseline="-25000" dirty="0"/>
              <a:t>1</a:t>
            </a:r>
            <a:r>
              <a:rPr lang="en-US" sz="2600" dirty="0"/>
              <a:t> cos 30</a:t>
            </a:r>
            <a:r>
              <a:rPr lang="en-US" sz="2600" dirty="0">
                <a:sym typeface="Symbol" panose="05050102010706020507" pitchFamily="18" charset="2"/>
              </a:rPr>
              <a:t></a:t>
            </a:r>
            <a:r>
              <a:rPr lang="en-US" sz="2600" dirty="0"/>
              <a:t> + </a:t>
            </a:r>
            <a:r>
              <a:rPr lang="en-US" sz="2600" i="1" dirty="0"/>
              <a:t>F</a:t>
            </a:r>
            <a:r>
              <a:rPr lang="en-US" sz="2600" baseline="-25000" dirty="0"/>
              <a:t>2, h</a:t>
            </a:r>
            <a:r>
              <a:rPr lang="en-US" sz="2600" dirty="0"/>
              <a:t> + </a:t>
            </a:r>
            <a:r>
              <a:rPr lang="en-US" sz="2600" i="1" dirty="0"/>
              <a:t>H</a:t>
            </a:r>
            <a:r>
              <a:rPr lang="en-US" sz="2600" baseline="-25000" dirty="0"/>
              <a:t>2</a:t>
            </a:r>
            <a:r>
              <a:rPr lang="en-US" sz="2600" dirty="0"/>
              <a:t> = </a:t>
            </a:r>
            <a:r>
              <a:rPr lang="en-US" sz="2600" i="1" dirty="0"/>
              <a:t>F</a:t>
            </a:r>
            <a:r>
              <a:rPr lang="en-US" sz="2600" baseline="-25000" dirty="0"/>
              <a:t>2</a:t>
            </a:r>
            <a:r>
              <a:rPr lang="en-US" sz="2600" dirty="0"/>
              <a:t> + 0.866</a:t>
            </a:r>
            <a:r>
              <a:rPr lang="en-US" sz="2600" i="1" dirty="0"/>
              <a:t>F</a:t>
            </a:r>
            <a:r>
              <a:rPr lang="en-US" sz="2600" baseline="-25000" dirty="0"/>
              <a:t>1</a:t>
            </a:r>
            <a:r>
              <a:rPr lang="en-US" sz="2600" dirty="0"/>
              <a:t> + 0 + </a:t>
            </a:r>
            <a:r>
              <a:rPr lang="en-US" sz="2600" i="1" dirty="0"/>
              <a:t>H</a:t>
            </a:r>
            <a:r>
              <a:rPr lang="en-US" sz="2600" baseline="-25000" dirty="0"/>
              <a:t>2</a:t>
            </a:r>
            <a:endParaRPr lang="en-US" sz="2600" dirty="0"/>
          </a:p>
          <a:p>
            <a:pPr marL="0" indent="0">
              <a:buNone/>
            </a:pPr>
            <a:r>
              <a:rPr lang="en-US" sz="2600" dirty="0">
                <a:sym typeface="Symbol" panose="05050102010706020507" pitchFamily="18" charset="2"/>
              </a:rPr>
              <a:t></a:t>
            </a:r>
            <a:r>
              <a:rPr lang="en-US" sz="2600" dirty="0"/>
              <a:t> </a:t>
            </a:r>
            <a:r>
              <a:rPr lang="en-US" sz="2600" i="1" dirty="0"/>
              <a:t>F</a:t>
            </a:r>
            <a:r>
              <a:rPr lang="en-US" sz="2600" i="1" baseline="-25000" dirty="0"/>
              <a:t>V</a:t>
            </a:r>
            <a:r>
              <a:rPr lang="en-US" sz="2600" dirty="0"/>
              <a:t> = 0 = </a:t>
            </a:r>
            <a:r>
              <a:rPr lang="en-US" sz="2600" i="1" dirty="0"/>
              <a:t>F</a:t>
            </a:r>
            <a:r>
              <a:rPr lang="en-US" sz="2600" baseline="-25000" dirty="0"/>
              <a:t>1</a:t>
            </a:r>
            <a:r>
              <a:rPr lang="en-US" sz="2600" dirty="0"/>
              <a:t> sin 30</a:t>
            </a:r>
            <a:r>
              <a:rPr lang="en-US" sz="2600" dirty="0">
                <a:sym typeface="Symbol" panose="05050102010706020507" pitchFamily="18" charset="2"/>
              </a:rPr>
              <a:t></a:t>
            </a:r>
            <a:r>
              <a:rPr lang="en-US" sz="2600" dirty="0"/>
              <a:t> - </a:t>
            </a:r>
            <a:r>
              <a:rPr lang="en-US" sz="2600" i="1" dirty="0"/>
              <a:t>F</a:t>
            </a:r>
            <a:r>
              <a:rPr lang="en-US" sz="2600" baseline="-25000" dirty="0"/>
              <a:t>2, </a:t>
            </a:r>
            <a:r>
              <a:rPr lang="en-US" sz="2600" i="1" baseline="-25000" dirty="0"/>
              <a:t>v</a:t>
            </a:r>
            <a:r>
              <a:rPr lang="en-US" sz="2600" dirty="0"/>
              <a:t> + </a:t>
            </a:r>
            <a:r>
              <a:rPr lang="en-US" sz="2600" i="1" dirty="0"/>
              <a:t>V</a:t>
            </a:r>
            <a:r>
              <a:rPr lang="en-US" sz="2600" baseline="-25000" dirty="0"/>
              <a:t>2</a:t>
            </a:r>
            <a:r>
              <a:rPr lang="en-US" sz="2600" dirty="0"/>
              <a:t> = 0.5 </a:t>
            </a:r>
            <a:r>
              <a:rPr lang="en-US" sz="2600" i="1" dirty="0"/>
              <a:t>F</a:t>
            </a:r>
            <a:r>
              <a:rPr lang="en-US" sz="2600" baseline="-25000" dirty="0"/>
              <a:t>1</a:t>
            </a:r>
            <a:r>
              <a:rPr lang="en-US" sz="2600" dirty="0"/>
              <a:t>  + </a:t>
            </a:r>
            <a:r>
              <a:rPr lang="en-US" sz="2600" i="1" dirty="0"/>
              <a:t>V</a:t>
            </a:r>
            <a:r>
              <a:rPr lang="en-US" sz="2600" baseline="-25000" dirty="0"/>
              <a:t>2</a:t>
            </a:r>
            <a:endParaRPr lang="en-US" sz="2600" dirty="0"/>
          </a:p>
          <a:p>
            <a:pPr marL="0" indent="0">
              <a:buNone/>
            </a:pPr>
            <a:r>
              <a:rPr lang="en-US" sz="2600" dirty="0">
                <a:sym typeface="Symbol" panose="05050102010706020507" pitchFamily="18" charset="2"/>
              </a:rPr>
              <a:t></a:t>
            </a:r>
            <a:r>
              <a:rPr lang="en-US" sz="2600" dirty="0"/>
              <a:t> </a:t>
            </a:r>
            <a:r>
              <a:rPr lang="en-US" sz="2600" i="1" dirty="0"/>
              <a:t>F</a:t>
            </a:r>
            <a:r>
              <a:rPr lang="en-US" sz="2600" i="1" baseline="-25000" dirty="0"/>
              <a:t>H</a:t>
            </a:r>
            <a:r>
              <a:rPr lang="en-US" sz="2600" dirty="0"/>
              <a:t> = 0 = -</a:t>
            </a:r>
            <a:r>
              <a:rPr lang="en-US" sz="2600" i="1" dirty="0"/>
              <a:t>F</a:t>
            </a:r>
            <a:r>
              <a:rPr lang="en-US" sz="2600" baseline="-25000" dirty="0"/>
              <a:t>2</a:t>
            </a:r>
            <a:r>
              <a:rPr lang="en-US" sz="2600" dirty="0"/>
              <a:t> - </a:t>
            </a:r>
            <a:r>
              <a:rPr lang="en-US" sz="2600" i="1" dirty="0"/>
              <a:t>F</a:t>
            </a:r>
            <a:r>
              <a:rPr lang="en-US" sz="2600" baseline="-25000" dirty="0"/>
              <a:t>3</a:t>
            </a:r>
            <a:r>
              <a:rPr lang="en-US" sz="2600" dirty="0"/>
              <a:t> cos 60</a:t>
            </a:r>
            <a:r>
              <a:rPr lang="en-US" sz="2600" dirty="0">
                <a:sym typeface="Symbol" panose="05050102010706020507" pitchFamily="18" charset="2"/>
              </a:rPr>
              <a:t></a:t>
            </a:r>
            <a:r>
              <a:rPr lang="en-US" sz="2600" dirty="0"/>
              <a:t> + </a:t>
            </a:r>
            <a:r>
              <a:rPr lang="en-US" sz="2600" i="1" dirty="0"/>
              <a:t>F</a:t>
            </a:r>
            <a:r>
              <a:rPr lang="en-US" sz="2600" baseline="-25000" dirty="0"/>
              <a:t>3, </a:t>
            </a:r>
            <a:r>
              <a:rPr lang="en-US" sz="2600" i="1" baseline="-25000" dirty="0"/>
              <a:t>h</a:t>
            </a:r>
            <a:r>
              <a:rPr lang="en-US" sz="2600" dirty="0"/>
              <a:t> = -</a:t>
            </a:r>
            <a:r>
              <a:rPr lang="en-US" sz="2600" i="1" dirty="0"/>
              <a:t>F</a:t>
            </a:r>
            <a:r>
              <a:rPr lang="en-US" sz="2600" baseline="-25000" dirty="0"/>
              <a:t>2</a:t>
            </a:r>
            <a:r>
              <a:rPr lang="en-US" sz="2600" dirty="0"/>
              <a:t> – 0.5 </a:t>
            </a:r>
            <a:r>
              <a:rPr lang="en-US" sz="2600" i="1" dirty="0"/>
              <a:t>F</a:t>
            </a:r>
            <a:r>
              <a:rPr lang="en-US" sz="2600" baseline="-25000" dirty="0"/>
              <a:t>3</a:t>
            </a:r>
            <a:r>
              <a:rPr lang="en-US" sz="2600" dirty="0"/>
              <a:t> </a:t>
            </a:r>
          </a:p>
          <a:p>
            <a:pPr marL="0" indent="0">
              <a:buNone/>
            </a:pPr>
            <a:r>
              <a:rPr lang="en-US" sz="2600" dirty="0">
                <a:sym typeface="Symbol" panose="05050102010706020507" pitchFamily="18" charset="2"/>
              </a:rPr>
              <a:t></a:t>
            </a:r>
            <a:r>
              <a:rPr lang="en-US" sz="2600" dirty="0"/>
              <a:t> </a:t>
            </a:r>
            <a:r>
              <a:rPr lang="en-US" sz="2600" i="1" dirty="0"/>
              <a:t>F</a:t>
            </a:r>
            <a:r>
              <a:rPr lang="en-US" sz="2600" i="1" baseline="-25000" dirty="0"/>
              <a:t>V</a:t>
            </a:r>
            <a:r>
              <a:rPr lang="en-US" sz="2600" dirty="0"/>
              <a:t> = 0 = </a:t>
            </a:r>
            <a:r>
              <a:rPr lang="en-US" sz="2600" i="1" dirty="0"/>
              <a:t>F</a:t>
            </a:r>
            <a:r>
              <a:rPr lang="en-US" sz="2600" baseline="-25000" dirty="0"/>
              <a:t>3</a:t>
            </a:r>
            <a:r>
              <a:rPr lang="en-US" sz="2600" dirty="0"/>
              <a:t> sin 60</a:t>
            </a:r>
            <a:r>
              <a:rPr lang="en-US" sz="2600" dirty="0">
                <a:sym typeface="Symbol" panose="05050102010706020507" pitchFamily="18" charset="2"/>
              </a:rPr>
              <a:t></a:t>
            </a:r>
            <a:r>
              <a:rPr lang="en-US" sz="2600" dirty="0"/>
              <a:t> + </a:t>
            </a:r>
            <a:r>
              <a:rPr lang="en-US" sz="2600" i="1" dirty="0"/>
              <a:t>F</a:t>
            </a:r>
            <a:r>
              <a:rPr lang="en-US" sz="2600" baseline="-25000" dirty="0"/>
              <a:t>3, </a:t>
            </a:r>
            <a:r>
              <a:rPr lang="en-US" sz="2600" i="1" baseline="-25000" dirty="0"/>
              <a:t>v</a:t>
            </a:r>
            <a:r>
              <a:rPr lang="en-US" sz="2600" dirty="0"/>
              <a:t> + </a:t>
            </a:r>
            <a:r>
              <a:rPr lang="en-US" sz="2600" i="1" dirty="0"/>
              <a:t>V</a:t>
            </a:r>
            <a:r>
              <a:rPr lang="en-US" sz="2600" baseline="-25000" dirty="0"/>
              <a:t>3</a:t>
            </a:r>
            <a:r>
              <a:rPr lang="en-US" sz="2600" dirty="0"/>
              <a:t> = 0.866 </a:t>
            </a:r>
            <a:r>
              <a:rPr lang="en-US" sz="2600" i="1" dirty="0"/>
              <a:t>F</a:t>
            </a:r>
            <a:r>
              <a:rPr lang="en-US" sz="2600" baseline="-25000" dirty="0"/>
              <a:t>3</a:t>
            </a:r>
            <a:r>
              <a:rPr lang="en-US" sz="2600" dirty="0"/>
              <a:t> + </a:t>
            </a:r>
            <a:r>
              <a:rPr lang="en-US" sz="2600" i="1" dirty="0"/>
              <a:t>V</a:t>
            </a:r>
            <a:r>
              <a:rPr lang="en-US" sz="2600" baseline="-25000" dirty="0"/>
              <a:t>3</a:t>
            </a:r>
            <a:endParaRPr lang="en-US" sz="2600" dirty="0"/>
          </a:p>
          <a:p>
            <a:pPr marL="0" indent="0">
              <a:buNone/>
            </a:pPr>
            <a:endParaRPr lang="en-US" sz="2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802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328988" y="3048001"/>
            <a:ext cx="7339012" cy="1038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4000" dirty="0">
                <a:solidFill>
                  <a:srgbClr val="FF0000"/>
                </a:solidFill>
              </a:rPr>
              <a:t>A. Nutritional Analysis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029200" y="4343401"/>
            <a:ext cx="5052730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Sumber</a:t>
            </a:r>
            <a:r>
              <a:rPr lang="en-US" sz="2000" dirty="0"/>
              <a:t>: </a:t>
            </a:r>
            <a:r>
              <a:rPr lang="en-US" sz="2000" i="1" dirty="0"/>
              <a:t>College Algebra</a:t>
            </a:r>
            <a:r>
              <a:rPr lang="en-US" sz="2000" dirty="0"/>
              <a:t>, Fifth Edition,</a:t>
            </a:r>
          </a:p>
          <a:p>
            <a:r>
              <a:rPr lang="en-US" sz="2000" dirty="0"/>
              <a:t>James Stewart , Lothar Redlin, Saleem Watson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7351647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520" y="762001"/>
            <a:ext cx="10160000" cy="5364163"/>
          </a:xfrm>
        </p:spPr>
        <p:txBody>
          <a:bodyPr>
            <a:normAutofit/>
          </a:bodyPr>
          <a:lstStyle/>
          <a:p>
            <a:r>
              <a:rPr lang="en-US" sz="2400" dirty="0" err="1"/>
              <a:t>Keenam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di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ditulis</a:t>
            </a:r>
            <a:r>
              <a:rPr lang="en-US" sz="2400" dirty="0"/>
              <a:t> </a:t>
            </a:r>
            <a:r>
              <a:rPr lang="en-US" sz="2400" dirty="0" err="1"/>
              <a:t>ulang</a:t>
            </a:r>
            <a:r>
              <a:rPr lang="en-US" sz="2400" dirty="0"/>
              <a:t> </a:t>
            </a:r>
            <a:r>
              <a:rPr lang="en-US" sz="2400" dirty="0" err="1"/>
              <a:t>kembali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susunan</a:t>
            </a:r>
            <a:r>
              <a:rPr lang="en-US" sz="2400" dirty="0"/>
              <a:t> yang </a:t>
            </a:r>
            <a:r>
              <a:rPr lang="en-US" sz="2400" dirty="0" err="1"/>
              <a:t>teratur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urutan</a:t>
            </a:r>
            <a:r>
              <a:rPr lang="en-US" sz="2400" dirty="0"/>
              <a:t> </a:t>
            </a:r>
            <a:r>
              <a:rPr lang="en-US" sz="2400" dirty="0" err="1"/>
              <a:t>peubah</a:t>
            </a:r>
            <a:r>
              <a:rPr lang="en-US" sz="2400" dirty="0"/>
              <a:t> </a:t>
            </a:r>
            <a:r>
              <a:rPr lang="en-US" sz="2400" i="1" dirty="0"/>
              <a:t>F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i="1" dirty="0"/>
              <a:t>F</a:t>
            </a:r>
            <a:r>
              <a:rPr lang="en-US" sz="2400" baseline="-25000" dirty="0"/>
              <a:t>2</a:t>
            </a:r>
            <a:r>
              <a:rPr lang="en-US" sz="2400" dirty="0"/>
              <a:t>, </a:t>
            </a:r>
            <a:r>
              <a:rPr lang="en-US" sz="2400" i="1" dirty="0"/>
              <a:t>F</a:t>
            </a:r>
            <a:r>
              <a:rPr lang="en-US" sz="2400" baseline="-25000" dirty="0"/>
              <a:t>3</a:t>
            </a:r>
            <a:r>
              <a:rPr lang="en-US" sz="2400" dirty="0"/>
              <a:t>, </a:t>
            </a:r>
            <a:r>
              <a:rPr lang="en-US" sz="2400" i="1" dirty="0"/>
              <a:t>H</a:t>
            </a:r>
            <a:r>
              <a:rPr lang="en-US" sz="2400" baseline="-25000" dirty="0"/>
              <a:t>2</a:t>
            </a:r>
            <a:r>
              <a:rPr lang="en-US" sz="2400" dirty="0"/>
              <a:t>, </a:t>
            </a:r>
            <a:r>
              <a:rPr lang="en-US" sz="2400" i="1" dirty="0"/>
              <a:t>V</a:t>
            </a:r>
            <a:r>
              <a:rPr lang="en-US" sz="2400" baseline="-25000" dirty="0"/>
              <a:t>2</a:t>
            </a:r>
            <a:r>
              <a:rPr lang="en-US" sz="2400" dirty="0"/>
              <a:t>, </a:t>
            </a:r>
            <a:r>
              <a:rPr lang="en-US" sz="2400" i="1" dirty="0"/>
              <a:t>V</a:t>
            </a:r>
            <a:r>
              <a:rPr lang="en-US" sz="2400" baseline="-25000" dirty="0"/>
              <a:t>3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pPr marL="0" indent="0">
              <a:buNone/>
            </a:pPr>
            <a:r>
              <a:rPr lang="en-US" sz="2400" dirty="0"/>
              <a:t>-0.866</a:t>
            </a:r>
            <a:r>
              <a:rPr lang="en-US" sz="2400" i="1" dirty="0"/>
              <a:t>F</a:t>
            </a:r>
            <a:r>
              <a:rPr lang="en-US" sz="2400" baseline="-25000" dirty="0"/>
              <a:t>1</a:t>
            </a:r>
            <a:r>
              <a:rPr lang="en-US" sz="2400" dirty="0"/>
              <a:t> 	 +  0.5 </a:t>
            </a:r>
            <a:r>
              <a:rPr lang="en-US" sz="2400" i="1" dirty="0"/>
              <a:t>F</a:t>
            </a:r>
            <a:r>
              <a:rPr lang="en-US" sz="2400" baseline="-25000" dirty="0"/>
              <a:t>3</a:t>
            </a:r>
            <a:r>
              <a:rPr lang="en-US" sz="2400" dirty="0"/>
              <a:t>				= 0</a:t>
            </a:r>
          </a:p>
          <a:p>
            <a:pPr marL="0" indent="0">
              <a:buNone/>
            </a:pPr>
            <a:r>
              <a:rPr lang="en-US" sz="2400" dirty="0"/>
              <a:t>    -0.5</a:t>
            </a:r>
            <a:r>
              <a:rPr lang="en-US" sz="2400" i="1" dirty="0"/>
              <a:t>F</a:t>
            </a:r>
            <a:r>
              <a:rPr lang="en-US" sz="2400" baseline="-25000" dirty="0"/>
              <a:t>1</a:t>
            </a:r>
            <a:r>
              <a:rPr lang="en-US" sz="2400" dirty="0"/>
              <a:t> 		    – 0.866 </a:t>
            </a:r>
            <a:r>
              <a:rPr lang="en-US" sz="2400" i="1" dirty="0"/>
              <a:t>F</a:t>
            </a:r>
            <a:r>
              <a:rPr lang="en-US" sz="2400" baseline="-25000" dirty="0"/>
              <a:t>3</a:t>
            </a:r>
            <a:r>
              <a:rPr lang="en-US" sz="2400" dirty="0"/>
              <a:t>			= -1000</a:t>
            </a:r>
          </a:p>
          <a:p>
            <a:pPr marL="0" indent="0">
              <a:buNone/>
            </a:pPr>
            <a:r>
              <a:rPr lang="en-US" sz="2400" dirty="0"/>
              <a:t>-0.866</a:t>
            </a:r>
            <a:r>
              <a:rPr lang="en-US" sz="2400" i="1" dirty="0"/>
              <a:t>F</a:t>
            </a:r>
            <a:r>
              <a:rPr lang="en-US" sz="2400" baseline="-25000" dirty="0"/>
              <a:t>1</a:t>
            </a:r>
            <a:r>
              <a:rPr lang="en-US" sz="2400" dirty="0"/>
              <a:t>  – </a:t>
            </a:r>
            <a:r>
              <a:rPr lang="en-US" sz="2400" i="1" dirty="0"/>
              <a:t>F</a:t>
            </a:r>
            <a:r>
              <a:rPr lang="en-US" sz="2400" baseline="-25000" dirty="0"/>
              <a:t>2</a:t>
            </a:r>
            <a:r>
              <a:rPr lang="en-US" sz="2400" dirty="0"/>
              <a:t> 				– </a:t>
            </a:r>
            <a:r>
              <a:rPr lang="en-US" sz="2400" i="1" dirty="0"/>
              <a:t>H</a:t>
            </a:r>
            <a:r>
              <a:rPr lang="en-US" sz="2400" baseline="-25000" dirty="0"/>
              <a:t>2</a:t>
            </a:r>
            <a:r>
              <a:rPr lang="en-US" sz="2400" dirty="0"/>
              <a:t>		= 0</a:t>
            </a:r>
          </a:p>
          <a:p>
            <a:pPr marL="0" indent="0">
              <a:buNone/>
            </a:pPr>
            <a:r>
              <a:rPr lang="en-US" sz="2400" dirty="0"/>
              <a:t>    -0.5 </a:t>
            </a:r>
            <a:r>
              <a:rPr lang="en-US" sz="2400" i="1" dirty="0"/>
              <a:t>F</a:t>
            </a:r>
            <a:r>
              <a:rPr lang="en-US" sz="2400" baseline="-25000" dirty="0"/>
              <a:t>1</a:t>
            </a:r>
            <a:r>
              <a:rPr lang="en-US" sz="2400" dirty="0"/>
              <a:t>  					– </a:t>
            </a:r>
            <a:r>
              <a:rPr lang="en-US" sz="2400" i="1" dirty="0"/>
              <a:t>V</a:t>
            </a:r>
            <a:r>
              <a:rPr lang="en-US" sz="2400" baseline="-25000" dirty="0"/>
              <a:t>2</a:t>
            </a:r>
            <a:r>
              <a:rPr lang="en-US" sz="2400" dirty="0"/>
              <a:t>	= 0</a:t>
            </a:r>
          </a:p>
          <a:p>
            <a:pPr marL="0" indent="0">
              <a:buNone/>
            </a:pPr>
            <a:r>
              <a:rPr lang="en-US" sz="2400" dirty="0"/>
              <a:t>	   – </a:t>
            </a:r>
            <a:r>
              <a:rPr lang="en-US" sz="2400" i="1" dirty="0"/>
              <a:t>F</a:t>
            </a:r>
            <a:r>
              <a:rPr lang="en-US" sz="2400" baseline="-25000" dirty="0"/>
              <a:t>2</a:t>
            </a:r>
            <a:r>
              <a:rPr lang="en-US" sz="2400" dirty="0"/>
              <a:t>    – 0.5 </a:t>
            </a:r>
            <a:r>
              <a:rPr lang="en-US" sz="2400" i="1" dirty="0"/>
              <a:t>F</a:t>
            </a:r>
            <a:r>
              <a:rPr lang="en-US" sz="2400" baseline="-25000" dirty="0"/>
              <a:t>3</a:t>
            </a:r>
            <a:r>
              <a:rPr lang="en-US" sz="2400" dirty="0"/>
              <a:t>				= 0</a:t>
            </a:r>
          </a:p>
          <a:p>
            <a:pPr marL="0" indent="0">
              <a:buNone/>
            </a:pPr>
            <a:r>
              <a:rPr lang="en-US" sz="2400" dirty="0"/>
              <a:t>		 –0.866 </a:t>
            </a:r>
            <a:r>
              <a:rPr lang="en-US" sz="2400" i="1" dirty="0"/>
              <a:t>F</a:t>
            </a:r>
            <a:r>
              <a:rPr lang="en-US" sz="2400" baseline="-25000" dirty="0"/>
              <a:t>3</a:t>
            </a:r>
            <a:r>
              <a:rPr lang="en-US" sz="2400" dirty="0"/>
              <a:t> 			– </a:t>
            </a:r>
            <a:r>
              <a:rPr lang="en-US" sz="2400" i="1" dirty="0"/>
              <a:t>V</a:t>
            </a:r>
            <a:r>
              <a:rPr lang="en-US" sz="2400" baseline="-25000" dirty="0"/>
              <a:t>3</a:t>
            </a:r>
            <a:r>
              <a:rPr lang="en-US" sz="2400" dirty="0"/>
              <a:t>	= 0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028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240" y="762001"/>
            <a:ext cx="10251440" cy="5364163"/>
          </a:xfrm>
        </p:spPr>
        <p:txBody>
          <a:bodyPr>
            <a:normAutofit/>
          </a:bodyPr>
          <a:lstStyle/>
          <a:p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sz="3000" dirty="0"/>
              <a:t>Nilai </a:t>
            </a:r>
            <a:r>
              <a:rPr lang="en-US" sz="3000" i="1" dirty="0"/>
              <a:t>F</a:t>
            </a:r>
            <a:r>
              <a:rPr lang="en-US" sz="3000" baseline="-25000" dirty="0"/>
              <a:t>1</a:t>
            </a:r>
            <a:r>
              <a:rPr lang="en-US" sz="3000" dirty="0"/>
              <a:t>, </a:t>
            </a:r>
            <a:r>
              <a:rPr lang="en-US" sz="3000" i="1" dirty="0"/>
              <a:t>F</a:t>
            </a:r>
            <a:r>
              <a:rPr lang="en-US" sz="3000" baseline="-25000" dirty="0"/>
              <a:t>2</a:t>
            </a:r>
            <a:r>
              <a:rPr lang="en-US" sz="3000" dirty="0"/>
              <a:t>, F</a:t>
            </a:r>
            <a:r>
              <a:rPr lang="en-US" sz="3000" baseline="-25000" dirty="0"/>
              <a:t>3</a:t>
            </a:r>
            <a:r>
              <a:rPr lang="en-US" sz="3000" dirty="0"/>
              <a:t>, </a:t>
            </a:r>
            <a:r>
              <a:rPr lang="en-US" sz="3000" i="1" dirty="0"/>
              <a:t>H</a:t>
            </a:r>
            <a:r>
              <a:rPr lang="en-US" sz="3000" baseline="-25000" dirty="0"/>
              <a:t>2</a:t>
            </a:r>
            <a:r>
              <a:rPr lang="en-US" sz="3000" dirty="0"/>
              <a:t>, </a:t>
            </a:r>
            <a:r>
              <a:rPr lang="en-US" sz="3000" i="1" dirty="0"/>
              <a:t>V</a:t>
            </a:r>
            <a:r>
              <a:rPr lang="en-US" sz="3000" baseline="-25000" dirty="0"/>
              <a:t>2</a:t>
            </a:r>
            <a:r>
              <a:rPr lang="en-US" sz="3000" dirty="0"/>
              <a:t>, dan </a:t>
            </a:r>
            <a:r>
              <a:rPr lang="en-US" sz="3000" i="1" dirty="0"/>
              <a:t>V</a:t>
            </a:r>
            <a:r>
              <a:rPr lang="en-US" sz="3000" baseline="-25000" dirty="0"/>
              <a:t>3</a:t>
            </a:r>
            <a:r>
              <a:rPr lang="en-US" sz="3000" dirty="0"/>
              <a:t> yang </a:t>
            </a:r>
            <a:r>
              <a:rPr lang="en-US" sz="3000" dirty="0" err="1"/>
              <a:t>memenuhi</a:t>
            </a:r>
            <a:r>
              <a:rPr lang="en-US" sz="3000" dirty="0"/>
              <a:t> </a:t>
            </a:r>
            <a:r>
              <a:rPr lang="en-US" sz="3000" dirty="0" err="1"/>
              <a:t>keenam</a:t>
            </a:r>
            <a:r>
              <a:rPr lang="en-US" sz="3000" dirty="0"/>
              <a:t> </a:t>
            </a:r>
            <a:r>
              <a:rPr lang="en-US" sz="3000" dirty="0" err="1"/>
              <a:t>persamaan</a:t>
            </a:r>
            <a:r>
              <a:rPr lang="en-US" sz="3000" dirty="0"/>
              <a:t> </a:t>
            </a:r>
            <a:r>
              <a:rPr lang="en-US" sz="3000" dirty="0" err="1"/>
              <a:t>tersebut</a:t>
            </a:r>
            <a:r>
              <a:rPr lang="en-US" sz="3000" dirty="0"/>
              <a:t> </a:t>
            </a:r>
            <a:r>
              <a:rPr lang="en-US" sz="3000" dirty="0" err="1"/>
              <a:t>secara</a:t>
            </a:r>
            <a:r>
              <a:rPr lang="en-US" sz="3000" dirty="0"/>
              <a:t> </a:t>
            </a:r>
            <a:r>
              <a:rPr lang="en-US" sz="3000" dirty="0" err="1"/>
              <a:t>simultan</a:t>
            </a:r>
            <a:r>
              <a:rPr lang="en-US" sz="3000" dirty="0"/>
              <a:t> </a:t>
            </a:r>
            <a:r>
              <a:rPr lang="en-US" sz="3000" dirty="0" err="1"/>
              <a:t>dapat</a:t>
            </a:r>
            <a:r>
              <a:rPr lang="en-US" sz="3000" dirty="0"/>
              <a:t> </a:t>
            </a:r>
            <a:r>
              <a:rPr lang="en-US" sz="3000" dirty="0" err="1"/>
              <a:t>ditemukan</a:t>
            </a:r>
            <a:r>
              <a:rPr lang="en-US" sz="3000" dirty="0"/>
              <a:t> </a:t>
            </a:r>
            <a:r>
              <a:rPr lang="en-US" sz="3000" dirty="0" err="1"/>
              <a:t>dengan</a:t>
            </a:r>
            <a:r>
              <a:rPr lang="en-US" sz="3000" dirty="0"/>
              <a:t> </a:t>
            </a:r>
            <a:r>
              <a:rPr lang="en-US" sz="3000" dirty="0" err="1"/>
              <a:t>metode</a:t>
            </a:r>
            <a:r>
              <a:rPr lang="en-US" sz="3000" dirty="0"/>
              <a:t> </a:t>
            </a:r>
            <a:r>
              <a:rPr lang="en-US" sz="3000" dirty="0" err="1"/>
              <a:t>eliminasi</a:t>
            </a:r>
            <a:r>
              <a:rPr lang="en-US" sz="3000" dirty="0"/>
              <a:t> Gauss/Gauss-Jordan.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3520" y="1447799"/>
            <a:ext cx="9174480" cy="2564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8613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2590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 algn="r">
              <a:buNone/>
            </a:pPr>
            <a:r>
              <a:rPr lang="en-US" sz="4000" dirty="0">
                <a:solidFill>
                  <a:srgbClr val="FF0000"/>
                </a:solidFill>
              </a:rPr>
              <a:t>C. </a:t>
            </a:r>
            <a:r>
              <a:rPr lang="en-US" sz="4000" dirty="0" err="1">
                <a:solidFill>
                  <a:srgbClr val="FF0000"/>
                </a:solidFill>
              </a:rPr>
              <a:t>Sistem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Persamaan</a:t>
            </a:r>
            <a:r>
              <a:rPr lang="en-US" sz="4000" dirty="0">
                <a:solidFill>
                  <a:srgbClr val="FF0000"/>
                </a:solidFill>
              </a:rPr>
              <a:t> Linier </a:t>
            </a:r>
          </a:p>
          <a:p>
            <a:pPr marL="0" indent="0" algn="r">
              <a:buNone/>
            </a:pPr>
            <a:r>
              <a:rPr lang="en-US" sz="4000" dirty="0" err="1">
                <a:solidFill>
                  <a:srgbClr val="FF0000"/>
                </a:solidFill>
              </a:rPr>
              <a:t>dalam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Bidang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Fisika</a:t>
            </a:r>
            <a:r>
              <a:rPr lang="en-US" sz="4000" dirty="0">
                <a:solidFill>
                  <a:srgbClr val="FF0000"/>
                </a:solidFill>
              </a:rPr>
              <a:t> (</a:t>
            </a:r>
            <a:r>
              <a:rPr lang="en-US" sz="4000" dirty="0" err="1">
                <a:solidFill>
                  <a:srgbClr val="FF0000"/>
                </a:solidFill>
              </a:rPr>
              <a:t>rangkaian</a:t>
            </a:r>
            <a:r>
              <a:rPr lang="en-US" sz="4000" dirty="0">
                <a:solidFill>
                  <a:srgbClr val="FF0000"/>
                </a:solidFill>
              </a:rPr>
              <a:t> </a:t>
            </a:r>
            <a:r>
              <a:rPr lang="en-US" sz="4000" dirty="0" err="1">
                <a:solidFill>
                  <a:srgbClr val="FF0000"/>
                </a:solidFill>
              </a:rPr>
              <a:t>listrik</a:t>
            </a:r>
            <a:r>
              <a:rPr lang="en-US" sz="4000" dirty="0">
                <a:solidFill>
                  <a:srgbClr val="FF0000"/>
                </a:solidFill>
              </a:rPr>
              <a:t>)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8769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" y="15165"/>
            <a:ext cx="10582879" cy="1325563"/>
          </a:xfrm>
        </p:spPr>
        <p:txBody>
          <a:bodyPr/>
          <a:lstStyle/>
          <a:p>
            <a:r>
              <a:rPr lang="en-US" dirty="0" err="1"/>
              <a:t>Tinjau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rangkaian</a:t>
            </a:r>
            <a:r>
              <a:rPr lang="en-US" dirty="0"/>
              <a:t> </a:t>
            </a:r>
            <a:r>
              <a:rPr lang="en-US" dirty="0" err="1"/>
              <a:t>listtrik</a:t>
            </a:r>
            <a:r>
              <a:rPr lang="en-US" dirty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2029"/>
            <a:ext cx="10515600" cy="551985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rangkaian</a:t>
            </a:r>
            <a:r>
              <a:rPr lang="en-US" sz="2400" dirty="0"/>
              <a:t> </a:t>
            </a:r>
            <a:r>
              <a:rPr lang="en-US" sz="2400" dirty="0" err="1"/>
              <a:t>listrik</a:t>
            </a:r>
            <a:r>
              <a:rPr lang="en-US" sz="2400" dirty="0"/>
              <a:t> </a:t>
            </a:r>
            <a:r>
              <a:rPr lang="en-US" sz="2400" dirty="0" err="1"/>
              <a:t>berlaku</a:t>
            </a:r>
            <a:r>
              <a:rPr lang="en-US" sz="2400" dirty="0"/>
              <a:t> </a:t>
            </a:r>
            <a:r>
              <a:rPr lang="en-US" sz="2400" dirty="0" err="1"/>
              <a:t>hukum-hukum</a:t>
            </a:r>
            <a:r>
              <a:rPr lang="en-US" sz="2400" dirty="0"/>
              <a:t> </a:t>
            </a:r>
            <a:r>
              <a:rPr lang="en-US" sz="2400" dirty="0" err="1"/>
              <a:t>arus</a:t>
            </a:r>
            <a:r>
              <a:rPr lang="en-US" sz="2400" dirty="0"/>
              <a:t> </a:t>
            </a:r>
            <a:r>
              <a:rPr lang="en-US" sz="2400" dirty="0" err="1"/>
              <a:t>Kirchoff</a:t>
            </a:r>
            <a:r>
              <a:rPr lang="en-US" sz="2400" dirty="0"/>
              <a:t>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aljabar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arus</a:t>
            </a:r>
            <a:r>
              <a:rPr lang="en-US" sz="2400" dirty="0"/>
              <a:t> yang </a:t>
            </a:r>
            <a:r>
              <a:rPr lang="en-US" sz="2400" dirty="0" err="1"/>
              <a:t>memasuki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simpul</a:t>
            </a:r>
            <a:r>
              <a:rPr lang="en-US" sz="2400" dirty="0"/>
              <a:t> (</a:t>
            </a:r>
            <a:r>
              <a:rPr lang="en-US" sz="2400" dirty="0" err="1"/>
              <a:t>Gambar</a:t>
            </a:r>
            <a:r>
              <a:rPr lang="en-US" sz="2400" dirty="0"/>
              <a:t> 1a) </a:t>
            </a:r>
            <a:r>
              <a:rPr lang="en-US" sz="2400" dirty="0" err="1"/>
              <a:t>haruslah</a:t>
            </a:r>
            <a:r>
              <a:rPr lang="en-US" sz="2400" dirty="0"/>
              <a:t> </a:t>
            </a:r>
            <a:r>
              <a:rPr lang="en-US" sz="2400" dirty="0" err="1"/>
              <a:t>nol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>
                <a:sym typeface="Symbol" panose="05050102010706020507" pitchFamily="18" charset="2"/>
              </a:rPr>
              <a:t>	</a:t>
            </a:r>
            <a:r>
              <a:rPr lang="en-US" sz="2400" dirty="0"/>
              <a:t> </a:t>
            </a:r>
            <a:r>
              <a:rPr lang="en-US" sz="2400" i="1" dirty="0" err="1"/>
              <a:t>i</a:t>
            </a:r>
            <a:r>
              <a:rPr lang="en-US" sz="2400" i="1" dirty="0"/>
              <a:t> </a:t>
            </a:r>
            <a:r>
              <a:rPr lang="en-US" sz="2400" dirty="0"/>
              <a:t>= 0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arus</a:t>
            </a:r>
            <a:r>
              <a:rPr lang="en-US" sz="2400" dirty="0"/>
              <a:t>  </a:t>
            </a:r>
            <a:r>
              <a:rPr lang="en-US" sz="2400" i="1" dirty="0" err="1"/>
              <a:t>i</a:t>
            </a:r>
            <a:r>
              <a:rPr lang="en-US" sz="2400" dirty="0"/>
              <a:t>  yang </a:t>
            </a:r>
            <a:r>
              <a:rPr lang="en-US" sz="2400" dirty="0" err="1"/>
              <a:t>memasuki</a:t>
            </a:r>
            <a:r>
              <a:rPr lang="en-US" sz="2400" dirty="0"/>
              <a:t> </a:t>
            </a:r>
            <a:r>
              <a:rPr lang="en-US" sz="2400" dirty="0" err="1"/>
              <a:t>simpul</a:t>
            </a:r>
            <a:r>
              <a:rPr lang="en-US" sz="2400" dirty="0"/>
              <a:t> </a:t>
            </a:r>
            <a:r>
              <a:rPr lang="en-US" sz="2400" dirty="0" err="1"/>
              <a:t>dianggap</a:t>
            </a:r>
            <a:r>
              <a:rPr lang="en-US" sz="2400" dirty="0"/>
              <a:t> </a:t>
            </a:r>
            <a:r>
              <a:rPr lang="en-US" sz="2400" dirty="0" err="1"/>
              <a:t>bertanda</a:t>
            </a:r>
            <a:r>
              <a:rPr lang="en-US" sz="2400" dirty="0"/>
              <a:t> </a:t>
            </a:r>
            <a:r>
              <a:rPr lang="en-US" sz="2400" dirty="0" err="1"/>
              <a:t>positif</a:t>
            </a:r>
            <a:r>
              <a:rPr lang="en-US" sz="2400" dirty="0"/>
              <a:t>. </a:t>
            </a:r>
            <a:r>
              <a:rPr lang="en-US" sz="2400" dirty="0" err="1"/>
              <a:t>Sedangkan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Ohm (</a:t>
            </a:r>
            <a:r>
              <a:rPr lang="en-US" sz="2400" dirty="0" err="1"/>
              <a:t>Gambar</a:t>
            </a:r>
            <a:r>
              <a:rPr lang="en-US" sz="2400" dirty="0"/>
              <a:t> 1b)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arus</a:t>
            </a:r>
            <a:r>
              <a:rPr lang="en-US" sz="2400" dirty="0"/>
              <a:t> </a:t>
            </a:r>
            <a:r>
              <a:rPr lang="en-US" sz="2400" i="1" dirty="0" err="1"/>
              <a:t>i</a:t>
            </a:r>
            <a:r>
              <a:rPr lang="en-US" sz="2400" i="1" dirty="0"/>
              <a:t> </a:t>
            </a:r>
            <a:r>
              <a:rPr lang="en-US" sz="2400" dirty="0"/>
              <a:t>yang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tahanan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: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i="1" dirty="0"/>
              <a:t>V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tegangan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tahanan</a:t>
            </a:r>
            <a:r>
              <a:rPr lang="en-US" sz="2400" dirty="0"/>
              <a:t>.     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220686" y="36140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5590110"/>
              </p:ext>
            </p:extLst>
          </p:nvPr>
        </p:nvGraphicFramePr>
        <p:xfrm>
          <a:off x="4651652" y="1818945"/>
          <a:ext cx="5217178" cy="19991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4076700" imgH="1560576" progId="Visio.Drawing.5">
                  <p:embed/>
                </p:oleObj>
              </mc:Choice>
              <mc:Fallback>
                <p:oleObj r:id="rId2" imgW="4076700" imgH="1560576" progId="Visio.Drawing.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652" y="1818945"/>
                        <a:ext cx="5217178" cy="19991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010984" y="3757289"/>
            <a:ext cx="4320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 1. </a:t>
            </a:r>
            <a:r>
              <a:rPr lang="en-US" dirty="0" err="1">
                <a:solidFill>
                  <a:srgbClr val="FF0000"/>
                </a:solidFill>
              </a:rPr>
              <a:t>Hukum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Kirchoff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Hukum</a:t>
            </a:r>
            <a:r>
              <a:rPr lang="en-US" dirty="0">
                <a:solidFill>
                  <a:srgbClr val="FF0000"/>
                </a:solidFill>
              </a:rPr>
              <a:t> Ohm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093700"/>
              </p:ext>
            </p:extLst>
          </p:nvPr>
        </p:nvGraphicFramePr>
        <p:xfrm>
          <a:off x="1810199" y="5278778"/>
          <a:ext cx="7947119" cy="7673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4604013" imgH="445046" progId="Word.Document.12">
                  <p:embed/>
                </p:oleObj>
              </mc:Choice>
              <mc:Fallback>
                <p:oleObj name="Document" r:id="rId4" imgW="4604013" imgH="445046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10199" y="5278778"/>
                        <a:ext cx="7947119" cy="7673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B5275A5-8C25-4F14-9581-785D3C4BB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803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8283"/>
            <a:ext cx="10515600" cy="58275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rangkaian</a:t>
            </a:r>
            <a:r>
              <a:rPr lang="en-US" sz="2400" dirty="0"/>
              <a:t> </a:t>
            </a:r>
            <a:r>
              <a:rPr lang="en-US" sz="2400" dirty="0" err="1"/>
              <a:t>listrik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6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tahanan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pada Gambar 2. Anda </a:t>
            </a:r>
            <a:r>
              <a:rPr lang="en-US" sz="2400" dirty="0" err="1"/>
              <a:t>diminta</a:t>
            </a:r>
            <a:r>
              <a:rPr lang="en-US" sz="2400" dirty="0"/>
              <a:t> </a:t>
            </a:r>
            <a:r>
              <a:rPr lang="en-US" sz="2400" dirty="0" err="1"/>
              <a:t>menghitung</a:t>
            </a:r>
            <a:r>
              <a:rPr lang="en-US" sz="2400" dirty="0"/>
              <a:t> </a:t>
            </a:r>
            <a:r>
              <a:rPr lang="en-US" sz="2400" dirty="0" err="1"/>
              <a:t>arus</a:t>
            </a:r>
            <a:r>
              <a:rPr lang="en-US" sz="2400" dirty="0"/>
              <a:t> pada </a:t>
            </a:r>
            <a:r>
              <a:rPr lang="en-US" sz="2400" dirty="0" err="1"/>
              <a:t>masing-masing</a:t>
            </a:r>
            <a:r>
              <a:rPr lang="en-US" sz="2400" dirty="0"/>
              <a:t> </a:t>
            </a:r>
            <a:r>
              <a:rPr lang="en-US" sz="2400" dirty="0" err="1"/>
              <a:t>tahanan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Arah</a:t>
            </a:r>
            <a:r>
              <a:rPr lang="en-US" sz="2400" dirty="0"/>
              <a:t> </a:t>
            </a:r>
            <a:r>
              <a:rPr lang="en-US" sz="2400" dirty="0" err="1"/>
              <a:t>arus</a:t>
            </a:r>
            <a:r>
              <a:rPr lang="en-US" sz="2400" dirty="0"/>
              <a:t> </a:t>
            </a:r>
            <a:r>
              <a:rPr lang="en-US" sz="2400" dirty="0" err="1"/>
              <a:t>dimisalkan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diatas</a:t>
            </a:r>
            <a:r>
              <a:rPr lang="en-US" sz="2400" dirty="0"/>
              <a:t>.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Kirchoff</a:t>
            </a:r>
            <a:r>
              <a:rPr lang="en-US" sz="2400" dirty="0"/>
              <a:t>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persamaan-persamaan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i="1" dirty="0"/>
              <a:t>i</a:t>
            </a:r>
            <a:r>
              <a:rPr lang="en-US" sz="2400" baseline="-25000" dirty="0"/>
              <a:t>12</a:t>
            </a:r>
            <a:r>
              <a:rPr lang="en-US" sz="2400" dirty="0"/>
              <a:t>            + </a:t>
            </a:r>
            <a:r>
              <a:rPr lang="en-US" sz="2400" i="1" dirty="0"/>
              <a:t>i</a:t>
            </a:r>
            <a:r>
              <a:rPr lang="en-US" sz="2400" baseline="-25000" dirty="0"/>
              <a:t>52</a:t>
            </a:r>
            <a:r>
              <a:rPr lang="en-US" sz="2400" dirty="0"/>
              <a:t>                 + </a:t>
            </a:r>
            <a:r>
              <a:rPr lang="en-US" sz="2400" i="1" dirty="0"/>
              <a:t>i</a:t>
            </a:r>
            <a:r>
              <a:rPr lang="en-US" sz="2400" baseline="-25000" dirty="0"/>
              <a:t>32</a:t>
            </a:r>
            <a:r>
              <a:rPr lang="en-US" sz="2400" dirty="0"/>
              <a:t>     = 0 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i="1" dirty="0"/>
              <a:t>i</a:t>
            </a:r>
            <a:r>
              <a:rPr lang="en-US" sz="2400" baseline="-25000" dirty="0"/>
              <a:t>65</a:t>
            </a:r>
            <a:r>
              <a:rPr lang="en-US" sz="2400" dirty="0"/>
              <a:t>            -  </a:t>
            </a:r>
            <a:r>
              <a:rPr lang="en-US" sz="2400" i="1" dirty="0"/>
              <a:t>i</a:t>
            </a:r>
            <a:r>
              <a:rPr lang="en-US" sz="2400" baseline="-25000" dirty="0"/>
              <a:t>52</a:t>
            </a:r>
            <a:r>
              <a:rPr lang="en-US" sz="2400" dirty="0"/>
              <a:t>                 -  </a:t>
            </a:r>
            <a:r>
              <a:rPr lang="en-US" sz="2400" i="1" dirty="0"/>
              <a:t>i</a:t>
            </a:r>
            <a:r>
              <a:rPr lang="en-US" sz="2400" baseline="-25000" dirty="0"/>
              <a:t>54</a:t>
            </a:r>
            <a:r>
              <a:rPr lang="en-US" sz="2400" dirty="0"/>
              <a:t>     = 0 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i="1" dirty="0"/>
              <a:t>i</a:t>
            </a:r>
            <a:r>
              <a:rPr lang="en-US" sz="2400" baseline="-25000" dirty="0"/>
              <a:t>43</a:t>
            </a:r>
            <a:r>
              <a:rPr lang="en-US" sz="2400" dirty="0"/>
              <a:t>            -  </a:t>
            </a:r>
            <a:r>
              <a:rPr lang="en-US" sz="2400" i="1" dirty="0"/>
              <a:t>i</a:t>
            </a:r>
            <a:r>
              <a:rPr lang="en-US" sz="2400" baseline="-25000" dirty="0"/>
              <a:t>32</a:t>
            </a:r>
            <a:r>
              <a:rPr lang="en-US" sz="2400" dirty="0"/>
              <a:t>                             = 0 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i="1" dirty="0"/>
              <a:t>i</a:t>
            </a:r>
            <a:r>
              <a:rPr lang="en-US" sz="2400" baseline="-25000" dirty="0"/>
              <a:t>54</a:t>
            </a:r>
            <a:r>
              <a:rPr lang="en-US" sz="2400" dirty="0"/>
              <a:t>            -  </a:t>
            </a:r>
            <a:r>
              <a:rPr lang="en-US" sz="2400" i="1" dirty="0"/>
              <a:t>i</a:t>
            </a:r>
            <a:r>
              <a:rPr lang="en-US" sz="2400" baseline="-25000" dirty="0"/>
              <a:t>43</a:t>
            </a:r>
            <a:r>
              <a:rPr lang="en-US" sz="2400" dirty="0"/>
              <a:t>                             = 0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943922" y="175074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8680352"/>
              </p:ext>
            </p:extLst>
          </p:nvPr>
        </p:nvGraphicFramePr>
        <p:xfrm>
          <a:off x="2943922" y="1439030"/>
          <a:ext cx="3887145" cy="20483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4037076" imgH="2119884" progId="Visio.Drawing.5">
                  <p:embed/>
                </p:oleObj>
              </mc:Choice>
              <mc:Fallback>
                <p:oleObj r:id="rId2" imgW="4037076" imgH="2119884" progId="Visio.Drawing.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3922" y="1439030"/>
                        <a:ext cx="3887145" cy="204837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30287" y="3487403"/>
            <a:ext cx="4484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Gambar</a:t>
            </a:r>
            <a:r>
              <a:rPr lang="en-US" dirty="0">
                <a:solidFill>
                  <a:srgbClr val="FF0000"/>
                </a:solidFill>
              </a:rPr>
              <a:t> 2. </a:t>
            </a:r>
            <a:r>
              <a:rPr lang="en-US" dirty="0" err="1">
                <a:solidFill>
                  <a:srgbClr val="FF0000"/>
                </a:solidFill>
              </a:rPr>
              <a:t>Rangkaian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listrik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6 </a:t>
            </a:r>
            <a:r>
              <a:rPr lang="en-US" dirty="0" err="1">
                <a:solidFill>
                  <a:srgbClr val="FF0000"/>
                </a:solidFill>
              </a:rPr>
              <a:t>tahanan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91026C8-44DC-4AE0-A2AD-E21E61D93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0131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9343"/>
            <a:ext cx="10515600" cy="544762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Dari </a:t>
            </a:r>
            <a:r>
              <a:rPr lang="en-US" sz="2400" dirty="0" err="1"/>
              <a:t>hukum</a:t>
            </a:r>
            <a:r>
              <a:rPr lang="en-US" sz="2400" dirty="0"/>
              <a:t> Ohm </a:t>
            </a:r>
            <a:r>
              <a:rPr lang="en-US" sz="2400" dirty="0" err="1"/>
              <a:t>didapat</a:t>
            </a:r>
            <a:r>
              <a:rPr lang="en-US" sz="2400" dirty="0"/>
              <a:t> 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i="1" dirty="0"/>
              <a:t>i</a:t>
            </a:r>
            <a:r>
              <a:rPr lang="en-US" sz="2400" baseline="-25000" dirty="0"/>
              <a:t>32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baseline="-25000" dirty="0"/>
              <a:t>32</a:t>
            </a:r>
            <a:r>
              <a:rPr lang="en-US" sz="2400" dirty="0"/>
              <a:t>        - </a:t>
            </a:r>
            <a:r>
              <a:rPr lang="en-US" sz="2400" i="1" dirty="0"/>
              <a:t>V</a:t>
            </a:r>
            <a:r>
              <a:rPr lang="en-US" sz="2400" baseline="-25000" dirty="0"/>
              <a:t>3</a:t>
            </a:r>
            <a:r>
              <a:rPr lang="en-US" sz="2400" dirty="0"/>
              <a:t>                + </a:t>
            </a:r>
            <a:r>
              <a:rPr lang="en-US" sz="2400" i="1" dirty="0"/>
              <a:t>V</a:t>
            </a:r>
            <a:r>
              <a:rPr lang="en-US" sz="2400" baseline="-25000" dirty="0"/>
              <a:t>2</a:t>
            </a:r>
            <a:r>
              <a:rPr lang="en-US" sz="2400" dirty="0"/>
              <a:t>      = 0  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i="1" dirty="0"/>
              <a:t>i</a:t>
            </a:r>
            <a:r>
              <a:rPr lang="en-US" sz="2400" baseline="-25000" dirty="0"/>
              <a:t>43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baseline="-25000" dirty="0"/>
              <a:t>43</a:t>
            </a:r>
            <a:r>
              <a:rPr lang="en-US" sz="2400" dirty="0"/>
              <a:t>        - </a:t>
            </a:r>
            <a:r>
              <a:rPr lang="en-US" sz="2400" i="1" dirty="0"/>
              <a:t>V</a:t>
            </a:r>
            <a:r>
              <a:rPr lang="en-US" sz="2400" baseline="-25000" dirty="0"/>
              <a:t>4</a:t>
            </a:r>
            <a:r>
              <a:rPr lang="en-US" sz="2400" dirty="0"/>
              <a:t>                + </a:t>
            </a:r>
            <a:r>
              <a:rPr lang="en-US" sz="2400" i="1" dirty="0"/>
              <a:t>V</a:t>
            </a:r>
            <a:r>
              <a:rPr lang="en-US" sz="2400" baseline="-25000" dirty="0"/>
              <a:t>3</a:t>
            </a:r>
            <a:r>
              <a:rPr lang="en-US" sz="2400" dirty="0"/>
              <a:t>      = 0  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i="1" dirty="0"/>
              <a:t>i</a:t>
            </a:r>
            <a:r>
              <a:rPr lang="en-US" sz="2400" baseline="-25000" dirty="0"/>
              <a:t>65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baseline="-25000" dirty="0"/>
              <a:t>65</a:t>
            </a:r>
            <a:r>
              <a:rPr lang="en-US" sz="2400" dirty="0"/>
              <a:t>                              + </a:t>
            </a:r>
            <a:r>
              <a:rPr lang="en-US" sz="2400" i="1" dirty="0"/>
              <a:t>V</a:t>
            </a:r>
            <a:r>
              <a:rPr lang="en-US" sz="2400" baseline="-25000" dirty="0"/>
              <a:t>5</a:t>
            </a:r>
            <a:r>
              <a:rPr lang="en-US" sz="2400" dirty="0"/>
              <a:t>      = V</a:t>
            </a:r>
            <a:r>
              <a:rPr lang="en-US" sz="2400" baseline="-25000" dirty="0"/>
              <a:t>6</a:t>
            </a:r>
            <a:r>
              <a:rPr lang="en-US" sz="2400" dirty="0"/>
              <a:t> 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i="1" dirty="0"/>
              <a:t>i</a:t>
            </a:r>
            <a:r>
              <a:rPr lang="en-US" sz="2400" baseline="-25000" dirty="0"/>
              <a:t>12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baseline="-25000" dirty="0"/>
              <a:t>12</a:t>
            </a:r>
            <a:r>
              <a:rPr lang="en-US" sz="2400" dirty="0"/>
              <a:t>                              + </a:t>
            </a:r>
            <a:r>
              <a:rPr lang="en-US" sz="2400" i="1" dirty="0"/>
              <a:t>V</a:t>
            </a:r>
            <a:r>
              <a:rPr lang="en-US" sz="2400" baseline="-25000" dirty="0"/>
              <a:t>2</a:t>
            </a:r>
            <a:r>
              <a:rPr lang="en-US" sz="2400" dirty="0"/>
              <a:t>      = V</a:t>
            </a:r>
            <a:r>
              <a:rPr lang="en-US" sz="2400" baseline="-25000" dirty="0"/>
              <a:t>1</a:t>
            </a:r>
            <a:r>
              <a:rPr lang="en-US" sz="2400" dirty="0"/>
              <a:t> 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i="1" dirty="0"/>
              <a:t>i</a:t>
            </a:r>
            <a:r>
              <a:rPr lang="en-US" sz="2400" baseline="-25000" dirty="0"/>
              <a:t>54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baseline="-25000" dirty="0"/>
              <a:t>54</a:t>
            </a:r>
            <a:r>
              <a:rPr lang="en-US" sz="2400" dirty="0"/>
              <a:t>        - </a:t>
            </a:r>
            <a:r>
              <a:rPr lang="en-US" sz="2400" i="1" dirty="0"/>
              <a:t>V</a:t>
            </a:r>
            <a:r>
              <a:rPr lang="en-US" sz="2400" baseline="-25000" dirty="0"/>
              <a:t>5</a:t>
            </a:r>
            <a:r>
              <a:rPr lang="en-US" sz="2400" dirty="0"/>
              <a:t>                + </a:t>
            </a:r>
            <a:r>
              <a:rPr lang="en-US" sz="2400" i="1" dirty="0"/>
              <a:t>V</a:t>
            </a:r>
            <a:r>
              <a:rPr lang="en-US" sz="2400" baseline="-25000" dirty="0"/>
              <a:t>4</a:t>
            </a:r>
            <a:r>
              <a:rPr lang="en-US" sz="2400" dirty="0"/>
              <a:t>      = 0  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i="1" dirty="0"/>
              <a:t>i</a:t>
            </a:r>
            <a:r>
              <a:rPr lang="en-US" sz="2400" baseline="-25000" dirty="0"/>
              <a:t>52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baseline="-25000" dirty="0"/>
              <a:t>52</a:t>
            </a:r>
            <a:r>
              <a:rPr lang="en-US" sz="2400" dirty="0"/>
              <a:t>        - </a:t>
            </a:r>
            <a:r>
              <a:rPr lang="en-US" sz="2400" i="1" dirty="0"/>
              <a:t>V</a:t>
            </a:r>
            <a:r>
              <a:rPr lang="en-US" sz="2400" baseline="-25000" dirty="0"/>
              <a:t>5</a:t>
            </a:r>
            <a:r>
              <a:rPr lang="en-US" sz="2400" dirty="0"/>
              <a:t>                + </a:t>
            </a:r>
            <a:r>
              <a:rPr lang="en-US" sz="2400" i="1" dirty="0"/>
              <a:t>V</a:t>
            </a:r>
            <a:r>
              <a:rPr lang="en-US" sz="2400" baseline="-25000" dirty="0"/>
              <a:t>2</a:t>
            </a:r>
            <a:r>
              <a:rPr lang="en-US" sz="2400" dirty="0"/>
              <a:t>      = 0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menyusun</a:t>
            </a:r>
            <a:r>
              <a:rPr lang="en-US" sz="2400" dirty="0"/>
              <a:t> </a:t>
            </a:r>
            <a:r>
              <a:rPr lang="en-US" sz="2400" dirty="0" err="1"/>
              <a:t>kesepuluh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diatas</a:t>
            </a:r>
            <a:r>
              <a:rPr lang="en-US" sz="2400" dirty="0"/>
              <a:t> </a:t>
            </a:r>
            <a:r>
              <a:rPr lang="en-US" sz="2400" dirty="0" err="1"/>
              <a:t>didapatkan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lanjar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6DF6703-A6CC-48AA-AAE7-8805A4F7E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7699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3772" y="682625"/>
            <a:ext cx="10940142" cy="5293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i="1" dirty="0"/>
              <a:t>i</a:t>
            </a:r>
            <a:r>
              <a:rPr lang="en-US" sz="2400" baseline="-25000" dirty="0"/>
              <a:t>12</a:t>
            </a:r>
            <a:r>
              <a:rPr lang="en-US" sz="2400" dirty="0"/>
              <a:t>            + </a:t>
            </a:r>
            <a:r>
              <a:rPr lang="en-US" sz="2400" i="1" dirty="0"/>
              <a:t>i</a:t>
            </a:r>
            <a:r>
              <a:rPr lang="en-US" sz="2400" baseline="-25000" dirty="0"/>
              <a:t>52</a:t>
            </a:r>
            <a:r>
              <a:rPr lang="en-US" sz="2400" dirty="0"/>
              <a:t>            	 + </a:t>
            </a:r>
            <a:r>
              <a:rPr lang="en-US" sz="2400" i="1" dirty="0"/>
              <a:t>i</a:t>
            </a:r>
            <a:r>
              <a:rPr lang="en-US" sz="2400" baseline="-25000" dirty="0"/>
              <a:t>32		</a:t>
            </a:r>
            <a:r>
              <a:rPr lang="en-US" sz="2400" dirty="0"/>
              <a:t>    						= 0  </a:t>
            </a:r>
          </a:p>
          <a:p>
            <a:pPr marL="0" indent="0">
              <a:buNone/>
            </a:pPr>
            <a:r>
              <a:rPr lang="en-US" sz="2400" dirty="0"/>
              <a:t>	   -  </a:t>
            </a:r>
            <a:r>
              <a:rPr lang="en-US" sz="2400" i="1" dirty="0"/>
              <a:t>i</a:t>
            </a:r>
            <a:r>
              <a:rPr lang="en-US" sz="2400" baseline="-25000" dirty="0"/>
              <a:t>52</a:t>
            </a:r>
            <a:r>
              <a:rPr lang="en-US" sz="2400" dirty="0"/>
              <a:t> 		  	+ </a:t>
            </a:r>
            <a:r>
              <a:rPr lang="en-US" sz="2400" i="1" dirty="0"/>
              <a:t>i</a:t>
            </a:r>
            <a:r>
              <a:rPr lang="en-US" sz="2400" baseline="-25000" dirty="0"/>
              <a:t>65</a:t>
            </a:r>
            <a:r>
              <a:rPr lang="en-US" sz="2400" dirty="0"/>
              <a:t>       -  </a:t>
            </a:r>
            <a:r>
              <a:rPr lang="en-US" sz="2400" i="1" dirty="0"/>
              <a:t>i</a:t>
            </a:r>
            <a:r>
              <a:rPr lang="en-US" sz="2400" baseline="-25000" dirty="0"/>
              <a:t>54</a:t>
            </a:r>
            <a:r>
              <a:rPr lang="en-US" sz="2400" dirty="0"/>
              <a:t>   						= 0  </a:t>
            </a:r>
          </a:p>
          <a:p>
            <a:pPr marL="0" indent="0">
              <a:buNone/>
            </a:pPr>
            <a:r>
              <a:rPr lang="en-US" sz="2400" dirty="0"/>
              <a:t>			-  </a:t>
            </a:r>
            <a:r>
              <a:rPr lang="en-US" sz="2400" i="1" dirty="0"/>
              <a:t>i</a:t>
            </a:r>
            <a:r>
              <a:rPr lang="en-US" sz="2400" baseline="-25000" dirty="0"/>
              <a:t>32</a:t>
            </a:r>
            <a:r>
              <a:rPr lang="en-US" sz="2400" dirty="0"/>
              <a:t> 			+ </a:t>
            </a:r>
            <a:r>
              <a:rPr lang="en-US" sz="2400" i="1" dirty="0"/>
              <a:t>i</a:t>
            </a:r>
            <a:r>
              <a:rPr lang="en-US" sz="2400" baseline="-25000" dirty="0"/>
              <a:t>43</a:t>
            </a:r>
            <a:r>
              <a:rPr lang="en-US" sz="2400" dirty="0"/>
              <a:t>                 				= 0  </a:t>
            </a:r>
          </a:p>
          <a:p>
            <a:pPr marL="0" indent="0">
              <a:buNone/>
            </a:pPr>
            <a:r>
              <a:rPr lang="en-US" sz="2400" dirty="0"/>
              <a:t>	   		</a:t>
            </a:r>
            <a:r>
              <a:rPr lang="en-US" sz="2400" i="1" dirty="0"/>
              <a:t>  		    i</a:t>
            </a:r>
            <a:r>
              <a:rPr lang="en-US" sz="2400" baseline="-25000" dirty="0"/>
              <a:t>54 	</a:t>
            </a:r>
            <a:r>
              <a:rPr lang="en-US" sz="2400" dirty="0"/>
              <a:t>-  </a:t>
            </a:r>
            <a:r>
              <a:rPr lang="en-US" sz="2400" i="1" dirty="0"/>
              <a:t>i</a:t>
            </a:r>
            <a:r>
              <a:rPr lang="en-US" sz="2400" baseline="-25000" dirty="0"/>
              <a:t>43</a:t>
            </a:r>
            <a:r>
              <a:rPr lang="en-US" sz="2400" dirty="0"/>
              <a:t> 					= 0 </a:t>
            </a:r>
          </a:p>
          <a:p>
            <a:pPr marL="0" indent="0">
              <a:buNone/>
            </a:pPr>
            <a:r>
              <a:rPr lang="en-US" sz="2400" i="1" dirty="0"/>
              <a:t>			i</a:t>
            </a:r>
            <a:r>
              <a:rPr lang="en-US" sz="2400" baseline="-25000" dirty="0"/>
              <a:t>32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baseline="-25000" dirty="0"/>
              <a:t>32</a:t>
            </a:r>
            <a:r>
              <a:rPr lang="en-US" sz="2400" dirty="0"/>
              <a:t>        			  </a:t>
            </a:r>
            <a:r>
              <a:rPr lang="en-US" sz="2400" i="1" dirty="0"/>
              <a:t>V</a:t>
            </a:r>
            <a:r>
              <a:rPr lang="en-US" sz="2400" baseline="-25000" dirty="0"/>
              <a:t>2</a:t>
            </a:r>
            <a:r>
              <a:rPr lang="en-US" sz="2400" dirty="0"/>
              <a:t> 	- </a:t>
            </a:r>
            <a:r>
              <a:rPr lang="en-US" sz="2400" i="1" dirty="0"/>
              <a:t>V</a:t>
            </a:r>
            <a:r>
              <a:rPr lang="en-US" sz="2400" baseline="-25000" dirty="0"/>
              <a:t>3</a:t>
            </a:r>
            <a:r>
              <a:rPr lang="en-US" sz="2400" dirty="0"/>
              <a:t> 			= 0   </a:t>
            </a:r>
          </a:p>
          <a:p>
            <a:pPr marL="0" indent="0">
              <a:buNone/>
            </a:pPr>
            <a:r>
              <a:rPr lang="en-US" sz="2400" i="1" dirty="0"/>
              <a:t>						 i</a:t>
            </a:r>
            <a:r>
              <a:rPr lang="en-US" sz="2400" baseline="-25000" dirty="0"/>
              <a:t>43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baseline="-25000" dirty="0"/>
              <a:t>43</a:t>
            </a:r>
            <a:r>
              <a:rPr lang="en-US" sz="2400" dirty="0"/>
              <a:t>        	+ </a:t>
            </a:r>
            <a:r>
              <a:rPr lang="en-US" sz="2400" i="1" dirty="0"/>
              <a:t>V</a:t>
            </a:r>
            <a:r>
              <a:rPr lang="en-US" sz="2400" baseline="-25000" dirty="0"/>
              <a:t>3</a:t>
            </a:r>
            <a:r>
              <a:rPr lang="en-US" sz="2400" dirty="0"/>
              <a:t> 	- </a:t>
            </a:r>
            <a:r>
              <a:rPr lang="en-US" sz="2400" i="1" dirty="0"/>
              <a:t>V</a:t>
            </a:r>
            <a:r>
              <a:rPr lang="en-US" sz="2400" baseline="-25000" dirty="0"/>
              <a:t>4</a:t>
            </a:r>
            <a:r>
              <a:rPr lang="en-US" sz="2400" dirty="0"/>
              <a:t>      		= 0   </a:t>
            </a:r>
          </a:p>
          <a:p>
            <a:pPr marL="0" indent="0">
              <a:buNone/>
            </a:pPr>
            <a:r>
              <a:rPr lang="en-US" sz="2400" i="1" dirty="0"/>
              <a:t>				i</a:t>
            </a:r>
            <a:r>
              <a:rPr lang="en-US" sz="2400" baseline="-25000" dirty="0"/>
              <a:t>65</a:t>
            </a:r>
            <a:r>
              <a:rPr lang="en-US" sz="2400" i="1" dirty="0"/>
              <a:t>R</a:t>
            </a:r>
            <a:r>
              <a:rPr lang="en-US" sz="2400" baseline="-25000" dirty="0"/>
              <a:t>65</a:t>
            </a:r>
            <a:r>
              <a:rPr lang="en-US" sz="2400" dirty="0"/>
              <a:t>                              			+ </a:t>
            </a:r>
            <a:r>
              <a:rPr lang="en-US" sz="2400" i="1" dirty="0"/>
              <a:t>V</a:t>
            </a:r>
            <a:r>
              <a:rPr lang="en-US" sz="2400" baseline="-25000" dirty="0"/>
              <a:t>5</a:t>
            </a:r>
            <a:r>
              <a:rPr lang="en-US" sz="2400" dirty="0"/>
              <a:t>                    = V</a:t>
            </a:r>
            <a:r>
              <a:rPr lang="en-US" sz="2400" baseline="-25000" dirty="0"/>
              <a:t>6</a:t>
            </a:r>
            <a:r>
              <a:rPr lang="en-US" sz="2400" dirty="0"/>
              <a:t>   </a:t>
            </a:r>
          </a:p>
          <a:p>
            <a:pPr marL="0" indent="0">
              <a:buNone/>
            </a:pPr>
            <a:r>
              <a:rPr lang="en-US" sz="2400" i="1" dirty="0"/>
              <a:t>i</a:t>
            </a:r>
            <a:r>
              <a:rPr lang="en-US" sz="2400" baseline="-25000" dirty="0"/>
              <a:t>12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baseline="-25000" dirty="0"/>
              <a:t>12</a:t>
            </a:r>
            <a:r>
              <a:rPr lang="en-US" sz="2400" dirty="0"/>
              <a:t>                              				+ </a:t>
            </a:r>
            <a:r>
              <a:rPr lang="en-US" sz="2400" i="1" dirty="0"/>
              <a:t>V</a:t>
            </a:r>
            <a:r>
              <a:rPr lang="en-US" sz="2400" baseline="-25000" dirty="0"/>
              <a:t>2</a:t>
            </a:r>
            <a:r>
              <a:rPr lang="en-US" sz="2400" dirty="0"/>
              <a:t>     				 = V</a:t>
            </a:r>
            <a:r>
              <a:rPr lang="en-US" sz="2400" baseline="-25000" dirty="0"/>
              <a:t>1</a:t>
            </a:r>
            <a:r>
              <a:rPr lang="en-US" sz="2400" dirty="0"/>
              <a:t>   </a:t>
            </a:r>
          </a:p>
          <a:p>
            <a:pPr marL="0" indent="0">
              <a:buNone/>
            </a:pPr>
            <a:r>
              <a:rPr lang="en-US" sz="2400" i="1" dirty="0"/>
              <a:t>					   i</a:t>
            </a:r>
            <a:r>
              <a:rPr lang="en-US" sz="2400" baseline="-25000" dirty="0"/>
              <a:t>54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baseline="-25000" dirty="0"/>
              <a:t>54</a:t>
            </a:r>
            <a:r>
              <a:rPr lang="en-US" sz="2400" dirty="0"/>
              <a:t>      			+ </a:t>
            </a:r>
            <a:r>
              <a:rPr lang="en-US" sz="2400" i="1" dirty="0"/>
              <a:t>V</a:t>
            </a:r>
            <a:r>
              <a:rPr lang="en-US" sz="2400" baseline="-25000" dirty="0"/>
              <a:t>4</a:t>
            </a:r>
            <a:r>
              <a:rPr lang="en-US" sz="2400" dirty="0"/>
              <a:t>       - </a:t>
            </a:r>
            <a:r>
              <a:rPr lang="en-US" sz="2400" i="1" dirty="0"/>
              <a:t>V</a:t>
            </a:r>
            <a:r>
              <a:rPr lang="en-US" sz="2400" baseline="-25000" dirty="0"/>
              <a:t>5</a:t>
            </a:r>
            <a:r>
              <a:rPr lang="en-US" sz="2400" dirty="0"/>
              <a:t>      = 0   </a:t>
            </a:r>
          </a:p>
          <a:p>
            <a:pPr marL="0" indent="0">
              <a:buNone/>
            </a:pPr>
            <a:r>
              <a:rPr lang="en-US" sz="2400" i="1" dirty="0"/>
              <a:t>	      i</a:t>
            </a:r>
            <a:r>
              <a:rPr lang="en-US" sz="2400" baseline="-25000" dirty="0"/>
              <a:t>52</a:t>
            </a:r>
            <a:r>
              <a:rPr lang="en-US" sz="2400" dirty="0"/>
              <a:t> </a:t>
            </a:r>
            <a:r>
              <a:rPr lang="en-US" sz="2400" i="1" dirty="0"/>
              <a:t>R</a:t>
            </a:r>
            <a:r>
              <a:rPr lang="en-US" sz="2400" baseline="-25000" dirty="0"/>
              <a:t>52</a:t>
            </a:r>
            <a:r>
              <a:rPr lang="en-US" sz="2400" dirty="0"/>
              <a:t>        					+ </a:t>
            </a:r>
            <a:r>
              <a:rPr lang="en-US" sz="2400" i="1" dirty="0"/>
              <a:t>V</a:t>
            </a:r>
            <a:r>
              <a:rPr lang="en-US" sz="2400" baseline="-25000" dirty="0"/>
              <a:t>2</a:t>
            </a:r>
            <a:r>
              <a:rPr lang="en-US" sz="2400" dirty="0"/>
              <a:t>                		  - </a:t>
            </a:r>
            <a:r>
              <a:rPr lang="en-US" sz="2400" i="1" dirty="0"/>
              <a:t>V</a:t>
            </a:r>
            <a:r>
              <a:rPr lang="en-US" sz="2400" baseline="-25000" dirty="0"/>
              <a:t>5</a:t>
            </a:r>
            <a:r>
              <a:rPr lang="en-US" sz="2400" dirty="0"/>
              <a:t>      = 0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7C5FA18-5CF5-4927-ADFE-873CF2900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8163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7314"/>
            <a:ext cx="10515600" cy="57041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r>
              <a:rPr lang="en-US" sz="2600" dirty="0" err="1"/>
              <a:t>Tentukan</a:t>
            </a:r>
            <a:r>
              <a:rPr lang="en-US" sz="2600" dirty="0"/>
              <a:t>  </a:t>
            </a:r>
          </a:p>
          <a:p>
            <a:pPr marL="0" indent="0">
              <a:buNone/>
            </a:pPr>
            <a:r>
              <a:rPr lang="en-US" sz="2600" dirty="0"/>
              <a:t>	</a:t>
            </a:r>
            <a:r>
              <a:rPr lang="en-US" sz="2600" i="1" dirty="0"/>
              <a:t>i</a:t>
            </a:r>
            <a:r>
              <a:rPr lang="en-US" sz="2600" baseline="-25000" dirty="0"/>
              <a:t>12  </a:t>
            </a:r>
            <a:r>
              <a:rPr lang="en-US" sz="2600" dirty="0"/>
              <a:t>,</a:t>
            </a:r>
            <a:r>
              <a:rPr lang="en-US" sz="2600" baseline="-25000" dirty="0"/>
              <a:t>       </a:t>
            </a:r>
            <a:r>
              <a:rPr lang="en-US" sz="2600" i="1" dirty="0"/>
              <a:t>i</a:t>
            </a:r>
            <a:r>
              <a:rPr lang="en-US" sz="2600" baseline="-25000" dirty="0"/>
              <a:t>52</a:t>
            </a:r>
            <a:r>
              <a:rPr lang="en-US" sz="2600" dirty="0"/>
              <a:t>  ,     </a:t>
            </a:r>
            <a:r>
              <a:rPr lang="en-US" sz="2600" i="1" dirty="0"/>
              <a:t>i</a:t>
            </a:r>
            <a:r>
              <a:rPr lang="en-US" sz="2600" baseline="-25000" dirty="0"/>
              <a:t>32  </a:t>
            </a:r>
            <a:r>
              <a:rPr lang="en-US" sz="2600" dirty="0"/>
              <a:t>,</a:t>
            </a:r>
            <a:r>
              <a:rPr lang="en-US" sz="2600" baseline="-25000" dirty="0"/>
              <a:t>        </a:t>
            </a:r>
            <a:r>
              <a:rPr lang="en-US" sz="2600" i="1" dirty="0"/>
              <a:t>i</a:t>
            </a:r>
            <a:r>
              <a:rPr lang="en-US" sz="2600" baseline="-25000" dirty="0"/>
              <a:t>65</a:t>
            </a:r>
            <a:r>
              <a:rPr lang="en-US" sz="2600" dirty="0"/>
              <a:t> ,      </a:t>
            </a:r>
            <a:r>
              <a:rPr lang="en-US" sz="2600" i="1" dirty="0"/>
              <a:t>i</a:t>
            </a:r>
            <a:r>
              <a:rPr lang="en-US" sz="2600" baseline="-25000" dirty="0"/>
              <a:t>54</a:t>
            </a:r>
            <a:r>
              <a:rPr lang="en-US" sz="2600" dirty="0"/>
              <a:t> ,     </a:t>
            </a:r>
            <a:r>
              <a:rPr lang="en-US" sz="2600" i="1" dirty="0"/>
              <a:t>i</a:t>
            </a:r>
            <a:r>
              <a:rPr lang="en-US" sz="2600" baseline="-25000" dirty="0"/>
              <a:t>13</a:t>
            </a:r>
            <a:r>
              <a:rPr lang="en-US" sz="2600" dirty="0"/>
              <a:t> ,     </a:t>
            </a:r>
            <a:r>
              <a:rPr lang="en-US" sz="2600" i="1" dirty="0"/>
              <a:t>V</a:t>
            </a:r>
            <a:r>
              <a:rPr lang="en-US" sz="2600" baseline="-25000" dirty="0"/>
              <a:t>2   </a:t>
            </a:r>
            <a:r>
              <a:rPr lang="en-US" sz="2600" dirty="0"/>
              <a:t>,</a:t>
            </a:r>
            <a:r>
              <a:rPr lang="en-US" sz="2600" baseline="-25000" dirty="0"/>
              <a:t>       </a:t>
            </a:r>
            <a:r>
              <a:rPr lang="en-US" sz="2600" i="1" dirty="0"/>
              <a:t>V</a:t>
            </a:r>
            <a:r>
              <a:rPr lang="en-US" sz="2600" baseline="-25000" dirty="0"/>
              <a:t>3  </a:t>
            </a:r>
            <a:r>
              <a:rPr lang="en-US" sz="2600" dirty="0"/>
              <a:t>,</a:t>
            </a:r>
            <a:r>
              <a:rPr lang="en-US" sz="2600" baseline="-25000" dirty="0"/>
              <a:t>        </a:t>
            </a:r>
            <a:r>
              <a:rPr lang="en-US" sz="2600" i="1" dirty="0"/>
              <a:t>V</a:t>
            </a:r>
            <a:r>
              <a:rPr lang="en-US" sz="2600" baseline="-25000" dirty="0"/>
              <a:t>4 </a:t>
            </a:r>
            <a:r>
              <a:rPr lang="en-US" sz="2600" dirty="0"/>
              <a:t>,</a:t>
            </a:r>
            <a:r>
              <a:rPr lang="en-US" sz="2600" baseline="-25000" dirty="0"/>
              <a:t>       </a:t>
            </a:r>
            <a:r>
              <a:rPr lang="en-US" sz="2600" i="1" dirty="0"/>
              <a:t>V</a:t>
            </a:r>
            <a:r>
              <a:rPr lang="en-US" sz="2600" baseline="-25000" dirty="0"/>
              <a:t>5   </a:t>
            </a:r>
            <a:endParaRPr lang="en-US" sz="2600" dirty="0"/>
          </a:p>
          <a:p>
            <a:pPr marL="0" indent="0">
              <a:buNone/>
            </a:pPr>
            <a:r>
              <a:rPr lang="en-US" sz="2600" dirty="0" err="1"/>
              <a:t>bila</a:t>
            </a:r>
            <a:r>
              <a:rPr lang="en-US" sz="2600" dirty="0"/>
              <a:t> </a:t>
            </a:r>
            <a:r>
              <a:rPr lang="en-US" sz="2600" dirty="0" err="1"/>
              <a:t>diketahui</a:t>
            </a:r>
            <a:endParaRPr lang="en-US" sz="2600" dirty="0"/>
          </a:p>
          <a:p>
            <a:pPr marL="0" indent="0">
              <a:buNone/>
            </a:pPr>
            <a:r>
              <a:rPr lang="en-US" sz="2600" dirty="0"/>
              <a:t>	</a:t>
            </a:r>
            <a:r>
              <a:rPr lang="en-US" sz="2600" i="1" dirty="0"/>
              <a:t>R</a:t>
            </a:r>
            <a:r>
              <a:rPr lang="en-US" sz="2600" baseline="-25000" dirty="0"/>
              <a:t>12    </a:t>
            </a:r>
            <a:r>
              <a:rPr lang="en-US" sz="2600" dirty="0"/>
              <a:t>=  5 ohm   ,   </a:t>
            </a:r>
            <a:r>
              <a:rPr lang="en-US" sz="2600" baseline="-25000" dirty="0"/>
              <a:t>   </a:t>
            </a:r>
            <a:r>
              <a:rPr lang="en-US" sz="2600" i="1" dirty="0"/>
              <a:t>R</a:t>
            </a:r>
            <a:r>
              <a:rPr lang="en-US" sz="2600" baseline="-25000" dirty="0"/>
              <a:t>52</a:t>
            </a:r>
            <a:r>
              <a:rPr lang="en-US" sz="2600" dirty="0"/>
              <a:t>   =  10 ohm ,     </a:t>
            </a:r>
            <a:r>
              <a:rPr lang="en-US" sz="2600" i="1" dirty="0"/>
              <a:t>R</a:t>
            </a:r>
            <a:r>
              <a:rPr lang="en-US" sz="2600" baseline="-25000" dirty="0"/>
              <a:t>32   </a:t>
            </a:r>
            <a:r>
              <a:rPr lang="en-US" sz="2600" dirty="0"/>
              <a:t>= 10 ohm</a:t>
            </a:r>
          </a:p>
          <a:p>
            <a:pPr marL="0" indent="0">
              <a:buNone/>
            </a:pPr>
            <a:r>
              <a:rPr lang="en-US" sz="2600" baseline="-25000" dirty="0"/>
              <a:t>       	</a:t>
            </a:r>
            <a:r>
              <a:rPr lang="en-US" sz="2600" i="1" dirty="0"/>
              <a:t>R</a:t>
            </a:r>
            <a:r>
              <a:rPr lang="en-US" sz="2600" baseline="-25000" dirty="0"/>
              <a:t>65</a:t>
            </a:r>
            <a:r>
              <a:rPr lang="en-US" sz="2600" dirty="0"/>
              <a:t>   =  20 ohm ,     </a:t>
            </a:r>
            <a:r>
              <a:rPr lang="en-US" sz="2600" i="1" dirty="0"/>
              <a:t>R</a:t>
            </a:r>
            <a:r>
              <a:rPr lang="en-US" sz="2600" baseline="-25000" dirty="0"/>
              <a:t>54</a:t>
            </a:r>
            <a:r>
              <a:rPr lang="en-US" sz="2600" dirty="0"/>
              <a:t>   =  15 ohm ,    </a:t>
            </a:r>
            <a:r>
              <a:rPr lang="en-US" sz="2600" i="1" dirty="0"/>
              <a:t>R</a:t>
            </a:r>
            <a:r>
              <a:rPr lang="en-US" sz="2600" baseline="-25000" dirty="0"/>
              <a:t>14</a:t>
            </a:r>
            <a:r>
              <a:rPr lang="en-US" sz="2600" dirty="0"/>
              <a:t>   =  5 ohm.  </a:t>
            </a:r>
          </a:p>
          <a:p>
            <a:pPr marL="0" indent="0">
              <a:buNone/>
            </a:pPr>
            <a:r>
              <a:rPr lang="en-US" sz="2600" dirty="0"/>
              <a:t>	</a:t>
            </a:r>
            <a:r>
              <a:rPr lang="en-US" sz="2600" i="1" dirty="0"/>
              <a:t>V</a:t>
            </a:r>
            <a:r>
              <a:rPr lang="en-US" sz="2600" baseline="-25000" dirty="0"/>
              <a:t>1      </a:t>
            </a:r>
            <a:r>
              <a:rPr lang="en-US" sz="2600" dirty="0"/>
              <a:t>=  200 volt ,</a:t>
            </a:r>
            <a:r>
              <a:rPr lang="en-US" sz="2600" baseline="-25000" dirty="0"/>
              <a:t>      </a:t>
            </a:r>
            <a:r>
              <a:rPr lang="en-US" sz="2600" i="1" dirty="0"/>
              <a:t>V</a:t>
            </a:r>
            <a:r>
              <a:rPr lang="en-US" sz="2600" baseline="-25000" dirty="0"/>
              <a:t>6  </a:t>
            </a:r>
            <a:r>
              <a:rPr lang="en-US" sz="2600" dirty="0"/>
              <a:t>  =  0 volt.</a:t>
            </a:r>
            <a:r>
              <a:rPr lang="en-US" sz="2600" baseline="-25000" dirty="0"/>
              <a:t>         </a:t>
            </a:r>
            <a:r>
              <a:rPr lang="en-US" sz="2600" dirty="0"/>
              <a:t> </a:t>
            </a:r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0045132"/>
              </p:ext>
            </p:extLst>
          </p:nvPr>
        </p:nvGraphicFramePr>
        <p:xfrm>
          <a:off x="1665288" y="433388"/>
          <a:ext cx="7631112" cy="3036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607263" imgH="1832077" progId="Word.Document.12">
                  <p:embed/>
                </p:oleObj>
              </mc:Choice>
              <mc:Fallback>
                <p:oleObj name="Document" r:id="rId2" imgW="4607263" imgH="183207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665288" y="433388"/>
                        <a:ext cx="7631112" cy="3036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82E7CFB-4F69-4F9A-853C-2C103C0E2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532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4252" y="910772"/>
            <a:ext cx="10922000" cy="5305425"/>
          </a:xfrm>
        </p:spPr>
        <p:txBody>
          <a:bodyPr/>
          <a:lstStyle/>
          <a:p>
            <a:r>
              <a:rPr lang="en-US" altLang="en-US" sz="3800" dirty="0"/>
              <a:t>A nutritionist is performing an experiment on student volunteers. </a:t>
            </a:r>
          </a:p>
          <a:p>
            <a:endParaRPr lang="en-US" altLang="en-US" sz="3800" dirty="0"/>
          </a:p>
          <a:p>
            <a:pPr lvl="1"/>
            <a:r>
              <a:rPr lang="en-US" altLang="en-US" sz="2800" dirty="0"/>
              <a:t>He wishes to feed one of his subjects </a:t>
            </a:r>
            <a:br>
              <a:rPr lang="en-US" altLang="en-US" sz="2800" dirty="0"/>
            </a:br>
            <a:r>
              <a:rPr lang="en-US" altLang="en-US" sz="2800" dirty="0"/>
              <a:t>a daily diet that consists of a combination </a:t>
            </a:r>
            <a:br>
              <a:rPr lang="en-US" altLang="en-US" sz="2800" dirty="0"/>
            </a:br>
            <a:r>
              <a:rPr lang="en-US" altLang="en-US" sz="2800" dirty="0"/>
              <a:t>of three commercial diet foods: </a:t>
            </a:r>
            <a:br>
              <a:rPr lang="en-US" altLang="en-US" sz="2800" dirty="0"/>
            </a:br>
            <a:r>
              <a:rPr lang="en-US" altLang="en-US" sz="2800" dirty="0"/>
              <a:t>						</a:t>
            </a:r>
            <a:r>
              <a:rPr lang="en-US" altLang="en-US" sz="2800" dirty="0" err="1"/>
              <a:t>MiniCal</a:t>
            </a:r>
            <a:br>
              <a:rPr lang="en-US" altLang="en-US" sz="2800" dirty="0"/>
            </a:br>
            <a:r>
              <a:rPr lang="en-US" altLang="en-US" sz="2800" dirty="0"/>
              <a:t>						</a:t>
            </a:r>
            <a:r>
              <a:rPr lang="en-US" altLang="en-US" sz="2800" dirty="0" err="1"/>
              <a:t>LiquiFast</a:t>
            </a:r>
            <a:br>
              <a:rPr lang="en-US" altLang="en-US" sz="2800" dirty="0"/>
            </a:br>
            <a:r>
              <a:rPr lang="en-US" altLang="en-US" sz="2800" dirty="0"/>
              <a:t>						</a:t>
            </a:r>
            <a:r>
              <a:rPr lang="en-US" altLang="en-US" sz="2800" dirty="0" err="1"/>
              <a:t>SlimQuick</a:t>
            </a:r>
            <a:r>
              <a:rPr lang="en-US" altLang="en-US" sz="2800" dirty="0"/>
              <a:t>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048B9E-13AC-4D7A-832D-575B0FB8E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3</a:t>
            </a:fld>
            <a:endParaRPr lang="en-US"/>
          </a:p>
        </p:txBody>
      </p:sp>
      <p:pic>
        <p:nvPicPr>
          <p:cNvPr id="4" name="Picture 3" descr="A white bottle with a yellow lid&#10;&#10;AI-generated content may be incorrect.">
            <a:extLst>
              <a:ext uri="{FF2B5EF4-FFF2-40B4-BE49-F238E27FC236}">
                <a16:creationId xmlns:a16="http://schemas.microsoft.com/office/drawing/2014/main" id="{5D2B5EFD-2ED9-0784-4B15-67D6E3DB13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2912" y="1837418"/>
            <a:ext cx="1857375" cy="2457450"/>
          </a:xfrm>
          <a:prstGeom prst="rect">
            <a:avLst/>
          </a:prstGeom>
        </p:spPr>
      </p:pic>
      <p:pic>
        <p:nvPicPr>
          <p:cNvPr id="6" name="Picture 5" descr="A package of liquid capsules&#10;&#10;AI-generated content may be incorrect.">
            <a:extLst>
              <a:ext uri="{FF2B5EF4-FFF2-40B4-BE49-F238E27FC236}">
                <a16:creationId xmlns:a16="http://schemas.microsoft.com/office/drawing/2014/main" id="{DFA21EB7-F09A-6F9F-A56D-C3D31C63E8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4718050"/>
            <a:ext cx="2790825" cy="1638300"/>
          </a:xfrm>
          <a:prstGeom prst="rect">
            <a:avLst/>
          </a:prstGeom>
        </p:spPr>
      </p:pic>
      <p:pic>
        <p:nvPicPr>
          <p:cNvPr id="10" name="Picture 9" descr="A box of keto diet supplements&#10;&#10;AI-generated content may be incorrect.">
            <a:extLst>
              <a:ext uri="{FF2B5EF4-FFF2-40B4-BE49-F238E27FC236}">
                <a16:creationId xmlns:a16="http://schemas.microsoft.com/office/drawing/2014/main" id="{861C26B5-C06E-010A-5402-0FB50C64F5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4430" y="4073072"/>
            <a:ext cx="2457450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4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2800" y="903289"/>
            <a:ext cx="10535920" cy="5857875"/>
          </a:xfrm>
        </p:spPr>
        <p:txBody>
          <a:bodyPr/>
          <a:lstStyle/>
          <a:p>
            <a:r>
              <a:rPr lang="en-US" altLang="en-US" sz="3600" dirty="0"/>
              <a:t>For the experiment, it’s important that, every day, the subject consume exactly:</a:t>
            </a:r>
          </a:p>
          <a:p>
            <a:pPr lvl="1"/>
            <a:endParaRPr lang="en-US" altLang="en-US" sz="2800" dirty="0"/>
          </a:p>
          <a:p>
            <a:pPr lvl="1"/>
            <a:r>
              <a:rPr lang="en-US" altLang="en-US" sz="3000" dirty="0"/>
              <a:t>500 mg of potassium</a:t>
            </a:r>
          </a:p>
          <a:p>
            <a:pPr lvl="1"/>
            <a:endParaRPr lang="en-US" altLang="en-US" sz="3000" dirty="0"/>
          </a:p>
          <a:p>
            <a:pPr lvl="1"/>
            <a:r>
              <a:rPr lang="en-US" altLang="en-US" sz="3000" dirty="0"/>
              <a:t>75 g of protein</a:t>
            </a:r>
          </a:p>
          <a:p>
            <a:pPr lvl="1"/>
            <a:endParaRPr lang="en-US" altLang="en-US" sz="3000" dirty="0"/>
          </a:p>
          <a:p>
            <a:pPr lvl="1"/>
            <a:r>
              <a:rPr lang="en-US" altLang="en-US" sz="3000" dirty="0"/>
              <a:t>1150 units of vitamin 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27F9F68-7565-4FDC-8B6E-CE07C598A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142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5680" y="915989"/>
            <a:ext cx="10454640" cy="5857875"/>
          </a:xfrm>
        </p:spPr>
        <p:txBody>
          <a:bodyPr/>
          <a:lstStyle/>
          <a:p>
            <a:r>
              <a:rPr lang="en-US" altLang="en-US" sz="3400" dirty="0"/>
              <a:t>The amounts of these nutrients in </a:t>
            </a:r>
            <a:br>
              <a:rPr lang="en-US" altLang="en-US" sz="3400" dirty="0"/>
            </a:br>
            <a:r>
              <a:rPr lang="en-US" altLang="en-US" sz="3400" dirty="0"/>
              <a:t>one ounce of each food are given here. </a:t>
            </a:r>
          </a:p>
          <a:p>
            <a:endParaRPr lang="en-US" altLang="en-US" sz="3400" dirty="0"/>
          </a:p>
          <a:p>
            <a:endParaRPr lang="en-US" altLang="en-US" dirty="0"/>
          </a:p>
          <a:p>
            <a:endParaRPr lang="en-US" altLang="en-US" dirty="0"/>
          </a:p>
          <a:p>
            <a:pPr lvl="1"/>
            <a:endParaRPr lang="en-US" altLang="en-US" sz="2800" dirty="0"/>
          </a:p>
          <a:p>
            <a:pPr lvl="1"/>
            <a:endParaRPr lang="en-US" altLang="en-US" sz="2800" dirty="0"/>
          </a:p>
          <a:p>
            <a:pPr lvl="1"/>
            <a:endParaRPr lang="en-US" altLang="en-US" sz="2800" dirty="0"/>
          </a:p>
          <a:p>
            <a:pPr lvl="1"/>
            <a:r>
              <a:rPr lang="en-US" altLang="en-US" sz="2800" dirty="0"/>
              <a:t>How many ounces of each food should </a:t>
            </a:r>
            <a:br>
              <a:rPr lang="en-US" altLang="en-US" sz="2800" dirty="0"/>
            </a:br>
            <a:r>
              <a:rPr lang="en-US" altLang="en-US" sz="2800" dirty="0"/>
              <a:t>the subject eat every day to satisfy </a:t>
            </a:r>
            <a:br>
              <a:rPr lang="en-US" altLang="en-US" sz="2800" dirty="0"/>
            </a:br>
            <a:r>
              <a:rPr lang="en-US" altLang="en-US" sz="2800" dirty="0"/>
              <a:t>the nutrient requirements exactly?</a:t>
            </a:r>
          </a:p>
        </p:txBody>
      </p:sp>
      <p:pic>
        <p:nvPicPr>
          <p:cNvPr id="424970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7826" y="2368551"/>
            <a:ext cx="8105775" cy="1806575"/>
          </a:xfrm>
          <a:prstGeom prst="rect">
            <a:avLst/>
          </a:prstGeom>
          <a:noFill/>
          <a:ln w="50800">
            <a:solidFill>
              <a:srgbClr val="CD963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D7082D3-8225-4ABC-B223-E9241AA73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01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37920" y="903289"/>
            <a:ext cx="10190480" cy="5857875"/>
          </a:xfrm>
        </p:spPr>
        <p:txBody>
          <a:bodyPr/>
          <a:lstStyle/>
          <a:p>
            <a:r>
              <a:rPr lang="en-US" altLang="en-US" sz="3400" dirty="0"/>
              <a:t>Let </a:t>
            </a:r>
            <a:r>
              <a:rPr lang="en-US" altLang="en-US" sz="3400" i="1" dirty="0"/>
              <a:t>x</a:t>
            </a:r>
            <a:r>
              <a:rPr lang="en-US" altLang="en-US" sz="3400" dirty="0"/>
              <a:t>, </a:t>
            </a:r>
            <a:r>
              <a:rPr lang="en-US" altLang="en-US" sz="3400" i="1" dirty="0"/>
              <a:t>y</a:t>
            </a:r>
            <a:r>
              <a:rPr lang="en-US" altLang="en-US" sz="3400" dirty="0"/>
              <a:t>, and </a:t>
            </a:r>
            <a:r>
              <a:rPr lang="en-US" altLang="en-US" sz="3400" i="1" dirty="0"/>
              <a:t>z</a:t>
            </a:r>
            <a:r>
              <a:rPr lang="en-US" altLang="en-US" sz="3400" dirty="0"/>
              <a:t> represent the number </a:t>
            </a:r>
            <a:br>
              <a:rPr lang="en-US" altLang="en-US" sz="3400" dirty="0"/>
            </a:br>
            <a:r>
              <a:rPr lang="en-US" altLang="en-US" sz="3400" dirty="0"/>
              <a:t>of ounces of </a:t>
            </a:r>
            <a:r>
              <a:rPr lang="en-US" altLang="en-US" sz="3400" dirty="0" err="1"/>
              <a:t>MiniCal</a:t>
            </a:r>
            <a:r>
              <a:rPr lang="en-US" altLang="en-US" sz="3400" dirty="0"/>
              <a:t>, </a:t>
            </a:r>
            <a:r>
              <a:rPr lang="en-US" altLang="en-US" sz="3400" dirty="0" err="1"/>
              <a:t>LiquiFast</a:t>
            </a:r>
            <a:r>
              <a:rPr lang="en-US" altLang="en-US" sz="3400" dirty="0"/>
              <a:t>, and </a:t>
            </a:r>
            <a:r>
              <a:rPr lang="en-US" altLang="en-US" sz="3400" dirty="0" err="1"/>
              <a:t>SlimQuick</a:t>
            </a:r>
            <a:r>
              <a:rPr lang="en-US" altLang="en-US" sz="3400" dirty="0"/>
              <a:t>, respectively, that the subject should eat every day.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D5D8ADC-1125-4EC0-AD4B-9F71BBEF9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7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915989"/>
            <a:ext cx="10637520" cy="5857875"/>
          </a:xfrm>
        </p:spPr>
        <p:txBody>
          <a:bodyPr/>
          <a:lstStyle/>
          <a:p>
            <a:r>
              <a:rPr lang="en-US" altLang="en-US" sz="3400" dirty="0"/>
              <a:t>This means that he will get:</a:t>
            </a:r>
          </a:p>
          <a:p>
            <a:pPr lvl="1"/>
            <a:r>
              <a:rPr lang="en-US" altLang="en-US" dirty="0"/>
              <a:t>50</a:t>
            </a:r>
            <a:r>
              <a:rPr lang="en-US" altLang="en-US" i="1" dirty="0"/>
              <a:t>x </a:t>
            </a:r>
            <a:r>
              <a:rPr lang="en-US" altLang="en-US" dirty="0"/>
              <a:t>mg of potassium from </a:t>
            </a:r>
            <a:r>
              <a:rPr lang="en-US" altLang="en-US" dirty="0" err="1"/>
              <a:t>MiniCal</a:t>
            </a:r>
            <a:endParaRPr lang="en-US" altLang="en-US" dirty="0"/>
          </a:p>
          <a:p>
            <a:pPr lvl="1"/>
            <a:r>
              <a:rPr lang="en-US" altLang="en-US" dirty="0"/>
              <a:t>75</a:t>
            </a:r>
            <a:r>
              <a:rPr lang="en-US" altLang="en-US" i="1" dirty="0"/>
              <a:t>y </a:t>
            </a:r>
            <a:r>
              <a:rPr lang="en-US" altLang="en-US" dirty="0"/>
              <a:t>mg from </a:t>
            </a:r>
            <a:r>
              <a:rPr lang="en-US" altLang="en-US" dirty="0" err="1"/>
              <a:t>LiquiFast</a:t>
            </a:r>
            <a:endParaRPr lang="en-US" altLang="en-US" dirty="0"/>
          </a:p>
          <a:p>
            <a:pPr lvl="1"/>
            <a:r>
              <a:rPr lang="en-US" altLang="en-US" dirty="0"/>
              <a:t>10</a:t>
            </a:r>
            <a:r>
              <a:rPr lang="en-US" altLang="en-US" i="1" dirty="0"/>
              <a:t>z</a:t>
            </a:r>
            <a:r>
              <a:rPr lang="en-US" altLang="en-US" dirty="0"/>
              <a:t> mg from </a:t>
            </a:r>
            <a:r>
              <a:rPr lang="en-US" altLang="en-US" dirty="0" err="1"/>
              <a:t>SlimQuick</a:t>
            </a:r>
            <a:endParaRPr lang="en-US" altLang="en-US" dirty="0"/>
          </a:p>
          <a:p>
            <a:endParaRPr lang="en-US" altLang="en-US" sz="3400" dirty="0"/>
          </a:p>
          <a:p>
            <a:r>
              <a:rPr lang="en-US" altLang="en-US" sz="3400" dirty="0"/>
              <a:t>This totals 50</a:t>
            </a:r>
            <a:r>
              <a:rPr lang="en-US" altLang="en-US" sz="3400" i="1" dirty="0"/>
              <a:t>x </a:t>
            </a:r>
            <a:r>
              <a:rPr lang="en-US" altLang="en-US" sz="3400" dirty="0"/>
              <a:t>+ 75</a:t>
            </a:r>
            <a:r>
              <a:rPr lang="en-US" altLang="en-US" sz="3400" i="1" dirty="0"/>
              <a:t>y </a:t>
            </a:r>
            <a:r>
              <a:rPr lang="en-US" altLang="en-US" sz="3400" dirty="0"/>
              <a:t>+ 10</a:t>
            </a:r>
            <a:r>
              <a:rPr lang="en-US" altLang="en-US" sz="3400" i="1" dirty="0"/>
              <a:t>z</a:t>
            </a:r>
            <a:r>
              <a:rPr lang="en-US" altLang="en-US" sz="3400" dirty="0"/>
              <a:t> mg potassium.</a:t>
            </a:r>
          </a:p>
        </p:txBody>
      </p:sp>
      <p:pic>
        <p:nvPicPr>
          <p:cNvPr id="4270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3112" y="4326574"/>
            <a:ext cx="8105775" cy="1806575"/>
          </a:xfrm>
          <a:prstGeom prst="rect">
            <a:avLst/>
          </a:prstGeom>
          <a:noFill/>
          <a:ln w="50800">
            <a:solidFill>
              <a:srgbClr val="CD963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9F33ABA-514B-4285-817E-652D906D0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172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3760" y="903289"/>
            <a:ext cx="10627360" cy="5857875"/>
          </a:xfrm>
        </p:spPr>
        <p:txBody>
          <a:bodyPr/>
          <a:lstStyle/>
          <a:p>
            <a:r>
              <a:rPr lang="en-US" altLang="en-US" sz="3400" dirty="0"/>
              <a:t>Based on the requirements of the three nutrients, we get the system</a:t>
            </a:r>
          </a:p>
        </p:txBody>
      </p:sp>
      <p:graphicFrame>
        <p:nvGraphicFramePr>
          <p:cNvPr id="4280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7138057"/>
              </p:ext>
            </p:extLst>
          </p:nvPr>
        </p:nvGraphicFramePr>
        <p:xfrm>
          <a:off x="2340611" y="2372361"/>
          <a:ext cx="7007225" cy="189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28720" imgH="711000" progId="Equation.DSMT4">
                  <p:embed/>
                </p:oleObj>
              </mc:Choice>
              <mc:Fallback>
                <p:oleObj name="Equation" r:id="rId3" imgW="2628720" imgH="711000" progId="Equation.DSMT4">
                  <p:embed/>
                  <p:pic>
                    <p:nvPicPr>
                      <p:cNvPr id="42803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0611" y="2372361"/>
                        <a:ext cx="7007225" cy="1895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03631BE-6874-4FC7-9A10-477956518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955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3120" y="903289"/>
            <a:ext cx="10576560" cy="5857875"/>
          </a:xfrm>
        </p:spPr>
        <p:txBody>
          <a:bodyPr/>
          <a:lstStyle/>
          <a:p>
            <a:r>
              <a:rPr lang="en-US" altLang="en-US" dirty="0"/>
              <a:t>Dividing the first equation by 5 and the third by 10 gives the system</a:t>
            </a:r>
          </a:p>
          <a:p>
            <a:endParaRPr lang="en-US" altLang="en-US" dirty="0"/>
          </a:p>
          <a:p>
            <a:endParaRPr lang="en-US" altLang="en-US" sz="3400" dirty="0"/>
          </a:p>
          <a:p>
            <a:endParaRPr lang="en-US" altLang="en-US" sz="3400" dirty="0"/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  <a:p>
            <a:pPr lvl="1"/>
            <a:r>
              <a:rPr lang="en-US" altLang="en-US" dirty="0"/>
              <a:t>We can solve this using Gaussian elimination.</a:t>
            </a:r>
          </a:p>
          <a:p>
            <a:pPr lvl="1"/>
            <a:r>
              <a:rPr lang="en-US" altLang="en-US" dirty="0"/>
              <a:t>Alternatively, we could use a graphing calculator </a:t>
            </a:r>
            <a:br>
              <a:rPr lang="en-US" altLang="en-US" dirty="0"/>
            </a:br>
            <a:r>
              <a:rPr lang="en-US" altLang="en-US" dirty="0"/>
              <a:t>to find the reduced row-echelon form of </a:t>
            </a:r>
            <a:br>
              <a:rPr lang="en-US" altLang="en-US" dirty="0"/>
            </a:br>
            <a:r>
              <a:rPr lang="en-US" altLang="en-US" dirty="0"/>
              <a:t>the augmented matrix of the system.</a:t>
            </a:r>
          </a:p>
        </p:txBody>
      </p:sp>
      <p:graphicFrame>
        <p:nvGraphicFramePr>
          <p:cNvPr id="4290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36870"/>
              </p:ext>
            </p:extLst>
          </p:nvPr>
        </p:nvGraphicFramePr>
        <p:xfrm>
          <a:off x="7859590" y="1616951"/>
          <a:ext cx="3888105" cy="1812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3880" imgH="711000" progId="Equation.DSMT4">
                  <p:embed/>
                </p:oleObj>
              </mc:Choice>
              <mc:Fallback>
                <p:oleObj name="Equation" r:id="rId3" imgW="1523880" imgH="711000" progId="Equation.DSMT4">
                  <p:embed/>
                  <p:pic>
                    <p:nvPicPr>
                      <p:cNvPr id="42906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9590" y="1616951"/>
                        <a:ext cx="3888105" cy="18120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9062" name="Rectangle 6"/>
          <p:cNvSpPr>
            <a:spLocks noChangeArrowheads="1"/>
          </p:cNvSpPr>
          <p:nvPr/>
        </p:nvSpPr>
        <p:spPr bwMode="auto">
          <a:xfrm>
            <a:off x="1234440" y="3703638"/>
            <a:ext cx="7620000" cy="1960562"/>
          </a:xfrm>
          <a:prstGeom prst="rect">
            <a:avLst/>
          </a:prstGeom>
          <a:noFill/>
          <a:ln w="22225">
            <a:solidFill>
              <a:srgbClr val="CD963D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210560" y="6016816"/>
            <a:ext cx="46490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US" altLang="en-US" sz="2800" i="1" dirty="0"/>
              <a:t>Solution:  x </a:t>
            </a:r>
            <a:r>
              <a:rPr lang="en-US" altLang="en-US" sz="2800" dirty="0"/>
              <a:t>= 5, </a:t>
            </a:r>
            <a:r>
              <a:rPr lang="en-US" altLang="en-US" sz="2800" i="1" dirty="0"/>
              <a:t>y </a:t>
            </a:r>
            <a:r>
              <a:rPr lang="en-US" altLang="en-US" sz="2800" dirty="0"/>
              <a:t>= 2, </a:t>
            </a:r>
            <a:r>
              <a:rPr lang="en-US" altLang="en-US" sz="2800" i="1" dirty="0"/>
              <a:t>z</a:t>
            </a:r>
            <a:r>
              <a:rPr lang="en-US" altLang="en-US" sz="2800" dirty="0"/>
              <a:t> </a:t>
            </a:r>
            <a:r>
              <a:rPr lang="en-US" altLang="en-US" sz="2800" i="1" dirty="0"/>
              <a:t>=</a:t>
            </a:r>
            <a:r>
              <a:rPr lang="en-US" altLang="en-US" sz="2800" dirty="0"/>
              <a:t> 10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C3C4E9-8963-49ED-9B54-CD722CECD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1A09D-E44D-4C19-9909-0731439A3489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8" name="Object 5">
            <a:extLst>
              <a:ext uri="{FF2B5EF4-FFF2-40B4-BE49-F238E27FC236}">
                <a16:creationId xmlns:a16="http://schemas.microsoft.com/office/drawing/2014/main" id="{DF979BAA-6FC5-4A88-A872-36551C3F26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5878503"/>
              </p:ext>
            </p:extLst>
          </p:nvPr>
        </p:nvGraphicFramePr>
        <p:xfrm>
          <a:off x="396240" y="1652767"/>
          <a:ext cx="6421756" cy="1737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28720" imgH="711000" progId="Equation.DSMT4">
                  <p:embed/>
                </p:oleObj>
              </mc:Choice>
              <mc:Fallback>
                <p:oleObj name="Equation" r:id="rId5" imgW="2628720" imgH="711000" progId="Equation.DSMT4">
                  <p:embed/>
                  <p:pic>
                    <p:nvPicPr>
                      <p:cNvPr id="42803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" y="1652767"/>
                        <a:ext cx="6421756" cy="17371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Arrow: Right 4">
            <a:extLst>
              <a:ext uri="{FF2B5EF4-FFF2-40B4-BE49-F238E27FC236}">
                <a16:creationId xmlns:a16="http://schemas.microsoft.com/office/drawing/2014/main" id="{5803ED10-3ED8-465B-B9DB-3A1EC8246D8E}"/>
              </a:ext>
            </a:extLst>
          </p:cNvPr>
          <p:cNvSpPr/>
          <p:nvPr/>
        </p:nvSpPr>
        <p:spPr>
          <a:xfrm>
            <a:off x="6888798" y="2322194"/>
            <a:ext cx="899990" cy="2844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01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1709</Words>
  <Application>Microsoft Office PowerPoint</Application>
  <PresentationFormat>Widescreen</PresentationFormat>
  <Paragraphs>222</Paragraphs>
  <Slides>27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Arial</vt:lpstr>
      <vt:lpstr>Calibri</vt:lpstr>
      <vt:lpstr>Calibri Light</vt:lpstr>
      <vt:lpstr>Symbol</vt:lpstr>
      <vt:lpstr>Times New Roman</vt:lpstr>
      <vt:lpstr>Office Theme</vt:lpstr>
      <vt:lpstr>Equation</vt:lpstr>
      <vt:lpstr>Visio.Drawing.6</vt:lpstr>
      <vt:lpstr>Visio.Drawing.5</vt:lpstr>
      <vt:lpstr>Document</vt:lpstr>
      <vt:lpstr>Aplikasi Sistem Persamaan Linier dalam Persoalan Dunia Nyata (real world problem)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Latihan: Soal Kuis tahun 2020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Tinjau contoh persoalan rangkaian listtrik…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rinaldi-irk</dc:creator>
  <cp:lastModifiedBy>Dr. Ir. Rinaldi, M.T.</cp:lastModifiedBy>
  <cp:revision>30</cp:revision>
  <dcterms:created xsi:type="dcterms:W3CDTF">2015-08-27T06:55:24Z</dcterms:created>
  <dcterms:modified xsi:type="dcterms:W3CDTF">2025-08-20T08:32:20Z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2025-08-20T08:32:20Z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fd61e530-8311-47d0-bc0e-35b2b3199c99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