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6" r:id="rId2"/>
    <p:sldId id="257" r:id="rId3"/>
    <p:sldId id="270" r:id="rId4"/>
    <p:sldId id="290" r:id="rId5"/>
    <p:sldId id="291" r:id="rId6"/>
    <p:sldId id="259" r:id="rId7"/>
    <p:sldId id="271" r:id="rId8"/>
    <p:sldId id="273" r:id="rId9"/>
    <p:sldId id="274" r:id="rId10"/>
    <p:sldId id="275" r:id="rId11"/>
    <p:sldId id="292" r:id="rId12"/>
    <p:sldId id="277" r:id="rId13"/>
    <p:sldId id="278" r:id="rId14"/>
    <p:sldId id="276" r:id="rId15"/>
    <p:sldId id="279" r:id="rId16"/>
    <p:sldId id="280" r:id="rId17"/>
    <p:sldId id="281" r:id="rId18"/>
    <p:sldId id="282" r:id="rId19"/>
    <p:sldId id="283" r:id="rId20"/>
    <p:sldId id="284" r:id="rId21"/>
    <p:sldId id="285" r:id="rId22"/>
    <p:sldId id="286" r:id="rId23"/>
    <p:sldId id="287" r:id="rId24"/>
    <p:sldId id="288" r:id="rId25"/>
    <p:sldId id="289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81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DD2997-95FD-4E36-B969-E13BBFE9B1AF}" type="datetimeFigureOut">
              <a:rPr lang="en-US" smtClean="0"/>
              <a:t>9/7/2025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A2873D-1796-4035-9C32-61940FBF6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0099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CDECF3-9A1A-49AB-93EF-45CE837810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A00FEE-2092-4FDF-B1D2-7FCC5639B6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82F6C9-B69E-498D-8948-F80567CE56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35DF5-F72D-4E7C-94B6-5C33929B913F}" type="datetime1">
              <a:rPr lang="en-US" smtClean="0"/>
              <a:t>9/7/2025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1A1233-4465-4068-8F4A-BA2EE1D67A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5788FE-E447-4A3B-BA61-90F267E92C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176A-A4ED-48C3-9DF2-9E6CAB0767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535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A602E0-1C52-4536-A01F-960C95F27F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254D74-94A7-48B4-AD9D-8D7D6B8800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B20474-B5CF-4906-B60B-D77AA048C5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C24A5-1FC9-453A-980E-AA087B940E28}" type="datetime1">
              <a:rPr lang="en-US" smtClean="0"/>
              <a:t>9/7/2025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559EA7-49CC-4AC2-A701-DA30B0AEA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CC4982-2211-446B-A9F7-FE3EF7AF5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176A-A4ED-48C3-9DF2-9E6CAB0767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0341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C624FED-C89A-4539-9157-4672215FF8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1CFD52-B27F-47D8-A06A-2F5C709013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8C008D-F766-4384-9438-B321CE3836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8C100-8D91-422E-B793-0C460D2CD4A0}" type="datetime1">
              <a:rPr lang="en-US" smtClean="0"/>
              <a:t>9/7/2025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55AD72-493B-4B19-B0A5-DBC11E1BC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E4B1E5-AD85-4DDD-B478-35C1A8147F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176A-A4ED-48C3-9DF2-9E6CAB0767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5869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67CA8A-35A2-4D06-8271-A0907EA67B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A4A047-C917-404A-A156-42305ECDF7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E8DED2-2A75-4900-8D42-E40A4BE39C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40FE2-8988-4AEF-9C25-D95784A78320}" type="datetime1">
              <a:rPr lang="en-US" smtClean="0"/>
              <a:t>9/7/2025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33FEB4-43CA-4BC4-87AF-507262C45D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8D4DD2-1F30-4164-BF14-13EA66700F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176A-A4ED-48C3-9DF2-9E6CAB0767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349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479289-7694-4DC9-90D3-FD31E9DB7E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4365C6-43BA-40DD-8F56-2BEF8B64A7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E7F149-FBFA-45E3-B5FB-6CE1116AFE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CCA37-1AC7-479D-8AFD-3E3BFDF67724}" type="datetime1">
              <a:rPr lang="en-US" smtClean="0"/>
              <a:t>9/7/2025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1B79CE-7BC7-470F-B5D0-DDE6B1891C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96243C-C2D4-46F7-B653-F05F9B3E64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176A-A4ED-48C3-9DF2-9E6CAB0767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5999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594ED5-10F7-4192-ACB1-3E23967ACE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6B7081-B670-4921-B740-A44FA2748E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5E6AB7-2CF5-4F50-B50D-FA36754C18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9280F4-4B3B-41BC-940B-F5ADCD480B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C5E49-4847-46BA-BE31-4771A2DFA89F}" type="datetime1">
              <a:rPr lang="en-US" smtClean="0"/>
              <a:t>9/7/2025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BDBE58-D4AE-46FA-BB50-2CEC6A24E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90CE95-0900-46AB-AB96-38ABC17866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176A-A4ED-48C3-9DF2-9E6CAB0767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0564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272E9C-D08B-41E6-A7E1-98064EAA26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0628B0-2396-4DF6-A34A-D68528C4BD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97ADEA-F889-4DF2-9EC0-EA0F4AF0AB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9BC3817-D792-4367-9E40-1306F0D94D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365FFEE-7557-42C8-9DE0-D9F9EF85AF5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DF82A1F-7674-462D-9A61-6CB8033F14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85B0A-9436-42AC-8429-1AB8C08E91AB}" type="datetime1">
              <a:rPr lang="en-US" smtClean="0"/>
              <a:t>9/7/2025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53E3E10-7BBC-4C53-B153-AA663CFCC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57B4DE3-8468-4719-962C-E8EBB1FF42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176A-A4ED-48C3-9DF2-9E6CAB0767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5627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353BF4-9F05-4857-AA18-C2797F86F5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6BFE2A9-E053-494F-A501-D3CCADE917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9EEF3-1F74-45AB-BA5E-48196EB7AF83}" type="datetime1">
              <a:rPr lang="en-US" smtClean="0"/>
              <a:t>9/7/2025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7F38EC4-C56C-43FB-9A2E-33958F27BB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5042DC2-AEFE-46B4-8891-EFECD4F03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176A-A4ED-48C3-9DF2-9E6CAB0767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3576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B7B931D-472D-4CB9-810F-F69D6B3574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A1904-1D00-47D2-B7B0-2C5D51B3832C}" type="datetime1">
              <a:rPr lang="en-US" smtClean="0"/>
              <a:t>9/7/2025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10F9A33-82C9-4344-883D-F0E0700631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003206-4E23-43F4-8D7C-E643A0DFC9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176A-A4ED-48C3-9DF2-9E6CAB0767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629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BF070F-075F-4998-84C2-C2D2949325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DA5A5B-67CC-48B0-A0AA-6F13644438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EF50B8-9144-4A86-9BD7-608F7B1DE0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D0442F-B881-43F3-932D-F740B325D1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E7BCD-4B14-4648-B935-7CFC2D0F12EA}" type="datetime1">
              <a:rPr lang="en-US" smtClean="0"/>
              <a:t>9/7/2025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24E9ED-2BBC-41E1-A15C-615976C702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C14DED-953A-41A9-97D1-8F25F7436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176A-A4ED-48C3-9DF2-9E6CAB0767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965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8C98E3-81ED-4009-A8D6-B083EA80B0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CC97663-ED91-4E7A-8D72-9B9BF577C7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F2D40C-8127-4DDF-A2C5-CA23C71D3D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67C2FD-0881-4C76-8940-6A2DB136A4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AFDDF-E168-4E51-957B-D70689D69061}" type="datetime1">
              <a:rPr lang="en-US" smtClean="0"/>
              <a:t>9/7/2025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C231D3-9F86-4BB5-873A-FF631B5108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2EB247-6726-4193-942B-865A8D6E5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176A-A4ED-48C3-9DF2-9E6CAB0767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04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AD52C6F-0E69-46FF-A73B-D4693AED4D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51A911-E552-4CD8-9E13-2E19999C8F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4CD0DF-9349-4940-A776-BD4B8E62D7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95F8A5-85EE-456D-A00B-359FC60B1925}" type="datetime1">
              <a:rPr lang="en-US" smtClean="0"/>
              <a:t>9/7/2025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D551DE-3B14-4F6C-9AEF-E1712CE3F1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B3AEF2-E7CC-4D8A-89E6-0E68CAAD16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34176A-A4ED-48C3-9DF2-9E6CAB0767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998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0.png"/><Relationship Id="rId7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0.png"/><Relationship Id="rId5" Type="http://schemas.openxmlformats.org/officeDocument/2006/relationships/image" Target="../media/image230.png"/><Relationship Id="rId10" Type="http://schemas.openxmlformats.org/officeDocument/2006/relationships/image" Target="../media/image280.png"/><Relationship Id="rId4" Type="http://schemas.openxmlformats.org/officeDocument/2006/relationships/image" Target="../media/image220.png"/><Relationship Id="rId9" Type="http://schemas.openxmlformats.org/officeDocument/2006/relationships/image" Target="../media/image270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90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png"/><Relationship Id="rId7" Type="http://schemas.openxmlformats.org/officeDocument/2006/relationships/image" Target="../media/image3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.png"/><Relationship Id="rId11" Type="http://schemas.openxmlformats.org/officeDocument/2006/relationships/image" Target="../media/image38.png"/><Relationship Id="rId5" Type="http://schemas.openxmlformats.org/officeDocument/2006/relationships/image" Target="../media/image32.png"/><Relationship Id="rId10" Type="http://schemas.openxmlformats.org/officeDocument/2006/relationships/image" Target="../media/image37.png"/><Relationship Id="rId4" Type="http://schemas.openxmlformats.org/officeDocument/2006/relationships/image" Target="../media/image31.png"/><Relationship Id="rId9" Type="http://schemas.openxmlformats.org/officeDocument/2006/relationships/image" Target="../media/image36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1.png"/><Relationship Id="rId5" Type="http://schemas.openxmlformats.org/officeDocument/2006/relationships/image" Target="../media/image40.png"/><Relationship Id="rId4" Type="http://schemas.openxmlformats.org/officeDocument/2006/relationships/image" Target="../media/image39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png"/><Relationship Id="rId7" Type="http://schemas.openxmlformats.org/officeDocument/2006/relationships/image" Target="../media/image4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4.png"/><Relationship Id="rId5" Type="http://schemas.openxmlformats.org/officeDocument/2006/relationships/image" Target="../media/image43.png"/><Relationship Id="rId4" Type="http://schemas.openxmlformats.org/officeDocument/2006/relationships/image" Target="../media/image42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0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png"/><Relationship Id="rId3" Type="http://schemas.openxmlformats.org/officeDocument/2006/relationships/image" Target="../media/image2.emf"/><Relationship Id="rId7" Type="http://schemas.openxmlformats.org/officeDocument/2006/relationships/image" Target="../media/image48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7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90.png"/><Relationship Id="rId5" Type="http://schemas.openxmlformats.org/officeDocument/2006/relationships/image" Target="../media/image480.png"/><Relationship Id="rId4" Type="http://schemas.openxmlformats.org/officeDocument/2006/relationships/image" Target="../media/image470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emf"/><Relationship Id="rId4" Type="http://schemas.openxmlformats.org/officeDocument/2006/relationships/image" Target="../media/image7.emf"/></Relationships>
</file>

<file path=ppt/slides/_rels/slide3.xml.rels><?xml version="1.0" encoding="UTF-8" standalone="yes"?>
<Relationships xmlns="http://schemas.openxmlformats.org/package/2006/relationships"><Relationship Id="rId7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1.png"/></Relationships>
</file>

<file path=ppt/slides/_rels/slide8.xml.rels><?xml version="1.0" encoding="UTF-8" standalone="yes"?>
<Relationships xmlns="http://schemas.openxmlformats.org/package/2006/relationships"><Relationship Id="rId7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0.png"/><Relationship Id="rId5" Type="http://schemas.openxmlformats.org/officeDocument/2006/relationships/image" Target="../media/image130.png"/><Relationship Id="rId4" Type="http://schemas.openxmlformats.org/officeDocument/2006/relationships/image" Target="../media/image120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7" Type="http://schemas.openxmlformats.org/officeDocument/2006/relationships/image" Target="../media/image2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2.png"/><Relationship Id="rId5" Type="http://schemas.openxmlformats.org/officeDocument/2006/relationships/image" Target="../media/image21.png"/><Relationship Id="rId4" Type="http://schemas.openxmlformats.org/officeDocument/2006/relationships/image" Target="../media/image16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1A3491-7631-4FD5-BAFE-F488737450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12520" y="707241"/>
            <a:ext cx="9966960" cy="2387600"/>
          </a:xfrm>
        </p:spPr>
        <p:txBody>
          <a:bodyPr>
            <a:normAutofit/>
          </a:bodyPr>
          <a:lstStyle/>
          <a:p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Persamaan</a:t>
            </a:r>
            <a:r>
              <a:rPr lang="en-US" dirty="0"/>
              <a:t> Linier (SPL)</a:t>
            </a:r>
            <a:br>
              <a:rPr lang="en-US" dirty="0"/>
            </a:br>
            <a:r>
              <a:rPr lang="en-US" sz="3600" dirty="0" err="1"/>
              <a:t>Pokok</a:t>
            </a:r>
            <a:r>
              <a:rPr lang="en-US" sz="3600" dirty="0"/>
              <a:t> </a:t>
            </a:r>
            <a:r>
              <a:rPr lang="en-US" sz="3600" dirty="0" err="1"/>
              <a:t>bahasan</a:t>
            </a:r>
            <a:r>
              <a:rPr lang="en-US" sz="3600" dirty="0"/>
              <a:t>: </a:t>
            </a:r>
            <a:r>
              <a:rPr lang="en-US" sz="3600" dirty="0" err="1"/>
              <a:t>Metode</a:t>
            </a:r>
            <a:r>
              <a:rPr lang="en-US" sz="3600" dirty="0"/>
              <a:t> </a:t>
            </a:r>
            <a:r>
              <a:rPr lang="en-US" sz="3600" dirty="0" err="1"/>
              <a:t>Eliminasi</a:t>
            </a:r>
            <a:r>
              <a:rPr lang="en-US" sz="3600" dirty="0"/>
              <a:t> Gauss-Jordan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71AE1D-41FE-4F1A-8CCF-26B677DAE77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Kuliah</a:t>
            </a:r>
            <a:r>
              <a:rPr lang="en-US" dirty="0"/>
              <a:t> IF2123 </a:t>
            </a:r>
            <a:r>
              <a:rPr lang="en-US" dirty="0" err="1"/>
              <a:t>Aljabar</a:t>
            </a:r>
            <a:r>
              <a:rPr lang="en-US" dirty="0"/>
              <a:t> Linier dan </a:t>
            </a:r>
            <a:r>
              <a:rPr lang="en-US" dirty="0" err="1"/>
              <a:t>Geometri</a:t>
            </a:r>
            <a:endParaRPr lang="en-US" dirty="0"/>
          </a:p>
          <a:p>
            <a:endParaRPr lang="en-US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2BC65914-AF0F-45C9-B40C-FAF194785A8F}"/>
              </a:ext>
            </a:extLst>
          </p:cNvPr>
          <p:cNvSpPr txBox="1">
            <a:spLocks/>
          </p:cNvSpPr>
          <p:nvPr/>
        </p:nvSpPr>
        <p:spPr>
          <a:xfrm>
            <a:off x="1666240" y="5903754"/>
            <a:ext cx="9144000" cy="73580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Program </a:t>
            </a:r>
            <a:r>
              <a:rPr lang="en-US" b="1" dirty="0" err="1"/>
              <a:t>Studi</a:t>
            </a:r>
            <a:r>
              <a:rPr lang="en-US" b="1" dirty="0"/>
              <a:t> Teknik </a:t>
            </a:r>
            <a:r>
              <a:rPr lang="en-US" b="1" dirty="0" err="1"/>
              <a:t>Informatika</a:t>
            </a:r>
            <a:endParaRPr lang="en-US" b="1" dirty="0"/>
          </a:p>
          <a:p>
            <a:r>
              <a:rPr lang="en-US" b="1" dirty="0"/>
              <a:t>STEI-ITB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936BBF5-F0A7-4E8B-9011-48BB0EE96FF9}"/>
              </a:ext>
            </a:extLst>
          </p:cNvPr>
          <p:cNvSpPr/>
          <p:nvPr/>
        </p:nvSpPr>
        <p:spPr>
          <a:xfrm>
            <a:off x="4124281" y="245576"/>
            <a:ext cx="441107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Seri </a:t>
            </a:r>
            <a:r>
              <a:rPr lang="en-US" sz="2400" b="1" dirty="0" err="1">
                <a:solidFill>
                  <a:srgbClr val="FF0000"/>
                </a:solidFill>
              </a:rPr>
              <a:t>bahan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kuliah</a:t>
            </a:r>
            <a:r>
              <a:rPr lang="en-US" sz="2400" b="1" dirty="0">
                <a:solidFill>
                  <a:srgbClr val="FF0000"/>
                </a:solidFill>
              </a:rPr>
              <a:t> Algeo #5 - 2025</a:t>
            </a:r>
            <a:endParaRPr lang="en-US" sz="240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9D9F76-1E27-7750-27CF-3E991AF5B5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176A-A4ED-48C3-9DF2-9E6CAB0767DF}" type="slidenum">
              <a:rPr lang="en-US" smtClean="0"/>
              <a:t>1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D86E1D2-617D-ADB2-F789-061350D9BB0D}"/>
              </a:ext>
            </a:extLst>
          </p:cNvPr>
          <p:cNvSpPr txBox="1"/>
          <p:nvPr/>
        </p:nvSpPr>
        <p:spPr>
          <a:xfrm>
            <a:off x="9564915" y="107077"/>
            <a:ext cx="262708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Oleh: Dr. Ir. Rinaldi, M.T</a:t>
            </a:r>
          </a:p>
        </p:txBody>
      </p:sp>
    </p:spTree>
    <p:extLst>
      <p:ext uri="{BB962C8B-B14F-4D97-AF65-F5344CB8AC3E}">
        <p14:creationId xmlns:p14="http://schemas.microsoft.com/office/powerpoint/2010/main" val="25612915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8F7CE9-7C4A-4BE0-A2D5-F16FD5E4AF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Persamaan</a:t>
            </a:r>
            <a:r>
              <a:rPr lang="en-US" dirty="0"/>
              <a:t> Linier </a:t>
            </a:r>
            <a:r>
              <a:rPr lang="en-US" dirty="0" err="1"/>
              <a:t>Homogen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891525C-43A3-4199-AD82-F7A4685EF7B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85000" lnSpcReduction="20000"/>
              </a:bodyPr>
              <a:lstStyle/>
              <a:p>
                <a:r>
                  <a:rPr lang="en-US" dirty="0" err="1"/>
                  <a:t>Sistem</a:t>
                </a:r>
                <a:r>
                  <a:rPr lang="en-US" dirty="0"/>
                  <a:t> </a:t>
                </a:r>
                <a:r>
                  <a:rPr lang="en-US" dirty="0" err="1"/>
                  <a:t>persamaan</a:t>
                </a:r>
                <a:r>
                  <a:rPr lang="en-US" dirty="0"/>
                  <a:t> linier </a:t>
                </a:r>
                <a:r>
                  <a:rPr lang="en-US" dirty="0" err="1"/>
                  <a:t>homogen</a:t>
                </a:r>
                <a:r>
                  <a:rPr lang="en-US" dirty="0"/>
                  <a:t> </a:t>
                </a:r>
                <a:r>
                  <a:rPr lang="en-US" dirty="0" err="1"/>
                  <a:t>berbentuk</a:t>
                </a:r>
                <a:r>
                  <a:rPr lang="en-US" dirty="0"/>
                  <a:t>:</a:t>
                </a:r>
              </a:p>
              <a:p>
                <a:pPr marL="0" indent="0">
                  <a:buNone/>
                </a:pPr>
                <a:r>
                  <a:rPr lang="en-US" dirty="0"/>
                  <a:t>	a</a:t>
                </a:r>
                <a:r>
                  <a:rPr lang="en-US" baseline="-25000" dirty="0"/>
                  <a:t>11</a:t>
                </a:r>
                <a:r>
                  <a:rPr lang="en-US" dirty="0"/>
                  <a:t>x</a:t>
                </a:r>
                <a:r>
                  <a:rPr lang="en-US" baseline="-25000" dirty="0"/>
                  <a:t>1</a:t>
                </a:r>
                <a:r>
                  <a:rPr lang="en-US" dirty="0"/>
                  <a:t> + a</a:t>
                </a:r>
                <a:r>
                  <a:rPr lang="en-US" baseline="-25000" dirty="0"/>
                  <a:t>12</a:t>
                </a:r>
                <a:r>
                  <a:rPr lang="en-US" dirty="0"/>
                  <a:t>x</a:t>
                </a:r>
                <a:r>
                  <a:rPr lang="en-US" baseline="-25000" dirty="0"/>
                  <a:t>2</a:t>
                </a:r>
                <a:r>
                  <a:rPr lang="en-US" dirty="0"/>
                  <a:t> + … + a</a:t>
                </a:r>
                <a:r>
                  <a:rPr lang="en-US" baseline="-25000" dirty="0"/>
                  <a:t>1n</a:t>
                </a:r>
                <a:r>
                  <a:rPr lang="en-US" dirty="0"/>
                  <a:t>x</a:t>
                </a:r>
                <a:r>
                  <a:rPr lang="en-US" baseline="-25000" dirty="0"/>
                  <a:t>n</a:t>
                </a:r>
                <a:r>
                  <a:rPr lang="en-US" dirty="0"/>
                  <a:t> = 0</a:t>
                </a:r>
                <a:endParaRPr lang="en-US" baseline="-25000" dirty="0"/>
              </a:p>
              <a:p>
                <a:pPr marL="0" indent="0">
                  <a:buNone/>
                </a:pPr>
                <a:r>
                  <a:rPr lang="en-US" dirty="0"/>
                  <a:t>	a</a:t>
                </a:r>
                <a:r>
                  <a:rPr lang="en-US" baseline="-25000" dirty="0"/>
                  <a:t>21</a:t>
                </a:r>
                <a:r>
                  <a:rPr lang="en-US" dirty="0"/>
                  <a:t>x</a:t>
                </a:r>
                <a:r>
                  <a:rPr lang="en-US" baseline="-25000" dirty="0"/>
                  <a:t>1</a:t>
                </a:r>
                <a:r>
                  <a:rPr lang="en-US" dirty="0"/>
                  <a:t> + a</a:t>
                </a:r>
                <a:r>
                  <a:rPr lang="en-US" baseline="-25000" dirty="0"/>
                  <a:t>22</a:t>
                </a:r>
                <a:r>
                  <a:rPr lang="en-US" dirty="0"/>
                  <a:t>x</a:t>
                </a:r>
                <a:r>
                  <a:rPr lang="en-US" baseline="-25000" dirty="0"/>
                  <a:t>2</a:t>
                </a:r>
                <a:r>
                  <a:rPr lang="en-US" dirty="0"/>
                  <a:t> + … + a</a:t>
                </a:r>
                <a:r>
                  <a:rPr lang="en-US" baseline="-25000" dirty="0"/>
                  <a:t>2n</a:t>
                </a:r>
                <a:r>
                  <a:rPr lang="en-US" dirty="0"/>
                  <a:t>x</a:t>
                </a:r>
                <a:r>
                  <a:rPr lang="en-US" baseline="-25000" dirty="0"/>
                  <a:t>n</a:t>
                </a:r>
                <a:r>
                  <a:rPr lang="en-US" dirty="0"/>
                  <a:t> = 0</a:t>
                </a:r>
                <a:endParaRPr lang="en-US" baseline="-25000" dirty="0"/>
              </a:p>
              <a:p>
                <a:pPr marL="0" indent="0">
                  <a:buNone/>
                </a:pPr>
                <a:r>
                  <a:rPr lang="en-US" dirty="0"/>
                  <a:t>	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⋮</m:t>
                    </m:r>
                  </m:oMath>
                </a14:m>
                <a:r>
                  <a:rPr lang="en-US" dirty="0"/>
                  <a:t>	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⋮</m:t>
                    </m:r>
                  </m:oMath>
                </a14:m>
                <a:r>
                  <a:rPr lang="en-US" dirty="0"/>
                  <a:t>		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⋮</m:t>
                    </m:r>
                  </m:oMath>
                </a14:m>
                <a:r>
                  <a:rPr lang="en-US" dirty="0"/>
                  <a:t>	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⋮</m:t>
                    </m:r>
                  </m:oMath>
                </a14:m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	a</a:t>
                </a:r>
                <a:r>
                  <a:rPr lang="en-US" baseline="-25000" dirty="0"/>
                  <a:t>m1</a:t>
                </a:r>
                <a:r>
                  <a:rPr lang="en-US" dirty="0"/>
                  <a:t>x</a:t>
                </a:r>
                <a:r>
                  <a:rPr lang="en-US" baseline="-25000" dirty="0"/>
                  <a:t>1</a:t>
                </a:r>
                <a:r>
                  <a:rPr lang="en-US" dirty="0"/>
                  <a:t> + a</a:t>
                </a:r>
                <a:r>
                  <a:rPr lang="en-US" baseline="-25000" dirty="0"/>
                  <a:t>m2</a:t>
                </a:r>
                <a:r>
                  <a:rPr lang="en-US" dirty="0"/>
                  <a:t>x</a:t>
                </a:r>
                <a:r>
                  <a:rPr lang="en-US" baseline="-25000" dirty="0"/>
                  <a:t>2</a:t>
                </a:r>
                <a:r>
                  <a:rPr lang="en-US" dirty="0"/>
                  <a:t> + … + </a:t>
                </a:r>
                <a:r>
                  <a:rPr lang="en-US" dirty="0" err="1"/>
                  <a:t>a</a:t>
                </a:r>
                <a:r>
                  <a:rPr lang="en-US" baseline="-25000" dirty="0" err="1"/>
                  <a:t>mn</a:t>
                </a:r>
                <a:r>
                  <a:rPr lang="en-US" dirty="0" err="1"/>
                  <a:t>x</a:t>
                </a:r>
                <a:r>
                  <a:rPr lang="en-US" baseline="-25000" dirty="0" err="1"/>
                  <a:t>n</a:t>
                </a:r>
                <a:r>
                  <a:rPr lang="en-US" dirty="0"/>
                  <a:t> = 0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r>
                  <a:rPr lang="en-US" dirty="0"/>
                  <a:t>x</a:t>
                </a:r>
                <a:r>
                  <a:rPr lang="en-US" baseline="-25000" dirty="0"/>
                  <a:t>1</a:t>
                </a:r>
                <a:r>
                  <a:rPr lang="en-US" dirty="0"/>
                  <a:t> = 0, x</a:t>
                </a:r>
                <a:r>
                  <a:rPr lang="en-US" baseline="-25000" dirty="0"/>
                  <a:t>2</a:t>
                </a:r>
                <a:r>
                  <a:rPr lang="en-US" dirty="0"/>
                  <a:t> = 0, …, </a:t>
                </a:r>
                <a:r>
                  <a:rPr lang="en-US" dirty="0" err="1"/>
                  <a:t>x</a:t>
                </a:r>
                <a:r>
                  <a:rPr lang="en-US" baseline="-25000" dirty="0" err="1"/>
                  <a:t>n</a:t>
                </a:r>
                <a:r>
                  <a:rPr lang="en-US" dirty="0"/>
                  <a:t> = 0 </a:t>
                </a:r>
                <a:r>
                  <a:rPr lang="en-US" dirty="0" err="1"/>
                  <a:t>selalu</a:t>
                </a:r>
                <a:r>
                  <a:rPr lang="en-US" dirty="0"/>
                  <a:t> </a:t>
                </a:r>
                <a:r>
                  <a:rPr lang="en-US" dirty="0" err="1"/>
                  <a:t>menjadi</a:t>
                </a:r>
                <a:r>
                  <a:rPr lang="en-US" dirty="0"/>
                  <a:t> solusi SPL </a:t>
                </a:r>
                <a:r>
                  <a:rPr lang="en-US" dirty="0" err="1"/>
                  <a:t>homogen</a:t>
                </a:r>
                <a:r>
                  <a:rPr lang="en-US" dirty="0"/>
                  <a:t> (</a:t>
                </a:r>
                <a:r>
                  <a:rPr lang="en-US" dirty="0" err="1"/>
                  <a:t>baik</a:t>
                </a:r>
                <a:r>
                  <a:rPr lang="en-US" dirty="0"/>
                  <a:t> </a:t>
                </a:r>
                <a:r>
                  <a:rPr lang="en-US" dirty="0" err="1"/>
                  <a:t>diselesaikan</a:t>
                </a:r>
                <a:r>
                  <a:rPr lang="en-US" dirty="0"/>
                  <a:t> </a:t>
                </a:r>
                <a:r>
                  <a:rPr lang="en-US" dirty="0" err="1"/>
                  <a:t>dengan</a:t>
                </a:r>
                <a:r>
                  <a:rPr lang="en-US" dirty="0"/>
                  <a:t> </a:t>
                </a:r>
                <a:r>
                  <a:rPr lang="en-US" dirty="0" err="1"/>
                  <a:t>metode</a:t>
                </a:r>
                <a:r>
                  <a:rPr lang="en-US" dirty="0"/>
                  <a:t> </a:t>
                </a:r>
                <a:r>
                  <a:rPr lang="en-US" dirty="0" err="1"/>
                  <a:t>eliminasi</a:t>
                </a:r>
                <a:r>
                  <a:rPr lang="en-US" dirty="0"/>
                  <a:t> Gauss </a:t>
                </a:r>
                <a:r>
                  <a:rPr lang="en-US" dirty="0" err="1"/>
                  <a:t>maupun</a:t>
                </a:r>
                <a:r>
                  <a:rPr lang="en-US" dirty="0"/>
                  <a:t> Gauss-Jordan). Jika </a:t>
                </a:r>
                <a:r>
                  <a:rPr lang="en-US" dirty="0" err="1"/>
                  <a:t>ini</a:t>
                </a:r>
                <a:r>
                  <a:rPr lang="en-US" dirty="0"/>
                  <a:t> </a:t>
                </a:r>
                <a:r>
                  <a:rPr lang="en-US" dirty="0" err="1"/>
                  <a:t>merupakan</a:t>
                </a:r>
                <a:r>
                  <a:rPr lang="en-US" dirty="0"/>
                  <a:t> </a:t>
                </a:r>
                <a:r>
                  <a:rPr lang="en-US" dirty="0" err="1"/>
                  <a:t>satu-satunya</a:t>
                </a:r>
                <a:r>
                  <a:rPr lang="en-US" dirty="0"/>
                  <a:t> solusi, solusi </a:t>
                </a:r>
                <a:r>
                  <a:rPr lang="en-US" dirty="0" err="1"/>
                  <a:t>nol</a:t>
                </a:r>
                <a:r>
                  <a:rPr lang="en-US" dirty="0"/>
                  <a:t> </a:t>
                </a:r>
                <a:r>
                  <a:rPr lang="en-US" dirty="0" err="1"/>
                  <a:t>ini</a:t>
                </a:r>
                <a:r>
                  <a:rPr lang="en-US" dirty="0"/>
                  <a:t> </a:t>
                </a:r>
                <a:r>
                  <a:rPr lang="en-US" dirty="0" err="1"/>
                  <a:t>disebut</a:t>
                </a:r>
                <a:r>
                  <a:rPr lang="en-US" dirty="0"/>
                  <a:t> </a:t>
                </a:r>
                <a:r>
                  <a:rPr lang="en-US" dirty="0">
                    <a:solidFill>
                      <a:srgbClr val="FF0000"/>
                    </a:solidFill>
                  </a:rPr>
                  <a:t>solusi trivial</a:t>
                </a:r>
                <a:r>
                  <a:rPr lang="en-US" dirty="0"/>
                  <a:t>.</a:t>
                </a:r>
              </a:p>
              <a:p>
                <a:endParaRPr lang="en-US" dirty="0"/>
              </a:p>
              <a:p>
                <a:r>
                  <a:rPr lang="en-US" dirty="0" err="1"/>
                  <a:t>Jika</a:t>
                </a:r>
                <a:r>
                  <a:rPr lang="en-US" dirty="0"/>
                  <a:t> </a:t>
                </a:r>
                <a:r>
                  <a:rPr lang="en-US" dirty="0" err="1"/>
                  <a:t>ada</a:t>
                </a:r>
                <a:r>
                  <a:rPr lang="en-US" dirty="0"/>
                  <a:t> </a:t>
                </a:r>
                <a:r>
                  <a:rPr lang="en-US" dirty="0" err="1"/>
                  <a:t>solusi</a:t>
                </a:r>
                <a:r>
                  <a:rPr lang="en-US" dirty="0"/>
                  <a:t> lain </a:t>
                </a:r>
                <a:r>
                  <a:rPr lang="en-US" dirty="0" err="1"/>
                  <a:t>selain</a:t>
                </a:r>
                <a:r>
                  <a:rPr lang="en-US" dirty="0"/>
                  <a:t> x</a:t>
                </a:r>
                <a:r>
                  <a:rPr lang="en-US" baseline="-25000" dirty="0"/>
                  <a:t>1</a:t>
                </a:r>
                <a:r>
                  <a:rPr lang="en-US" dirty="0"/>
                  <a:t> = 0, x</a:t>
                </a:r>
                <a:r>
                  <a:rPr lang="en-US" baseline="-25000" dirty="0"/>
                  <a:t>2</a:t>
                </a:r>
                <a:r>
                  <a:rPr lang="en-US" dirty="0"/>
                  <a:t> = 0, …, </a:t>
                </a:r>
                <a:r>
                  <a:rPr lang="en-US" dirty="0" err="1"/>
                  <a:t>x</a:t>
                </a:r>
                <a:r>
                  <a:rPr lang="en-US" baseline="-25000" dirty="0" err="1"/>
                  <a:t>n</a:t>
                </a:r>
                <a:r>
                  <a:rPr lang="en-US" dirty="0"/>
                  <a:t> = 0, </a:t>
                </a:r>
                <a:r>
                  <a:rPr lang="en-US" dirty="0" err="1"/>
                  <a:t>maka</a:t>
                </a:r>
                <a:r>
                  <a:rPr lang="en-US" dirty="0"/>
                  <a:t> </a:t>
                </a:r>
                <a:r>
                  <a:rPr lang="en-US" dirty="0" err="1"/>
                  <a:t>solusi</a:t>
                </a:r>
                <a:r>
                  <a:rPr lang="en-US" dirty="0"/>
                  <a:t> </a:t>
                </a:r>
                <a:r>
                  <a:rPr lang="en-US" dirty="0" err="1"/>
                  <a:t>tersebut</a:t>
                </a:r>
                <a:r>
                  <a:rPr lang="en-US" dirty="0"/>
                  <a:t> </a:t>
                </a:r>
                <a:r>
                  <a:rPr lang="en-US" dirty="0" err="1"/>
                  <a:t>dinamakan</a:t>
                </a:r>
                <a:r>
                  <a:rPr lang="en-US" dirty="0"/>
                  <a:t> </a:t>
                </a:r>
                <a:r>
                  <a:rPr lang="en-US" dirty="0" err="1">
                    <a:solidFill>
                      <a:srgbClr val="FF0000"/>
                    </a:solidFill>
                  </a:rPr>
                  <a:t>solusi</a:t>
                </a:r>
                <a:r>
                  <a:rPr lang="en-US" dirty="0">
                    <a:solidFill>
                      <a:srgbClr val="FF0000"/>
                    </a:solidFill>
                  </a:rPr>
                  <a:t> non-trivial</a:t>
                </a:r>
                <a:r>
                  <a:rPr lang="en-US" dirty="0"/>
                  <a:t>.</a:t>
                </a: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891525C-43A3-4199-AD82-F7A4685EF7B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812" t="-32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64A060-1B96-735F-D636-7C79B39F81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176A-A4ED-48C3-9DF2-9E6CAB0767D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8440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CE705C-1758-43C6-8E21-3A85AC377A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87680"/>
            <a:ext cx="10515600" cy="56892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err="1"/>
              <a:t>Contoh</a:t>
            </a:r>
            <a:r>
              <a:rPr lang="en-US" sz="2400" b="1" dirty="0"/>
              <a:t> 4(a)</a:t>
            </a:r>
            <a:r>
              <a:rPr lang="en-US" sz="2400" dirty="0"/>
              <a:t>: </a:t>
            </a:r>
            <a:r>
              <a:rPr lang="en-US" sz="2400" dirty="0" err="1"/>
              <a:t>Selesaikan</a:t>
            </a:r>
            <a:r>
              <a:rPr lang="en-US" sz="2400" dirty="0"/>
              <a:t> SPL </a:t>
            </a:r>
            <a:r>
              <a:rPr lang="en-US" sz="2400" dirty="0" err="1"/>
              <a:t>homogen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metode</a:t>
            </a:r>
            <a:r>
              <a:rPr lang="en-US" sz="2400" dirty="0"/>
              <a:t> </a:t>
            </a:r>
            <a:r>
              <a:rPr lang="en-US" sz="2400" dirty="0" err="1"/>
              <a:t>eliminasi</a:t>
            </a:r>
            <a:r>
              <a:rPr lang="en-US" sz="2400" dirty="0"/>
              <a:t> Gauss: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err="1"/>
              <a:t>Penyelesaian</a:t>
            </a:r>
            <a:r>
              <a:rPr lang="en-US" sz="2400" dirty="0"/>
              <a:t>: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13066707-C8E2-A30C-E6E3-48CFC74F39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3825" y="1304692"/>
            <a:ext cx="2543279" cy="1235938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BF8D03C7-B75D-9B82-69F5-A7B2955ADC9E}"/>
                  </a:ext>
                </a:extLst>
              </p:cNvPr>
              <p:cNvSpPr/>
              <p:nvPr/>
            </p:nvSpPr>
            <p:spPr>
              <a:xfrm>
                <a:off x="1014862" y="3289849"/>
                <a:ext cx="2515753" cy="106894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4"/>
                                  <m:mcJc m:val="center"/>
                                </m:mcPr>
                              </m:mc>
                            </m:mcs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      </a:t>
                </a:r>
              </a:p>
            </p:txBody>
          </p:sp>
        </mc:Choice>
        <mc:Fallback xmlns="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BF8D03C7-B75D-9B82-69F5-A7B2955ADC9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4862" y="3289849"/>
                <a:ext cx="2515753" cy="106894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TextBox 21">
            <a:extLst>
              <a:ext uri="{FF2B5EF4-FFF2-40B4-BE49-F238E27FC236}">
                <a16:creationId xmlns:a16="http://schemas.microsoft.com/office/drawing/2014/main" id="{E272119E-F7A7-3339-A3E6-354C865DFE0D}"/>
              </a:ext>
            </a:extLst>
          </p:cNvPr>
          <p:cNvSpPr txBox="1"/>
          <p:nvPr/>
        </p:nvSpPr>
        <p:spPr>
          <a:xfrm>
            <a:off x="3027111" y="3501156"/>
            <a:ext cx="10070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R2 – 2R1</a:t>
            </a:r>
          </a:p>
          <a:p>
            <a:r>
              <a:rPr lang="en-US" dirty="0"/>
              <a:t>R3 – R1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7F64F81F-85A4-66AF-D7A9-3E625D304A4F}"/>
                  </a:ext>
                </a:extLst>
              </p:cNvPr>
              <p:cNvSpPr/>
              <p:nvPr/>
            </p:nvSpPr>
            <p:spPr>
              <a:xfrm>
                <a:off x="3920329" y="3289849"/>
                <a:ext cx="2974212" cy="106894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4"/>
                                  <m:mcJc m:val="center"/>
                                </m:mcPr>
                              </m:mc>
                            </m:mcs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      </a:t>
                </a:r>
              </a:p>
            </p:txBody>
          </p:sp>
        </mc:Choice>
        <mc:Fallback xmlns=""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7F64F81F-85A4-66AF-D7A9-3E625D304A4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20329" y="3289849"/>
                <a:ext cx="2974212" cy="106894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TextBox 23">
            <a:extLst>
              <a:ext uri="{FF2B5EF4-FFF2-40B4-BE49-F238E27FC236}">
                <a16:creationId xmlns:a16="http://schemas.microsoft.com/office/drawing/2014/main" id="{0934DE5F-7F76-49C1-C1E2-93FA43B371C8}"/>
              </a:ext>
            </a:extLst>
          </p:cNvPr>
          <p:cNvSpPr txBox="1"/>
          <p:nvPr/>
        </p:nvSpPr>
        <p:spPr>
          <a:xfrm>
            <a:off x="6443964" y="3671242"/>
            <a:ext cx="11833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R3 * (-1/2)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C39E8A21-5241-50F0-A104-E8A13C3EDE2E}"/>
                  </a:ext>
                </a:extLst>
              </p:cNvPr>
              <p:cNvSpPr/>
              <p:nvPr/>
            </p:nvSpPr>
            <p:spPr>
              <a:xfrm>
                <a:off x="7632097" y="3332321"/>
                <a:ext cx="3065583" cy="11312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4"/>
                                  <m:mcJc m:val="center"/>
                                </m:mcPr>
                              </m:mc>
                            </m:mcs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−5/2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      </a:t>
                </a:r>
              </a:p>
            </p:txBody>
          </p:sp>
        </mc:Choice>
        <mc:Fallback xmlns=""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C39E8A21-5241-50F0-A104-E8A13C3EDE2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32097" y="3332321"/>
                <a:ext cx="3065583" cy="113120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TextBox 25">
            <a:extLst>
              <a:ext uri="{FF2B5EF4-FFF2-40B4-BE49-F238E27FC236}">
                <a16:creationId xmlns:a16="http://schemas.microsoft.com/office/drawing/2014/main" id="{70F2F6C5-E583-0C5B-54EF-62EC203B3797}"/>
              </a:ext>
            </a:extLst>
          </p:cNvPr>
          <p:cNvSpPr txBox="1"/>
          <p:nvPr/>
        </p:nvSpPr>
        <p:spPr>
          <a:xfrm>
            <a:off x="10088188" y="3707334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R3 – R2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3C65D9C0-74DC-1A03-A164-C2A21650636B}"/>
                  </a:ext>
                </a:extLst>
              </p:cNvPr>
              <p:cNvSpPr/>
              <p:nvPr/>
            </p:nvSpPr>
            <p:spPr>
              <a:xfrm>
                <a:off x="996157" y="4753718"/>
                <a:ext cx="3368551" cy="11312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4"/>
                                  <m:mcJc m:val="center"/>
                                </m:mcPr>
                              </m:mc>
                            </m:mcs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−1/2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 </a:t>
                </a:r>
                <a:r>
                  <a:rPr lang="en-US" sz="2400" dirty="0">
                    <a:sym typeface="Symbol" panose="05050102010706020507" pitchFamily="18" charset="2"/>
                  </a:rPr>
                  <a:t></a:t>
                </a:r>
                <a:r>
                  <a:rPr lang="en-US" sz="2400" dirty="0"/>
                  <a:t>     </a:t>
                </a:r>
              </a:p>
            </p:txBody>
          </p:sp>
        </mc:Choice>
        <mc:Fallback xmlns=""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3C65D9C0-74DC-1A03-A164-C2A21650636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6157" y="4753718"/>
                <a:ext cx="3368551" cy="113120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TextBox 28">
            <a:extLst>
              <a:ext uri="{FF2B5EF4-FFF2-40B4-BE49-F238E27FC236}">
                <a16:creationId xmlns:a16="http://schemas.microsoft.com/office/drawing/2014/main" id="{569235F8-2DA1-6240-8BDD-BEBDA210DE89}"/>
              </a:ext>
            </a:extLst>
          </p:cNvPr>
          <p:cNvSpPr txBox="1"/>
          <p:nvPr/>
        </p:nvSpPr>
        <p:spPr>
          <a:xfrm>
            <a:off x="4051963" y="4856733"/>
            <a:ext cx="628248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x</a:t>
            </a:r>
            <a:r>
              <a:rPr lang="en-US" sz="2400" baseline="-25000" dirty="0"/>
              <a:t>1</a:t>
            </a:r>
            <a:r>
              <a:rPr lang="en-US" sz="2400" dirty="0"/>
              <a:t> + 2x</a:t>
            </a:r>
            <a:r>
              <a:rPr lang="en-US" sz="2400" baseline="-25000" dirty="0"/>
              <a:t>2</a:t>
            </a:r>
            <a:r>
              <a:rPr lang="en-US" sz="2400" dirty="0"/>
              <a:t> + 3x</a:t>
            </a:r>
            <a:r>
              <a:rPr lang="en-US" sz="2400" baseline="-25000" dirty="0"/>
              <a:t>3</a:t>
            </a:r>
            <a:r>
              <a:rPr lang="en-US" sz="2400" dirty="0"/>
              <a:t> = 0        </a:t>
            </a:r>
            <a:r>
              <a:rPr lang="en-US" sz="2400" dirty="0">
                <a:sym typeface="Symbol" panose="05050102010706020507" pitchFamily="18" charset="2"/>
              </a:rPr>
              <a:t> </a:t>
            </a:r>
            <a:r>
              <a:rPr lang="en-US" sz="2400" dirty="0"/>
              <a:t>x</a:t>
            </a:r>
            <a:r>
              <a:rPr lang="en-US" sz="2400" baseline="-25000" dirty="0"/>
              <a:t>1</a:t>
            </a:r>
            <a:r>
              <a:rPr lang="en-US" sz="2400" dirty="0"/>
              <a:t> =  -2x</a:t>
            </a:r>
            <a:r>
              <a:rPr lang="en-US" sz="2400" baseline="-25000" dirty="0"/>
              <a:t>2</a:t>
            </a:r>
            <a:r>
              <a:rPr lang="en-US" sz="2400" dirty="0"/>
              <a:t> - 3x</a:t>
            </a:r>
            <a:r>
              <a:rPr lang="en-US" sz="2400" baseline="-25000" dirty="0"/>
              <a:t>3</a:t>
            </a:r>
            <a:r>
              <a:rPr lang="en-US" sz="2400" dirty="0"/>
              <a:t> = 0 – 0 = 0 </a:t>
            </a:r>
          </a:p>
          <a:p>
            <a:r>
              <a:rPr lang="en-US" sz="2400" dirty="0"/>
              <a:t>          x</a:t>
            </a:r>
            <a:r>
              <a:rPr lang="en-US" sz="2400" baseline="-25000" dirty="0"/>
              <a:t>2</a:t>
            </a:r>
            <a:r>
              <a:rPr lang="en-US" sz="2400" dirty="0"/>
              <a:t> – 2x</a:t>
            </a:r>
            <a:r>
              <a:rPr lang="en-US" sz="2400" baseline="-25000" dirty="0"/>
              <a:t>3</a:t>
            </a:r>
            <a:r>
              <a:rPr lang="en-US" sz="2400" dirty="0"/>
              <a:t> = 0        </a:t>
            </a:r>
            <a:r>
              <a:rPr lang="en-US" sz="2400" dirty="0">
                <a:sym typeface="Symbol" panose="05050102010706020507" pitchFamily="18" charset="2"/>
              </a:rPr>
              <a:t> x</a:t>
            </a:r>
            <a:r>
              <a:rPr lang="en-US" sz="2400" baseline="-25000" dirty="0">
                <a:sym typeface="Symbol" panose="05050102010706020507" pitchFamily="18" charset="2"/>
              </a:rPr>
              <a:t>2 </a:t>
            </a:r>
            <a:r>
              <a:rPr lang="en-US" sz="2400" dirty="0">
                <a:sym typeface="Symbol" panose="05050102010706020507" pitchFamily="18" charset="2"/>
              </a:rPr>
              <a:t>= 0 + 2x</a:t>
            </a:r>
            <a:r>
              <a:rPr lang="en-US" sz="2400" baseline="-25000" dirty="0">
                <a:sym typeface="Symbol" panose="05050102010706020507" pitchFamily="18" charset="2"/>
              </a:rPr>
              <a:t>3</a:t>
            </a:r>
            <a:r>
              <a:rPr lang="en-US" sz="2400" dirty="0">
                <a:sym typeface="Symbol" panose="05050102010706020507" pitchFamily="18" charset="2"/>
              </a:rPr>
              <a:t> = 0 + 0 = 0</a:t>
            </a:r>
            <a:endParaRPr lang="en-US" sz="2400" dirty="0"/>
          </a:p>
          <a:p>
            <a:r>
              <a:rPr lang="en-US" sz="2400" dirty="0"/>
              <a:t>               -x</a:t>
            </a:r>
            <a:r>
              <a:rPr lang="en-US" sz="2400" baseline="-25000" dirty="0"/>
              <a:t>3</a:t>
            </a:r>
            <a:r>
              <a:rPr lang="en-US" sz="2400" dirty="0"/>
              <a:t>/2 = 0        </a:t>
            </a:r>
            <a:r>
              <a:rPr lang="en-US" sz="2400" dirty="0">
                <a:sym typeface="Symbol" panose="05050102010706020507" pitchFamily="18" charset="2"/>
              </a:rPr>
              <a:t> x</a:t>
            </a:r>
            <a:r>
              <a:rPr lang="en-US" sz="2400" baseline="-25000" dirty="0">
                <a:sym typeface="Symbol" panose="05050102010706020507" pitchFamily="18" charset="2"/>
              </a:rPr>
              <a:t>3</a:t>
            </a:r>
            <a:r>
              <a:rPr lang="en-US" sz="2400" dirty="0">
                <a:sym typeface="Symbol" panose="05050102010706020507" pitchFamily="18" charset="2"/>
              </a:rPr>
              <a:t> = 0</a:t>
            </a:r>
            <a:endParaRPr lang="en-US" sz="2400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E8428150-21B3-7180-32A9-AAAC12345836}"/>
              </a:ext>
            </a:extLst>
          </p:cNvPr>
          <p:cNvSpPr txBox="1"/>
          <p:nvPr/>
        </p:nvSpPr>
        <p:spPr>
          <a:xfrm>
            <a:off x="4140929" y="6123377"/>
            <a:ext cx="56909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Solusi:  x</a:t>
            </a:r>
            <a:r>
              <a:rPr lang="en-US" sz="2400" baseline="-25000" dirty="0"/>
              <a:t>1</a:t>
            </a:r>
            <a:r>
              <a:rPr lang="en-US" sz="2400" dirty="0"/>
              <a:t> = 0, x</a:t>
            </a:r>
            <a:r>
              <a:rPr lang="en-US" sz="2400" baseline="-25000" dirty="0"/>
              <a:t>2</a:t>
            </a:r>
            <a:r>
              <a:rPr lang="en-US" sz="2400" dirty="0"/>
              <a:t> = 0, x</a:t>
            </a:r>
            <a:r>
              <a:rPr lang="en-US" sz="2400" baseline="-25000" dirty="0"/>
              <a:t>3</a:t>
            </a:r>
            <a:r>
              <a:rPr lang="en-US" sz="2400" dirty="0"/>
              <a:t> = 0   </a:t>
            </a:r>
            <a:r>
              <a:rPr lang="en-US" sz="2400" dirty="0">
                <a:sym typeface="Symbol" panose="05050102010706020507" pitchFamily="18" charset="2"/>
              </a:rPr>
              <a:t> </a:t>
            </a:r>
            <a:r>
              <a:rPr lang="en-US" sz="2400" dirty="0">
                <a:solidFill>
                  <a:srgbClr val="FF0000"/>
                </a:solidFill>
                <a:sym typeface="Wingdings" panose="05000000000000000000" pitchFamily="2" charset="2"/>
              </a:rPr>
              <a:t>solusi trivial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32" name="Arrow: Up 31">
            <a:extLst>
              <a:ext uri="{FF2B5EF4-FFF2-40B4-BE49-F238E27FC236}">
                <a16:creationId xmlns:a16="http://schemas.microsoft.com/office/drawing/2014/main" id="{3896946F-6D70-4623-AFBA-D1F282064BBE}"/>
              </a:ext>
            </a:extLst>
          </p:cNvPr>
          <p:cNvSpPr/>
          <p:nvPr/>
        </p:nvSpPr>
        <p:spPr>
          <a:xfrm>
            <a:off x="6273602" y="5024504"/>
            <a:ext cx="301369" cy="860421"/>
          </a:xfrm>
          <a:prstGeom prst="up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8269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CE705C-1758-43C6-8E21-3A85AC377A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87680"/>
            <a:ext cx="10515600" cy="56892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err="1"/>
              <a:t>Contoh</a:t>
            </a:r>
            <a:r>
              <a:rPr lang="en-US" sz="2400" b="1" dirty="0"/>
              <a:t> 4(b)</a:t>
            </a:r>
            <a:r>
              <a:rPr lang="en-US" sz="2400" dirty="0"/>
              <a:t>: </a:t>
            </a:r>
            <a:r>
              <a:rPr lang="en-US" sz="2400" dirty="0" err="1"/>
              <a:t>Selesaikan</a:t>
            </a:r>
            <a:r>
              <a:rPr lang="en-US" sz="2400" dirty="0"/>
              <a:t> SPL </a:t>
            </a:r>
            <a:r>
              <a:rPr lang="en-US" sz="2400" dirty="0" err="1"/>
              <a:t>homogen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matriks</a:t>
            </a:r>
            <a:r>
              <a:rPr lang="en-US" sz="2400" dirty="0"/>
              <a:t> augmented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berikut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eliminasi</a:t>
            </a:r>
            <a:r>
              <a:rPr lang="en-US" sz="2400" dirty="0"/>
              <a:t> Gauss-Jordan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err="1"/>
              <a:t>Penyelesaian</a:t>
            </a:r>
            <a:r>
              <a:rPr lang="en-US" sz="2400" dirty="0"/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5A351D42-4026-4EA7-A24B-592D2E43A4A0}"/>
                  </a:ext>
                </a:extLst>
              </p:cNvPr>
              <p:cNvSpPr/>
              <p:nvPr/>
            </p:nvSpPr>
            <p:spPr>
              <a:xfrm>
                <a:off x="2195221" y="1362074"/>
                <a:ext cx="3557128" cy="145296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5"/>
                                  <m:mcJc m:val="center"/>
                                </m:mcPr>
                              </m:mc>
                            </m:mcs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    </a:t>
                </a:r>
              </a:p>
            </p:txBody>
          </p:sp>
        </mc:Choice>
        <mc:Fallback xmlns="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5A351D42-4026-4EA7-A24B-592D2E43A4A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5221" y="1362074"/>
                <a:ext cx="3557128" cy="145296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B57FC88F-1474-43F2-8E49-86681976D86E}"/>
                  </a:ext>
                </a:extLst>
              </p:cNvPr>
              <p:cNvSpPr/>
              <p:nvPr/>
            </p:nvSpPr>
            <p:spPr>
              <a:xfrm>
                <a:off x="756920" y="3489883"/>
                <a:ext cx="3986732" cy="145296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5"/>
                                  <m:mcJc m:val="center"/>
                                </m:mcPr>
                              </m:mc>
                            </m:mcs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     ~   </a:t>
                </a:r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B57FC88F-1474-43F2-8E49-86681976D86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6920" y="3489883"/>
                <a:ext cx="3986732" cy="1452962"/>
              </a:xfrm>
              <a:prstGeom prst="rect">
                <a:avLst/>
              </a:prstGeom>
              <a:blipFill>
                <a:blip r:embed="rId5"/>
                <a:stretch>
                  <a:fillRect r="-15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9E629687-76C1-4178-8ED6-A919C0F19B31}"/>
              </a:ext>
            </a:extLst>
          </p:cNvPr>
          <p:cNvSpPr txBox="1"/>
          <p:nvPr/>
        </p:nvSpPr>
        <p:spPr>
          <a:xfrm>
            <a:off x="3728631" y="3673633"/>
            <a:ext cx="10150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R1 </a:t>
            </a:r>
            <a:r>
              <a:rPr lang="en-US" dirty="0">
                <a:solidFill>
                  <a:srgbClr val="FF0000"/>
                </a:solidFill>
                <a:sym typeface="Symbol" panose="05050102010706020507" pitchFamily="18" charset="2"/>
              </a:rPr>
              <a:t> </a:t>
            </a:r>
            <a:r>
              <a:rPr lang="en-US" dirty="0">
                <a:solidFill>
                  <a:srgbClr val="FF0000"/>
                </a:solidFill>
              </a:rPr>
              <a:t>R2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18685E12-5013-4F3F-91FF-09A6806F36F6}"/>
                  </a:ext>
                </a:extLst>
              </p:cNvPr>
              <p:cNvSpPr/>
              <p:nvPr/>
            </p:nvSpPr>
            <p:spPr>
              <a:xfrm>
                <a:off x="4544408" y="3440510"/>
                <a:ext cx="3917804" cy="145296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5"/>
                                  <m:mcJc m:val="center"/>
                                </m:mcPr>
                              </m:mc>
                            </m:mcs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    ~   </a:t>
                </a:r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18685E12-5013-4F3F-91FF-09A6806F36F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44408" y="3440510"/>
                <a:ext cx="3917804" cy="1452962"/>
              </a:xfrm>
              <a:prstGeom prst="rect">
                <a:avLst/>
              </a:prstGeom>
              <a:blipFill>
                <a:blip r:embed="rId6"/>
                <a:stretch>
                  <a:fillRect r="-15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AE4653BE-2F75-4D9D-8C6B-9F2644E7D576}"/>
                  </a:ext>
                </a:extLst>
              </p:cNvPr>
              <p:cNvSpPr/>
              <p:nvPr/>
            </p:nvSpPr>
            <p:spPr>
              <a:xfrm>
                <a:off x="8462212" y="3404950"/>
                <a:ext cx="3534686" cy="145296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5"/>
                                  <m:mcJc m:val="center"/>
                                </m:mcPr>
                              </m:mc>
                            </m:mcs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1" i="1" smtClean="0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1" i="1" smtClean="0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−8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       </a:t>
                </a:r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AE4653BE-2F75-4D9D-8C6B-9F2644E7D57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62212" y="3404950"/>
                <a:ext cx="3534686" cy="145296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>
            <a:extLst>
              <a:ext uri="{FF2B5EF4-FFF2-40B4-BE49-F238E27FC236}">
                <a16:creationId xmlns:a16="http://schemas.microsoft.com/office/drawing/2014/main" id="{5EBE26EF-EE98-4986-BD16-C75A2EF11C38}"/>
              </a:ext>
            </a:extLst>
          </p:cNvPr>
          <p:cNvSpPr txBox="1"/>
          <p:nvPr/>
        </p:nvSpPr>
        <p:spPr>
          <a:xfrm>
            <a:off x="7634083" y="3673633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R3 – 2R1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C8CE4D6-0197-4EA2-BF74-1A714FA07A51}"/>
              </a:ext>
            </a:extLst>
          </p:cNvPr>
          <p:cNvSpPr txBox="1"/>
          <p:nvPr/>
        </p:nvSpPr>
        <p:spPr>
          <a:xfrm>
            <a:off x="7664035" y="4216328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R4 + 2R1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6E129111-44F5-450F-9461-0114AD9896F3}"/>
                  </a:ext>
                </a:extLst>
              </p:cNvPr>
              <p:cNvSpPr/>
              <p:nvPr/>
            </p:nvSpPr>
            <p:spPr>
              <a:xfrm>
                <a:off x="698466" y="5173941"/>
                <a:ext cx="4256037" cy="145296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/>
                  <a:t>~ 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5"/>
                                  <m:mcJc m:val="center"/>
                                </m:mcPr>
                              </m:mc>
                            </m:mcs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−8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    ~       </a:t>
                </a:r>
              </a:p>
            </p:txBody>
          </p:sp>
        </mc:Choice>
        <mc:Fallback xmlns="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6E129111-44F5-450F-9461-0114AD9896F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8466" y="5173941"/>
                <a:ext cx="4256037" cy="1452962"/>
              </a:xfrm>
              <a:prstGeom prst="rect">
                <a:avLst/>
              </a:prstGeom>
              <a:blipFill>
                <a:blip r:embed="rId8"/>
                <a:stretch>
                  <a:fillRect l="-2292" r="-12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>
            <a:extLst>
              <a:ext uri="{FF2B5EF4-FFF2-40B4-BE49-F238E27FC236}">
                <a16:creationId xmlns:a16="http://schemas.microsoft.com/office/drawing/2014/main" id="{3CF0B6E2-FC95-4994-95B0-FA1047479B1A}"/>
              </a:ext>
            </a:extLst>
          </p:cNvPr>
          <p:cNvSpPr txBox="1"/>
          <p:nvPr/>
        </p:nvSpPr>
        <p:spPr>
          <a:xfrm>
            <a:off x="559794" y="5413304"/>
            <a:ext cx="8026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R2/2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791B92C-2BE1-4015-8E5D-74E088FBB37D}"/>
              </a:ext>
            </a:extLst>
          </p:cNvPr>
          <p:cNvSpPr txBox="1"/>
          <p:nvPr/>
        </p:nvSpPr>
        <p:spPr>
          <a:xfrm>
            <a:off x="3765542" y="5334280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R3 – 3R2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FA35A4ED-2287-48B2-A2F9-2B9F7DC341D4}"/>
                  </a:ext>
                </a:extLst>
              </p:cNvPr>
              <p:cNvSpPr/>
              <p:nvPr/>
            </p:nvSpPr>
            <p:spPr>
              <a:xfrm>
                <a:off x="4428576" y="5124568"/>
                <a:ext cx="4493281" cy="145296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/>
                  <a:t> 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5"/>
                                  <m:mcJc m:val="center"/>
                                </m:mcPr>
                              </m:mc>
                            </m:mcs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1" i="1" smtClean="0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1" i="1" smtClean="0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       ~       </a:t>
                </a:r>
              </a:p>
            </p:txBody>
          </p:sp>
        </mc:Choice>
        <mc:Fallback xmlns="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FA35A4ED-2287-48B2-A2F9-2B9F7DC341D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8576" y="5124568"/>
                <a:ext cx="4493281" cy="1452962"/>
              </a:xfrm>
              <a:prstGeom prst="rect">
                <a:avLst/>
              </a:prstGeom>
              <a:blipFill>
                <a:blip r:embed="rId9"/>
                <a:stretch>
                  <a:fillRect r="-10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B4F18103-25F0-441A-81EA-60FC25F002CF}"/>
                  </a:ext>
                </a:extLst>
              </p:cNvPr>
              <p:cNvSpPr/>
              <p:nvPr/>
            </p:nvSpPr>
            <p:spPr>
              <a:xfrm>
                <a:off x="8502659" y="5086003"/>
                <a:ext cx="3534687" cy="145296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dirty="0"/>
                  <a:t> 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5"/>
                                  <m:mcJc m:val="center"/>
                                </m:mcPr>
                              </m:mc>
                            </m:mcs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400" b="1" i="1" smtClean="0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1" i="1" smtClean="0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1" i="1" smtClean="0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          </a:t>
                </a:r>
              </a:p>
            </p:txBody>
          </p:sp>
        </mc:Choice>
        <mc:Fallback xmlns="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B4F18103-25F0-441A-81EA-60FC25F002C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02659" y="5086003"/>
                <a:ext cx="3534687" cy="145296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>
            <a:extLst>
              <a:ext uri="{FF2B5EF4-FFF2-40B4-BE49-F238E27FC236}">
                <a16:creationId xmlns:a16="http://schemas.microsoft.com/office/drawing/2014/main" id="{AE73DBF1-6600-4F28-AF97-92F88D57CBA5}"/>
              </a:ext>
            </a:extLst>
          </p:cNvPr>
          <p:cNvSpPr txBox="1"/>
          <p:nvPr/>
        </p:nvSpPr>
        <p:spPr>
          <a:xfrm>
            <a:off x="3785478" y="5967970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R4 – R2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0730779-89C1-4CB2-B158-AB6D07A4A4B2}"/>
              </a:ext>
            </a:extLst>
          </p:cNvPr>
          <p:cNvSpPr txBox="1"/>
          <p:nvPr/>
        </p:nvSpPr>
        <p:spPr>
          <a:xfrm>
            <a:off x="7572623" y="6177348"/>
            <a:ext cx="11769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R4  + 10R3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48E2EF4-F22F-4967-90DE-57D875EBE503}"/>
              </a:ext>
            </a:extLst>
          </p:cNvPr>
          <p:cNvSpPr txBox="1"/>
          <p:nvPr/>
        </p:nvSpPr>
        <p:spPr>
          <a:xfrm>
            <a:off x="7592777" y="5829154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R2 – 2R3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D089848-30F0-40C0-868E-85E1AEAFFDAE}"/>
              </a:ext>
            </a:extLst>
          </p:cNvPr>
          <p:cNvSpPr txBox="1"/>
          <p:nvPr/>
        </p:nvSpPr>
        <p:spPr>
          <a:xfrm>
            <a:off x="7622475" y="5428972"/>
            <a:ext cx="1059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R1  + 3R3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BDD6BBD-1DC2-E37B-A3C3-C0140E6467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176A-A4ED-48C3-9DF2-9E6CAB0767DF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4166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1DBC0C3B-DA67-4EA9-BC60-30A34BE1178A}"/>
                  </a:ext>
                </a:extLst>
              </p:cNvPr>
              <p:cNvSpPr/>
              <p:nvPr/>
            </p:nvSpPr>
            <p:spPr>
              <a:xfrm>
                <a:off x="547379" y="1286163"/>
                <a:ext cx="3534687" cy="145296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dirty="0"/>
                  <a:t> 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5"/>
                                  <m:mcJc m:val="center"/>
                                </m:mcPr>
                              </m:mc>
                            </m:mcs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          </a:t>
                </a:r>
              </a:p>
            </p:txBody>
          </p:sp>
        </mc:Choice>
        <mc:Fallback xmlns="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1DBC0C3B-DA67-4EA9-BC60-30A34BE1178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7379" y="1286163"/>
                <a:ext cx="3534687" cy="145296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>
            <a:extLst>
              <a:ext uri="{FF2B5EF4-FFF2-40B4-BE49-F238E27FC236}">
                <a16:creationId xmlns:a16="http://schemas.microsoft.com/office/drawing/2014/main" id="{4E395DB8-E864-45E4-BCE2-D228E0112B87}"/>
              </a:ext>
            </a:extLst>
          </p:cNvPr>
          <p:cNvSpPr txBox="1"/>
          <p:nvPr/>
        </p:nvSpPr>
        <p:spPr>
          <a:xfrm>
            <a:off x="619760" y="579120"/>
            <a:ext cx="98241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Matriks</a:t>
            </a:r>
            <a:r>
              <a:rPr lang="en-US" sz="2400" dirty="0"/>
              <a:t> </a:t>
            </a:r>
            <a:r>
              <a:rPr lang="en-US" sz="2400" i="1" dirty="0"/>
              <a:t>augmented</a:t>
            </a:r>
            <a:r>
              <a:rPr lang="en-US" sz="2400" dirty="0"/>
              <a:t> yang </a:t>
            </a:r>
            <a:r>
              <a:rPr lang="en-US" sz="2400" dirty="0" err="1"/>
              <a:t>terakhir</a:t>
            </a:r>
            <a:r>
              <a:rPr lang="en-US" sz="2400" dirty="0"/>
              <a:t> </a:t>
            </a:r>
            <a:r>
              <a:rPr lang="en-US" sz="2400" dirty="0" err="1"/>
              <a:t>sudah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bentuk</a:t>
            </a:r>
            <a:r>
              <a:rPr lang="en-US" sz="2400" dirty="0"/>
              <a:t> </a:t>
            </a:r>
            <a:r>
              <a:rPr lang="en-US" sz="2400" dirty="0" err="1"/>
              <a:t>eselon</a:t>
            </a:r>
            <a:r>
              <a:rPr lang="en-US" sz="2400" dirty="0"/>
              <a:t> </a:t>
            </a:r>
            <a:r>
              <a:rPr lang="en-US" sz="2400" dirty="0" err="1"/>
              <a:t>baris</a:t>
            </a:r>
            <a:r>
              <a:rPr lang="en-US" sz="2400" dirty="0"/>
              <a:t> </a:t>
            </a:r>
            <a:r>
              <a:rPr lang="en-US" sz="2400" dirty="0" err="1"/>
              <a:t>tereduksi</a:t>
            </a:r>
            <a:r>
              <a:rPr lang="en-US" sz="2400" dirty="0"/>
              <a:t>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281DFD4-58ED-43F9-A750-218DF94ABD77}"/>
              </a:ext>
            </a:extLst>
          </p:cNvPr>
          <p:cNvSpPr txBox="1"/>
          <p:nvPr/>
        </p:nvSpPr>
        <p:spPr>
          <a:xfrm>
            <a:off x="619760" y="3119120"/>
            <a:ext cx="10370468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Diperoleh</a:t>
            </a:r>
            <a:r>
              <a:rPr lang="en-US" sz="2400" dirty="0"/>
              <a:t> </a:t>
            </a:r>
            <a:r>
              <a:rPr lang="en-US" sz="2400" dirty="0" err="1"/>
              <a:t>persamaan-persamaan</a:t>
            </a:r>
            <a:r>
              <a:rPr lang="en-US" sz="2400" dirty="0"/>
              <a:t> </a:t>
            </a:r>
            <a:r>
              <a:rPr lang="en-US" sz="2400" dirty="0" err="1"/>
              <a:t>berikut</a:t>
            </a:r>
            <a:r>
              <a:rPr lang="en-US" sz="2400" dirty="0"/>
              <a:t>:</a:t>
            </a:r>
          </a:p>
          <a:p>
            <a:r>
              <a:rPr lang="en-US" sz="2400" dirty="0"/>
              <a:t>   x</a:t>
            </a:r>
            <a:r>
              <a:rPr lang="en-US" sz="2400" baseline="-25000" dirty="0"/>
              <a:t>1</a:t>
            </a:r>
            <a:r>
              <a:rPr lang="en-US" sz="2400" dirty="0"/>
              <a:t> – x</a:t>
            </a:r>
            <a:r>
              <a:rPr lang="en-US" sz="2400" baseline="-25000" dirty="0"/>
              <a:t>3</a:t>
            </a:r>
            <a:r>
              <a:rPr lang="en-US" sz="2400" dirty="0"/>
              <a:t> = 0  </a:t>
            </a:r>
            <a:r>
              <a:rPr lang="en-US" sz="2400" dirty="0">
                <a:sym typeface="Wingdings" panose="05000000000000000000" pitchFamily="2" charset="2"/>
              </a:rPr>
              <a:t> </a:t>
            </a:r>
            <a:r>
              <a:rPr lang="en-US" sz="2400" dirty="0"/>
              <a:t>x</a:t>
            </a:r>
            <a:r>
              <a:rPr lang="en-US" sz="2400" baseline="-25000" dirty="0"/>
              <a:t>1</a:t>
            </a:r>
            <a:r>
              <a:rPr lang="en-US" sz="2400" dirty="0"/>
              <a:t> = x</a:t>
            </a:r>
            <a:r>
              <a:rPr lang="en-US" sz="2400" baseline="-25000" dirty="0"/>
              <a:t>3</a:t>
            </a:r>
            <a:r>
              <a:rPr lang="en-US" sz="2400" dirty="0"/>
              <a:t>  </a:t>
            </a:r>
          </a:p>
          <a:p>
            <a:r>
              <a:rPr lang="en-US" sz="2400" dirty="0"/>
              <a:t>   x</a:t>
            </a:r>
            <a:r>
              <a:rPr lang="en-US" sz="2400" baseline="-25000" dirty="0"/>
              <a:t>2</a:t>
            </a:r>
            <a:r>
              <a:rPr lang="en-US" sz="2400" dirty="0"/>
              <a:t> + x</a:t>
            </a:r>
            <a:r>
              <a:rPr lang="en-US" sz="2400" baseline="-25000" dirty="0"/>
              <a:t>3</a:t>
            </a:r>
            <a:r>
              <a:rPr lang="en-US" sz="2400" dirty="0"/>
              <a:t> = 0  </a:t>
            </a:r>
            <a:r>
              <a:rPr lang="en-US" sz="2400" dirty="0">
                <a:sym typeface="Wingdings" panose="05000000000000000000" pitchFamily="2" charset="2"/>
              </a:rPr>
              <a:t> </a:t>
            </a:r>
            <a:r>
              <a:rPr lang="en-US" sz="2400" dirty="0"/>
              <a:t>x</a:t>
            </a:r>
            <a:r>
              <a:rPr lang="en-US" sz="2400" baseline="-25000" dirty="0"/>
              <a:t>2</a:t>
            </a:r>
            <a:r>
              <a:rPr lang="en-US" sz="2400" dirty="0"/>
              <a:t> = –x</a:t>
            </a:r>
            <a:r>
              <a:rPr lang="en-US" sz="2400" baseline="-25000" dirty="0"/>
              <a:t>3</a:t>
            </a:r>
            <a:r>
              <a:rPr lang="en-US" sz="2400" dirty="0"/>
              <a:t> </a:t>
            </a:r>
          </a:p>
          <a:p>
            <a:r>
              <a:rPr lang="en-US" sz="2400" dirty="0"/>
              <a:t>           x</a:t>
            </a:r>
            <a:r>
              <a:rPr lang="en-US" sz="2400" baseline="-25000" dirty="0"/>
              <a:t>4</a:t>
            </a:r>
            <a:r>
              <a:rPr lang="en-US" sz="2400" dirty="0"/>
              <a:t> = 0</a:t>
            </a:r>
          </a:p>
          <a:p>
            <a:endParaRPr lang="en-US" sz="2400" dirty="0"/>
          </a:p>
          <a:p>
            <a:r>
              <a:rPr lang="en-US" sz="2400" dirty="0" err="1"/>
              <a:t>Misalkan</a:t>
            </a:r>
            <a:r>
              <a:rPr lang="en-US" sz="2400" dirty="0"/>
              <a:t> x</a:t>
            </a:r>
            <a:r>
              <a:rPr lang="en-US" sz="2400" baseline="-25000" dirty="0"/>
              <a:t>3</a:t>
            </a:r>
            <a:r>
              <a:rPr lang="en-US" sz="2400" dirty="0"/>
              <a:t> = t,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dirty="0" err="1"/>
              <a:t>solusi</a:t>
            </a:r>
            <a:r>
              <a:rPr lang="en-US" sz="2400" dirty="0"/>
              <a:t> SPL </a:t>
            </a:r>
            <a:r>
              <a:rPr lang="en-US" sz="2400" dirty="0" err="1"/>
              <a:t>adalah</a:t>
            </a:r>
            <a:r>
              <a:rPr lang="en-US" sz="2400" dirty="0"/>
              <a:t> x</a:t>
            </a:r>
            <a:r>
              <a:rPr lang="en-US" sz="2400" baseline="-25000" dirty="0"/>
              <a:t>1</a:t>
            </a:r>
            <a:r>
              <a:rPr lang="en-US" sz="2400" dirty="0"/>
              <a:t> = t, x</a:t>
            </a:r>
            <a:r>
              <a:rPr lang="en-US" sz="2400" baseline="-25000" dirty="0"/>
              <a:t>2</a:t>
            </a:r>
            <a:r>
              <a:rPr lang="en-US" sz="2400" dirty="0"/>
              <a:t> = –t, x</a:t>
            </a:r>
            <a:r>
              <a:rPr lang="en-US" sz="2400" baseline="-25000" dirty="0"/>
              <a:t>3</a:t>
            </a:r>
            <a:r>
              <a:rPr lang="en-US" sz="2400" dirty="0"/>
              <a:t> = t,  x</a:t>
            </a:r>
            <a:r>
              <a:rPr lang="en-US" sz="2400" baseline="-25000" dirty="0"/>
              <a:t>4</a:t>
            </a:r>
            <a:r>
              <a:rPr lang="en-US" sz="2400" dirty="0"/>
              <a:t> = 0, t </a:t>
            </a:r>
            <a:r>
              <a:rPr lang="en-US" sz="2400" dirty="0">
                <a:sym typeface="Symbol" panose="05050102010706020507" pitchFamily="18" charset="2"/>
              </a:rPr>
              <a:t> R</a:t>
            </a:r>
            <a:r>
              <a:rPr lang="en-US" sz="2400" dirty="0"/>
              <a:t>.</a:t>
            </a:r>
          </a:p>
          <a:p>
            <a:r>
              <a:rPr lang="en-US" sz="2400" dirty="0" err="1"/>
              <a:t>Perhatikan</a:t>
            </a:r>
            <a:r>
              <a:rPr lang="en-US" sz="2400" dirty="0"/>
              <a:t> </a:t>
            </a:r>
            <a:r>
              <a:rPr lang="en-US" sz="2400" dirty="0" err="1"/>
              <a:t>bahwa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t = 0, </a:t>
            </a:r>
            <a:r>
              <a:rPr lang="en-US" sz="2400" dirty="0" err="1"/>
              <a:t>maka</a:t>
            </a:r>
            <a:r>
              <a:rPr lang="en-US" sz="2400" dirty="0"/>
              <a:t> x</a:t>
            </a:r>
            <a:r>
              <a:rPr lang="en-US" sz="2400" baseline="-25000" dirty="0"/>
              <a:t>1</a:t>
            </a:r>
            <a:r>
              <a:rPr lang="en-US" sz="2400" dirty="0"/>
              <a:t> = 0, x</a:t>
            </a:r>
            <a:r>
              <a:rPr lang="en-US" sz="2400" baseline="-25000" dirty="0"/>
              <a:t>2</a:t>
            </a:r>
            <a:r>
              <a:rPr lang="en-US" sz="2400" dirty="0"/>
              <a:t> = 0, x</a:t>
            </a:r>
            <a:r>
              <a:rPr lang="en-US" sz="2400" baseline="-25000" dirty="0"/>
              <a:t>3</a:t>
            </a:r>
            <a:r>
              <a:rPr lang="en-US" sz="2400" dirty="0"/>
              <a:t> = 0,  x</a:t>
            </a:r>
            <a:r>
              <a:rPr lang="en-US" sz="2400" baseline="-25000" dirty="0"/>
              <a:t>4</a:t>
            </a:r>
            <a:r>
              <a:rPr lang="en-US" sz="2400" dirty="0"/>
              <a:t> = 0. </a:t>
            </a:r>
            <a:r>
              <a:rPr lang="en-US" sz="2400" dirty="0" err="1"/>
              <a:t>Namun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bukan</a:t>
            </a:r>
            <a:r>
              <a:rPr lang="en-US" sz="2400" dirty="0"/>
              <a:t> </a:t>
            </a:r>
          </a:p>
          <a:p>
            <a:r>
              <a:rPr lang="en-US" sz="2400" dirty="0" err="1"/>
              <a:t>satu-satunya</a:t>
            </a:r>
            <a:r>
              <a:rPr lang="en-US" sz="2400" dirty="0"/>
              <a:t> </a:t>
            </a:r>
            <a:r>
              <a:rPr lang="en-US" sz="2400" dirty="0" err="1"/>
              <a:t>solusi</a:t>
            </a:r>
            <a:r>
              <a:rPr lang="en-US" sz="2400" dirty="0"/>
              <a:t>.  </a:t>
            </a:r>
            <a:r>
              <a:rPr lang="en-US" sz="2400" dirty="0" err="1"/>
              <a:t>Untuk</a:t>
            </a:r>
            <a:r>
              <a:rPr lang="en-US" sz="2400" dirty="0"/>
              <a:t> t </a:t>
            </a:r>
            <a:r>
              <a:rPr lang="en-US" sz="2400" dirty="0" err="1"/>
              <a:t>selain</a:t>
            </a:r>
            <a:r>
              <a:rPr lang="en-US" sz="2400" dirty="0"/>
              <a:t> 0 </a:t>
            </a:r>
            <a:r>
              <a:rPr lang="en-US" sz="2400" dirty="0" err="1"/>
              <a:t>terdapat</a:t>
            </a:r>
            <a:r>
              <a:rPr lang="en-US" sz="2400" dirty="0"/>
              <a:t> </a:t>
            </a:r>
            <a:r>
              <a:rPr lang="en-US" sz="2400" dirty="0" err="1"/>
              <a:t>banyak</a:t>
            </a:r>
            <a:r>
              <a:rPr lang="en-US" sz="2400" dirty="0"/>
              <a:t> </a:t>
            </a:r>
            <a:r>
              <a:rPr lang="en-US" sz="2400" dirty="0" err="1"/>
              <a:t>kemungkinan</a:t>
            </a:r>
            <a:r>
              <a:rPr lang="en-US" sz="2400" dirty="0"/>
              <a:t> </a:t>
            </a:r>
            <a:r>
              <a:rPr lang="en-US" sz="2400" dirty="0" err="1"/>
              <a:t>solusi</a:t>
            </a:r>
            <a:r>
              <a:rPr lang="en-US" sz="2400" dirty="0"/>
              <a:t> SPL.  </a:t>
            </a:r>
          </a:p>
          <a:p>
            <a:r>
              <a:rPr lang="en-US" sz="2400" dirty="0" err="1"/>
              <a:t>Sehingga</a:t>
            </a:r>
            <a:r>
              <a:rPr lang="en-US" sz="2400" dirty="0"/>
              <a:t> </a:t>
            </a:r>
            <a:r>
              <a:rPr lang="en-US" sz="2400" dirty="0" err="1"/>
              <a:t>dikatakan</a:t>
            </a:r>
            <a:r>
              <a:rPr lang="en-US" sz="2400" dirty="0"/>
              <a:t> SPL </a:t>
            </a:r>
            <a:r>
              <a:rPr lang="en-US" sz="2400" dirty="0" err="1"/>
              <a:t>homogen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memiliki</a:t>
            </a:r>
            <a:r>
              <a:rPr lang="en-US" sz="2400" dirty="0"/>
              <a:t> </a:t>
            </a:r>
            <a:r>
              <a:rPr lang="en-US" sz="2400" dirty="0" err="1">
                <a:solidFill>
                  <a:srgbClr val="FF0000"/>
                </a:solidFill>
              </a:rPr>
              <a:t>solusi</a:t>
            </a:r>
            <a:r>
              <a:rPr lang="en-US" sz="2400" dirty="0">
                <a:solidFill>
                  <a:srgbClr val="FF0000"/>
                </a:solidFill>
              </a:rPr>
              <a:t> non-trivial</a:t>
            </a:r>
            <a:r>
              <a:rPr lang="en-US" sz="2400" dirty="0"/>
              <a:t>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AE70E9B-14A6-54BC-5C7B-43213A6CD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176A-A4ED-48C3-9DF2-9E6CAB0767DF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7893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2EA5E7-FA8D-4E38-9C9C-37DF064C09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02640"/>
            <a:ext cx="10515600" cy="5374323"/>
          </a:xfrm>
        </p:spPr>
        <p:txBody>
          <a:bodyPr/>
          <a:lstStyle/>
          <a:p>
            <a:r>
              <a:rPr lang="en-US" dirty="0"/>
              <a:t>Di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SPL </a:t>
            </a:r>
            <a:r>
              <a:rPr lang="en-US" dirty="0" err="1"/>
              <a:t>sembarang</a:t>
            </a:r>
            <a:r>
              <a:rPr lang="en-US" dirty="0"/>
              <a:t> A</a:t>
            </a:r>
            <a:r>
              <a:rPr lang="en-US" b="1" dirty="0"/>
              <a:t>x </a:t>
            </a:r>
            <a:r>
              <a:rPr lang="en-US" dirty="0"/>
              <a:t>= </a:t>
            </a:r>
            <a:r>
              <a:rPr lang="en-US" b="1" dirty="0"/>
              <a:t>b</a:t>
            </a:r>
            <a:r>
              <a:rPr lang="en-US" dirty="0"/>
              <a:t>, </a:t>
            </a:r>
            <a:r>
              <a:rPr lang="en-US" dirty="0" err="1"/>
              <a:t>sebuah</a:t>
            </a:r>
            <a:r>
              <a:rPr lang="en-US" dirty="0"/>
              <a:t> SPL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konsisten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ia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paling </a:t>
            </a:r>
            <a:r>
              <a:rPr lang="en-US" dirty="0" err="1"/>
              <a:t>sedikit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solusi</a:t>
            </a:r>
            <a:r>
              <a:rPr lang="en-US" dirty="0"/>
              <a:t> (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solusi</a:t>
            </a:r>
            <a:r>
              <a:rPr lang="en-US" dirty="0"/>
              <a:t> </a:t>
            </a:r>
            <a:r>
              <a:rPr lang="en-US" dirty="0" err="1"/>
              <a:t>tunggal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solusi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).</a:t>
            </a:r>
          </a:p>
          <a:p>
            <a:r>
              <a:rPr lang="en-US" dirty="0" err="1"/>
              <a:t>Sebaliknya</a:t>
            </a:r>
            <a:r>
              <a:rPr lang="en-US" dirty="0"/>
              <a:t>, </a:t>
            </a:r>
            <a:r>
              <a:rPr lang="en-US" dirty="0" err="1"/>
              <a:t>sebuah</a:t>
            </a:r>
            <a:r>
              <a:rPr lang="en-US" dirty="0"/>
              <a:t> SPL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inkonsisten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ia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solusi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SPL </a:t>
            </a:r>
            <a:r>
              <a:rPr lang="en-US" dirty="0" err="1"/>
              <a:t>homogen</a:t>
            </a:r>
            <a:r>
              <a:rPr lang="en-US" dirty="0"/>
              <a:t> A</a:t>
            </a:r>
            <a:r>
              <a:rPr lang="en-US" b="1" dirty="0"/>
              <a:t>x</a:t>
            </a:r>
            <a:r>
              <a:rPr lang="en-US" dirty="0"/>
              <a:t> = </a:t>
            </a:r>
            <a:r>
              <a:rPr lang="en-US" b="1" dirty="0"/>
              <a:t>0</a:t>
            </a:r>
            <a:r>
              <a:rPr lang="en-US" dirty="0"/>
              <a:t> </a:t>
            </a:r>
            <a:r>
              <a:rPr lang="en-US" dirty="0" err="1"/>
              <a:t>selalu</a:t>
            </a:r>
            <a:r>
              <a:rPr lang="en-US" dirty="0"/>
              <a:t> </a:t>
            </a:r>
            <a:r>
              <a:rPr lang="en-US" dirty="0" err="1"/>
              <a:t>konsisten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ia</a:t>
            </a:r>
            <a:r>
              <a:rPr lang="en-US" dirty="0"/>
              <a:t> </a:t>
            </a:r>
            <a:r>
              <a:rPr lang="en-US" dirty="0" err="1"/>
              <a:t>sedikitnya</a:t>
            </a:r>
            <a:r>
              <a:rPr lang="en-US" dirty="0"/>
              <a:t> </a:t>
            </a:r>
            <a:r>
              <a:rPr lang="en-US" dirty="0" err="1"/>
              <a:t>mengandung</a:t>
            </a:r>
            <a:r>
              <a:rPr lang="en-US" dirty="0"/>
              <a:t> </a:t>
            </a:r>
            <a:r>
              <a:rPr lang="en-US" dirty="0" err="1"/>
              <a:t>solusi</a:t>
            </a:r>
            <a:r>
              <a:rPr lang="en-US" dirty="0"/>
              <a:t> trivial.</a:t>
            </a:r>
          </a:p>
          <a:p>
            <a:r>
              <a:rPr lang="en-US" dirty="0" err="1"/>
              <a:t>Jadi</a:t>
            </a:r>
            <a:r>
              <a:rPr lang="en-US" dirty="0"/>
              <a:t>, di </a:t>
            </a:r>
            <a:r>
              <a:rPr lang="en-US" dirty="0" err="1"/>
              <a:t>dalam</a:t>
            </a:r>
            <a:r>
              <a:rPr lang="en-US" dirty="0"/>
              <a:t> SPL </a:t>
            </a:r>
            <a:r>
              <a:rPr lang="en-US" dirty="0" err="1"/>
              <a:t>homogen</a:t>
            </a:r>
            <a:r>
              <a:rPr lang="en-US" dirty="0"/>
              <a:t> </a:t>
            </a:r>
            <a:r>
              <a:rPr lang="en-US" dirty="0" err="1"/>
              <a:t>berlaku</a:t>
            </a:r>
            <a:r>
              <a:rPr lang="en-US" dirty="0"/>
              <a:t> salah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sifat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	1. SPL </a:t>
            </a:r>
            <a:r>
              <a:rPr lang="en-US" dirty="0" err="1"/>
              <a:t>homogen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solusi</a:t>
            </a:r>
            <a:r>
              <a:rPr lang="en-US" dirty="0"/>
              <a:t> trivial</a:t>
            </a:r>
          </a:p>
          <a:p>
            <a:pPr marL="0" indent="0">
              <a:buNone/>
            </a:pPr>
            <a:r>
              <a:rPr lang="en-US" dirty="0"/>
              <a:t>	2. SPL </a:t>
            </a:r>
            <a:r>
              <a:rPr lang="en-US" dirty="0" err="1"/>
              <a:t>homogen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tak</a:t>
            </a:r>
            <a:r>
              <a:rPr lang="en-US" dirty="0"/>
              <a:t> </a:t>
            </a:r>
            <a:r>
              <a:rPr lang="en-US" dirty="0" err="1"/>
              <a:t>berhingga</a:t>
            </a:r>
            <a:r>
              <a:rPr lang="en-US" dirty="0"/>
              <a:t> </a:t>
            </a:r>
            <a:r>
              <a:rPr lang="en-US" dirty="0" err="1"/>
              <a:t>solusi</a:t>
            </a: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4AE5F94-7A89-AD57-8D05-1BA2DE63C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176A-A4ED-48C3-9DF2-9E6CAB0767DF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8606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9F53E8-1270-47A0-889D-DEAA70235B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Menghitung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</a:t>
            </a:r>
            <a:r>
              <a:rPr lang="en-US" dirty="0" err="1"/>
              <a:t>Balikan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Eliminasi</a:t>
            </a:r>
            <a:r>
              <a:rPr lang="en-US" dirty="0"/>
              <a:t> Gauss-Jordan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0405947-BE5E-4BA1-8316-B34BC1FB154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767080" y="1798321"/>
                <a:ext cx="11008360" cy="5059680"/>
              </a:xfrm>
            </p:spPr>
            <p:txBody>
              <a:bodyPr>
                <a:normAutofit fontScale="92500"/>
              </a:bodyPr>
              <a:lstStyle/>
              <a:p>
                <a:r>
                  <a:rPr lang="en-US" dirty="0" err="1"/>
                  <a:t>Misalkan</a:t>
                </a:r>
                <a:r>
                  <a:rPr lang="en-US" dirty="0"/>
                  <a:t> </a:t>
                </a:r>
                <a:r>
                  <a:rPr lang="en-US" i="1" dirty="0"/>
                  <a:t>A</a:t>
                </a:r>
                <a:r>
                  <a:rPr lang="en-US" dirty="0"/>
                  <a:t> </a:t>
                </a:r>
                <a:r>
                  <a:rPr lang="en-US" dirty="0" err="1"/>
                  <a:t>adalah</a:t>
                </a:r>
                <a:r>
                  <a:rPr lang="en-US" dirty="0"/>
                  <a:t> </a:t>
                </a:r>
                <a:r>
                  <a:rPr lang="en-US" dirty="0" err="1"/>
                  <a:t>matriks</a:t>
                </a:r>
                <a:r>
                  <a:rPr lang="en-US" dirty="0"/>
                  <a:t> </a:t>
                </a:r>
                <a:r>
                  <a:rPr lang="en-US" dirty="0" err="1"/>
                  <a:t>persegi</a:t>
                </a:r>
                <a:r>
                  <a:rPr lang="en-US" dirty="0"/>
                  <a:t> </a:t>
                </a:r>
                <a:r>
                  <a:rPr lang="en-US" dirty="0" err="1"/>
                  <a:t>berukuran</a:t>
                </a:r>
                <a:r>
                  <a:rPr lang="en-US" dirty="0"/>
                  <a:t> n x n. </a:t>
                </a:r>
                <a:r>
                  <a:rPr lang="en-US" dirty="0" err="1"/>
                  <a:t>Balikan</a:t>
                </a:r>
                <a:r>
                  <a:rPr lang="en-US" dirty="0"/>
                  <a:t> (</a:t>
                </a:r>
                <a:r>
                  <a:rPr lang="en-US" i="1" dirty="0"/>
                  <a:t>inverse</a:t>
                </a:r>
                <a:r>
                  <a:rPr lang="en-US" dirty="0"/>
                  <a:t>) </a:t>
                </a:r>
                <a:r>
                  <a:rPr lang="en-US" dirty="0" err="1"/>
                  <a:t>matriks</a:t>
                </a:r>
                <a:r>
                  <a:rPr lang="en-US" dirty="0"/>
                  <a:t> A </a:t>
                </a:r>
                <a:r>
                  <a:rPr lang="en-US" dirty="0" err="1"/>
                  <a:t>adalah</a:t>
                </a:r>
                <a:r>
                  <a:rPr lang="en-US" dirty="0"/>
                  <a:t> A</a:t>
                </a:r>
                <a:r>
                  <a:rPr lang="en-US" baseline="30000" dirty="0"/>
                  <a:t>–1</a:t>
                </a:r>
                <a:r>
                  <a:rPr lang="en-US" dirty="0"/>
                  <a:t> </a:t>
                </a:r>
                <a:r>
                  <a:rPr lang="en-US" dirty="0" err="1"/>
                  <a:t>sedemikian</a:t>
                </a:r>
                <a:r>
                  <a:rPr lang="en-US" dirty="0"/>
                  <a:t> </a:t>
                </a:r>
                <a:r>
                  <a:rPr lang="en-US" dirty="0" err="1"/>
                  <a:t>sehingga</a:t>
                </a:r>
                <a:r>
                  <a:rPr lang="en-US" dirty="0"/>
                  <a:t> </a:t>
                </a:r>
                <a:r>
                  <a:rPr lang="en-US" i="1" dirty="0"/>
                  <a:t>	AA</a:t>
                </a:r>
                <a:r>
                  <a:rPr lang="en-US" baseline="30000" dirty="0"/>
                  <a:t>–1 </a:t>
                </a:r>
                <a:r>
                  <a:rPr lang="en-US" dirty="0"/>
                  <a:t>= </a:t>
                </a:r>
                <a:r>
                  <a:rPr lang="en-US" i="1" dirty="0"/>
                  <a:t>A</a:t>
                </a:r>
                <a:r>
                  <a:rPr lang="en-US" baseline="30000" dirty="0"/>
                  <a:t>–1</a:t>
                </a:r>
                <a:r>
                  <a:rPr lang="en-US" i="1" dirty="0"/>
                  <a:t>A</a:t>
                </a:r>
                <a:r>
                  <a:rPr lang="en-US" dirty="0"/>
                  <a:t> = </a:t>
                </a:r>
                <a:r>
                  <a:rPr lang="en-US" i="1" dirty="0"/>
                  <a:t>I</a:t>
                </a:r>
                <a:r>
                  <a:rPr lang="en-US" dirty="0"/>
                  <a:t>. </a:t>
                </a:r>
              </a:p>
              <a:p>
                <a:r>
                  <a:rPr lang="en-US" dirty="0" err="1"/>
                  <a:t>Metode</a:t>
                </a:r>
                <a:r>
                  <a:rPr lang="en-US" dirty="0"/>
                  <a:t> </a:t>
                </a:r>
                <a:r>
                  <a:rPr lang="en-US" dirty="0" err="1"/>
                  <a:t>eliminasi</a:t>
                </a:r>
                <a:r>
                  <a:rPr lang="en-US" dirty="0"/>
                  <a:t> Gauss-Jordan (G-J) </a:t>
                </a:r>
                <a:r>
                  <a:rPr lang="en-US" dirty="0" err="1"/>
                  <a:t>dapat</a:t>
                </a:r>
                <a:r>
                  <a:rPr lang="en-US" dirty="0"/>
                  <a:t> </a:t>
                </a:r>
                <a:r>
                  <a:rPr lang="en-US" dirty="0" err="1"/>
                  <a:t>digunakan</a:t>
                </a:r>
                <a:r>
                  <a:rPr lang="en-US" dirty="0"/>
                  <a:t> </a:t>
                </a:r>
                <a:r>
                  <a:rPr lang="en-US" dirty="0" err="1"/>
                  <a:t>untuk</a:t>
                </a:r>
                <a:r>
                  <a:rPr lang="en-US" dirty="0"/>
                  <a:t> </a:t>
                </a:r>
                <a:r>
                  <a:rPr lang="en-US" dirty="0" err="1"/>
                  <a:t>menghitung</a:t>
                </a:r>
                <a:r>
                  <a:rPr lang="en-US" dirty="0"/>
                  <a:t> </a:t>
                </a:r>
                <a:r>
                  <a:rPr lang="en-US" dirty="0" err="1"/>
                  <a:t>matriks</a:t>
                </a:r>
                <a:r>
                  <a:rPr lang="en-US" dirty="0"/>
                  <a:t> </a:t>
                </a:r>
                <a:r>
                  <a:rPr lang="en-US" dirty="0" err="1"/>
                  <a:t>balikan</a:t>
                </a:r>
                <a:r>
                  <a:rPr lang="en-US" dirty="0"/>
                  <a:t>.</a:t>
                </a:r>
              </a:p>
              <a:p>
                <a:r>
                  <a:rPr lang="en-US" dirty="0" err="1"/>
                  <a:t>Untuk</a:t>
                </a:r>
                <a:r>
                  <a:rPr lang="en-US" dirty="0"/>
                  <a:t> </a:t>
                </a:r>
                <a:r>
                  <a:rPr lang="en-US" dirty="0" err="1"/>
                  <a:t>matriks</a:t>
                </a:r>
                <a:r>
                  <a:rPr lang="en-US" dirty="0"/>
                  <a:t> A yang </a:t>
                </a:r>
                <a:r>
                  <a:rPr lang="en-US" dirty="0" err="1"/>
                  <a:t>berukuran</a:t>
                </a:r>
                <a:r>
                  <a:rPr lang="en-US" dirty="0"/>
                  <a:t> n x n, </a:t>
                </a:r>
                <a:r>
                  <a:rPr lang="en-US" dirty="0" err="1"/>
                  <a:t>matriks</a:t>
                </a:r>
                <a:r>
                  <a:rPr lang="en-US" dirty="0"/>
                  <a:t> </a:t>
                </a:r>
                <a:r>
                  <a:rPr lang="en-US" dirty="0" err="1"/>
                  <a:t>balikannya</a:t>
                </a:r>
                <a:r>
                  <a:rPr lang="en-US" dirty="0"/>
                  <a:t>, </a:t>
                </a:r>
                <a:r>
                  <a:rPr lang="en-US" dirty="0" err="1"/>
                  <a:t>yaitu</a:t>
                </a:r>
                <a:r>
                  <a:rPr lang="en-US" dirty="0"/>
                  <a:t> A</a:t>
                </a:r>
                <a:r>
                  <a:rPr lang="en-US" baseline="30000" dirty="0"/>
                  <a:t>–1 </a:t>
                </a:r>
                <a:r>
                  <a:rPr lang="en-US" dirty="0"/>
                  <a:t>, </a:t>
                </a:r>
                <a:r>
                  <a:rPr lang="en-US" dirty="0" err="1"/>
                  <a:t>dicari</a:t>
                </a:r>
                <a:r>
                  <a:rPr lang="en-US" dirty="0"/>
                  <a:t> </a:t>
                </a:r>
                <a:r>
                  <a:rPr lang="en-US" dirty="0" err="1"/>
                  <a:t>dengan</a:t>
                </a:r>
                <a:r>
                  <a:rPr lang="en-US" dirty="0"/>
                  <a:t> </a:t>
                </a:r>
                <a:r>
                  <a:rPr lang="en-US" dirty="0" err="1"/>
                  <a:t>cara</a:t>
                </a:r>
                <a:r>
                  <a:rPr lang="en-US" dirty="0"/>
                  <a:t> </a:t>
                </a:r>
                <a:r>
                  <a:rPr lang="en-US" dirty="0" err="1"/>
                  <a:t>berikut</a:t>
                </a:r>
                <a:r>
                  <a:rPr lang="en-US" dirty="0"/>
                  <a:t>:</a:t>
                </a:r>
              </a:p>
              <a:p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	                   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</m:d>
                  </m:oMath>
                </a14:m>
                <a:r>
                  <a:rPr lang="en-US" dirty="0"/>
                  <a:t>  </a:t>
                </a:r>
                <a14:m>
                  <m:oMath xmlns:m="http://schemas.openxmlformats.org/officeDocument/2006/math">
                    <m:r>
                      <a:rPr lang="en-US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~</m:t>
                    </m:r>
                  </m:oMath>
                </a14:m>
                <a:r>
                  <a:rPr lang="en-US" dirty="0"/>
                  <a:t> 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𝐼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|</m:t>
                        </m:r>
                        <m:sSup>
                          <m:sSupPr>
                            <m:ctrlP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  <m:sup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</m:e>
                    </m:d>
                  </m:oMath>
                </a14:m>
                <a:r>
                  <a:rPr lang="en-US" dirty="0"/>
                  <a:t> </a:t>
                </a:r>
              </a:p>
              <a:p>
                <a:pPr marL="0" indent="0">
                  <a:buNone/>
                </a:pPr>
                <a:r>
                  <a:rPr lang="en-US" dirty="0"/>
                  <a:t>      </a:t>
                </a:r>
              </a:p>
              <a:p>
                <a:pPr marL="0" indent="0">
                  <a:buNone/>
                </a:pPr>
                <a:r>
                  <a:rPr lang="en-US" dirty="0"/>
                  <a:t>   yang </a:t>
                </a:r>
                <a:r>
                  <a:rPr lang="en-US" dirty="0" err="1"/>
                  <a:t>dalam</a:t>
                </a:r>
                <a:r>
                  <a:rPr lang="en-US" dirty="0"/>
                  <a:t> </a:t>
                </a:r>
                <a:r>
                  <a:rPr lang="en-US" dirty="0" err="1"/>
                  <a:t>hal</a:t>
                </a:r>
                <a:r>
                  <a:rPr lang="en-US" dirty="0"/>
                  <a:t> </a:t>
                </a:r>
                <a:r>
                  <a:rPr lang="en-US" dirty="0" err="1"/>
                  <a:t>ini</a:t>
                </a:r>
                <a:r>
                  <a:rPr lang="en-US" dirty="0"/>
                  <a:t> </a:t>
                </a:r>
                <a:r>
                  <a:rPr lang="en-US" i="1" dirty="0"/>
                  <a:t>I </a:t>
                </a:r>
                <a:r>
                  <a:rPr lang="en-US" dirty="0" err="1"/>
                  <a:t>adalah</a:t>
                </a:r>
                <a:r>
                  <a:rPr lang="en-US" dirty="0"/>
                  <a:t> </a:t>
                </a:r>
                <a:r>
                  <a:rPr lang="en-US" dirty="0" err="1"/>
                  <a:t>matriks</a:t>
                </a:r>
                <a:r>
                  <a:rPr lang="en-US" dirty="0"/>
                  <a:t> </a:t>
                </a:r>
                <a:r>
                  <a:rPr lang="en-US" dirty="0" err="1"/>
                  <a:t>identitas</a:t>
                </a:r>
                <a:r>
                  <a:rPr lang="en-US" dirty="0"/>
                  <a:t> </a:t>
                </a:r>
                <a:r>
                  <a:rPr lang="en-US" dirty="0" err="1"/>
                  <a:t>berukuran</a:t>
                </a:r>
                <a:r>
                  <a:rPr lang="en-US" dirty="0"/>
                  <a:t> n x n. </a:t>
                </a:r>
              </a:p>
              <a:p>
                <a:r>
                  <a:rPr lang="en-US" dirty="0" err="1"/>
                  <a:t>Metode</a:t>
                </a:r>
                <a:r>
                  <a:rPr lang="en-US" dirty="0"/>
                  <a:t> </a:t>
                </a:r>
                <a:r>
                  <a:rPr lang="en-US" dirty="0" err="1"/>
                  <a:t>eliminasi</a:t>
                </a:r>
                <a:r>
                  <a:rPr lang="en-US" dirty="0"/>
                  <a:t> Gauss-Jordan </a:t>
                </a:r>
                <a:r>
                  <a:rPr lang="en-US" dirty="0" err="1"/>
                  <a:t>diterapkan</a:t>
                </a:r>
                <a:r>
                  <a:rPr lang="en-US" dirty="0"/>
                  <a:t> </a:t>
                </a:r>
                <a:r>
                  <a:rPr lang="en-US" dirty="0" err="1"/>
                  <a:t>secara</a:t>
                </a:r>
                <a:r>
                  <a:rPr lang="en-US" dirty="0"/>
                  <a:t> </a:t>
                </a:r>
                <a:r>
                  <a:rPr lang="en-US" dirty="0" err="1"/>
                  <a:t>simultan</a:t>
                </a:r>
                <a:r>
                  <a:rPr lang="en-US" dirty="0"/>
                  <a:t> </a:t>
                </a:r>
                <a:r>
                  <a:rPr lang="en-US" dirty="0" err="1"/>
                  <a:t>untuk</a:t>
                </a:r>
                <a:r>
                  <a:rPr lang="en-US" dirty="0"/>
                  <a:t> A </a:t>
                </a:r>
                <a:r>
                  <a:rPr lang="en-US" dirty="0" err="1"/>
                  <a:t>maupun</a:t>
                </a:r>
                <a:r>
                  <a:rPr lang="en-US" dirty="0"/>
                  <a:t> I.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0405947-BE5E-4BA1-8316-B34BC1FB154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67080" y="1798321"/>
                <a:ext cx="11008360" cy="5059680"/>
              </a:xfrm>
              <a:blipFill>
                <a:blip r:embed="rId2"/>
                <a:stretch>
                  <a:fillRect l="-886" t="-18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FBE7AB0B-6CC9-454B-9705-BE2FA2F9116E}"/>
              </a:ext>
            </a:extLst>
          </p:cNvPr>
          <p:cNvSpPr txBox="1"/>
          <p:nvPr/>
        </p:nvSpPr>
        <p:spPr>
          <a:xfrm>
            <a:off x="4053840" y="4492425"/>
            <a:ext cx="4748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G-J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14CB2C-5E2F-6A28-3C34-950DA8D6DC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176A-A4ED-48C3-9DF2-9E6CAB0767DF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6940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B052D4-5EFE-4F46-A91F-B874A4AACA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43279"/>
            <a:ext cx="10515600" cy="5333683"/>
          </a:xfrm>
        </p:spPr>
        <p:txBody>
          <a:bodyPr/>
          <a:lstStyle/>
          <a:p>
            <a:pPr marL="0" indent="0">
              <a:buNone/>
            </a:pPr>
            <a:r>
              <a:rPr lang="en-US" b="1" dirty="0" err="1"/>
              <a:t>Contoh</a:t>
            </a:r>
            <a:r>
              <a:rPr lang="en-US" b="1" dirty="0"/>
              <a:t> 5</a:t>
            </a:r>
            <a:r>
              <a:rPr lang="en-US" dirty="0"/>
              <a:t>: </a:t>
            </a:r>
            <a:r>
              <a:rPr lang="en-US" dirty="0" err="1"/>
              <a:t>Tentukan</a:t>
            </a:r>
            <a:r>
              <a:rPr lang="en-US" dirty="0"/>
              <a:t> </a:t>
            </a:r>
            <a:r>
              <a:rPr lang="en-US" dirty="0" err="1"/>
              <a:t>balikan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A </a:t>
            </a:r>
            <a:r>
              <a:rPr lang="en-US" dirty="0" err="1"/>
              <a:t>berikut</a:t>
            </a:r>
            <a:r>
              <a:rPr lang="en-US" dirty="0"/>
              <a:t>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Penyelesaian</a:t>
            </a:r>
            <a:r>
              <a:rPr lang="en-US" dirty="0"/>
              <a:t>:</a:t>
            </a:r>
          </a:p>
          <a:p>
            <a:pPr marL="0" indent="0">
              <a:buNone/>
            </a:pP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1755619B-637B-462A-BE23-6E35C753FF10}"/>
                  </a:ext>
                </a:extLst>
              </p:cNvPr>
              <p:cNvSpPr/>
              <p:nvPr/>
            </p:nvSpPr>
            <p:spPr>
              <a:xfrm>
                <a:off x="8324446" y="540867"/>
                <a:ext cx="2507738" cy="106894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i="1" dirty="0"/>
                  <a:t>A</a:t>
                </a:r>
                <a:r>
                  <a:rPr lang="en-US" sz="2400" dirty="0"/>
                  <a:t>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      </a:t>
                </a:r>
              </a:p>
            </p:txBody>
          </p:sp>
        </mc:Choice>
        <mc:Fallback xmlns="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1755619B-637B-462A-BE23-6E35C753FF1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24446" y="540867"/>
                <a:ext cx="2507738" cy="1068947"/>
              </a:xfrm>
              <a:prstGeom prst="rect">
                <a:avLst/>
              </a:prstGeom>
              <a:blipFill>
                <a:blip r:embed="rId4"/>
                <a:stretch>
                  <a:fillRect l="-38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2ED9BA3A-E97A-4B49-B45E-4C39EB836AF9}"/>
                  </a:ext>
                </a:extLst>
              </p:cNvPr>
              <p:cNvSpPr/>
              <p:nvPr/>
            </p:nvSpPr>
            <p:spPr>
              <a:xfrm>
                <a:off x="701040" y="2441174"/>
                <a:ext cx="3525520" cy="106894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e>
                          </m:mr>
                        </m:m>
                      </m:e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     ~</a:t>
                </a:r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2ED9BA3A-E97A-4B49-B45E-4C39EB836AF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040" y="2441174"/>
                <a:ext cx="3525520" cy="1068947"/>
              </a:xfrm>
              <a:prstGeom prst="rect">
                <a:avLst/>
              </a:prstGeom>
              <a:blipFill>
                <a:blip r:embed="rId5"/>
                <a:stretch>
                  <a:fillRect r="-34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264FA1C2-F4F7-446A-B26E-1C774EA96318}"/>
              </a:ext>
            </a:extLst>
          </p:cNvPr>
          <p:cNvSpPr txBox="1"/>
          <p:nvPr/>
        </p:nvSpPr>
        <p:spPr>
          <a:xfrm>
            <a:off x="3478643" y="2441174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R2 – 2R1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3385004-8266-479F-925C-56C72234F44D}"/>
              </a:ext>
            </a:extLst>
          </p:cNvPr>
          <p:cNvSpPr txBox="1"/>
          <p:nvPr/>
        </p:nvSpPr>
        <p:spPr>
          <a:xfrm>
            <a:off x="7820942" y="2414173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R3 + 2R2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6421089B-E61A-4ABB-AB61-FC868EE95DFF}"/>
                  </a:ext>
                </a:extLst>
              </p:cNvPr>
              <p:cNvSpPr/>
              <p:nvPr/>
            </p:nvSpPr>
            <p:spPr>
              <a:xfrm>
                <a:off x="4363720" y="2334912"/>
                <a:ext cx="4347209" cy="106894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mr>
                        </m:m>
                      </m:e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    ~     </a:t>
                </a:r>
              </a:p>
            </p:txBody>
          </p:sp>
        </mc:Choice>
        <mc:Fallback xmlns="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6421089B-E61A-4ABB-AB61-FC868EE95DF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3720" y="2334912"/>
                <a:ext cx="4347209" cy="1068947"/>
              </a:xfrm>
              <a:prstGeom prst="rect">
                <a:avLst/>
              </a:prstGeom>
              <a:blipFill>
                <a:blip r:embed="rId6"/>
                <a:stretch>
                  <a:fillRect r="-336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>
            <a:extLst>
              <a:ext uri="{FF2B5EF4-FFF2-40B4-BE49-F238E27FC236}">
                <a16:creationId xmlns:a16="http://schemas.microsoft.com/office/drawing/2014/main" id="{C4DFDDAD-D1DD-42ED-8B50-BAAACAA8954F}"/>
              </a:ext>
            </a:extLst>
          </p:cNvPr>
          <p:cNvSpPr txBox="1"/>
          <p:nvPr/>
        </p:nvSpPr>
        <p:spPr>
          <a:xfrm>
            <a:off x="3478643" y="3010687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R3 – R1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C4B68720-79F5-47C4-988F-921727096ACC}"/>
                  </a:ext>
                </a:extLst>
              </p:cNvPr>
              <p:cNvSpPr/>
              <p:nvPr/>
            </p:nvSpPr>
            <p:spPr>
              <a:xfrm>
                <a:off x="8641090" y="2311072"/>
                <a:ext cx="3527061" cy="106894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mr>
                        </m:m>
                      </m:e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−5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   </a:t>
                </a:r>
              </a:p>
            </p:txBody>
          </p:sp>
        </mc:Choice>
        <mc:Fallback xmlns="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C4B68720-79F5-47C4-988F-921727096AC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41090" y="2311072"/>
                <a:ext cx="3527061" cy="106894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15BD0AA0-A1D4-4ACF-AA51-F88CB21B0120}"/>
                  </a:ext>
                </a:extLst>
              </p:cNvPr>
              <p:cNvSpPr/>
              <p:nvPr/>
            </p:nvSpPr>
            <p:spPr>
              <a:xfrm>
                <a:off x="1203970" y="3861427"/>
                <a:ext cx="4749790" cy="106894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dirty="0"/>
                  <a:t>~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    ~     </a:t>
                </a:r>
              </a:p>
            </p:txBody>
          </p:sp>
        </mc:Choice>
        <mc:Fallback xmlns="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15BD0AA0-A1D4-4ACF-AA51-F88CB21B012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3970" y="3861427"/>
                <a:ext cx="4749790" cy="1068947"/>
              </a:xfrm>
              <a:prstGeom prst="rect">
                <a:avLst/>
              </a:prstGeom>
              <a:blipFill>
                <a:blip r:embed="rId8"/>
                <a:stretch>
                  <a:fillRect l="-2054" r="-39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>
            <a:extLst>
              <a:ext uri="{FF2B5EF4-FFF2-40B4-BE49-F238E27FC236}">
                <a16:creationId xmlns:a16="http://schemas.microsoft.com/office/drawing/2014/main" id="{FFA064BE-E8FF-4CD7-8441-8C90A384E4EE}"/>
              </a:ext>
            </a:extLst>
          </p:cNvPr>
          <p:cNvSpPr txBox="1"/>
          <p:nvPr/>
        </p:nvSpPr>
        <p:spPr>
          <a:xfrm>
            <a:off x="701040" y="3933015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R3/(–1)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F25A30F-2194-4857-B7F6-2428080D2E55}"/>
              </a:ext>
            </a:extLst>
          </p:cNvPr>
          <p:cNvSpPr txBox="1"/>
          <p:nvPr/>
        </p:nvSpPr>
        <p:spPr>
          <a:xfrm>
            <a:off x="5080804" y="3933015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R1 – 2R2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1DA21A96-7196-4F60-9BD3-B1A73985C1A9}"/>
                  </a:ext>
                </a:extLst>
              </p:cNvPr>
              <p:cNvSpPr/>
              <p:nvPr/>
            </p:nvSpPr>
            <p:spPr>
              <a:xfrm>
                <a:off x="5891040" y="3812446"/>
                <a:ext cx="4749790" cy="110081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    ~     </a:t>
                </a:r>
              </a:p>
            </p:txBody>
          </p:sp>
        </mc:Choice>
        <mc:Fallback xmlns="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1DA21A96-7196-4F60-9BD3-B1A73985C1A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91040" y="3812446"/>
                <a:ext cx="4749790" cy="1100814"/>
              </a:xfrm>
              <a:prstGeom prst="rect">
                <a:avLst/>
              </a:prstGeom>
              <a:blipFill>
                <a:blip r:embed="rId9"/>
                <a:stretch>
                  <a:fillRect r="-7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>
            <a:extLst>
              <a:ext uri="{FF2B5EF4-FFF2-40B4-BE49-F238E27FC236}">
                <a16:creationId xmlns:a16="http://schemas.microsoft.com/office/drawing/2014/main" id="{B53F4E08-EA63-4540-8A17-2233A5EFBFE9}"/>
              </a:ext>
            </a:extLst>
          </p:cNvPr>
          <p:cNvSpPr txBox="1"/>
          <p:nvPr/>
        </p:nvSpPr>
        <p:spPr>
          <a:xfrm>
            <a:off x="9633823" y="3904948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R1 – 9R3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FF898E8-58B0-42E1-954C-0901929E3C04}"/>
              </a:ext>
            </a:extLst>
          </p:cNvPr>
          <p:cNvSpPr txBox="1"/>
          <p:nvPr/>
        </p:nvSpPr>
        <p:spPr>
          <a:xfrm>
            <a:off x="9651789" y="4385260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R2 + 3R3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A9F16ADD-578A-470B-952A-95EA318B670B}"/>
                  </a:ext>
                </a:extLst>
              </p:cNvPr>
              <p:cNvSpPr/>
              <p:nvPr/>
            </p:nvSpPr>
            <p:spPr>
              <a:xfrm>
                <a:off x="570625" y="5264566"/>
                <a:ext cx="6016480" cy="106894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40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16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13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−5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=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e>
                        <m:sSup>
                          <m:sSupPr>
                            <m:ctrlPr>
                              <a:rPr lang="en-US" sz="24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  <m:sup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</m:e>
                    </m:d>
                  </m:oMath>
                </a14:m>
                <a:r>
                  <a:rPr lang="en-US" sz="2400" dirty="0"/>
                  <a:t>         </a:t>
                </a:r>
              </a:p>
            </p:txBody>
          </p:sp>
        </mc:Choice>
        <mc:Fallback xmlns=""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A9F16ADD-578A-470B-952A-95EA318B670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0625" y="5264566"/>
                <a:ext cx="6016480" cy="1068947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>
            <a:extLst>
              <a:ext uri="{FF2B5EF4-FFF2-40B4-BE49-F238E27FC236}">
                <a16:creationId xmlns:a16="http://schemas.microsoft.com/office/drawing/2014/main" id="{BA7609A7-8B3A-440F-9075-6DDE27D79C80}"/>
              </a:ext>
            </a:extLst>
          </p:cNvPr>
          <p:cNvSpPr txBox="1"/>
          <p:nvPr/>
        </p:nvSpPr>
        <p:spPr>
          <a:xfrm>
            <a:off x="6286400" y="5208979"/>
            <a:ext cx="385092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Jadi</a:t>
            </a:r>
            <a:r>
              <a:rPr lang="en-US" sz="2400" dirty="0"/>
              <a:t>, </a:t>
            </a:r>
            <a:r>
              <a:rPr lang="en-US" sz="2400" dirty="0" err="1"/>
              <a:t>balikan</a:t>
            </a:r>
            <a:r>
              <a:rPr lang="en-US" sz="2400" dirty="0"/>
              <a:t> </a:t>
            </a:r>
            <a:r>
              <a:rPr lang="en-US" sz="2400" dirty="0" err="1"/>
              <a:t>matriks</a:t>
            </a:r>
            <a:r>
              <a:rPr lang="en-US" sz="2400" dirty="0"/>
              <a:t> A </a:t>
            </a:r>
            <a:r>
              <a:rPr lang="en-US" sz="2400" dirty="0" err="1"/>
              <a:t>adalah</a:t>
            </a:r>
            <a:endParaRPr lang="en-US" sz="2400" dirty="0"/>
          </a:p>
          <a:p>
            <a:endParaRPr lang="en-US" dirty="0"/>
          </a:p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C1EF4E55-E7FA-47B2-987E-649DD03B4738}"/>
                  </a:ext>
                </a:extLst>
              </p:cNvPr>
              <p:cNvSpPr/>
              <p:nvPr/>
            </p:nvSpPr>
            <p:spPr>
              <a:xfrm>
                <a:off x="6617375" y="5655282"/>
                <a:ext cx="3481071" cy="106894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i="1" dirty="0"/>
                  <a:t>A</a:t>
                </a:r>
                <a:r>
                  <a:rPr lang="en-US" sz="2400" i="1" baseline="30000" dirty="0"/>
                  <a:t>-</a:t>
                </a:r>
                <a:r>
                  <a:rPr lang="en-US" sz="2400" baseline="30000" dirty="0"/>
                  <a:t>1</a:t>
                </a:r>
                <a:r>
                  <a:rPr lang="en-US" sz="2400" dirty="0"/>
                  <a:t>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40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16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13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−5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      </a:t>
                </a:r>
              </a:p>
            </p:txBody>
          </p:sp>
        </mc:Choice>
        <mc:Fallback xmlns="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C1EF4E55-E7FA-47B2-987E-649DD03B473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17375" y="5655282"/>
                <a:ext cx="3481071" cy="1068947"/>
              </a:xfrm>
              <a:prstGeom prst="rect">
                <a:avLst/>
              </a:prstGeom>
              <a:blipFill>
                <a:blip r:embed="rId11"/>
                <a:stretch>
                  <a:fillRect l="-280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BEF79E0-724D-36C9-3569-8194F5F38F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176A-A4ED-48C3-9DF2-9E6CAB0767DF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9524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C66850-A3CD-4D5F-B209-CF51858FC6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73760"/>
            <a:ext cx="10515600" cy="5303203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Periksa</a:t>
            </a:r>
            <a:r>
              <a:rPr lang="en-US" dirty="0"/>
              <a:t> </a:t>
            </a:r>
            <a:r>
              <a:rPr lang="en-US" dirty="0" err="1"/>
              <a:t>bahwa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  </a:t>
            </a:r>
            <a:r>
              <a:rPr lang="en-US" i="1" dirty="0"/>
              <a:t>AA</a:t>
            </a:r>
            <a:r>
              <a:rPr lang="en-US" baseline="30000" dirty="0"/>
              <a:t>–1 </a:t>
            </a:r>
            <a:r>
              <a:rPr lang="en-US" dirty="0"/>
              <a:t>=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	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148D1EEC-0D0C-40DD-837E-9D329F452BFF}"/>
                  </a:ext>
                </a:extLst>
              </p:cNvPr>
              <p:cNvSpPr/>
              <p:nvPr/>
            </p:nvSpPr>
            <p:spPr>
              <a:xfrm>
                <a:off x="2258926" y="1638147"/>
                <a:ext cx="2106987" cy="106894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      </a:t>
                </a:r>
              </a:p>
            </p:txBody>
          </p:sp>
        </mc:Choice>
        <mc:Fallback xmlns="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148D1EEC-0D0C-40DD-837E-9D329F452BF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58926" y="1638147"/>
                <a:ext cx="2106987" cy="106894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3346E41D-116B-43DA-A7A7-44C735224E05}"/>
                  </a:ext>
                </a:extLst>
              </p:cNvPr>
              <p:cNvSpPr/>
              <p:nvPr/>
            </p:nvSpPr>
            <p:spPr>
              <a:xfrm>
                <a:off x="3748865" y="1638146"/>
                <a:ext cx="3481071" cy="106894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40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16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13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−5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=        </a:t>
                </a:r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3346E41D-116B-43DA-A7A7-44C735224E0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48865" y="1638146"/>
                <a:ext cx="3481071" cy="106894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36795793-85C8-4AB5-A77F-F722B42E7609}"/>
                  </a:ext>
                </a:extLst>
              </p:cNvPr>
              <p:cNvSpPr/>
              <p:nvPr/>
            </p:nvSpPr>
            <p:spPr>
              <a:xfrm>
                <a:off x="6343246" y="1638145"/>
                <a:ext cx="2406749" cy="106894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= </a:t>
                </a:r>
                <a:r>
                  <a:rPr lang="en-US" sz="2400" i="1" dirty="0"/>
                  <a:t>I</a:t>
                </a:r>
                <a:r>
                  <a:rPr lang="en-US" sz="2400" dirty="0"/>
                  <a:t>       </a:t>
                </a:r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36795793-85C8-4AB5-A77F-F722B42E760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43246" y="1638145"/>
                <a:ext cx="2406749" cy="106894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4776579-3E62-D4CD-6E37-DE38065091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176A-A4ED-48C3-9DF2-9E6CAB0767DF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7788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B052D4-5EFE-4F46-A91F-B874A4AACA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43279"/>
            <a:ext cx="10515600" cy="5333683"/>
          </a:xfrm>
        </p:spPr>
        <p:txBody>
          <a:bodyPr/>
          <a:lstStyle/>
          <a:p>
            <a:pPr marL="0" indent="0">
              <a:buNone/>
            </a:pPr>
            <a:r>
              <a:rPr lang="en-US" b="1" dirty="0" err="1"/>
              <a:t>Contoh</a:t>
            </a:r>
            <a:r>
              <a:rPr lang="en-US" b="1" dirty="0"/>
              <a:t> 6</a:t>
            </a:r>
            <a:r>
              <a:rPr lang="en-US" dirty="0"/>
              <a:t>: </a:t>
            </a:r>
            <a:r>
              <a:rPr lang="en-US" dirty="0" err="1"/>
              <a:t>Tentukan</a:t>
            </a:r>
            <a:r>
              <a:rPr lang="en-US" dirty="0"/>
              <a:t> </a:t>
            </a:r>
            <a:r>
              <a:rPr lang="en-US" dirty="0" err="1"/>
              <a:t>balikan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A </a:t>
            </a:r>
            <a:r>
              <a:rPr lang="en-US" dirty="0" err="1"/>
              <a:t>berikut</a:t>
            </a:r>
            <a:r>
              <a:rPr lang="en-US" dirty="0"/>
              <a:t>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Penyelesaian</a:t>
            </a:r>
            <a:r>
              <a:rPr lang="en-US" dirty="0"/>
              <a:t>:</a:t>
            </a:r>
          </a:p>
          <a:p>
            <a:pPr marL="0" indent="0">
              <a:buNone/>
            </a:pP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1755619B-637B-462A-BE23-6E35C753FF10}"/>
                  </a:ext>
                </a:extLst>
              </p:cNvPr>
              <p:cNvSpPr/>
              <p:nvPr/>
            </p:nvSpPr>
            <p:spPr>
              <a:xfrm>
                <a:off x="8324446" y="540867"/>
                <a:ext cx="2966197" cy="106894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i="1" dirty="0"/>
                  <a:t>A</a:t>
                </a:r>
                <a:r>
                  <a:rPr lang="en-US" sz="2400" dirty="0"/>
                  <a:t>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      </a:t>
                </a:r>
              </a:p>
            </p:txBody>
          </p:sp>
        </mc:Choice>
        <mc:Fallback xmlns="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1755619B-637B-462A-BE23-6E35C753FF1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24446" y="540867"/>
                <a:ext cx="2966197" cy="1068947"/>
              </a:xfrm>
              <a:prstGeom prst="rect">
                <a:avLst/>
              </a:prstGeom>
              <a:blipFill>
                <a:blip r:embed="rId4"/>
                <a:stretch>
                  <a:fillRect l="-32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2ED9BA3A-E97A-4B49-B45E-4C39EB836AF9}"/>
                  </a:ext>
                </a:extLst>
              </p:cNvPr>
              <p:cNvSpPr/>
              <p:nvPr/>
            </p:nvSpPr>
            <p:spPr>
              <a:xfrm>
                <a:off x="701040" y="2441174"/>
                <a:ext cx="4053840" cy="106894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mr>
                        </m:m>
                      </m:e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     ~</a:t>
                </a:r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2ED9BA3A-E97A-4B49-B45E-4C39EB836AF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040" y="2441174"/>
                <a:ext cx="4053840" cy="106894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264FA1C2-F4F7-446A-B26E-1C774EA96318}"/>
              </a:ext>
            </a:extLst>
          </p:cNvPr>
          <p:cNvSpPr txBox="1"/>
          <p:nvPr/>
        </p:nvSpPr>
        <p:spPr>
          <a:xfrm>
            <a:off x="3950087" y="2497738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R2 – 2R1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6421089B-E61A-4ABB-AB61-FC868EE95DFF}"/>
                  </a:ext>
                </a:extLst>
              </p:cNvPr>
              <p:cNvSpPr/>
              <p:nvPr/>
            </p:nvSpPr>
            <p:spPr>
              <a:xfrm>
                <a:off x="5080804" y="2447780"/>
                <a:ext cx="4682516" cy="106894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−8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−9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e>
                          </m:mr>
                        </m:m>
                      </m:e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   </m:t>
                    </m:r>
                  </m:oMath>
                </a14:m>
                <a:r>
                  <a:rPr lang="en-US" sz="2400" dirty="0"/>
                  <a:t>  ~          </a:t>
                </a:r>
              </a:p>
            </p:txBody>
          </p:sp>
        </mc:Choice>
        <mc:Fallback xmlns="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6421089B-E61A-4ABB-AB61-FC868EE95DF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80804" y="2447780"/>
                <a:ext cx="4682516" cy="1068947"/>
              </a:xfrm>
              <a:prstGeom prst="rect">
                <a:avLst/>
              </a:prstGeom>
              <a:blipFill>
                <a:blip r:embed="rId6"/>
                <a:stretch>
                  <a:fillRect r="-31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>
            <a:extLst>
              <a:ext uri="{FF2B5EF4-FFF2-40B4-BE49-F238E27FC236}">
                <a16:creationId xmlns:a16="http://schemas.microsoft.com/office/drawing/2014/main" id="{C4DFDDAD-D1DD-42ED-8B50-BAAACAA8954F}"/>
              </a:ext>
            </a:extLst>
          </p:cNvPr>
          <p:cNvSpPr txBox="1"/>
          <p:nvPr/>
        </p:nvSpPr>
        <p:spPr>
          <a:xfrm>
            <a:off x="4002053" y="3122509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R3 + R1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15BD0AA0-A1D4-4ACF-AA51-F88CB21B0120}"/>
                  </a:ext>
                </a:extLst>
              </p:cNvPr>
              <p:cNvSpPr/>
              <p:nvPr/>
            </p:nvSpPr>
            <p:spPr>
              <a:xfrm>
                <a:off x="628764" y="3820219"/>
                <a:ext cx="4749790" cy="107843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9/8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e>
                          </m:mr>
                        </m:m>
                      </m:e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2/8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−1/8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    ~     </a:t>
                </a:r>
              </a:p>
            </p:txBody>
          </p:sp>
        </mc:Choice>
        <mc:Fallback xmlns="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15BD0AA0-A1D4-4ACF-AA51-F88CB21B012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8764" y="3820219"/>
                <a:ext cx="4749790" cy="1078437"/>
              </a:xfrm>
              <a:prstGeom prst="rect">
                <a:avLst/>
              </a:prstGeom>
              <a:blipFill>
                <a:blip r:embed="rId7"/>
                <a:stretch>
                  <a:fillRect r="-66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>
            <a:extLst>
              <a:ext uri="{FF2B5EF4-FFF2-40B4-BE49-F238E27FC236}">
                <a16:creationId xmlns:a16="http://schemas.microsoft.com/office/drawing/2014/main" id="{FFA064BE-E8FF-4CD7-8441-8C90A384E4EE}"/>
              </a:ext>
            </a:extLst>
          </p:cNvPr>
          <p:cNvSpPr txBox="1"/>
          <p:nvPr/>
        </p:nvSpPr>
        <p:spPr>
          <a:xfrm>
            <a:off x="8552490" y="2456679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R2/(–8)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F25A30F-2194-4857-B7F6-2428080D2E55}"/>
              </a:ext>
            </a:extLst>
          </p:cNvPr>
          <p:cNvSpPr txBox="1"/>
          <p:nvPr/>
        </p:nvSpPr>
        <p:spPr>
          <a:xfrm>
            <a:off x="4639122" y="3916620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R3 – 8R2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1DA21A96-7196-4F60-9BD3-B1A73985C1A9}"/>
                  </a:ext>
                </a:extLst>
              </p:cNvPr>
              <p:cNvSpPr/>
              <p:nvPr/>
            </p:nvSpPr>
            <p:spPr>
              <a:xfrm>
                <a:off x="5587990" y="3812446"/>
                <a:ext cx="4749790" cy="107843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9/8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2/8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−1/8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         </a:t>
                </a:r>
              </a:p>
            </p:txBody>
          </p:sp>
        </mc:Choice>
        <mc:Fallback xmlns="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1DA21A96-7196-4F60-9BD3-B1A73985C1A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87990" y="3812446"/>
                <a:ext cx="4749790" cy="107843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>
            <a:extLst>
              <a:ext uri="{FF2B5EF4-FFF2-40B4-BE49-F238E27FC236}">
                <a16:creationId xmlns:a16="http://schemas.microsoft.com/office/drawing/2014/main" id="{BA7609A7-8B3A-440F-9075-6DDE27D79C80}"/>
              </a:ext>
            </a:extLst>
          </p:cNvPr>
          <p:cNvSpPr txBox="1"/>
          <p:nvPr/>
        </p:nvSpPr>
        <p:spPr>
          <a:xfrm>
            <a:off x="701040" y="5640033"/>
            <a:ext cx="94071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Karena </a:t>
            </a:r>
            <a:r>
              <a:rPr lang="en-US" sz="2800" dirty="0" err="1"/>
              <a:t>ada</a:t>
            </a:r>
            <a:r>
              <a:rPr lang="en-US" sz="2800" dirty="0"/>
              <a:t> </a:t>
            </a:r>
            <a:r>
              <a:rPr lang="en-US" sz="2800" dirty="0" err="1"/>
              <a:t>baris</a:t>
            </a:r>
            <a:r>
              <a:rPr lang="en-US" sz="2800" dirty="0"/>
              <a:t> yang </a:t>
            </a:r>
            <a:r>
              <a:rPr lang="en-US" sz="2800" dirty="0" err="1"/>
              <a:t>bernilai</a:t>
            </a:r>
            <a:r>
              <a:rPr lang="en-US" sz="2800" dirty="0"/>
              <a:t> 0, </a:t>
            </a:r>
            <a:r>
              <a:rPr lang="en-US" sz="2800" dirty="0" err="1"/>
              <a:t>maka</a:t>
            </a:r>
            <a:r>
              <a:rPr lang="en-US" sz="2800" dirty="0"/>
              <a:t> A </a:t>
            </a:r>
            <a:r>
              <a:rPr lang="en-US" sz="2800" dirty="0" err="1"/>
              <a:t>tidak</a:t>
            </a:r>
            <a:r>
              <a:rPr lang="en-US" sz="2800" dirty="0"/>
              <a:t> </a:t>
            </a:r>
            <a:r>
              <a:rPr lang="en-US" sz="2800" dirty="0" err="1"/>
              <a:t>memiliki</a:t>
            </a:r>
            <a:r>
              <a:rPr lang="en-US" sz="2800" dirty="0"/>
              <a:t> </a:t>
            </a:r>
            <a:r>
              <a:rPr lang="en-US" sz="2800" dirty="0" err="1"/>
              <a:t>balikan</a:t>
            </a:r>
            <a:r>
              <a:rPr lang="en-US" sz="2800" dirty="0"/>
              <a:t>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86960E5-B228-4DE3-BABF-8373336A19F0}"/>
              </a:ext>
            </a:extLst>
          </p:cNvPr>
          <p:cNvSpPr/>
          <p:nvPr/>
        </p:nvSpPr>
        <p:spPr>
          <a:xfrm>
            <a:off x="5786302" y="4590919"/>
            <a:ext cx="1635760" cy="288403"/>
          </a:xfrm>
          <a:prstGeom prst="rect">
            <a:avLst/>
          </a:prstGeom>
          <a:noFill/>
          <a:ln w="222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BB8A25E-9C5F-44A5-93ED-CD21F47CEEE2}"/>
              </a:ext>
            </a:extLst>
          </p:cNvPr>
          <p:cNvSpPr txBox="1"/>
          <p:nvPr/>
        </p:nvSpPr>
        <p:spPr>
          <a:xfrm>
            <a:off x="5587990" y="5023219"/>
            <a:ext cx="21916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Ada </a:t>
            </a:r>
            <a:r>
              <a:rPr lang="en-US" sz="2000" dirty="0" err="1">
                <a:solidFill>
                  <a:srgbClr val="FF0000"/>
                </a:solidFill>
              </a:rPr>
              <a:t>baris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bernilai</a:t>
            </a:r>
            <a:r>
              <a:rPr lang="en-US" sz="2000" dirty="0">
                <a:solidFill>
                  <a:srgbClr val="FF0000"/>
                </a:solidFill>
              </a:rPr>
              <a:t> 0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A7A9F484-6678-0FE3-71A1-B67359E5ED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176A-A4ED-48C3-9DF2-9E6CAB0767DF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5309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0DC620-419F-4F5D-A630-AECC913AE7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1772" y="1229710"/>
            <a:ext cx="10515600" cy="4998370"/>
          </a:xfrm>
        </p:spPr>
        <p:txBody>
          <a:bodyPr>
            <a:normAutofit/>
          </a:bodyPr>
          <a:lstStyle/>
          <a:p>
            <a:r>
              <a:rPr lang="en-US" dirty="0"/>
              <a:t>Jika A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balikan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A </a:t>
            </a:r>
            <a:r>
              <a:rPr lang="en-US" dirty="0" err="1"/>
              <a:t>dinamakan</a:t>
            </a:r>
            <a:r>
              <a:rPr lang="en-US" dirty="0"/>
              <a:t> </a:t>
            </a:r>
            <a:r>
              <a:rPr lang="en-US" b="1" dirty="0" err="1"/>
              <a:t>matriks</a:t>
            </a:r>
            <a:r>
              <a:rPr lang="en-US" b="1" dirty="0"/>
              <a:t> singular</a:t>
            </a:r>
            <a:r>
              <a:rPr lang="en-US" dirty="0"/>
              <a:t>.</a:t>
            </a:r>
            <a:br>
              <a:rPr lang="en-US" dirty="0"/>
            </a:br>
            <a:endParaRPr lang="en-US" dirty="0"/>
          </a:p>
          <a:p>
            <a:r>
              <a:rPr lang="en-US" dirty="0"/>
              <a:t>Pada SPL A</a:t>
            </a:r>
            <a:r>
              <a:rPr lang="en-US" b="1" dirty="0"/>
              <a:t>x</a:t>
            </a:r>
            <a:r>
              <a:rPr lang="en-US" dirty="0"/>
              <a:t> = </a:t>
            </a:r>
            <a:r>
              <a:rPr lang="en-US" b="1" dirty="0"/>
              <a:t>b</a:t>
            </a:r>
            <a:r>
              <a:rPr lang="en-US" dirty="0"/>
              <a:t>, </a:t>
            </a:r>
            <a:r>
              <a:rPr lang="en-US" dirty="0" err="1"/>
              <a:t>jika</a:t>
            </a:r>
            <a:r>
              <a:rPr lang="en-US" dirty="0"/>
              <a:t> A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balikan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A</a:t>
            </a:r>
            <a:r>
              <a:rPr lang="en-US" b="1" dirty="0"/>
              <a:t>x</a:t>
            </a:r>
            <a:r>
              <a:rPr lang="en-US" dirty="0"/>
              <a:t> = </a:t>
            </a:r>
            <a:r>
              <a:rPr lang="en-US" b="1" dirty="0"/>
              <a:t>b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solusi</a:t>
            </a:r>
            <a:r>
              <a:rPr lang="en-US" dirty="0"/>
              <a:t> yang </a:t>
            </a:r>
            <a:r>
              <a:rPr lang="en-US" dirty="0" err="1"/>
              <a:t>tunggal</a:t>
            </a:r>
            <a:r>
              <a:rPr lang="en-US" dirty="0"/>
              <a:t> (</a:t>
            </a:r>
            <a:r>
              <a:rPr lang="en-US" dirty="0" err="1"/>
              <a:t>unik</a:t>
            </a:r>
            <a:r>
              <a:rPr lang="en-US" dirty="0"/>
              <a:t>).</a:t>
            </a:r>
          </a:p>
          <a:p>
            <a:endParaRPr lang="en-US" dirty="0"/>
          </a:p>
          <a:p>
            <a:r>
              <a:rPr lang="en-US" dirty="0" err="1"/>
              <a:t>Namun</a:t>
            </a:r>
            <a:r>
              <a:rPr lang="en-US" dirty="0"/>
              <a:t>, </a:t>
            </a:r>
            <a:r>
              <a:rPr lang="en-US" dirty="0" err="1"/>
              <a:t>jika</a:t>
            </a:r>
            <a:r>
              <a:rPr lang="en-US" dirty="0"/>
              <a:t> A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balikan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SPL A</a:t>
            </a:r>
            <a:r>
              <a:rPr lang="en-US" b="1" dirty="0"/>
              <a:t>x</a:t>
            </a:r>
            <a:r>
              <a:rPr lang="en-US" dirty="0"/>
              <a:t> = </a:t>
            </a:r>
            <a:r>
              <a:rPr lang="en-US" b="1" dirty="0"/>
              <a:t>b</a:t>
            </a:r>
            <a:r>
              <a:rPr lang="en-US" dirty="0"/>
              <a:t> 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solusi</a:t>
            </a:r>
            <a:r>
              <a:rPr lang="en-US" dirty="0"/>
              <a:t> </a:t>
            </a:r>
            <a:r>
              <a:rPr lang="en-US" dirty="0" err="1"/>
              <a:t>unik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Pada SPL </a:t>
            </a:r>
            <a:r>
              <a:rPr lang="en-US" dirty="0" err="1"/>
              <a:t>homogen</a:t>
            </a:r>
            <a:r>
              <a:rPr lang="en-US" dirty="0"/>
              <a:t> A</a:t>
            </a:r>
            <a:r>
              <a:rPr lang="en-US" b="1" dirty="0"/>
              <a:t>x</a:t>
            </a:r>
            <a:r>
              <a:rPr lang="en-US" dirty="0"/>
              <a:t> = </a:t>
            </a:r>
            <a:r>
              <a:rPr lang="en-US" b="1" dirty="0"/>
              <a:t>0</a:t>
            </a:r>
            <a:r>
              <a:rPr lang="en-US" dirty="0"/>
              <a:t>, SPL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solusi</a:t>
            </a:r>
            <a:r>
              <a:rPr lang="en-US" dirty="0"/>
              <a:t> trivial  </a:t>
            </a:r>
            <a:r>
              <a:rPr lang="en-US" dirty="0" err="1"/>
              <a:t>jika</a:t>
            </a:r>
            <a:r>
              <a:rPr lang="en-US" dirty="0"/>
              <a:t> A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balikan</a:t>
            </a:r>
            <a:r>
              <a:rPr lang="en-US" dirty="0"/>
              <a:t>. </a:t>
            </a:r>
            <a:r>
              <a:rPr lang="en-US" dirty="0" err="1"/>
              <a:t>Jika</a:t>
            </a:r>
            <a:r>
              <a:rPr lang="en-US" dirty="0"/>
              <a:t> A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balikan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SPL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solusi</a:t>
            </a:r>
            <a:r>
              <a:rPr lang="en-US" dirty="0"/>
              <a:t> non-trivial. </a:t>
            </a:r>
          </a:p>
          <a:p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3B70841-05BD-7244-1B81-618E7CD686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176A-A4ED-48C3-9DF2-9E6CAB0767DF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1107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9E43A0-6B41-4AC3-9C5E-AE840D2CD6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Eliminasi</a:t>
            </a:r>
            <a:r>
              <a:rPr lang="en-US" dirty="0"/>
              <a:t> Gauss-Jordan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6E6B93-E07C-4A69-BCB0-06EDF09B21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1160760" cy="4890135"/>
          </a:xfrm>
        </p:spPr>
        <p:txBody>
          <a:bodyPr>
            <a:normAutofit fontScale="92500" lnSpcReduction="10000"/>
          </a:bodyPr>
          <a:lstStyle/>
          <a:p>
            <a:r>
              <a:rPr lang="en-US" sz="3000" dirty="0" err="1"/>
              <a:t>Merupakan</a:t>
            </a:r>
            <a:r>
              <a:rPr lang="en-US" sz="3000" dirty="0"/>
              <a:t> </a:t>
            </a:r>
            <a:r>
              <a:rPr lang="en-US" sz="3000" dirty="0" err="1"/>
              <a:t>pengembangan</a:t>
            </a:r>
            <a:r>
              <a:rPr lang="en-US" sz="3000" dirty="0"/>
              <a:t> </a:t>
            </a:r>
            <a:r>
              <a:rPr lang="en-US" sz="3000" dirty="0" err="1"/>
              <a:t>metode</a:t>
            </a:r>
            <a:r>
              <a:rPr lang="en-US" sz="3000" dirty="0"/>
              <a:t> </a:t>
            </a:r>
            <a:r>
              <a:rPr lang="en-US" sz="3000" dirty="0" err="1"/>
              <a:t>eliminasi</a:t>
            </a:r>
            <a:r>
              <a:rPr lang="en-US" sz="3000" dirty="0"/>
              <a:t> Gauss</a:t>
            </a:r>
          </a:p>
          <a:p>
            <a:r>
              <a:rPr lang="en-US" sz="3000" dirty="0" err="1"/>
              <a:t>Operasi</a:t>
            </a:r>
            <a:r>
              <a:rPr lang="en-US" sz="3000" dirty="0"/>
              <a:t> </a:t>
            </a:r>
            <a:r>
              <a:rPr lang="en-US" sz="3000" dirty="0" err="1"/>
              <a:t>baris</a:t>
            </a:r>
            <a:r>
              <a:rPr lang="en-US" sz="3000" dirty="0"/>
              <a:t> </a:t>
            </a:r>
            <a:r>
              <a:rPr lang="en-US" sz="3000" dirty="0" err="1"/>
              <a:t>elementer</a:t>
            </a:r>
            <a:r>
              <a:rPr lang="en-US" sz="3000" dirty="0"/>
              <a:t> (OBE) </a:t>
            </a:r>
            <a:r>
              <a:rPr lang="en-US" sz="3000" dirty="0" err="1"/>
              <a:t>diterapkan</a:t>
            </a:r>
            <a:r>
              <a:rPr lang="en-US" sz="3000" dirty="0"/>
              <a:t> pada </a:t>
            </a:r>
            <a:r>
              <a:rPr lang="en-US" sz="3000" dirty="0" err="1"/>
              <a:t>matriks</a:t>
            </a:r>
            <a:r>
              <a:rPr lang="en-US" sz="3000" dirty="0"/>
              <a:t> </a:t>
            </a:r>
            <a:r>
              <a:rPr lang="en-US" sz="3000" i="1" dirty="0"/>
              <a:t>augmented </a:t>
            </a:r>
            <a:r>
              <a:rPr lang="en-US" sz="3000" dirty="0" err="1"/>
              <a:t>sehingga</a:t>
            </a:r>
            <a:r>
              <a:rPr lang="en-US" sz="3000" dirty="0"/>
              <a:t> </a:t>
            </a:r>
            <a:r>
              <a:rPr lang="en-US" sz="3000" dirty="0" err="1"/>
              <a:t>menghasilkan</a:t>
            </a:r>
            <a:r>
              <a:rPr lang="en-US" sz="3000" dirty="0"/>
              <a:t> </a:t>
            </a:r>
            <a:r>
              <a:rPr lang="en-US" sz="3000" dirty="0" err="1"/>
              <a:t>matriks</a:t>
            </a:r>
            <a:r>
              <a:rPr lang="en-US" sz="3000" dirty="0"/>
              <a:t> </a:t>
            </a:r>
            <a:r>
              <a:rPr lang="en-US" sz="3000" dirty="0" err="1"/>
              <a:t>eselon</a:t>
            </a:r>
            <a:r>
              <a:rPr lang="en-US" sz="3000" dirty="0"/>
              <a:t> </a:t>
            </a:r>
            <a:r>
              <a:rPr lang="en-US" sz="3000" dirty="0" err="1"/>
              <a:t>baris</a:t>
            </a:r>
            <a:r>
              <a:rPr lang="en-US" sz="3000" dirty="0"/>
              <a:t> </a:t>
            </a:r>
            <a:r>
              <a:rPr lang="en-US" sz="3000" dirty="0" err="1"/>
              <a:t>tereduksi</a:t>
            </a:r>
            <a:r>
              <a:rPr lang="en-US" sz="3000" dirty="0"/>
              <a:t>.</a:t>
            </a:r>
          </a:p>
          <a:p>
            <a:endParaRPr lang="en-US" sz="3000" dirty="0"/>
          </a:p>
          <a:p>
            <a:endParaRPr lang="en-US" sz="3000" dirty="0"/>
          </a:p>
          <a:p>
            <a:endParaRPr lang="en-US" sz="3000" dirty="0"/>
          </a:p>
          <a:p>
            <a:endParaRPr lang="en-US" sz="3000" dirty="0"/>
          </a:p>
          <a:p>
            <a:endParaRPr lang="en-US" sz="3000" dirty="0"/>
          </a:p>
          <a:p>
            <a:r>
              <a:rPr lang="en-US" sz="3000" dirty="0" err="1"/>
              <a:t>Tidak</a:t>
            </a:r>
            <a:r>
              <a:rPr lang="en-US" sz="3000" dirty="0"/>
              <a:t> </a:t>
            </a:r>
            <a:r>
              <a:rPr lang="en-US" sz="3000" dirty="0" err="1"/>
              <a:t>diperlukan</a:t>
            </a:r>
            <a:r>
              <a:rPr lang="en-US" sz="3000" dirty="0"/>
              <a:t> </a:t>
            </a:r>
            <a:r>
              <a:rPr lang="en-US" sz="3000" dirty="0" err="1"/>
              <a:t>lagi</a:t>
            </a:r>
            <a:r>
              <a:rPr lang="en-US" sz="3000" dirty="0"/>
              <a:t> </a:t>
            </a:r>
            <a:r>
              <a:rPr lang="en-US" sz="3000" dirty="0" err="1"/>
              <a:t>substitusi</a:t>
            </a:r>
            <a:r>
              <a:rPr lang="en-US" sz="3000" dirty="0"/>
              <a:t> </a:t>
            </a:r>
            <a:r>
              <a:rPr lang="en-US" sz="3000" dirty="0" err="1"/>
              <a:t>secara</a:t>
            </a:r>
            <a:r>
              <a:rPr lang="en-US" sz="3000" dirty="0"/>
              <a:t> </a:t>
            </a:r>
            <a:r>
              <a:rPr lang="en-US" sz="3000" dirty="0" err="1"/>
              <a:t>mundur</a:t>
            </a:r>
            <a:r>
              <a:rPr lang="en-US" sz="3000" dirty="0"/>
              <a:t> </a:t>
            </a:r>
            <a:r>
              <a:rPr lang="en-US" sz="3000" dirty="0" err="1"/>
              <a:t>untuk</a:t>
            </a:r>
            <a:r>
              <a:rPr lang="en-US" sz="3000" dirty="0"/>
              <a:t> </a:t>
            </a:r>
            <a:r>
              <a:rPr lang="en-US" sz="3000" dirty="0" err="1"/>
              <a:t>memperoleh</a:t>
            </a:r>
            <a:r>
              <a:rPr lang="en-US" sz="3000" dirty="0"/>
              <a:t> </a:t>
            </a:r>
            <a:r>
              <a:rPr lang="en-US" sz="3000" dirty="0" err="1"/>
              <a:t>nilai-nilai</a:t>
            </a:r>
            <a:r>
              <a:rPr lang="en-US" sz="3000" dirty="0"/>
              <a:t> </a:t>
            </a:r>
            <a:r>
              <a:rPr lang="en-US" sz="3000" dirty="0" err="1"/>
              <a:t>variabel</a:t>
            </a:r>
            <a:r>
              <a:rPr lang="en-US" sz="3000" dirty="0"/>
              <a:t>. Nilai </a:t>
            </a:r>
            <a:r>
              <a:rPr lang="en-US" sz="3000" dirty="0" err="1"/>
              <a:t>variabel</a:t>
            </a:r>
            <a:r>
              <a:rPr lang="en-US" sz="3000" dirty="0"/>
              <a:t> </a:t>
            </a:r>
            <a:r>
              <a:rPr lang="en-US" sz="3000" dirty="0" err="1"/>
              <a:t>langsung</a:t>
            </a:r>
            <a:r>
              <a:rPr lang="en-US" sz="3000" dirty="0"/>
              <a:t> </a:t>
            </a:r>
            <a:r>
              <a:rPr lang="en-US" sz="3000" dirty="0" err="1"/>
              <a:t>diperoleh</a:t>
            </a:r>
            <a:r>
              <a:rPr lang="en-US" sz="3000" dirty="0"/>
              <a:t> </a:t>
            </a:r>
            <a:r>
              <a:rPr lang="en-US" sz="3000" dirty="0" err="1"/>
              <a:t>dari</a:t>
            </a:r>
            <a:r>
              <a:rPr lang="en-US" sz="3000" dirty="0"/>
              <a:t> </a:t>
            </a:r>
            <a:r>
              <a:rPr lang="en-US" sz="3000" dirty="0" err="1"/>
              <a:t>matriks</a:t>
            </a:r>
            <a:r>
              <a:rPr lang="en-US" sz="3000" dirty="0"/>
              <a:t> </a:t>
            </a:r>
            <a:r>
              <a:rPr lang="en-US" sz="3000" i="1" dirty="0"/>
              <a:t>augmented </a:t>
            </a:r>
            <a:r>
              <a:rPr lang="en-US" sz="3000" dirty="0" err="1"/>
              <a:t>akhir</a:t>
            </a:r>
            <a:r>
              <a:rPr lang="en-US" sz="3000" dirty="0"/>
              <a:t> (</a:t>
            </a:r>
            <a:r>
              <a:rPr lang="en-US" sz="3000" dirty="0" err="1"/>
              <a:t>jika</a:t>
            </a:r>
            <a:r>
              <a:rPr lang="en-US" sz="3000" dirty="0"/>
              <a:t> </a:t>
            </a:r>
            <a:r>
              <a:rPr lang="en-US" sz="3000" dirty="0" err="1"/>
              <a:t>solusinya</a:t>
            </a:r>
            <a:r>
              <a:rPr lang="en-US" sz="3000" dirty="0"/>
              <a:t> </a:t>
            </a:r>
            <a:r>
              <a:rPr lang="en-US" sz="3000" dirty="0" err="1"/>
              <a:t>unik</a:t>
            </a:r>
            <a:r>
              <a:rPr lang="en-US" sz="3000" dirty="0"/>
              <a:t>).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E05C5B65-621F-42F1-9DA2-37C63BDC35B8}"/>
                  </a:ext>
                </a:extLst>
              </p:cNvPr>
              <p:cNvSpPr txBox="1"/>
              <p:nvPr/>
            </p:nvSpPr>
            <p:spPr>
              <a:xfrm>
                <a:off x="1808480" y="3429000"/>
                <a:ext cx="7978531" cy="142430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5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11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12</m:t>
                                  </m:r>
                                </m:sub>
                              </m:sSub>
                            </m:e>
                            <m:e>
                              <m: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  <m:t>…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𝑏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21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22</m:t>
                                  </m:r>
                                </m:sub>
                              </m:sSub>
                            </m:e>
                            <m:e>
                              <m: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  <m:t>…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𝑏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  <m:t>⋮</m:t>
                              </m:r>
                            </m:e>
                            <m:e>
                              <m: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  <m:t>⋮</m:t>
                              </m:r>
                            </m:e>
                            <m:e>
                              <m: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  <m:t>⋮</m:t>
                              </m:r>
                            </m:e>
                            <m:e>
                              <m: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  <m:t>⋮</m:t>
                              </m:r>
                            </m:e>
                            <m:e>
                              <m: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  <m:t>⋮</m:t>
                              </m:r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  <m:e>
                              <m: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  <m:t>…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𝑚𝑛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𝑏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 ~</m:t>
                    </m:r>
                    <m:r>
                      <m:rPr>
                        <m:sty m:val="p"/>
                      </m:rPr>
                      <a:rPr lang="en-US" sz="2400" b="0" i="0" smtClean="0">
                        <a:latin typeface="Cambria Math" panose="02040503050406030204" pitchFamily="18" charset="0"/>
                      </a:rPr>
                      <m:t>OBE</m:t>
                    </m:r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~</m:t>
                    </m:r>
                    <m:d>
                      <m:dPr>
                        <m:begChr m:val="["/>
                        <m:endChr m:val="]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6"/>
                                  <m:mcJc m:val="center"/>
                                </m:mcPr>
                              </m:mc>
                            </m:mcs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…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…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⋮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⋮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⋮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⋮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⋮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⋮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⋮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</a:t>
                </a: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E05C5B65-621F-42F1-9DA2-37C63BDC35B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08480" y="3429000"/>
                <a:ext cx="7978531" cy="142430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2297D4-6715-53E8-6481-B0AAB401A6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176A-A4ED-48C3-9DF2-9E6CAB0767D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6785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05EB00-ECC3-468C-9BE3-06C2DEE02E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70560"/>
            <a:ext cx="11049000" cy="5740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err="1"/>
              <a:t>Contoh</a:t>
            </a:r>
            <a:r>
              <a:rPr lang="en-US" sz="2400" b="1" dirty="0"/>
              <a:t> 7</a:t>
            </a:r>
            <a:r>
              <a:rPr lang="en-US" sz="2400" dirty="0"/>
              <a:t>: SPL </a:t>
            </a:r>
            <a:r>
              <a:rPr lang="en-US" sz="2400" dirty="0" err="1"/>
              <a:t>homogen</a:t>
            </a:r>
            <a:r>
              <a:rPr lang="en-US" sz="2400" dirty="0"/>
              <a:t> </a:t>
            </a:r>
            <a:r>
              <a:rPr lang="en-US" sz="2400" dirty="0" err="1"/>
              <a:t>berikut</a:t>
            </a:r>
            <a:r>
              <a:rPr lang="en-US" sz="2400" dirty="0"/>
              <a:t> </a:t>
            </a:r>
            <a:r>
              <a:rPr lang="en-US" sz="2400" dirty="0" err="1"/>
              <a:t>memiliki</a:t>
            </a:r>
            <a:r>
              <a:rPr lang="en-US" sz="2400" dirty="0"/>
              <a:t> solusi trivial (</a:t>
            </a:r>
            <a:r>
              <a:rPr lang="en-US" sz="2400" dirty="0" err="1"/>
              <a:t>artinya</a:t>
            </a:r>
            <a:r>
              <a:rPr lang="en-US" sz="2400" dirty="0"/>
              <a:t> </a:t>
            </a:r>
            <a:r>
              <a:rPr lang="en-US" sz="2400" dirty="0" err="1"/>
              <a:t>solusinya</a:t>
            </a:r>
            <a:r>
              <a:rPr lang="en-US" sz="2400" dirty="0"/>
              <a:t> </a:t>
            </a:r>
            <a:r>
              <a:rPr lang="en-US" sz="2400" dirty="0" err="1"/>
              <a:t>hanyalah</a:t>
            </a:r>
            <a:r>
              <a:rPr lang="en-US" sz="2400" dirty="0"/>
              <a:t> x</a:t>
            </a:r>
            <a:r>
              <a:rPr lang="en-US" sz="2400" baseline="-25000" dirty="0"/>
              <a:t>1</a:t>
            </a:r>
            <a:r>
              <a:rPr lang="en-US" sz="2400" dirty="0"/>
              <a:t> = 0, x</a:t>
            </a:r>
            <a:r>
              <a:rPr lang="en-US" sz="2400" baseline="-25000" dirty="0"/>
              <a:t>2</a:t>
            </a:r>
            <a:r>
              <a:rPr lang="en-US" sz="2400" dirty="0"/>
              <a:t> = 0, x</a:t>
            </a:r>
            <a:r>
              <a:rPr lang="en-US" sz="2400" baseline="-25000" dirty="0"/>
              <a:t>3</a:t>
            </a:r>
            <a:r>
              <a:rPr lang="en-US" sz="2400" dirty="0"/>
              <a:t> = 0). 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err="1"/>
              <a:t>Matriks</a:t>
            </a:r>
            <a:r>
              <a:rPr lang="en-US" sz="2400" dirty="0"/>
              <a:t> A SPL di </a:t>
            </a:r>
            <a:r>
              <a:rPr lang="en-US" sz="2400" dirty="0" err="1"/>
              <a:t>atas</a:t>
            </a:r>
            <a:r>
              <a:rPr lang="en-US" sz="2400" dirty="0"/>
              <a:t> </a:t>
            </a:r>
            <a:r>
              <a:rPr lang="en-US" sz="2400" dirty="0" err="1"/>
              <a:t>sudah</a:t>
            </a:r>
            <a:r>
              <a:rPr lang="en-US" sz="2400" dirty="0"/>
              <a:t> </a:t>
            </a:r>
            <a:r>
              <a:rPr lang="en-US" sz="2400" dirty="0" err="1"/>
              <a:t>dihitung</a:t>
            </a:r>
            <a:r>
              <a:rPr lang="en-US" sz="2400" dirty="0"/>
              <a:t> pada </a:t>
            </a:r>
            <a:r>
              <a:rPr lang="en-US" sz="2400" dirty="0" err="1"/>
              <a:t>Contoh</a:t>
            </a:r>
            <a:r>
              <a:rPr lang="en-US" sz="2400" dirty="0"/>
              <a:t> 5 </a:t>
            </a:r>
            <a:r>
              <a:rPr lang="en-US" sz="2400" dirty="0" err="1"/>
              <a:t>memiliki</a:t>
            </a:r>
            <a:r>
              <a:rPr lang="en-US" sz="2400" dirty="0"/>
              <a:t> </a:t>
            </a:r>
            <a:r>
              <a:rPr lang="en-US" sz="2400" dirty="0" err="1"/>
              <a:t>balikan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r>
              <a:rPr lang="en-US" sz="2400" dirty="0" err="1"/>
              <a:t>Tetapi</a:t>
            </a:r>
            <a:r>
              <a:rPr lang="en-US" sz="2400" dirty="0"/>
              <a:t> SPL </a:t>
            </a:r>
            <a:r>
              <a:rPr lang="en-US" sz="2400" dirty="0" err="1"/>
              <a:t>homogen</a:t>
            </a:r>
            <a:r>
              <a:rPr lang="en-US" sz="2400" dirty="0"/>
              <a:t> </a:t>
            </a:r>
            <a:r>
              <a:rPr lang="en-US" sz="2400" dirty="0" err="1"/>
              <a:t>berikut</a:t>
            </a:r>
            <a:r>
              <a:rPr lang="en-US" sz="2400" dirty="0"/>
              <a:t> </a:t>
            </a:r>
            <a:r>
              <a:rPr lang="en-US" sz="2400" dirty="0" err="1"/>
              <a:t>memiliki</a:t>
            </a:r>
            <a:r>
              <a:rPr lang="en-US" sz="2400" dirty="0"/>
              <a:t> solusi non-trivial (</a:t>
            </a:r>
            <a:r>
              <a:rPr lang="en-US" sz="2400" dirty="0" err="1"/>
              <a:t>artinya</a:t>
            </a:r>
            <a:r>
              <a:rPr lang="en-US" sz="2400" dirty="0"/>
              <a:t>, </a:t>
            </a:r>
            <a:r>
              <a:rPr lang="en-US" sz="2400" dirty="0" err="1"/>
              <a:t>ada</a:t>
            </a:r>
            <a:r>
              <a:rPr lang="en-US" sz="2400" dirty="0"/>
              <a:t> solusi yang lain </a:t>
            </a:r>
            <a:r>
              <a:rPr lang="en-US" sz="2400" dirty="0" err="1"/>
              <a:t>selain</a:t>
            </a:r>
            <a:r>
              <a:rPr lang="en-US" sz="2400" dirty="0"/>
              <a:t> x</a:t>
            </a:r>
            <a:r>
              <a:rPr lang="en-US" sz="2400" baseline="-25000" dirty="0"/>
              <a:t>1</a:t>
            </a:r>
            <a:r>
              <a:rPr lang="en-US" sz="2400" dirty="0"/>
              <a:t> = 0, x</a:t>
            </a:r>
            <a:r>
              <a:rPr lang="en-US" sz="2400" baseline="-25000" dirty="0"/>
              <a:t>2</a:t>
            </a:r>
            <a:r>
              <a:rPr lang="en-US" sz="2400" dirty="0"/>
              <a:t> = 0, x</a:t>
            </a:r>
            <a:r>
              <a:rPr lang="en-US" sz="2400" baseline="-25000" dirty="0"/>
              <a:t>3</a:t>
            </a:r>
            <a:r>
              <a:rPr lang="en-US" sz="2400" dirty="0"/>
              <a:t> = 0)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400" dirty="0" err="1"/>
              <a:t>Matriks</a:t>
            </a:r>
            <a:r>
              <a:rPr lang="en-US" sz="2400" dirty="0"/>
              <a:t> A SPL di </a:t>
            </a:r>
            <a:r>
              <a:rPr lang="en-US" sz="2400" dirty="0" err="1"/>
              <a:t>atas</a:t>
            </a:r>
            <a:r>
              <a:rPr lang="en-US" sz="2400" dirty="0"/>
              <a:t> </a:t>
            </a:r>
            <a:r>
              <a:rPr lang="en-US" sz="2400" dirty="0" err="1"/>
              <a:t>sudah</a:t>
            </a:r>
            <a:r>
              <a:rPr lang="en-US" sz="2400" dirty="0"/>
              <a:t> </a:t>
            </a:r>
            <a:r>
              <a:rPr lang="en-US" sz="2400" dirty="0" err="1"/>
              <a:t>dihitung</a:t>
            </a:r>
            <a:r>
              <a:rPr lang="en-US" sz="2400" dirty="0"/>
              <a:t> pada </a:t>
            </a:r>
            <a:r>
              <a:rPr lang="en-US" sz="2400" dirty="0" err="1"/>
              <a:t>Contoh</a:t>
            </a:r>
            <a:r>
              <a:rPr lang="en-US" sz="2400" dirty="0"/>
              <a:t> 6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memiliki</a:t>
            </a:r>
            <a:r>
              <a:rPr lang="en-US" sz="2400" dirty="0"/>
              <a:t> </a:t>
            </a:r>
            <a:r>
              <a:rPr lang="en-US" sz="2400" dirty="0" err="1"/>
              <a:t>balikan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1CA1AD1-6777-45D4-90BA-FF12A88186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14241" y="1584460"/>
            <a:ext cx="2543279" cy="111742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4C6067D-FD0F-4C0E-A0B1-D04F6E84ED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4837" y="4156120"/>
            <a:ext cx="2787164" cy="1244634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961FC323-0442-46BA-8638-9EB1A6F2FE9D}"/>
                  </a:ext>
                </a:extLst>
              </p:cNvPr>
              <p:cNvSpPr/>
              <p:nvPr/>
            </p:nvSpPr>
            <p:spPr>
              <a:xfrm>
                <a:off x="6617375" y="1559501"/>
                <a:ext cx="2507738" cy="106894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i="1" dirty="0"/>
                  <a:t>A</a:t>
                </a:r>
                <a:r>
                  <a:rPr lang="en-US" sz="2400" dirty="0"/>
                  <a:t>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      </a:t>
                </a:r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961FC323-0442-46BA-8638-9EB1A6F2FE9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17375" y="1559501"/>
                <a:ext cx="2507738" cy="1068947"/>
              </a:xfrm>
              <a:prstGeom prst="rect">
                <a:avLst/>
              </a:prstGeom>
              <a:blipFill>
                <a:blip r:embed="rId6"/>
                <a:stretch>
                  <a:fillRect l="-38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D02557DC-592F-4F59-B34F-32612909479C}"/>
                  </a:ext>
                </a:extLst>
              </p:cNvPr>
              <p:cNvSpPr/>
              <p:nvPr/>
            </p:nvSpPr>
            <p:spPr>
              <a:xfrm>
                <a:off x="8710929" y="1559501"/>
                <a:ext cx="3481071" cy="106894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i="1" dirty="0"/>
                  <a:t>A</a:t>
                </a:r>
                <a:r>
                  <a:rPr lang="en-US" sz="2400" i="1" baseline="30000" dirty="0"/>
                  <a:t>-</a:t>
                </a:r>
                <a:r>
                  <a:rPr lang="en-US" sz="2400" baseline="30000" dirty="0"/>
                  <a:t>1</a:t>
                </a:r>
                <a:r>
                  <a:rPr lang="en-US" sz="2400" dirty="0"/>
                  <a:t>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40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16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13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−5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      </a:t>
                </a:r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D02557DC-592F-4F59-B34F-32612909479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10929" y="1559501"/>
                <a:ext cx="3481071" cy="1068947"/>
              </a:xfrm>
              <a:prstGeom prst="rect">
                <a:avLst/>
              </a:prstGeom>
              <a:blipFill>
                <a:blip r:embed="rId7"/>
                <a:stretch>
                  <a:fillRect l="-280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5615064E-FC9E-4207-AB97-40985F2E3A37}"/>
                  </a:ext>
                </a:extLst>
              </p:cNvPr>
              <p:cNvSpPr/>
              <p:nvPr/>
            </p:nvSpPr>
            <p:spPr>
              <a:xfrm>
                <a:off x="6617375" y="4156120"/>
                <a:ext cx="2966197" cy="106894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i="1" dirty="0"/>
                  <a:t>A</a:t>
                </a:r>
                <a:r>
                  <a:rPr lang="en-US" sz="2400" dirty="0"/>
                  <a:t>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      </a:t>
                </a:r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5615064E-FC9E-4207-AB97-40985F2E3A3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17375" y="4156120"/>
                <a:ext cx="2966197" cy="1068947"/>
              </a:xfrm>
              <a:prstGeom prst="rect">
                <a:avLst/>
              </a:prstGeom>
              <a:blipFill>
                <a:blip r:embed="rId8"/>
                <a:stretch>
                  <a:fillRect l="-32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ectangle 8">
            <a:extLst>
              <a:ext uri="{FF2B5EF4-FFF2-40B4-BE49-F238E27FC236}">
                <a16:creationId xmlns:a16="http://schemas.microsoft.com/office/drawing/2014/main" id="{3F6FBCFA-D750-45B3-BB80-A3E72AE57E6C}"/>
              </a:ext>
            </a:extLst>
          </p:cNvPr>
          <p:cNvSpPr/>
          <p:nvPr/>
        </p:nvSpPr>
        <p:spPr>
          <a:xfrm>
            <a:off x="9305288" y="4459760"/>
            <a:ext cx="229235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i="1" dirty="0"/>
              <a:t>A</a:t>
            </a:r>
            <a:r>
              <a:rPr lang="en-US" sz="2400" i="1" baseline="30000" dirty="0"/>
              <a:t>-</a:t>
            </a:r>
            <a:r>
              <a:rPr lang="en-US" sz="2400" baseline="30000" dirty="0"/>
              <a:t>1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ada</a:t>
            </a:r>
            <a:endParaRPr lang="en-US" sz="240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4F899B6-EB53-C974-4E06-07C9051530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176A-A4ED-48C3-9DF2-9E6CAB0767DF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49478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18B23F-7D1D-4DC0-9EE1-FE7865DDA4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Penyelesaian</a:t>
            </a:r>
            <a:r>
              <a:rPr lang="en-US" dirty="0"/>
              <a:t> SPL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</a:t>
            </a:r>
            <a:r>
              <a:rPr lang="en-US" dirty="0" err="1"/>
              <a:t>balikan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1766FF-0ACA-465B-81DC-3E8B5D0929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Tinjau</a:t>
            </a:r>
            <a:r>
              <a:rPr lang="en-US" dirty="0"/>
              <a:t> SPL </a:t>
            </a:r>
            <a:r>
              <a:rPr lang="en-US" i="1" dirty="0"/>
              <a:t>A</a:t>
            </a:r>
            <a:r>
              <a:rPr lang="en-US" b="1" dirty="0"/>
              <a:t>x</a:t>
            </a:r>
            <a:r>
              <a:rPr lang="en-US" dirty="0"/>
              <a:t> = </a:t>
            </a:r>
            <a:r>
              <a:rPr lang="en-US" b="1" dirty="0"/>
              <a:t>b</a:t>
            </a:r>
            <a:r>
              <a:rPr lang="en-US" dirty="0"/>
              <a:t>. </a:t>
            </a:r>
            <a:r>
              <a:rPr lang="en-US" dirty="0" err="1"/>
              <a:t>Kalikan</a:t>
            </a:r>
            <a:r>
              <a:rPr lang="en-US" dirty="0"/>
              <a:t> </a:t>
            </a:r>
            <a:r>
              <a:rPr lang="en-US" dirty="0" err="1"/>
              <a:t>kedua</a:t>
            </a:r>
            <a:r>
              <a:rPr lang="en-US" dirty="0"/>
              <a:t> </a:t>
            </a:r>
            <a:r>
              <a:rPr lang="en-US" dirty="0" err="1"/>
              <a:t>ruas</a:t>
            </a:r>
            <a:r>
              <a:rPr lang="en-US" dirty="0"/>
              <a:t> </a:t>
            </a:r>
            <a:r>
              <a:rPr lang="en-US" dirty="0" err="1"/>
              <a:t>persamaan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i="1" dirty="0"/>
              <a:t>A</a:t>
            </a:r>
            <a:r>
              <a:rPr lang="en-US" baseline="30000" dirty="0"/>
              <a:t>–1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		(</a:t>
            </a:r>
            <a:r>
              <a:rPr lang="en-US" i="1" dirty="0"/>
              <a:t>A</a:t>
            </a:r>
            <a:r>
              <a:rPr lang="en-US" baseline="30000" dirty="0"/>
              <a:t>–1</a:t>
            </a:r>
            <a:r>
              <a:rPr lang="en-US" dirty="0"/>
              <a:t>)</a:t>
            </a:r>
            <a:r>
              <a:rPr lang="en-US" i="1" dirty="0"/>
              <a:t>A</a:t>
            </a:r>
            <a:r>
              <a:rPr lang="en-US" b="1" dirty="0"/>
              <a:t>x</a:t>
            </a:r>
            <a:r>
              <a:rPr lang="en-US" dirty="0"/>
              <a:t> = (</a:t>
            </a:r>
            <a:r>
              <a:rPr lang="en-US" i="1" dirty="0"/>
              <a:t>A</a:t>
            </a:r>
            <a:r>
              <a:rPr lang="en-US" baseline="30000" dirty="0"/>
              <a:t>–1</a:t>
            </a:r>
            <a:r>
              <a:rPr lang="en-US" dirty="0"/>
              <a:t>) </a:t>
            </a:r>
            <a:r>
              <a:rPr lang="en-US" b="1" dirty="0"/>
              <a:t>b</a:t>
            </a:r>
          </a:p>
          <a:p>
            <a:pPr marL="0" indent="0">
              <a:buNone/>
            </a:pPr>
            <a:r>
              <a:rPr lang="en-US" dirty="0"/>
              <a:t>		         </a:t>
            </a:r>
            <a:r>
              <a:rPr lang="en-US" i="1" dirty="0"/>
              <a:t>I</a:t>
            </a:r>
            <a:r>
              <a:rPr lang="en-US" b="1" dirty="0"/>
              <a:t>x</a:t>
            </a:r>
            <a:r>
              <a:rPr lang="en-US" dirty="0"/>
              <a:t> = </a:t>
            </a:r>
            <a:r>
              <a:rPr lang="en-US" i="1" dirty="0"/>
              <a:t>A</a:t>
            </a:r>
            <a:r>
              <a:rPr lang="en-US" baseline="30000" dirty="0"/>
              <a:t>–1</a:t>
            </a:r>
            <a:r>
              <a:rPr lang="en-US" dirty="0"/>
              <a:t> </a:t>
            </a:r>
            <a:r>
              <a:rPr lang="en-US" b="1" dirty="0"/>
              <a:t>b</a:t>
            </a:r>
            <a:r>
              <a:rPr lang="en-US" dirty="0"/>
              <a:t>          (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i="1" dirty="0"/>
              <a:t>A</a:t>
            </a:r>
            <a:r>
              <a:rPr lang="en-US" baseline="30000" dirty="0"/>
              <a:t>–1</a:t>
            </a:r>
            <a:r>
              <a:rPr lang="en-US" i="1" dirty="0"/>
              <a:t>A</a:t>
            </a:r>
            <a:r>
              <a:rPr lang="en-US" dirty="0"/>
              <a:t> = </a:t>
            </a:r>
            <a:r>
              <a:rPr lang="en-US" i="1" dirty="0"/>
              <a:t>I</a:t>
            </a:r>
            <a:r>
              <a:rPr lang="en-US" dirty="0"/>
              <a:t>)</a:t>
            </a:r>
            <a:endParaRPr lang="en-US" b="1" dirty="0"/>
          </a:p>
          <a:p>
            <a:pPr marL="0" indent="0">
              <a:buNone/>
            </a:pPr>
            <a:r>
              <a:rPr lang="en-US" dirty="0"/>
              <a:t>			</a:t>
            </a:r>
            <a:r>
              <a:rPr lang="en-US" b="1" dirty="0"/>
              <a:t>x</a:t>
            </a:r>
            <a:r>
              <a:rPr lang="en-US" dirty="0"/>
              <a:t> =</a:t>
            </a:r>
            <a:r>
              <a:rPr lang="en-US" i="1" dirty="0"/>
              <a:t>A</a:t>
            </a:r>
            <a:r>
              <a:rPr lang="en-US" baseline="30000" dirty="0"/>
              <a:t>–1</a:t>
            </a:r>
            <a:r>
              <a:rPr lang="en-US" dirty="0"/>
              <a:t> </a:t>
            </a:r>
            <a:r>
              <a:rPr lang="en-US" b="1" dirty="0"/>
              <a:t>b</a:t>
            </a:r>
            <a:r>
              <a:rPr lang="en-US" dirty="0"/>
              <a:t>          (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i="1" dirty="0"/>
              <a:t>I</a:t>
            </a:r>
            <a:r>
              <a:rPr lang="en-US" b="1" dirty="0"/>
              <a:t>x</a:t>
            </a:r>
            <a:r>
              <a:rPr lang="en-US" dirty="0"/>
              <a:t> = </a:t>
            </a:r>
            <a:r>
              <a:rPr lang="en-US" b="1" dirty="0"/>
              <a:t>x</a:t>
            </a:r>
            <a:r>
              <a:rPr lang="en-US" dirty="0"/>
              <a:t>)</a:t>
            </a:r>
          </a:p>
          <a:p>
            <a:pPr marL="0" indent="0">
              <a:buNone/>
            </a:pPr>
            <a:endParaRPr lang="en-US" b="1" dirty="0"/>
          </a:p>
          <a:p>
            <a:r>
              <a:rPr lang="en-US" dirty="0" err="1"/>
              <a:t>Jadi</a:t>
            </a:r>
            <a:r>
              <a:rPr lang="en-US" dirty="0"/>
              <a:t>, </a:t>
            </a:r>
            <a:r>
              <a:rPr lang="en-US" dirty="0" err="1"/>
              <a:t>solusi</a:t>
            </a:r>
            <a:r>
              <a:rPr lang="en-US" dirty="0"/>
              <a:t> SPL </a:t>
            </a:r>
            <a:r>
              <a:rPr lang="en-US" i="1" dirty="0"/>
              <a:t>A</a:t>
            </a:r>
            <a:r>
              <a:rPr lang="en-US" b="1" dirty="0"/>
              <a:t>x</a:t>
            </a:r>
            <a:r>
              <a:rPr lang="en-US" dirty="0"/>
              <a:t> = </a:t>
            </a:r>
            <a:r>
              <a:rPr lang="en-US" b="1" dirty="0"/>
              <a:t>b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x =</a:t>
            </a:r>
            <a:r>
              <a:rPr lang="en-US" i="1" dirty="0"/>
              <a:t>A</a:t>
            </a:r>
            <a:r>
              <a:rPr lang="en-US" baseline="30000" dirty="0"/>
              <a:t>–1</a:t>
            </a:r>
            <a:r>
              <a:rPr lang="en-US" dirty="0"/>
              <a:t> </a:t>
            </a:r>
            <a:r>
              <a:rPr lang="en-US" b="1" dirty="0"/>
              <a:t>b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	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2CFC6A-C49F-512F-D68E-10DF4AF9D1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176A-A4ED-48C3-9DF2-9E6CAB0767DF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6942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4F64BE-8CEE-4133-8E99-DD512605C5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51840"/>
            <a:ext cx="10515600" cy="542512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err="1"/>
              <a:t>Contoh</a:t>
            </a:r>
            <a:r>
              <a:rPr lang="en-US" sz="2400" b="1" dirty="0"/>
              <a:t> 8</a:t>
            </a:r>
            <a:r>
              <a:rPr lang="en-US" sz="2400" dirty="0"/>
              <a:t>. </a:t>
            </a:r>
            <a:r>
              <a:rPr lang="en-US" sz="2400" dirty="0" err="1"/>
              <a:t>Selesaikan</a:t>
            </a:r>
            <a:r>
              <a:rPr lang="en-US" sz="2400" dirty="0"/>
              <a:t> SPL </a:t>
            </a:r>
            <a:r>
              <a:rPr lang="en-US" sz="2400" dirty="0" err="1"/>
              <a:t>berikut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err="1"/>
              <a:t>Penyelesaian</a:t>
            </a:r>
            <a:r>
              <a:rPr lang="en-US" sz="2400" dirty="0"/>
              <a:t>:</a:t>
            </a:r>
          </a:p>
          <a:p>
            <a:pPr marL="0" indent="0">
              <a:buNone/>
            </a:pPr>
            <a:r>
              <a:rPr lang="en-US" sz="2400" dirty="0"/>
              <a:t>			</a:t>
            </a:r>
          </a:p>
          <a:p>
            <a:pPr marL="0" indent="0">
              <a:buNone/>
            </a:pPr>
            <a:r>
              <a:rPr lang="en-US" sz="2400" dirty="0"/>
              <a:t>		   </a:t>
            </a:r>
            <a:r>
              <a:rPr lang="en-US" sz="2400" dirty="0" err="1"/>
              <a:t>sudah</a:t>
            </a:r>
            <a:r>
              <a:rPr lang="en-US" sz="2400" dirty="0"/>
              <a:t> </a:t>
            </a:r>
            <a:r>
              <a:rPr lang="en-US" sz="2400" dirty="0" err="1"/>
              <a:t>dihitung</a:t>
            </a:r>
            <a:r>
              <a:rPr lang="en-US" sz="2400" dirty="0"/>
              <a:t> </a:t>
            </a:r>
            <a:r>
              <a:rPr lang="en-US" sz="2400" dirty="0" err="1"/>
              <a:t>balikannya</a:t>
            </a:r>
            <a:r>
              <a:rPr lang="en-US" sz="2400" dirty="0"/>
              <a:t> pada </a:t>
            </a:r>
            <a:r>
              <a:rPr lang="en-US" sz="2400" dirty="0" err="1"/>
              <a:t>Contoh</a:t>
            </a:r>
            <a:r>
              <a:rPr lang="en-US" sz="2400" dirty="0"/>
              <a:t> 5 </a:t>
            </a:r>
            <a:r>
              <a:rPr lang="en-US" sz="2400" dirty="0" err="1"/>
              <a:t>yaitu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err="1"/>
              <a:t>maka</a:t>
            </a:r>
            <a:r>
              <a:rPr lang="en-US" sz="2400" dirty="0"/>
              <a:t>  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b="1" dirty="0"/>
              <a:t>x </a:t>
            </a:r>
            <a:r>
              <a:rPr lang="en-US" sz="2400" dirty="0"/>
              <a:t>=</a:t>
            </a:r>
            <a:r>
              <a:rPr lang="en-US" sz="2400" i="1" dirty="0"/>
              <a:t> A</a:t>
            </a:r>
            <a:r>
              <a:rPr lang="en-US" sz="2400" baseline="30000" dirty="0"/>
              <a:t>–1</a:t>
            </a:r>
            <a:r>
              <a:rPr lang="en-US" sz="2400" dirty="0"/>
              <a:t> </a:t>
            </a:r>
            <a:r>
              <a:rPr lang="en-US" sz="2400" b="1" dirty="0"/>
              <a:t>b</a:t>
            </a:r>
            <a:r>
              <a:rPr lang="en-US" sz="2400" dirty="0"/>
              <a:t> =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AB3D730-2D5F-4A22-9E13-3E89E496A548}"/>
              </a:ext>
            </a:extLst>
          </p:cNvPr>
          <p:cNvSpPr/>
          <p:nvPr/>
        </p:nvSpPr>
        <p:spPr>
          <a:xfrm>
            <a:off x="2438400" y="1363275"/>
            <a:ext cx="6096000" cy="144655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dirty="0"/>
              <a:t>x</a:t>
            </a:r>
            <a:r>
              <a:rPr lang="en-US" sz="2400" baseline="-25000" dirty="0"/>
              <a:t>1</a:t>
            </a:r>
            <a:r>
              <a:rPr lang="en-US" sz="2400" dirty="0"/>
              <a:t>   +  2x</a:t>
            </a:r>
            <a:r>
              <a:rPr lang="en-US" sz="2400" baseline="-25000" dirty="0"/>
              <a:t>2</a:t>
            </a:r>
            <a:r>
              <a:rPr lang="en-US" sz="2400" dirty="0"/>
              <a:t> + 3x</a:t>
            </a:r>
            <a:r>
              <a:rPr lang="en-US" sz="2400" baseline="-25000" dirty="0"/>
              <a:t>3</a:t>
            </a:r>
            <a:r>
              <a:rPr lang="en-US" sz="2400" dirty="0"/>
              <a:t> = 5</a:t>
            </a:r>
          </a:p>
          <a:p>
            <a:r>
              <a:rPr lang="en-US" sz="2400" dirty="0"/>
              <a:t>2x</a:t>
            </a:r>
            <a:r>
              <a:rPr lang="en-US" sz="2400" baseline="-25000" dirty="0"/>
              <a:t>1</a:t>
            </a:r>
            <a:r>
              <a:rPr lang="en-US" sz="2400" dirty="0"/>
              <a:t> +  5x</a:t>
            </a:r>
            <a:r>
              <a:rPr lang="en-US" sz="2400" baseline="-25000" dirty="0"/>
              <a:t>2</a:t>
            </a:r>
            <a:r>
              <a:rPr lang="en-US" sz="2400" dirty="0"/>
              <a:t> + 3x</a:t>
            </a:r>
            <a:r>
              <a:rPr lang="en-US" sz="2400" baseline="-25000" dirty="0"/>
              <a:t>3</a:t>
            </a:r>
            <a:r>
              <a:rPr lang="en-US" sz="2400" dirty="0"/>
              <a:t> = 3</a:t>
            </a:r>
          </a:p>
          <a:p>
            <a:r>
              <a:rPr lang="en-US" sz="2400" dirty="0"/>
              <a:t>x</a:t>
            </a:r>
            <a:r>
              <a:rPr lang="en-US" sz="2400" baseline="-25000" dirty="0"/>
              <a:t>1</a:t>
            </a:r>
            <a:r>
              <a:rPr lang="en-US" sz="2400" dirty="0"/>
              <a:t>              + 8x</a:t>
            </a:r>
            <a:r>
              <a:rPr lang="en-US" sz="2400" baseline="-25000" dirty="0"/>
              <a:t>3 </a:t>
            </a:r>
            <a:r>
              <a:rPr lang="en-US" sz="2400" dirty="0"/>
              <a:t> = 1</a:t>
            </a:r>
          </a:p>
          <a:p>
            <a:r>
              <a:rPr lang="en-US" sz="2400" baseline="-25000" dirty="0"/>
              <a:t>         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E7C551D7-5C9A-4EA2-A628-419F45D2C954}"/>
                  </a:ext>
                </a:extLst>
              </p:cNvPr>
              <p:cNvSpPr/>
              <p:nvPr/>
            </p:nvSpPr>
            <p:spPr>
              <a:xfrm>
                <a:off x="838200" y="3135601"/>
                <a:ext cx="2098040" cy="106894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i="1" dirty="0"/>
                  <a:t>A</a:t>
                </a:r>
                <a:r>
                  <a:rPr lang="en-US" sz="2400" dirty="0"/>
                  <a:t>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      </a:t>
                </a:r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E7C551D7-5C9A-4EA2-A628-419F45D2C95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3135601"/>
                <a:ext cx="2098040" cy="1068947"/>
              </a:xfrm>
              <a:prstGeom prst="rect">
                <a:avLst/>
              </a:prstGeom>
              <a:blipFill>
                <a:blip r:embed="rId4"/>
                <a:stretch>
                  <a:fillRect l="-46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0B08A7AE-6DA5-4419-ABCF-798EDB3E6DB5}"/>
                  </a:ext>
                </a:extLst>
              </p:cNvPr>
              <p:cNvSpPr/>
              <p:nvPr/>
            </p:nvSpPr>
            <p:spPr>
              <a:xfrm>
                <a:off x="8822095" y="3172402"/>
                <a:ext cx="3156545" cy="106894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i="1" dirty="0"/>
                  <a:t>A</a:t>
                </a:r>
                <a:r>
                  <a:rPr lang="en-US" sz="2400" i="1" baseline="30000" dirty="0"/>
                  <a:t>-</a:t>
                </a:r>
                <a:r>
                  <a:rPr lang="en-US" sz="2400" baseline="30000" dirty="0"/>
                  <a:t>1</a:t>
                </a:r>
                <a:r>
                  <a:rPr lang="en-US" sz="2400" dirty="0"/>
                  <a:t>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40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16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13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−5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      </a:t>
                </a:r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0B08A7AE-6DA5-4419-ABCF-798EDB3E6DB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22095" y="3172402"/>
                <a:ext cx="3156545" cy="1068947"/>
              </a:xfrm>
              <a:prstGeom prst="rect">
                <a:avLst/>
              </a:prstGeom>
              <a:blipFill>
                <a:blip r:embed="rId5"/>
                <a:stretch>
                  <a:fillRect l="-28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0C107C8A-5886-4AC3-B6BE-F2A0550BAE99}"/>
                  </a:ext>
                </a:extLst>
              </p:cNvPr>
              <p:cNvSpPr/>
              <p:nvPr/>
            </p:nvSpPr>
            <p:spPr>
              <a:xfrm>
                <a:off x="3051215" y="4544002"/>
                <a:ext cx="4639905" cy="109844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40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16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13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−5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mr>
                        </m:m>
                      </m:e>
                    </m:d>
                    <m:d>
                      <m:dPr>
                        <m:begChr m:val="["/>
                        <m:endChr m:val="]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      </a:t>
                </a:r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0C107C8A-5886-4AC3-B6BE-F2A0550BAE9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51215" y="4544002"/>
                <a:ext cx="4639905" cy="109844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EAE93FA-3A4E-9C64-64B2-037F0DFEC7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176A-A4ED-48C3-9DF2-9E6CAB0767DF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40543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12A521-3126-42BB-AE56-635A582814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04240"/>
            <a:ext cx="10515600" cy="5272723"/>
          </a:xfrm>
        </p:spPr>
        <p:txBody>
          <a:bodyPr/>
          <a:lstStyle/>
          <a:p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penyelesaian</a:t>
            </a:r>
            <a:r>
              <a:rPr lang="en-US" dirty="0"/>
              <a:t> SPL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</a:t>
            </a:r>
            <a:r>
              <a:rPr lang="en-US" dirty="0" err="1"/>
              <a:t>balikan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berguna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menyelesaikan</a:t>
            </a:r>
            <a:r>
              <a:rPr lang="en-US" dirty="0"/>
              <a:t> </a:t>
            </a:r>
            <a:r>
              <a:rPr lang="en-US" u="sng" dirty="0" err="1"/>
              <a:t>sejumlah</a:t>
            </a:r>
            <a:r>
              <a:rPr lang="en-US" dirty="0"/>
              <a:t> SPL A</a:t>
            </a:r>
            <a:r>
              <a:rPr lang="en-US" b="1" dirty="0"/>
              <a:t>x</a:t>
            </a:r>
            <a:r>
              <a:rPr lang="en-US" dirty="0"/>
              <a:t> = </a:t>
            </a:r>
            <a:r>
              <a:rPr lang="en-US" b="1" dirty="0"/>
              <a:t>b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A yang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b="1" dirty="0"/>
              <a:t>b</a:t>
            </a:r>
            <a:r>
              <a:rPr lang="en-US" dirty="0"/>
              <a:t> yang </a:t>
            </a:r>
            <a:r>
              <a:rPr lang="en-US" dirty="0" err="1"/>
              <a:t>berbeda-beda</a:t>
            </a:r>
            <a:r>
              <a:rPr lang="en-US" dirty="0"/>
              <a:t>,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 err="1"/>
              <a:t>Tiga</a:t>
            </a:r>
            <a:r>
              <a:rPr lang="en-US" dirty="0"/>
              <a:t> </a:t>
            </a:r>
            <a:r>
              <a:rPr lang="en-US" dirty="0" err="1"/>
              <a:t>buah</a:t>
            </a:r>
            <a:r>
              <a:rPr lang="en-US" dirty="0"/>
              <a:t> SPL di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A yang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namun</a:t>
            </a:r>
            <a:r>
              <a:rPr lang="en-US" dirty="0"/>
              <a:t> </a:t>
            </a:r>
            <a:r>
              <a:rPr lang="en-US" b="1" dirty="0"/>
              <a:t>b</a:t>
            </a:r>
            <a:r>
              <a:rPr lang="en-US" dirty="0"/>
              <a:t> yang </a:t>
            </a:r>
            <a:r>
              <a:rPr lang="en-US" dirty="0" err="1"/>
              <a:t>berbeda-beda</a:t>
            </a:r>
            <a:r>
              <a:rPr lang="en-US" dirty="0"/>
              <a:t>. </a:t>
            </a:r>
            <a:r>
              <a:rPr lang="en-US" dirty="0" err="1"/>
              <a:t>Cukup</a:t>
            </a:r>
            <a:r>
              <a:rPr lang="en-US" dirty="0"/>
              <a:t> </a:t>
            </a:r>
            <a:r>
              <a:rPr lang="en-US" dirty="0" err="1"/>
              <a:t>sekali</a:t>
            </a:r>
            <a:r>
              <a:rPr lang="en-US" dirty="0"/>
              <a:t> </a:t>
            </a:r>
            <a:r>
              <a:rPr lang="en-US" dirty="0" err="1"/>
              <a:t>mencari</a:t>
            </a:r>
            <a:r>
              <a:rPr lang="en-US" dirty="0"/>
              <a:t> </a:t>
            </a:r>
            <a:r>
              <a:rPr lang="en-US" i="1" dirty="0"/>
              <a:t>A</a:t>
            </a:r>
            <a:r>
              <a:rPr lang="en-US" baseline="30000" dirty="0"/>
              <a:t>–1</a:t>
            </a:r>
            <a:r>
              <a:rPr lang="en-US" dirty="0"/>
              <a:t>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solusi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SPL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dihitung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mengalikan</a:t>
            </a:r>
            <a:r>
              <a:rPr lang="en-US" i="1" dirty="0"/>
              <a:t> A</a:t>
            </a:r>
            <a:r>
              <a:rPr lang="en-US" baseline="30000" dirty="0"/>
              <a:t>–1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b="1" dirty="0"/>
              <a:t>b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 x =</a:t>
            </a:r>
            <a:r>
              <a:rPr lang="en-US" i="1" dirty="0"/>
              <a:t>A</a:t>
            </a:r>
            <a:r>
              <a:rPr lang="en-US" baseline="30000" dirty="0"/>
              <a:t>–1</a:t>
            </a:r>
            <a:r>
              <a:rPr lang="en-US" dirty="0"/>
              <a:t> </a:t>
            </a:r>
            <a:r>
              <a:rPr lang="en-US" b="1"/>
              <a:t>b</a:t>
            </a:r>
            <a:r>
              <a:rPr lang="en-US"/>
              <a:t> .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7E6219D-B3DB-45DF-92B9-E69870C96CCB}"/>
              </a:ext>
            </a:extLst>
          </p:cNvPr>
          <p:cNvSpPr/>
          <p:nvPr/>
        </p:nvSpPr>
        <p:spPr>
          <a:xfrm>
            <a:off x="1137920" y="2419915"/>
            <a:ext cx="268224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x</a:t>
            </a:r>
            <a:r>
              <a:rPr lang="en-US" sz="2400" baseline="-25000" dirty="0"/>
              <a:t>1</a:t>
            </a:r>
            <a:r>
              <a:rPr lang="en-US" sz="2400" dirty="0"/>
              <a:t>   +  2x</a:t>
            </a:r>
            <a:r>
              <a:rPr lang="en-US" sz="2400" baseline="-25000" dirty="0"/>
              <a:t>2</a:t>
            </a:r>
            <a:r>
              <a:rPr lang="en-US" sz="2400" dirty="0"/>
              <a:t> + 3x</a:t>
            </a:r>
            <a:r>
              <a:rPr lang="en-US" sz="2400" baseline="-25000" dirty="0"/>
              <a:t>3</a:t>
            </a:r>
            <a:r>
              <a:rPr lang="en-US" sz="2400" dirty="0"/>
              <a:t> = 5</a:t>
            </a:r>
          </a:p>
          <a:p>
            <a:r>
              <a:rPr lang="en-US" sz="2400" dirty="0"/>
              <a:t>2x</a:t>
            </a:r>
            <a:r>
              <a:rPr lang="en-US" sz="2400" baseline="-25000" dirty="0"/>
              <a:t>1</a:t>
            </a:r>
            <a:r>
              <a:rPr lang="en-US" sz="2400" dirty="0"/>
              <a:t> +  5x</a:t>
            </a:r>
            <a:r>
              <a:rPr lang="en-US" sz="2400" baseline="-25000" dirty="0"/>
              <a:t>2</a:t>
            </a:r>
            <a:r>
              <a:rPr lang="en-US" sz="2400" dirty="0"/>
              <a:t> + 3x</a:t>
            </a:r>
            <a:r>
              <a:rPr lang="en-US" sz="2400" baseline="-25000" dirty="0"/>
              <a:t>3</a:t>
            </a:r>
            <a:r>
              <a:rPr lang="en-US" sz="2400" dirty="0"/>
              <a:t> = 3</a:t>
            </a:r>
          </a:p>
          <a:p>
            <a:r>
              <a:rPr lang="en-US" sz="2400" dirty="0"/>
              <a:t>x</a:t>
            </a:r>
            <a:r>
              <a:rPr lang="en-US" sz="2400" baseline="-25000" dirty="0"/>
              <a:t>1</a:t>
            </a:r>
            <a:r>
              <a:rPr lang="en-US" sz="2400" dirty="0"/>
              <a:t>              + 8x</a:t>
            </a:r>
            <a:r>
              <a:rPr lang="en-US" sz="2400" baseline="-25000" dirty="0"/>
              <a:t>3 </a:t>
            </a:r>
            <a:r>
              <a:rPr lang="en-US" sz="2400" dirty="0"/>
              <a:t> = 1</a:t>
            </a:r>
          </a:p>
          <a:p>
            <a:pPr algn="ctr"/>
            <a:r>
              <a:rPr lang="en-US" sz="2400" dirty="0"/>
              <a:t>(</a:t>
            </a:r>
            <a:r>
              <a:rPr lang="en-US" sz="2400" dirty="0" err="1"/>
              <a:t>i</a:t>
            </a:r>
            <a:r>
              <a:rPr lang="en-US" sz="2400" dirty="0"/>
              <a:t>)         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747D298-89A3-4153-B0F8-E9C8FBF2296B}"/>
              </a:ext>
            </a:extLst>
          </p:cNvPr>
          <p:cNvSpPr/>
          <p:nvPr/>
        </p:nvSpPr>
        <p:spPr>
          <a:xfrm>
            <a:off x="4119880" y="2411590"/>
            <a:ext cx="268224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x</a:t>
            </a:r>
            <a:r>
              <a:rPr lang="en-US" sz="2400" baseline="-25000" dirty="0"/>
              <a:t>1</a:t>
            </a:r>
            <a:r>
              <a:rPr lang="en-US" sz="2400" dirty="0"/>
              <a:t>   +  2x</a:t>
            </a:r>
            <a:r>
              <a:rPr lang="en-US" sz="2400" baseline="-25000" dirty="0"/>
              <a:t>2</a:t>
            </a:r>
            <a:r>
              <a:rPr lang="en-US" sz="2400" dirty="0"/>
              <a:t> + 3x</a:t>
            </a:r>
            <a:r>
              <a:rPr lang="en-US" sz="2400" baseline="-25000" dirty="0"/>
              <a:t>3</a:t>
            </a:r>
            <a:r>
              <a:rPr lang="en-US" sz="2400" dirty="0"/>
              <a:t> = 10</a:t>
            </a:r>
          </a:p>
          <a:p>
            <a:r>
              <a:rPr lang="en-US" sz="2400" dirty="0"/>
              <a:t>2x</a:t>
            </a:r>
            <a:r>
              <a:rPr lang="en-US" sz="2400" baseline="-25000" dirty="0"/>
              <a:t>1</a:t>
            </a:r>
            <a:r>
              <a:rPr lang="en-US" sz="2400" dirty="0"/>
              <a:t> +  5x</a:t>
            </a:r>
            <a:r>
              <a:rPr lang="en-US" sz="2400" baseline="-25000" dirty="0"/>
              <a:t>2</a:t>
            </a:r>
            <a:r>
              <a:rPr lang="en-US" sz="2400" dirty="0"/>
              <a:t> + 3x</a:t>
            </a:r>
            <a:r>
              <a:rPr lang="en-US" sz="2400" baseline="-25000" dirty="0"/>
              <a:t>3</a:t>
            </a:r>
            <a:r>
              <a:rPr lang="en-US" sz="2400" dirty="0"/>
              <a:t> = 0</a:t>
            </a:r>
          </a:p>
          <a:p>
            <a:r>
              <a:rPr lang="en-US" sz="2400" dirty="0"/>
              <a:t>x</a:t>
            </a:r>
            <a:r>
              <a:rPr lang="en-US" sz="2400" baseline="-25000" dirty="0"/>
              <a:t>1</a:t>
            </a:r>
            <a:r>
              <a:rPr lang="en-US" sz="2400" dirty="0"/>
              <a:t>              + 8x</a:t>
            </a:r>
            <a:r>
              <a:rPr lang="en-US" sz="2400" baseline="-25000" dirty="0"/>
              <a:t>3 </a:t>
            </a:r>
            <a:r>
              <a:rPr lang="en-US" sz="2400" dirty="0"/>
              <a:t> = -2</a:t>
            </a:r>
          </a:p>
          <a:p>
            <a:pPr algn="ctr"/>
            <a:r>
              <a:rPr lang="en-US" sz="2400" dirty="0"/>
              <a:t>(ii)         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4817E21-53A0-4844-BC86-C0CAE14D23A9}"/>
              </a:ext>
            </a:extLst>
          </p:cNvPr>
          <p:cNvSpPr/>
          <p:nvPr/>
        </p:nvSpPr>
        <p:spPr>
          <a:xfrm>
            <a:off x="7401560" y="2411590"/>
            <a:ext cx="268224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x</a:t>
            </a:r>
            <a:r>
              <a:rPr lang="en-US" sz="2400" baseline="-25000" dirty="0"/>
              <a:t>1</a:t>
            </a:r>
            <a:r>
              <a:rPr lang="en-US" sz="2400" dirty="0"/>
              <a:t>   +  2x</a:t>
            </a:r>
            <a:r>
              <a:rPr lang="en-US" sz="2400" baseline="-25000" dirty="0"/>
              <a:t>2</a:t>
            </a:r>
            <a:r>
              <a:rPr lang="en-US" sz="2400" dirty="0"/>
              <a:t> + 3x</a:t>
            </a:r>
            <a:r>
              <a:rPr lang="en-US" sz="2400" baseline="-25000" dirty="0"/>
              <a:t>3</a:t>
            </a:r>
            <a:r>
              <a:rPr lang="en-US" sz="2400" dirty="0"/>
              <a:t> = -4</a:t>
            </a:r>
          </a:p>
          <a:p>
            <a:r>
              <a:rPr lang="en-US" sz="2400" dirty="0"/>
              <a:t>2x</a:t>
            </a:r>
            <a:r>
              <a:rPr lang="en-US" sz="2400" baseline="-25000" dirty="0"/>
              <a:t>1</a:t>
            </a:r>
            <a:r>
              <a:rPr lang="en-US" sz="2400" dirty="0"/>
              <a:t> +  5x</a:t>
            </a:r>
            <a:r>
              <a:rPr lang="en-US" sz="2400" baseline="-25000" dirty="0"/>
              <a:t>2</a:t>
            </a:r>
            <a:r>
              <a:rPr lang="en-US" sz="2400" dirty="0"/>
              <a:t> + 3x</a:t>
            </a:r>
            <a:r>
              <a:rPr lang="en-US" sz="2400" baseline="-25000" dirty="0"/>
              <a:t>3</a:t>
            </a:r>
            <a:r>
              <a:rPr lang="en-US" sz="2400" dirty="0"/>
              <a:t> = 12</a:t>
            </a:r>
          </a:p>
          <a:p>
            <a:r>
              <a:rPr lang="en-US" sz="2400" dirty="0"/>
              <a:t>x</a:t>
            </a:r>
            <a:r>
              <a:rPr lang="en-US" sz="2400" baseline="-25000" dirty="0"/>
              <a:t>1</a:t>
            </a:r>
            <a:r>
              <a:rPr lang="en-US" sz="2400" dirty="0"/>
              <a:t>              + 8x</a:t>
            </a:r>
            <a:r>
              <a:rPr lang="en-US" sz="2400" baseline="-25000" dirty="0"/>
              <a:t>3 </a:t>
            </a:r>
            <a:r>
              <a:rPr lang="en-US" sz="2400" dirty="0"/>
              <a:t> = 5</a:t>
            </a:r>
          </a:p>
          <a:p>
            <a:pPr algn="ctr"/>
            <a:r>
              <a:rPr lang="en-US" sz="2400" dirty="0"/>
              <a:t>(iii)          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844936F-E3BE-6017-8130-8851DE42D9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176A-A4ED-48C3-9DF2-9E6CAB0767DF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24948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43526D-6EDD-4BF2-9EBB-B0C13ED654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Latihan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5A452E-6EBB-4DB2-993D-C7DC3AC4EF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1. </a:t>
            </a:r>
            <a:r>
              <a:rPr lang="en-US" dirty="0" err="1"/>
              <a:t>Selesaikan</a:t>
            </a:r>
            <a:r>
              <a:rPr lang="en-US" dirty="0"/>
              <a:t> SPL </a:t>
            </a:r>
            <a:r>
              <a:rPr lang="en-US" dirty="0" err="1"/>
              <a:t>berikut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eliminasi</a:t>
            </a:r>
            <a:r>
              <a:rPr lang="en-US" dirty="0"/>
              <a:t> Gauss-Jordan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1EDECA5-AB65-48AF-A69C-DD79BD309E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0228" y="2528196"/>
            <a:ext cx="2743567" cy="14232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F41C335-ED65-42BD-8783-036DE16B2B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3458" y="4971844"/>
            <a:ext cx="3352411" cy="120511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2663D9F-EA68-4513-B406-2D5E30A3991F}"/>
              </a:ext>
            </a:extLst>
          </p:cNvPr>
          <p:cNvSpPr txBox="1"/>
          <p:nvPr/>
        </p:nvSpPr>
        <p:spPr>
          <a:xfrm>
            <a:off x="1087120" y="2528196"/>
            <a:ext cx="4363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(a)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5C0E821-1CE2-4510-A263-4906E8D1F744}"/>
              </a:ext>
            </a:extLst>
          </p:cNvPr>
          <p:cNvSpPr txBox="1"/>
          <p:nvPr/>
        </p:nvSpPr>
        <p:spPr>
          <a:xfrm>
            <a:off x="1045938" y="4373041"/>
            <a:ext cx="40946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(b)  SPL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augmented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58DFFD5C-514E-182E-FDAC-919892FFD8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176A-A4ED-48C3-9DF2-9E6CAB0767DF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99555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674BBE-B3EC-4E1F-A589-30CCC913E2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91038"/>
            <a:ext cx="10515600" cy="547592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2.  </a:t>
            </a:r>
            <a:r>
              <a:rPr lang="en-US" dirty="0" err="1"/>
              <a:t>Tentukan</a:t>
            </a:r>
            <a:r>
              <a:rPr lang="en-US" dirty="0"/>
              <a:t> </a:t>
            </a:r>
            <a:r>
              <a:rPr lang="en-US" dirty="0" err="1"/>
              <a:t>balikan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 (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51A91FA-781C-4021-B975-56FC47976E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2512" y="1536473"/>
            <a:ext cx="1470768" cy="142634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86FBCC7-8E61-4DEF-8D1E-A9ED225AE9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33004" y="3444238"/>
            <a:ext cx="2381647" cy="178816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0633294A-719C-4CBC-9B3F-2F57E0AEBBF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45816" y="1536472"/>
            <a:ext cx="2235623" cy="1587444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D2EE545B-ACD3-45D8-BD2C-1CA02848460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66219" y="3734085"/>
            <a:ext cx="2022264" cy="170001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294B63DD-D46D-4A6D-9EAC-5DAA66B0C08A}"/>
              </a:ext>
            </a:extLst>
          </p:cNvPr>
          <p:cNvSpPr txBox="1"/>
          <p:nvPr/>
        </p:nvSpPr>
        <p:spPr>
          <a:xfrm>
            <a:off x="1402080" y="1536472"/>
            <a:ext cx="4363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(a)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6CAB5ED-FD0C-43D8-9157-F959AAFDE6A1}"/>
              </a:ext>
            </a:extLst>
          </p:cNvPr>
          <p:cNvSpPr txBox="1"/>
          <p:nvPr/>
        </p:nvSpPr>
        <p:spPr>
          <a:xfrm>
            <a:off x="1402080" y="3393852"/>
            <a:ext cx="447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(b)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893191A-D40E-4C0B-8C6F-315F4B7936AD}"/>
              </a:ext>
            </a:extLst>
          </p:cNvPr>
          <p:cNvSpPr txBox="1"/>
          <p:nvPr/>
        </p:nvSpPr>
        <p:spPr>
          <a:xfrm>
            <a:off x="6207760" y="1540570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(c)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53D9ACD-5524-4212-8861-11F8C1AB8A1C}"/>
              </a:ext>
            </a:extLst>
          </p:cNvPr>
          <p:cNvSpPr txBox="1"/>
          <p:nvPr/>
        </p:nvSpPr>
        <p:spPr>
          <a:xfrm>
            <a:off x="6207760" y="3274244"/>
            <a:ext cx="5533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(d) 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75C6B64-6FE6-49BB-959F-6C60F6ED90D9}"/>
              </a:ext>
            </a:extLst>
          </p:cNvPr>
          <p:cNvSpPr txBox="1"/>
          <p:nvPr/>
        </p:nvSpPr>
        <p:spPr>
          <a:xfrm>
            <a:off x="6745816" y="5674937"/>
            <a:ext cx="48640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Catatan</a:t>
            </a:r>
            <a:r>
              <a:rPr lang="en-US" dirty="0"/>
              <a:t>: k1, k2, k3, dan k4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nol</a:t>
            </a: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DA16D80-EA27-8F8E-76E0-E0B5992897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176A-A4ED-48C3-9DF2-9E6CAB0767DF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3436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7F649A-9922-4C54-A94B-1975E12404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89280"/>
            <a:ext cx="10515600" cy="5963920"/>
          </a:xfrm>
        </p:spPr>
        <p:txBody>
          <a:bodyPr>
            <a:normAutofit/>
          </a:bodyPr>
          <a:lstStyle/>
          <a:p>
            <a:r>
              <a:rPr lang="en-US" sz="2400" dirty="0" err="1"/>
              <a:t>Metode</a:t>
            </a:r>
            <a:r>
              <a:rPr lang="en-US" sz="2400" dirty="0"/>
              <a:t> </a:t>
            </a:r>
            <a:r>
              <a:rPr lang="en-US" sz="2400" dirty="0" err="1"/>
              <a:t>eliminasi</a:t>
            </a:r>
            <a:r>
              <a:rPr lang="en-US" sz="2400" dirty="0"/>
              <a:t> Gauss-Jordan </a:t>
            </a:r>
            <a:r>
              <a:rPr lang="en-US" sz="2400" dirty="0" err="1"/>
              <a:t>terdiri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dua</a:t>
            </a:r>
            <a:r>
              <a:rPr lang="en-US" sz="2400" dirty="0"/>
              <a:t> </a:t>
            </a:r>
            <a:r>
              <a:rPr lang="en-US" sz="2400" dirty="0" err="1"/>
              <a:t>fase</a:t>
            </a:r>
            <a:r>
              <a:rPr lang="en-US" sz="2400" dirty="0"/>
              <a:t>:</a:t>
            </a:r>
          </a:p>
          <a:p>
            <a:pPr marL="0" indent="0">
              <a:buNone/>
            </a:pPr>
            <a:r>
              <a:rPr lang="en-US" sz="2400" dirty="0"/>
              <a:t>    1. </a:t>
            </a:r>
            <a:r>
              <a:rPr lang="en-US" sz="2400" dirty="0" err="1"/>
              <a:t>Fase</a:t>
            </a:r>
            <a:r>
              <a:rPr lang="en-US" sz="2400" dirty="0"/>
              <a:t> </a:t>
            </a:r>
            <a:r>
              <a:rPr lang="en-US" sz="2400" dirty="0" err="1"/>
              <a:t>maju</a:t>
            </a:r>
            <a:r>
              <a:rPr lang="en-US" sz="2400" dirty="0"/>
              <a:t> (</a:t>
            </a:r>
            <a:r>
              <a:rPr lang="en-US" sz="2400" i="1" dirty="0"/>
              <a:t>forward phase</a:t>
            </a:r>
            <a:r>
              <a:rPr lang="en-US" sz="2400" dirty="0"/>
              <a:t>)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fase</a:t>
            </a:r>
            <a:r>
              <a:rPr lang="en-US" sz="2400" dirty="0"/>
              <a:t> </a:t>
            </a:r>
            <a:r>
              <a:rPr lang="en-US" sz="2400" dirty="0" err="1"/>
              <a:t>eliminasi</a:t>
            </a:r>
            <a:r>
              <a:rPr lang="en-US" sz="2400" dirty="0"/>
              <a:t> Gauss</a:t>
            </a:r>
          </a:p>
          <a:p>
            <a:pPr marL="0" indent="0">
              <a:buNone/>
            </a:pPr>
            <a:r>
              <a:rPr lang="en-US" sz="2400" dirty="0"/>
              <a:t>         - </a:t>
            </a:r>
            <a:r>
              <a:rPr lang="en-US" sz="2400" dirty="0" err="1"/>
              <a:t>Menghasilkan</a:t>
            </a:r>
            <a:r>
              <a:rPr lang="en-US" sz="2400" dirty="0"/>
              <a:t> </a:t>
            </a:r>
            <a:r>
              <a:rPr lang="en-US" sz="2400" dirty="0" err="1"/>
              <a:t>nilai-nilai</a:t>
            </a:r>
            <a:r>
              <a:rPr lang="en-US" sz="2400" dirty="0"/>
              <a:t> 0 di </a:t>
            </a:r>
            <a:r>
              <a:rPr lang="en-US" sz="2400" dirty="0" err="1"/>
              <a:t>bawah</a:t>
            </a:r>
            <a:r>
              <a:rPr lang="en-US" sz="2400" dirty="0"/>
              <a:t> 1 </a:t>
            </a:r>
            <a:r>
              <a:rPr lang="en-US" sz="2400" dirty="0" err="1"/>
              <a:t>utama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     2. </a:t>
            </a:r>
            <a:r>
              <a:rPr lang="en-US" sz="2400" dirty="0" err="1"/>
              <a:t>Fase</a:t>
            </a:r>
            <a:r>
              <a:rPr lang="en-US" sz="2400" dirty="0"/>
              <a:t> </a:t>
            </a:r>
            <a:r>
              <a:rPr lang="en-US" sz="2400" dirty="0" err="1"/>
              <a:t>mundur</a:t>
            </a:r>
            <a:r>
              <a:rPr lang="en-US" sz="2400" dirty="0"/>
              <a:t> (</a:t>
            </a:r>
            <a:r>
              <a:rPr lang="en-US" sz="2400" i="1" dirty="0"/>
              <a:t>backward phase</a:t>
            </a:r>
            <a:r>
              <a:rPr lang="en-US" sz="2400" dirty="0"/>
              <a:t>)</a:t>
            </a:r>
          </a:p>
          <a:p>
            <a:pPr marL="0" indent="0">
              <a:buNone/>
            </a:pPr>
            <a:r>
              <a:rPr lang="en-US" sz="2400" dirty="0"/>
              <a:t>          - </a:t>
            </a:r>
            <a:r>
              <a:rPr lang="en-US" sz="2400" dirty="0" err="1"/>
              <a:t>Menghasilkan</a:t>
            </a:r>
            <a:r>
              <a:rPr lang="en-US" sz="2400" dirty="0"/>
              <a:t> </a:t>
            </a:r>
            <a:r>
              <a:rPr lang="en-US" sz="2400" dirty="0" err="1"/>
              <a:t>nilai-nilai</a:t>
            </a:r>
            <a:r>
              <a:rPr lang="en-US" sz="2400" dirty="0"/>
              <a:t> 0 di </a:t>
            </a:r>
            <a:r>
              <a:rPr lang="en-US" sz="2400" dirty="0" err="1"/>
              <a:t>atas</a:t>
            </a:r>
            <a:r>
              <a:rPr lang="en-US" sz="2400" dirty="0"/>
              <a:t> </a:t>
            </a:r>
            <a:r>
              <a:rPr lang="en-US" sz="2400" dirty="0" err="1"/>
              <a:t>satu</a:t>
            </a:r>
            <a:r>
              <a:rPr lang="en-US" sz="2400" dirty="0"/>
              <a:t> </a:t>
            </a:r>
            <a:r>
              <a:rPr lang="en-US" sz="2400" dirty="0" err="1"/>
              <a:t>utama</a:t>
            </a:r>
            <a:r>
              <a:rPr lang="en-US" sz="2400" dirty="0"/>
              <a:t>  </a:t>
            </a:r>
          </a:p>
          <a:p>
            <a:pPr marL="0" indent="0">
              <a:buNone/>
            </a:pPr>
            <a:r>
              <a:rPr lang="en-US" sz="2400" dirty="0"/>
              <a:t>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04EA1FFD-7B28-4F4C-A90D-1D38EBA4323B}"/>
                  </a:ext>
                </a:extLst>
              </p:cNvPr>
              <p:cNvSpPr/>
              <p:nvPr/>
            </p:nvSpPr>
            <p:spPr>
              <a:xfrm>
                <a:off x="2115453" y="2022428"/>
                <a:ext cx="6791283" cy="11029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4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mr>
                          <m:m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  <m:m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~  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…</m:t>
                    </m:r>
                  </m:oMath>
                </a14:m>
                <a:r>
                  <a:rPr lang="en-US" sz="2400" dirty="0"/>
                  <a:t>  ~ 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4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3/2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−1/2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5/2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1/2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7/2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04EA1FFD-7B28-4F4C-A90D-1D38EBA4323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15453" y="2022428"/>
                <a:ext cx="6791283" cy="110293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58934FC1-3987-4F7E-9BB4-5FA183AFA02E}"/>
              </a:ext>
            </a:extLst>
          </p:cNvPr>
          <p:cNvSpPr txBox="1"/>
          <p:nvPr/>
        </p:nvSpPr>
        <p:spPr>
          <a:xfrm>
            <a:off x="4641914" y="2112228"/>
            <a:ext cx="7056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OBE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EBD88732-69A1-46AC-840B-7CBB460AE743}"/>
                  </a:ext>
                </a:extLst>
              </p:cNvPr>
              <p:cNvSpPr/>
              <p:nvPr/>
            </p:nvSpPr>
            <p:spPr>
              <a:xfrm>
                <a:off x="1462267" y="4372003"/>
                <a:ext cx="3718775" cy="93455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4"/>
                                  <m:mcJc m:val="center"/>
                                </m:mcPr>
                              </m:mc>
                            </m:mcs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3/2</m:t>
                              </m:r>
                            </m:e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−1/2</m:t>
                              </m:r>
                            </m:e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5/2</m:t>
                              </m:r>
                            </m:e>
                          </m:mr>
                          <m:m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1/2</m:t>
                              </m:r>
                            </m:e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7/2</m:t>
                              </m:r>
                            </m:e>
                          </m:mr>
                          <m:m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000" dirty="0"/>
                  <a:t>        ~          </a:t>
                </a:r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EBD88732-69A1-46AC-840B-7CBB460AE74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62267" y="4372003"/>
                <a:ext cx="3718775" cy="934551"/>
              </a:xfrm>
              <a:prstGeom prst="rect">
                <a:avLst/>
              </a:prstGeom>
              <a:blipFill>
                <a:blip r:embed="rId5"/>
                <a:stretch>
                  <a:fillRect r="-541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390D45DA-B39C-4A73-A8E6-5A5D6AE4C912}"/>
                  </a:ext>
                </a:extLst>
              </p:cNvPr>
              <p:cNvSpPr/>
              <p:nvPr/>
            </p:nvSpPr>
            <p:spPr>
              <a:xfrm>
                <a:off x="5228430" y="4329097"/>
                <a:ext cx="3612977" cy="93455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4"/>
                                  <m:mcJc m:val="center"/>
                                </m:mcPr>
                              </m:mc>
                            </m:mcs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/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−11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/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</m:mr>
                          <m:m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1/2</m:t>
                              </m:r>
                            </m:e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7/2</m:t>
                              </m:r>
                            </m:e>
                          </m:mr>
                          <m:m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000" dirty="0"/>
                  <a:t>          ~  </a:t>
                </a:r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390D45DA-B39C-4A73-A8E6-5A5D6AE4C91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8430" y="4329097"/>
                <a:ext cx="3612977" cy="934551"/>
              </a:xfrm>
              <a:prstGeom prst="rect">
                <a:avLst/>
              </a:prstGeom>
              <a:blipFill>
                <a:blip r:embed="rId6"/>
                <a:stretch>
                  <a:fillRect r="-10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B7ED5F21-5BFC-4D5E-8087-B510062EABB2}"/>
              </a:ext>
            </a:extLst>
          </p:cNvPr>
          <p:cNvSpPr txBox="1"/>
          <p:nvPr/>
        </p:nvSpPr>
        <p:spPr>
          <a:xfrm>
            <a:off x="4085679" y="4346214"/>
            <a:ext cx="13019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R1 –(3/2)R2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4481A45E-2036-413D-9496-98C551047F2F}"/>
                  </a:ext>
                </a:extLst>
              </p:cNvPr>
              <p:cNvSpPr/>
              <p:nvPr/>
            </p:nvSpPr>
            <p:spPr>
              <a:xfrm>
                <a:off x="9206098" y="4293858"/>
                <a:ext cx="1960280" cy="9062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4"/>
                                  <m:mcJc m:val="center"/>
                                </m:mcPr>
                              </m:mc>
                            </m:mcs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mr>
                          <m:m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000" dirty="0"/>
                  <a:t>    </a:t>
                </a:r>
              </a:p>
            </p:txBody>
          </p:sp>
        </mc:Choice>
        <mc:Fallback xmlns="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4481A45E-2036-413D-9496-98C551047F2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06098" y="4293858"/>
                <a:ext cx="1960280" cy="90621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>
            <a:extLst>
              <a:ext uri="{FF2B5EF4-FFF2-40B4-BE49-F238E27FC236}">
                <a16:creationId xmlns:a16="http://schemas.microsoft.com/office/drawing/2014/main" id="{32EA1685-423E-4E2B-802A-8CF5B22791F0}"/>
              </a:ext>
            </a:extLst>
          </p:cNvPr>
          <p:cNvSpPr txBox="1"/>
          <p:nvPr/>
        </p:nvSpPr>
        <p:spPr>
          <a:xfrm>
            <a:off x="7885734" y="4377631"/>
            <a:ext cx="13019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R1 +(5/4)R3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EB1FA32-9B4A-4B70-A9DF-15E066596BCA}"/>
              </a:ext>
            </a:extLst>
          </p:cNvPr>
          <p:cNvSpPr txBox="1"/>
          <p:nvPr/>
        </p:nvSpPr>
        <p:spPr>
          <a:xfrm>
            <a:off x="7885733" y="4837261"/>
            <a:ext cx="13099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R2 - (1/2)R3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2A1F973-A42B-439B-B94A-95A6C097C22B}"/>
              </a:ext>
            </a:extLst>
          </p:cNvPr>
          <p:cNvSpPr txBox="1"/>
          <p:nvPr/>
        </p:nvSpPr>
        <p:spPr>
          <a:xfrm>
            <a:off x="1196017" y="6215988"/>
            <a:ext cx="79735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Dari </a:t>
            </a:r>
            <a:r>
              <a:rPr lang="en-US" sz="2400" dirty="0" err="1"/>
              <a:t>matriks</a:t>
            </a:r>
            <a:r>
              <a:rPr lang="en-US" sz="2400" dirty="0"/>
              <a:t> </a:t>
            </a:r>
            <a:r>
              <a:rPr lang="en-US" sz="2400" i="1" dirty="0"/>
              <a:t>augmented</a:t>
            </a:r>
            <a:r>
              <a:rPr lang="en-US" sz="2400" dirty="0"/>
              <a:t> </a:t>
            </a:r>
            <a:r>
              <a:rPr lang="en-US" sz="2400" dirty="0" err="1"/>
              <a:t>terakhir</a:t>
            </a:r>
            <a:r>
              <a:rPr lang="en-US" sz="2400" dirty="0"/>
              <a:t>, </a:t>
            </a:r>
            <a:r>
              <a:rPr lang="en-US" sz="2400" dirty="0" err="1"/>
              <a:t>diperoleh</a:t>
            </a:r>
            <a:r>
              <a:rPr lang="en-US" sz="2400" dirty="0"/>
              <a:t> x</a:t>
            </a:r>
            <a:r>
              <a:rPr lang="en-US" sz="2400" baseline="-25000" dirty="0"/>
              <a:t>1</a:t>
            </a:r>
            <a:r>
              <a:rPr lang="en-US" sz="2400" dirty="0"/>
              <a:t> = 1, x</a:t>
            </a:r>
            <a:r>
              <a:rPr lang="en-US" sz="2400" baseline="-25000" dirty="0"/>
              <a:t>2</a:t>
            </a:r>
            <a:r>
              <a:rPr lang="en-US" sz="2400" dirty="0"/>
              <a:t> = 2, x</a:t>
            </a:r>
            <a:r>
              <a:rPr lang="en-US" sz="2400" baseline="-25000" dirty="0"/>
              <a:t>3</a:t>
            </a:r>
            <a:r>
              <a:rPr lang="en-US" sz="2400" dirty="0"/>
              <a:t> = 3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1595355-F74F-4EDA-8713-C8FFBA786B46}"/>
              </a:ext>
            </a:extLst>
          </p:cNvPr>
          <p:cNvSpPr txBox="1"/>
          <p:nvPr/>
        </p:nvSpPr>
        <p:spPr>
          <a:xfrm>
            <a:off x="8795768" y="5904184"/>
            <a:ext cx="33148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>
                <a:solidFill>
                  <a:srgbClr val="FF0000"/>
                </a:solidFill>
              </a:rPr>
              <a:t>Matriks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eselon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baris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tereduksi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4" name="Arrow: Up 13">
            <a:extLst>
              <a:ext uri="{FF2B5EF4-FFF2-40B4-BE49-F238E27FC236}">
                <a16:creationId xmlns:a16="http://schemas.microsoft.com/office/drawing/2014/main" id="{DA15D900-C201-455B-8C5A-C5B644E9B039}"/>
              </a:ext>
            </a:extLst>
          </p:cNvPr>
          <p:cNvSpPr/>
          <p:nvPr/>
        </p:nvSpPr>
        <p:spPr>
          <a:xfrm>
            <a:off x="9904852" y="5261152"/>
            <a:ext cx="347512" cy="643031"/>
          </a:xfrm>
          <a:prstGeom prst="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347512D-66F5-97B1-E226-87FC4DD93D4D}"/>
              </a:ext>
            </a:extLst>
          </p:cNvPr>
          <p:cNvSpPr txBox="1"/>
          <p:nvPr/>
        </p:nvSpPr>
        <p:spPr>
          <a:xfrm>
            <a:off x="1226588" y="5468361"/>
            <a:ext cx="78307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Kedua</a:t>
            </a:r>
            <a:r>
              <a:rPr lang="en-US" sz="2400" dirty="0"/>
              <a:t> </a:t>
            </a:r>
            <a:r>
              <a:rPr lang="en-US" sz="2400" dirty="0" err="1"/>
              <a:t>fase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dilakukan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bersamaan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sekuensial</a:t>
            </a:r>
            <a:endParaRPr lang="en-US" sz="2400" dirty="0"/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91C1DCF2-A943-9E9E-329F-1F6A33384F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176A-A4ED-48C3-9DF2-9E6CAB0767D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5018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141CE9-CE81-46BD-81B2-C95CD65F37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7520" y="384095"/>
            <a:ext cx="11267440" cy="54657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err="1"/>
              <a:t>Contoh</a:t>
            </a:r>
            <a:r>
              <a:rPr lang="en-US" sz="2400" b="1" dirty="0"/>
              <a:t> 1</a:t>
            </a:r>
            <a:r>
              <a:rPr lang="en-US" sz="2400" dirty="0"/>
              <a:t>: </a:t>
            </a:r>
            <a:r>
              <a:rPr lang="en-US" sz="2400" dirty="0" err="1"/>
              <a:t>Selesaikan</a:t>
            </a:r>
            <a:r>
              <a:rPr lang="en-US" sz="2400" dirty="0"/>
              <a:t> SPL </a:t>
            </a:r>
            <a:r>
              <a:rPr lang="en-US" sz="2400" dirty="0" err="1"/>
              <a:t>berikut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eliminasi</a:t>
            </a:r>
            <a:r>
              <a:rPr lang="en-US" sz="2400" dirty="0"/>
              <a:t> Gauss-Jordan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400" dirty="0" err="1"/>
              <a:t>Penyelesaian</a:t>
            </a:r>
            <a:r>
              <a:rPr lang="en-US" sz="2400" dirty="0"/>
              <a:t>:</a:t>
            </a:r>
          </a:p>
          <a:p>
            <a:pPr marL="0" indent="0">
              <a:buNone/>
            </a:pPr>
            <a:endParaRPr lang="en-US" sz="220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CFBC690-3E98-40E4-8194-4DE4120D773E}"/>
              </a:ext>
            </a:extLst>
          </p:cNvPr>
          <p:cNvSpPr/>
          <p:nvPr/>
        </p:nvSpPr>
        <p:spPr>
          <a:xfrm>
            <a:off x="1801345" y="733334"/>
            <a:ext cx="6096000" cy="181588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dirty="0"/>
              <a:t>2x</a:t>
            </a:r>
            <a:r>
              <a:rPr lang="en-US" sz="2400" baseline="-25000" dirty="0"/>
              <a:t>1</a:t>
            </a:r>
            <a:r>
              <a:rPr lang="en-US" sz="2400" dirty="0"/>
              <a:t>   –   x</a:t>
            </a:r>
            <a:r>
              <a:rPr lang="en-US" sz="2400" baseline="-25000" dirty="0"/>
              <a:t>2</a:t>
            </a:r>
            <a:r>
              <a:rPr lang="en-US" sz="2400" dirty="0"/>
              <a:t> + 3x</a:t>
            </a:r>
            <a:r>
              <a:rPr lang="en-US" sz="2400" baseline="-25000" dirty="0"/>
              <a:t>3</a:t>
            </a:r>
            <a:r>
              <a:rPr lang="en-US" sz="2400" dirty="0"/>
              <a:t> +  4x</a:t>
            </a:r>
            <a:r>
              <a:rPr lang="en-US" sz="2400" baseline="-25000" dirty="0"/>
              <a:t>4</a:t>
            </a:r>
            <a:r>
              <a:rPr lang="en-US" sz="2400" dirty="0"/>
              <a:t> = 9</a:t>
            </a:r>
          </a:p>
          <a:p>
            <a:r>
              <a:rPr lang="en-US" sz="2400" dirty="0"/>
              <a:t>  x</a:t>
            </a:r>
            <a:r>
              <a:rPr lang="en-US" sz="2400" baseline="-25000" dirty="0"/>
              <a:t>1</a:t>
            </a:r>
            <a:r>
              <a:rPr lang="en-US" sz="2400" dirty="0"/>
              <a:t>             – 2x</a:t>
            </a:r>
            <a:r>
              <a:rPr lang="en-US" sz="2400" baseline="-25000" dirty="0"/>
              <a:t>3</a:t>
            </a:r>
            <a:r>
              <a:rPr lang="en-US" sz="2400" dirty="0"/>
              <a:t> + 7x</a:t>
            </a:r>
            <a:r>
              <a:rPr lang="en-US" sz="2400" baseline="-25000" dirty="0"/>
              <a:t>4</a:t>
            </a:r>
            <a:r>
              <a:rPr lang="en-US" sz="2400" dirty="0"/>
              <a:t> = 11</a:t>
            </a:r>
          </a:p>
          <a:p>
            <a:r>
              <a:rPr lang="en-US" sz="2400" dirty="0"/>
              <a:t>3x</a:t>
            </a:r>
            <a:r>
              <a:rPr lang="en-US" sz="2400" baseline="-25000" dirty="0"/>
              <a:t>1  </a:t>
            </a:r>
            <a:r>
              <a:rPr lang="en-US" sz="2400" dirty="0"/>
              <a:t> – 3x</a:t>
            </a:r>
            <a:r>
              <a:rPr lang="en-US" sz="2400" baseline="-25000" dirty="0"/>
              <a:t>2</a:t>
            </a:r>
            <a:r>
              <a:rPr lang="en-US" sz="2400" dirty="0"/>
              <a:t> +    x</a:t>
            </a:r>
            <a:r>
              <a:rPr lang="en-US" sz="2400" baseline="-25000" dirty="0"/>
              <a:t>3 </a:t>
            </a:r>
            <a:r>
              <a:rPr lang="en-US" sz="2400" dirty="0"/>
              <a:t> + 5x</a:t>
            </a:r>
            <a:r>
              <a:rPr lang="en-US" sz="2400" baseline="-25000" dirty="0"/>
              <a:t>4</a:t>
            </a:r>
            <a:r>
              <a:rPr lang="en-US" sz="2400" dirty="0"/>
              <a:t>  = 8</a:t>
            </a:r>
          </a:p>
          <a:p>
            <a:r>
              <a:rPr lang="en-US" sz="2400" dirty="0"/>
              <a:t>2x</a:t>
            </a:r>
            <a:r>
              <a:rPr lang="en-US" sz="2400" baseline="-25000" dirty="0"/>
              <a:t>1  </a:t>
            </a:r>
            <a:r>
              <a:rPr lang="en-US" sz="2400" dirty="0"/>
              <a:t> +   x</a:t>
            </a:r>
            <a:r>
              <a:rPr lang="en-US" sz="2400" baseline="-25000" dirty="0"/>
              <a:t>2</a:t>
            </a:r>
            <a:r>
              <a:rPr lang="en-US" sz="2400" dirty="0"/>
              <a:t> +  4x</a:t>
            </a:r>
            <a:r>
              <a:rPr lang="en-US" sz="2400" baseline="-25000" dirty="0"/>
              <a:t>3 </a:t>
            </a:r>
            <a:r>
              <a:rPr lang="en-US" sz="2400" dirty="0"/>
              <a:t> + 4x</a:t>
            </a:r>
            <a:r>
              <a:rPr lang="en-US" sz="2400" baseline="-25000" dirty="0"/>
              <a:t>4</a:t>
            </a:r>
            <a:r>
              <a:rPr lang="en-US" sz="2400" dirty="0"/>
              <a:t>  = 10</a:t>
            </a:r>
          </a:p>
          <a:p>
            <a:r>
              <a:rPr lang="en-US" sz="2400" baseline="-25000" dirty="0"/>
              <a:t>         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A6F61878-DBD7-4A64-ABE2-E6B3C89CAB88}"/>
                  </a:ext>
                </a:extLst>
              </p:cNvPr>
              <p:cNvSpPr/>
              <p:nvPr/>
            </p:nvSpPr>
            <p:spPr>
              <a:xfrm>
                <a:off x="278091" y="3294384"/>
                <a:ext cx="2879891" cy="111280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5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11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000" dirty="0"/>
                  <a:t>        </a:t>
                </a:r>
              </a:p>
            </p:txBody>
          </p:sp>
        </mc:Choice>
        <mc:Fallback xmlns="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A6F61878-DBD7-4A64-ABE2-E6B3C89CAB8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8091" y="3294384"/>
                <a:ext cx="2879891" cy="111280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>
            <a:extLst>
              <a:ext uri="{FF2B5EF4-FFF2-40B4-BE49-F238E27FC236}">
                <a16:creationId xmlns:a16="http://schemas.microsoft.com/office/drawing/2014/main" id="{9EB71FC4-A896-4E10-9F59-A5EEC6B7A7BE}"/>
              </a:ext>
            </a:extLst>
          </p:cNvPr>
          <p:cNvSpPr txBox="1"/>
          <p:nvPr/>
        </p:nvSpPr>
        <p:spPr>
          <a:xfrm>
            <a:off x="2520675" y="3561413"/>
            <a:ext cx="10150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R1 </a:t>
            </a:r>
            <a:r>
              <a:rPr lang="en-US" dirty="0">
                <a:solidFill>
                  <a:srgbClr val="FF0000"/>
                </a:solidFill>
                <a:sym typeface="Symbol" panose="05050102010706020507" pitchFamily="18" charset="2"/>
              </a:rPr>
              <a:t> </a:t>
            </a:r>
            <a:r>
              <a:rPr lang="en-US" dirty="0">
                <a:solidFill>
                  <a:srgbClr val="FF0000"/>
                </a:solidFill>
              </a:rPr>
              <a:t>R2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1132872-8AC2-483E-A621-3E0BCF858ABD}"/>
              </a:ext>
            </a:extLst>
          </p:cNvPr>
          <p:cNvSpPr txBox="1"/>
          <p:nvPr/>
        </p:nvSpPr>
        <p:spPr>
          <a:xfrm>
            <a:off x="5751104" y="3408218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R2 – 2R1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FD2B923-D4E6-4E2E-BE2E-B1B577187AF8}"/>
              </a:ext>
            </a:extLst>
          </p:cNvPr>
          <p:cNvSpPr txBox="1"/>
          <p:nvPr/>
        </p:nvSpPr>
        <p:spPr>
          <a:xfrm>
            <a:off x="2976603" y="5050147"/>
            <a:ext cx="10070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R3 + 3R2</a:t>
            </a:r>
          </a:p>
          <a:p>
            <a:r>
              <a:rPr lang="en-US" dirty="0">
                <a:solidFill>
                  <a:srgbClr val="FF0000"/>
                </a:solidFill>
              </a:rPr>
              <a:t>R4 – R2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68A0FA0-CC0C-4CF2-8B3C-7B637997B18F}"/>
              </a:ext>
            </a:extLst>
          </p:cNvPr>
          <p:cNvSpPr txBox="1"/>
          <p:nvPr/>
        </p:nvSpPr>
        <p:spPr>
          <a:xfrm>
            <a:off x="9752024" y="3777550"/>
            <a:ext cx="9156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(–1)*R2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591C858-6300-4766-BEB4-B3A3FE9ADA7A}"/>
              </a:ext>
            </a:extLst>
          </p:cNvPr>
          <p:cNvSpPr txBox="1"/>
          <p:nvPr/>
        </p:nvSpPr>
        <p:spPr>
          <a:xfrm>
            <a:off x="6764923" y="1622616"/>
            <a:ext cx="33148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>
                <a:solidFill>
                  <a:srgbClr val="FF0000"/>
                </a:solidFill>
              </a:rPr>
              <a:t>Matriks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eselon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baris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tereduksi</a:t>
            </a:r>
            <a:endParaRPr lang="en-US" sz="20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D5B0F973-41DC-8108-5D86-FA8B5CDEFB47}"/>
                  </a:ext>
                </a:extLst>
              </p:cNvPr>
              <p:cNvSpPr/>
              <p:nvPr/>
            </p:nvSpPr>
            <p:spPr>
              <a:xfrm>
                <a:off x="3389395" y="3293749"/>
                <a:ext cx="3176099" cy="111280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5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11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000" dirty="0"/>
                  <a:t>    </a:t>
                </a:r>
              </a:p>
            </p:txBody>
          </p:sp>
        </mc:Choice>
        <mc:Fallback xmlns="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D5B0F973-41DC-8108-5D86-FA8B5CDEFB4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89395" y="3293749"/>
                <a:ext cx="3176099" cy="111280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42864590-1FDC-B0AF-683A-1F51FA2632D9}"/>
              </a:ext>
            </a:extLst>
          </p:cNvPr>
          <p:cNvSpPr txBox="1"/>
          <p:nvPr/>
        </p:nvSpPr>
        <p:spPr>
          <a:xfrm>
            <a:off x="5757916" y="3730581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R3 – 3R1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7F70148-D88D-0348-DE89-A890C4A9D158}"/>
              </a:ext>
            </a:extLst>
          </p:cNvPr>
          <p:cNvSpPr txBox="1"/>
          <p:nvPr/>
        </p:nvSpPr>
        <p:spPr>
          <a:xfrm>
            <a:off x="5721496" y="4060502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R2 – 2R1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5AC2ED95-61EA-7E70-A2A2-E7E2BFB19BF5}"/>
                  </a:ext>
                </a:extLst>
              </p:cNvPr>
              <p:cNvSpPr/>
              <p:nvPr/>
            </p:nvSpPr>
            <p:spPr>
              <a:xfrm>
                <a:off x="6834314" y="3358844"/>
                <a:ext cx="3176099" cy="111280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5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11</m:t>
                              </m:r>
                            </m:e>
                          </m:mr>
                          <m:mr>
                            <m:e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−10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−13</m:t>
                              </m:r>
                            </m:e>
                          </m:mr>
                          <m:mr>
                            <m:e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−16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−25</m:t>
                              </m:r>
                            </m:e>
                          </m:mr>
                          <m:mr>
                            <m:e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−10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−12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000" dirty="0"/>
                  <a:t>    </a:t>
                </a:r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5AC2ED95-61EA-7E70-A2A2-E7E2BFB19BF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4314" y="3358844"/>
                <a:ext cx="3176099" cy="111280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CB4B9F58-3C67-9880-282C-715FCC823071}"/>
                  </a:ext>
                </a:extLst>
              </p:cNvPr>
              <p:cNvSpPr/>
              <p:nvPr/>
            </p:nvSpPr>
            <p:spPr>
              <a:xfrm>
                <a:off x="213296" y="4816911"/>
                <a:ext cx="3176099" cy="111280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5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11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−7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13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−16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−25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−10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−12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000" dirty="0"/>
                  <a:t>    </a:t>
                </a:r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CB4B9F58-3C67-9880-282C-715FCC82307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296" y="4816911"/>
                <a:ext cx="3176099" cy="111280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9B06F58D-BE95-CF95-16AA-652800652C6B}"/>
                  </a:ext>
                </a:extLst>
              </p:cNvPr>
              <p:cNvSpPr/>
              <p:nvPr/>
            </p:nvSpPr>
            <p:spPr>
              <a:xfrm>
                <a:off x="3817597" y="4852520"/>
                <a:ext cx="3176099" cy="111280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5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11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−7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13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−14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14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14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15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−20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−25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dirty="0"/>
                  <a:t>    </a:t>
                </a:r>
              </a:p>
            </p:txBody>
          </p:sp>
        </mc:Choice>
        <mc:Fallback xmlns="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9B06F58D-BE95-CF95-16AA-652800652C6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7597" y="4852520"/>
                <a:ext cx="3176099" cy="111280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2F645156-AE51-49F3-69CA-E5994405FA7B}"/>
                  </a:ext>
                </a:extLst>
              </p:cNvPr>
              <p:cNvSpPr/>
              <p:nvPr/>
            </p:nvSpPr>
            <p:spPr>
              <a:xfrm>
                <a:off x="7627347" y="4843421"/>
                <a:ext cx="3176099" cy="111280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5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11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−7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13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15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−20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−25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dirty="0"/>
                  <a:t>    </a:t>
                </a:r>
              </a:p>
            </p:txBody>
          </p:sp>
        </mc:Choice>
        <mc:Fallback xmlns="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2F645156-AE51-49F3-69CA-E5994405FA7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7347" y="4843421"/>
                <a:ext cx="3176099" cy="111280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>
            <a:extLst>
              <a:ext uri="{FF2B5EF4-FFF2-40B4-BE49-F238E27FC236}">
                <a16:creationId xmlns:a16="http://schemas.microsoft.com/office/drawing/2014/main" id="{30B50FB1-B7D2-3265-1DDB-D6F8B6167950}"/>
              </a:ext>
            </a:extLst>
          </p:cNvPr>
          <p:cNvSpPr txBox="1"/>
          <p:nvPr/>
        </p:nvSpPr>
        <p:spPr>
          <a:xfrm>
            <a:off x="6457457" y="5151087"/>
            <a:ext cx="12394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(–1/14)*R3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AF777CC-87DA-C95C-401D-68F9D26A91CA}"/>
              </a:ext>
            </a:extLst>
          </p:cNvPr>
          <p:cNvSpPr txBox="1"/>
          <p:nvPr/>
        </p:nvSpPr>
        <p:spPr>
          <a:xfrm>
            <a:off x="289440" y="2708844"/>
            <a:ext cx="16173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FF0000"/>
                </a:solidFill>
              </a:rPr>
              <a:t>Fase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maju</a:t>
            </a:r>
            <a:r>
              <a:rPr lang="en-US" sz="2400" b="1" dirty="0">
                <a:solidFill>
                  <a:srgbClr val="FF0000"/>
                </a:solidFill>
              </a:rPr>
              <a:t>: 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ECC1A7F-48C3-21C2-3398-03D24D064582}"/>
              </a:ext>
            </a:extLst>
          </p:cNvPr>
          <p:cNvSpPr txBox="1"/>
          <p:nvPr/>
        </p:nvSpPr>
        <p:spPr>
          <a:xfrm>
            <a:off x="10240988" y="5188646"/>
            <a:ext cx="1124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R4 – 15R1</a:t>
            </a:r>
          </a:p>
        </p:txBody>
      </p:sp>
      <p:sp>
        <p:nvSpPr>
          <p:cNvPr id="29" name="Slide Number Placeholder 28">
            <a:extLst>
              <a:ext uri="{FF2B5EF4-FFF2-40B4-BE49-F238E27FC236}">
                <a16:creationId xmlns:a16="http://schemas.microsoft.com/office/drawing/2014/main" id="{E02BEC6B-8963-D76B-8CF4-C46F5820A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176A-A4ED-48C3-9DF2-9E6CAB0767D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1415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5440932-74E9-EA39-291A-2BABDB2ECE0F}"/>
              </a:ext>
            </a:extLst>
          </p:cNvPr>
          <p:cNvSpPr/>
          <p:nvPr/>
        </p:nvSpPr>
        <p:spPr>
          <a:xfrm>
            <a:off x="803229" y="4467608"/>
            <a:ext cx="745006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Dari </a:t>
            </a:r>
            <a:r>
              <a:rPr lang="en-US" sz="2400" dirty="0" err="1"/>
              <a:t>matriks</a:t>
            </a:r>
            <a:r>
              <a:rPr lang="en-US" sz="2400" dirty="0"/>
              <a:t> </a:t>
            </a:r>
            <a:r>
              <a:rPr lang="en-US" sz="2400" i="1" dirty="0"/>
              <a:t>augmented</a:t>
            </a:r>
            <a:r>
              <a:rPr lang="en-US" sz="2400" dirty="0"/>
              <a:t> </a:t>
            </a:r>
            <a:r>
              <a:rPr lang="en-US" sz="2400" dirty="0" err="1"/>
              <a:t>terakhir</a:t>
            </a:r>
            <a:r>
              <a:rPr lang="en-US" sz="2400" dirty="0"/>
              <a:t> </a:t>
            </a:r>
            <a:r>
              <a:rPr lang="en-US" sz="2400" dirty="0" err="1"/>
              <a:t>diperoleh</a:t>
            </a:r>
            <a:r>
              <a:rPr lang="en-US" sz="2400" dirty="0"/>
              <a:t> solusi SPL </a:t>
            </a:r>
            <a:r>
              <a:rPr lang="en-US" sz="2400" dirty="0" err="1"/>
              <a:t>sbb</a:t>
            </a:r>
            <a:r>
              <a:rPr lang="en-US" sz="2400" dirty="0"/>
              <a:t>:</a:t>
            </a:r>
          </a:p>
          <a:p>
            <a:r>
              <a:rPr lang="en-US" sz="2400" dirty="0"/>
              <a:t>      	x</a:t>
            </a:r>
            <a:r>
              <a:rPr lang="en-US" sz="2400" baseline="-25000" dirty="0"/>
              <a:t>1</a:t>
            </a:r>
            <a:r>
              <a:rPr lang="en-US" sz="2400" dirty="0"/>
              <a:t> =  –1;   </a:t>
            </a:r>
          </a:p>
          <a:p>
            <a:r>
              <a:rPr lang="en-US" sz="2400" dirty="0"/>
              <a:t>	x</a:t>
            </a:r>
            <a:r>
              <a:rPr lang="en-US" sz="2400" baseline="-25000" dirty="0"/>
              <a:t>2</a:t>
            </a:r>
            <a:r>
              <a:rPr lang="en-US" sz="2400" dirty="0"/>
              <a:t> =  0;    </a:t>
            </a:r>
          </a:p>
          <a:p>
            <a:r>
              <a:rPr lang="en-US" sz="2400" dirty="0"/>
              <a:t>	x</a:t>
            </a:r>
            <a:r>
              <a:rPr lang="en-US" sz="2400" baseline="-25000" dirty="0"/>
              <a:t>3</a:t>
            </a:r>
            <a:r>
              <a:rPr lang="en-US" sz="2400" dirty="0"/>
              <a:t> = 1;    </a:t>
            </a:r>
          </a:p>
          <a:p>
            <a:r>
              <a:rPr lang="en-US" sz="2400" dirty="0"/>
              <a:t>	x</a:t>
            </a:r>
            <a:r>
              <a:rPr lang="en-US" sz="2400" baseline="-25000" dirty="0"/>
              <a:t>4</a:t>
            </a:r>
            <a:r>
              <a:rPr lang="en-US" sz="2400" dirty="0"/>
              <a:t> =  2</a:t>
            </a:r>
          </a:p>
          <a:p>
            <a:endParaRPr lang="en-US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FA928EF6-B09F-3671-86D4-BA0A1C3B0F67}"/>
                  </a:ext>
                </a:extLst>
              </p:cNvPr>
              <p:cNvSpPr/>
              <p:nvPr/>
            </p:nvSpPr>
            <p:spPr>
              <a:xfrm>
                <a:off x="1412830" y="583013"/>
                <a:ext cx="2596083" cy="122623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5"/>
                                  <m:mcJc m:val="center"/>
                                </m:mcPr>
                              </m:mc>
                            </m:mcs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11</m:t>
                              </m:r>
                            </m:e>
                          </m:mr>
                          <m:m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−7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13</m:t>
                              </m:r>
                            </m:e>
                          </m:mr>
                          <m:m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mr>
                          <m:m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−5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−10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000" dirty="0"/>
                  <a:t>    </a:t>
                </a:r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FA928EF6-B09F-3671-86D4-BA0A1C3B0F6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2830" y="583013"/>
                <a:ext cx="2596083" cy="1226233"/>
              </a:xfrm>
              <a:prstGeom prst="rect">
                <a:avLst/>
              </a:prstGeom>
              <a:blipFill>
                <a:blip r:embed="rId2"/>
                <a:stretch>
                  <a:fillRect r="-44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3697DD8B-B99D-98C1-F1B2-AC1F3897D9ED}"/>
              </a:ext>
            </a:extLst>
          </p:cNvPr>
          <p:cNvSpPr txBox="1"/>
          <p:nvPr/>
        </p:nvSpPr>
        <p:spPr>
          <a:xfrm>
            <a:off x="4197480" y="946067"/>
            <a:ext cx="11224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(–1/5)*R4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F1A08249-991E-A7E9-6137-7ABEE52400F0}"/>
                  </a:ext>
                </a:extLst>
              </p:cNvPr>
              <p:cNvSpPr/>
              <p:nvPr/>
            </p:nvSpPr>
            <p:spPr>
              <a:xfrm>
                <a:off x="5319903" y="496040"/>
                <a:ext cx="2596083" cy="122623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5"/>
                                  <m:mcJc m:val="center"/>
                                </m:mcPr>
                              </m:mc>
                            </m:mcs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11</m:t>
                              </m:r>
                            </m:e>
                          </m:mr>
                          <m:m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−7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13</m:t>
                              </m:r>
                            </m:e>
                          </m:mr>
                          <m:m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mr>
                          <m:m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000" dirty="0"/>
                  <a:t>    </a:t>
                </a:r>
              </a:p>
            </p:txBody>
          </p:sp>
        </mc:Choice>
        <mc:Fallback xmlns="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F1A08249-991E-A7E9-6137-7ABEE52400F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19903" y="496040"/>
                <a:ext cx="2596083" cy="122623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>
            <a:extLst>
              <a:ext uri="{FF2B5EF4-FFF2-40B4-BE49-F238E27FC236}">
                <a16:creationId xmlns:a16="http://schemas.microsoft.com/office/drawing/2014/main" id="{85495F60-8AC2-3E2C-D807-C7F844432EA8}"/>
              </a:ext>
            </a:extLst>
          </p:cNvPr>
          <p:cNvSpPr txBox="1"/>
          <p:nvPr/>
        </p:nvSpPr>
        <p:spPr>
          <a:xfrm>
            <a:off x="7749820" y="3900431"/>
            <a:ext cx="33148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>
                <a:solidFill>
                  <a:srgbClr val="FF0000"/>
                </a:solidFill>
              </a:rPr>
              <a:t>Matriks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eselon</a:t>
            </a:r>
            <a:r>
              <a:rPr lang="en-US" sz="2000" dirty="0">
                <a:solidFill>
                  <a:srgbClr val="FF0000"/>
                </a:solidFill>
              </a:rPr>
              <a:t> baris </a:t>
            </a:r>
            <a:r>
              <a:rPr lang="en-US" sz="2000" dirty="0" err="1">
                <a:solidFill>
                  <a:srgbClr val="FF0000"/>
                </a:solidFill>
              </a:rPr>
              <a:t>tereduksi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C8DA81D-E93F-2DC5-5992-4B454A51F8A0}"/>
              </a:ext>
            </a:extLst>
          </p:cNvPr>
          <p:cNvSpPr txBox="1"/>
          <p:nvPr/>
        </p:nvSpPr>
        <p:spPr>
          <a:xfrm>
            <a:off x="303294" y="1919135"/>
            <a:ext cx="19908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FF0000"/>
                </a:solidFill>
              </a:rPr>
              <a:t>Fase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mundur</a:t>
            </a:r>
            <a:r>
              <a:rPr lang="en-US" sz="2400" b="1" dirty="0">
                <a:solidFill>
                  <a:srgbClr val="FF0000"/>
                </a:solidFill>
              </a:rPr>
              <a:t>: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AF4744D6-B393-39E0-85D7-C0983D645473}"/>
                  </a:ext>
                </a:extLst>
              </p:cNvPr>
              <p:cNvSpPr/>
              <p:nvPr/>
            </p:nvSpPr>
            <p:spPr>
              <a:xfrm>
                <a:off x="803229" y="2591512"/>
                <a:ext cx="2596083" cy="122623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5"/>
                                  <m:mcJc m:val="center"/>
                                </m:mcPr>
                              </m:mc>
                            </m:mcs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11</m:t>
                              </m:r>
                            </m:e>
                          </m:mr>
                          <m:m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−7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13</m:t>
                              </m:r>
                            </m:e>
                          </m:mr>
                          <m:m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mr>
                          <m:m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000" dirty="0"/>
                  <a:t>    </a:t>
                </a:r>
              </a:p>
            </p:txBody>
          </p:sp>
        </mc:Choice>
        <mc:Fallback xmlns="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AF4744D6-B393-39E0-85D7-C0983D64547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3229" y="2591512"/>
                <a:ext cx="2596083" cy="122623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>
            <a:extLst>
              <a:ext uri="{FF2B5EF4-FFF2-40B4-BE49-F238E27FC236}">
                <a16:creationId xmlns:a16="http://schemas.microsoft.com/office/drawing/2014/main" id="{A101AE34-BE41-C60F-C543-4B8E90377A28}"/>
              </a:ext>
            </a:extLst>
          </p:cNvPr>
          <p:cNvSpPr txBox="1"/>
          <p:nvPr/>
        </p:nvSpPr>
        <p:spPr>
          <a:xfrm>
            <a:off x="3399312" y="2879930"/>
            <a:ext cx="10070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R1 + 2R3</a:t>
            </a:r>
          </a:p>
          <a:p>
            <a:r>
              <a:rPr lang="en-US" dirty="0">
                <a:solidFill>
                  <a:srgbClr val="FF0000"/>
                </a:solidFill>
              </a:rPr>
              <a:t>R2 + 7R3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FDA582E8-E730-5661-4373-AF86BFBE74D6}"/>
                  </a:ext>
                </a:extLst>
              </p:cNvPr>
              <p:cNvSpPr/>
              <p:nvPr/>
            </p:nvSpPr>
            <p:spPr>
              <a:xfrm>
                <a:off x="4406319" y="2606952"/>
                <a:ext cx="2596083" cy="122623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5"/>
                                  <m:mcJc m:val="center"/>
                                </m:mcPr>
                              </m:mc>
                            </m:mcs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e>
                          </m:mr>
                          <m:m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</m:mr>
                          <m:m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mr>
                          <m:m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000" dirty="0"/>
                  <a:t>    </a:t>
                </a:r>
              </a:p>
            </p:txBody>
          </p:sp>
        </mc:Choice>
        <mc:Fallback xmlns="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FDA582E8-E730-5661-4373-AF86BFBE74D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06319" y="2606952"/>
                <a:ext cx="2596083" cy="122623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>
            <a:extLst>
              <a:ext uri="{FF2B5EF4-FFF2-40B4-BE49-F238E27FC236}">
                <a16:creationId xmlns:a16="http://schemas.microsoft.com/office/drawing/2014/main" id="{5820FEDC-670E-71C4-9CEC-5489EF8FF047}"/>
              </a:ext>
            </a:extLst>
          </p:cNvPr>
          <p:cNvSpPr txBox="1"/>
          <p:nvPr/>
        </p:nvSpPr>
        <p:spPr>
          <a:xfrm>
            <a:off x="6908979" y="2729827"/>
            <a:ext cx="100700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R1 – 5R4</a:t>
            </a:r>
          </a:p>
          <a:p>
            <a:r>
              <a:rPr lang="en-US" dirty="0">
                <a:solidFill>
                  <a:srgbClr val="FF0000"/>
                </a:solidFill>
              </a:rPr>
              <a:t>R2 – 3R4</a:t>
            </a:r>
          </a:p>
          <a:p>
            <a:r>
              <a:rPr lang="en-US" dirty="0">
                <a:solidFill>
                  <a:srgbClr val="FF0000"/>
                </a:solidFill>
              </a:rPr>
              <a:t>R3 + R4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6E6C3F36-8D79-FB3C-0F89-6555DF24BD57}"/>
                  </a:ext>
                </a:extLst>
              </p:cNvPr>
              <p:cNvSpPr/>
              <p:nvPr/>
            </p:nvSpPr>
            <p:spPr>
              <a:xfrm>
                <a:off x="8207020" y="2606952"/>
                <a:ext cx="2596083" cy="122623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5"/>
                                  <m:mcJc m:val="center"/>
                                </m:mcPr>
                              </m:mc>
                            </m:mcs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mr>
                          <m:m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000" dirty="0"/>
                  <a:t>    </a:t>
                </a:r>
              </a:p>
            </p:txBody>
          </p:sp>
        </mc:Choice>
        <mc:Fallback xmlns="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6E6C3F36-8D79-FB3C-0F89-6555DF24BD5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07020" y="2606952"/>
                <a:ext cx="2596083" cy="122623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extBox 17">
            <a:extLst>
              <a:ext uri="{FF2B5EF4-FFF2-40B4-BE49-F238E27FC236}">
                <a16:creationId xmlns:a16="http://schemas.microsoft.com/office/drawing/2014/main" id="{0BDFC4A0-401C-2002-4D14-95520B6F4E19}"/>
              </a:ext>
            </a:extLst>
          </p:cNvPr>
          <p:cNvSpPr txBox="1"/>
          <p:nvPr/>
        </p:nvSpPr>
        <p:spPr>
          <a:xfrm>
            <a:off x="5629719" y="1807456"/>
            <a:ext cx="22862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>
                <a:solidFill>
                  <a:srgbClr val="FF0000"/>
                </a:solidFill>
              </a:rPr>
              <a:t>Matriks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eselon</a:t>
            </a:r>
            <a:r>
              <a:rPr lang="en-US" sz="2000" dirty="0">
                <a:solidFill>
                  <a:srgbClr val="FF0000"/>
                </a:solidFill>
              </a:rPr>
              <a:t> baris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AF0989F-B842-633C-1525-A7BED3478091}"/>
              </a:ext>
            </a:extLst>
          </p:cNvPr>
          <p:cNvSpPr txBox="1"/>
          <p:nvPr/>
        </p:nvSpPr>
        <p:spPr>
          <a:xfrm>
            <a:off x="983003" y="915289"/>
            <a:ext cx="5126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…</a:t>
            </a:r>
          </a:p>
        </p:txBody>
      </p:sp>
      <p:sp>
        <p:nvSpPr>
          <p:cNvPr id="22" name="Slide Number Placeholder 21">
            <a:extLst>
              <a:ext uri="{FF2B5EF4-FFF2-40B4-BE49-F238E27FC236}">
                <a16:creationId xmlns:a16="http://schemas.microsoft.com/office/drawing/2014/main" id="{4D22B8BE-3E4F-AD9A-3541-E88D1F1429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176A-A4ED-48C3-9DF2-9E6CAB0767D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6746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141CE9-CE81-46BD-81B2-C95CD65F37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7520" y="384095"/>
            <a:ext cx="11267440" cy="54657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err="1"/>
              <a:t>Contoh</a:t>
            </a:r>
            <a:r>
              <a:rPr lang="en-US" b="1" dirty="0"/>
              <a:t> 2</a:t>
            </a:r>
            <a:r>
              <a:rPr lang="en-US" dirty="0"/>
              <a:t>: </a:t>
            </a:r>
            <a:r>
              <a:rPr lang="en-US" dirty="0" err="1"/>
              <a:t>Selesaikan</a:t>
            </a:r>
            <a:r>
              <a:rPr lang="en-US" dirty="0"/>
              <a:t> SPL </a:t>
            </a:r>
            <a:r>
              <a:rPr lang="en-US" dirty="0" err="1"/>
              <a:t>berikut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eliminasi</a:t>
            </a:r>
            <a:r>
              <a:rPr lang="en-US" dirty="0"/>
              <a:t> Gauss-Jordan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Penyelesaian</a:t>
            </a:r>
            <a:r>
              <a:rPr lang="en-US" dirty="0"/>
              <a:t>:</a:t>
            </a:r>
          </a:p>
          <a:p>
            <a:pPr marL="0" indent="0">
              <a:buNone/>
            </a:pPr>
            <a:endParaRPr lang="en-US" sz="220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CFBC690-3E98-40E4-8194-4DE4120D773E}"/>
              </a:ext>
            </a:extLst>
          </p:cNvPr>
          <p:cNvSpPr/>
          <p:nvPr/>
        </p:nvSpPr>
        <p:spPr>
          <a:xfrm>
            <a:off x="2184400" y="916235"/>
            <a:ext cx="6096000" cy="181588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dirty="0"/>
              <a:t>x</a:t>
            </a:r>
            <a:r>
              <a:rPr lang="en-US" sz="2400" baseline="-25000" dirty="0"/>
              <a:t>1</a:t>
            </a:r>
            <a:r>
              <a:rPr lang="en-US" sz="2400" dirty="0"/>
              <a:t>   –   x</a:t>
            </a:r>
            <a:r>
              <a:rPr lang="en-US" sz="2400" baseline="-25000" dirty="0"/>
              <a:t>2</a:t>
            </a:r>
            <a:r>
              <a:rPr lang="en-US" sz="2400" dirty="0"/>
              <a:t> + 2x</a:t>
            </a:r>
            <a:r>
              <a:rPr lang="en-US" sz="2400" baseline="-25000" dirty="0"/>
              <a:t>3</a:t>
            </a:r>
            <a:r>
              <a:rPr lang="en-US" sz="2400" dirty="0"/>
              <a:t> –   x</a:t>
            </a:r>
            <a:r>
              <a:rPr lang="en-US" sz="2400" baseline="-25000" dirty="0"/>
              <a:t>4</a:t>
            </a:r>
            <a:r>
              <a:rPr lang="en-US" sz="2400" dirty="0"/>
              <a:t> = -1</a:t>
            </a:r>
          </a:p>
          <a:p>
            <a:r>
              <a:rPr lang="en-US" sz="2400" dirty="0"/>
              <a:t>2x</a:t>
            </a:r>
            <a:r>
              <a:rPr lang="en-US" sz="2400" baseline="-25000" dirty="0"/>
              <a:t>1</a:t>
            </a:r>
            <a:r>
              <a:rPr lang="en-US" sz="2400" dirty="0"/>
              <a:t> +   x</a:t>
            </a:r>
            <a:r>
              <a:rPr lang="en-US" sz="2400" baseline="-25000" dirty="0"/>
              <a:t>2</a:t>
            </a:r>
            <a:r>
              <a:rPr lang="en-US" sz="2400" dirty="0"/>
              <a:t> – 2x</a:t>
            </a:r>
            <a:r>
              <a:rPr lang="en-US" sz="2400" baseline="-25000" dirty="0"/>
              <a:t>3</a:t>
            </a:r>
            <a:r>
              <a:rPr lang="en-US" sz="2400" dirty="0"/>
              <a:t> – 2x</a:t>
            </a:r>
            <a:r>
              <a:rPr lang="en-US" sz="2400" baseline="-25000" dirty="0"/>
              <a:t>4</a:t>
            </a:r>
            <a:r>
              <a:rPr lang="en-US" sz="2400" dirty="0"/>
              <a:t> = -2</a:t>
            </a:r>
          </a:p>
          <a:p>
            <a:r>
              <a:rPr lang="en-US" sz="2400" dirty="0"/>
              <a:t>–x</a:t>
            </a:r>
            <a:r>
              <a:rPr lang="en-US" sz="2400" baseline="-25000" dirty="0"/>
              <a:t>1</a:t>
            </a:r>
            <a:r>
              <a:rPr lang="en-US" sz="2400" dirty="0"/>
              <a:t> + 2x</a:t>
            </a:r>
            <a:r>
              <a:rPr lang="en-US" sz="2400" baseline="-25000" dirty="0"/>
              <a:t>2</a:t>
            </a:r>
            <a:r>
              <a:rPr lang="en-US" sz="2400" dirty="0"/>
              <a:t> – 4x</a:t>
            </a:r>
            <a:r>
              <a:rPr lang="en-US" sz="2400" baseline="-25000" dirty="0"/>
              <a:t>3 </a:t>
            </a:r>
            <a:r>
              <a:rPr lang="en-US" sz="2400" dirty="0"/>
              <a:t> +  x</a:t>
            </a:r>
            <a:r>
              <a:rPr lang="en-US" sz="2400" baseline="-25000" dirty="0"/>
              <a:t>4</a:t>
            </a:r>
            <a:r>
              <a:rPr lang="en-US" sz="2400" dirty="0"/>
              <a:t>  = 1</a:t>
            </a:r>
          </a:p>
          <a:p>
            <a:r>
              <a:rPr lang="en-US" sz="2400" dirty="0"/>
              <a:t>3x</a:t>
            </a:r>
            <a:r>
              <a:rPr lang="en-US" sz="2400" baseline="-25000" dirty="0"/>
              <a:t>1                                </a:t>
            </a:r>
            <a:r>
              <a:rPr lang="en-US" sz="2400" dirty="0"/>
              <a:t>– 3x</a:t>
            </a:r>
            <a:r>
              <a:rPr lang="en-US" sz="2400" baseline="-25000" dirty="0"/>
              <a:t>4</a:t>
            </a:r>
            <a:r>
              <a:rPr lang="en-US" sz="2400" dirty="0"/>
              <a:t> = -3</a:t>
            </a:r>
          </a:p>
          <a:p>
            <a:r>
              <a:rPr lang="en-US" sz="2400" baseline="-25000" dirty="0"/>
              <a:t>         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A6F61878-DBD7-4A64-ABE2-E6B3C89CAB88}"/>
                  </a:ext>
                </a:extLst>
              </p:cNvPr>
              <p:cNvSpPr/>
              <p:nvPr/>
            </p:nvSpPr>
            <p:spPr>
              <a:xfrm>
                <a:off x="598046" y="3236071"/>
                <a:ext cx="3691844" cy="122623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5"/>
                                  <m:mcJc m:val="center"/>
                                </m:mcPr>
                              </m:mc>
                            </m:mcs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mr>
                          <m:m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</m:mr>
                          <m:m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000" dirty="0"/>
                  <a:t>        </a:t>
                </a:r>
              </a:p>
            </p:txBody>
          </p:sp>
        </mc:Choice>
        <mc:Fallback xmlns="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A6F61878-DBD7-4A64-ABE2-E6B3C89CAB8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8046" y="3236071"/>
                <a:ext cx="3691844" cy="122623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441F8FB6-5A89-48C1-A217-3DDE4555DF22}"/>
                  </a:ext>
                </a:extLst>
              </p:cNvPr>
              <p:cNvSpPr/>
              <p:nvPr/>
            </p:nvSpPr>
            <p:spPr>
              <a:xfrm>
                <a:off x="4502129" y="3264257"/>
                <a:ext cx="3255828" cy="122623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5"/>
                                  <m:mcJc m:val="center"/>
                                </m:mcPr>
                              </m:mc>
                            </m:mcs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mr>
                          <m:mr>
                            <m:e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−6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−6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000" dirty="0"/>
                  <a:t>      </a:t>
                </a:r>
              </a:p>
            </p:txBody>
          </p:sp>
        </mc:Choice>
        <mc:Fallback xmlns="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441F8FB6-5A89-48C1-A217-3DDE4555DF2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2129" y="3264257"/>
                <a:ext cx="3255828" cy="122623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>
            <a:extLst>
              <a:ext uri="{FF2B5EF4-FFF2-40B4-BE49-F238E27FC236}">
                <a16:creationId xmlns:a16="http://schemas.microsoft.com/office/drawing/2014/main" id="{9EB71FC4-A896-4E10-9F59-A5EEC6B7A7BE}"/>
              </a:ext>
            </a:extLst>
          </p:cNvPr>
          <p:cNvSpPr txBox="1"/>
          <p:nvPr/>
        </p:nvSpPr>
        <p:spPr>
          <a:xfrm>
            <a:off x="3592587" y="3446019"/>
            <a:ext cx="954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R2 –2R1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B2FE4A5-2554-4F7E-ACB9-158DF27387BD}"/>
              </a:ext>
            </a:extLst>
          </p:cNvPr>
          <p:cNvSpPr txBox="1"/>
          <p:nvPr/>
        </p:nvSpPr>
        <p:spPr>
          <a:xfrm>
            <a:off x="3592587" y="3815351"/>
            <a:ext cx="10599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R3 + R1</a:t>
            </a:r>
          </a:p>
          <a:p>
            <a:r>
              <a:rPr lang="en-US" dirty="0">
                <a:solidFill>
                  <a:srgbClr val="FF0000"/>
                </a:solidFill>
              </a:rPr>
              <a:t>R4 – 3R1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0552314F-85F5-4468-B791-8B735CB42EA9}"/>
                  </a:ext>
                </a:extLst>
              </p:cNvPr>
              <p:cNvSpPr/>
              <p:nvPr/>
            </p:nvSpPr>
            <p:spPr>
              <a:xfrm>
                <a:off x="7943905" y="3283963"/>
                <a:ext cx="3140411" cy="122623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5"/>
                                  <m:mcJc m:val="center"/>
                                </m:mcPr>
                              </m:mc>
                            </m:mcs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mr>
                          <m:m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−6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000" dirty="0"/>
                  <a:t>    </a:t>
                </a:r>
              </a:p>
            </p:txBody>
          </p:sp>
        </mc:Choice>
        <mc:Fallback xmlns="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0552314F-85F5-4468-B791-8B735CB42EA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43905" y="3283963"/>
                <a:ext cx="3140411" cy="122623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>
            <a:extLst>
              <a:ext uri="{FF2B5EF4-FFF2-40B4-BE49-F238E27FC236}">
                <a16:creationId xmlns:a16="http://schemas.microsoft.com/office/drawing/2014/main" id="{B1132872-8AC2-483E-A621-3E0BCF858ABD}"/>
              </a:ext>
            </a:extLst>
          </p:cNvPr>
          <p:cNvSpPr txBox="1"/>
          <p:nvPr/>
        </p:nvSpPr>
        <p:spPr>
          <a:xfrm>
            <a:off x="7286684" y="3655268"/>
            <a:ext cx="7393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R2 / 3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FD2B923-D4E6-4E2E-BE2E-B1B577187AF8}"/>
              </a:ext>
            </a:extLst>
          </p:cNvPr>
          <p:cNvSpPr txBox="1"/>
          <p:nvPr/>
        </p:nvSpPr>
        <p:spPr>
          <a:xfrm>
            <a:off x="3399903" y="5363249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R1 + R2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94FADAD-349A-492A-8FBB-56BB47ECA53E}"/>
              </a:ext>
            </a:extLst>
          </p:cNvPr>
          <p:cNvSpPr txBox="1"/>
          <p:nvPr/>
        </p:nvSpPr>
        <p:spPr>
          <a:xfrm>
            <a:off x="10797853" y="3962063"/>
            <a:ext cx="954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R4 –3R2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0E664CC0-F9CA-4A5C-8738-21B7928C055C}"/>
                  </a:ext>
                </a:extLst>
              </p:cNvPr>
              <p:cNvSpPr/>
              <p:nvPr/>
            </p:nvSpPr>
            <p:spPr>
              <a:xfrm>
                <a:off x="598046" y="4970976"/>
                <a:ext cx="3441776" cy="122623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5"/>
                                  <m:mcJc m:val="center"/>
                                </m:mcPr>
                              </m:mc>
                            </m:mcs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mr>
                          <m:m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000" dirty="0"/>
                  <a:t>       </a:t>
                </a:r>
              </a:p>
            </p:txBody>
          </p:sp>
        </mc:Choice>
        <mc:Fallback xmlns="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0E664CC0-F9CA-4A5C-8738-21B7928C055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8046" y="4970976"/>
                <a:ext cx="3441776" cy="122623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TextBox 21">
            <a:extLst>
              <a:ext uri="{FF2B5EF4-FFF2-40B4-BE49-F238E27FC236}">
                <a16:creationId xmlns:a16="http://schemas.microsoft.com/office/drawing/2014/main" id="{768A0FA0-CC0C-4CF2-8B3C-7B637997B18F}"/>
              </a:ext>
            </a:extLst>
          </p:cNvPr>
          <p:cNvSpPr txBox="1"/>
          <p:nvPr/>
        </p:nvSpPr>
        <p:spPr>
          <a:xfrm>
            <a:off x="10819649" y="3558620"/>
            <a:ext cx="8370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R3 –R2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A1042CC6-93E2-45DC-9DE9-3EBC28E89228}"/>
                  </a:ext>
                </a:extLst>
              </p:cNvPr>
              <p:cNvSpPr/>
              <p:nvPr/>
            </p:nvSpPr>
            <p:spPr>
              <a:xfrm>
                <a:off x="4148686" y="4990947"/>
                <a:ext cx="3121175" cy="122623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5"/>
                                  <m:mcJc m:val="center"/>
                                </m:mcPr>
                              </m:mc>
                            </m:mcs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mr>
                          <m:m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000" dirty="0"/>
                  <a:t>       </a:t>
                </a:r>
              </a:p>
            </p:txBody>
          </p:sp>
        </mc:Choice>
        <mc:Fallback xmlns=""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A1042CC6-93E2-45DC-9DE9-3EBC28E8922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48686" y="4990947"/>
                <a:ext cx="3121175" cy="122623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Rectangle 23">
            <a:extLst>
              <a:ext uri="{FF2B5EF4-FFF2-40B4-BE49-F238E27FC236}">
                <a16:creationId xmlns:a16="http://schemas.microsoft.com/office/drawing/2014/main" id="{B13CF21E-E80A-4517-B47B-4AF519D5EAF0}"/>
              </a:ext>
            </a:extLst>
          </p:cNvPr>
          <p:cNvSpPr/>
          <p:nvPr/>
        </p:nvSpPr>
        <p:spPr>
          <a:xfrm>
            <a:off x="6894284" y="4947751"/>
            <a:ext cx="414157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/>
              <a:t>Persamaan</a:t>
            </a:r>
            <a:r>
              <a:rPr lang="en-US" sz="2400" dirty="0"/>
              <a:t> yang </a:t>
            </a:r>
            <a:r>
              <a:rPr lang="en-US" sz="2400" dirty="0" err="1"/>
              <a:t>diperoleh</a:t>
            </a:r>
            <a:r>
              <a:rPr lang="en-US" sz="2400" dirty="0"/>
              <a:t>:</a:t>
            </a:r>
          </a:p>
          <a:p>
            <a:r>
              <a:rPr lang="en-US" sz="2400" dirty="0"/>
              <a:t>   x</a:t>
            </a:r>
            <a:r>
              <a:rPr lang="en-US" sz="2400" baseline="-25000" dirty="0"/>
              <a:t>1</a:t>
            </a:r>
            <a:r>
              <a:rPr lang="en-US" sz="2400" dirty="0"/>
              <a:t> – x</a:t>
            </a:r>
            <a:r>
              <a:rPr lang="en-US" sz="2400" baseline="-25000" dirty="0"/>
              <a:t>4</a:t>
            </a:r>
            <a:r>
              <a:rPr lang="en-US" sz="2400" dirty="0"/>
              <a:t> = -1  	(</a:t>
            </a:r>
            <a:r>
              <a:rPr lang="en-US" sz="2400" dirty="0" err="1"/>
              <a:t>i</a:t>
            </a:r>
            <a:r>
              <a:rPr lang="en-US" sz="2400" dirty="0"/>
              <a:t>)</a:t>
            </a:r>
          </a:p>
          <a:p>
            <a:r>
              <a:rPr lang="en-US" sz="2400" dirty="0"/>
              <a:t>   x</a:t>
            </a:r>
            <a:r>
              <a:rPr lang="en-US" sz="2400" baseline="-25000" dirty="0"/>
              <a:t>2</a:t>
            </a:r>
            <a:r>
              <a:rPr lang="en-US" sz="2400" dirty="0"/>
              <a:t> – 2x</a:t>
            </a:r>
            <a:r>
              <a:rPr lang="en-US" sz="2400" baseline="-25000" dirty="0"/>
              <a:t>3</a:t>
            </a:r>
            <a:r>
              <a:rPr lang="en-US" sz="2400" dirty="0"/>
              <a:t>  = 0	(ii)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591C858-6300-4766-BEB4-B3A3FE9ADA7A}"/>
              </a:ext>
            </a:extLst>
          </p:cNvPr>
          <p:cNvSpPr txBox="1"/>
          <p:nvPr/>
        </p:nvSpPr>
        <p:spPr>
          <a:xfrm>
            <a:off x="4051832" y="6270794"/>
            <a:ext cx="33148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>
                <a:solidFill>
                  <a:srgbClr val="FF0000"/>
                </a:solidFill>
              </a:rPr>
              <a:t>Matriks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eselon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baris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tereduksi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4016BD-745A-88D4-C590-27E164EE8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176A-A4ED-48C3-9DF2-9E6CAB0767D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238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B3BB8146-4961-46F1-AACB-146F9FD674FC}"/>
                  </a:ext>
                </a:extLst>
              </p:cNvPr>
              <p:cNvSpPr/>
              <p:nvPr/>
            </p:nvSpPr>
            <p:spPr>
              <a:xfrm>
                <a:off x="1456286" y="1140307"/>
                <a:ext cx="3121175" cy="122623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5"/>
                                  <m:mcJc m:val="center"/>
                                </m:mcPr>
                              </m:mc>
                            </m:mcs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mr>
                          <m:m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000" dirty="0"/>
                  <a:t>       </a:t>
                </a:r>
              </a:p>
            </p:txBody>
          </p:sp>
        </mc:Choice>
        <mc:Fallback xmlns="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B3BB8146-4961-46F1-AACB-146F9FD674F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56286" y="1140307"/>
                <a:ext cx="3121175" cy="122623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 2">
            <a:extLst>
              <a:ext uri="{FF2B5EF4-FFF2-40B4-BE49-F238E27FC236}">
                <a16:creationId xmlns:a16="http://schemas.microsoft.com/office/drawing/2014/main" id="{2CE13B87-EC28-47CA-B9F1-C0E44B43A559}"/>
              </a:ext>
            </a:extLst>
          </p:cNvPr>
          <p:cNvSpPr/>
          <p:nvPr/>
        </p:nvSpPr>
        <p:spPr>
          <a:xfrm>
            <a:off x="946084" y="2593787"/>
            <a:ext cx="847223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/>
              <a:t>Persamaan</a:t>
            </a:r>
            <a:r>
              <a:rPr lang="en-US" sz="2400" dirty="0"/>
              <a:t> yang </a:t>
            </a:r>
            <a:r>
              <a:rPr lang="en-US" sz="2400" dirty="0" err="1"/>
              <a:t>diperoleh</a:t>
            </a:r>
            <a:r>
              <a:rPr lang="en-US" sz="2400" dirty="0"/>
              <a:t>:</a:t>
            </a:r>
          </a:p>
          <a:p>
            <a:r>
              <a:rPr lang="en-US" sz="2400" dirty="0"/>
              <a:t>   x</a:t>
            </a:r>
            <a:r>
              <a:rPr lang="en-US" sz="2400" baseline="-25000" dirty="0"/>
              <a:t>1</a:t>
            </a:r>
            <a:r>
              <a:rPr lang="en-US" sz="2400" dirty="0"/>
              <a:t> – x</a:t>
            </a:r>
            <a:r>
              <a:rPr lang="en-US" sz="2400" baseline="-25000" dirty="0"/>
              <a:t>4</a:t>
            </a:r>
            <a:r>
              <a:rPr lang="en-US" sz="2400" dirty="0"/>
              <a:t> = -1  	(</a:t>
            </a:r>
            <a:r>
              <a:rPr lang="en-US" sz="2400" dirty="0" err="1"/>
              <a:t>i</a:t>
            </a:r>
            <a:r>
              <a:rPr lang="en-US" sz="2400" dirty="0"/>
              <a:t>)</a:t>
            </a:r>
          </a:p>
          <a:p>
            <a:r>
              <a:rPr lang="en-US" sz="2400" dirty="0"/>
              <a:t>   x</a:t>
            </a:r>
            <a:r>
              <a:rPr lang="en-US" sz="2400" baseline="-25000" dirty="0"/>
              <a:t>2</a:t>
            </a:r>
            <a:r>
              <a:rPr lang="en-US" sz="2400" dirty="0"/>
              <a:t> – 2x</a:t>
            </a:r>
            <a:r>
              <a:rPr lang="en-US" sz="2400" baseline="-25000" dirty="0"/>
              <a:t>3</a:t>
            </a:r>
            <a:r>
              <a:rPr lang="en-US" sz="2400" dirty="0"/>
              <a:t>  = 0	(ii)</a:t>
            </a:r>
          </a:p>
          <a:p>
            <a:endParaRPr lang="en-US" sz="2400" dirty="0"/>
          </a:p>
          <a:p>
            <a:r>
              <a:rPr lang="en-US" sz="2400" dirty="0"/>
              <a:t>Dari (ii) </a:t>
            </a:r>
            <a:r>
              <a:rPr lang="en-US" sz="2400" dirty="0" err="1"/>
              <a:t>diperoleh</a:t>
            </a:r>
            <a:r>
              <a:rPr lang="en-US" sz="2400" dirty="0"/>
              <a:t>:</a:t>
            </a:r>
          </a:p>
          <a:p>
            <a:r>
              <a:rPr lang="en-US" sz="2400" dirty="0"/>
              <a:t>    x</a:t>
            </a:r>
            <a:r>
              <a:rPr lang="en-US" sz="2400" baseline="-25000" dirty="0"/>
              <a:t>2</a:t>
            </a:r>
            <a:r>
              <a:rPr lang="en-US" sz="2400" dirty="0"/>
              <a:t> = 2x</a:t>
            </a:r>
            <a:r>
              <a:rPr lang="en-US" sz="2400" baseline="-25000" dirty="0"/>
              <a:t>3</a:t>
            </a:r>
            <a:r>
              <a:rPr lang="en-US" sz="2400" dirty="0"/>
              <a:t>  </a:t>
            </a:r>
          </a:p>
          <a:p>
            <a:r>
              <a:rPr lang="en-US" sz="2400" dirty="0"/>
              <a:t>Dari (</a:t>
            </a:r>
            <a:r>
              <a:rPr lang="en-US" sz="2400" dirty="0" err="1"/>
              <a:t>i</a:t>
            </a:r>
            <a:r>
              <a:rPr lang="en-US" sz="2400" dirty="0"/>
              <a:t>) </a:t>
            </a:r>
            <a:r>
              <a:rPr lang="en-US" sz="2400" dirty="0" err="1"/>
              <a:t>diperoleh</a:t>
            </a:r>
            <a:r>
              <a:rPr lang="en-US" sz="2400" dirty="0"/>
              <a:t>:</a:t>
            </a:r>
          </a:p>
          <a:p>
            <a:r>
              <a:rPr lang="en-US" sz="2400" dirty="0"/>
              <a:t>    x</a:t>
            </a:r>
            <a:r>
              <a:rPr lang="en-US" sz="2400" baseline="-25000" dirty="0"/>
              <a:t>1</a:t>
            </a:r>
            <a:r>
              <a:rPr lang="en-US" sz="2400" dirty="0"/>
              <a:t> = x</a:t>
            </a:r>
            <a:r>
              <a:rPr lang="en-US" sz="2400" baseline="-25000" dirty="0"/>
              <a:t>4</a:t>
            </a:r>
            <a:r>
              <a:rPr lang="en-US" sz="2400" dirty="0"/>
              <a:t> – 1  </a:t>
            </a:r>
          </a:p>
          <a:p>
            <a:r>
              <a:rPr lang="en-US" sz="2400" dirty="0" err="1"/>
              <a:t>Misalkan</a:t>
            </a:r>
            <a:r>
              <a:rPr lang="en-US" sz="2400" dirty="0"/>
              <a:t> x</a:t>
            </a:r>
            <a:r>
              <a:rPr lang="en-US" sz="2400" baseline="-25000" dirty="0"/>
              <a:t>3</a:t>
            </a:r>
            <a:r>
              <a:rPr lang="en-US" sz="2400" dirty="0"/>
              <a:t> = r dan x</a:t>
            </a:r>
            <a:r>
              <a:rPr lang="en-US" sz="2400" baseline="-25000" dirty="0"/>
              <a:t>4</a:t>
            </a:r>
            <a:r>
              <a:rPr lang="en-US" sz="2400" dirty="0"/>
              <a:t> = s,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dirty="0" err="1"/>
              <a:t>solusi</a:t>
            </a:r>
            <a:r>
              <a:rPr lang="en-US" sz="2400" dirty="0"/>
              <a:t> SPL </a:t>
            </a:r>
            <a:r>
              <a:rPr lang="en-US" sz="2400" dirty="0" err="1"/>
              <a:t>tersebut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:</a:t>
            </a:r>
          </a:p>
          <a:p>
            <a:r>
              <a:rPr lang="en-US" sz="2400" dirty="0"/>
              <a:t>	 x</a:t>
            </a:r>
            <a:r>
              <a:rPr lang="en-US" sz="2400" baseline="-25000" dirty="0"/>
              <a:t>1</a:t>
            </a:r>
            <a:r>
              <a:rPr lang="en-US" sz="2400" dirty="0"/>
              <a:t> = s – 1, x</a:t>
            </a:r>
            <a:r>
              <a:rPr lang="en-US" sz="2400" baseline="-25000" dirty="0"/>
              <a:t>2</a:t>
            </a:r>
            <a:r>
              <a:rPr lang="en-US" sz="2400" dirty="0"/>
              <a:t> = 2r, x</a:t>
            </a:r>
            <a:r>
              <a:rPr lang="en-US" sz="2400" baseline="-25000" dirty="0"/>
              <a:t>3</a:t>
            </a:r>
            <a:r>
              <a:rPr lang="en-US" sz="2400" dirty="0"/>
              <a:t> = r,  x</a:t>
            </a:r>
            <a:r>
              <a:rPr lang="en-US" sz="2400" baseline="-25000" dirty="0"/>
              <a:t>4</a:t>
            </a:r>
            <a:r>
              <a:rPr lang="en-US" sz="2400" dirty="0"/>
              <a:t> = s,   yang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hal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r,s</a:t>
            </a:r>
            <a:r>
              <a:rPr lang="en-US" sz="2400" dirty="0"/>
              <a:t> </a:t>
            </a:r>
            <a:r>
              <a:rPr lang="en-US" sz="2400" dirty="0">
                <a:sym typeface="Symbol" panose="05050102010706020507" pitchFamily="18" charset="2"/>
              </a:rPr>
              <a:t>R</a:t>
            </a:r>
            <a:r>
              <a:rPr lang="en-US" sz="2400" dirty="0"/>
              <a:t>  	</a:t>
            </a:r>
          </a:p>
          <a:p>
            <a:r>
              <a:rPr lang="en-US" sz="2400" dirty="0"/>
              <a:t>    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EFC07CA-3BB0-49E1-8EEB-D090757120B7}"/>
              </a:ext>
            </a:extLst>
          </p:cNvPr>
          <p:cNvSpPr/>
          <p:nvPr/>
        </p:nvSpPr>
        <p:spPr>
          <a:xfrm>
            <a:off x="696684" y="451395"/>
            <a:ext cx="897563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/>
              <a:t>Matriks</a:t>
            </a:r>
            <a:r>
              <a:rPr lang="en-US" sz="2400" dirty="0"/>
              <a:t> </a:t>
            </a:r>
            <a:r>
              <a:rPr lang="en-US" sz="2400" i="1" dirty="0"/>
              <a:t>augmented</a:t>
            </a:r>
            <a:r>
              <a:rPr lang="en-US" sz="2400" dirty="0"/>
              <a:t> </a:t>
            </a:r>
            <a:r>
              <a:rPr lang="en-US" sz="2400" dirty="0" err="1"/>
              <a:t>terakhir</a:t>
            </a:r>
            <a:r>
              <a:rPr lang="en-US" sz="2400" dirty="0"/>
              <a:t> </a:t>
            </a:r>
            <a:r>
              <a:rPr lang="en-US" sz="2400" dirty="0" err="1"/>
              <a:t>sudah</a:t>
            </a:r>
            <a:r>
              <a:rPr lang="en-US" sz="2400" dirty="0"/>
              <a:t> </a:t>
            </a:r>
            <a:r>
              <a:rPr lang="en-US" sz="2400" dirty="0" err="1"/>
              <a:t>berbentuk</a:t>
            </a:r>
            <a:r>
              <a:rPr lang="en-US" sz="2400" dirty="0"/>
              <a:t> </a:t>
            </a:r>
            <a:r>
              <a:rPr lang="en-US" sz="2400" dirty="0" err="1"/>
              <a:t>eselon</a:t>
            </a:r>
            <a:r>
              <a:rPr lang="en-US" sz="2400" dirty="0"/>
              <a:t> </a:t>
            </a:r>
            <a:r>
              <a:rPr lang="en-US" sz="2400" dirty="0" err="1"/>
              <a:t>baris</a:t>
            </a:r>
            <a:r>
              <a:rPr lang="en-US" sz="2400" dirty="0"/>
              <a:t> </a:t>
            </a:r>
            <a:r>
              <a:rPr lang="en-US" sz="2400" dirty="0" err="1"/>
              <a:t>tereduksi</a:t>
            </a:r>
            <a:r>
              <a:rPr lang="en-US" sz="2400" dirty="0"/>
              <a:t>: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7D7B90B-F82D-B4F1-A17D-6CF53325E8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176A-A4ED-48C3-9DF2-9E6CAB0767D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4343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141CE9-CE81-46BD-81B2-C95CD65F37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582" y="452820"/>
            <a:ext cx="11267440" cy="59523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err="1"/>
              <a:t>Contoh</a:t>
            </a:r>
            <a:r>
              <a:rPr lang="en-US" b="1" dirty="0"/>
              <a:t> 3</a:t>
            </a:r>
            <a:r>
              <a:rPr lang="en-US" dirty="0"/>
              <a:t>: </a:t>
            </a:r>
            <a:r>
              <a:rPr lang="en-US" dirty="0" err="1"/>
              <a:t>Selesaikan</a:t>
            </a:r>
            <a:r>
              <a:rPr lang="en-US" dirty="0"/>
              <a:t> SPL </a:t>
            </a:r>
            <a:r>
              <a:rPr lang="en-US" dirty="0" err="1"/>
              <a:t>berikut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eliminasi</a:t>
            </a:r>
            <a:r>
              <a:rPr lang="en-US" dirty="0"/>
              <a:t> Gauss-Jordan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Penyelesaian</a:t>
            </a:r>
            <a:r>
              <a:rPr lang="en-US" dirty="0"/>
              <a:t>:</a:t>
            </a:r>
          </a:p>
          <a:p>
            <a:pPr marL="0" indent="0">
              <a:buNone/>
            </a:pPr>
            <a:endParaRPr lang="en-US" sz="220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CFBC690-3E98-40E4-8194-4DE4120D773E}"/>
              </a:ext>
            </a:extLst>
          </p:cNvPr>
          <p:cNvSpPr/>
          <p:nvPr/>
        </p:nvSpPr>
        <p:spPr>
          <a:xfrm>
            <a:off x="2071589" y="920281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dirty="0"/>
              <a:t>                 – 2x</a:t>
            </a:r>
            <a:r>
              <a:rPr lang="en-US" sz="2400" baseline="-25000" dirty="0"/>
              <a:t>3</a:t>
            </a:r>
            <a:r>
              <a:rPr lang="en-US" sz="2400" dirty="0"/>
              <a:t>            + 7x</a:t>
            </a:r>
            <a:r>
              <a:rPr lang="en-US" sz="2400" baseline="-25000" dirty="0"/>
              <a:t>5</a:t>
            </a:r>
            <a:r>
              <a:rPr lang="en-US" sz="2400" dirty="0"/>
              <a:t>     = 12</a:t>
            </a:r>
          </a:p>
          <a:p>
            <a:r>
              <a:rPr lang="en-US" sz="2400" dirty="0"/>
              <a:t>2x</a:t>
            </a:r>
            <a:r>
              <a:rPr lang="en-US" sz="2400" baseline="-25000" dirty="0"/>
              <a:t>1</a:t>
            </a:r>
            <a:r>
              <a:rPr lang="en-US" sz="2400" dirty="0"/>
              <a:t> + 4x</a:t>
            </a:r>
            <a:r>
              <a:rPr lang="en-US" sz="2400" baseline="-25000" dirty="0"/>
              <a:t>2</a:t>
            </a:r>
            <a:r>
              <a:rPr lang="en-US" sz="2400" dirty="0"/>
              <a:t> – 10x</a:t>
            </a:r>
            <a:r>
              <a:rPr lang="en-US" sz="2400" baseline="-25000" dirty="0"/>
              <a:t>3</a:t>
            </a:r>
            <a:r>
              <a:rPr lang="en-US" sz="2400" dirty="0"/>
              <a:t> +  6x</a:t>
            </a:r>
            <a:r>
              <a:rPr lang="en-US" sz="2400" baseline="-25000" dirty="0"/>
              <a:t>4</a:t>
            </a:r>
            <a:r>
              <a:rPr lang="en-US" sz="2400" dirty="0"/>
              <a:t> + 12x</a:t>
            </a:r>
            <a:r>
              <a:rPr lang="en-US" sz="2400" baseline="-25000" dirty="0"/>
              <a:t>5</a:t>
            </a:r>
            <a:r>
              <a:rPr lang="en-US" sz="2400" dirty="0"/>
              <a:t> = 28 </a:t>
            </a:r>
          </a:p>
          <a:p>
            <a:r>
              <a:rPr lang="en-US" sz="2400" dirty="0"/>
              <a:t>2x</a:t>
            </a:r>
            <a:r>
              <a:rPr lang="en-US" sz="2400" baseline="-25000" dirty="0"/>
              <a:t>1</a:t>
            </a:r>
            <a:r>
              <a:rPr lang="en-US" sz="2400" dirty="0"/>
              <a:t> + 4x</a:t>
            </a:r>
            <a:r>
              <a:rPr lang="en-US" sz="2400" baseline="-25000" dirty="0"/>
              <a:t>2</a:t>
            </a:r>
            <a:r>
              <a:rPr lang="en-US" sz="2400" dirty="0"/>
              <a:t> – 5x</a:t>
            </a:r>
            <a:r>
              <a:rPr lang="en-US" sz="2400" baseline="-25000" dirty="0"/>
              <a:t>3</a:t>
            </a:r>
            <a:r>
              <a:rPr lang="en-US" sz="2400" dirty="0"/>
              <a:t>   +  8x</a:t>
            </a:r>
            <a:r>
              <a:rPr lang="en-US" sz="2400" baseline="-25000" dirty="0"/>
              <a:t>4</a:t>
            </a:r>
            <a:r>
              <a:rPr lang="en-US" sz="2400" dirty="0"/>
              <a:t> – 5x</a:t>
            </a:r>
            <a:r>
              <a:rPr lang="en-US" sz="2400" baseline="-25000" dirty="0"/>
              <a:t>5</a:t>
            </a:r>
            <a:r>
              <a:rPr lang="en-US" sz="2400" dirty="0"/>
              <a:t>   = -1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A8D4054F-C247-40C3-A546-A043F295CC58}"/>
                  </a:ext>
                </a:extLst>
              </p:cNvPr>
              <p:cNvSpPr/>
              <p:nvPr/>
            </p:nvSpPr>
            <p:spPr>
              <a:xfrm>
                <a:off x="549301" y="3159760"/>
                <a:ext cx="4482637" cy="106894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6"/>
                                  <m:mcJc m:val="center"/>
                                </m:mcPr>
                              </m:mc>
                            </m:mcs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12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28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−5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−5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   ~  </a:t>
                </a:r>
              </a:p>
            </p:txBody>
          </p:sp>
        </mc:Choice>
        <mc:Fallback xmlns="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A8D4054F-C247-40C3-A546-A043F295CC5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9301" y="3159760"/>
                <a:ext cx="4482637" cy="106894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C8E26AFA-9AB0-4BD8-959B-2911F75DC396}"/>
                  </a:ext>
                </a:extLst>
              </p:cNvPr>
              <p:cNvSpPr/>
              <p:nvPr/>
            </p:nvSpPr>
            <p:spPr>
              <a:xfrm>
                <a:off x="5119589" y="3159760"/>
                <a:ext cx="4413709" cy="106894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6"/>
                                  <m:mcJc m:val="center"/>
                                </m:mcPr>
                              </m:mc>
                            </m:mcs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28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12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−5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−5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   ~  </a:t>
                </a:r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C8E26AFA-9AB0-4BD8-959B-2911F75DC39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19589" y="3159760"/>
                <a:ext cx="4413709" cy="1068947"/>
              </a:xfrm>
              <a:prstGeom prst="rect">
                <a:avLst/>
              </a:prstGeom>
              <a:blipFill>
                <a:blip r:embed="rId5"/>
                <a:stretch>
                  <a:fillRect r="-11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>
            <a:extLst>
              <a:ext uri="{FF2B5EF4-FFF2-40B4-BE49-F238E27FC236}">
                <a16:creationId xmlns:a16="http://schemas.microsoft.com/office/drawing/2014/main" id="{522E2E96-A72D-4C25-92C8-1AF156C2ED4E}"/>
              </a:ext>
            </a:extLst>
          </p:cNvPr>
          <p:cNvSpPr txBox="1"/>
          <p:nvPr/>
        </p:nvSpPr>
        <p:spPr>
          <a:xfrm>
            <a:off x="4230565" y="3244333"/>
            <a:ext cx="10150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R1 </a:t>
            </a:r>
            <a:r>
              <a:rPr lang="en-US" dirty="0">
                <a:solidFill>
                  <a:srgbClr val="FF0000"/>
                </a:solidFill>
                <a:sym typeface="Symbol" panose="05050102010706020507" pitchFamily="18" charset="2"/>
              </a:rPr>
              <a:t> </a:t>
            </a:r>
            <a:r>
              <a:rPr lang="en-US" dirty="0">
                <a:solidFill>
                  <a:srgbClr val="FF0000"/>
                </a:solidFill>
              </a:rPr>
              <a:t>R2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9B41D2A-09CB-4C84-8794-8F74EE871982}"/>
              </a:ext>
            </a:extLst>
          </p:cNvPr>
          <p:cNvSpPr txBox="1"/>
          <p:nvPr/>
        </p:nvSpPr>
        <p:spPr>
          <a:xfrm>
            <a:off x="8833045" y="3225799"/>
            <a:ext cx="633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R1/2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13A217AF-DFD0-4343-937A-3F15656E9AC6}"/>
                  </a:ext>
                </a:extLst>
              </p:cNvPr>
              <p:cNvSpPr/>
              <p:nvPr/>
            </p:nvSpPr>
            <p:spPr>
              <a:xfrm>
                <a:off x="503160" y="4700041"/>
                <a:ext cx="4243790" cy="107644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6"/>
                                  <m:mcJc m:val="center"/>
                                </m:mcPr>
                              </m:mc>
                            </m:mcs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14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12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−5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−5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   ~  </a:t>
                </a:r>
              </a:p>
            </p:txBody>
          </p:sp>
        </mc:Choice>
        <mc:Fallback xmlns="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13A217AF-DFD0-4343-937A-3F15656E9AC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3160" y="4700041"/>
                <a:ext cx="4243790" cy="1076449"/>
              </a:xfrm>
              <a:prstGeom prst="rect">
                <a:avLst/>
              </a:prstGeom>
              <a:blipFill>
                <a:blip r:embed="rId6"/>
                <a:stretch>
                  <a:fillRect r="-114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2073E1C4-39CB-433E-AAB4-67C86BAE6F07}"/>
                  </a:ext>
                </a:extLst>
              </p:cNvPr>
              <p:cNvSpPr/>
              <p:nvPr/>
            </p:nvSpPr>
            <p:spPr>
              <a:xfrm>
                <a:off x="5028704" y="4737388"/>
                <a:ext cx="4753545" cy="107644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6"/>
                                  <m:mcJc m:val="center"/>
                                </m:mcPr>
                              </m:mc>
                            </m:mcs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14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12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1" i="1" smtClean="0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−17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−29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   ~  </a:t>
                </a:r>
              </a:p>
            </p:txBody>
          </p:sp>
        </mc:Choice>
        <mc:Fallback xmlns="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2073E1C4-39CB-433E-AAB4-67C86BAE6F0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8704" y="4737388"/>
                <a:ext cx="4753545" cy="1076449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>
            <a:extLst>
              <a:ext uri="{FF2B5EF4-FFF2-40B4-BE49-F238E27FC236}">
                <a16:creationId xmlns:a16="http://schemas.microsoft.com/office/drawing/2014/main" id="{93DD9B0B-73C0-48B7-A78E-C59A1757FD81}"/>
              </a:ext>
            </a:extLst>
          </p:cNvPr>
          <p:cNvSpPr txBox="1"/>
          <p:nvPr/>
        </p:nvSpPr>
        <p:spPr>
          <a:xfrm>
            <a:off x="4073037" y="4737388"/>
            <a:ext cx="9621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R3 - 2R1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EEB4D24-C07E-4228-A135-4D2EADF99AE7}"/>
              </a:ext>
            </a:extLst>
          </p:cNvPr>
          <p:cNvSpPr txBox="1"/>
          <p:nvPr/>
        </p:nvSpPr>
        <p:spPr>
          <a:xfrm>
            <a:off x="8937863" y="4868933"/>
            <a:ext cx="8451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R2/(-2)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0D4D913-BD5A-0E69-2A30-1630ACB0C9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176A-A4ED-48C3-9DF2-9E6CAB0767D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5796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92A46A9F-2D46-4438-96A1-186DF49AB062}"/>
                  </a:ext>
                </a:extLst>
              </p:cNvPr>
              <p:cNvSpPr/>
              <p:nvPr/>
            </p:nvSpPr>
            <p:spPr>
              <a:xfrm>
                <a:off x="893584" y="754668"/>
                <a:ext cx="4872168" cy="10934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6"/>
                                  <m:mcJc m:val="center"/>
                                </m:mcPr>
                              </m:mc>
                            </m:mcs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14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−7/2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−6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−17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−29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     ~  </a:t>
                </a:r>
              </a:p>
            </p:txBody>
          </p:sp>
        </mc:Choice>
        <mc:Fallback xmlns="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92A46A9F-2D46-4438-96A1-186DF49AB06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3584" y="754668"/>
                <a:ext cx="4872168" cy="1093441"/>
              </a:xfrm>
              <a:prstGeom prst="rect">
                <a:avLst/>
              </a:prstGeom>
              <a:blipFill>
                <a:blip r:embed="rId4"/>
                <a:stretch>
                  <a:fillRect r="-10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76727D2D-171C-421B-880A-6B185DF968E4}"/>
                  </a:ext>
                </a:extLst>
              </p:cNvPr>
              <p:cNvSpPr/>
              <p:nvPr/>
            </p:nvSpPr>
            <p:spPr>
              <a:xfrm>
                <a:off x="5851664" y="754668"/>
                <a:ext cx="4570034" cy="126618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6"/>
                                  <m:mcJc m:val="center"/>
                                </m:mcPr>
                              </m:mc>
                            </m:mcs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14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−7/2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−6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1" i="1" smtClean="0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1/2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   ~  </a:t>
                </a:r>
              </a:p>
            </p:txBody>
          </p:sp>
        </mc:Choice>
        <mc:Fallback xmlns="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76727D2D-171C-421B-880A-6B185DF968E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51664" y="754668"/>
                <a:ext cx="4570034" cy="1266180"/>
              </a:xfrm>
              <a:prstGeom prst="rect">
                <a:avLst/>
              </a:prstGeom>
              <a:blipFill>
                <a:blip r:embed="rId5"/>
                <a:stretch>
                  <a:fillRect r="-9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4627E0BF-6ACE-4A4C-84A8-63607C68A57A}"/>
              </a:ext>
            </a:extLst>
          </p:cNvPr>
          <p:cNvSpPr txBox="1"/>
          <p:nvPr/>
        </p:nvSpPr>
        <p:spPr>
          <a:xfrm>
            <a:off x="9761709" y="907068"/>
            <a:ext cx="9813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R3/(1/2)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5059C63-6E83-430E-9824-8B1FDAA90543}"/>
              </a:ext>
            </a:extLst>
          </p:cNvPr>
          <p:cNvSpPr txBox="1"/>
          <p:nvPr/>
        </p:nvSpPr>
        <p:spPr>
          <a:xfrm>
            <a:off x="4889541" y="907068"/>
            <a:ext cx="9621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R3 - 5R2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B3FCB005-D6DA-4ABE-8713-B0ACDB909FA0}"/>
                  </a:ext>
                </a:extLst>
              </p:cNvPr>
              <p:cNvSpPr/>
              <p:nvPr/>
            </p:nvSpPr>
            <p:spPr>
              <a:xfrm>
                <a:off x="913570" y="2278668"/>
                <a:ext cx="4771178" cy="108593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6"/>
                                  <m:mcJc m:val="center"/>
                                </m:mcPr>
                              </m:mc>
                            </m:mcs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14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−7/2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−6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      ~  </a:t>
                </a:r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B3FCB005-D6DA-4ABE-8713-B0ACDB909FA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3570" y="2278668"/>
                <a:ext cx="4771178" cy="1085938"/>
              </a:xfrm>
              <a:prstGeom prst="rect">
                <a:avLst/>
              </a:prstGeom>
              <a:blipFill>
                <a:blip r:embed="rId6"/>
                <a:stretch>
                  <a:fillRect r="-89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17C04134-B34B-4C98-9291-C3E2945D4DEA}"/>
                  </a:ext>
                </a:extLst>
              </p:cNvPr>
              <p:cNvSpPr/>
              <p:nvPr/>
            </p:nvSpPr>
            <p:spPr>
              <a:xfrm>
                <a:off x="5851664" y="2343062"/>
                <a:ext cx="3785332" cy="107644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6"/>
                                  <m:mcJc m:val="center"/>
                                </m:mcPr>
                              </m:mc>
                            </m:mcs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400" b="1" i="1" smtClean="0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1" i="1" smtClean="0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   ~  </a:t>
                </a:r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17C04134-B34B-4C98-9291-C3E2945D4DE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51664" y="2343062"/>
                <a:ext cx="3785332" cy="1076449"/>
              </a:xfrm>
              <a:prstGeom prst="rect">
                <a:avLst/>
              </a:prstGeom>
              <a:blipFill>
                <a:blip r:embed="rId7"/>
                <a:stretch>
                  <a:fillRect r="-17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7782BC6D-E027-4B17-8D5E-ADB6730417C7}"/>
              </a:ext>
            </a:extLst>
          </p:cNvPr>
          <p:cNvSpPr txBox="1"/>
          <p:nvPr/>
        </p:nvSpPr>
        <p:spPr>
          <a:xfrm>
            <a:off x="4782788" y="2339232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R1 – 6R3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1C9F985-DB01-499C-9FF8-26D772AFD7B1}"/>
              </a:ext>
            </a:extLst>
          </p:cNvPr>
          <p:cNvSpPr txBox="1"/>
          <p:nvPr/>
        </p:nvSpPr>
        <p:spPr>
          <a:xfrm>
            <a:off x="4737255" y="2953020"/>
            <a:ext cx="12666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R2 + 7/2 R3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236FAC5-963A-4CB3-825C-9AF8337EBF60}"/>
              </a:ext>
            </a:extLst>
          </p:cNvPr>
          <p:cNvSpPr txBox="1"/>
          <p:nvPr/>
        </p:nvSpPr>
        <p:spPr>
          <a:xfrm>
            <a:off x="8920354" y="2449970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R1 + 5R2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958831BC-275C-4886-9C74-E004643F8CDE}"/>
                  </a:ext>
                </a:extLst>
              </p:cNvPr>
              <p:cNvSpPr/>
              <p:nvPr/>
            </p:nvSpPr>
            <p:spPr>
              <a:xfrm>
                <a:off x="893584" y="3751216"/>
                <a:ext cx="3402213" cy="106894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6"/>
                                  <m:mcJc m:val="center"/>
                                </m:mcPr>
                              </m:mc>
                            </m:mcs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1" i="1" smtClean="0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     </a:t>
                </a:r>
              </a:p>
            </p:txBody>
          </p:sp>
        </mc:Choice>
        <mc:Fallback xmlns="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958831BC-275C-4886-9C74-E004643F8CD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3584" y="3751216"/>
                <a:ext cx="3402213" cy="106894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>
            <a:extLst>
              <a:ext uri="{FF2B5EF4-FFF2-40B4-BE49-F238E27FC236}">
                <a16:creationId xmlns:a16="http://schemas.microsoft.com/office/drawing/2014/main" id="{045E1876-7155-4BFB-AA5F-956B6503A462}"/>
              </a:ext>
            </a:extLst>
          </p:cNvPr>
          <p:cNvSpPr txBox="1"/>
          <p:nvPr/>
        </p:nvSpPr>
        <p:spPr>
          <a:xfrm>
            <a:off x="893584" y="5006718"/>
            <a:ext cx="33148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>
                <a:solidFill>
                  <a:srgbClr val="FF0000"/>
                </a:solidFill>
              </a:rPr>
              <a:t>Matriks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eselon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baris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tereduksi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13D07F0-9C3D-4D4D-B5BB-53CE7E9D2296}"/>
              </a:ext>
            </a:extLst>
          </p:cNvPr>
          <p:cNvSpPr/>
          <p:nvPr/>
        </p:nvSpPr>
        <p:spPr>
          <a:xfrm>
            <a:off x="4359097" y="3793728"/>
            <a:ext cx="7324903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Dari </a:t>
            </a:r>
            <a:r>
              <a:rPr lang="en-US" sz="2400" dirty="0" err="1"/>
              <a:t>matriks</a:t>
            </a:r>
            <a:r>
              <a:rPr lang="en-US" sz="2400" dirty="0"/>
              <a:t> augmented yang </a:t>
            </a:r>
            <a:r>
              <a:rPr lang="en-US" sz="2400" dirty="0" err="1"/>
              <a:t>terakhir</a:t>
            </a:r>
            <a:r>
              <a:rPr lang="en-US" sz="2400" dirty="0"/>
              <a:t> </a:t>
            </a:r>
            <a:r>
              <a:rPr lang="en-US" sz="2400" dirty="0" err="1"/>
              <a:t>diperoleh</a:t>
            </a:r>
            <a:r>
              <a:rPr lang="en-US" sz="2400" dirty="0"/>
              <a:t> </a:t>
            </a:r>
            <a:r>
              <a:rPr lang="en-US" sz="2400" dirty="0" err="1"/>
              <a:t>persamaan</a:t>
            </a:r>
            <a:r>
              <a:rPr lang="en-US" sz="2400" dirty="0"/>
              <a:t>: </a:t>
            </a:r>
          </a:p>
          <a:p>
            <a:r>
              <a:rPr lang="en-US" sz="2400" dirty="0"/>
              <a:t>        x</a:t>
            </a:r>
            <a:r>
              <a:rPr lang="en-US" sz="2400" baseline="-25000" dirty="0"/>
              <a:t>1</a:t>
            </a:r>
            <a:r>
              <a:rPr lang="en-US" sz="2400" dirty="0"/>
              <a:t> + 2x</a:t>
            </a:r>
            <a:r>
              <a:rPr lang="en-US" sz="2400" baseline="-25000" dirty="0"/>
              <a:t>2</a:t>
            </a:r>
            <a:r>
              <a:rPr lang="en-US" sz="2400" dirty="0"/>
              <a:t> + 3x</a:t>
            </a:r>
            <a:r>
              <a:rPr lang="en-US" sz="2400" baseline="-25000" dirty="0"/>
              <a:t>4</a:t>
            </a:r>
            <a:r>
              <a:rPr lang="en-US" sz="2400" dirty="0"/>
              <a:t> = 7              	(</a:t>
            </a:r>
            <a:r>
              <a:rPr lang="en-US" sz="2400" dirty="0" err="1"/>
              <a:t>i</a:t>
            </a:r>
            <a:r>
              <a:rPr lang="en-US" sz="2400" dirty="0"/>
              <a:t>)</a:t>
            </a:r>
          </a:p>
          <a:p>
            <a:r>
              <a:rPr lang="en-US" sz="2400" dirty="0"/>
              <a:t>                            x</a:t>
            </a:r>
            <a:r>
              <a:rPr lang="en-US" sz="2400" baseline="-25000" dirty="0"/>
              <a:t>3</a:t>
            </a:r>
            <a:r>
              <a:rPr lang="en-US" sz="2400" dirty="0"/>
              <a:t> = 1		(ii)</a:t>
            </a:r>
          </a:p>
          <a:p>
            <a:r>
              <a:rPr lang="en-US" sz="2400" dirty="0"/>
              <a:t>                            x</a:t>
            </a:r>
            <a:r>
              <a:rPr lang="en-US" sz="2400" baseline="-25000" dirty="0"/>
              <a:t>5</a:t>
            </a:r>
            <a:r>
              <a:rPr lang="en-US" sz="2400" dirty="0"/>
              <a:t>  = 2		(iii)</a:t>
            </a:r>
          </a:p>
          <a:p>
            <a:r>
              <a:rPr lang="en-US" sz="2400" dirty="0" err="1"/>
              <a:t>Misalkan</a:t>
            </a:r>
            <a:r>
              <a:rPr lang="en-US" sz="2400" dirty="0"/>
              <a:t> x</a:t>
            </a:r>
            <a:r>
              <a:rPr lang="en-US" sz="2400" baseline="-25000" dirty="0"/>
              <a:t>2 </a:t>
            </a:r>
            <a:r>
              <a:rPr lang="en-US" sz="2400" dirty="0"/>
              <a:t>= s dan x</a:t>
            </a:r>
            <a:r>
              <a:rPr lang="en-US" sz="2400" baseline="-25000" dirty="0"/>
              <a:t>4</a:t>
            </a:r>
            <a:r>
              <a:rPr lang="en-US" sz="2400" dirty="0"/>
              <a:t> = t,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dirty="0" err="1"/>
              <a:t>solusi</a:t>
            </a:r>
            <a:r>
              <a:rPr lang="en-US" sz="2400" dirty="0"/>
              <a:t> SPL </a:t>
            </a:r>
            <a:r>
              <a:rPr lang="en-US" sz="2400" dirty="0" err="1"/>
              <a:t>adalah</a:t>
            </a:r>
            <a:r>
              <a:rPr lang="en-US" sz="2400" dirty="0"/>
              <a:t>:</a:t>
            </a:r>
          </a:p>
          <a:p>
            <a:r>
              <a:rPr lang="en-US" sz="2400" dirty="0"/>
              <a:t>x</a:t>
            </a:r>
            <a:r>
              <a:rPr lang="en-US" sz="2400" baseline="-25000" dirty="0"/>
              <a:t>1</a:t>
            </a:r>
            <a:r>
              <a:rPr lang="en-US" sz="2400" dirty="0"/>
              <a:t> = 7 – 2s – 3t, x</a:t>
            </a:r>
            <a:r>
              <a:rPr lang="en-US" sz="2400" baseline="-25000" dirty="0"/>
              <a:t>2 </a:t>
            </a:r>
            <a:r>
              <a:rPr lang="en-US" sz="2400" dirty="0"/>
              <a:t>= s, x</a:t>
            </a:r>
            <a:r>
              <a:rPr lang="en-US" sz="2400" baseline="-25000" dirty="0"/>
              <a:t>3</a:t>
            </a:r>
            <a:r>
              <a:rPr lang="en-US" sz="2400" dirty="0"/>
              <a:t> = 1, x</a:t>
            </a:r>
            <a:r>
              <a:rPr lang="en-US" sz="2400" baseline="-25000" dirty="0"/>
              <a:t>4</a:t>
            </a:r>
            <a:r>
              <a:rPr lang="en-US" sz="2400" dirty="0"/>
              <a:t> = t, x</a:t>
            </a:r>
            <a:r>
              <a:rPr lang="en-US" sz="2400" baseline="-25000" dirty="0"/>
              <a:t>5</a:t>
            </a:r>
            <a:r>
              <a:rPr lang="en-US" sz="2400" dirty="0"/>
              <a:t>  = 2,    s dan t </a:t>
            </a:r>
            <a:r>
              <a:rPr lang="en-US" sz="2400" dirty="0">
                <a:sym typeface="Symbol" panose="05050102010706020507" pitchFamily="18" charset="2"/>
              </a:rPr>
              <a:t> R</a:t>
            </a:r>
            <a:r>
              <a:rPr lang="en-US" sz="2400" dirty="0"/>
              <a:t>  	</a:t>
            </a:r>
            <a:endParaRPr lang="en-US" dirty="0">
              <a:sym typeface="Wingdings" panose="05000000000000000000" pitchFamily="2" charset="2"/>
            </a:endParaRPr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8319A18D-1667-8683-38E1-9B8A27063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176A-A4ED-48C3-9DF2-9E6CAB0767D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7857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1576</TotalTime>
  <Words>1981</Words>
  <Application>Microsoft Office PowerPoint</Application>
  <PresentationFormat>Widescreen</PresentationFormat>
  <Paragraphs>372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2" baseType="lpstr">
      <vt:lpstr>Arial</vt:lpstr>
      <vt:lpstr>Calibri</vt:lpstr>
      <vt:lpstr>Calibri Light</vt:lpstr>
      <vt:lpstr>Cambria Math</vt:lpstr>
      <vt:lpstr>Symbol</vt:lpstr>
      <vt:lpstr>Wingdings</vt:lpstr>
      <vt:lpstr>Office Theme</vt:lpstr>
      <vt:lpstr>Sistem Persamaan Linier (SPL) Pokok bahasan: Metode Eliminasi Gauss-Jordan</vt:lpstr>
      <vt:lpstr>Metode Eliminasi Gauss-Jordan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Sistem Persamaan Linier Homogen</vt:lpstr>
      <vt:lpstr>PowerPoint Presentation</vt:lpstr>
      <vt:lpstr>PowerPoint Presentation</vt:lpstr>
      <vt:lpstr>PowerPoint Presentation</vt:lpstr>
      <vt:lpstr>PowerPoint Presentation</vt:lpstr>
      <vt:lpstr>Menghitung Matriks Balikan dengan Eliminasi Gauss-Jordan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Penyelesaian SPL dengan menggunakan matriks balikan</vt:lpstr>
      <vt:lpstr>PowerPoint Presentation</vt:lpstr>
      <vt:lpstr>PowerPoint Presentation</vt:lpstr>
      <vt:lpstr>Latihan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Rinaldi Munir</dc:creator>
  <cp:lastModifiedBy>Dr. Ir. Rinaldi, M.T.</cp:lastModifiedBy>
  <cp:revision>80</cp:revision>
  <dcterms:created xsi:type="dcterms:W3CDTF">2020-08-08T08:13:54Z</dcterms:created>
  <dcterms:modified xsi:type="dcterms:W3CDTF">2025-09-07T02:47:34Z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8b525e5-f3da-4501-8f1e-526b6769fc56_Enabled">
    <vt:lpwstr>true</vt:lpwstr>
  </property>
  <property fmtid="{D5CDD505-2E9C-101B-9397-08002B2CF9AE}" pid="3" name="MSIP_Label_38b525e5-f3da-4501-8f1e-526b6769fc56_SetDate">
    <vt:lpwstr>2024-09-15T10:15:33Z</vt:lpwstr>
  </property>
  <property fmtid="{D5CDD505-2E9C-101B-9397-08002B2CF9AE}" pid="4" name="MSIP_Label_38b525e5-f3da-4501-8f1e-526b6769fc56_Method">
    <vt:lpwstr>Standard</vt:lpwstr>
  </property>
  <property fmtid="{D5CDD505-2E9C-101B-9397-08002B2CF9AE}" pid="5" name="MSIP_Label_38b525e5-f3da-4501-8f1e-526b6769fc56_Name">
    <vt:lpwstr>defa4170-0d19-0005-0004-bc88714345d2</vt:lpwstr>
  </property>
  <property fmtid="{D5CDD505-2E9C-101B-9397-08002B2CF9AE}" pid="6" name="MSIP_Label_38b525e5-f3da-4501-8f1e-526b6769fc56_SiteId">
    <vt:lpwstr>db6e1183-4c65-405c-82ce-7cd53fa6e9dc</vt:lpwstr>
  </property>
  <property fmtid="{D5CDD505-2E9C-101B-9397-08002B2CF9AE}" pid="7" name="MSIP_Label_38b525e5-f3da-4501-8f1e-526b6769fc56_ActionId">
    <vt:lpwstr>a5ab7d16-3b43-4ebd-ad99-a52ecefe8bc6</vt:lpwstr>
  </property>
  <property fmtid="{D5CDD505-2E9C-101B-9397-08002B2CF9AE}" pid="8" name="MSIP_Label_38b525e5-f3da-4501-8f1e-526b6769fc56_ContentBits">
    <vt:lpwstr>0</vt:lpwstr>
  </property>
</Properties>
</file>