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76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D18E3-ECBD-4F85-8A05-E9A4887A713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F93EC-96AA-41A0-BC81-B877C483D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7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DEC8-4C2E-4808-9BEA-E2E319675BA4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7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A248-8AC7-4359-BB31-26CF0F43030C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9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FEB5-DCFD-4242-93E0-FD0DA05B339F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0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3CA2-8839-4C21-B4FF-00EF4376CFE2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6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8046-CBB8-4083-B54D-7BDA2F9F1F5D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2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272B-1702-4622-9604-A54B5931C7ED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5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B704E-6C97-493D-AAEC-952135BB80C9}" type="datetime1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5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E031-973B-4C55-9969-DC03D70CC9D2}" type="datetime1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6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E3014-3749-4B3B-BE64-0F62D850AC17}" type="datetime1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7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967A-5EA5-4A20-AABD-188DE46253BB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6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4EE9-9889-4BB0-8C4A-D074F3A73D03}" type="datetime1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7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A84A0-4F5B-4BCA-B0CE-AE8B0FD4AED9}" type="datetime1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AAC9F-9CDE-4DB8-8C80-FB695B5C8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4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9.bin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Matriks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Eselon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40639" y="5562600"/>
            <a:ext cx="4510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Program </a:t>
            </a:r>
            <a:r>
              <a:rPr lang="en-US" sz="2400" b="1" dirty="0" err="1"/>
              <a:t>Studi</a:t>
            </a:r>
            <a:r>
              <a:rPr lang="en-US" sz="2400" b="1" dirty="0"/>
              <a:t> Teknik </a:t>
            </a:r>
            <a:r>
              <a:rPr lang="en-US" sz="2400" b="1" dirty="0" err="1"/>
              <a:t>Informatika</a:t>
            </a:r>
            <a:r>
              <a:rPr lang="en-US" sz="2400" b="1" dirty="0"/>
              <a:t> </a:t>
            </a:r>
          </a:p>
          <a:p>
            <a:pPr algn="ctr"/>
            <a:r>
              <a:rPr lang="en-US" sz="2400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8CAF82-CA16-4537-9D62-5261777160D9}"/>
              </a:ext>
            </a:extLst>
          </p:cNvPr>
          <p:cNvSpPr/>
          <p:nvPr/>
        </p:nvSpPr>
        <p:spPr>
          <a:xfrm>
            <a:off x="4053161" y="277466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#2 - 2025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967FE-C041-8EBB-B0B4-921F8C6F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CA179E-F9E5-7AA7-FD06-9E21A6339D08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6545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CC1F4-227A-4AAE-BDCC-3D1D280FC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43F16-5B1C-40B5-A323-644B8FDBC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Dari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tentukan</a:t>
            </a:r>
            <a:r>
              <a:rPr lang="en-US" sz="2400" dirty="0"/>
              <a:t> mana yang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,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, </a:t>
            </a:r>
            <a:r>
              <a:rPr lang="en-US" sz="2400" dirty="0" err="1"/>
              <a:t>keduanya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E4208D-15DE-41F5-B86F-2B87386B3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227" y="2651760"/>
            <a:ext cx="2476127" cy="41928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5B5B46-61C8-407D-A4A5-470B4147C4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8587" y="2791279"/>
            <a:ext cx="3048569" cy="3863522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BEEF8-41A7-0678-6632-744C6A9DB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62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Sumber</a:t>
            </a:r>
            <a:r>
              <a:rPr lang="en-US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Howard Anton &amp; Chris </a:t>
            </a:r>
            <a:r>
              <a:rPr lang="en-US" dirty="0" err="1"/>
              <a:t>Rores</a:t>
            </a:r>
            <a:r>
              <a:rPr lang="en-US" dirty="0"/>
              <a:t>, </a:t>
            </a:r>
            <a:r>
              <a:rPr lang="en-US" i="1" dirty="0"/>
              <a:t>Elementary Linear Algebra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CFF2FF-296A-578C-76EA-44EE185F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baris (</a:t>
            </a:r>
            <a:r>
              <a:rPr lang="en-US" i="1" dirty="0"/>
              <a:t>row echelon form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b="1" dirty="0"/>
              <a:t>1 </a:t>
            </a:r>
            <a:r>
              <a:rPr lang="en-US" b="1" dirty="0" err="1"/>
              <a:t>utama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leading one</a:t>
            </a:r>
            <a:r>
              <a:rPr lang="en-US" dirty="0"/>
              <a:t>) pada </a:t>
            </a:r>
            <a:r>
              <a:rPr lang="en-US" dirty="0" err="1"/>
              <a:t>setiap</a:t>
            </a:r>
            <a:r>
              <a:rPr lang="en-US" dirty="0"/>
              <a:t> baris, </a:t>
            </a:r>
            <a:r>
              <a:rPr lang="en-US" dirty="0" err="1"/>
              <a:t>kecuali</a:t>
            </a:r>
            <a:r>
              <a:rPr lang="en-US" dirty="0"/>
              <a:t> pada baris yang </a:t>
            </a:r>
            <a:r>
              <a:rPr lang="en-US" dirty="0" err="1"/>
              <a:t>seluruhnya</a:t>
            </a:r>
            <a:r>
              <a:rPr lang="en-US" dirty="0"/>
              <a:t> nol. </a:t>
            </a:r>
          </a:p>
          <a:p>
            <a:endParaRPr lang="en-US" dirty="0"/>
          </a:p>
          <a:p>
            <a:r>
              <a:rPr lang="en-US" dirty="0" err="1"/>
              <a:t>Berbentuk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978971"/>
              </p:ext>
            </p:extLst>
          </p:nvPr>
        </p:nvGraphicFramePr>
        <p:xfrm>
          <a:off x="4530311" y="3813812"/>
          <a:ext cx="2191855" cy="2315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914400" progId="Equation.3">
                  <p:embed/>
                </p:oleObj>
              </mc:Choice>
              <mc:Fallback>
                <p:oleObj name="Equation" r:id="rId2" imgW="9014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30311" y="3813812"/>
                        <a:ext cx="2191855" cy="2315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310351"/>
              </p:ext>
            </p:extLst>
          </p:nvPr>
        </p:nvGraphicFramePr>
        <p:xfrm>
          <a:off x="1632502" y="4001294"/>
          <a:ext cx="2279098" cy="1940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711000" progId="Equation.3">
                  <p:embed/>
                </p:oleObj>
              </mc:Choice>
              <mc:Fallback>
                <p:oleObj name="Equation" r:id="rId4" imgW="67284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2502" y="4001294"/>
                        <a:ext cx="2279098" cy="1940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97146"/>
              </p:ext>
            </p:extLst>
          </p:nvPr>
        </p:nvGraphicFramePr>
        <p:xfrm>
          <a:off x="7340877" y="4001294"/>
          <a:ext cx="2601430" cy="2128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914400" progId="Equation.3">
                  <p:embed/>
                </p:oleObj>
              </mc:Choice>
              <mc:Fallback>
                <p:oleObj name="Equation" r:id="rId6" imgW="11174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40877" y="4001294"/>
                        <a:ext cx="2601430" cy="2128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455965" y="4752397"/>
            <a:ext cx="565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dst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632502" y="6176963"/>
            <a:ext cx="4855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Keterangan</a:t>
            </a:r>
            <a:r>
              <a:rPr lang="en-US" sz="2400" dirty="0"/>
              <a:t>: *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endParaRPr lang="en-US" sz="24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1611F-7590-D149-6E64-3D28F192A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713" y="357809"/>
            <a:ext cx="10644368" cy="542158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selurunya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/>
              <a:t>1 </a:t>
            </a:r>
            <a:r>
              <a:rPr lang="en-US" b="1" dirty="0" err="1"/>
              <a:t>utama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berturutan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1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1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066" y="4080927"/>
            <a:ext cx="10494015" cy="22506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67F27B-AEF2-4E33-871E-BD0EAC43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0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52" y="262300"/>
            <a:ext cx="10984948" cy="629752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baris: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Ciri-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baris: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pada </a:t>
            </a:r>
            <a:r>
              <a:rPr lang="en-US" dirty="0" err="1"/>
              <a:t>kolom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1 </a:t>
            </a:r>
            <a:r>
              <a:rPr lang="en-US" dirty="0" err="1"/>
              <a:t>utama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006770"/>
              </p:ext>
            </p:extLst>
          </p:nvPr>
        </p:nvGraphicFramePr>
        <p:xfrm>
          <a:off x="3485032" y="3215275"/>
          <a:ext cx="2674937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914400" progId="Equation.3">
                  <p:embed/>
                </p:oleObj>
              </mc:Choice>
              <mc:Fallback>
                <p:oleObj name="Equation" r:id="rId2" imgW="11174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85032" y="3215275"/>
                        <a:ext cx="2674937" cy="218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879040"/>
              </p:ext>
            </p:extLst>
          </p:nvPr>
        </p:nvGraphicFramePr>
        <p:xfrm>
          <a:off x="1361488" y="3411062"/>
          <a:ext cx="1453032" cy="1506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711000" progId="Equation.3">
                  <p:embed/>
                </p:oleObj>
              </mc:Choice>
              <mc:Fallback>
                <p:oleObj name="Equation" r:id="rId4" imgW="68580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1488" y="3411062"/>
                        <a:ext cx="1453032" cy="15068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765508"/>
              </p:ext>
            </p:extLst>
          </p:nvPr>
        </p:nvGraphicFramePr>
        <p:xfrm>
          <a:off x="6843158" y="3200654"/>
          <a:ext cx="1939787" cy="2011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711000" progId="Equation.3">
                  <p:embed/>
                </p:oleObj>
              </mc:Choice>
              <mc:Fallback>
                <p:oleObj name="Equation" r:id="rId6" imgW="68580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43158" y="3200654"/>
                        <a:ext cx="1939787" cy="2011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658931"/>
              </p:ext>
            </p:extLst>
          </p:nvPr>
        </p:nvGraphicFramePr>
        <p:xfrm>
          <a:off x="1367099" y="772013"/>
          <a:ext cx="3771301" cy="1774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711000" progId="Equation.3">
                  <p:embed/>
                </p:oleObj>
              </mc:Choice>
              <mc:Fallback>
                <p:oleObj name="Equation" r:id="rId8" imgW="151128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67099" y="772013"/>
                        <a:ext cx="3771301" cy="1774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064231"/>
              </p:ext>
            </p:extLst>
          </p:nvPr>
        </p:nvGraphicFramePr>
        <p:xfrm>
          <a:off x="2032000" y="719138"/>
          <a:ext cx="8128000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0" imgH="0" progId="Equation.3">
                  <p:embed/>
                </p:oleObj>
              </mc:Choice>
              <mc:Fallback>
                <p:oleObj name="Equation" r:id="rId10" imgW="0" imgH="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/>
                    <p:spPr>
                      <a:xfrm>
                        <a:off x="2032000" y="719138"/>
                        <a:ext cx="8128000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053486"/>
              </p:ext>
            </p:extLst>
          </p:nvPr>
        </p:nvGraphicFramePr>
        <p:xfrm>
          <a:off x="5735612" y="830479"/>
          <a:ext cx="4964907" cy="171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57400" imgH="711000" progId="Equation.3">
                  <p:embed/>
                </p:oleObj>
              </mc:Choice>
              <mc:Fallback>
                <p:oleObj name="Equation" r:id="rId11" imgW="205740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35612" y="830479"/>
                        <a:ext cx="4964907" cy="17162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95F7505-7174-12D6-D9CE-0BAE58055211}"/>
              </a:ext>
            </a:extLst>
          </p:cNvPr>
          <p:cNvSpPr txBox="1"/>
          <p:nvPr/>
        </p:nvSpPr>
        <p:spPr>
          <a:xfrm>
            <a:off x="9323464" y="4079025"/>
            <a:ext cx="1501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Mengapa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48C4CC-9F3D-A7FF-5767-5C210FC2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0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r>
              <a:rPr lang="en-US" dirty="0"/>
              <a:t> (</a:t>
            </a:r>
            <a:r>
              <a:rPr lang="en-US" i="1" dirty="0"/>
              <a:t>reduce row echelon</a:t>
            </a:r>
            <a:r>
              <a:rPr lang="en-US" dirty="0"/>
              <a:t>) </a:t>
            </a:r>
            <a:r>
              <a:rPr lang="en-US" dirty="0" err="1"/>
              <a:t>berbentuk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Ciri-</a:t>
            </a:r>
            <a:r>
              <a:rPr lang="en-US" dirty="0" err="1"/>
              <a:t>ciri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pada </a:t>
            </a:r>
            <a:r>
              <a:rPr lang="en-US" dirty="0" err="1"/>
              <a:t>kolom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b="1" dirty="0"/>
              <a:t>dan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1 </a:t>
            </a:r>
            <a:r>
              <a:rPr lang="en-US" dirty="0" err="1"/>
              <a:t>utama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072236"/>
              </p:ext>
            </p:extLst>
          </p:nvPr>
        </p:nvGraphicFramePr>
        <p:xfrm>
          <a:off x="1766102" y="2475269"/>
          <a:ext cx="2191855" cy="2315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914400" progId="Equation.3">
                  <p:embed/>
                </p:oleObj>
              </mc:Choice>
              <mc:Fallback>
                <p:oleObj name="Equation" r:id="rId2" imgW="9014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66102" y="2475269"/>
                        <a:ext cx="2191855" cy="2315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970611"/>
              </p:ext>
            </p:extLst>
          </p:nvPr>
        </p:nvGraphicFramePr>
        <p:xfrm>
          <a:off x="5673710" y="2612379"/>
          <a:ext cx="2716212" cy="231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914400" progId="Equation.3">
                  <p:embed/>
                </p:oleObj>
              </mc:Choice>
              <mc:Fallback>
                <p:oleObj name="Equation" r:id="rId4" imgW="11174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73710" y="2612379"/>
                        <a:ext cx="2716212" cy="2316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22740" y="3539628"/>
            <a:ext cx="737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atau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538948" y="3633231"/>
            <a:ext cx="565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dst</a:t>
            </a:r>
            <a:endParaRPr lang="en-US" sz="24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5D53CF6-0964-DF67-A86D-22C097757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3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5009"/>
            <a:ext cx="10515600" cy="5361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Sifat-sifat</a:t>
            </a:r>
            <a:r>
              <a:rPr lang="en-US" sz="3200" dirty="0"/>
              <a:t> </a:t>
            </a:r>
            <a:r>
              <a:rPr lang="en-US" sz="3200" dirty="0" err="1"/>
              <a:t>matriks</a:t>
            </a:r>
            <a:r>
              <a:rPr lang="en-US" sz="3200" dirty="0"/>
              <a:t> </a:t>
            </a:r>
            <a:r>
              <a:rPr lang="en-US" sz="3200" dirty="0" err="1"/>
              <a:t>eselon</a:t>
            </a:r>
            <a:r>
              <a:rPr lang="en-US" sz="3200" dirty="0"/>
              <a:t> </a:t>
            </a:r>
            <a:r>
              <a:rPr lang="en-US" sz="3200" dirty="0" err="1"/>
              <a:t>baris</a:t>
            </a:r>
            <a:r>
              <a:rPr lang="en-US" sz="3200" dirty="0"/>
              <a:t> </a:t>
            </a:r>
            <a:r>
              <a:rPr lang="en-US" sz="3200" dirty="0" err="1"/>
              <a:t>tereduksi</a:t>
            </a:r>
            <a:r>
              <a:rPr lang="en-US" sz="3200" dirty="0"/>
              <a:t>:</a:t>
            </a:r>
          </a:p>
          <a:p>
            <a:pPr marL="0" indent="0">
              <a:buNone/>
            </a:pPr>
            <a:r>
              <a:rPr lang="en-US" sz="3200" dirty="0"/>
              <a:t>1. </a:t>
            </a:r>
          </a:p>
          <a:p>
            <a:pPr marL="0" indent="0">
              <a:buNone/>
            </a:pPr>
            <a:r>
              <a:rPr lang="en-US" sz="3200" dirty="0"/>
              <a:t>2.</a:t>
            </a:r>
          </a:p>
          <a:p>
            <a:pPr marL="0" indent="0">
              <a:buNone/>
            </a:pPr>
            <a:r>
              <a:rPr lang="en-US" sz="3200" dirty="0"/>
              <a:t>3.</a:t>
            </a:r>
          </a:p>
          <a:p>
            <a:pPr marL="406400" indent="-406400">
              <a:buNone/>
            </a:pPr>
            <a:r>
              <a:rPr lang="en-US" sz="3200" dirty="0"/>
              <a:t>4. 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kolom</a:t>
            </a:r>
            <a:r>
              <a:rPr lang="en-US" sz="3200" dirty="0"/>
              <a:t> yang </a:t>
            </a:r>
            <a:r>
              <a:rPr lang="en-US" sz="3200" dirty="0" err="1"/>
              <a:t>memiliki</a:t>
            </a:r>
            <a:r>
              <a:rPr lang="en-US" sz="3200" dirty="0"/>
              <a:t> 1 </a:t>
            </a:r>
            <a:r>
              <a:rPr lang="en-US" sz="3200" dirty="0" err="1"/>
              <a:t>utama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nol</a:t>
            </a:r>
            <a:r>
              <a:rPr lang="en-US" sz="3200" dirty="0"/>
              <a:t> di </a:t>
            </a:r>
            <a:r>
              <a:rPr lang="en-US" sz="3200" dirty="0" err="1"/>
              <a:t>tempat</a:t>
            </a:r>
            <a:r>
              <a:rPr lang="en-US" sz="3200" dirty="0"/>
              <a:t> lain.</a:t>
            </a:r>
          </a:p>
          <a:p>
            <a:pPr marL="0" indent="0">
              <a:buNone/>
            </a:pPr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21022"/>
              </p:ext>
            </p:extLst>
          </p:nvPr>
        </p:nvGraphicFramePr>
        <p:xfrm>
          <a:off x="1332671" y="1322526"/>
          <a:ext cx="5612825" cy="1838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711000" progId="Equation.3">
                  <p:embed/>
                </p:oleObj>
              </mc:Choice>
              <mc:Fallback>
                <p:oleObj name="Equation" r:id="rId2" imgW="217152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2671" y="1322526"/>
                        <a:ext cx="5612825" cy="1838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194313"/>
            <a:ext cx="10243596" cy="230565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BFC40F-FFED-AFBE-723C-5A6BF505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85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739"/>
            <a:ext cx="10515600" cy="5481224"/>
          </a:xfrm>
        </p:spPr>
        <p:txBody>
          <a:bodyPr/>
          <a:lstStyle/>
          <a:p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607445"/>
              </p:ext>
            </p:extLst>
          </p:nvPr>
        </p:nvGraphicFramePr>
        <p:xfrm>
          <a:off x="6038850" y="33194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215640" progId="Equation.3">
                  <p:embed/>
                </p:oleObj>
              </mc:Choice>
              <mc:Fallback>
                <p:oleObj name="Equation" r:id="rId2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38850" y="3319463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692258"/>
              </p:ext>
            </p:extLst>
          </p:nvPr>
        </p:nvGraphicFramePr>
        <p:xfrm>
          <a:off x="1057941" y="1611539"/>
          <a:ext cx="1453032" cy="1506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711000" progId="Equation.3">
                  <p:embed/>
                </p:oleObj>
              </mc:Choice>
              <mc:Fallback>
                <p:oleObj name="Equation" r:id="rId4" imgW="68580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7941" y="1611539"/>
                        <a:ext cx="1453032" cy="15068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148196"/>
              </p:ext>
            </p:extLst>
          </p:nvPr>
        </p:nvGraphicFramePr>
        <p:xfrm>
          <a:off x="3161579" y="1555415"/>
          <a:ext cx="2457067" cy="1764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711000" progId="Equation.3">
                  <p:embed/>
                </p:oleObj>
              </mc:Choice>
              <mc:Fallback>
                <p:oleObj name="Equation" r:id="rId6" imgW="99036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61579" y="1555415"/>
                        <a:ext cx="2457067" cy="1764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472742"/>
              </p:ext>
            </p:extLst>
          </p:nvPr>
        </p:nvGraphicFramePr>
        <p:xfrm>
          <a:off x="6248232" y="1524439"/>
          <a:ext cx="2868820" cy="2129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914400" progId="Equation.3">
                  <p:embed/>
                </p:oleObj>
              </mc:Choice>
              <mc:Fallback>
                <p:oleObj name="Equation" r:id="rId8" imgW="123156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48232" y="1524439"/>
                        <a:ext cx="2868820" cy="2129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832393"/>
              </p:ext>
            </p:extLst>
          </p:nvPr>
        </p:nvGraphicFramePr>
        <p:xfrm>
          <a:off x="9746639" y="1843739"/>
          <a:ext cx="1282040" cy="1393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57200" progId="Equation.3">
                  <p:embed/>
                </p:oleObj>
              </mc:Choice>
              <mc:Fallback>
                <p:oleObj name="Equation" r:id="rId10" imgW="469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746639" y="1843739"/>
                        <a:ext cx="1282040" cy="13939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412524"/>
              </p:ext>
            </p:extLst>
          </p:nvPr>
        </p:nvGraphicFramePr>
        <p:xfrm>
          <a:off x="1784457" y="4524220"/>
          <a:ext cx="1453032" cy="1506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711000" progId="Equation.3">
                  <p:embed/>
                </p:oleObj>
              </mc:Choice>
              <mc:Fallback>
                <p:oleObj name="Equation" r:id="rId12" imgW="68580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84457" y="4524220"/>
                        <a:ext cx="1453032" cy="15068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671962"/>
              </p:ext>
            </p:extLst>
          </p:nvPr>
        </p:nvGraphicFramePr>
        <p:xfrm>
          <a:off x="4390112" y="4432842"/>
          <a:ext cx="2236787" cy="176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711000" progId="Equation.3">
                  <p:embed/>
                </p:oleObj>
              </mc:Choice>
              <mc:Fallback>
                <p:oleObj name="Equation" r:id="rId14" imgW="901440" imgH="711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90112" y="4432842"/>
                        <a:ext cx="2236787" cy="176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DD2FACC-7964-FC4C-DACA-098CC74F6CC8}"/>
              </a:ext>
            </a:extLst>
          </p:cNvPr>
          <p:cNvSpPr txBox="1"/>
          <p:nvPr/>
        </p:nvSpPr>
        <p:spPr>
          <a:xfrm>
            <a:off x="10324739" y="5046811"/>
            <a:ext cx="1501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Mengapa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500075F-E9E8-2FFA-88D7-B2FA9098C5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358143"/>
              </p:ext>
            </p:extLst>
          </p:nvPr>
        </p:nvGraphicFramePr>
        <p:xfrm>
          <a:off x="7155771" y="4213224"/>
          <a:ext cx="2868612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914400" progId="Equation.3">
                  <p:embed/>
                </p:oleObj>
              </mc:Choice>
              <mc:Fallback>
                <p:oleObj name="Equation" r:id="rId8" imgW="1231560" imgH="914400" progId="Equation.3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55771" y="4213224"/>
                        <a:ext cx="2868612" cy="212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D1A55BD5-67CE-0BB3-9C92-961038B499A9}"/>
              </a:ext>
            </a:extLst>
          </p:cNvPr>
          <p:cNvSpPr/>
          <p:nvPr/>
        </p:nvSpPr>
        <p:spPr>
          <a:xfrm>
            <a:off x="9622971" y="5863771"/>
            <a:ext cx="232229" cy="298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5E1E3F3-B1EB-F107-40B6-85F41FE0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6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BCC18-D7C9-4548-A49B-2E4B3DD2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8A1EA-B66A-4261-9E87-2FFBA4634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Dari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tentukan</a:t>
            </a:r>
            <a:r>
              <a:rPr lang="en-US" sz="2400" dirty="0"/>
              <a:t> mana yang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, </a:t>
            </a:r>
            <a:r>
              <a:rPr lang="en-US" sz="2400" dirty="0" err="1"/>
              <a:t>eselon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tereduksi</a:t>
            </a:r>
            <a:r>
              <a:rPr lang="en-US" sz="2400" dirty="0"/>
              <a:t>, </a:t>
            </a:r>
            <a:r>
              <a:rPr lang="en-US" sz="2400" dirty="0" err="1"/>
              <a:t>keduanya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EAAA87-B26B-4ACE-A62C-14DC12EC9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234" y="2847799"/>
            <a:ext cx="2126885" cy="40342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B6C562-A3EF-4FC4-BB19-70FB8757E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210" y="2847799"/>
            <a:ext cx="2979580" cy="40102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156CE8-8528-49BB-B3DA-1E1C416BA3AC}"/>
              </a:ext>
            </a:extLst>
          </p:cNvPr>
          <p:cNvSpPr txBox="1"/>
          <p:nvPr/>
        </p:nvSpPr>
        <p:spPr>
          <a:xfrm>
            <a:off x="8249920" y="3314641"/>
            <a:ext cx="338381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Jawaban</a:t>
            </a:r>
            <a:r>
              <a:rPr lang="en-US" sz="2000" dirty="0"/>
              <a:t>:</a:t>
            </a:r>
          </a:p>
          <a:p>
            <a:pPr marL="342900" indent="-342900">
              <a:buAutoNum type="alphaLcParenBoth"/>
            </a:pPr>
            <a:r>
              <a:rPr lang="en-US" sz="2000" dirty="0" err="1"/>
              <a:t>Keduanya</a:t>
            </a:r>
            <a:r>
              <a:rPr lang="en-US" sz="2000" dirty="0"/>
              <a:t> (</a:t>
            </a:r>
            <a:r>
              <a:rPr lang="en-US" sz="2000" dirty="0" err="1"/>
              <a:t>eselon</a:t>
            </a:r>
            <a:r>
              <a:rPr lang="en-US" sz="2000" dirty="0"/>
              <a:t> </a:t>
            </a:r>
            <a:r>
              <a:rPr lang="en-US" sz="2000" dirty="0" err="1"/>
              <a:t>baris</a:t>
            </a:r>
            <a:r>
              <a:rPr lang="en-US" sz="2000" dirty="0"/>
              <a:t> dan</a:t>
            </a:r>
          </a:p>
          <a:p>
            <a:r>
              <a:rPr lang="en-US" sz="2000" dirty="0"/>
              <a:t>       </a:t>
            </a:r>
            <a:r>
              <a:rPr lang="en-US" sz="2000" dirty="0" err="1"/>
              <a:t>eselon</a:t>
            </a:r>
            <a:r>
              <a:rPr lang="en-US" sz="2000" dirty="0"/>
              <a:t> </a:t>
            </a:r>
            <a:r>
              <a:rPr lang="en-US" sz="2000" dirty="0" err="1"/>
              <a:t>baris</a:t>
            </a:r>
            <a:r>
              <a:rPr lang="en-US" sz="2000" dirty="0"/>
              <a:t> </a:t>
            </a:r>
            <a:r>
              <a:rPr lang="en-US" sz="2000" dirty="0" err="1"/>
              <a:t>tereduksi</a:t>
            </a:r>
            <a:r>
              <a:rPr lang="en-US" sz="2000" dirty="0"/>
              <a:t>)</a:t>
            </a:r>
          </a:p>
          <a:p>
            <a:r>
              <a:rPr lang="en-US" sz="2000" dirty="0"/>
              <a:t>(b) </a:t>
            </a:r>
            <a:r>
              <a:rPr lang="en-US" sz="2000" dirty="0" err="1"/>
              <a:t>Keduanya</a:t>
            </a:r>
            <a:endParaRPr lang="en-US" sz="2000" dirty="0"/>
          </a:p>
          <a:p>
            <a:r>
              <a:rPr lang="en-US" sz="2000" dirty="0"/>
              <a:t>(c) </a:t>
            </a:r>
            <a:r>
              <a:rPr lang="en-US" sz="2000" dirty="0" err="1"/>
              <a:t>Keduanya</a:t>
            </a:r>
            <a:endParaRPr lang="en-US" sz="2000" dirty="0"/>
          </a:p>
          <a:p>
            <a:r>
              <a:rPr lang="en-US" sz="2000" dirty="0"/>
              <a:t>(d) </a:t>
            </a:r>
            <a:r>
              <a:rPr lang="en-US" sz="2000" dirty="0" err="1"/>
              <a:t>Keduanya</a:t>
            </a:r>
            <a:endParaRPr lang="en-US" sz="2000" dirty="0"/>
          </a:p>
          <a:p>
            <a:r>
              <a:rPr lang="en-US" sz="2000" dirty="0"/>
              <a:t>(e) </a:t>
            </a:r>
            <a:r>
              <a:rPr lang="en-US" sz="2000" dirty="0" err="1"/>
              <a:t>Keduanya</a:t>
            </a:r>
            <a:endParaRPr lang="en-US" sz="2000" dirty="0"/>
          </a:p>
          <a:p>
            <a:r>
              <a:rPr lang="en-US" sz="2000" dirty="0"/>
              <a:t>(f) </a:t>
            </a:r>
            <a:r>
              <a:rPr lang="en-US" sz="2000" dirty="0" err="1"/>
              <a:t>Keduanya</a:t>
            </a:r>
            <a:endParaRPr lang="en-US" sz="2000" dirty="0"/>
          </a:p>
          <a:p>
            <a:r>
              <a:rPr lang="en-US" sz="2000" dirty="0"/>
              <a:t>(g) </a:t>
            </a:r>
            <a:r>
              <a:rPr lang="en-US" sz="2000" dirty="0" err="1"/>
              <a:t>Matriks</a:t>
            </a:r>
            <a:r>
              <a:rPr lang="en-US" sz="2000" dirty="0"/>
              <a:t> </a:t>
            </a:r>
            <a:r>
              <a:rPr lang="en-US" sz="2000" dirty="0" err="1"/>
              <a:t>eselon</a:t>
            </a:r>
            <a:r>
              <a:rPr lang="en-US" sz="2000" dirty="0"/>
              <a:t> </a:t>
            </a:r>
            <a:r>
              <a:rPr lang="en-US" sz="2000" dirty="0" err="1"/>
              <a:t>baris</a:t>
            </a:r>
            <a:endParaRPr lang="en-US" sz="2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42443-5B8A-6A84-2721-461B6D07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AC9F-9CDE-4DB8-8C80-FB695B5C8C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4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369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Equation</vt:lpstr>
      <vt:lpstr>Matriks Eselon</vt:lpstr>
      <vt:lpstr>PowerPoint Presentation</vt:lpstr>
      <vt:lpstr>Matriks Eselon Baris</vt:lpstr>
      <vt:lpstr>PowerPoint Presentation</vt:lpstr>
      <vt:lpstr>PowerPoint Presentation</vt:lpstr>
      <vt:lpstr>Matriks Eselon Baris Tereduksi</vt:lpstr>
      <vt:lpstr>PowerPoint Presentation</vt:lpstr>
      <vt:lpstr>PowerPoint Presentation</vt:lpstr>
      <vt:lpstr>Latihan 1</vt:lpstr>
      <vt:lpstr>Latihan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</dc:creator>
  <cp:lastModifiedBy>Dr. Ir. Rinaldi, M.T.</cp:lastModifiedBy>
  <cp:revision>32</cp:revision>
  <dcterms:created xsi:type="dcterms:W3CDTF">2018-09-03T12:52:51Z</dcterms:created>
  <dcterms:modified xsi:type="dcterms:W3CDTF">2025-09-03T03:21:09Z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2025-08-20T08:06:18Z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93b4f04e-e6e9-4b4f-8df1-a5f362d4b416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