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84" r:id="rId3"/>
    <p:sldId id="334" r:id="rId4"/>
    <p:sldId id="322" r:id="rId5"/>
    <p:sldId id="335" r:id="rId6"/>
    <p:sldId id="286" r:id="rId7"/>
    <p:sldId id="287" r:id="rId8"/>
    <p:sldId id="291" r:id="rId9"/>
    <p:sldId id="359" r:id="rId10"/>
    <p:sldId id="301" r:id="rId11"/>
    <p:sldId id="302" r:id="rId12"/>
    <p:sldId id="303" r:id="rId13"/>
    <p:sldId id="318" r:id="rId14"/>
    <p:sldId id="317" r:id="rId15"/>
    <p:sldId id="320" r:id="rId16"/>
    <p:sldId id="316" r:id="rId17"/>
    <p:sldId id="319" r:id="rId18"/>
    <p:sldId id="321" r:id="rId19"/>
    <p:sldId id="304" r:id="rId20"/>
    <p:sldId id="300" r:id="rId21"/>
    <p:sldId id="340" r:id="rId22"/>
    <p:sldId id="341" r:id="rId23"/>
    <p:sldId id="342" r:id="rId24"/>
    <p:sldId id="323" r:id="rId25"/>
    <p:sldId id="324" r:id="rId26"/>
    <p:sldId id="325" r:id="rId27"/>
    <p:sldId id="327" r:id="rId28"/>
    <p:sldId id="336" r:id="rId29"/>
    <p:sldId id="326" r:id="rId30"/>
    <p:sldId id="337" r:id="rId31"/>
    <p:sldId id="338" r:id="rId32"/>
    <p:sldId id="339" r:id="rId33"/>
    <p:sldId id="360" r:id="rId34"/>
    <p:sldId id="346" r:id="rId35"/>
    <p:sldId id="345" r:id="rId36"/>
    <p:sldId id="347" r:id="rId37"/>
    <p:sldId id="356" r:id="rId38"/>
    <p:sldId id="306" r:id="rId39"/>
    <p:sldId id="314" r:id="rId40"/>
    <p:sldId id="315" r:id="rId41"/>
    <p:sldId id="309" r:id="rId42"/>
    <p:sldId id="310" r:id="rId43"/>
    <p:sldId id="344" r:id="rId44"/>
    <p:sldId id="358" r:id="rId45"/>
    <p:sldId id="348" r:id="rId46"/>
    <p:sldId id="350" r:id="rId47"/>
    <p:sldId id="351" r:id="rId48"/>
    <p:sldId id="357" r:id="rId49"/>
    <p:sldId id="352" r:id="rId50"/>
    <p:sldId id="353" r:id="rId51"/>
    <p:sldId id="354" r:id="rId52"/>
    <p:sldId id="355" r:id="rId53"/>
  </p:sldIdLst>
  <p:sldSz cx="9144000" cy="6858000" type="screen4x3"/>
  <p:notesSz cx="6858000" cy="9144000"/>
  <p:defaultTextStyle>
    <a:defPPr>
      <a:defRPr lang="id-ID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169FB2"/>
    <a:srgbClr val="24CDE4"/>
    <a:srgbClr val="5324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54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A1EDD-3CFE-43AF-A246-A7B859196A6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68729-AFCD-4358-89F0-A22E78899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84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7E90B-3E22-4268-A683-ECE9B1D77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7E83F-43FB-42B1-9288-5C92BEC05F8A}" type="datetime1">
              <a:rPr lang="id-ID" smtClean="0"/>
              <a:t>20/08/2025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92F17-5167-42AD-89B0-32F71698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0F7B5-5194-4BA2-9995-8AECF6C1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4E7D6-9C7A-442C-A1D6-FE824427D688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75381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82B40-DE86-4C81-BC74-B00B02D3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A11AC-E622-401C-9AFC-DF7A89729C59}" type="datetime1">
              <a:rPr lang="id-ID" smtClean="0"/>
              <a:t>20/08/2025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68659-4672-4AFA-9ABD-9A3D7D1F3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19DA4-F406-4A74-948D-D47B10581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03F8A-8ADB-4FC8-A809-43B8D6C66FED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255601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BAAFD-0454-4F07-9C99-AE2800BE9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30ECE-0E61-479A-892B-21FF0AC669DB}" type="datetime1">
              <a:rPr lang="id-ID" smtClean="0"/>
              <a:t>20/08/2025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91520-ADFB-40B3-A4F0-CDA78DFE7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0ADAC-8B33-4F11-9E76-E9A565837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71B7A-F458-40B2-B29B-409B0E5E29AF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48626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14C2A-B248-462B-BFD2-9BD6704E1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2A2C1-D1E1-4701-A5AA-CD89AAEDE6E4}" type="datetime1">
              <a:rPr lang="id-ID" smtClean="0"/>
              <a:t>20/08/2025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B2A2-70E9-4CE6-B364-B6DB58EBA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58532-ABAC-4BA4-A242-DA969651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2126-576C-4532-9300-E9996B92BB01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07751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A2F0F-3BCA-4417-868D-E77D224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3E8D0-2B2B-4005-AD41-86BC3CED8FE9}" type="datetime1">
              <a:rPr lang="id-ID" smtClean="0"/>
              <a:t>20/08/2025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94F8-3028-4B2B-8402-96370502C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F97A0-9D6D-42BB-A8A7-07D7C2BDB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5396B-C3FF-4BC2-BE96-3351C3D0A482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4025879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ED7EB2-8092-489C-83E0-0B640EDA1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E76C2-662E-4D12-8540-9C62CEF25B11}" type="datetime1">
              <a:rPr lang="id-ID" smtClean="0"/>
              <a:t>20/08/2025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2A6DAB9-F08E-45AE-B3A5-3D05E152E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739AD8-2B43-44A2-B33D-1BC8FC78A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7A9C8-7F49-44A5-883E-82529576346B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222309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E82EAE-1082-4DE7-A14C-EFC3741E6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08967-913C-4037-BDDC-18BAF2831CE0}" type="datetime1">
              <a:rPr lang="id-ID" smtClean="0"/>
              <a:t>20/08/2025</a:t>
            </a:fld>
            <a:endParaRPr lang="id-ID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81C5BE-5658-44FC-B13D-1949C194B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C7064F-A78B-448E-B5D1-32D3A1B73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C1B79-0FE0-48E8-9454-15762105C9DF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765937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2C2E3E-19C2-4B63-8701-804335C2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32215-2F0A-459E-9DB2-4E0BDD77E732}" type="datetime1">
              <a:rPr lang="id-ID" smtClean="0"/>
              <a:t>20/08/2025</a:t>
            </a:fld>
            <a:endParaRPr lang="id-ID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D98E4E0-BB9C-419D-86DC-7FB1E6928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E91257-3D74-427A-8A43-2A99DEFCF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4EE1E-8880-48EA-9F6F-976884968712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5449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A95D198-7F20-436C-B33F-8690462BB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330C1-AD49-45E7-94D9-AF7CA7781989}" type="datetime1">
              <a:rPr lang="id-ID" smtClean="0"/>
              <a:t>20/08/2025</a:t>
            </a:fld>
            <a:endParaRPr lang="id-ID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E5F5BB0-5BAE-4ECC-96E5-54D1A1AEB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204616B-E36E-4017-8633-C7302889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40402-5D89-40F3-AAA1-91D86B72FCB9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4126746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D0FC7B-C4C2-4BC4-8F92-CFD903DED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368A9-A233-41C9-B4DE-F9E5A1C91CFC}" type="datetime1">
              <a:rPr lang="id-ID" smtClean="0"/>
              <a:t>20/08/2025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9558443-7717-411F-B69B-9BB09D0DC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952F76-5FBC-4B42-A94D-0D666C4B3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E5D23-0EC8-466B-B5D9-E5A24F586EE5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93153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6339C50-9D4D-4633-BAE9-8FE309785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3905A-A56E-4EA7-8A03-613EC4E1AA59}" type="datetime1">
              <a:rPr lang="id-ID" smtClean="0"/>
              <a:t>20/08/2025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8C8F60-6784-46DD-9A0A-CA47358EA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B458ED-F299-4904-BF4E-F0F299634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D1E6E-D052-4C36-A5DC-C3120A8331E7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279527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DE95927-C884-44B5-AE40-F00A5F1D930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id-ID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5EB940E-F73F-483C-B524-4B440B0C92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id-ID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F12F3-8CA6-472C-BC8E-2235EC930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C14ECFD-D655-4BE7-84F6-CE3ABD206045}" type="datetime1">
              <a:rPr lang="id-ID" smtClean="0"/>
              <a:t>20/08/2025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0319B-E66C-480D-9A1A-0F982C421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7A120-E188-4844-BCA7-206B02712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4499190-CB8F-41E9-8FC8-183D60457045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metricalgebra.net/quaternions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imas347.wordpress.com/2009/06/28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adowsystem.com/page/2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hyperlink" Target="https://medium.com/design-bootcamp/how-can-we-use-quaternion-in-unity-53d7d5ee658e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nformatika.stei.itb.ac.id/~rinaldi.munir/" TargetMode="External"/><Relationship Id="rId2" Type="http://schemas.openxmlformats.org/officeDocument/2006/relationships/hyperlink" Target="http://informatika.stei.itb.ac.id/~rinaldi.munir/AljabarGeometri/algeo.htm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judhi@stei.itb.ac.id" TargetMode="External"/><Relationship Id="rId2" Type="http://schemas.openxmlformats.org/officeDocument/2006/relationships/hyperlink" Target="mailto:utama@informatika.org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rinaldi.Munir@itb.ac.id" TargetMode="External"/><Relationship Id="rId7" Type="http://schemas.openxmlformats.org/officeDocument/2006/relationships/hyperlink" Target="http://www.facebook.com/rinaldi.munir" TargetMode="External"/><Relationship Id="rId2" Type="http://schemas.openxmlformats.org/officeDocument/2006/relationships/hyperlink" Target="mailto:Rinaldi@informatika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tatankriptografi.wordpress.com/" TargetMode="External"/><Relationship Id="rId5" Type="http://schemas.openxmlformats.org/officeDocument/2006/relationships/hyperlink" Target="http://rinaldimunir.wordpress.com/" TargetMode="External"/><Relationship Id="rId4" Type="http://schemas.openxmlformats.org/officeDocument/2006/relationships/hyperlink" Target="http://informatika.stei.itb.ac.id/~rinaldi.munir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mailto:arrivaldwi@itb.ac.id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en.wikipedia.org/wiki/Geometry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F62DA532-EBA7-4261-BA27-77677236D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388" y="2500313"/>
            <a:ext cx="8464550" cy="785812"/>
          </a:xfrm>
        </p:spPr>
        <p:txBody>
          <a:bodyPr/>
          <a:lstStyle/>
          <a:p>
            <a:pPr algn="r"/>
            <a:r>
              <a:rPr lang="en-AU" altLang="en-US" sz="4800" b="1">
                <a:solidFill>
                  <a:srgbClr val="00B050"/>
                </a:solidFill>
              </a:rPr>
              <a:t>Pengantar Aljabar Linier &amp; Geometri</a:t>
            </a:r>
            <a:endParaRPr lang="en-AU" altLang="en-US" sz="3500">
              <a:solidFill>
                <a:srgbClr val="00B05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071100-F248-43A9-9B2F-D5D353444BC6}"/>
              </a:ext>
            </a:extLst>
          </p:cNvPr>
          <p:cNvSpPr txBox="1">
            <a:spLocks/>
          </p:cNvSpPr>
          <p:nvPr/>
        </p:nvSpPr>
        <p:spPr bwMode="auto">
          <a:xfrm>
            <a:off x="5940153" y="4643438"/>
            <a:ext cx="32038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1400" b="1" dirty="0">
                <a:latin typeface="+mj-lt"/>
                <a:ea typeface="+mj-ea"/>
                <a:cs typeface="+mj-cs"/>
              </a:rPr>
              <a:t>Dr. Ir. RINALDI, M.T</a:t>
            </a:r>
            <a:endParaRPr lang="id-ID" sz="1400" b="1" dirty="0"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id-ID" sz="1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br>
              <a:rPr lang="id-ID" sz="1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</a:br>
            <a:r>
              <a:rPr lang="en-US" sz="1000" b="1" dirty="0">
                <a:latin typeface="+mj-lt"/>
                <a:ea typeface="+mj-ea"/>
                <a:cs typeface="+mj-cs"/>
              </a:rPr>
              <a:t>Lab </a:t>
            </a:r>
            <a:r>
              <a:rPr lang="en-US" sz="1000" b="1" dirty="0" err="1">
                <a:latin typeface="+mj-lt"/>
                <a:ea typeface="+mj-ea"/>
                <a:cs typeface="+mj-cs"/>
              </a:rPr>
              <a:t>Ilmu</a:t>
            </a:r>
            <a:r>
              <a:rPr lang="en-US" sz="1000" b="1" dirty="0">
                <a:latin typeface="+mj-lt"/>
                <a:ea typeface="+mj-ea"/>
                <a:cs typeface="+mj-cs"/>
              </a:rPr>
              <a:t> dan </a:t>
            </a:r>
            <a:r>
              <a:rPr lang="en-US" sz="1000" b="1" dirty="0" err="1">
                <a:latin typeface="+mj-lt"/>
                <a:ea typeface="+mj-ea"/>
                <a:cs typeface="+mj-cs"/>
              </a:rPr>
              <a:t>Rekayasa</a:t>
            </a:r>
            <a:r>
              <a:rPr lang="en-US" sz="1000" b="1" dirty="0">
                <a:latin typeface="+mj-lt"/>
                <a:ea typeface="+mj-ea"/>
                <a:cs typeface="+mj-cs"/>
              </a:rPr>
              <a:t> </a:t>
            </a:r>
            <a:r>
              <a:rPr lang="en-US" sz="1000" b="1" dirty="0" err="1">
                <a:latin typeface="+mj-lt"/>
                <a:ea typeface="+mj-ea"/>
                <a:cs typeface="+mj-cs"/>
              </a:rPr>
              <a:t>Komputasi</a:t>
            </a:r>
            <a:r>
              <a:rPr lang="id-ID" sz="1000" b="1" dirty="0">
                <a:latin typeface="+mj-lt"/>
                <a:ea typeface="+mj-ea"/>
                <a:cs typeface="+mj-cs"/>
              </a:rPr>
              <a:t> </a:t>
            </a:r>
          </a:p>
          <a:p>
            <a:pPr>
              <a:defRPr/>
            </a:pPr>
            <a:r>
              <a:rPr lang="en-US" sz="1000" b="1" dirty="0" err="1">
                <a:latin typeface="+mj-lt"/>
                <a:ea typeface="+mj-ea"/>
                <a:cs typeface="+mj-cs"/>
              </a:rPr>
              <a:t>Kelompok</a:t>
            </a:r>
            <a:r>
              <a:rPr lang="en-US" sz="1000" b="1" dirty="0">
                <a:latin typeface="+mj-lt"/>
                <a:ea typeface="+mj-ea"/>
                <a:cs typeface="+mj-cs"/>
              </a:rPr>
              <a:t> </a:t>
            </a:r>
            <a:r>
              <a:rPr lang="en-US" sz="1000" b="1" dirty="0" err="1">
                <a:latin typeface="+mj-lt"/>
                <a:ea typeface="+mj-ea"/>
                <a:cs typeface="+mj-cs"/>
              </a:rPr>
              <a:t>Keahlian</a:t>
            </a:r>
            <a:r>
              <a:rPr lang="en-US" sz="1000" b="1" dirty="0">
                <a:latin typeface="+mj-lt"/>
                <a:ea typeface="+mj-ea"/>
                <a:cs typeface="+mj-cs"/>
              </a:rPr>
              <a:t> </a:t>
            </a:r>
            <a:r>
              <a:rPr lang="en-US" sz="1000" b="1" dirty="0" err="1">
                <a:latin typeface="+mj-lt"/>
                <a:ea typeface="+mj-ea"/>
                <a:cs typeface="+mj-cs"/>
              </a:rPr>
              <a:t>Informatika</a:t>
            </a:r>
            <a:r>
              <a:rPr lang="id-ID" sz="1000" b="1" dirty="0">
                <a:latin typeface="+mj-lt"/>
                <a:ea typeface="+mj-ea"/>
                <a:cs typeface="+mj-cs"/>
              </a:rPr>
              <a:t> </a:t>
            </a:r>
          </a:p>
          <a:p>
            <a:pPr>
              <a:defRPr/>
            </a:pPr>
            <a:endParaRPr lang="id-ID" sz="1000" b="1" dirty="0"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id-ID" sz="1000" b="1" dirty="0">
                <a:latin typeface="+mj-lt"/>
                <a:ea typeface="+mj-ea"/>
                <a:cs typeface="+mj-cs"/>
              </a:rPr>
              <a:t>Institut Teknologi Bandung</a:t>
            </a:r>
          </a:p>
          <a:p>
            <a:pPr>
              <a:defRPr/>
            </a:pPr>
            <a:endParaRPr lang="id-ID" sz="1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2EF153-F710-41BD-9DC6-52FEF6646F8D}"/>
              </a:ext>
            </a:extLst>
          </p:cNvPr>
          <p:cNvSpPr txBox="1">
            <a:spLocks/>
          </p:cNvSpPr>
          <p:nvPr/>
        </p:nvSpPr>
        <p:spPr bwMode="auto">
          <a:xfrm>
            <a:off x="6072188" y="1285875"/>
            <a:ext cx="2714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id-ID" sz="1400" dirty="0"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id-ID" sz="1100" dirty="0">
                <a:latin typeface="+mj-lt"/>
                <a:ea typeface="+mj-ea"/>
                <a:cs typeface="+mj-cs"/>
              </a:rPr>
              <a:t>INSTITUT TEKNOLOGI BANDUNG </a:t>
            </a:r>
          </a:p>
          <a:p>
            <a:pPr>
              <a:defRPr/>
            </a:pPr>
            <a:endParaRPr lang="id-ID" sz="1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B2195A9-3F8F-4603-9644-6B07CFAB6632}"/>
              </a:ext>
            </a:extLst>
          </p:cNvPr>
          <p:cNvSpPr txBox="1">
            <a:spLocks/>
          </p:cNvSpPr>
          <p:nvPr/>
        </p:nvSpPr>
        <p:spPr bwMode="auto">
          <a:xfrm>
            <a:off x="6072188" y="785813"/>
            <a:ext cx="2357437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1050" dirty="0">
                <a:latin typeface="+mj-lt"/>
                <a:ea typeface="+mj-ea"/>
                <a:cs typeface="+mj-cs"/>
              </a:rPr>
              <a:t>PROGRAM STUDI TEKNIK INFORMATIKA</a:t>
            </a:r>
          </a:p>
          <a:p>
            <a:pPr>
              <a:defRPr/>
            </a:pPr>
            <a:r>
              <a:rPr lang="en-US" sz="1050" dirty="0" err="1">
                <a:latin typeface="+mj-lt"/>
                <a:ea typeface="+mj-ea"/>
                <a:cs typeface="+mj-cs"/>
              </a:rPr>
              <a:t>Sekolah</a:t>
            </a:r>
            <a:r>
              <a:rPr lang="en-US" sz="1050" dirty="0">
                <a:latin typeface="+mj-lt"/>
                <a:ea typeface="+mj-ea"/>
                <a:cs typeface="+mj-cs"/>
              </a:rPr>
              <a:t> </a:t>
            </a:r>
            <a:r>
              <a:rPr lang="en-US" sz="1050" dirty="0" err="1">
                <a:latin typeface="+mj-lt"/>
                <a:ea typeface="+mj-ea"/>
                <a:cs typeface="+mj-cs"/>
              </a:rPr>
              <a:t>Teknik</a:t>
            </a:r>
            <a:r>
              <a:rPr lang="en-US" sz="1050" dirty="0">
                <a:latin typeface="+mj-lt"/>
                <a:ea typeface="+mj-ea"/>
                <a:cs typeface="+mj-cs"/>
              </a:rPr>
              <a:t> </a:t>
            </a:r>
            <a:r>
              <a:rPr lang="en-US" sz="1050" dirty="0" err="1">
                <a:latin typeface="+mj-lt"/>
                <a:ea typeface="+mj-ea"/>
                <a:cs typeface="+mj-cs"/>
              </a:rPr>
              <a:t>Elrektro</a:t>
            </a:r>
            <a:r>
              <a:rPr lang="en-US" sz="1050" dirty="0">
                <a:latin typeface="+mj-lt"/>
                <a:ea typeface="+mj-ea"/>
                <a:cs typeface="+mj-cs"/>
              </a:rPr>
              <a:t> </a:t>
            </a:r>
            <a:r>
              <a:rPr lang="en-US" sz="1050" dirty="0" err="1">
                <a:latin typeface="+mj-lt"/>
                <a:ea typeface="+mj-ea"/>
                <a:cs typeface="+mj-cs"/>
              </a:rPr>
              <a:t>dan</a:t>
            </a:r>
            <a:r>
              <a:rPr lang="en-US" sz="1050" dirty="0">
                <a:latin typeface="+mj-lt"/>
                <a:ea typeface="+mj-ea"/>
                <a:cs typeface="+mj-cs"/>
              </a:rPr>
              <a:t> </a:t>
            </a:r>
            <a:r>
              <a:rPr lang="en-US" sz="1050" dirty="0" err="1">
                <a:latin typeface="+mj-lt"/>
                <a:ea typeface="+mj-ea"/>
                <a:cs typeface="+mj-cs"/>
              </a:rPr>
              <a:t>Informatika</a:t>
            </a:r>
            <a:endParaRPr lang="id-ID" sz="1050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Oval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14A10A6-5CEC-4098-B7BA-038F25418175}"/>
              </a:ext>
            </a:extLst>
          </p:cNvPr>
          <p:cNvSpPr/>
          <p:nvPr/>
        </p:nvSpPr>
        <p:spPr>
          <a:xfrm>
            <a:off x="8215313" y="6357938"/>
            <a:ext cx="142875" cy="14287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d-ID"/>
          </a:p>
        </p:txBody>
      </p:sp>
      <p:sp>
        <p:nvSpPr>
          <p:cNvPr id="13" name="Oval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887EF7-15B5-4B9D-A44E-4D39311D8BD7}"/>
              </a:ext>
            </a:extLst>
          </p:cNvPr>
          <p:cNvSpPr/>
          <p:nvPr/>
        </p:nvSpPr>
        <p:spPr>
          <a:xfrm>
            <a:off x="8501063" y="6357938"/>
            <a:ext cx="142875" cy="1428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d-ID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EDE987A-BC39-43BF-B9B5-2A1826F3E76A}"/>
              </a:ext>
            </a:extLst>
          </p:cNvPr>
          <p:cNvCxnSpPr/>
          <p:nvPr/>
        </p:nvCxnSpPr>
        <p:spPr>
          <a:xfrm>
            <a:off x="1428750" y="3143250"/>
            <a:ext cx="600075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D0F47825-0625-40FA-8F06-95A10082395B}"/>
              </a:ext>
            </a:extLst>
          </p:cNvPr>
          <p:cNvSpPr/>
          <p:nvPr/>
        </p:nvSpPr>
        <p:spPr>
          <a:xfrm>
            <a:off x="2357438" y="3143250"/>
            <a:ext cx="2500312" cy="714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d-ID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2009273-9C27-468E-AEBE-D08DFD0A31ED}"/>
              </a:ext>
            </a:extLst>
          </p:cNvPr>
          <p:cNvCxnSpPr/>
          <p:nvPr/>
        </p:nvCxnSpPr>
        <p:spPr>
          <a:xfrm>
            <a:off x="5000625" y="5072063"/>
            <a:ext cx="2428875" cy="158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TextBox 13">
            <a:extLst>
              <a:ext uri="{FF2B5EF4-FFF2-40B4-BE49-F238E27FC236}">
                <a16:creationId xmlns:a16="http://schemas.microsoft.com/office/drawing/2014/main" id="{4AB11D9B-7DD6-4C9C-AF6D-502D8FB05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563" y="30718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060" name="Rectangle 14">
            <a:extLst>
              <a:ext uri="{FF2B5EF4-FFF2-40B4-BE49-F238E27FC236}">
                <a16:creationId xmlns:a16="http://schemas.microsoft.com/office/drawing/2014/main" id="{AB217C5D-99AC-4908-9FFF-18F38BD0B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5" y="357187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Bahan Kuliah IF2123 Aljabar Geometri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57E7B4-3C2E-24E9-88CA-CE704D7F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14E7D6-9C7A-442C-A1D6-FE824427D688}" type="slidenum">
              <a:rPr lang="id-ID" altLang="en-US" smtClean="0"/>
              <a:pPr>
                <a:defRPr/>
              </a:pPr>
              <a:t>1</a:t>
            </a:fld>
            <a:endParaRPr lang="id-ID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F7EE71C-463A-4C0D-A8C5-E9861B47D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Materi </a:t>
            </a:r>
            <a:r>
              <a:rPr lang="en-US" altLang="en-US" dirty="0" err="1"/>
              <a:t>Kuliah</a:t>
            </a:r>
            <a:r>
              <a:rPr lang="en-US" altLang="en-US" dirty="0"/>
              <a:t> </a:t>
            </a:r>
            <a:r>
              <a:rPr lang="en-US" altLang="en-US" dirty="0" err="1"/>
              <a:t>Aljabar</a:t>
            </a:r>
            <a:r>
              <a:rPr lang="en-US" altLang="en-US" dirty="0"/>
              <a:t> Linier dan </a:t>
            </a:r>
            <a:r>
              <a:rPr lang="en-US" altLang="en-US" dirty="0" err="1"/>
              <a:t>Geometri</a:t>
            </a:r>
            <a:endParaRPr lang="en-US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F5018-5680-437B-99A1-11051D78B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579296" cy="4824536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Matriks</a:t>
            </a:r>
            <a:r>
              <a:rPr lang="en-US" sz="2800" dirty="0"/>
              <a:t> dan </a:t>
            </a:r>
            <a:r>
              <a:rPr lang="en-US" sz="2800" dirty="0" err="1"/>
              <a:t>sistem</a:t>
            </a:r>
            <a:r>
              <a:rPr lang="en-US" sz="2800" dirty="0"/>
              <a:t> </a:t>
            </a:r>
            <a:r>
              <a:rPr lang="en-US" sz="2800" dirty="0" err="1"/>
              <a:t>persamaan</a:t>
            </a:r>
            <a:r>
              <a:rPr lang="en-US" sz="2800" dirty="0"/>
              <a:t> linier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Determinan</a:t>
            </a:r>
            <a:endParaRPr lang="en-US" sz="2800" dirty="0"/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Vektor</a:t>
            </a:r>
            <a:r>
              <a:rPr lang="en-US" sz="2800" dirty="0"/>
              <a:t> di </a:t>
            </a:r>
            <a:r>
              <a:rPr lang="en-US" sz="2800" dirty="0" err="1"/>
              <a:t>ruang</a:t>
            </a:r>
            <a:r>
              <a:rPr lang="en-US" sz="2800" dirty="0"/>
              <a:t> Euclidean (R</a:t>
            </a:r>
            <a:r>
              <a:rPr lang="en-US" sz="2800" baseline="30000" dirty="0"/>
              <a:t>2</a:t>
            </a:r>
            <a:r>
              <a:rPr lang="en-US" sz="2800" dirty="0"/>
              <a:t>, R</a:t>
            </a:r>
            <a:r>
              <a:rPr lang="en-US" sz="2800" baseline="30000" dirty="0"/>
              <a:t>3</a:t>
            </a:r>
            <a:r>
              <a:rPr lang="en-US" sz="2800" dirty="0"/>
              <a:t>, …, R</a:t>
            </a:r>
            <a:r>
              <a:rPr lang="en-US" sz="2800" baseline="30000" dirty="0"/>
              <a:t>n</a:t>
            </a:r>
            <a:r>
              <a:rPr lang="en-US" sz="2800" dirty="0"/>
              <a:t>)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Ruang</a:t>
            </a:r>
            <a:r>
              <a:rPr lang="en-US" sz="2800" dirty="0"/>
              <a:t> </a:t>
            </a:r>
            <a:r>
              <a:rPr lang="en-US" sz="2800" dirty="0" err="1"/>
              <a:t>vektor</a:t>
            </a:r>
            <a:r>
              <a:rPr lang="en-US" sz="2800" dirty="0"/>
              <a:t> </a:t>
            </a:r>
            <a:r>
              <a:rPr lang="en-US" sz="2800" dirty="0" err="1"/>
              <a:t>umum</a:t>
            </a:r>
            <a:endParaRPr lang="en-US" sz="2800" dirty="0"/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Transformasi</a:t>
            </a:r>
            <a:r>
              <a:rPr lang="en-US" sz="2800" dirty="0"/>
              <a:t> linier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Nilai</a:t>
            </a:r>
            <a:r>
              <a:rPr lang="en-US" sz="2800" dirty="0"/>
              <a:t> </a:t>
            </a:r>
            <a:r>
              <a:rPr lang="en-US" sz="2800" dirty="0" err="1"/>
              <a:t>eigen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vektor</a:t>
            </a:r>
            <a:r>
              <a:rPr lang="en-US" sz="2800" dirty="0"/>
              <a:t> </a:t>
            </a:r>
            <a:r>
              <a:rPr lang="en-US" sz="2800" dirty="0" err="1"/>
              <a:t>eigen</a:t>
            </a:r>
            <a:endParaRPr lang="en-US" sz="2800" dirty="0"/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Diagonalisasi</a:t>
            </a:r>
            <a:endParaRPr lang="en-US" sz="2800" dirty="0"/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Dekomposisi</a:t>
            </a:r>
            <a:r>
              <a:rPr lang="en-US" sz="2800" dirty="0"/>
              <a:t> </a:t>
            </a:r>
            <a:r>
              <a:rPr lang="en-US" sz="2800" dirty="0" err="1"/>
              <a:t>matriks</a:t>
            </a:r>
            <a:r>
              <a:rPr lang="en-US" sz="2800" dirty="0"/>
              <a:t> (</a:t>
            </a:r>
            <a:r>
              <a:rPr lang="en-US" sz="2800" dirty="0" err="1"/>
              <a:t>metode</a:t>
            </a:r>
            <a:r>
              <a:rPr lang="en-US" sz="2800" dirty="0"/>
              <a:t> SVD, </a:t>
            </a:r>
            <a:r>
              <a:rPr lang="en-US" sz="2800" dirty="0" err="1"/>
              <a:t>dekomposisi</a:t>
            </a:r>
            <a:r>
              <a:rPr lang="en-US" sz="2800" dirty="0"/>
              <a:t> LU, </a:t>
            </a:r>
            <a:r>
              <a:rPr lang="en-US" sz="2800" dirty="0" err="1"/>
              <a:t>dekomposisi</a:t>
            </a:r>
            <a:r>
              <a:rPr lang="en-US" sz="2800" dirty="0"/>
              <a:t> QR)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20AD8E-D33C-0B3D-FD6C-96741721E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2126-576C-4532-9300-E9996B92BB01}" type="slidenum">
              <a:rPr lang="id-ID" altLang="en-US" smtClean="0"/>
              <a:pPr>
                <a:defRPr/>
              </a:pPr>
              <a:t>10</a:t>
            </a:fld>
            <a:endParaRPr lang="id-ID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4CECF-2B2D-4B93-B004-46B44F5AC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75" y="980728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 startAt="9"/>
              <a:defRPr/>
            </a:pPr>
            <a:r>
              <a:rPr lang="en-US" sz="2800" dirty="0"/>
              <a:t> </a:t>
            </a:r>
            <a:r>
              <a:rPr lang="en-US" sz="2800" dirty="0" err="1"/>
              <a:t>Aljabar</a:t>
            </a:r>
            <a:r>
              <a:rPr lang="en-US" sz="2800" dirty="0"/>
              <a:t> </a:t>
            </a:r>
            <a:r>
              <a:rPr lang="en-US" sz="2800" dirty="0" err="1"/>
              <a:t>kompleks</a:t>
            </a:r>
            <a:endParaRPr lang="en-US" sz="2800" dirty="0"/>
          </a:p>
          <a:p>
            <a:pPr marL="514350" indent="-514350">
              <a:buFont typeface="+mj-lt"/>
              <a:buAutoNum type="arabicPeriod" startAt="9"/>
              <a:defRPr/>
            </a:pPr>
            <a:r>
              <a:rPr lang="en-US" sz="2800" dirty="0"/>
              <a:t> </a:t>
            </a:r>
            <a:r>
              <a:rPr lang="en-US" sz="2800" dirty="0" err="1"/>
              <a:t>Aljabar</a:t>
            </a:r>
            <a:r>
              <a:rPr lang="en-US" sz="2800" dirty="0"/>
              <a:t> quaternion</a:t>
            </a:r>
          </a:p>
          <a:p>
            <a:pPr marL="514350" indent="-514350">
              <a:buFont typeface="+mj-lt"/>
              <a:buAutoNum type="arabicPeriod" startAt="9"/>
              <a:defRPr/>
            </a:pPr>
            <a:r>
              <a:rPr lang="en-US" sz="2800" dirty="0"/>
              <a:t> </a:t>
            </a:r>
            <a:r>
              <a:rPr lang="en-US" sz="2800" dirty="0" err="1"/>
              <a:t>Aljabar</a:t>
            </a:r>
            <a:r>
              <a:rPr lang="en-US" sz="2800" dirty="0"/>
              <a:t> </a:t>
            </a:r>
            <a:r>
              <a:rPr lang="en-US" sz="2800" dirty="0" err="1"/>
              <a:t>geometri</a:t>
            </a:r>
            <a:endParaRPr lang="en-US" sz="2800" dirty="0"/>
          </a:p>
          <a:p>
            <a:pPr marL="514350" indent="-514350">
              <a:buFont typeface="+mj-lt"/>
              <a:buAutoNum type="arabicPeriod" startAt="9"/>
              <a:defRPr/>
            </a:pPr>
            <a:r>
              <a:rPr lang="en-US" sz="2800" dirty="0"/>
              <a:t> </a:t>
            </a:r>
            <a:r>
              <a:rPr lang="en-US" sz="2800" dirty="0" err="1"/>
              <a:t>Perkalian</a:t>
            </a:r>
            <a:r>
              <a:rPr lang="en-US" sz="2800" dirty="0"/>
              <a:t> </a:t>
            </a:r>
            <a:r>
              <a:rPr lang="en-US" sz="2800" dirty="0" err="1"/>
              <a:t>geometri</a:t>
            </a:r>
            <a:endParaRPr lang="en-US" sz="2800" dirty="0"/>
          </a:p>
          <a:p>
            <a:pPr marL="514350" indent="-514350">
              <a:buFont typeface="+mj-lt"/>
              <a:buAutoNum type="arabicPeriod" startAt="9"/>
              <a:defRPr/>
            </a:pPr>
            <a:r>
              <a:rPr lang="en-US" sz="2800" dirty="0"/>
              <a:t> </a:t>
            </a:r>
            <a:r>
              <a:rPr lang="en-US" sz="2800" dirty="0" err="1"/>
              <a:t>Aplikasi</a:t>
            </a:r>
            <a:r>
              <a:rPr lang="en-US" sz="2800" dirty="0"/>
              <a:t> </a:t>
            </a:r>
            <a:r>
              <a:rPr lang="en-US" sz="2800" dirty="0" err="1"/>
              <a:t>aljabar</a:t>
            </a:r>
            <a:r>
              <a:rPr lang="en-US" sz="2800" dirty="0"/>
              <a:t> </a:t>
            </a:r>
            <a:r>
              <a:rPr lang="en-US" sz="2800" dirty="0" err="1"/>
              <a:t>geometri</a:t>
            </a:r>
            <a:endParaRPr lang="en-US" sz="2800" dirty="0"/>
          </a:p>
        </p:txBody>
      </p:sp>
      <p:sp>
        <p:nvSpPr>
          <p:cNvPr id="9219" name="AutoShape 2" descr="https://upload.wikimedia.org/wikiversity/en/thumb/5/52/Coord_planes_color_vector.svg/250px-Coord_planes_color_vector.svg.png">
            <a:extLst>
              <a:ext uri="{FF2B5EF4-FFF2-40B4-BE49-F238E27FC236}">
                <a16:creationId xmlns:a16="http://schemas.microsoft.com/office/drawing/2014/main" id="{C501BE5E-486B-4297-A393-8C3709F67A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5" name="Picture 4" descr="A diagram of a plane&#10;&#10;AI-generated content may be incorrect.">
            <a:extLst>
              <a:ext uri="{FF2B5EF4-FFF2-40B4-BE49-F238E27FC236}">
                <a16:creationId xmlns:a16="http://schemas.microsoft.com/office/drawing/2014/main" id="{072523E1-342E-DCA7-B620-B10048A3C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84784"/>
            <a:ext cx="3107079" cy="267054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39200-3987-5021-B293-1C964A19A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2126-576C-4532-9300-E9996B92BB01}" type="slidenum">
              <a:rPr lang="id-ID" altLang="en-US" smtClean="0"/>
              <a:pPr>
                <a:defRPr/>
              </a:pPr>
              <a:t>11</a:t>
            </a:fld>
            <a:endParaRPr lang="id-ID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81CE2759-A1DA-4542-9F02-67FCBA1CA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765175"/>
            <a:ext cx="8856662" cy="5360988"/>
          </a:xfrm>
        </p:spPr>
        <p:txBody>
          <a:bodyPr/>
          <a:lstStyle/>
          <a:p>
            <a:r>
              <a:rPr lang="en-US" altLang="en-US"/>
              <a:t>Aplikasi Aljabar Linier dan Geometri pada grafika komputer: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940105DD-1347-4A93-914E-FA5FF22B9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2038350"/>
            <a:ext cx="5762625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4">
            <a:extLst>
              <a:ext uri="{FF2B5EF4-FFF2-40B4-BE49-F238E27FC236}">
                <a16:creationId xmlns:a16="http://schemas.microsoft.com/office/drawing/2014/main" id="{188E08AB-ECEE-4086-ABBA-6DDB4E257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732463"/>
            <a:ext cx="6184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Sumber: </a:t>
            </a:r>
            <a:r>
              <a:rPr lang="en-US" altLang="en-US" sz="1800">
                <a:latin typeface="Arial" panose="020B0604020202020204" pitchFamily="34" charset="0"/>
                <a:hlinkClick r:id="rId3"/>
              </a:rPr>
              <a:t>http://www.geometricalgebra.net/quaternions.html</a:t>
            </a:r>
            <a:endParaRPr lang="en-US" altLang="en-US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781316-60E8-09E3-A359-7BC373E1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2126-576C-4532-9300-E9996B92BB01}" type="slidenum">
              <a:rPr lang="id-ID" altLang="en-US" smtClean="0"/>
              <a:pPr>
                <a:defRPr/>
              </a:pPr>
              <a:t>12</a:t>
            </a:fld>
            <a:endParaRPr lang="id-ID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A4003CFD-9B7D-4423-B375-18AB63BAF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20" y="1348646"/>
            <a:ext cx="84328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>
            <a:extLst>
              <a:ext uri="{FF2B5EF4-FFF2-40B4-BE49-F238E27FC236}">
                <a16:creationId xmlns:a16="http://schemas.microsoft.com/office/drawing/2014/main" id="{AB0BDB80-590C-440E-AF97-F03E508FA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7" y="368562"/>
            <a:ext cx="81041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 err="1"/>
              <a:t>Aplikasi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Aljabar</a:t>
            </a:r>
            <a:r>
              <a:rPr lang="en-US" altLang="en-US" sz="2800" dirty="0"/>
              <a:t> Linier dan </a:t>
            </a:r>
            <a:r>
              <a:rPr lang="en-US" altLang="en-US" sz="2800" dirty="0" err="1"/>
              <a:t>Geometri</a:t>
            </a:r>
            <a:r>
              <a:rPr lang="en-US" altLang="en-US" sz="2800" dirty="0"/>
              <a:t> pada </a:t>
            </a:r>
            <a:r>
              <a:rPr lang="en-US" altLang="en-US" sz="2800" dirty="0" err="1"/>
              <a:t>grafika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komputer</a:t>
            </a:r>
            <a:r>
              <a:rPr lang="en-US" altLang="en-US" sz="2800" dirty="0"/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E3B4D3-088A-496F-A8B3-4306ADE592ED}"/>
              </a:ext>
            </a:extLst>
          </p:cNvPr>
          <p:cNvSpPr/>
          <p:nvPr/>
        </p:nvSpPr>
        <p:spPr>
          <a:xfrm>
            <a:off x="1043608" y="6180435"/>
            <a:ext cx="7580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Sumber</a:t>
            </a:r>
            <a:r>
              <a:rPr lang="en-US" sz="1600" dirty="0"/>
              <a:t>: Shmuel </a:t>
            </a:r>
            <a:r>
              <a:rPr lang="en-US" sz="1600" dirty="0" err="1"/>
              <a:t>Wimer</a:t>
            </a:r>
            <a:r>
              <a:rPr lang="en-US" sz="1600" dirty="0"/>
              <a:t>, Geometric Transformations for Computer Graphics, Bar </a:t>
            </a:r>
            <a:r>
              <a:rPr lang="en-US" sz="1600" dirty="0" err="1"/>
              <a:t>IlanUniv</a:t>
            </a:r>
            <a:r>
              <a:rPr lang="en-US" sz="1600" dirty="0"/>
              <a:t>., School of Engineering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383A60-8172-AC2A-7FC5-DE2AC464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13</a:t>
            </a:fld>
            <a:endParaRPr lang="id-ID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>
            <a:extLst>
              <a:ext uri="{FF2B5EF4-FFF2-40B4-BE49-F238E27FC236}">
                <a16:creationId xmlns:a16="http://schemas.microsoft.com/office/drawing/2014/main" id="{DF7A5489-7D70-4CFB-A7D3-3C8DE3A4A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765175"/>
            <a:ext cx="8856662" cy="5360988"/>
          </a:xfrm>
        </p:spPr>
        <p:txBody>
          <a:bodyPr/>
          <a:lstStyle/>
          <a:p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Aljabar</a:t>
            </a:r>
            <a:r>
              <a:rPr lang="en-US" altLang="en-US" dirty="0"/>
              <a:t> Linier dan </a:t>
            </a:r>
            <a:r>
              <a:rPr lang="en-US" altLang="en-US" dirty="0" err="1"/>
              <a:t>Geometri</a:t>
            </a:r>
            <a:r>
              <a:rPr lang="en-US" altLang="en-US" dirty="0"/>
              <a:t> pada </a:t>
            </a:r>
            <a:r>
              <a:rPr lang="en-US" altLang="en-US" i="1" dirty="0"/>
              <a:t>information retrieval</a:t>
            </a:r>
            <a:r>
              <a:rPr lang="en-US" altLang="en-US" dirty="0"/>
              <a:t>:</a:t>
            </a:r>
          </a:p>
        </p:txBody>
      </p:sp>
      <p:pic>
        <p:nvPicPr>
          <p:cNvPr id="12291" name="Picture 4">
            <a:extLst>
              <a:ext uri="{FF2B5EF4-FFF2-40B4-BE49-F238E27FC236}">
                <a16:creationId xmlns:a16="http://schemas.microsoft.com/office/drawing/2014/main" id="{7F36F792-C8D7-4F74-A251-3B143B038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2276475"/>
            <a:ext cx="6750050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A39666-7BF9-48F7-B776-1F78688B8E4C}"/>
              </a:ext>
            </a:extLst>
          </p:cNvPr>
          <p:cNvSpPr txBox="1"/>
          <p:nvPr/>
        </p:nvSpPr>
        <p:spPr>
          <a:xfrm>
            <a:off x="184526" y="5842378"/>
            <a:ext cx="8635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Sumber</a:t>
            </a:r>
            <a:r>
              <a:rPr lang="en-US" sz="1600" dirty="0"/>
              <a:t> </a:t>
            </a:r>
            <a:r>
              <a:rPr lang="en-US" sz="1600" dirty="0" err="1"/>
              <a:t>gambar</a:t>
            </a:r>
            <a:r>
              <a:rPr lang="en-US" sz="1600" dirty="0"/>
              <a:t>: </a:t>
            </a:r>
            <a:r>
              <a:rPr lang="en-US" sz="1600" dirty="0">
                <a:hlinkClick r:id="rId3"/>
              </a:rPr>
              <a:t>https://dimas347.wordpress.com/2009/06/28/</a:t>
            </a:r>
            <a:r>
              <a:rPr lang="en-US" sz="1600" dirty="0"/>
              <a:t>information-retrieval-system/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CABFAD-C6B1-28B9-AA45-2F51D4E4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2126-576C-4532-9300-E9996B92BB01}" type="slidenum">
              <a:rPr lang="id-ID" altLang="en-US" smtClean="0"/>
              <a:pPr>
                <a:defRPr/>
              </a:pPr>
              <a:t>14</a:t>
            </a:fld>
            <a:endParaRPr lang="id-ID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8B65504-D330-441D-AFF8-805EAC238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773238"/>
            <a:ext cx="2519362" cy="152876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000"/>
              <a:t>Contoh</a:t>
            </a:r>
            <a:r>
              <a:rPr lang="en-US" altLang="zh-TW" sz="2000" i="1"/>
              <a:t>:</a:t>
            </a:r>
          </a:p>
          <a:p>
            <a:pPr eaLnBrk="1" hangingPunct="1">
              <a:buFontTx/>
              <a:buNone/>
            </a:pPr>
            <a:r>
              <a:rPr lang="en-US" altLang="zh-TW" sz="2000" b="1"/>
              <a:t>D</a:t>
            </a:r>
            <a:r>
              <a:rPr lang="en-US" altLang="zh-TW" sz="2000" b="1" baseline="-25000"/>
              <a:t>1</a:t>
            </a:r>
            <a:r>
              <a:rPr lang="en-US" altLang="zh-TW" sz="2000" i="1"/>
              <a:t> = (2, 3, 5)</a:t>
            </a:r>
            <a:endParaRPr lang="en-US" altLang="zh-TW" sz="2000" i="1" baseline="-25000"/>
          </a:p>
          <a:p>
            <a:pPr eaLnBrk="1" hangingPunct="1">
              <a:buFontTx/>
              <a:buNone/>
            </a:pPr>
            <a:r>
              <a:rPr lang="en-US" altLang="zh-TW" sz="2000" b="1"/>
              <a:t>D</a:t>
            </a:r>
            <a:r>
              <a:rPr lang="en-US" altLang="zh-TW" sz="2000" b="1" baseline="-25000"/>
              <a:t>2</a:t>
            </a:r>
            <a:r>
              <a:rPr lang="en-US" altLang="zh-TW" sz="2000" i="1"/>
              <a:t> = (3, 7, 1)</a:t>
            </a:r>
            <a:endParaRPr lang="en-US" altLang="zh-TW" sz="2000" i="1" baseline="-25000"/>
          </a:p>
          <a:p>
            <a:pPr eaLnBrk="1" hangingPunct="1">
              <a:buFontTx/>
              <a:buNone/>
            </a:pPr>
            <a:r>
              <a:rPr lang="en-US" altLang="zh-TW" sz="2000" b="1"/>
              <a:t>Q</a:t>
            </a:r>
            <a:r>
              <a:rPr lang="en-US" altLang="zh-TW" sz="2000" i="1"/>
              <a:t> = (0, 0, 2)</a:t>
            </a:r>
            <a:endParaRPr lang="en-US" altLang="zh-TW" sz="2000" i="1" baseline="-25000"/>
          </a:p>
        </p:txBody>
      </p:sp>
      <p:sp>
        <p:nvSpPr>
          <p:cNvPr id="13315" name="Line 4">
            <a:extLst>
              <a:ext uri="{FF2B5EF4-FFF2-40B4-BE49-F238E27FC236}">
                <a16:creationId xmlns:a16="http://schemas.microsoft.com/office/drawing/2014/main" id="{2A290AED-E517-4756-9D6D-4FA4776FD32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2138" y="4738688"/>
            <a:ext cx="359727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" name="Group 33">
            <a:extLst>
              <a:ext uri="{FF2B5EF4-FFF2-40B4-BE49-F238E27FC236}">
                <a16:creationId xmlns:a16="http://schemas.microsoft.com/office/drawing/2014/main" id="{EDD22B5B-ECAE-4A40-A4EC-2FE9EB2E3371}"/>
              </a:ext>
            </a:extLst>
          </p:cNvPr>
          <p:cNvGrpSpPr>
            <a:grpSpLocks/>
          </p:cNvGrpSpPr>
          <p:nvPr/>
        </p:nvGrpSpPr>
        <p:grpSpPr bwMode="auto">
          <a:xfrm>
            <a:off x="1765300" y="2147888"/>
            <a:ext cx="6261100" cy="4176712"/>
            <a:chOff x="1305" y="1248"/>
            <a:chExt cx="3944" cy="2631"/>
          </a:xfrm>
        </p:grpSpPr>
        <p:sp>
          <p:nvSpPr>
            <p:cNvPr id="13318" name="Text Box 6">
              <a:extLst>
                <a:ext uri="{FF2B5EF4-FFF2-40B4-BE49-F238E27FC236}">
                  <a16:creationId xmlns:a16="http://schemas.microsoft.com/office/drawing/2014/main" id="{E5094EAE-33F6-42A1-AB6B-08A80F6468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257"/>
              <a:ext cx="25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TW" sz="2000">
                  <a:latin typeface="Times New Roman" panose="02020603050405020304" pitchFamily="18" charset="0"/>
                </a:rPr>
                <a:t>T</a:t>
              </a:r>
              <a:r>
                <a:rPr kumimoji="1" lang="en-US" altLang="zh-TW" sz="2000" baseline="-25000">
                  <a:latin typeface="Times New Roman" panose="02020603050405020304" pitchFamily="18" charset="0"/>
                </a:rPr>
                <a:t>3</a:t>
              </a:r>
              <a:endParaRPr kumimoji="1" lang="en-US" altLang="zh-TW" sz="2000">
                <a:latin typeface="Times New Roman" panose="02020603050405020304" pitchFamily="18" charset="0"/>
              </a:endParaRPr>
            </a:p>
          </p:txBody>
        </p:sp>
        <p:sp>
          <p:nvSpPr>
            <p:cNvPr id="13319" name="Line 7">
              <a:extLst>
                <a:ext uri="{FF2B5EF4-FFF2-40B4-BE49-F238E27FC236}">
                  <a16:creationId xmlns:a16="http://schemas.microsoft.com/office/drawing/2014/main" id="{B40F3823-57E3-428B-851A-6F7A3F9A44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3" y="2871"/>
              <a:ext cx="18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0" name="Line 8">
              <a:extLst>
                <a:ext uri="{FF2B5EF4-FFF2-40B4-BE49-F238E27FC236}">
                  <a16:creationId xmlns:a16="http://schemas.microsoft.com/office/drawing/2014/main" id="{CC9266C1-D013-4BAF-8EBC-1F2359AD93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43" y="2869"/>
              <a:ext cx="1587" cy="10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321" name="Line 9">
              <a:extLst>
                <a:ext uri="{FF2B5EF4-FFF2-40B4-BE49-F238E27FC236}">
                  <a16:creationId xmlns:a16="http://schemas.microsoft.com/office/drawing/2014/main" id="{C3B673DC-F7F4-406B-B67F-4A9313D5D1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30" y="1248"/>
              <a:ext cx="0" cy="16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322" name="Line 10">
              <a:extLst>
                <a:ext uri="{FF2B5EF4-FFF2-40B4-BE49-F238E27FC236}">
                  <a16:creationId xmlns:a16="http://schemas.microsoft.com/office/drawing/2014/main" id="{1E25ACC0-414F-4BF2-95F8-F2EBFB6C84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84" y="2862"/>
              <a:ext cx="730" cy="4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3" name="Line 11">
              <a:extLst>
                <a:ext uri="{FF2B5EF4-FFF2-40B4-BE49-F238E27FC236}">
                  <a16:creationId xmlns:a16="http://schemas.microsoft.com/office/drawing/2014/main" id="{8F6B53DC-F2D9-4DD9-9670-50BEA1C430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3360"/>
              <a:ext cx="475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4" name="Line 12">
              <a:extLst>
                <a:ext uri="{FF2B5EF4-FFF2-40B4-BE49-F238E27FC236}">
                  <a16:creationId xmlns:a16="http://schemas.microsoft.com/office/drawing/2014/main" id="{D9E97B8C-D7E3-4F49-9B2D-0F2746AFB0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2112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5" name="Line 13">
              <a:extLst>
                <a:ext uri="{FF2B5EF4-FFF2-40B4-BE49-F238E27FC236}">
                  <a16:creationId xmlns:a16="http://schemas.microsoft.com/office/drawing/2014/main" id="{4FC24EA6-B1DB-459A-B578-458BF05FD7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84" y="2016"/>
              <a:ext cx="346" cy="823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6" name="Line 14">
              <a:extLst>
                <a:ext uri="{FF2B5EF4-FFF2-40B4-BE49-F238E27FC236}">
                  <a16:creationId xmlns:a16="http://schemas.microsoft.com/office/drawing/2014/main" id="{335BBBD8-6DE8-4E41-907D-E0CC692566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71" y="2880"/>
              <a:ext cx="1339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7" name="Line 15">
              <a:extLst>
                <a:ext uri="{FF2B5EF4-FFF2-40B4-BE49-F238E27FC236}">
                  <a16:creationId xmlns:a16="http://schemas.microsoft.com/office/drawing/2014/main" id="{C041EE59-55B0-444D-8544-CE0D6E2E4E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39" y="3701"/>
              <a:ext cx="558" cy="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8" name="Line 16">
              <a:extLst>
                <a:ext uri="{FF2B5EF4-FFF2-40B4-BE49-F238E27FC236}">
                  <a16:creationId xmlns:a16="http://schemas.microsoft.com/office/drawing/2014/main" id="{AB525DA9-533D-49F4-B0DF-3421A2C147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9" y="3504"/>
              <a:ext cx="0" cy="2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329" name="Line 17">
              <a:extLst>
                <a:ext uri="{FF2B5EF4-FFF2-40B4-BE49-F238E27FC236}">
                  <a16:creationId xmlns:a16="http://schemas.microsoft.com/office/drawing/2014/main" id="{DEF8C27B-FBD7-47DF-A4C0-8DC7F3BCD4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08" y="2858"/>
              <a:ext cx="710" cy="666"/>
            </a:xfrm>
            <a:prstGeom prst="line">
              <a:avLst/>
            </a:prstGeom>
            <a:noFill/>
            <a:ln w="57150">
              <a:solidFill>
                <a:srgbClr val="F83F2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30" name="Line 18">
              <a:extLst>
                <a:ext uri="{FF2B5EF4-FFF2-40B4-BE49-F238E27FC236}">
                  <a16:creationId xmlns:a16="http://schemas.microsoft.com/office/drawing/2014/main" id="{2B9D395E-C649-4EBF-8BCE-973CB0CE1C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30" y="2496"/>
              <a:ext cx="0" cy="373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31" name="Text Box 19">
              <a:extLst>
                <a:ext uri="{FF2B5EF4-FFF2-40B4-BE49-F238E27FC236}">
                  <a16:creationId xmlns:a16="http://schemas.microsoft.com/office/drawing/2014/main" id="{DE04E74A-8E54-46D5-9297-43FB26696F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" y="2832"/>
              <a:ext cx="25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TW" sz="2000">
                  <a:latin typeface="Times New Roman" panose="02020603050405020304" pitchFamily="18" charset="0"/>
                </a:rPr>
                <a:t>T</a:t>
              </a:r>
              <a:r>
                <a:rPr kumimoji="1" lang="en-US" altLang="zh-TW" sz="2000" baseline="-25000">
                  <a:latin typeface="Times New Roman" panose="02020603050405020304" pitchFamily="18" charset="0"/>
                </a:rPr>
                <a:t>1</a:t>
              </a:r>
              <a:endParaRPr kumimoji="1" lang="en-US" altLang="zh-TW" sz="2000">
                <a:latin typeface="Times New Roman" panose="02020603050405020304" pitchFamily="18" charset="0"/>
              </a:endParaRPr>
            </a:p>
          </p:txBody>
        </p:sp>
        <p:sp>
          <p:nvSpPr>
            <p:cNvPr id="13332" name="Text Box 20">
              <a:extLst>
                <a:ext uri="{FF2B5EF4-FFF2-40B4-BE49-F238E27FC236}">
                  <a16:creationId xmlns:a16="http://schemas.microsoft.com/office/drawing/2014/main" id="{31E48B12-664D-4027-8195-8128BE9443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5" y="3597"/>
              <a:ext cx="25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TW" sz="2000">
                  <a:latin typeface="Times New Roman" panose="02020603050405020304" pitchFamily="18" charset="0"/>
                </a:rPr>
                <a:t>T</a:t>
              </a:r>
              <a:r>
                <a:rPr kumimoji="1" lang="en-US" altLang="zh-TW" sz="2000" baseline="-25000">
                  <a:latin typeface="Times New Roman" panose="02020603050405020304" pitchFamily="18" charset="0"/>
                </a:rPr>
                <a:t>2</a:t>
              </a:r>
              <a:endParaRPr kumimoji="1" lang="en-US" altLang="zh-TW" sz="2000">
                <a:latin typeface="Times New Roman" panose="02020603050405020304" pitchFamily="18" charset="0"/>
              </a:endParaRPr>
            </a:p>
          </p:txBody>
        </p:sp>
        <p:sp>
          <p:nvSpPr>
            <p:cNvPr id="13333" name="Text Box 21">
              <a:extLst>
                <a:ext uri="{FF2B5EF4-FFF2-40B4-BE49-F238E27FC236}">
                  <a16:creationId xmlns:a16="http://schemas.microsoft.com/office/drawing/2014/main" id="{BF9B6CA2-4DE2-4381-9B64-630C5B53A4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5" y="2068"/>
              <a:ext cx="27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TW" sz="1800" b="1">
                  <a:latin typeface="Times New Roman" panose="02020603050405020304" pitchFamily="18" charset="0"/>
                </a:rPr>
                <a:t>D</a:t>
              </a:r>
              <a:r>
                <a:rPr kumimoji="1" lang="en-US" altLang="zh-TW" sz="1800" b="1" baseline="-250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3334" name="Text Box 22">
              <a:extLst>
                <a:ext uri="{FF2B5EF4-FFF2-40B4-BE49-F238E27FC236}">
                  <a16:creationId xmlns:a16="http://schemas.microsoft.com/office/drawing/2014/main" id="{D92C477F-46A5-4E8D-A2E6-F7F9F8CC23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9" y="3122"/>
              <a:ext cx="29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TW" sz="1800" b="1">
                  <a:latin typeface="Times New Roman" panose="02020603050405020304" pitchFamily="18" charset="0"/>
                </a:rPr>
                <a:t>D</a:t>
              </a:r>
              <a:r>
                <a:rPr kumimoji="1" lang="en-US" altLang="zh-TW" sz="1800" b="1" baseline="-25000">
                  <a:latin typeface="Times New Roman" panose="02020603050405020304" pitchFamily="18" charset="0"/>
                </a:rPr>
                <a:t>2</a:t>
              </a:r>
              <a:r>
                <a:rPr kumimoji="1" lang="en-US" altLang="zh-TW" sz="1800" baseline="-25000"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3335" name="Text Box 23">
              <a:extLst>
                <a:ext uri="{FF2B5EF4-FFF2-40B4-BE49-F238E27FC236}">
                  <a16:creationId xmlns:a16="http://schemas.microsoft.com/office/drawing/2014/main" id="{8A955D40-6126-482C-BC43-E17414F492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2400"/>
              <a:ext cx="22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TW" sz="1800" b="1">
                  <a:latin typeface="Times New Roman" panose="02020603050405020304" pitchFamily="18" charset="0"/>
                </a:rPr>
                <a:t>Q</a:t>
              </a:r>
              <a:endParaRPr kumimoji="1" lang="en-US" altLang="zh-TW" sz="1800" b="1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13336" name="Line 24">
              <a:extLst>
                <a:ext uri="{FF2B5EF4-FFF2-40B4-BE49-F238E27FC236}">
                  <a16:creationId xmlns:a16="http://schemas.microsoft.com/office/drawing/2014/main" id="{245758A4-162E-40D4-8965-D647BA55FB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84" y="1824"/>
              <a:ext cx="336" cy="2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37" name="Freeform 26">
              <a:extLst>
                <a:ext uri="{FF2B5EF4-FFF2-40B4-BE49-F238E27FC236}">
                  <a16:creationId xmlns:a16="http://schemas.microsoft.com/office/drawing/2014/main" id="{77838B4C-CFC7-4943-B538-62815C1B2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2016"/>
              <a:ext cx="288" cy="104"/>
            </a:xfrm>
            <a:custGeom>
              <a:avLst/>
              <a:gdLst>
                <a:gd name="T0" fmla="*/ 0 w 288"/>
                <a:gd name="T1" fmla="*/ 104 h 104"/>
                <a:gd name="T2" fmla="*/ 48 w 288"/>
                <a:gd name="T3" fmla="*/ 8 h 104"/>
                <a:gd name="T4" fmla="*/ 192 w 288"/>
                <a:gd name="T5" fmla="*/ 56 h 104"/>
                <a:gd name="T6" fmla="*/ 288 w 288"/>
                <a:gd name="T7" fmla="*/ 56 h 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8"/>
                <a:gd name="T13" fmla="*/ 0 h 104"/>
                <a:gd name="T14" fmla="*/ 288 w 288"/>
                <a:gd name="T15" fmla="*/ 104 h 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8" h="104">
                  <a:moveTo>
                    <a:pt x="0" y="104"/>
                  </a:moveTo>
                  <a:cubicBezTo>
                    <a:pt x="8" y="60"/>
                    <a:pt x="16" y="16"/>
                    <a:pt x="48" y="8"/>
                  </a:cubicBezTo>
                  <a:cubicBezTo>
                    <a:pt x="80" y="0"/>
                    <a:pt x="152" y="48"/>
                    <a:pt x="192" y="56"/>
                  </a:cubicBezTo>
                  <a:cubicBezTo>
                    <a:pt x="232" y="64"/>
                    <a:pt x="260" y="60"/>
                    <a:pt x="288" y="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8" name="Freeform 27">
              <a:extLst>
                <a:ext uri="{FF2B5EF4-FFF2-40B4-BE49-F238E27FC236}">
                  <a16:creationId xmlns:a16="http://schemas.microsoft.com/office/drawing/2014/main" id="{7DEEE08F-85B4-47E0-93C4-EBE1092D9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" y="3244"/>
              <a:ext cx="284" cy="212"/>
            </a:xfrm>
            <a:custGeom>
              <a:avLst/>
              <a:gdLst>
                <a:gd name="T0" fmla="*/ 0 w 284"/>
                <a:gd name="T1" fmla="*/ 13 h 212"/>
                <a:gd name="T2" fmla="*/ 139 w 284"/>
                <a:gd name="T3" fmla="*/ 33 h 212"/>
                <a:gd name="T4" fmla="*/ 284 w 284"/>
                <a:gd name="T5" fmla="*/ 212 h 212"/>
                <a:gd name="T6" fmla="*/ 0 60000 65536"/>
                <a:gd name="T7" fmla="*/ 0 60000 65536"/>
                <a:gd name="T8" fmla="*/ 0 60000 65536"/>
                <a:gd name="T9" fmla="*/ 0 w 284"/>
                <a:gd name="T10" fmla="*/ 0 h 212"/>
                <a:gd name="T11" fmla="*/ 284 w 284"/>
                <a:gd name="T12" fmla="*/ 212 h 2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4" h="212">
                  <a:moveTo>
                    <a:pt x="0" y="13"/>
                  </a:moveTo>
                  <a:cubicBezTo>
                    <a:pt x="23" y="16"/>
                    <a:pt x="92" y="0"/>
                    <a:pt x="139" y="33"/>
                  </a:cubicBezTo>
                  <a:cubicBezTo>
                    <a:pt x="186" y="66"/>
                    <a:pt x="254" y="175"/>
                    <a:pt x="284" y="21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9" name="Text Box 28">
              <a:extLst>
                <a:ext uri="{FF2B5EF4-FFF2-40B4-BE49-F238E27FC236}">
                  <a16:creationId xmlns:a16="http://schemas.microsoft.com/office/drawing/2014/main" id="{0F960D01-251C-4A05-BD1E-558F6258F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3504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zh-TW" altLang="en-US" sz="16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7</a:t>
              </a:r>
              <a:endParaRPr kumimoji="1" lang="zh-TW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340" name="Text Box 29">
              <a:extLst>
                <a:ext uri="{FF2B5EF4-FFF2-40B4-BE49-F238E27FC236}">
                  <a16:creationId xmlns:a16="http://schemas.microsoft.com/office/drawing/2014/main" id="{0601DF58-41D8-4744-87F3-DEE9391516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688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zh-TW" altLang="en-US" sz="16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3</a:t>
              </a:r>
              <a:endParaRPr kumimoji="1" lang="zh-TW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341" name="Text Box 30">
              <a:extLst>
                <a:ext uri="{FF2B5EF4-FFF2-40B4-BE49-F238E27FC236}">
                  <a16:creationId xmlns:a16="http://schemas.microsoft.com/office/drawing/2014/main" id="{68665C05-468A-47C0-982C-4E198C5C89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2688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zh-TW" altLang="en-US" sz="16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2</a:t>
              </a:r>
              <a:endParaRPr kumimoji="1" lang="zh-TW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342" name="Text Box 31">
              <a:extLst>
                <a:ext uri="{FF2B5EF4-FFF2-40B4-BE49-F238E27FC236}">
                  <a16:creationId xmlns:a16="http://schemas.microsoft.com/office/drawing/2014/main" id="{4679C56E-C0DA-48B7-B5FE-E1BFA1D72E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168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zh-TW" altLang="en-US" sz="16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5</a:t>
              </a:r>
              <a:endParaRPr kumimoji="1" lang="zh-TW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3317" name="Content Placeholder 2">
            <a:extLst>
              <a:ext uri="{FF2B5EF4-FFF2-40B4-BE49-F238E27FC236}">
                <a16:creationId xmlns:a16="http://schemas.microsoft.com/office/drawing/2014/main" id="{35B163E4-13EC-476B-945A-F07181404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425450"/>
            <a:ext cx="8856662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Aljabar</a:t>
            </a:r>
            <a:r>
              <a:rPr lang="en-US" altLang="en-US" dirty="0"/>
              <a:t> Linier dan </a:t>
            </a:r>
            <a:r>
              <a:rPr lang="en-US" altLang="en-US" dirty="0" err="1"/>
              <a:t>Geometri</a:t>
            </a:r>
            <a:r>
              <a:rPr lang="en-US" altLang="en-US" dirty="0"/>
              <a:t> pada </a:t>
            </a:r>
            <a:r>
              <a:rPr lang="en-US" altLang="en-US" i="1" dirty="0"/>
              <a:t>information retrieval</a:t>
            </a:r>
            <a:r>
              <a:rPr lang="en-US" altLang="en-US" dirty="0"/>
              <a:t>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CC5043-82D8-3836-D339-718C971C7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15</a:t>
            </a:fld>
            <a:endParaRPr lang="id-ID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>
            <a:extLst>
              <a:ext uri="{FF2B5EF4-FFF2-40B4-BE49-F238E27FC236}">
                <a16:creationId xmlns:a16="http://schemas.microsoft.com/office/drawing/2014/main" id="{71D495E3-E816-4A25-9B98-241252AEA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26572"/>
            <a:ext cx="8229600" cy="5799592"/>
          </a:xfrm>
        </p:spPr>
        <p:txBody>
          <a:bodyPr/>
          <a:lstStyle/>
          <a:p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Aljabar</a:t>
            </a:r>
            <a:r>
              <a:rPr lang="en-US" altLang="en-US" dirty="0"/>
              <a:t> Linier dan </a:t>
            </a:r>
            <a:r>
              <a:rPr lang="en-US" altLang="en-US" dirty="0" err="1"/>
              <a:t>Geometri</a:t>
            </a:r>
            <a:r>
              <a:rPr lang="en-US" altLang="en-US" dirty="0"/>
              <a:t> pada </a:t>
            </a:r>
            <a:r>
              <a:rPr lang="en-US" altLang="en-US" i="1" dirty="0"/>
              <a:t>Face Recognition</a:t>
            </a: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736227EA-3DA4-4F12-9CA9-14A8B8AEE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81" y="1700808"/>
            <a:ext cx="619283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8A84FC-639F-4837-80CC-5CACE12DD43D}"/>
              </a:ext>
            </a:extLst>
          </p:cNvPr>
          <p:cNvSpPr/>
          <p:nvPr/>
        </p:nvSpPr>
        <p:spPr>
          <a:xfrm>
            <a:off x="1307979" y="6142407"/>
            <a:ext cx="5784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Alur proses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pengenalan</a:t>
            </a:r>
            <a:r>
              <a:rPr lang="en-US" dirty="0"/>
              <a:t> </a:t>
            </a:r>
            <a:r>
              <a:rPr lang="en-US" dirty="0" err="1"/>
              <a:t>wajah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Sumber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https://www.shadowsystem.com/page/20</a:t>
            </a:r>
            <a:r>
              <a:rPr lang="en-US" dirty="0"/>
              <a:t>)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4D2ECF-7369-1136-52E9-1D1913D80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2126-576C-4532-9300-E9996B92BB01}" type="slidenum">
              <a:rPr lang="id-ID" altLang="en-US" smtClean="0"/>
              <a:pPr>
                <a:defRPr/>
              </a:pPr>
              <a:t>16</a:t>
            </a:fld>
            <a:endParaRPr lang="id-ID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B7FE9970-A28E-4EA9-B40F-38A04FBC4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476672"/>
            <a:ext cx="82296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Aljabar</a:t>
            </a:r>
            <a:r>
              <a:rPr lang="en-US" altLang="en-US" dirty="0"/>
              <a:t> Linier dan </a:t>
            </a:r>
            <a:r>
              <a:rPr lang="en-US" altLang="en-US" dirty="0" err="1"/>
              <a:t>Geometri</a:t>
            </a:r>
            <a:r>
              <a:rPr lang="en-US" altLang="en-US" dirty="0"/>
              <a:t> pada game (</a:t>
            </a:r>
            <a:r>
              <a:rPr lang="en-US" altLang="en-US" dirty="0" err="1"/>
              <a:t>menggunakan</a:t>
            </a:r>
            <a:r>
              <a:rPr lang="en-US" altLang="en-US" dirty="0"/>
              <a:t> </a:t>
            </a:r>
            <a:r>
              <a:rPr lang="en-US" altLang="en-US" i="1" dirty="0"/>
              <a:t>quaternion</a:t>
            </a:r>
            <a:r>
              <a:rPr lang="en-US" altLang="en-US" dirty="0"/>
              <a:t>)</a:t>
            </a:r>
            <a:endParaRPr lang="en-US" altLang="en-US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E8E373-7D06-48AC-A2F8-923BC4842521}"/>
              </a:ext>
            </a:extLst>
          </p:cNvPr>
          <p:cNvSpPr/>
          <p:nvPr/>
        </p:nvSpPr>
        <p:spPr>
          <a:xfrm>
            <a:off x="737704" y="5647035"/>
            <a:ext cx="81003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n-NO" dirty="0"/>
          </a:p>
          <a:p>
            <a:r>
              <a:rPr lang="nn-NO" sz="1400" dirty="0"/>
              <a:t>(</a:t>
            </a:r>
            <a:r>
              <a:rPr lang="nn-NO" sz="1600" dirty="0"/>
              <a:t>Sumber: </a:t>
            </a:r>
            <a:r>
              <a:rPr lang="nn-NO" sz="1600" dirty="0">
                <a:hlinkClick r:id="rId2"/>
              </a:rPr>
              <a:t>https://medium.com/design-bootcamp/how-can-we-use-quaternion-in-unity-53d7d5ee658e</a:t>
            </a:r>
            <a:r>
              <a:rPr lang="nn-NO" sz="1600" dirty="0"/>
              <a:t>  )</a:t>
            </a:r>
            <a:endParaRPr lang="en-US" sz="1600" dirty="0"/>
          </a:p>
        </p:txBody>
      </p:sp>
      <p:pic>
        <p:nvPicPr>
          <p:cNvPr id="4" name="Picture 3" descr="A video game of a rocket on a grid&#10;&#10;AI-generated content may be incorrect.">
            <a:extLst>
              <a:ext uri="{FF2B5EF4-FFF2-40B4-BE49-F238E27FC236}">
                <a16:creationId xmlns:a16="http://schemas.microsoft.com/office/drawing/2014/main" id="{6D37073D-000A-3318-70E2-CEC6AA971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32" y="1700808"/>
            <a:ext cx="6834336" cy="3844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951189-C01F-7878-CBC9-7188A140E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17</a:t>
            </a:fld>
            <a:endParaRPr lang="id-ID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E2655931-F42D-44B1-850C-7C7532916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92375"/>
            <a:ext cx="8229600" cy="1143000"/>
          </a:xfrm>
        </p:spPr>
        <p:txBody>
          <a:bodyPr/>
          <a:lstStyle/>
          <a:p>
            <a:r>
              <a:rPr lang="en-US" altLang="en-US"/>
              <a:t>dan masih banyak lagi…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D83909-FD65-5286-70F4-3A5005A02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74EE1E-8880-48EA-9F6F-976884968712}" type="slidenum">
              <a:rPr lang="id-ID" altLang="en-US" smtClean="0"/>
              <a:pPr>
                <a:defRPr/>
              </a:pPr>
              <a:t>18</a:t>
            </a:fld>
            <a:endParaRPr lang="id-ID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18767229-7CD8-4154-8096-A4463CF18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Buku referensi kuliah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08D66-C8B9-4B79-9A22-7C6DD1650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b="1" dirty="0" err="1"/>
              <a:t>Utama</a:t>
            </a:r>
            <a:r>
              <a:rPr lang="en-GB" b="1" dirty="0"/>
              <a:t>:</a:t>
            </a:r>
            <a:endParaRPr lang="en-US" b="1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/>
              <a:t>Howard Anton, </a:t>
            </a:r>
            <a:r>
              <a:rPr lang="en-US" sz="2800" i="1" dirty="0"/>
              <a:t>Elementary Linear Algebra</a:t>
            </a:r>
            <a:r>
              <a:rPr lang="en-US" sz="2800" dirty="0"/>
              <a:t>, 10th edition, John Wiley </a:t>
            </a:r>
            <a:r>
              <a:rPr lang="en-US" sz="2800" dirty="0" err="1"/>
              <a:t>amnd</a:t>
            </a:r>
            <a:r>
              <a:rPr lang="en-US" sz="2800" dirty="0"/>
              <a:t> Sons, 2010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/>
              <a:t>John Vince, </a:t>
            </a:r>
            <a:r>
              <a:rPr lang="en-US" sz="2800" i="1" dirty="0"/>
              <a:t>Geometric Algebra for Computer Graphics</a:t>
            </a:r>
            <a:r>
              <a:rPr lang="en-US" sz="2800" dirty="0"/>
              <a:t>. Springer. 2007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800" b="1" dirty="0" err="1"/>
              <a:t>Tambahan</a:t>
            </a:r>
            <a:r>
              <a:rPr lang="en-US" sz="2800" b="1" dirty="0"/>
              <a:t>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/>
              <a:t>Melvin </a:t>
            </a:r>
            <a:r>
              <a:rPr lang="en-US" sz="2800" dirty="0" err="1"/>
              <a:t>Hausner</a:t>
            </a:r>
            <a:r>
              <a:rPr lang="en-US" sz="2800" dirty="0"/>
              <a:t>, </a:t>
            </a:r>
            <a:r>
              <a:rPr lang="en-US" sz="2800" i="1" dirty="0"/>
              <a:t>A Vector Space approach to G </a:t>
            </a:r>
            <a:r>
              <a:rPr lang="en-US" sz="2800" i="1" dirty="0" err="1"/>
              <a:t>eometry</a:t>
            </a:r>
            <a:r>
              <a:rPr lang="en-US" sz="2800" dirty="0"/>
              <a:t>, Dover. 2010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/>
              <a:t>Ward Cheney; David Kincaid</a:t>
            </a:r>
            <a:r>
              <a:rPr lang="en-US" sz="2800" i="1" dirty="0"/>
              <a:t>, Numerical Mathematics and Computing</a:t>
            </a:r>
            <a:r>
              <a:rPr lang="en-US" sz="2800" dirty="0"/>
              <a:t>, Brooks Cole, 2007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C85150-C3B5-48FC-1126-E3C7DC78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2126-576C-4532-9300-E9996B92BB01}" type="slidenum">
              <a:rPr lang="id-ID" altLang="en-US" smtClean="0"/>
              <a:pPr>
                <a:defRPr/>
              </a:pPr>
              <a:t>19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429148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18D198BB-7A01-418A-B52E-E2945C1B3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/>
              <a:t>Kampus ITB yang indah…</a:t>
            </a:r>
          </a:p>
        </p:txBody>
      </p:sp>
      <p:pic>
        <p:nvPicPr>
          <p:cNvPr id="3075" name="Picture 3" descr="Aula Timur.jpg">
            <a:extLst>
              <a:ext uri="{FF2B5EF4-FFF2-40B4-BE49-F238E27FC236}">
                <a16:creationId xmlns:a16="http://schemas.microsoft.com/office/drawing/2014/main" id="{C69E0A70-96AC-4C0E-A627-793C768DC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404938"/>
            <a:ext cx="7072313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4">
            <a:extLst>
              <a:ext uri="{FF2B5EF4-FFF2-40B4-BE49-F238E27FC236}">
                <a16:creationId xmlns:a16="http://schemas.microsoft.com/office/drawing/2014/main" id="{0D1960F6-6C7D-44DF-8D65-F8EC2542C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215063"/>
            <a:ext cx="2422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Foto oleh Eko Purwono (AR ITB)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04CFC6-D2FB-B09C-9430-3FA740535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2126-576C-4532-9300-E9996B92BB01}" type="slidenum">
              <a:rPr lang="id-ID" altLang="en-US" smtClean="0"/>
              <a:pPr>
                <a:defRPr/>
              </a:pPr>
              <a:t>2</a:t>
            </a:fld>
            <a:endParaRPr lang="id-ID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9D5EEEE5-B5CE-4B3C-B0B0-441EAC308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41C459-59A5-4938-9171-415B060836C4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6779A302-CA5C-4C6D-B5B6-DC776E49D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URL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B050AF1E-4EE9-468A-8363-21B134720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329613" cy="4525963"/>
          </a:xfrm>
        </p:spPr>
        <p:txBody>
          <a:bodyPr/>
          <a:lstStyle/>
          <a:p>
            <a:pPr eaLnBrk="1" hangingPunct="1"/>
            <a:r>
              <a:rPr lang="en-US" altLang="en-US" sz="2800" dirty="0" err="1">
                <a:solidFill>
                  <a:srgbClr val="030305"/>
                </a:solidFill>
              </a:rPr>
              <a:t>Informasi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perkuliahan</a:t>
            </a:r>
            <a:r>
              <a:rPr lang="en-US" altLang="en-US" sz="2800" dirty="0">
                <a:solidFill>
                  <a:srgbClr val="030305"/>
                </a:solidFill>
              </a:rPr>
              <a:t> (</a:t>
            </a:r>
            <a:r>
              <a:rPr lang="en-US" altLang="en-US" sz="2800" dirty="0" err="1">
                <a:solidFill>
                  <a:srgbClr val="030305"/>
                </a:solidFill>
              </a:rPr>
              <a:t>bahan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kuliah</a:t>
            </a:r>
            <a:r>
              <a:rPr lang="en-US" altLang="en-US" sz="2800" dirty="0">
                <a:solidFill>
                  <a:srgbClr val="030305"/>
                </a:solidFill>
              </a:rPr>
              <a:t>, </a:t>
            </a:r>
            <a:r>
              <a:rPr lang="en-US" altLang="en-US" sz="2800" dirty="0" err="1">
                <a:solidFill>
                  <a:srgbClr val="030305"/>
                </a:solidFill>
              </a:rPr>
              <a:t>bahan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ujian</a:t>
            </a:r>
            <a:r>
              <a:rPr lang="en-US" altLang="en-US" sz="2800" dirty="0">
                <a:solidFill>
                  <a:srgbClr val="030305"/>
                </a:solidFill>
              </a:rPr>
              <a:t>, </a:t>
            </a:r>
            <a:r>
              <a:rPr lang="en-US" altLang="en-US" sz="2800" dirty="0" err="1">
                <a:solidFill>
                  <a:srgbClr val="030305"/>
                </a:solidFill>
              </a:rPr>
              <a:t>soal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kuis</a:t>
            </a:r>
            <a:r>
              <a:rPr lang="en-US" altLang="en-US" sz="2800" dirty="0">
                <a:solidFill>
                  <a:srgbClr val="030305"/>
                </a:solidFill>
              </a:rPr>
              <a:t> tahun2 </a:t>
            </a:r>
            <a:r>
              <a:rPr lang="en-US" altLang="en-US" sz="2800" dirty="0" err="1">
                <a:solidFill>
                  <a:srgbClr val="030305"/>
                </a:solidFill>
              </a:rPr>
              <a:t>sebelumnya</a:t>
            </a:r>
            <a:r>
              <a:rPr lang="en-US" altLang="en-US" sz="2800" dirty="0">
                <a:solidFill>
                  <a:srgbClr val="030305"/>
                </a:solidFill>
              </a:rPr>
              <a:t>, </a:t>
            </a:r>
            <a:r>
              <a:rPr lang="en-US" altLang="en-US" sz="2800" dirty="0" err="1">
                <a:solidFill>
                  <a:srgbClr val="030305"/>
                </a:solidFill>
              </a:rPr>
              <a:t>pengumuman</a:t>
            </a:r>
            <a:r>
              <a:rPr lang="en-US" altLang="en-US" sz="2800" dirty="0">
                <a:solidFill>
                  <a:srgbClr val="030305"/>
                </a:solidFill>
              </a:rPr>
              <a:t>, </a:t>
            </a:r>
            <a:r>
              <a:rPr lang="en-US" altLang="en-US" sz="2800" dirty="0" err="1">
                <a:solidFill>
                  <a:srgbClr val="030305"/>
                </a:solidFill>
              </a:rPr>
              <a:t>dll</a:t>
            </a:r>
            <a:r>
              <a:rPr lang="en-US" altLang="en-US" sz="2800" dirty="0">
                <a:solidFill>
                  <a:srgbClr val="030305"/>
                </a:solidFill>
              </a:rPr>
              <a:t>), </a:t>
            </a:r>
            <a:r>
              <a:rPr lang="en-US" altLang="en-US" sz="2800" dirty="0" err="1">
                <a:solidFill>
                  <a:srgbClr val="030305"/>
                </a:solidFill>
              </a:rPr>
              <a:t>bisa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diakses</a:t>
            </a:r>
            <a:r>
              <a:rPr lang="en-US" altLang="en-US" sz="2800" dirty="0">
                <a:solidFill>
                  <a:srgbClr val="030305"/>
                </a:solidFill>
              </a:rPr>
              <a:t> di: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30305"/>
                </a:solidFill>
              </a:rPr>
              <a:t>	</a:t>
            </a:r>
            <a:r>
              <a:rPr lang="en-US" altLang="en-US" sz="2800" dirty="0">
                <a:solidFill>
                  <a:srgbClr val="030305"/>
                </a:solidFill>
                <a:hlinkClick r:id="rId2"/>
              </a:rPr>
              <a:t>http://informatika.stei.itb.ac.id/~rinaldi.munir/AljabarGeometri/algeo.htm</a:t>
            </a:r>
            <a:endParaRPr lang="en-US" altLang="en-US" sz="2800" dirty="0">
              <a:solidFill>
                <a:srgbClr val="030305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30305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altLang="en-US" sz="2800" dirty="0" err="1">
                <a:solidFill>
                  <a:srgbClr val="030305"/>
                </a:solidFill>
              </a:rPr>
              <a:t>atau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masuk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dari</a:t>
            </a:r>
            <a:r>
              <a:rPr lang="en-US" altLang="en-US" sz="2800" dirty="0">
                <a:solidFill>
                  <a:srgbClr val="030305"/>
                </a:solidFill>
              </a:rPr>
              <a:t>: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30305"/>
                </a:solidFill>
              </a:rPr>
              <a:t>	</a:t>
            </a:r>
            <a:r>
              <a:rPr lang="en-US" altLang="en-US" sz="2800" dirty="0">
                <a:solidFill>
                  <a:srgbClr val="030305"/>
                </a:solidFill>
                <a:hlinkClick r:id="rId3"/>
              </a:rPr>
              <a:t>http://informatika.stei.itb.ac.id/~rinaldi.munir/</a:t>
            </a:r>
            <a:endParaRPr lang="en-US" altLang="en-US" sz="2800" dirty="0">
              <a:solidFill>
                <a:srgbClr val="030305"/>
              </a:solidFill>
            </a:endParaRPr>
          </a:p>
          <a:p>
            <a:pPr eaLnBrk="1" hangingPunct="1">
              <a:buFontTx/>
              <a:buNone/>
            </a:pPr>
            <a:endParaRPr lang="en-US" altLang="en-US" sz="2800" dirty="0">
              <a:solidFill>
                <a:srgbClr val="030305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30305"/>
                </a:solidFill>
              </a:rPr>
              <a:t>dan juga </a:t>
            </a:r>
            <a:r>
              <a:rPr lang="en-US" altLang="en-US" sz="2800" dirty="0" err="1">
                <a:solidFill>
                  <a:srgbClr val="030305"/>
                </a:solidFill>
              </a:rPr>
              <a:t>dari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Edunex</a:t>
            </a:r>
            <a:r>
              <a:rPr lang="en-US" altLang="en-US" sz="2800" dirty="0">
                <a:solidFill>
                  <a:srgbClr val="030305"/>
                </a:solidFill>
              </a:rPr>
              <a:t> ITB</a:t>
            </a:r>
          </a:p>
          <a:p>
            <a:pPr eaLnBrk="1" hangingPunct="1">
              <a:buFontTx/>
              <a:buNone/>
            </a:pPr>
            <a:endParaRPr lang="en-US" altLang="en-US" sz="2800" dirty="0">
              <a:solidFill>
                <a:srgbClr val="0303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80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7E2E3-C2B3-6CD8-3139-3DD9F835C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TUGAS BESAR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B8053-70CB-B9E1-80CD-33CA3D394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CB5ED-7304-B41A-63E5-5B67BE551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A5396B-C3FF-4BC2-BE96-3351C3D0A482}" type="slidenum">
              <a:rPr lang="id-ID" altLang="en-US" smtClean="0"/>
              <a:pPr>
                <a:defRPr/>
              </a:pPr>
              <a:t>21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992981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DC14E-8A33-843A-7986-B1F62205F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85" y="620688"/>
            <a:ext cx="7474430" cy="51845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CF4879-8DE8-1494-DB54-BCBA7944B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22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322192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D8A1A6-036A-C96A-E781-9525F04AF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45481"/>
            <a:ext cx="6964600" cy="65973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8B3986-E2FE-019F-FAAC-DFA428A37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23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447847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84B1F2-92B6-4E74-9CEB-9F3A4C7CEB46}"/>
              </a:ext>
            </a:extLst>
          </p:cNvPr>
          <p:cNvSpPr txBox="1"/>
          <p:nvPr/>
        </p:nvSpPr>
        <p:spPr>
          <a:xfrm>
            <a:off x="539552" y="260648"/>
            <a:ext cx="7615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antarmuka</a:t>
            </a:r>
            <a:r>
              <a:rPr lang="en-US" sz="2400" dirty="0"/>
              <a:t> program Tubes 2 </a:t>
            </a:r>
            <a:r>
              <a:rPr lang="en-US" sz="2400" dirty="0" err="1"/>
              <a:t>Algeo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2020</a:t>
            </a:r>
          </a:p>
          <a:p>
            <a:r>
              <a:rPr lang="en-US" sz="2400" dirty="0" err="1"/>
              <a:t>Kelompok</a:t>
            </a:r>
            <a:r>
              <a:rPr lang="en-US" sz="2400" dirty="0"/>
              <a:t>: M Fahmi </a:t>
            </a:r>
            <a:r>
              <a:rPr lang="en-US" sz="2400" dirty="0" err="1"/>
              <a:t>Alamsyah</a:t>
            </a:r>
            <a:r>
              <a:rPr lang="en-US" sz="2400" dirty="0"/>
              <a:t> </a:t>
            </a:r>
            <a:r>
              <a:rPr lang="en-US" sz="2400" dirty="0" err="1"/>
              <a:t>dkk</a:t>
            </a:r>
            <a:r>
              <a:rPr lang="en-US" sz="2400" dirty="0"/>
              <a:t> (IF 2019)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FC8E1-70E0-4F9F-A46E-7D50520D8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0" y="1556792"/>
            <a:ext cx="8783960" cy="494097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04040A-982B-7E1F-0FDB-8392B79A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24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198983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3EAA77-C46C-4D83-9C00-EB95918B6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58" y="1124744"/>
            <a:ext cx="8924484" cy="50200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75668F-056F-8882-CFD4-603616CBC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25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025100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D0894C-CF8B-4A49-A833-BB09A1CF3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1484784"/>
            <a:ext cx="8676456" cy="41224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92EAFF-6AD7-31E4-F6F3-905343895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26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691642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BC1864-909E-FDB6-2E87-B4D18A319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7905750" cy="6067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8FFDFE-C3D5-2ED4-EDAC-76FCCB963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836712"/>
            <a:ext cx="7344816" cy="6021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A2ACCF-ED4C-DBF8-1F3F-A9ECFF1B7CB1}"/>
              </a:ext>
            </a:extLst>
          </p:cNvPr>
          <p:cNvSpPr txBox="1"/>
          <p:nvPr/>
        </p:nvSpPr>
        <p:spPr>
          <a:xfrm>
            <a:off x="7264502" y="84147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IF 2020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1F7783-02B6-FAB7-4C0F-F350E4C7C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27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507620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F7E08D-3802-10AE-EF80-8493C34BC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16" y="863567"/>
            <a:ext cx="8768339" cy="51308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449BAB-194A-7532-0184-5854B6B63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28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590856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1FB0CD-9BC6-2B1D-B836-4A2C2D9B7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815207" cy="448786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B069C3-E2D0-6DCF-D0C7-21A37232E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29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691800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3742F-5DD9-0025-B5D2-3277570FC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0" y="476672"/>
            <a:ext cx="8352420" cy="55682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C0A143-D255-87E1-3B6A-01984D3E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3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338701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10D92C-83E2-D381-0E2E-102FC1690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3837"/>
            <a:ext cx="5570735" cy="6709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697F9E-D1AA-84FC-515D-342B2F1E1082}"/>
              </a:ext>
            </a:extLst>
          </p:cNvPr>
          <p:cNvSpPr txBox="1"/>
          <p:nvPr/>
        </p:nvSpPr>
        <p:spPr>
          <a:xfrm>
            <a:off x="6968854" y="319389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IF 2021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D1E917-22C7-7CF4-1FB1-F9DBD482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30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516088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57080E-9460-A7A0-0EAF-2378A3DD8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36" y="872716"/>
            <a:ext cx="7872727" cy="511256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D799BA-5759-C7A4-E6CF-5C3739832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31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991324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53C2C-314A-B58F-2F2A-E80A6115D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03274"/>
            <a:ext cx="6336704" cy="67285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8D1A04-7456-116C-BF3B-DDAF4A3F0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32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733418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F2944A-5937-6E1F-1C93-E0A703765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90" y="560229"/>
            <a:ext cx="7686675" cy="5267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8FC4A5-9A5A-8170-A6CE-B695B9319794}"/>
              </a:ext>
            </a:extLst>
          </p:cNvPr>
          <p:cNvSpPr txBox="1"/>
          <p:nvPr/>
        </p:nvSpPr>
        <p:spPr>
          <a:xfrm>
            <a:off x="7740352" y="364502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IF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06C8C-9632-4252-9037-B29FE80F2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33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914667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13CB1-64C7-751B-C40A-4B55CF17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soal</a:t>
            </a:r>
            <a:r>
              <a:rPr lang="en-US" dirty="0"/>
              <a:t> UJIAN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9310C-5DE8-4AE2-DEC2-2D2A2D87CC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CB22A-5990-4B8F-5243-9DB557A3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A5396B-C3FF-4BC2-BE96-3351C3D0A482}" type="slidenum">
              <a:rPr lang="id-ID" altLang="en-US" smtClean="0"/>
              <a:pPr>
                <a:defRPr/>
              </a:pPr>
              <a:t>34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053816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7E2774-CCEC-FFFE-84EA-73E0C442F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27" y="692696"/>
            <a:ext cx="8628324" cy="2040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010C7B-B555-8F40-D60F-136454F60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11" y="3212976"/>
            <a:ext cx="7568458" cy="314096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EDCFC8-E58A-5DE4-5A2B-FB280F01E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2126-576C-4532-9300-E9996B92BB01}" type="slidenum">
              <a:rPr lang="id-ID" altLang="en-US" smtClean="0"/>
              <a:pPr>
                <a:defRPr/>
              </a:pPr>
              <a:t>35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3786457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475D27-E594-CD1A-BA1C-437B5C821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8890636" cy="43204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BDD8FB-7592-B9A7-DC30-BB5C5786C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36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0875223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D708F-6CC2-914E-39E7-399792D12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45" y="548680"/>
            <a:ext cx="8423710" cy="532859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486494-61F0-4FFD-3D25-83BA3B588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37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3996763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F858D431-8724-4DEE-B563-6B7E7984EC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Tentang Dose</a:t>
            </a:r>
            <a:r>
              <a:rPr lang="id-ID" altLang="en-US"/>
              <a:t>n</a:t>
            </a:r>
            <a:r>
              <a:rPr lang="en-US" altLang="en-US"/>
              <a:t> Pengajar IF2123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BBDC44-19AF-4C2C-88D8-F696BFD87B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Kelas K-1, K-2, K-3</a:t>
            </a:r>
          </a:p>
          <a:p>
            <a:pPr>
              <a:defRPr/>
            </a:pPr>
            <a:r>
              <a:rPr lang="en-US" dirty="0"/>
              <a:t> Teknik </a:t>
            </a:r>
            <a:r>
              <a:rPr lang="en-US" dirty="0" err="1"/>
              <a:t>Informatika</a:t>
            </a:r>
            <a:r>
              <a:rPr lang="en-US" dirty="0"/>
              <a:t> ITB</a:t>
            </a:r>
          </a:p>
          <a:p>
            <a:pPr>
              <a:defRPr/>
            </a:pPr>
            <a:r>
              <a:rPr lang="en-US" dirty="0"/>
              <a:t>2025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0D93D7-3EF9-DB50-C5CE-EB4B2DDA6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14E7D6-9C7A-442C-A1D6-FE824427D688}" type="slidenum">
              <a:rPr lang="id-ID" altLang="en-US" smtClean="0"/>
              <a:pPr>
                <a:defRPr/>
              </a:pPr>
              <a:t>38</a:t>
            </a:fld>
            <a:endParaRPr lang="id-ID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4">
            <a:extLst>
              <a:ext uri="{FF2B5EF4-FFF2-40B4-BE49-F238E27FC236}">
                <a16:creationId xmlns:a16="http://schemas.microsoft.com/office/drawing/2014/main" id="{0E3542B7-DFE9-4C6B-8827-C36CA91E3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438" y="4760913"/>
            <a:ext cx="48424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Nama: Dr. Eng. </a:t>
            </a:r>
            <a:r>
              <a:rPr lang="en-US" altLang="en-US" sz="2800" dirty="0" err="1">
                <a:latin typeface="Arial" panose="020B0604020202020204" pitchFamily="34" charset="0"/>
              </a:rPr>
              <a:t>Rila</a:t>
            </a:r>
            <a:r>
              <a:rPr lang="en-US" altLang="en-US" sz="2800" dirty="0">
                <a:latin typeface="Arial" panose="020B0604020202020204" pitchFamily="34" charset="0"/>
              </a:rPr>
              <a:t> Mandala</a:t>
            </a:r>
          </a:p>
        </p:txBody>
      </p:sp>
      <p:sp>
        <p:nvSpPr>
          <p:cNvPr id="26627" name="TextBox 5">
            <a:extLst>
              <a:ext uri="{FF2B5EF4-FFF2-40B4-BE49-F238E27FC236}">
                <a16:creationId xmlns:a16="http://schemas.microsoft.com/office/drawing/2014/main" id="{2E293609-6E8E-4D4C-9BAC-66185F79F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562600"/>
            <a:ext cx="407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Kelompok Keahlian Informatika</a:t>
            </a:r>
          </a:p>
        </p:txBody>
      </p:sp>
      <p:sp>
        <p:nvSpPr>
          <p:cNvPr id="26628" name="TextBox 6">
            <a:extLst>
              <a:ext uri="{FF2B5EF4-FFF2-40B4-BE49-F238E27FC236}">
                <a16:creationId xmlns:a16="http://schemas.microsoft.com/office/drawing/2014/main" id="{AC2A0BE0-B9DE-43E0-B0E5-D38E4AFAC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96000"/>
            <a:ext cx="6403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Sekolah Teknik Elektro dan Informatika (STEI) - ITB</a:t>
            </a:r>
          </a:p>
        </p:txBody>
      </p:sp>
      <p:sp>
        <p:nvSpPr>
          <p:cNvPr id="26629" name="TextBox 5">
            <a:extLst>
              <a:ext uri="{FF2B5EF4-FFF2-40B4-BE49-F238E27FC236}">
                <a16:creationId xmlns:a16="http://schemas.microsoft.com/office/drawing/2014/main" id="{6EBC9CB0-7064-437B-A8E9-12F5FD6FB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33375"/>
            <a:ext cx="9829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K-2</a:t>
            </a:r>
          </a:p>
        </p:txBody>
      </p:sp>
      <p:pic>
        <p:nvPicPr>
          <p:cNvPr id="26630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33E2DC27-BAEA-4E1B-8030-D570175A1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917575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E5F03E-263C-D5D6-A388-C3068D0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2126-576C-4532-9300-E9996B92BB01}" type="slidenum">
              <a:rPr lang="id-ID" altLang="en-US" smtClean="0"/>
              <a:pPr>
                <a:defRPr/>
              </a:pPr>
              <a:t>39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248134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1442A88D-0B78-4CCE-9A4B-5EA81F2E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/>
              <a:t>Inilah STEI-ITB…</a:t>
            </a:r>
          </a:p>
        </p:txBody>
      </p:sp>
      <p:pic>
        <p:nvPicPr>
          <p:cNvPr id="4100" name="Picture 2" descr="A large brick building with green grass&#10;&#10;Description automatically generated">
            <a:extLst>
              <a:ext uri="{FF2B5EF4-FFF2-40B4-BE49-F238E27FC236}">
                <a16:creationId xmlns:a16="http://schemas.microsoft.com/office/drawing/2014/main" id="{92ACF6EB-2756-4489-A5CA-9261E4DB9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73175"/>
            <a:ext cx="7129462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7CC27-04BC-18B1-7248-5ADF79513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2126-576C-4532-9300-E9996B92BB01}" type="slidenum">
              <a:rPr lang="id-ID" altLang="en-US" smtClean="0"/>
              <a:pPr>
                <a:defRPr/>
              </a:pPr>
              <a:t>4</a:t>
            </a:fld>
            <a:endParaRPr lang="id-ID" altLang="en-US"/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3BF24B41-3C0F-4D8F-BB7C-B8B230F81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Media </a:t>
            </a:r>
            <a:r>
              <a:rPr lang="en-US" altLang="en-US" dirty="0" err="1"/>
              <a:t>Komunikasi</a:t>
            </a:r>
            <a:endParaRPr lang="en-US" altLang="en-US" dirty="0"/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314669D7-F961-4FC2-B249-46F729F09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altLang="en-US" dirty="0"/>
              <a:t>E-mail: </a:t>
            </a:r>
            <a:r>
              <a:rPr lang="en-US" altLang="en-US" dirty="0">
                <a:hlinkClick r:id="rId2"/>
              </a:rPr>
              <a:t>rila@informatika.org</a:t>
            </a:r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		       </a:t>
            </a:r>
            <a:r>
              <a:rPr lang="en-US" altLang="en-US" dirty="0">
                <a:hlinkClick r:id="rId3"/>
              </a:rPr>
              <a:t>rila@staff.stei.itb.ac.id</a:t>
            </a:r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endParaRPr lang="en-US" altLang="en-US" dirty="0"/>
          </a:p>
          <a:p>
            <a:r>
              <a:rPr lang="en-US" altLang="en-US" dirty="0"/>
              <a:t>Kantor: Lab </a:t>
            </a:r>
            <a:r>
              <a:rPr lang="en-US" altLang="en-US" dirty="0" err="1"/>
              <a:t>Ilmu</a:t>
            </a:r>
            <a:r>
              <a:rPr lang="en-US" altLang="en-US" dirty="0"/>
              <a:t> dan </a:t>
            </a:r>
            <a:r>
              <a:rPr lang="en-US" altLang="en-US" dirty="0" err="1"/>
              <a:t>Rekayasa</a:t>
            </a:r>
            <a:r>
              <a:rPr lang="en-US" altLang="en-US" dirty="0"/>
              <a:t> </a:t>
            </a:r>
            <a:r>
              <a:rPr lang="en-US" altLang="en-US" dirty="0" err="1"/>
              <a:t>Komputasi</a:t>
            </a:r>
            <a:r>
              <a:rPr lang="en-US" altLang="en-US" dirty="0"/>
              <a:t> (IRK)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		        </a:t>
            </a:r>
            <a:r>
              <a:rPr lang="en-US" altLang="en-US" dirty="0" err="1"/>
              <a:t>LabTek</a:t>
            </a:r>
            <a:r>
              <a:rPr lang="en-US" altLang="en-US" dirty="0"/>
              <a:t> V (</a:t>
            </a:r>
            <a:r>
              <a:rPr lang="en-US" altLang="en-US" dirty="0" err="1"/>
              <a:t>Lantai</a:t>
            </a:r>
            <a:r>
              <a:rPr lang="en-US" altLang="en-US" dirty="0"/>
              <a:t> 4), Jl. Ganesha 10 </a:t>
            </a:r>
            <a:r>
              <a:rPr lang="en-US" altLang="en-US" dirty="0" err="1"/>
              <a:t>Bdg</a:t>
            </a:r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6824A3-095F-573A-2476-B884B2E5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2126-576C-4532-9300-E9996B92BB01}" type="slidenum">
              <a:rPr lang="id-ID" altLang="en-US" smtClean="0"/>
              <a:pPr>
                <a:defRPr/>
              </a:pPr>
              <a:t>40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189264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:a16="http://schemas.microsoft.com/office/drawing/2014/main" id="{A0E7E55C-00B7-4910-8898-354FFDF91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876800"/>
            <a:ext cx="42198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Nama: Dr. Ir. Rinaldi, M.T</a:t>
            </a:r>
          </a:p>
        </p:txBody>
      </p:sp>
      <p:sp>
        <p:nvSpPr>
          <p:cNvPr id="22531" name="TextBox 5">
            <a:extLst>
              <a:ext uri="{FF2B5EF4-FFF2-40B4-BE49-F238E27FC236}">
                <a16:creationId xmlns:a16="http://schemas.microsoft.com/office/drawing/2014/main" id="{CBAB314A-17E4-462D-86C8-CBC234E06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562600"/>
            <a:ext cx="407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Kelompok Keahlian Informatika</a:t>
            </a:r>
          </a:p>
        </p:txBody>
      </p:sp>
      <p:sp>
        <p:nvSpPr>
          <p:cNvPr id="22532" name="TextBox 6">
            <a:extLst>
              <a:ext uri="{FF2B5EF4-FFF2-40B4-BE49-F238E27FC236}">
                <a16:creationId xmlns:a16="http://schemas.microsoft.com/office/drawing/2014/main" id="{458AC60F-58A8-45CD-8F07-C1BB9F90C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96000"/>
            <a:ext cx="6403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Sekolah Teknik Elektro dan Informatika (STEI) - ITB</a:t>
            </a:r>
          </a:p>
        </p:txBody>
      </p:sp>
      <p:pic>
        <p:nvPicPr>
          <p:cNvPr id="22533" name="Picture 2">
            <a:extLst>
              <a:ext uri="{FF2B5EF4-FFF2-40B4-BE49-F238E27FC236}">
                <a16:creationId xmlns:a16="http://schemas.microsoft.com/office/drawing/2014/main" id="{9B63E5CC-C386-47D6-A769-B894C512B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69900"/>
            <a:ext cx="3765550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5">
            <a:extLst>
              <a:ext uri="{FF2B5EF4-FFF2-40B4-BE49-F238E27FC236}">
                <a16:creationId xmlns:a16="http://schemas.microsoft.com/office/drawing/2014/main" id="{84446019-722D-40BA-93D6-B6C9EF90D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33375"/>
            <a:ext cx="9829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K-1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A33B55-51EC-BFAA-BD0A-B2F87CF0F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2126-576C-4532-9300-E9996B92BB01}" type="slidenum">
              <a:rPr lang="id-ID" altLang="en-US" smtClean="0"/>
              <a:pPr>
                <a:defRPr/>
              </a:pPr>
              <a:t>41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1661455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6D94144B-D6F4-4356-BB17-EBDC0458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Media </a:t>
            </a:r>
            <a:r>
              <a:rPr lang="en-US" altLang="en-US" dirty="0" err="1"/>
              <a:t>Komunikasi</a:t>
            </a:r>
            <a:endParaRPr lang="en-US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9099A-C803-4013-80E1-7DF5E0926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70852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/>
              <a:t>E-mail:  </a:t>
            </a:r>
            <a:r>
              <a:rPr lang="en-US" dirty="0">
                <a:hlinkClick r:id="rId2"/>
              </a:rPr>
              <a:t>rinaldi@informatika.org</a:t>
            </a:r>
            <a:r>
              <a:rPr lang="en-US" dirty="0"/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dirty="0"/>
              <a:t>                   </a:t>
            </a:r>
            <a:r>
              <a:rPr lang="en-US" dirty="0">
                <a:hlinkClick r:id="rId3"/>
              </a:rPr>
              <a:t>rinaldi@staff.stei.itb.ac.id</a:t>
            </a:r>
            <a:r>
              <a:rPr lang="en-US" dirty="0"/>
              <a:t> 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/>
              <a:t>		       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sz="2800" dirty="0"/>
              <a:t>Web: </a:t>
            </a:r>
            <a:r>
              <a:rPr lang="en-US" sz="2800" dirty="0">
                <a:hlinkClick r:id="rId4"/>
              </a:rPr>
              <a:t>http://informatika.stei.itb.ac.id/~rinaldi.munir</a:t>
            </a:r>
            <a:endParaRPr lang="en-US" sz="2800" dirty="0"/>
          </a:p>
          <a:p>
            <a:pPr>
              <a:defRPr/>
            </a:pPr>
            <a:r>
              <a:rPr lang="en-US" sz="2800" dirty="0"/>
              <a:t>Blog: </a:t>
            </a:r>
            <a:r>
              <a:rPr lang="en-US" sz="2800" dirty="0">
                <a:hlinkClick r:id="rId5"/>
              </a:rPr>
              <a:t>http://rinaldimunir.wordpress.com</a:t>
            </a:r>
            <a:endParaRPr lang="en-US" sz="2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800" dirty="0"/>
              <a:t>               </a:t>
            </a:r>
            <a:r>
              <a:rPr lang="en-US" sz="2800" dirty="0">
                <a:hlinkClick r:id="rId6"/>
              </a:rPr>
              <a:t>http://catatankriptografi.wordpress.com</a:t>
            </a:r>
            <a:r>
              <a:rPr lang="en-US" sz="2800" dirty="0"/>
              <a:t> </a:t>
            </a:r>
          </a:p>
          <a:p>
            <a:pPr>
              <a:defRPr/>
            </a:pPr>
            <a:r>
              <a:rPr lang="en-US" sz="2800" dirty="0" err="1"/>
              <a:t>Facebook</a:t>
            </a:r>
            <a:r>
              <a:rPr lang="en-US" sz="2800" dirty="0"/>
              <a:t>: </a:t>
            </a:r>
            <a:r>
              <a:rPr lang="en-US" sz="2800" dirty="0">
                <a:hlinkClick r:id="rId7"/>
              </a:rPr>
              <a:t>http://www.facebook.com/rinaldi.munir</a:t>
            </a:r>
            <a:endParaRPr lang="en-US" sz="2800" dirty="0"/>
          </a:p>
          <a:p>
            <a:pPr>
              <a:defRPr/>
            </a:pPr>
            <a:r>
              <a:rPr lang="en-US" dirty="0"/>
              <a:t>Instagram: </a:t>
            </a:r>
            <a:r>
              <a:rPr lang="en-US" dirty="0">
                <a:solidFill>
                  <a:srgbClr val="0070C0"/>
                </a:solidFill>
              </a:rPr>
              <a:t>@</a:t>
            </a:r>
            <a:r>
              <a:rPr lang="en-US" dirty="0" err="1">
                <a:solidFill>
                  <a:srgbClr val="0070C0"/>
                </a:solidFill>
              </a:rPr>
              <a:t>rinaldimunir</a:t>
            </a:r>
            <a:r>
              <a:rPr lang="en-US" dirty="0"/>
              <a:t> </a:t>
            </a:r>
          </a:p>
          <a:p>
            <a:pPr>
              <a:defRPr/>
            </a:pPr>
            <a:r>
              <a:rPr lang="en-US" dirty="0" err="1"/>
              <a:t>Kanal</a:t>
            </a:r>
            <a:r>
              <a:rPr lang="en-US" dirty="0"/>
              <a:t> </a:t>
            </a:r>
            <a:r>
              <a:rPr lang="en-US" dirty="0" err="1"/>
              <a:t>Youtube</a:t>
            </a:r>
            <a:r>
              <a:rPr lang="en-US" dirty="0"/>
              <a:t>: @rinaldimunir5569 </a:t>
            </a:r>
          </a:p>
          <a:p>
            <a:pPr>
              <a:defRPr/>
            </a:pPr>
            <a:r>
              <a:rPr lang="en-US" dirty="0"/>
              <a:t>Kantor:  Lab </a:t>
            </a:r>
            <a:r>
              <a:rPr lang="en-US" dirty="0" err="1"/>
              <a:t>Ilmu</a:t>
            </a:r>
            <a:r>
              <a:rPr lang="en-US" dirty="0"/>
              <a:t> dan </a:t>
            </a:r>
            <a:r>
              <a:rPr lang="en-US" dirty="0" err="1"/>
              <a:t>Rekayasa</a:t>
            </a:r>
            <a:r>
              <a:rPr lang="en-US" dirty="0"/>
              <a:t> </a:t>
            </a:r>
            <a:r>
              <a:rPr lang="en-US" dirty="0" err="1"/>
              <a:t>Komputasi</a:t>
            </a:r>
            <a:r>
              <a:rPr lang="en-US" dirty="0"/>
              <a:t> (IRK)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/>
              <a:t>		        </a:t>
            </a:r>
            <a:r>
              <a:rPr lang="en-US" dirty="0" err="1"/>
              <a:t>LabTek</a:t>
            </a:r>
            <a:r>
              <a:rPr lang="en-US" dirty="0"/>
              <a:t> V (</a:t>
            </a:r>
            <a:r>
              <a:rPr lang="en-US" dirty="0" err="1"/>
              <a:t>Lantai</a:t>
            </a:r>
            <a:r>
              <a:rPr lang="en-US" dirty="0"/>
              <a:t> 4), Jl. </a:t>
            </a:r>
            <a:r>
              <a:rPr lang="en-US" dirty="0" err="1"/>
              <a:t>Ganesha</a:t>
            </a:r>
            <a:r>
              <a:rPr lang="en-US" dirty="0"/>
              <a:t> 10 </a:t>
            </a:r>
            <a:r>
              <a:rPr lang="en-US" dirty="0" err="1"/>
              <a:t>Bdg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6A0075-DAF2-FF11-3967-E3DF73B4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2126-576C-4532-9300-E9996B92BB01}" type="slidenum">
              <a:rPr lang="id-ID" altLang="en-US" smtClean="0"/>
              <a:pPr>
                <a:defRPr/>
              </a:pPr>
              <a:t>42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4812251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4">
            <a:extLst>
              <a:ext uri="{FF2B5EF4-FFF2-40B4-BE49-F238E27FC236}">
                <a16:creationId xmlns:a16="http://schemas.microsoft.com/office/drawing/2014/main" id="{0E3542B7-DFE9-4C6B-8827-C36CA91E3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4852816"/>
            <a:ext cx="52784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Nama: Arrival Dwi Sentosa, M.T</a:t>
            </a:r>
          </a:p>
        </p:txBody>
      </p:sp>
      <p:sp>
        <p:nvSpPr>
          <p:cNvPr id="26627" name="TextBox 5">
            <a:extLst>
              <a:ext uri="{FF2B5EF4-FFF2-40B4-BE49-F238E27FC236}">
                <a16:creationId xmlns:a16="http://schemas.microsoft.com/office/drawing/2014/main" id="{2E293609-6E8E-4D4C-9BAC-66185F79F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562600"/>
            <a:ext cx="407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Kelompok Keahlian Informatika</a:t>
            </a:r>
          </a:p>
        </p:txBody>
      </p:sp>
      <p:sp>
        <p:nvSpPr>
          <p:cNvPr id="26628" name="TextBox 6">
            <a:extLst>
              <a:ext uri="{FF2B5EF4-FFF2-40B4-BE49-F238E27FC236}">
                <a16:creationId xmlns:a16="http://schemas.microsoft.com/office/drawing/2014/main" id="{AC2A0BE0-B9DE-43E0-B0E5-D38E4AFAC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96000"/>
            <a:ext cx="6403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Sekolah Teknik Elektro dan Informatika (STEI) - ITB</a:t>
            </a:r>
          </a:p>
        </p:txBody>
      </p:sp>
      <p:sp>
        <p:nvSpPr>
          <p:cNvPr id="26629" name="TextBox 5">
            <a:extLst>
              <a:ext uri="{FF2B5EF4-FFF2-40B4-BE49-F238E27FC236}">
                <a16:creationId xmlns:a16="http://schemas.microsoft.com/office/drawing/2014/main" id="{6EBC9CB0-7064-437B-A8E9-12F5FD6FB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33375"/>
            <a:ext cx="9829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K-3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E641F7-1FDF-BFB5-0591-CB16A7AFF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38" y="690247"/>
            <a:ext cx="4079876" cy="40798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6F6197-2D2A-0BAD-DEDC-2A5E3343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2126-576C-4532-9300-E9996B92BB01}" type="slidenum">
              <a:rPr lang="id-ID" altLang="en-US" smtClean="0"/>
              <a:pPr>
                <a:defRPr/>
              </a:pPr>
              <a:t>43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4844909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BE75DE86-0AD8-4DA5-8CC9-F8488A787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Media </a:t>
            </a:r>
            <a:r>
              <a:rPr lang="en-US" altLang="en-US" dirty="0" err="1"/>
              <a:t>Komunikasi</a:t>
            </a:r>
            <a:endParaRPr lang="en-US" altLang="en-US" dirty="0"/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0E71ADDD-83F4-4F75-817B-7B5C62988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altLang="en-US" dirty="0"/>
              <a:t>E-mail: </a:t>
            </a:r>
            <a:r>
              <a:rPr lang="en-US" altLang="en-US" dirty="0">
                <a:hlinkClick r:id="rId2"/>
              </a:rPr>
              <a:t>arrivaldwi@itb.ac.id</a:t>
            </a:r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		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  Kantor: Gedung KOICA Cyber Security Center,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                </a:t>
            </a:r>
            <a:r>
              <a:rPr lang="en-US" altLang="en-US" dirty="0" err="1"/>
              <a:t>Kampus</a:t>
            </a:r>
            <a:r>
              <a:rPr lang="en-US" altLang="en-US" dirty="0"/>
              <a:t> ITB </a:t>
            </a:r>
            <a:r>
              <a:rPr lang="en-US" altLang="en-US" dirty="0" err="1"/>
              <a:t>Jatinangor</a:t>
            </a:r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	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0F2713-B06A-1596-EF06-BA66D29D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2126-576C-4532-9300-E9996B92BB01}" type="slidenum">
              <a:rPr lang="id-ID" altLang="en-US" smtClean="0"/>
              <a:pPr>
                <a:defRPr/>
              </a:pPr>
              <a:t>44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5865107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D1F6A-F6DB-E61D-A80A-E50542228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Foto-</a:t>
            </a:r>
            <a:r>
              <a:rPr lang="en-US" sz="3600" dirty="0" err="1"/>
              <a:t>foto</a:t>
            </a:r>
            <a:r>
              <a:rPr lang="en-US" sz="3600" dirty="0"/>
              <a:t> </a:t>
            </a:r>
            <a:r>
              <a:rPr lang="en-US" sz="3600" dirty="0" err="1"/>
              <a:t>Perkuliahan</a:t>
            </a:r>
            <a:r>
              <a:rPr lang="en-US" sz="3600" dirty="0"/>
              <a:t> ALGEO 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991C0-2DA1-06A4-E82A-207A7BDA07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F0A0E-098C-7D11-DE21-2617A49ED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A5396B-C3FF-4BC2-BE96-3351C3D0A482}" type="slidenum">
              <a:rPr lang="id-ID" altLang="en-US" smtClean="0"/>
              <a:pPr>
                <a:defRPr/>
              </a:pPr>
              <a:t>45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2330104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F5D182-84C1-D352-6BFE-554A2D83BC6C}"/>
              </a:ext>
            </a:extLst>
          </p:cNvPr>
          <p:cNvSpPr txBox="1"/>
          <p:nvPr/>
        </p:nvSpPr>
        <p:spPr>
          <a:xfrm>
            <a:off x="3707904" y="634067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Kelas</a:t>
            </a:r>
            <a:r>
              <a:rPr lang="en-US" dirty="0"/>
              <a:t> K2 IF 2023</a:t>
            </a:r>
          </a:p>
        </p:txBody>
      </p:sp>
      <p:pic>
        <p:nvPicPr>
          <p:cNvPr id="3" name="Picture 2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98CBAE29-59DD-F218-41B1-A442187B1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8" y="159483"/>
            <a:ext cx="8028384" cy="602128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EBA11-0D94-64EB-A6F8-D90EE6433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46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9324685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936BC4-E3AC-5590-09A4-B440CD432EF7}"/>
              </a:ext>
            </a:extLst>
          </p:cNvPr>
          <p:cNvSpPr txBox="1"/>
          <p:nvPr/>
        </p:nvSpPr>
        <p:spPr>
          <a:xfrm>
            <a:off x="3707904" y="6340678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Kuis</a:t>
            </a:r>
            <a:r>
              <a:rPr lang="en-US" dirty="0"/>
              <a:t> </a:t>
            </a:r>
            <a:r>
              <a:rPr lang="en-US" dirty="0" err="1"/>
              <a:t>Kelas</a:t>
            </a:r>
            <a:r>
              <a:rPr lang="en-US" dirty="0"/>
              <a:t> K1 IF 2021</a:t>
            </a:r>
          </a:p>
        </p:txBody>
      </p:sp>
      <p:pic>
        <p:nvPicPr>
          <p:cNvPr id="5" name="Picture 4" descr="A group of people sitting in a classroom&#10;&#10;Description automatically generated">
            <a:extLst>
              <a:ext uri="{FF2B5EF4-FFF2-40B4-BE49-F238E27FC236}">
                <a16:creationId xmlns:a16="http://schemas.microsoft.com/office/drawing/2014/main" id="{6FDAD7C8-D7C0-8C35-14B4-ADBCFD436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8" y="147990"/>
            <a:ext cx="8028384" cy="60212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E9D59B-8784-8F71-A354-C6BAEDB0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47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2319698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chairs in a classroom&#10;&#10;Description automatically generated">
            <a:extLst>
              <a:ext uri="{FF2B5EF4-FFF2-40B4-BE49-F238E27FC236}">
                <a16:creationId xmlns:a16="http://schemas.microsoft.com/office/drawing/2014/main" id="{0EB31864-7962-6A6C-BA17-A769D4A77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8" y="332656"/>
            <a:ext cx="7722604" cy="5791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91902F-4175-347A-AC75-9B0C4A61BADF}"/>
              </a:ext>
            </a:extLst>
          </p:cNvPr>
          <p:cNvSpPr txBox="1"/>
          <p:nvPr/>
        </p:nvSpPr>
        <p:spPr>
          <a:xfrm>
            <a:off x="2771800" y="6340678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Kuis</a:t>
            </a:r>
            <a:r>
              <a:rPr lang="en-US" dirty="0"/>
              <a:t> </a:t>
            </a:r>
            <a:r>
              <a:rPr lang="en-US" dirty="0" err="1"/>
              <a:t>Kelas</a:t>
            </a:r>
            <a:r>
              <a:rPr lang="en-US" dirty="0"/>
              <a:t> K1 IF 2022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3B3875-582D-47C3-2FA3-7340EC88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48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830868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1AC2E9-4825-53C0-B6B4-BB89E6851B61}"/>
              </a:ext>
            </a:extLst>
          </p:cNvPr>
          <p:cNvSpPr txBox="1"/>
          <p:nvPr/>
        </p:nvSpPr>
        <p:spPr>
          <a:xfrm>
            <a:off x="3491880" y="5795972"/>
            <a:ext cx="4057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Kuis</a:t>
            </a:r>
            <a:r>
              <a:rPr lang="en-US" dirty="0"/>
              <a:t> </a:t>
            </a:r>
            <a:r>
              <a:rPr lang="en-US" dirty="0" err="1"/>
              <a:t>Kelas</a:t>
            </a:r>
            <a:r>
              <a:rPr lang="en-US" dirty="0"/>
              <a:t> K3 IF </a:t>
            </a:r>
            <a:r>
              <a:rPr lang="en-US" dirty="0" err="1"/>
              <a:t>Jatinangor</a:t>
            </a:r>
            <a:r>
              <a:rPr lang="en-US" dirty="0"/>
              <a:t>, IF 2022</a:t>
            </a:r>
          </a:p>
        </p:txBody>
      </p:sp>
      <p:pic>
        <p:nvPicPr>
          <p:cNvPr id="5" name="Picture 4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4A8C31CF-9641-0146-EC6E-30BC6FE85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7867"/>
            <a:ext cx="7308304" cy="54812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0EA46D-27AD-37BC-EDCC-4C9E5FCB6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49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832564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8CE05B-7BB3-80EF-3A91-F361EF9C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5" y="764704"/>
            <a:ext cx="8589830" cy="4536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233C96-3606-57CD-88FC-97D0F0AE222E}"/>
              </a:ext>
            </a:extLst>
          </p:cNvPr>
          <p:cNvSpPr txBox="1"/>
          <p:nvPr/>
        </p:nvSpPr>
        <p:spPr>
          <a:xfrm>
            <a:off x="2447027" y="5723964"/>
            <a:ext cx="527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Gedung KOICA-STEI ITB </a:t>
            </a:r>
            <a:r>
              <a:rPr lang="en-US" dirty="0" err="1"/>
              <a:t>Kampus</a:t>
            </a:r>
            <a:r>
              <a:rPr lang="en-US" dirty="0"/>
              <a:t> ITB </a:t>
            </a:r>
            <a:r>
              <a:rPr lang="en-US" dirty="0" err="1"/>
              <a:t>Jatinangor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336448-14D5-C709-BB4B-953855498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5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42807047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5EA4F4-83D2-2394-B7D6-69EB119ACE0E}"/>
              </a:ext>
            </a:extLst>
          </p:cNvPr>
          <p:cNvSpPr txBox="1"/>
          <p:nvPr/>
        </p:nvSpPr>
        <p:spPr>
          <a:xfrm>
            <a:off x="3059832" y="6165304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UTS </a:t>
            </a:r>
            <a:r>
              <a:rPr lang="en-US" dirty="0" err="1"/>
              <a:t>Kelas</a:t>
            </a:r>
            <a:r>
              <a:rPr lang="en-US" dirty="0"/>
              <a:t> K2 IF 2022</a:t>
            </a:r>
          </a:p>
        </p:txBody>
      </p:sp>
      <p:pic>
        <p:nvPicPr>
          <p:cNvPr id="5" name="Picture 4" descr="A group of people sitting in a classroom&#10;&#10;Description automatically generated">
            <a:extLst>
              <a:ext uri="{FF2B5EF4-FFF2-40B4-BE49-F238E27FC236}">
                <a16:creationId xmlns:a16="http://schemas.microsoft.com/office/drawing/2014/main" id="{FF28E2BE-F3B6-AB50-9B71-1BCABEBE9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3" y="254704"/>
            <a:ext cx="7836363" cy="587727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5DB22C-95DF-6DFF-1DD8-8433CC8E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50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41667837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5C106B-B149-50A8-6AB2-2492A32DD747}"/>
              </a:ext>
            </a:extLst>
          </p:cNvPr>
          <p:cNvSpPr txBox="1"/>
          <p:nvPr/>
        </p:nvSpPr>
        <p:spPr>
          <a:xfrm>
            <a:off x="2987824" y="6300028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Hadiah </a:t>
            </a:r>
            <a:r>
              <a:rPr lang="en-US" dirty="0" err="1"/>
              <a:t>coklat</a:t>
            </a:r>
            <a:r>
              <a:rPr lang="en-US" dirty="0"/>
              <a:t> </a:t>
            </a:r>
            <a:r>
              <a:rPr lang="en-US" dirty="0" err="1"/>
              <a:t>Silverqueen</a:t>
            </a:r>
            <a:r>
              <a:rPr lang="en-US" dirty="0"/>
              <a:t> (IF 2023)</a:t>
            </a:r>
          </a:p>
        </p:txBody>
      </p:sp>
      <p:pic>
        <p:nvPicPr>
          <p:cNvPr id="3" name="Picture 2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DB8FA3C9-D97D-EC52-A7A9-9109D56E3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34" y="188640"/>
            <a:ext cx="7776864" cy="583264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DDF76-66D4-2281-CD9C-08FBB738A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51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6915130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7DD5C-B849-FABF-3729-AEA45AE00CFA}"/>
              </a:ext>
            </a:extLst>
          </p:cNvPr>
          <p:cNvSpPr txBox="1"/>
          <p:nvPr/>
        </p:nvSpPr>
        <p:spPr>
          <a:xfrm>
            <a:off x="2987824" y="6300028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Hadiah </a:t>
            </a:r>
            <a:r>
              <a:rPr lang="en-US" dirty="0" err="1"/>
              <a:t>coklat</a:t>
            </a:r>
            <a:r>
              <a:rPr lang="en-US" dirty="0"/>
              <a:t> </a:t>
            </a:r>
            <a:r>
              <a:rPr lang="en-US" dirty="0" err="1"/>
              <a:t>Silverqueen</a:t>
            </a:r>
            <a:r>
              <a:rPr lang="en-US" dirty="0"/>
              <a:t> (IF 2023)</a:t>
            </a:r>
          </a:p>
        </p:txBody>
      </p:sp>
      <p:pic>
        <p:nvPicPr>
          <p:cNvPr id="3" name="Picture 2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F89EF670-8A3E-9E3E-E12C-0555EC599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769"/>
            <a:ext cx="7836363" cy="587727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1A85E-5AF6-AB68-5AF6-BE9605426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52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4286643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799A276F-E6A5-4B50-991D-945C72F07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229600" cy="1143000"/>
          </a:xfrm>
        </p:spPr>
        <p:txBody>
          <a:bodyPr/>
          <a:lstStyle/>
          <a:p>
            <a:pPr algn="l"/>
            <a:r>
              <a:rPr lang="en-US" altLang="en-US" sz="4000"/>
              <a:t>LabTek V, di sini Informatika ITB berada</a:t>
            </a:r>
          </a:p>
        </p:txBody>
      </p:sp>
      <p:pic>
        <p:nvPicPr>
          <p:cNvPr id="3" name="Picture 2" descr="A building with a fountain in front of it&#10;&#10;Description automatically generated">
            <a:extLst>
              <a:ext uri="{FF2B5EF4-FFF2-40B4-BE49-F238E27FC236}">
                <a16:creationId xmlns:a16="http://schemas.microsoft.com/office/drawing/2014/main" id="{88015275-6492-E735-4741-E420EF276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37" y="1357313"/>
            <a:ext cx="7740352" cy="51582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B9B296-BA03-9DBD-5B89-8DEB43BE5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2126-576C-4532-9300-E9996B92BB01}" type="slidenum">
              <a:rPr lang="id-ID" altLang="en-US" smtClean="0"/>
              <a:pPr>
                <a:defRPr/>
              </a:pPr>
              <a:t>6</a:t>
            </a:fld>
            <a:endParaRPr lang="id-ID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171154C-2150-4329-9FA9-95CD43267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/>
              <a:t>Salah satu mata kuliahnya….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3E15DE73-BBD6-4F8C-9395-63D034090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4438"/>
            <a:ext cx="8893175" cy="4929187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en-US" sz="4800" b="1">
                <a:solidFill>
                  <a:srgbClr val="FF0000"/>
                </a:solidFill>
              </a:rPr>
              <a:t>IF2123 Aljabar Linier &amp;  Geometri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B731E4A8-E097-4CAD-A41C-B76BFD244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5949950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Sumber gambar: </a:t>
            </a:r>
            <a:r>
              <a:rPr lang="en-US" altLang="en-US" sz="1400">
                <a:latin typeface="Arial" panose="020B0604020202020204" pitchFamily="34" charset="0"/>
                <a:hlinkClick r:id="rId2"/>
              </a:rPr>
              <a:t>https://en.wikipedia.org/wiki/Geometry</a:t>
            </a:r>
            <a:r>
              <a:rPr lang="en-US" altLang="en-US" sz="14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6149" name="Picture 2">
            <a:extLst>
              <a:ext uri="{FF2B5EF4-FFF2-40B4-BE49-F238E27FC236}">
                <a16:creationId xmlns:a16="http://schemas.microsoft.com/office/drawing/2014/main" id="{CFE39CDA-7843-402A-A721-F5D1DDC06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205038"/>
            <a:ext cx="3794125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8ACB0C-591A-8E74-8CF6-64CF27C8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2126-576C-4532-9300-E9996B92BB01}" type="slidenum">
              <a:rPr lang="id-ID" altLang="en-US" smtClean="0"/>
              <a:pPr>
                <a:defRPr/>
              </a:pPr>
              <a:t>7</a:t>
            </a:fld>
            <a:endParaRPr lang="id-ID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>
            <a:extLst>
              <a:ext uri="{FF2B5EF4-FFF2-40B4-BE49-F238E27FC236}">
                <a16:creationId xmlns:a16="http://schemas.microsoft.com/office/drawing/2014/main" id="{52E8B914-1B08-48DE-AEC2-5A2315CD1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637939-90B2-4020-B059-FBCD9595CD6E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3C7B4E36-563A-4CD4-B089-FEC1D48B4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66725"/>
            <a:ext cx="8640762" cy="755650"/>
          </a:xfrm>
        </p:spPr>
        <p:txBody>
          <a:bodyPr/>
          <a:lstStyle/>
          <a:p>
            <a:pPr eaLnBrk="1" hangingPunct="1"/>
            <a:r>
              <a:rPr lang="en-US" altLang="en-US" sz="4000" dirty="0" err="1"/>
              <a:t>Tentang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kuliah</a:t>
            </a:r>
            <a:r>
              <a:rPr lang="en-US" altLang="en-US" sz="4000" dirty="0"/>
              <a:t> “</a:t>
            </a:r>
            <a:r>
              <a:rPr lang="en-US" altLang="en-US" sz="4000" dirty="0" err="1"/>
              <a:t>Aljabar</a:t>
            </a:r>
            <a:r>
              <a:rPr lang="en-US" altLang="en-US" sz="4000" dirty="0"/>
              <a:t> Linier &amp; </a:t>
            </a:r>
            <a:r>
              <a:rPr lang="en-US" altLang="en-US" sz="4000" dirty="0" err="1"/>
              <a:t>Geometri</a:t>
            </a:r>
            <a:r>
              <a:rPr lang="en-US" altLang="en-US" sz="4000" dirty="0"/>
              <a:t>”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3DE2AD33-229B-47EC-AB5B-0B12572A0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1557338"/>
            <a:ext cx="8229600" cy="47990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030305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Merupakan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gabungan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ilmu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aljabar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linier 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dan </a:t>
            </a:r>
            <a:r>
              <a:rPr lang="en-US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aljabar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geometri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keduanya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saling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berkaitan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Diberi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judul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kuliah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Aljabar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Linier dan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Geometri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30305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endParaRPr lang="en-US" altLang="en-US" sz="2400" dirty="0">
              <a:solidFill>
                <a:srgbClr val="030305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Merupakan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kuliah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fundamental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memahami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pemrosesan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data yang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direpresentasikan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bentuk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30305"/>
                </a:solidFill>
                <a:cs typeface="Times New Roman" panose="02020603050405020304" pitchFamily="18" charset="0"/>
              </a:rPr>
              <a:t>matriks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dan </a:t>
            </a:r>
            <a:r>
              <a:rPr lang="en-US" altLang="en-US" sz="2400" b="1" dirty="0" err="1">
                <a:solidFill>
                  <a:srgbClr val="030305"/>
                </a:solidFill>
                <a:cs typeface="Times New Roman" panose="02020603050405020304" pitchFamily="18" charset="0"/>
              </a:rPr>
              <a:t>vektor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</a:pPr>
            <a:endParaRPr lang="en-US" altLang="en-US" sz="2400" dirty="0">
              <a:solidFill>
                <a:srgbClr val="030305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Dipakai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sebagai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dasar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kuliah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grafika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komputer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solidFill>
                  <a:srgbClr val="030305"/>
                </a:solidFill>
                <a:cs typeface="Times New Roman" panose="02020603050405020304" pitchFamily="18" charset="0"/>
              </a:rPr>
              <a:t>computer graphics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pemrosesan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citra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citra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solidFill>
                  <a:srgbClr val="030305"/>
                </a:solidFill>
                <a:cs typeface="Times New Roman" panose="02020603050405020304" pitchFamily="18" charset="0"/>
              </a:rPr>
              <a:t>image processing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metode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numerik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solidFill>
                  <a:srgbClr val="030305"/>
                </a:solidFill>
                <a:cs typeface="Times New Roman" panose="02020603050405020304" pitchFamily="18" charset="0"/>
              </a:rPr>
              <a:t>numeric methods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inteligensia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buatan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pembelajaran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solidFill>
                  <a:srgbClr val="030305"/>
                </a:solidFill>
                <a:cs typeface="Times New Roman" panose="02020603050405020304" pitchFamily="18" charset="0"/>
              </a:rPr>
              <a:t>machine learning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temu-balik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informasi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solidFill>
                  <a:srgbClr val="030305"/>
                </a:solidFill>
                <a:cs typeface="Times New Roman" panose="02020603050405020304" pitchFamily="18" charset="0"/>
              </a:rPr>
              <a:t>information retrieval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), dan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masih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banyak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lagi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lnSpc>
                <a:spcPct val="90000"/>
              </a:lnSpc>
            </a:pPr>
            <a:endParaRPr lang="en-US" altLang="en-US" sz="2400" dirty="0">
              <a:solidFill>
                <a:srgbClr val="030305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number&#10;&#10;AI-generated content may be incorrect.">
            <a:extLst>
              <a:ext uri="{FF2B5EF4-FFF2-40B4-BE49-F238E27FC236}">
                <a16:creationId xmlns:a16="http://schemas.microsoft.com/office/drawing/2014/main" id="{E29FBFF2-B3A1-5C19-A8E0-21289165D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4380356" cy="2952328"/>
          </a:xfrm>
          <a:prstGeom prst="rect">
            <a:avLst/>
          </a:prstGeom>
        </p:spPr>
      </p:pic>
      <p:pic>
        <p:nvPicPr>
          <p:cNvPr id="5" name="Picture 4" descr="A diagram of a graph&#10;&#10;AI-generated content may be incorrect.">
            <a:extLst>
              <a:ext uri="{FF2B5EF4-FFF2-40B4-BE49-F238E27FC236}">
                <a16:creationId xmlns:a16="http://schemas.microsoft.com/office/drawing/2014/main" id="{AF3AA333-3F4F-C10E-FCEF-E87D8BCC8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00808"/>
            <a:ext cx="3096344" cy="292209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3B656-E451-7C02-C2A4-21AA7A329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40402-5D89-40F3-AAA1-91D86B72FCB9}" type="slidenum">
              <a:rPr lang="id-ID" altLang="en-US" smtClean="0"/>
              <a:pPr>
                <a:defRPr/>
              </a:pPr>
              <a:t>9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9991960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8|4.2|1.2|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</TotalTime>
  <Words>958</Words>
  <Application>Microsoft Office PowerPoint</Application>
  <PresentationFormat>On-screen Show (4:3)</PresentationFormat>
  <Paragraphs>192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Aptos</vt:lpstr>
      <vt:lpstr>Arial</vt:lpstr>
      <vt:lpstr>Calibri</vt:lpstr>
      <vt:lpstr>Times New Roman</vt:lpstr>
      <vt:lpstr>Office Theme</vt:lpstr>
      <vt:lpstr>Pengantar Aljabar Linier &amp; Geometri</vt:lpstr>
      <vt:lpstr>Kampus ITB yang indah…</vt:lpstr>
      <vt:lpstr>PowerPoint Presentation</vt:lpstr>
      <vt:lpstr>Inilah STEI-ITB…</vt:lpstr>
      <vt:lpstr>PowerPoint Presentation</vt:lpstr>
      <vt:lpstr>LabTek V, di sini Informatika ITB berada</vt:lpstr>
      <vt:lpstr>Salah satu mata kuliahnya….</vt:lpstr>
      <vt:lpstr>Tentang kuliah “Aljabar Linier &amp; Geometri”</vt:lpstr>
      <vt:lpstr>PowerPoint Presentation</vt:lpstr>
      <vt:lpstr>Materi Kuliah Aljabar Linier dan Geometri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dan masih banyak lagi…</vt:lpstr>
      <vt:lpstr>Buku referensi kuliah</vt:lpstr>
      <vt:lpstr>URL</vt:lpstr>
      <vt:lpstr>Contoh TUGAS BESAR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Contoh soal UJIAN</vt:lpstr>
      <vt:lpstr>PowerPoint Presentation</vt:lpstr>
      <vt:lpstr>PowerPoint Presentation</vt:lpstr>
      <vt:lpstr>PowerPoint Presentation</vt:lpstr>
      <vt:lpstr>Tentang Dosen Pengajar IF2123</vt:lpstr>
      <vt:lpstr>PowerPoint Presentation</vt:lpstr>
      <vt:lpstr>Media Komunikasi</vt:lpstr>
      <vt:lpstr>PowerPoint Presentation</vt:lpstr>
      <vt:lpstr>Media Komunikasi</vt:lpstr>
      <vt:lpstr>PowerPoint Presentation</vt:lpstr>
      <vt:lpstr>Media Komunikasi</vt:lpstr>
      <vt:lpstr>Foto-foto Perkuliahan ALGEO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fan</dc:creator>
  <cp:lastModifiedBy>Dr. Ir. Rinaldi, M.T.</cp:lastModifiedBy>
  <cp:revision>113</cp:revision>
  <dcterms:created xsi:type="dcterms:W3CDTF">2010-12-20T15:05:16Z</dcterms:created>
  <dcterms:modified xsi:type="dcterms:W3CDTF">2025-08-20T08:05:43Z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2024-09-06T03:54:41Z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8765befa-bb1b-4a62-86f4-9fd2e8f18c40</vt:lpwstr>
  </property>
  <property fmtid="{D5CDD505-2E9C-101B-9397-08002B2CF9AE}" pid="8" name="MSIP_Label_38b525e5-f3da-4501-8f1e-526b6769fc56_ContentBits">
    <vt:lpwstr>0</vt:lpwstr>
  </property>
</Properties>
</file>