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7" r:id="rId2"/>
    <p:sldId id="333" r:id="rId3"/>
    <p:sldId id="258" r:id="rId4"/>
    <p:sldId id="330" r:id="rId5"/>
    <p:sldId id="259" r:id="rId6"/>
    <p:sldId id="281" r:id="rId7"/>
    <p:sldId id="338" r:id="rId8"/>
    <p:sldId id="337" r:id="rId9"/>
    <p:sldId id="339" r:id="rId10"/>
    <p:sldId id="342" r:id="rId11"/>
    <p:sldId id="341" r:id="rId12"/>
    <p:sldId id="260" r:id="rId13"/>
    <p:sldId id="261" r:id="rId14"/>
    <p:sldId id="325" r:id="rId15"/>
    <p:sldId id="327" r:id="rId16"/>
    <p:sldId id="329" r:id="rId17"/>
    <p:sldId id="328" r:id="rId18"/>
    <p:sldId id="326" r:id="rId19"/>
    <p:sldId id="331" r:id="rId20"/>
    <p:sldId id="262" r:id="rId21"/>
    <p:sldId id="263" r:id="rId22"/>
    <p:sldId id="264" r:id="rId23"/>
    <p:sldId id="265" r:id="rId24"/>
    <p:sldId id="340" r:id="rId25"/>
    <p:sldId id="351" r:id="rId26"/>
    <p:sldId id="268" r:id="rId27"/>
    <p:sldId id="352" r:id="rId28"/>
    <p:sldId id="353" r:id="rId29"/>
    <p:sldId id="354" r:id="rId30"/>
    <p:sldId id="305" r:id="rId31"/>
    <p:sldId id="277" r:id="rId32"/>
    <p:sldId id="266" r:id="rId33"/>
    <p:sldId id="312" r:id="rId34"/>
    <p:sldId id="313" r:id="rId35"/>
    <p:sldId id="314" r:id="rId36"/>
    <p:sldId id="315" r:id="rId37"/>
    <p:sldId id="316" r:id="rId38"/>
    <p:sldId id="318" r:id="rId39"/>
    <p:sldId id="317" r:id="rId40"/>
    <p:sldId id="320" r:id="rId41"/>
    <p:sldId id="319" r:id="rId42"/>
    <p:sldId id="321" r:id="rId43"/>
    <p:sldId id="322" r:id="rId44"/>
    <p:sldId id="323" r:id="rId45"/>
    <p:sldId id="324" r:id="rId46"/>
    <p:sldId id="332" r:id="rId47"/>
    <p:sldId id="275" r:id="rId48"/>
    <p:sldId id="302" r:id="rId49"/>
    <p:sldId id="276" r:id="rId50"/>
    <p:sldId id="355" r:id="rId51"/>
    <p:sldId id="307" r:id="rId52"/>
    <p:sldId id="308" r:id="rId53"/>
    <p:sldId id="278" r:id="rId54"/>
    <p:sldId id="279" r:id="rId55"/>
    <p:sldId id="356" r:id="rId56"/>
    <p:sldId id="269" r:id="rId57"/>
    <p:sldId id="270" r:id="rId58"/>
    <p:sldId id="272" r:id="rId59"/>
    <p:sldId id="273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271" r:id="rId68"/>
    <p:sldId id="350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2B58B-7EC3-4868-812D-518EA0AEA26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D23AC-D084-41D8-BEAE-8EC5A6EE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0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C059-2105-4F6B-84C7-0A7B0427F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438E2-B335-42F3-BD2C-895D9A59E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8A7E-62E5-4747-A520-8C0EE05A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0D55E-A6B1-437B-8255-1A4C1D16826D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27FE2-B8F1-469C-9648-168AFFC6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F35E7-8366-4C5F-9FDB-C3C7E7BA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4EE4-8F7E-4D71-9872-FF3BB9AF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53A06-0B1B-46D8-ACC4-C109D6795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9E175-0C4B-40C3-A26D-F9A554E1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A169-7FBC-4A99-B93E-A7A9BE9B4B2F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FC7F0-8778-4B27-8E57-050A6955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9183D-03AD-4C87-8E1A-D3479BE7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2558F-BD8A-45D8-8128-60A9B36F3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B0C81-2508-4076-A839-6273033BA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EC42A-0230-41D3-9A56-0257C9F9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417F-8E69-43E9-B6C7-5A50A110FB4E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A0B00-CB1B-4CF6-94A8-2EF993C8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6217-7946-4951-9881-5B580DCB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9887-F102-466D-9AA0-468F0884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51762-629F-43D2-9ABF-2445F3EA6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4A53-71BC-4EF6-B307-DC95FFE6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53F3-CCF6-4149-B712-A70AB5F91787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8AF1-38F5-4073-97DE-272C4D05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985B2-D8FC-4E45-A83A-0988DE11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245F-C537-4437-9AA3-3A3DB2B0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525A-1131-44B0-ABEF-DA1CE7416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EC604-0D2D-4387-9C04-9CA83DE5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0833-A812-4550-9039-85F6787147B7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F55FD-6FCC-4FE1-8795-3423B104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2416-33CA-46A1-A8E8-D60DF80F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4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6E3F-BED3-438F-8143-BEC502F3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F60B-80C8-4017-98D4-7117D1789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8DC42-602E-4B2D-A641-CD5800E9F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153AB-F4EA-4D88-858C-DA0BC8B3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C7A9-32D5-4EB7-ADB9-46232DB9D55E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93D04-06E7-4160-B223-8EAA71F8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412C-3FB2-4326-8C10-87601A58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8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5A27-6B3F-4A4B-A9D1-6D8A2D68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96122-4C88-49CA-B156-A94178F4C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2698F-E2C3-4692-8C24-FDE94BAC6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D1985-E57E-40CB-A933-FF7FA7DF9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F164A-0DEC-4A65-9CDB-3287C030C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FC294-E4C9-4315-AA0F-AF9443AC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67AB7-79AC-4063-8940-6DB006FBCB76}" type="datetime1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7B49C-37B7-41DD-AE3C-EE808F8C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C5A53-313E-4BA2-A5B9-FB3DAE94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6884-CEA4-41C9-8143-97210B91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32D60-074E-439C-97FC-B8A809AD0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C83E-FDE5-4C36-B170-1876087BF3C3}" type="datetime1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2EF49-D476-4582-97D0-9B74B022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DEF6-154D-49F6-B437-B9113E3E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F446F-ECAE-45DF-824F-596FF616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6336-E1B8-4BBB-8D7E-C7DE59ACACB7}" type="datetime1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0FF58-2027-4FCC-94FD-5289A10D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EBA24-4655-4C2F-BEAE-33396F0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7D34-E0DC-4920-B358-26684166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9B089-DD37-41B7-AB9B-F220F6426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46FF-59E1-4F03-A958-5E9D2A31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F0CC-2A9C-4362-B778-5CF4E450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44C76-9916-4C90-92FA-B9335CBA39FA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6AFCE-F92C-4FA3-B2AC-783B9470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82D81-9974-4CBC-97F8-993AD468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9EFD-BB25-470A-8D0A-C00D5792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D8744-D68C-4196-B45C-CB1A8AB4E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6A247-3A45-4A55-BAF6-6A2A18273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6B144-1C45-456E-A959-8F31A315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5DC5B-989C-4D47-98EF-86089CB88688}" type="datetime1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4CB5-52F9-450C-8C2D-9A509439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9EE2-BDF3-4DD3-A9C9-3EC027F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31E28-7385-4224-BA91-57740042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EBCAC-176C-414B-A0AB-D0CFD8AD6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C2992-D35F-4F2F-8BBE-363FAE4CE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02B3D-E452-4C2A-95B3-B34858F4A481}" type="datetime1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D0AF-AB80-407E-9FE7-B9B6D5A8B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AA2-32F5-4331-9389-43BF3937D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discovery/image-segmentation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stackoverflow.com/questions/44234856/region-growing-in-matlab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works.com/matlabcentral/fileexchange/19084-region-growing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discovery/image-segmentation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discovery/image-segmentation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2283"/>
            <a:ext cx="9144000" cy="1655762"/>
          </a:xfrm>
        </p:spPr>
        <p:txBody>
          <a:bodyPr>
            <a:normAutofit/>
          </a:bodyPr>
          <a:lstStyle/>
          <a:p>
            <a:r>
              <a:rPr lang="en-US" b="1" dirty="0"/>
              <a:t>22 - </a:t>
            </a:r>
            <a:r>
              <a:rPr lang="en-US" b="1" dirty="0" err="1"/>
              <a:t>Segmentasi</a:t>
            </a:r>
            <a:r>
              <a:rPr lang="en-US" b="1" dirty="0"/>
              <a:t> Citra</a:t>
            </a:r>
            <a:br>
              <a:rPr lang="en-US" b="1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6880" y="2138045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Pemrosesan</a:t>
            </a:r>
            <a:r>
              <a:rPr lang="en-US" sz="3600" dirty="0"/>
              <a:t> Citra Digital</a:t>
            </a:r>
          </a:p>
          <a:p>
            <a:endParaRPr lang="en-US" sz="3600" dirty="0"/>
          </a:p>
          <a:p>
            <a:r>
              <a:rPr lang="en-US" sz="3600" dirty="0"/>
              <a:t>Oleh: Dr. Ir. Rinaldi, M.T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/>
              <a:t>2025</a:t>
            </a:r>
            <a:endParaRPr lang="en-US" dirty="0"/>
          </a:p>
        </p:txBody>
      </p:sp>
      <p:pic>
        <p:nvPicPr>
          <p:cNvPr id="5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621BD754-E0ED-41DA-8BB7-C9572769F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59" y="3908147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46553-22BE-4F45-8937-069EC5B2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6D93D-B505-4CF6-808A-C4F1998EA8DC}"/>
              </a:ext>
            </a:extLst>
          </p:cNvPr>
          <p:cNvSpPr txBox="1"/>
          <p:nvPr/>
        </p:nvSpPr>
        <p:spPr>
          <a:xfrm>
            <a:off x="9580880" y="934720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(Bagian 1)</a:t>
            </a:r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1C91-260C-4F32-BE0A-E191204B4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0880"/>
            <a:ext cx="10515600" cy="548608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3. Object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C2BA3-91ED-4348-9573-40604D13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A cat and a cow in a field&#10;&#10;Description automatically generated with low confidence">
            <a:extLst>
              <a:ext uri="{FF2B5EF4-FFF2-40B4-BE49-F238E27FC236}">
                <a16:creationId xmlns:a16="http://schemas.microsoft.com/office/drawing/2014/main" id="{13004588-C0B8-4D94-B7B9-E63B14C4B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80" y="1102156"/>
            <a:ext cx="6729411" cy="543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3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00D38-CF61-434F-BA46-5FA38D1DC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9920"/>
            <a:ext cx="10515600" cy="554704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3. Scene understanding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Mesin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“</a:t>
            </a:r>
            <a:r>
              <a:rPr lang="en-US" dirty="0" err="1"/>
              <a:t>dilihatnya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B0CA3-4864-40BB-A2D8-50010861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picture containing text, way, road&#10;&#10;Description automatically generated">
            <a:extLst>
              <a:ext uri="{FF2B5EF4-FFF2-40B4-BE49-F238E27FC236}">
                <a16:creationId xmlns:a16="http://schemas.microsoft.com/office/drawing/2014/main" id="{99C984B0-0FBF-42D9-BBA0-652546752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1800117"/>
            <a:ext cx="9499600" cy="48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32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59B3-4D14-45BF-A2F1-25E5C80F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Kriteria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Segmentasi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54392-3EBB-496B-82FF-722D924E6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833"/>
            <a:ext cx="10515600" cy="4351338"/>
          </a:xfrm>
        </p:spPr>
        <p:txBody>
          <a:bodyPr/>
          <a:lstStyle/>
          <a:p>
            <a:r>
              <a:rPr lang="en-US" dirty="0" err="1"/>
              <a:t>Menurut</a:t>
            </a:r>
            <a:r>
              <a:rPr lang="en-US" dirty="0"/>
              <a:t> </a:t>
            </a:r>
            <a:r>
              <a:rPr lang="en-US" dirty="0" err="1"/>
              <a:t>Pavlidis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2671BEE4-3C37-4A08-95E6-84A456294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911" y="2155008"/>
            <a:ext cx="10434657" cy="3046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err="1"/>
              <a:t>Segmentasi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partisi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I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sejumlah</a:t>
            </a:r>
            <a:r>
              <a:rPr lang="en-US" altLang="en-US" sz="2400" dirty="0"/>
              <a:t> region S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, S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… </a:t>
            </a:r>
            <a:r>
              <a:rPr lang="en-US" altLang="en-US" sz="2400" dirty="0" err="1"/>
              <a:t>S</a:t>
            </a:r>
            <a:r>
              <a:rPr lang="en-US" altLang="en-US" sz="2400" baseline="-25000" dirty="0" err="1"/>
              <a:t>m</a:t>
            </a:r>
            <a:endParaRPr lang="en-US" altLang="en-US" sz="2400" baseline="-25000" dirty="0"/>
          </a:p>
          <a:p>
            <a:r>
              <a:rPr lang="en-US" altLang="en-US" sz="2400" dirty="0"/>
              <a:t>yang </a:t>
            </a:r>
            <a:r>
              <a:rPr lang="en-US" altLang="en-US" sz="2400" dirty="0" err="1"/>
              <a:t>memenuhi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persyaratan</a:t>
            </a:r>
            <a:r>
              <a:rPr lang="en-US" altLang="en-US" sz="2400" dirty="0"/>
              <a:t>:</a:t>
            </a:r>
          </a:p>
          <a:p>
            <a:endParaRPr lang="en-US" altLang="en-US" sz="2400" dirty="0"/>
          </a:p>
          <a:p>
            <a:r>
              <a:rPr lang="en-US" altLang="en-US" sz="2400" dirty="0"/>
              <a:t>1.  </a:t>
            </a:r>
            <a:r>
              <a:rPr lang="en-US" altLang="en-US" sz="2400" dirty="0">
                <a:sym typeface="Symbol" panose="05050102010706020507" pitchFamily="18" charset="2"/>
              </a:rPr>
              <a:t> S</a:t>
            </a:r>
            <a:r>
              <a:rPr lang="en-US" altLang="en-US" sz="2400" baseline="-25000" dirty="0"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sym typeface="Symbol" panose="05050102010706020507" pitchFamily="18" charset="2"/>
              </a:rPr>
              <a:t> = I                       </a:t>
            </a:r>
            <a:r>
              <a:rPr lang="en-US" altLang="en-US" sz="2400" dirty="0" err="1">
                <a:sym typeface="Symbol" panose="05050102010706020507" pitchFamily="18" charset="2"/>
              </a:rPr>
              <a:t>Partisi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mencakup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keseluruhan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i="1" dirty="0">
                <a:sym typeface="Symbol" panose="05050102010706020507" pitchFamily="18" charset="2"/>
              </a:rPr>
              <a:t>pixel</a:t>
            </a:r>
            <a:r>
              <a:rPr lang="en-US" altLang="en-US" sz="2400" dirty="0">
                <a:sym typeface="Symbol" panose="05050102010706020507" pitchFamily="18" charset="2"/>
              </a:rPr>
              <a:t> di </a:t>
            </a:r>
            <a:r>
              <a:rPr lang="en-US" altLang="en-US" sz="2400" dirty="0" err="1">
                <a:sym typeface="Symbol" panose="05050102010706020507" pitchFamily="18" charset="2"/>
              </a:rPr>
              <a:t>dalam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citra</a:t>
            </a:r>
            <a:r>
              <a:rPr lang="en-US" altLang="en-US" sz="2400" dirty="0">
                <a:sym typeface="Symbol" panose="05050102010706020507" pitchFamily="18" charset="2"/>
              </a:rPr>
              <a:t>.</a:t>
            </a:r>
          </a:p>
          <a:p>
            <a:r>
              <a:rPr lang="en-US" altLang="en-US" sz="2400" dirty="0">
                <a:sym typeface="Symbol" panose="05050102010706020507" pitchFamily="18" charset="2"/>
              </a:rPr>
              <a:t>2.  S</a:t>
            </a:r>
            <a:r>
              <a:rPr lang="en-US" altLang="en-US" sz="2400" baseline="-25000" dirty="0"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sym typeface="Symbol" panose="05050102010706020507" pitchFamily="18" charset="2"/>
              </a:rPr>
              <a:t>  </a:t>
            </a:r>
            <a:r>
              <a:rPr lang="en-US" altLang="en-US" sz="2400" dirty="0" err="1">
                <a:sym typeface="Symbol" panose="05050102010706020507" pitchFamily="18" charset="2"/>
              </a:rPr>
              <a:t>S</a:t>
            </a:r>
            <a:r>
              <a:rPr lang="en-US" altLang="en-US" sz="2400" baseline="-25000" dirty="0" err="1">
                <a:sym typeface="Symbol" panose="05050102010706020507" pitchFamily="18" charset="2"/>
              </a:rPr>
              <a:t>j</a:t>
            </a:r>
            <a:r>
              <a:rPr lang="en-US" altLang="en-US" sz="2400" dirty="0">
                <a:sym typeface="Symbol" panose="05050102010706020507" pitchFamily="18" charset="2"/>
              </a:rPr>
              <a:t> = , </a:t>
            </a:r>
            <a:r>
              <a:rPr lang="en-US" altLang="en-US" sz="2400" dirty="0" err="1"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sym typeface="Symbol" panose="05050102010706020507" pitchFamily="18" charset="2"/>
              </a:rPr>
              <a:t>  j          </a:t>
            </a:r>
            <a:r>
              <a:rPr lang="en-US" altLang="en-US" sz="2400" dirty="0" err="1">
                <a:sym typeface="Symbol" panose="05050102010706020507" pitchFamily="18" charset="2"/>
              </a:rPr>
              <a:t>Tidak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ada</a:t>
            </a:r>
            <a:r>
              <a:rPr lang="en-US" altLang="en-US" sz="2400" dirty="0">
                <a:sym typeface="Symbol" panose="05050102010706020507" pitchFamily="18" charset="2"/>
              </a:rPr>
              <a:t> region yang </a:t>
            </a:r>
            <a:r>
              <a:rPr lang="en-US" altLang="en-US" sz="2400" dirty="0" err="1">
                <a:sym typeface="Symbol" panose="05050102010706020507" pitchFamily="18" charset="2"/>
              </a:rPr>
              <a:t>beririsan</a:t>
            </a:r>
            <a:r>
              <a:rPr lang="en-US" altLang="en-US" sz="2400" dirty="0">
                <a:sym typeface="Symbol" panose="05050102010706020507" pitchFamily="18" charset="2"/>
              </a:rPr>
              <a:t>.</a:t>
            </a:r>
          </a:p>
          <a:p>
            <a:r>
              <a:rPr lang="en-US" altLang="en-US" sz="2400" dirty="0">
                <a:sym typeface="Symbol" panose="05050102010706020507" pitchFamily="18" charset="2"/>
              </a:rPr>
              <a:t>3.   S</a:t>
            </a:r>
            <a:r>
              <a:rPr lang="en-US" altLang="en-US" sz="2400" baseline="-25000" dirty="0"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sym typeface="Symbol" panose="05050102010706020507" pitchFamily="18" charset="2"/>
              </a:rPr>
              <a:t>, P(S</a:t>
            </a:r>
            <a:r>
              <a:rPr lang="en-US" altLang="en-US" sz="2400" baseline="-25000" dirty="0"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sym typeface="Symbol" panose="05050102010706020507" pitchFamily="18" charset="2"/>
              </a:rPr>
              <a:t>) = true        P =  </a:t>
            </a:r>
            <a:r>
              <a:rPr lang="en-US" altLang="en-US" sz="2400" dirty="0" err="1">
                <a:sym typeface="Symbol" panose="05050102010706020507" pitchFamily="18" charset="2"/>
              </a:rPr>
              <a:t>Predikat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homogenitas</a:t>
            </a:r>
            <a:r>
              <a:rPr lang="en-US" altLang="en-US" sz="2400" dirty="0">
                <a:sym typeface="Symbol" panose="05050102010706020507" pitchFamily="18" charset="2"/>
              </a:rPr>
              <a:t>, </a:t>
            </a:r>
            <a:r>
              <a:rPr lang="en-US" altLang="en-US" sz="2400" dirty="0" err="1">
                <a:sym typeface="Symbol" panose="05050102010706020507" pitchFamily="18" charset="2"/>
              </a:rPr>
              <a:t>dipenuhi</a:t>
            </a:r>
            <a:r>
              <a:rPr lang="en-US" altLang="en-US" sz="2400" dirty="0">
                <a:sym typeface="Symbol" panose="05050102010706020507" pitchFamily="18" charset="2"/>
              </a:rPr>
              <a:t> oleh </a:t>
            </a:r>
            <a:r>
              <a:rPr lang="en-US" altLang="en-US" sz="2400" dirty="0" err="1">
                <a:sym typeface="Symbol" panose="05050102010706020507" pitchFamily="18" charset="2"/>
              </a:rPr>
              <a:t>setiap</a:t>
            </a:r>
            <a:r>
              <a:rPr lang="en-US" altLang="en-US" sz="2400" dirty="0">
                <a:sym typeface="Symbol" panose="05050102010706020507" pitchFamily="18" charset="2"/>
              </a:rPr>
              <a:t> region                                    4.  P(S</a:t>
            </a:r>
            <a:r>
              <a:rPr lang="en-US" altLang="en-US" sz="2400" baseline="-25000" dirty="0"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sym typeface="Symbol" panose="05050102010706020507" pitchFamily="18" charset="2"/>
              </a:rPr>
              <a:t>  </a:t>
            </a:r>
            <a:r>
              <a:rPr lang="en-US" altLang="en-US" sz="2400" dirty="0" err="1">
                <a:sym typeface="Symbol" panose="05050102010706020507" pitchFamily="18" charset="2"/>
              </a:rPr>
              <a:t>S</a:t>
            </a:r>
            <a:r>
              <a:rPr lang="en-US" altLang="en-US" sz="2400" baseline="-25000" dirty="0" err="1">
                <a:sym typeface="Symbol" panose="05050102010706020507" pitchFamily="18" charset="2"/>
              </a:rPr>
              <a:t>j</a:t>
            </a:r>
            <a:r>
              <a:rPr lang="en-US" altLang="en-US" sz="2400" dirty="0">
                <a:sym typeface="Symbol" panose="05050102010706020507" pitchFamily="18" charset="2"/>
              </a:rPr>
              <a:t>) = false,       </a:t>
            </a:r>
            <a:r>
              <a:rPr lang="en-US" altLang="en-US" sz="2400" dirty="0" err="1">
                <a:sym typeface="Symbol" panose="05050102010706020507" pitchFamily="18" charset="2"/>
              </a:rPr>
              <a:t>Gabungan</a:t>
            </a:r>
            <a:r>
              <a:rPr lang="en-US" altLang="en-US" sz="2400" dirty="0">
                <a:sym typeface="Symbol" panose="05050102010706020507" pitchFamily="18" charset="2"/>
              </a:rPr>
              <a:t> region </a:t>
            </a:r>
            <a:r>
              <a:rPr lang="en-US" altLang="en-US" sz="2400" dirty="0" err="1">
                <a:sym typeface="Symbol" panose="05050102010706020507" pitchFamily="18" charset="2"/>
              </a:rPr>
              <a:t>bertetangga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tidak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memenuhi</a:t>
            </a:r>
            <a:r>
              <a:rPr lang="en-US" altLang="en-US" sz="2400" dirty="0"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ym typeface="Symbol" panose="05050102010706020507" pitchFamily="18" charset="2"/>
              </a:rPr>
              <a:t>predikat</a:t>
            </a:r>
            <a:r>
              <a:rPr lang="en-US" altLang="en-US" sz="2400" dirty="0">
                <a:sym typeface="Symbol" panose="05050102010706020507" pitchFamily="18" charset="2"/>
              </a:rPr>
              <a:t> P</a:t>
            </a:r>
          </a:p>
          <a:p>
            <a:r>
              <a:rPr lang="en-US" altLang="en-US" sz="2400" dirty="0">
                <a:sym typeface="Symbol" panose="05050102010706020507" pitchFamily="18" charset="2"/>
              </a:rPr>
              <a:t>      </a:t>
            </a:r>
            <a:r>
              <a:rPr lang="en-US" altLang="en-US" sz="2400" dirty="0" err="1"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sym typeface="Symbol" panose="05050102010706020507" pitchFamily="18" charset="2"/>
              </a:rPr>
              <a:t>  j, S</a:t>
            </a:r>
            <a:r>
              <a:rPr lang="en-US" altLang="en-US" sz="2400" baseline="-25000" dirty="0">
                <a:sym typeface="Symbol" panose="05050102010706020507" pitchFamily="18" charset="2"/>
              </a:rPr>
              <a:t>i</a:t>
            </a:r>
            <a:r>
              <a:rPr lang="en-US" altLang="en-US" sz="2400" dirty="0">
                <a:sym typeface="Symbol" panose="05050102010706020507" pitchFamily="18" charset="2"/>
              </a:rPr>
              <a:t> adjacent </a:t>
            </a:r>
            <a:r>
              <a:rPr lang="en-US" altLang="en-US" sz="2400" dirty="0" err="1">
                <a:sym typeface="Symbol" panose="05050102010706020507" pitchFamily="18" charset="2"/>
              </a:rPr>
              <a:t>S</a:t>
            </a:r>
            <a:r>
              <a:rPr lang="en-US" altLang="en-US" sz="2400" baseline="-25000" dirty="0" err="1">
                <a:sym typeface="Symbol" panose="05050102010706020507" pitchFamily="18" charset="2"/>
              </a:rPr>
              <a:t>j</a:t>
            </a:r>
            <a:endParaRPr lang="en-US" altLang="en-US" sz="2400" baseline="-25000" dirty="0">
              <a:sym typeface="Symbol" panose="05050102010706020507" pitchFamily="18" charset="2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D989C25D-1C51-46F0-A82B-F54F28203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30" y="5292546"/>
            <a:ext cx="106681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</a:rPr>
              <a:t>Jadi, yang </a:t>
            </a:r>
            <a:r>
              <a:rPr lang="en-US" altLang="en-US" sz="2400" dirty="0" err="1">
                <a:solidFill>
                  <a:srgbClr val="FF0000"/>
                </a:solidFill>
              </a:rPr>
              <a:t>harus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dilakukan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adalah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mendefinisikan</a:t>
            </a:r>
            <a:r>
              <a:rPr lang="en-US" altLang="en-US" sz="2400" dirty="0">
                <a:solidFill>
                  <a:srgbClr val="FF0000"/>
                </a:solidFill>
              </a:rPr>
              <a:t> dan </a:t>
            </a:r>
            <a:r>
              <a:rPr lang="en-US" altLang="en-US" sz="2400" dirty="0" err="1">
                <a:solidFill>
                  <a:srgbClr val="FF0000"/>
                </a:solidFill>
              </a:rPr>
              <a:t>mengimplementasikan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predikat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</a:rPr>
              <a:t>similarity.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FF0000"/>
                </a:solidFill>
              </a:rPr>
              <a:t>Misalnya</a:t>
            </a:r>
            <a:r>
              <a:rPr lang="en-US" altLang="en-US" sz="2400" dirty="0">
                <a:solidFill>
                  <a:srgbClr val="FF0000"/>
                </a:solidFill>
              </a:rPr>
              <a:t>, </a:t>
            </a:r>
            <a:r>
              <a:rPr lang="en-US" altLang="en-US" sz="2400" i="1" dirty="0">
                <a:solidFill>
                  <a:srgbClr val="FF0000"/>
                </a:solidFill>
              </a:rPr>
              <a:t>similarity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didasarkan</a:t>
            </a:r>
            <a:r>
              <a:rPr lang="en-US" altLang="en-US" sz="2400" dirty="0">
                <a:solidFill>
                  <a:srgbClr val="FF0000"/>
                </a:solidFill>
              </a:rPr>
              <a:t> pada pixel-pixel di </a:t>
            </a:r>
            <a:r>
              <a:rPr lang="en-US" altLang="en-US" sz="2400" dirty="0" err="1">
                <a:solidFill>
                  <a:srgbClr val="FF0000"/>
                </a:solidFill>
              </a:rPr>
              <a:t>dalam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rentang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nilai</a:t>
            </a:r>
            <a:r>
              <a:rPr lang="en-US" altLang="en-US" sz="2400" dirty="0">
                <a:solidFill>
                  <a:srgbClr val="FF0000"/>
                </a:solidFill>
              </a:rPr>
              <a:t> yang </a:t>
            </a:r>
            <a:r>
              <a:rPr lang="en-US" altLang="en-US" sz="2400" dirty="0" err="1">
                <a:solidFill>
                  <a:srgbClr val="FF0000"/>
                </a:solidFill>
              </a:rPr>
              <a:t>sama</a:t>
            </a:r>
            <a:r>
              <a:rPr lang="en-US" alt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330DE-0920-4F70-9FBF-5AD05694A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30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3F99-62F7-4D60-8B09-CBD18BF8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Metode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segmentasi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citra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8FAE6-1BC4-4266-B7F1-6FABF5B8B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800"/>
            <a:ext cx="10515600" cy="49180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segmentasi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umumnya</a:t>
            </a:r>
            <a:r>
              <a:rPr lang="en-US" sz="2400" dirty="0"/>
              <a:t> </a:t>
            </a:r>
            <a:r>
              <a:rPr lang="en-US" sz="2400" dirty="0" err="1"/>
              <a:t>dikelompokkan</a:t>
            </a:r>
            <a:r>
              <a:rPr lang="en-US" sz="2400" dirty="0"/>
              <a:t> 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</a:t>
            </a:r>
            <a:r>
              <a:rPr lang="en-US" sz="2400" dirty="0" err="1"/>
              <a:t>pendekatan</a:t>
            </a:r>
            <a:r>
              <a:rPr lang="en-US" sz="2400" dirty="0"/>
              <a:t>:</a:t>
            </a:r>
          </a:p>
          <a:p>
            <a:pPr marL="457200" indent="-457200">
              <a:buAutoNum type="arabicPeriod"/>
            </a:pPr>
            <a:r>
              <a:rPr lang="en-US" sz="2400" i="1" dirty="0" err="1"/>
              <a:t>Diskontinuitas</a:t>
            </a:r>
            <a:endParaRPr lang="en-US" sz="2400" i="1" dirty="0"/>
          </a:p>
          <a:p>
            <a:pPr marL="0" indent="0">
              <a:buNone/>
            </a:pPr>
            <a:r>
              <a:rPr lang="en-US" sz="2400" dirty="0"/>
              <a:t>       </a:t>
            </a:r>
            <a:r>
              <a:rPr lang="en-US" sz="2400" dirty="0" err="1"/>
              <a:t>Mempartisi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perubahan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en-US" sz="2400" dirty="0" err="1"/>
              <a:t>intensitas</a:t>
            </a:r>
            <a:r>
              <a:rPr lang="en-US" sz="2400" dirty="0"/>
              <a:t> </a:t>
            </a:r>
            <a:r>
              <a:rPr lang="en-US" sz="2400" i="1" dirty="0"/>
              <a:t>pixel</a:t>
            </a:r>
            <a:r>
              <a:rPr lang="en-US" sz="2400" dirty="0"/>
              <a:t> yang </a:t>
            </a:r>
            <a:r>
              <a:rPr lang="en-US" sz="2400" dirty="0" err="1"/>
              <a:t>cepat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(</a:t>
            </a:r>
            <a:r>
              <a:rPr lang="en-US" sz="2400" i="1" dirty="0"/>
              <a:t>edge detection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 </a:t>
            </a:r>
            <a:r>
              <a:rPr lang="en-US" sz="2400" i="1" dirty="0"/>
              <a:t>Similarity</a:t>
            </a:r>
          </a:p>
          <a:p>
            <a:pPr marL="0" indent="0">
              <a:buNone/>
            </a:pPr>
            <a:r>
              <a:rPr lang="en-US" sz="2400" dirty="0"/>
              <a:t>        </a:t>
            </a:r>
            <a:r>
              <a:rPr lang="en-US" sz="2400" dirty="0" err="1"/>
              <a:t>Mempartisi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kemiripan</a:t>
            </a:r>
            <a:r>
              <a:rPr lang="en-US" sz="2400" dirty="0"/>
              <a:t> area </a:t>
            </a:r>
            <a:r>
              <a:rPr lang="en-US" sz="2400" dirty="0" err="1"/>
              <a:t>menurut</a:t>
            </a:r>
            <a:r>
              <a:rPr lang="en-US" sz="2400" dirty="0"/>
              <a:t> </a:t>
            </a:r>
            <a:r>
              <a:rPr lang="en-US" sz="2400" dirty="0" err="1"/>
              <a:t>properti</a:t>
            </a:r>
            <a:r>
              <a:rPr lang="en-US" sz="2400" dirty="0"/>
              <a:t> yang </a:t>
            </a:r>
            <a:r>
              <a:rPr lang="en-US" sz="2400" dirty="0" err="1"/>
              <a:t>ditentukan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segmentasi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yang </a:t>
            </a:r>
            <a:r>
              <a:rPr lang="en-US" sz="2400" dirty="0" err="1"/>
              <a:t>termasuk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pendekatan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sz="2600" dirty="0"/>
              <a:t>a) </a:t>
            </a:r>
            <a:r>
              <a:rPr lang="en-US" sz="2600" dirty="0" err="1"/>
              <a:t>Pengambangan</a:t>
            </a:r>
            <a:r>
              <a:rPr lang="en-US" sz="2600" dirty="0"/>
              <a:t> (</a:t>
            </a:r>
            <a:r>
              <a:rPr lang="en-US" sz="2600" i="1" dirty="0"/>
              <a:t>thresholding</a:t>
            </a:r>
            <a:r>
              <a:rPr lang="en-US" sz="2600" dirty="0"/>
              <a:t>)</a:t>
            </a:r>
          </a:p>
          <a:p>
            <a:pPr marL="0" indent="0">
              <a:buNone/>
            </a:pPr>
            <a:r>
              <a:rPr lang="en-US" sz="2600" i="1" dirty="0"/>
              <a:t>       </a:t>
            </a:r>
            <a:r>
              <a:rPr lang="en-US" sz="2600" dirty="0"/>
              <a:t>b)</a:t>
            </a:r>
            <a:r>
              <a:rPr lang="en-US" sz="2600" i="1" dirty="0"/>
              <a:t> Region growing</a:t>
            </a:r>
          </a:p>
          <a:p>
            <a:pPr marL="0" indent="0">
              <a:buNone/>
            </a:pPr>
            <a:r>
              <a:rPr lang="en-US" sz="2600" i="1" dirty="0"/>
              <a:t>       </a:t>
            </a:r>
            <a:r>
              <a:rPr lang="en-US" sz="2600" dirty="0"/>
              <a:t>c) </a:t>
            </a:r>
            <a:r>
              <a:rPr lang="en-US" sz="2600" i="1" dirty="0"/>
              <a:t>Split and merge</a:t>
            </a:r>
          </a:p>
          <a:p>
            <a:pPr marL="0" indent="0">
              <a:buNone/>
            </a:pPr>
            <a:r>
              <a:rPr lang="en-US" sz="2600" i="1" dirty="0"/>
              <a:t>       </a:t>
            </a:r>
            <a:r>
              <a:rPr lang="en-US" sz="2600" dirty="0"/>
              <a:t>d)</a:t>
            </a:r>
            <a:r>
              <a:rPr lang="en-US" sz="2600" i="1" dirty="0"/>
              <a:t> Clustering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91361-FD95-42C9-ADA1-8745CD88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5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B3F8D-3877-4D50-939E-B6623B753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386715"/>
            <a:ext cx="10515600" cy="5425123"/>
          </a:xfrm>
        </p:spPr>
        <p:txBody>
          <a:bodyPr>
            <a:normAutofit/>
          </a:bodyPr>
          <a:lstStyle/>
          <a:p>
            <a:r>
              <a:rPr lang="en-US" sz="2400" dirty="0" err="1"/>
              <a:t>Pendeteksian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segmentasi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Metode-metode</a:t>
            </a:r>
            <a:r>
              <a:rPr lang="en-US" sz="2400" dirty="0"/>
              <a:t> </a:t>
            </a:r>
            <a:r>
              <a:rPr lang="en-US" sz="2400" dirty="0" err="1"/>
              <a:t>deteksi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dibahas</a:t>
            </a:r>
            <a:r>
              <a:rPr lang="en-US" sz="2400" dirty="0"/>
              <a:t> pada </a:t>
            </a:r>
            <a:r>
              <a:rPr lang="en-US" sz="2400" dirty="0" err="1"/>
              <a:t>materi</a:t>
            </a:r>
            <a:r>
              <a:rPr lang="en-US" sz="2400" dirty="0"/>
              <a:t> </a:t>
            </a:r>
            <a:r>
              <a:rPr lang="en-US" sz="2400" dirty="0" err="1"/>
              <a:t>sebelumnya</a:t>
            </a:r>
            <a:r>
              <a:rPr lang="en-US" sz="2400" dirty="0"/>
              <a:t>,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gradien</a:t>
            </a:r>
            <a:r>
              <a:rPr lang="en-US" sz="2400" dirty="0"/>
              <a:t> (Sobel, </a:t>
            </a:r>
            <a:r>
              <a:rPr lang="en-US" sz="2400" dirty="0" err="1"/>
              <a:t>Prewit</a:t>
            </a:r>
            <a:r>
              <a:rPr lang="en-US" sz="2400" dirty="0"/>
              <a:t>, Canny, Roberts, Laplacian, </a:t>
            </a:r>
            <a:r>
              <a:rPr lang="en-US" sz="2400" dirty="0" err="1"/>
              <a:t>LoG</a:t>
            </a:r>
            <a:r>
              <a:rPr lang="en-US" sz="2400" dirty="0"/>
              <a:t>, </a:t>
            </a:r>
            <a:r>
              <a:rPr lang="en-US" sz="2400" dirty="0" err="1"/>
              <a:t>dll</a:t>
            </a:r>
            <a:r>
              <a:rPr lang="en-US" sz="24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72DEC-15E8-4996-A009-9CB124EE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86AB8-C956-43C2-9C6D-FE1E8942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34" y="1837030"/>
            <a:ext cx="7773446" cy="47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7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531A47-A818-492D-9108-B924E63D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E8E98AD-9FF0-4C7E-ACB1-C32983BD0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54" y="325120"/>
            <a:ext cx="7097049" cy="2831465"/>
          </a:xfrm>
          <a:prstGeom prst="rect">
            <a:avLst/>
          </a:prstGeom>
        </p:spPr>
      </p:pic>
      <p:pic>
        <p:nvPicPr>
          <p:cNvPr id="6" name="Picture 5" descr="A black and white photo of cars driving on a road&#10;&#10;Description automatically generated with low confidence">
            <a:extLst>
              <a:ext uri="{FF2B5EF4-FFF2-40B4-BE49-F238E27FC236}">
                <a16:creationId xmlns:a16="http://schemas.microsoft.com/office/drawing/2014/main" id="{395588D5-A3A9-49FA-8600-BE45942CB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09" y="3701416"/>
            <a:ext cx="8567182" cy="26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5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B2205B-3E42-41BC-B7EF-34702613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8BCB79-4486-477C-A9B2-C9B535B5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38225"/>
            <a:ext cx="108204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06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D92E44-2AA7-49CC-AA1E-52597CC1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6F0EF0-F5AF-4260-84EB-54EBAC437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" y="1601094"/>
            <a:ext cx="10982960" cy="36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1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A1CC7F-8468-4365-AE87-745A6EAD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picture containing text, fruit&#10;&#10;Description automatically generated">
            <a:extLst>
              <a:ext uri="{FF2B5EF4-FFF2-40B4-BE49-F238E27FC236}">
                <a16:creationId xmlns:a16="http://schemas.microsoft.com/office/drawing/2014/main" id="{47D82273-EA0E-4E6F-81A3-2DC2156FB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82" y="1217612"/>
            <a:ext cx="9497737" cy="45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68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D3635-2584-4AB2-A6B7-91246BE8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753" y="379888"/>
            <a:ext cx="10515600" cy="597225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err="1"/>
              <a:t>Segmentasi</a:t>
            </a:r>
            <a:r>
              <a:rPr lang="en-US" sz="3600" b="1" dirty="0"/>
              <a:t> </a:t>
            </a:r>
            <a:r>
              <a:rPr lang="en-US" sz="3600" b="1" dirty="0" err="1"/>
              <a:t>citra</a:t>
            </a:r>
            <a:r>
              <a:rPr lang="en-US" sz="3600" b="1" dirty="0"/>
              <a:t> </a:t>
            </a:r>
            <a:r>
              <a:rPr lang="en-US" sz="3600" b="1" dirty="0" err="1"/>
              <a:t>berdasarkan</a:t>
            </a:r>
            <a:r>
              <a:rPr lang="en-US" sz="3600" b="1" dirty="0"/>
              <a:t> </a:t>
            </a:r>
            <a:r>
              <a:rPr lang="en-US" sz="3600" b="1" i="1" dirty="0"/>
              <a:t>similarity</a:t>
            </a:r>
            <a:r>
              <a:rPr lang="en-US" sz="3600" b="1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Cara paling </a:t>
            </a:r>
            <a:r>
              <a:rPr lang="en-US" sz="2400" dirty="0" err="1"/>
              <a:t>sederhana</a:t>
            </a:r>
            <a:r>
              <a:rPr lang="en-US" sz="2400" dirty="0"/>
              <a:t> </a:t>
            </a:r>
            <a:r>
              <a:rPr lang="en-US" sz="2400" dirty="0" err="1"/>
              <a:t>menemukan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yang </a:t>
            </a:r>
            <a:r>
              <a:rPr lang="en-US" sz="2400" dirty="0" err="1"/>
              <a:t>koheren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pixel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segmentasi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i="1" dirty="0"/>
              <a:t>similarity</a:t>
            </a:r>
            <a:r>
              <a:rPr lang="en-US" sz="2400" dirty="0"/>
              <a:t>: </a:t>
            </a:r>
            <a:r>
              <a:rPr lang="en-US" sz="2400" dirty="0" err="1"/>
              <a:t>pengambangan</a:t>
            </a:r>
            <a:r>
              <a:rPr lang="en-US" sz="2400" dirty="0"/>
              <a:t> (</a:t>
            </a:r>
            <a:r>
              <a:rPr lang="en-US" sz="2400" i="1" dirty="0"/>
              <a:t>thresholding</a:t>
            </a:r>
            <a:r>
              <a:rPr lang="en-US" sz="2400" dirty="0"/>
              <a:t>), </a:t>
            </a:r>
            <a:r>
              <a:rPr lang="en-US" sz="2400" i="1" dirty="0"/>
              <a:t>region growing</a:t>
            </a:r>
            <a:r>
              <a:rPr lang="en-US" sz="2400" dirty="0"/>
              <a:t>, </a:t>
            </a:r>
            <a:r>
              <a:rPr lang="en-US" sz="2400" i="1" dirty="0"/>
              <a:t>split and merge</a:t>
            </a:r>
            <a:r>
              <a:rPr lang="en-US" sz="2400" dirty="0"/>
              <a:t>, dan </a:t>
            </a:r>
            <a:r>
              <a:rPr lang="en-US" sz="2400" i="1" dirty="0"/>
              <a:t>clustering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0B8A5-13D0-4C52-A47E-83A07499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1A613-A3F8-4F8E-AD48-0C3AFE81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6530" r="44106" b="51227"/>
          <a:stretch>
            <a:fillRect/>
          </a:stretch>
        </p:blipFill>
        <p:spPr bwMode="auto">
          <a:xfrm>
            <a:off x="2113280" y="2339975"/>
            <a:ext cx="24384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32CBA1F-E10B-4A71-B954-8E9EEB3B92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405629"/>
              </p:ext>
            </p:extLst>
          </p:nvPr>
        </p:nvGraphicFramePr>
        <p:xfrm>
          <a:off x="6071553" y="2487612"/>
          <a:ext cx="3419475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572374" imgH="3123810" progId="">
                  <p:embed/>
                </p:oleObj>
              </mc:Choice>
              <mc:Fallback>
                <p:oleObj name="Photo Editor Photo" r:id="rId3" imgW="3572374" imgH="3123810" progId="">
                  <p:embed/>
                  <p:pic>
                    <p:nvPicPr>
                      <p:cNvPr id="5314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00" t="7317" r="3999" b="17073"/>
                      <a:stretch>
                        <a:fillRect/>
                      </a:stretch>
                    </p:blipFill>
                    <p:spPr bwMode="auto">
                      <a:xfrm>
                        <a:off x="6071553" y="2487612"/>
                        <a:ext cx="3419475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>
            <a:extLst>
              <a:ext uri="{FF2B5EF4-FFF2-40B4-BE49-F238E27FC236}">
                <a16:creationId xmlns:a16="http://schemas.microsoft.com/office/drawing/2014/main" id="{60DB3C9C-A51C-48FE-84C5-C96B62B2E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480" y="4555221"/>
            <a:ext cx="28392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 err="1">
                <a:latin typeface="Arial" pitchFamily="34" charset="0"/>
              </a:rPr>
              <a:t>Perkakas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menjadi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bagian</a:t>
            </a:r>
            <a:r>
              <a:rPr lang="en-US" dirty="0">
                <a:latin typeface="Arial" pitchFamily="34" charset="0"/>
              </a:rPr>
              <a:t> </a:t>
            </a:r>
          </a:p>
          <a:p>
            <a:pPr algn="ctr" eaLnBrk="0" hangingPunct="0"/>
            <a:r>
              <a:rPr lang="en-US" dirty="0">
                <a:latin typeface="Arial" pitchFamily="34" charset="0"/>
              </a:rPr>
              <a:t>yang </a:t>
            </a:r>
            <a:r>
              <a:rPr lang="en-US" dirty="0" err="1">
                <a:latin typeface="Arial" pitchFamily="34" charset="0"/>
              </a:rPr>
              <a:t>koheren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1CB4B4C0-86CA-45D7-8767-CBE1BA70B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007" y="4382134"/>
            <a:ext cx="4172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err="1">
                <a:latin typeface="Arial" pitchFamily="34" charset="0"/>
              </a:rPr>
              <a:t>Rumah</a:t>
            </a:r>
            <a:r>
              <a:rPr lang="en-US" dirty="0">
                <a:latin typeface="Arial" pitchFamily="34" charset="0"/>
              </a:rPr>
              <a:t>, </a:t>
            </a:r>
            <a:r>
              <a:rPr lang="en-US" dirty="0" err="1">
                <a:latin typeface="Arial" pitchFamily="34" charset="0"/>
              </a:rPr>
              <a:t>rumput</a:t>
            </a:r>
            <a:r>
              <a:rPr lang="en-US" dirty="0">
                <a:latin typeface="Arial" pitchFamily="34" charset="0"/>
              </a:rPr>
              <a:t>, dan </a:t>
            </a:r>
            <a:r>
              <a:rPr lang="en-US" dirty="0" err="1">
                <a:latin typeface="Arial" pitchFamily="34" charset="0"/>
              </a:rPr>
              <a:t>langit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membentuk</a:t>
            </a:r>
            <a:endParaRPr lang="en-US" dirty="0">
              <a:latin typeface="Arial" pitchFamily="34" charset="0"/>
            </a:endParaRPr>
          </a:p>
          <a:p>
            <a:pPr algn="ctr" eaLnBrk="0" hangingPunct="0"/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bagian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koheren</a:t>
            </a:r>
            <a:r>
              <a:rPr lang="en-US" dirty="0">
                <a:latin typeface="Arial" pitchFamily="34" charset="0"/>
              </a:rPr>
              <a:t> yang </a:t>
            </a:r>
            <a:r>
              <a:rPr lang="en-US" dirty="0" err="1">
                <a:latin typeface="Arial" pitchFamily="34" charset="0"/>
              </a:rPr>
              <a:t>berbeda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0DC2B-FEAB-48D2-A72D-BDEF2893639F}"/>
              </a:ext>
            </a:extLst>
          </p:cNvPr>
          <p:cNvSpPr txBox="1"/>
          <p:nvPr/>
        </p:nvSpPr>
        <p:spPr>
          <a:xfrm>
            <a:off x="5074920" y="6356350"/>
            <a:ext cx="526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Sumber</a:t>
            </a:r>
            <a:r>
              <a:rPr lang="en-US" i="1" dirty="0"/>
              <a:t>:  CS 4487/9587  Algorithms for Image Analysis</a:t>
            </a:r>
          </a:p>
        </p:txBody>
      </p:sp>
    </p:spTree>
    <p:extLst>
      <p:ext uri="{BB962C8B-B14F-4D97-AF65-F5344CB8AC3E}">
        <p14:creationId xmlns:p14="http://schemas.microsoft.com/office/powerpoint/2010/main" val="2903135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24760-55C8-4ACF-B02E-7FAF3470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Segmentasi</a:t>
            </a:r>
            <a:r>
              <a:rPr lang="en-US" b="1" dirty="0">
                <a:latin typeface="+mn-lt"/>
              </a:rPr>
              <a:t> Citra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3A1DC-6BED-468F-AE81-754D7EF7D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Segmentasi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prosesi</a:t>
            </a:r>
            <a:r>
              <a:rPr lang="en-US" sz="2400" dirty="0"/>
              <a:t> </a:t>
            </a:r>
            <a:r>
              <a:rPr lang="en-US" sz="2400" dirty="0" err="1"/>
              <a:t>mempartisi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sejumlah</a:t>
            </a:r>
            <a:r>
              <a:rPr lang="en-US" sz="2400" dirty="0"/>
              <a:t> region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, </a:t>
            </a:r>
            <a:r>
              <a:rPr lang="en-US" sz="2400" dirty="0" err="1"/>
              <a:t>setiap</a:t>
            </a:r>
            <a:r>
              <a:rPr lang="en-US" sz="2400" dirty="0"/>
              <a:t> region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sekumpulan</a:t>
            </a:r>
            <a:r>
              <a:rPr lang="en-US" sz="2400" dirty="0"/>
              <a:t> pixel yang </a:t>
            </a:r>
            <a:r>
              <a:rPr lang="en-US" sz="2400" dirty="0" err="1"/>
              <a:t>terhubung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lain. 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125C-13A6-444C-A69F-66014FB3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76746-9319-F624-0978-6EDC6978F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12" y="2917767"/>
            <a:ext cx="4584778" cy="34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F5D61A-6CF5-246E-287C-84B05601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2" y="3148518"/>
            <a:ext cx="5407938" cy="30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87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78B2-37E1-4FD2-8765-868B334C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en-US" b="1" dirty="0" err="1"/>
              <a:t>Pengambangan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BD964-E4ED-4DC5-9AA8-D69412A01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Segmentasi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pengambangan</a:t>
            </a:r>
            <a:r>
              <a:rPr lang="en-US" sz="2400" dirty="0"/>
              <a:t> (</a:t>
            </a:r>
            <a:r>
              <a:rPr lang="en-US" sz="2400" i="1" dirty="0"/>
              <a:t>thresholding</a:t>
            </a:r>
            <a:r>
              <a:rPr lang="en-US" sz="2400" dirty="0"/>
              <a:t>)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memisahkan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latar</a:t>
            </a:r>
            <a:r>
              <a:rPr lang="en-US" sz="2400" dirty="0"/>
              <a:t> </a:t>
            </a:r>
            <a:r>
              <a:rPr lang="en-US" sz="2400" dirty="0" err="1"/>
              <a:t>belakangnya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Pengambangan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berdasarkan</a:t>
            </a:r>
            <a:r>
              <a:rPr lang="en-US" sz="2400" dirty="0"/>
              <a:t> pada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en-US" sz="2400" dirty="0" err="1"/>
              <a:t>intensitas</a:t>
            </a:r>
            <a:r>
              <a:rPr lang="en-US" sz="2400" dirty="0"/>
              <a:t> pixel-pixel dan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en-US" sz="2400" dirty="0" err="1"/>
              <a:t>ambang</a:t>
            </a:r>
            <a:r>
              <a:rPr lang="en-US" sz="2400" dirty="0"/>
              <a:t> T.</a:t>
            </a:r>
          </a:p>
          <a:p>
            <a:r>
              <a:rPr lang="id-ID" sz="2400" dirty="0"/>
              <a:t>Setiap </a:t>
            </a:r>
            <a:r>
              <a:rPr lang="en-US" sz="2400" dirty="0"/>
              <a:t>pixel  pada </a:t>
            </a:r>
            <a:r>
              <a:rPr lang="en-US" sz="2400" dirty="0" err="1"/>
              <a:t>posisi</a:t>
            </a:r>
            <a:r>
              <a:rPr lang="en-US" sz="2400" dirty="0"/>
              <a:t> </a:t>
            </a:r>
            <a:r>
              <a:rPr lang="id-ID" sz="2400" dirty="0"/>
              <a:t>(</a:t>
            </a:r>
            <a:r>
              <a:rPr lang="en-US" sz="2400" dirty="0" err="1"/>
              <a:t>i</a:t>
            </a:r>
            <a:r>
              <a:rPr lang="id-ID" sz="2400" dirty="0"/>
              <a:t>, </a:t>
            </a:r>
            <a:r>
              <a:rPr lang="en-US" sz="2400" dirty="0"/>
              <a:t>j</a:t>
            </a:r>
            <a:r>
              <a:rPr lang="id-ID" sz="2400" dirty="0"/>
              <a:t>) pada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id-ID" sz="2400" dirty="0"/>
              <a:t> di mana f(</a:t>
            </a:r>
            <a:r>
              <a:rPr lang="en-US" sz="2400" dirty="0" err="1"/>
              <a:t>i</a:t>
            </a:r>
            <a:r>
              <a:rPr lang="id-ID" sz="2400" dirty="0"/>
              <a:t>, </a:t>
            </a:r>
            <a:r>
              <a:rPr lang="en-US" sz="2400" dirty="0"/>
              <a:t>j</a:t>
            </a:r>
            <a:r>
              <a:rPr lang="id-ID" sz="2400" dirty="0"/>
              <a:t>)&gt; T disebut titik objek</a:t>
            </a:r>
            <a:r>
              <a:rPr lang="en-US" sz="2400" dirty="0"/>
              <a:t>,</a:t>
            </a:r>
            <a:r>
              <a:rPr lang="id-ID" sz="2400" dirty="0"/>
              <a:t> jika tidak maka akan disebut latar belakang.</a:t>
            </a:r>
            <a:endParaRPr lang="en-US" sz="2400" dirty="0"/>
          </a:p>
          <a:p>
            <a:r>
              <a:rPr lang="en-US" sz="2400" dirty="0"/>
              <a:t>Hasil </a:t>
            </a:r>
            <a:r>
              <a:rPr lang="en-US" sz="2400" dirty="0" err="1"/>
              <a:t>segmentasi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segmen</a:t>
            </a:r>
            <a:r>
              <a:rPr lang="en-US" sz="2400" dirty="0"/>
              <a:t> </a:t>
            </a:r>
            <a:r>
              <a:rPr lang="en-US" sz="2400" i="1" dirty="0"/>
              <a:t>foreground</a:t>
            </a:r>
            <a:r>
              <a:rPr lang="en-US" sz="2400" dirty="0"/>
              <a:t> (</a:t>
            </a:r>
            <a:r>
              <a:rPr lang="en-US" sz="2400" dirty="0" err="1"/>
              <a:t>objek</a:t>
            </a:r>
            <a:r>
              <a:rPr lang="en-US" sz="2400" dirty="0"/>
              <a:t>) dan </a:t>
            </a:r>
            <a:r>
              <a:rPr lang="en-US" sz="2400" dirty="0" err="1"/>
              <a:t>segmen</a:t>
            </a:r>
            <a:r>
              <a:rPr lang="en-US" sz="2400" dirty="0"/>
              <a:t> </a:t>
            </a:r>
            <a:r>
              <a:rPr lang="en-US" sz="2400" i="1" dirty="0"/>
              <a:t>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78664-1C44-4AEB-BAF8-1B5907F9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41E9C675-E349-3601-B500-A3EF7C8D1019}"/>
                  </a:ext>
                </a:extLst>
              </p:cNvPr>
              <p:cNvSpPr txBox="1"/>
              <p:nvPr/>
            </p:nvSpPr>
            <p:spPr bwMode="auto">
              <a:xfrm>
                <a:off x="3341557" y="4905141"/>
                <a:ext cx="3736975" cy="103346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)≤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lainnya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id="{41E9C675-E349-3601-B500-A3EF7C8D1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1557" y="4905141"/>
                <a:ext cx="3736975" cy="10334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13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5B5539-70CB-447A-A6EC-477ACDB6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23" y="440444"/>
            <a:ext cx="6816554" cy="244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97D3E1-5283-43F7-A228-F754E105057A}"/>
              </a:ext>
            </a:extLst>
          </p:cNvPr>
          <p:cNvSpPr/>
          <p:nvPr/>
        </p:nvSpPr>
        <p:spPr>
          <a:xfrm>
            <a:off x="1492282" y="3368482"/>
            <a:ext cx="8660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/>
              <a:t>Pilih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id-ID" sz="2400" dirty="0"/>
              <a:t>ambang T</a:t>
            </a:r>
            <a:br>
              <a:rPr lang="id-ID" sz="2400" dirty="0"/>
            </a:br>
            <a:r>
              <a:rPr lang="id-ID" sz="2400" dirty="0"/>
              <a:t>    1.Pixel</a:t>
            </a:r>
            <a:r>
              <a:rPr lang="en-US" sz="2400" dirty="0"/>
              <a:t>-pixel</a:t>
            </a:r>
            <a:r>
              <a:rPr lang="id-ID" sz="2400" dirty="0"/>
              <a:t> di atas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id-ID" sz="2400" dirty="0"/>
              <a:t>ambang mendapatkan intensitas baru A.</a:t>
            </a:r>
            <a:br>
              <a:rPr lang="id-ID" sz="2400" dirty="0"/>
            </a:br>
            <a:r>
              <a:rPr lang="id-ID" sz="2400" dirty="0"/>
              <a:t>    2.Pixels di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id-ID" sz="2400" dirty="0"/>
              <a:t>ambang mendapatkan intensitas baru B.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3A26F-CC26-4B04-8CEF-798DB54D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546A84-CA51-9711-81DD-0C23E392AFFA}"/>
              </a:ext>
            </a:extLst>
          </p:cNvPr>
          <p:cNvSpPr/>
          <p:nvPr/>
        </p:nvSpPr>
        <p:spPr>
          <a:xfrm>
            <a:off x="1492282" y="4889436"/>
            <a:ext cx="10544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Jika A = 1 dan B = 0,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pengambangan</a:t>
            </a:r>
            <a:r>
              <a:rPr lang="en-US" sz="2400" dirty="0"/>
              <a:t> </a:t>
            </a:r>
            <a:r>
              <a:rPr lang="en-US" sz="2400" dirty="0" err="1"/>
              <a:t>meghasilkan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biner:</a:t>
            </a:r>
            <a:endParaRPr lang="en-US" sz="2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A599594C-8850-41C8-6332-D0C523D20D2F}"/>
                  </a:ext>
                </a:extLst>
              </p:cNvPr>
              <p:cNvSpPr txBox="1"/>
              <p:nvPr/>
            </p:nvSpPr>
            <p:spPr bwMode="auto">
              <a:xfrm>
                <a:off x="3581400" y="5519738"/>
                <a:ext cx="3736975" cy="103346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)≤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4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lainnya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A599594C-8850-41C8-6332-D0C523D20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1400" y="5519738"/>
                <a:ext cx="3736975" cy="10334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44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38A9-C33E-49CE-9D95-92D73DFD7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4522"/>
            <a:ext cx="10515600" cy="5282441"/>
          </a:xfrm>
        </p:spPr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ambang</a:t>
            </a:r>
            <a:r>
              <a:rPr lang="en-US" dirty="0"/>
              <a:t> T, </a:t>
            </a:r>
            <a:r>
              <a:rPr lang="en-US" dirty="0" err="1"/>
              <a:t>analisis</a:t>
            </a:r>
            <a:r>
              <a:rPr lang="en-US" dirty="0"/>
              <a:t> histogram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lalu</a:t>
            </a:r>
            <a:r>
              <a:rPr lang="en-US" dirty="0"/>
              <a:t> </a:t>
            </a:r>
            <a:r>
              <a:rPr lang="en-US" dirty="0" err="1"/>
              <a:t>identifikasi</a:t>
            </a:r>
            <a:r>
              <a:rPr lang="en-US" dirty="0"/>
              <a:t> </a:t>
            </a:r>
            <a:r>
              <a:rPr lang="en-US" dirty="0" err="1"/>
              <a:t>puncak</a:t>
            </a:r>
            <a:r>
              <a:rPr lang="en-US" dirty="0"/>
              <a:t> dan </a:t>
            </a:r>
            <a:r>
              <a:rPr lang="en-US" dirty="0" err="1"/>
              <a:t>lembah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Nilai </a:t>
            </a:r>
            <a:r>
              <a:rPr lang="en-US" i="1" dirty="0"/>
              <a:t>grayscale</a:t>
            </a:r>
            <a:r>
              <a:rPr lang="en-US" dirty="0"/>
              <a:t> pada </a:t>
            </a:r>
            <a:r>
              <a:rPr lang="en-US" dirty="0" err="1"/>
              <a:t>lembah</a:t>
            </a:r>
            <a:r>
              <a:rPr lang="en-US" dirty="0"/>
              <a:t> </a:t>
            </a:r>
            <a:r>
              <a:rPr lang="en-US" dirty="0" err="1"/>
              <a:t>terdalam</a:t>
            </a:r>
            <a:r>
              <a:rPr lang="en-US" dirty="0"/>
              <a:t> di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bukit</a:t>
            </a:r>
            <a:r>
              <a:rPr lang="en-US" dirty="0"/>
              <a:t>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T.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3F5129-E177-4B5E-B809-FF2650273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77" y="2312504"/>
            <a:ext cx="6097156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42153B-B72F-479D-A93E-47E29859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4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57597A-A396-47D1-B6C4-C376E8B0E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713" y="1745125"/>
            <a:ext cx="9248573" cy="38804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7B8AA2-0D70-41EC-A8C7-DD845194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97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40F604-FC5C-43A9-B37F-59610811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78A1FAD-6DF8-484A-A760-DEF5824BD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1" y="983940"/>
            <a:ext cx="10719898" cy="3087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1D565-AF96-4BF9-BD1D-1269DFF7C111}"/>
              </a:ext>
            </a:extLst>
          </p:cNvPr>
          <p:cNvSpPr txBox="1"/>
          <p:nvPr/>
        </p:nvSpPr>
        <p:spPr>
          <a:xfrm>
            <a:off x="682155" y="4382813"/>
            <a:ext cx="10367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dirty="0"/>
              <a:t>Menggunakan </a:t>
            </a:r>
            <a:r>
              <a:rPr lang="en-US" sz="2400" dirty="0" err="1"/>
              <a:t>pengambangan</a:t>
            </a:r>
            <a:r>
              <a:rPr lang="en-US" sz="2400" dirty="0"/>
              <a:t> </a:t>
            </a:r>
            <a:r>
              <a:rPr lang="id-ID" sz="2400" dirty="0"/>
              <a:t>untuk mengonversi ke gambar biner untuk meningkatkan keterbacaan teks dalam gambar.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B0139-E93C-4F58-B45B-901F8DB1A5AF}"/>
              </a:ext>
            </a:extLst>
          </p:cNvPr>
          <p:cNvSpPr txBox="1"/>
          <p:nvPr/>
        </p:nvSpPr>
        <p:spPr>
          <a:xfrm>
            <a:off x="4074160" y="5689394"/>
            <a:ext cx="749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https://www.mathworks.com/discovery/image-segmentation.html</a:t>
            </a: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41961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F4639-007F-4701-978B-9E2172E5C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83" y="529457"/>
            <a:ext cx="6323891" cy="59659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3A65B6-60C1-4AD8-92F2-77871A14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7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B2C5F-4E41-40F7-B764-89BC63D6E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5009"/>
            <a:ext cx="10515600" cy="53619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Teknik </a:t>
            </a:r>
            <a:r>
              <a:rPr lang="en-US" dirty="0" err="1"/>
              <a:t>pengambangan</a:t>
            </a:r>
            <a:r>
              <a:rPr lang="en-US" dirty="0"/>
              <a:t> </a:t>
            </a:r>
            <a:r>
              <a:rPr lang="en-US" dirty="0" err="1"/>
              <a:t>dibagi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1. </a:t>
            </a:r>
            <a:r>
              <a:rPr lang="en-US" i="1" dirty="0"/>
              <a:t>Global thresholding</a:t>
            </a:r>
          </a:p>
          <a:p>
            <a:pPr marL="0" indent="0">
              <a:buNone/>
            </a:pPr>
            <a:r>
              <a:rPr lang="en-US" i="1" dirty="0"/>
              <a:t>         </a:t>
            </a:r>
            <a:r>
              <a:rPr lang="en-US" dirty="0"/>
              <a:t>Nilai </a:t>
            </a:r>
            <a:r>
              <a:rPr lang="en-US" dirty="0" err="1"/>
              <a:t>ambang</a:t>
            </a:r>
            <a:r>
              <a:rPr lang="en-US" dirty="0"/>
              <a:t> </a:t>
            </a:r>
            <a:r>
              <a:rPr lang="en-US" dirty="0" err="1"/>
              <a:t>bergantung</a:t>
            </a:r>
            <a:r>
              <a:rPr lang="en-US" dirty="0"/>
              <a:t> pada </a:t>
            </a:r>
            <a:r>
              <a:rPr lang="en-US" dirty="0" err="1"/>
              <a:t>keseluruhan</a:t>
            </a:r>
            <a:r>
              <a:rPr lang="en-US" dirty="0"/>
              <a:t> </a:t>
            </a:r>
            <a:r>
              <a:rPr lang="en-US" dirty="0" err="1"/>
              <a:t>nilai-nilai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2. </a:t>
            </a:r>
            <a:r>
              <a:rPr lang="en-US" i="1" dirty="0"/>
              <a:t>Local thresholding</a:t>
            </a:r>
          </a:p>
          <a:p>
            <a:pPr marL="0" indent="0">
              <a:buNone/>
            </a:pPr>
            <a:r>
              <a:rPr lang="en-US" i="1" dirty="0"/>
              <a:t>         </a:t>
            </a:r>
            <a:r>
              <a:rPr lang="en-US" dirty="0"/>
              <a:t>Nilai </a:t>
            </a:r>
            <a:r>
              <a:rPr lang="en-US" dirty="0" err="1"/>
              <a:t>ambang</a:t>
            </a:r>
            <a:r>
              <a:rPr lang="en-US" dirty="0"/>
              <a:t> </a:t>
            </a:r>
            <a:r>
              <a:rPr lang="en-US" dirty="0" err="1"/>
              <a:t>bergantung</a:t>
            </a:r>
            <a:r>
              <a:rPr lang="en-US" dirty="0"/>
              <a:t> pada </a:t>
            </a:r>
            <a:r>
              <a:rPr lang="en-US" i="1" dirty="0"/>
              <a:t>pixel-pixe</a:t>
            </a:r>
            <a:r>
              <a:rPr lang="en-US" dirty="0"/>
              <a:t>l </a:t>
            </a:r>
            <a:r>
              <a:rPr lang="en-US" dirty="0" err="1"/>
              <a:t>bertetangga</a:t>
            </a:r>
            <a:r>
              <a:rPr lang="en-US" dirty="0"/>
              <a:t>, </a:t>
            </a:r>
            <a:r>
              <a:rPr lang="en-US" dirty="0" err="1"/>
              <a:t>hanya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sekelompok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3. </a:t>
            </a:r>
            <a:r>
              <a:rPr lang="en-US" i="1" dirty="0"/>
              <a:t>Adaptive thresholding</a:t>
            </a:r>
          </a:p>
          <a:p>
            <a:pPr marL="0" indent="0">
              <a:buNone/>
            </a:pPr>
            <a:r>
              <a:rPr lang="en-US" i="1" dirty="0"/>
              <a:t>        </a:t>
            </a:r>
            <a:r>
              <a:rPr lang="en-US" dirty="0"/>
              <a:t>Nilai </a:t>
            </a:r>
            <a:r>
              <a:rPr lang="en-US" dirty="0" err="1"/>
              <a:t>ambang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dinamis</a:t>
            </a:r>
            <a:r>
              <a:rPr lang="en-US" dirty="0"/>
              <a:t> </a:t>
            </a:r>
            <a:r>
              <a:rPr lang="en-US" dirty="0" err="1"/>
              <a:t>bergantung</a:t>
            </a:r>
            <a:r>
              <a:rPr lang="en-US" dirty="0"/>
              <a:t> pada </a:t>
            </a:r>
            <a:r>
              <a:rPr lang="en-US" dirty="0" err="1"/>
              <a:t>perubahan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pencahayaan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BEA4A6-7705-473C-AFD2-CEFC3B4D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02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E29AC-F9B7-4978-AD39-8B4645273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1641"/>
            <a:ext cx="10515600" cy="552532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b="1" dirty="0" err="1"/>
              <a:t>Pengambangan</a:t>
            </a:r>
            <a:r>
              <a:rPr lang="en-US" b="1" dirty="0"/>
              <a:t> </a:t>
            </a:r>
            <a:r>
              <a:rPr lang="en-US" b="1" dirty="0" err="1"/>
              <a:t>secara</a:t>
            </a:r>
            <a:r>
              <a:rPr lang="en-US" b="1" dirty="0"/>
              <a:t> global </a:t>
            </a:r>
          </a:p>
          <a:p>
            <a:pPr marL="514350" indent="0">
              <a:buNone/>
              <a:tabLst>
                <a:tab pos="741363" algn="l"/>
              </a:tabLst>
            </a:pPr>
            <a:r>
              <a:rPr lang="en-US" dirty="0"/>
              <a:t>	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FAB54C-C08C-4C17-8889-75F6BAD98A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935039"/>
              </p:ext>
            </p:extLst>
          </p:nvPr>
        </p:nvGraphicFramePr>
        <p:xfrm>
          <a:off x="7143051" y="2473376"/>
          <a:ext cx="5048949" cy="2969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551040" imgH="2087280" progId="">
                  <p:embed/>
                </p:oleObj>
              </mc:Choice>
              <mc:Fallback>
                <p:oleObj r:id="rId2" imgW="3551040" imgH="208728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AFAB54C-C08C-4C17-8889-75F6BAD98A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051" y="2473376"/>
                        <a:ext cx="5048949" cy="2969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AB523-C79E-49F5-A7FE-D23AD469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585A9E-ED6C-EF83-4F24-4B834E342178}"/>
              </a:ext>
            </a:extLst>
          </p:cNvPr>
          <p:cNvSpPr txBox="1"/>
          <p:nvPr/>
        </p:nvSpPr>
        <p:spPr>
          <a:xfrm>
            <a:off x="693295" y="1414977"/>
            <a:ext cx="681677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342900">
              <a:buFont typeface="Arial" panose="020B0604020202020204" pitchFamily="34" charset="0"/>
              <a:buChar char="•"/>
              <a:tabLst>
                <a:tab pos="741363" algn="l"/>
              </a:tabLst>
            </a:pPr>
            <a:r>
              <a:rPr lang="en-US" sz="2400" dirty="0"/>
              <a:t>Nilai </a:t>
            </a:r>
            <a:r>
              <a:rPr lang="en-US" sz="2400" i="1" dirty="0"/>
              <a:t>T</a:t>
            </a:r>
            <a:r>
              <a:rPr lang="en-US" sz="2400" dirty="0"/>
              <a:t> </a:t>
            </a:r>
            <a:r>
              <a:rPr lang="en-US" sz="2400" dirty="0" err="1"/>
              <a:t>berlaku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seluruh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endParaRPr lang="en-US" sz="2400" dirty="0"/>
          </a:p>
          <a:p>
            <a:pPr marL="85725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57250" indent="-342900">
              <a:buFont typeface="Arial" panose="020B0604020202020204" pitchFamily="34" charset="0"/>
              <a:buChar char="•"/>
            </a:pPr>
            <a:r>
              <a:rPr lang="en-US" sz="2400" dirty="0"/>
              <a:t>Nilai </a:t>
            </a:r>
            <a:r>
              <a:rPr lang="en-US" sz="2400" i="1" dirty="0"/>
              <a:t>T</a:t>
            </a:r>
            <a:r>
              <a:rPr lang="en-US" sz="2400" dirty="0"/>
              <a:t> </a:t>
            </a:r>
            <a:r>
              <a:rPr lang="en-US" sz="2400" dirty="0" err="1"/>
              <a:t>dipilih</a:t>
            </a:r>
            <a:r>
              <a:rPr lang="en-US" sz="2400" dirty="0"/>
              <a:t> </a:t>
            </a:r>
            <a:r>
              <a:rPr lang="en-US" sz="2400" dirty="0" err="1"/>
              <a:t>sedemikian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galat</a:t>
            </a:r>
            <a:r>
              <a:rPr lang="en-US" sz="2400" dirty="0"/>
              <a:t> </a:t>
            </a:r>
            <a:r>
              <a:rPr lang="en-US" sz="2400" dirty="0" err="1"/>
              <a:t>sekecil</a:t>
            </a:r>
            <a:r>
              <a:rPr lang="en-US" sz="2400" dirty="0"/>
              <a:t> </a:t>
            </a:r>
            <a:r>
              <a:rPr lang="en-US" sz="2400" dirty="0" err="1"/>
              <a:t>mungkin</a:t>
            </a:r>
            <a:r>
              <a:rPr lang="en-US" sz="2400" dirty="0"/>
              <a:t> </a:t>
            </a:r>
          </a:p>
          <a:p>
            <a:pPr marL="85725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57250" indent="-342900">
              <a:buFont typeface="Arial" panose="020B0604020202020204" pitchFamily="34" charset="0"/>
              <a:buChar char="•"/>
            </a:pPr>
            <a:r>
              <a:rPr lang="en-US" sz="2400" dirty="0"/>
              <a:t>Cara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T: </a:t>
            </a:r>
          </a:p>
          <a:p>
            <a:pPr marL="514350"/>
            <a:r>
              <a:rPr lang="en-US" sz="2400" dirty="0"/>
              <a:t>     -  </a:t>
            </a:r>
            <a:r>
              <a:rPr lang="en-US" sz="2400" dirty="0" err="1"/>
              <a:t>gambarkan</a:t>
            </a:r>
            <a:r>
              <a:rPr lang="en-US" sz="2400" dirty="0"/>
              <a:t> histogram </a:t>
            </a:r>
            <a:r>
              <a:rPr lang="en-US" sz="2400" dirty="0" err="1"/>
              <a:t>citra</a:t>
            </a:r>
            <a:r>
              <a:rPr lang="en-US" sz="2400" dirty="0"/>
              <a:t>. </a:t>
            </a:r>
          </a:p>
          <a:p>
            <a:pPr marL="1079500" indent="-565150"/>
            <a:r>
              <a:rPr lang="en-US" sz="2400" dirty="0"/>
              <a:t>     -  Jika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mengandung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dan </a:t>
            </a:r>
            <a:r>
              <a:rPr lang="en-US" sz="2400" dirty="0" err="1"/>
              <a:t>latar</a:t>
            </a:r>
            <a:r>
              <a:rPr lang="en-US" sz="2400" dirty="0"/>
              <a:t> </a:t>
            </a:r>
            <a:r>
              <a:rPr lang="en-US" sz="2400" dirty="0" err="1"/>
              <a:t>belakang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intensitas</a:t>
            </a:r>
            <a:r>
              <a:rPr lang="en-US" sz="2400" dirty="0"/>
              <a:t> yang </a:t>
            </a:r>
            <a:r>
              <a:rPr lang="en-US" sz="2400" dirty="0" err="1"/>
              <a:t>homogen</a:t>
            </a:r>
            <a:r>
              <a:rPr lang="en-US" sz="2400" dirty="0"/>
              <a:t>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histogramnya</a:t>
            </a:r>
            <a:r>
              <a:rPr lang="en-US" sz="2400" dirty="0"/>
              <a:t> </a:t>
            </a:r>
            <a:r>
              <a:rPr lang="en-US" sz="2400" i="1" dirty="0"/>
              <a:t>bimodal </a:t>
            </a:r>
            <a:r>
              <a:rPr lang="en-US" sz="2400" dirty="0"/>
              <a:t>(</a:t>
            </a:r>
            <a:r>
              <a:rPr lang="en-US" sz="2400" dirty="0" err="1"/>
              <a:t>memiliki</a:t>
            </a:r>
            <a:r>
              <a:rPr lang="en-US" sz="2400" dirty="0"/>
              <a:t> dua </a:t>
            </a:r>
            <a:r>
              <a:rPr lang="en-US" sz="2400" dirty="0" err="1"/>
              <a:t>puncak</a:t>
            </a:r>
            <a:r>
              <a:rPr lang="en-US" sz="2400" dirty="0"/>
              <a:t>) </a:t>
            </a:r>
          </a:p>
          <a:p>
            <a:pPr marL="1079500" indent="-565150"/>
            <a:r>
              <a:rPr lang="en-US" sz="2400" dirty="0"/>
              <a:t>      - </a:t>
            </a:r>
            <a:r>
              <a:rPr lang="en-US" sz="2400" dirty="0" err="1"/>
              <a:t>nilai</a:t>
            </a:r>
            <a:r>
              <a:rPr lang="en-US" sz="2400" dirty="0"/>
              <a:t> T </a:t>
            </a:r>
            <a:r>
              <a:rPr lang="en-US" sz="2400" dirty="0" err="1"/>
              <a:t>dipilih</a:t>
            </a:r>
            <a:r>
              <a:rPr lang="en-US" sz="2400" dirty="0"/>
              <a:t> di </a:t>
            </a:r>
            <a:r>
              <a:rPr lang="en-US" sz="2400" dirty="0" err="1"/>
              <a:t>antara</a:t>
            </a:r>
            <a:r>
              <a:rPr lang="en-US" sz="2400" dirty="0"/>
              <a:t> dua </a:t>
            </a:r>
            <a:r>
              <a:rPr lang="en-US" sz="2400" dirty="0" err="1"/>
              <a:t>puncak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1901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536CA8-9591-4482-B4B1-994B72068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9" y="1631968"/>
            <a:ext cx="4634718" cy="3834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07B981-F6EB-495A-A515-5BC07AA52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876" y="1403368"/>
            <a:ext cx="5849124" cy="43915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124DD3-1B57-4A23-B678-6FD2AA9D2596}"/>
              </a:ext>
            </a:extLst>
          </p:cNvPr>
          <p:cNvCxnSpPr/>
          <p:nvPr/>
        </p:nvCxnSpPr>
        <p:spPr>
          <a:xfrm>
            <a:off x="7732643" y="4174435"/>
            <a:ext cx="0" cy="1908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DD795CB-EECF-48E2-8B63-CF58789C6206}"/>
              </a:ext>
            </a:extLst>
          </p:cNvPr>
          <p:cNvSpPr txBox="1"/>
          <p:nvPr/>
        </p:nvSpPr>
        <p:spPr>
          <a:xfrm>
            <a:off x="7559603" y="3805103"/>
            <a:ext cx="111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2C4465-010B-4941-A9A1-C068D022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01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BB9269-BA8F-43EC-A7A4-0104D48F6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842" y="786809"/>
            <a:ext cx="7292252" cy="55244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8D37C9-46AA-4AF8-AC74-294350313F89}"/>
              </a:ext>
            </a:extLst>
          </p:cNvPr>
          <p:cNvSpPr/>
          <p:nvPr/>
        </p:nvSpPr>
        <p:spPr>
          <a:xfrm>
            <a:off x="528084" y="272117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('coins.bmp’);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J =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imhist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(I)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BW = im2bw(I, 100/255);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(BW)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612A6-5762-48F5-A3E3-158577676450}"/>
              </a:ext>
            </a:extLst>
          </p:cNvPr>
          <p:cNvSpPr txBox="1"/>
          <p:nvPr/>
        </p:nvSpPr>
        <p:spPr>
          <a:xfrm>
            <a:off x="705678" y="1898375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 = 100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627DB6-6DAD-4D31-BBB2-0085219A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8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F13A1-E2DA-430D-87E1-C1EF22429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" y="333374"/>
            <a:ext cx="10998200" cy="6108066"/>
          </a:xfrm>
        </p:spPr>
        <p:txBody>
          <a:bodyPr>
            <a:normAutofit/>
          </a:bodyPr>
          <a:lstStyle/>
          <a:p>
            <a:r>
              <a:rPr lang="en-US" sz="2400" dirty="0" err="1"/>
              <a:t>Segmentasi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(</a:t>
            </a:r>
            <a:r>
              <a:rPr lang="en-US" sz="2400" i="1" dirty="0"/>
              <a:t>image segmentation</a:t>
            </a:r>
            <a:r>
              <a:rPr lang="en-US" sz="2400" dirty="0"/>
              <a:t>)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sejumlah</a:t>
            </a:r>
            <a:r>
              <a:rPr lang="en-US" sz="2400" dirty="0"/>
              <a:t> region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   1. </a:t>
            </a:r>
            <a:r>
              <a:rPr lang="en-US" sz="2400" dirty="0" err="1"/>
              <a:t>membagi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segmen-segmen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objek-objek</a:t>
            </a:r>
            <a:r>
              <a:rPr lang="en-US" sz="2400" dirty="0"/>
              <a:t> yang </a:t>
            </a:r>
            <a:r>
              <a:rPr lang="en-US" sz="2400" dirty="0" err="1"/>
              <a:t>berbeda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   2. </a:t>
            </a:r>
            <a:r>
              <a:rPr lang="en-US" sz="2400" dirty="0" err="1"/>
              <a:t>memisahkan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latar</a:t>
            </a:r>
            <a:r>
              <a:rPr lang="en-US" sz="2400" dirty="0"/>
              <a:t> </a:t>
            </a:r>
            <a:r>
              <a:rPr lang="en-US" sz="2400" dirty="0" err="1"/>
              <a:t>belakang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1600" dirty="0"/>
              <a:t> 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membagi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sejumlah</a:t>
            </a:r>
            <a:r>
              <a:rPr lang="en-US" sz="2400" dirty="0"/>
              <a:t> </a:t>
            </a:r>
            <a:r>
              <a:rPr lang="en-US" sz="2400" dirty="0" err="1"/>
              <a:t>segmen</a:t>
            </a:r>
            <a:r>
              <a:rPr lang="en-US" sz="2400" dirty="0"/>
              <a:t>,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memproses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segmen</a:t>
            </a:r>
            <a:r>
              <a:rPr lang="en-US" sz="2400" dirty="0"/>
              <a:t> </a:t>
            </a:r>
            <a:r>
              <a:rPr lang="en-US" sz="2400" dirty="0" err="1"/>
              <a:t>penting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segmen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daripada</a:t>
            </a:r>
            <a:r>
              <a:rPr lang="en-US" sz="2400" dirty="0"/>
              <a:t> </a:t>
            </a:r>
            <a:r>
              <a:rPr lang="en-US" sz="2400" dirty="0" err="1"/>
              <a:t>memproses</a:t>
            </a:r>
            <a:r>
              <a:rPr lang="en-US" sz="2400" dirty="0"/>
              <a:t> </a:t>
            </a:r>
            <a:r>
              <a:rPr lang="en-US" sz="2400" dirty="0" err="1"/>
              <a:t>seluruh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endParaRPr lang="en-US" alt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2BC17-6407-4CB9-A4E1-850D580A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3" descr="tiger">
            <a:extLst>
              <a:ext uri="{FF2B5EF4-FFF2-40B4-BE49-F238E27FC236}">
                <a16:creationId xmlns:a16="http://schemas.microsoft.com/office/drawing/2014/main" id="{2C223987-435A-467D-B023-85E1CA8D4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146" y="1967864"/>
            <a:ext cx="3482564" cy="2625263"/>
          </a:xfrm>
          <a:prstGeom prst="rect">
            <a:avLst/>
          </a:prstGeom>
          <a:noFill/>
        </p:spPr>
      </p:pic>
      <p:pic>
        <p:nvPicPr>
          <p:cNvPr id="6" name="Picture 4" descr="schematic">
            <a:extLst>
              <a:ext uri="{FF2B5EF4-FFF2-40B4-BE49-F238E27FC236}">
                <a16:creationId xmlns:a16="http://schemas.microsoft.com/office/drawing/2014/main" id="{2E0B0FB2-4FFC-4072-80BE-74FA0601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7337" y="1966316"/>
            <a:ext cx="3593783" cy="2710487"/>
          </a:xfrm>
          <a:prstGeom prst="rect">
            <a:avLst/>
          </a:prstGeom>
          <a:noFill/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00F56D4C-4606-4800-A770-D5B39ADC94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4096" y="3270335"/>
            <a:ext cx="1082675" cy="1016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8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8D37C9-46AA-4AF8-AC74-294350313F89}"/>
              </a:ext>
            </a:extLst>
          </p:cNvPr>
          <p:cNvSpPr/>
          <p:nvPr/>
        </p:nvSpPr>
        <p:spPr>
          <a:xfrm>
            <a:off x="528084" y="272117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('coins.bmp’);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J =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imhist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(I)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BW = im2bw(I, 75/255);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(BW)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612A6-5762-48F5-A3E3-158577676450}"/>
              </a:ext>
            </a:extLst>
          </p:cNvPr>
          <p:cNvSpPr txBox="1"/>
          <p:nvPr/>
        </p:nvSpPr>
        <p:spPr>
          <a:xfrm>
            <a:off x="705678" y="1898375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 = 75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0E218-5F58-45D2-A2C7-1C754DCD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39" y="1009605"/>
            <a:ext cx="6624777" cy="50187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62606-0EB0-40FB-B9C1-7C064802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86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BBC40-17B6-4FB1-9120-899A3DA22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49" y="1334938"/>
            <a:ext cx="8292067" cy="5203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03D86-1D34-477C-8661-D0F9F6E574BD}"/>
              </a:ext>
            </a:extLst>
          </p:cNvPr>
          <p:cNvSpPr txBox="1"/>
          <p:nvPr/>
        </p:nvSpPr>
        <p:spPr>
          <a:xfrm>
            <a:off x="8903568" y="5188283"/>
            <a:ext cx="3172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Image segmentation</a:t>
            </a:r>
          </a:p>
          <a:p>
            <a:r>
              <a:rPr lang="en-US" dirty="0">
                <a:solidFill>
                  <a:srgbClr val="FF0000"/>
                </a:solidFill>
              </a:rPr>
              <a:t>Stefano Ferrari</a:t>
            </a:r>
          </a:p>
          <a:p>
            <a:r>
              <a:rPr lang="it-IT" dirty="0">
                <a:solidFill>
                  <a:srgbClr val="FF0000"/>
                </a:solidFill>
              </a:rPr>
              <a:t>Universit`a degli Studi di Milano</a:t>
            </a:r>
          </a:p>
          <a:p>
            <a:r>
              <a:rPr lang="en-US" dirty="0">
                <a:solidFill>
                  <a:srgbClr val="FF0000"/>
                </a:solidFill>
              </a:rPr>
              <a:t>stefano.ferrari@unimi.it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B9CB2-15A1-4CDF-9420-04A924F78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BF00A-FA28-0091-CCEA-75EC4E9A5024}"/>
              </a:ext>
            </a:extLst>
          </p:cNvPr>
          <p:cNvSpPr txBox="1"/>
          <p:nvPr/>
        </p:nvSpPr>
        <p:spPr>
          <a:xfrm>
            <a:off x="595949" y="520072"/>
            <a:ext cx="10228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Menghitung</a:t>
            </a:r>
            <a:r>
              <a:rPr lang="en-US" sz="2800" dirty="0"/>
              <a:t> T </a:t>
            </a:r>
            <a:r>
              <a:rPr lang="en-US" sz="2800" dirty="0" err="1"/>
              <a:t>secara</a:t>
            </a:r>
            <a:r>
              <a:rPr lang="en-US" sz="2800" dirty="0"/>
              <a:t> </a:t>
            </a:r>
            <a:r>
              <a:rPr lang="en-US" sz="2800" dirty="0" err="1"/>
              <a:t>otomatis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algoritma</a:t>
            </a:r>
            <a:r>
              <a:rPr lang="en-US" sz="2800" dirty="0"/>
              <a:t> </a:t>
            </a:r>
            <a:r>
              <a:rPr lang="en-US" sz="2800" i="1" dirty="0"/>
              <a:t>global thresholding:</a:t>
            </a:r>
          </a:p>
        </p:txBody>
      </p:sp>
    </p:spTree>
    <p:extLst>
      <p:ext uri="{BB962C8B-B14F-4D97-AF65-F5344CB8AC3E}">
        <p14:creationId xmlns:p14="http://schemas.microsoft.com/office/powerpoint/2010/main" val="2798497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55C1A-7264-47A7-97D0-72F2BD225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5191"/>
            <a:ext cx="10515600" cy="5391772"/>
          </a:xfrm>
        </p:spPr>
        <p:txBody>
          <a:bodyPr/>
          <a:lstStyle/>
          <a:p>
            <a:r>
              <a:rPr lang="en-US" dirty="0" err="1"/>
              <a:t>Mencari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T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histogram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i="1" dirty="0"/>
              <a:t>bimodal</a:t>
            </a:r>
            <a:r>
              <a:rPr lang="en-US" dirty="0"/>
              <a:t> (</a:t>
            </a:r>
            <a:r>
              <a:rPr lang="en-US" dirty="0" err="1"/>
              <a:t>mempunyai</a:t>
            </a:r>
            <a:r>
              <a:rPr lang="en-US" dirty="0"/>
              <a:t> dua </a:t>
            </a:r>
            <a:r>
              <a:rPr lang="en-US" dirty="0" err="1"/>
              <a:t>puncak</a:t>
            </a:r>
            <a:r>
              <a:rPr lang="en-US" dirty="0"/>
              <a:t> dan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lembah</a:t>
            </a:r>
            <a:r>
              <a:rPr lang="en-US" dirty="0"/>
              <a:t>).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segmentasi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latar</a:t>
            </a:r>
            <a:r>
              <a:rPr lang="en-US" dirty="0"/>
              <a:t> </a:t>
            </a:r>
            <a:r>
              <a:rPr lang="en-US" dirty="0" err="1"/>
              <a:t>belakangnya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i="1" dirty="0"/>
              <a:t>multimodal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ambang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94A5F-AB56-4155-ABC5-100B005C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09" y="3869948"/>
            <a:ext cx="6496680" cy="2174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F74C6-255E-45E7-A57C-6857D7F2D25E}"/>
              </a:ext>
            </a:extLst>
          </p:cNvPr>
          <p:cNvSpPr txBox="1"/>
          <p:nvPr/>
        </p:nvSpPr>
        <p:spPr>
          <a:xfrm>
            <a:off x="3647661" y="6072809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bimodal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6DC02-C56A-42B0-8CE9-320505FEC1EC}"/>
              </a:ext>
            </a:extLst>
          </p:cNvPr>
          <p:cNvSpPr txBox="1"/>
          <p:nvPr/>
        </p:nvSpPr>
        <p:spPr>
          <a:xfrm>
            <a:off x="6314661" y="6044374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multimodal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B45083-DABE-4EB9-99EB-BA491135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18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E30C8-784A-4D54-9523-5E745B2D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09" y="242752"/>
            <a:ext cx="10515600" cy="854075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+mn-lt"/>
              </a:rPr>
              <a:t>Menentukan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nilai</a:t>
            </a:r>
            <a:r>
              <a:rPr lang="en-US" sz="2800" dirty="0">
                <a:latin typeface="+mn-lt"/>
              </a:rPr>
              <a:t> T </a:t>
            </a:r>
            <a:r>
              <a:rPr lang="en-US" sz="2800" dirty="0" err="1">
                <a:latin typeface="+mn-lt"/>
              </a:rPr>
              <a:t>dengan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dengan</a:t>
            </a:r>
            <a:r>
              <a:rPr lang="en-US" sz="2800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Metode</a:t>
            </a:r>
            <a:r>
              <a:rPr lang="en-US" sz="2800" b="1" dirty="0">
                <a:latin typeface="+mn-lt"/>
              </a:rPr>
              <a:t> Otsu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A3C5B-AA60-49C9-86CF-06B7064D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59CFA-83C4-45BB-B94D-C0F14E37E02C}"/>
              </a:ext>
            </a:extLst>
          </p:cNvPr>
          <p:cNvSpPr txBox="1"/>
          <p:nvPr/>
        </p:nvSpPr>
        <p:spPr>
          <a:xfrm>
            <a:off x="8506730" y="5710019"/>
            <a:ext cx="3451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</a:t>
            </a:r>
            <a:r>
              <a:rPr lang="en-US" i="1" dirty="0">
                <a:solidFill>
                  <a:srgbClr val="FF0000"/>
                </a:solidFill>
              </a:rPr>
              <a:t>Image Segmentation</a:t>
            </a:r>
            <a:r>
              <a:rPr lang="en-US" dirty="0">
                <a:solidFill>
                  <a:srgbClr val="FF0000"/>
                </a:solidFill>
              </a:rPr>
              <a:t>, by Stefano Ferrari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60A66-416B-43E4-A44D-89E45EAA4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6827"/>
            <a:ext cx="7375572" cy="56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63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DBC73-3BA6-4810-95D8-3DE5AA6E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E9DB1-7495-4E31-A2B3-9A3AB1BB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975" y="136525"/>
            <a:ext cx="8680164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91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D4204-B54F-452A-A50E-D3308155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DF9BB-420D-4B91-A1F3-03B1F05C8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09" y="345279"/>
            <a:ext cx="7606513" cy="61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47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7368C8-39FF-49B3-8B64-E57DCB99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B85B9-3D95-4A39-BCC0-FE52F9CDC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16" y="399680"/>
            <a:ext cx="7941269" cy="60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49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9F878C-F31B-4620-B32B-ECCBB095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BBBB6-7771-4A13-BC6F-A47C231D2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67" y="633874"/>
            <a:ext cx="8566878" cy="55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15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3538ED-98E9-4CD6-AF70-0787489C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3B61EE0-F4C1-4A71-91AC-8E9CE55F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33" y="693420"/>
            <a:ext cx="6697133" cy="502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81F360-DC7F-461E-ABB3-DAB1BB50F978}"/>
              </a:ext>
            </a:extLst>
          </p:cNvPr>
          <p:cNvSpPr txBox="1"/>
          <p:nvPr/>
        </p:nvSpPr>
        <p:spPr>
          <a:xfrm>
            <a:off x="3657276" y="6077247"/>
            <a:ext cx="5787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Visualisasi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Otsu (</a:t>
            </a:r>
            <a:r>
              <a:rPr lang="en-US" sz="2400" dirty="0" err="1"/>
              <a:t>Sumber</a:t>
            </a:r>
            <a:r>
              <a:rPr lang="en-US" sz="2400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150854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4FE9AA-EC40-4346-BB1E-160E889B9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4B6C1-B06B-4820-8754-CF9B15DC9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487" y="644195"/>
            <a:ext cx="8334707" cy="58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87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689C2-26B7-4DB4-9240-336989E77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1" y="628451"/>
            <a:ext cx="5679439" cy="5475923"/>
          </a:xfrm>
        </p:spPr>
        <p:txBody>
          <a:bodyPr>
            <a:normAutofit lnSpcReduction="10000"/>
          </a:bodyPr>
          <a:lstStyle/>
          <a:p>
            <a:pPr marL="288925" lvl="1" indent="-288925"/>
            <a:r>
              <a:rPr lang="en-US" altLang="en-US" dirty="0"/>
              <a:t>Goal </a:t>
            </a:r>
            <a:r>
              <a:rPr lang="en-US" altLang="en-US" dirty="0" err="1"/>
              <a:t>segmentasi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adalah</a:t>
            </a:r>
            <a:r>
              <a:rPr lang="en-US" altLang="en-US" dirty="0"/>
              <a:t> </a:t>
            </a:r>
            <a:r>
              <a:rPr lang="en-US" altLang="en-US" dirty="0" err="1"/>
              <a:t>menemukan</a:t>
            </a:r>
            <a:r>
              <a:rPr lang="en-US" altLang="en-US" dirty="0"/>
              <a:t> </a:t>
            </a:r>
            <a:r>
              <a:rPr lang="en-US" altLang="en-US" dirty="0" err="1"/>
              <a:t>bagian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yang </a:t>
            </a:r>
            <a:r>
              <a:rPr lang="en-US" altLang="en-US" dirty="0" err="1"/>
              <a:t>koheren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</a:t>
            </a:r>
            <a:r>
              <a:rPr lang="en-US" altLang="en-US" dirty="0" err="1"/>
              <a:t>spesifik</a:t>
            </a:r>
            <a:r>
              <a:rPr lang="en-US" altLang="en-US" dirty="0"/>
              <a:t>.</a:t>
            </a:r>
          </a:p>
          <a:p>
            <a:pPr marL="288925" lvl="1" indent="-288925"/>
            <a:endParaRPr lang="en-US" altLang="en-US" dirty="0"/>
          </a:p>
          <a:p>
            <a:pPr marL="288925" lvl="1" indent="-288925"/>
            <a:r>
              <a:rPr lang="en-US" altLang="en-US" dirty="0"/>
              <a:t>Citra </a:t>
            </a:r>
            <a:r>
              <a:rPr lang="en-US" altLang="en-US" dirty="0" err="1"/>
              <a:t>disegmentasi</a:t>
            </a:r>
            <a:r>
              <a:rPr lang="en-US" altLang="en-US" dirty="0"/>
              <a:t> </a:t>
            </a:r>
            <a:r>
              <a:rPr lang="en-US" altLang="en-US" dirty="0" err="1"/>
              <a:t>berdasarkan</a:t>
            </a:r>
            <a:r>
              <a:rPr lang="en-US" altLang="en-US" dirty="0"/>
              <a:t> </a:t>
            </a:r>
            <a:r>
              <a:rPr lang="en-US" altLang="en-US" dirty="0" err="1"/>
              <a:t>properti</a:t>
            </a:r>
            <a:r>
              <a:rPr lang="en-US" altLang="en-US" dirty="0"/>
              <a:t> yang </a:t>
            </a:r>
            <a:r>
              <a:rPr lang="en-US" altLang="en-US" dirty="0" err="1"/>
              <a:t>dipilih</a:t>
            </a:r>
            <a:r>
              <a:rPr lang="en-US" altLang="en-US" dirty="0"/>
              <a:t> </a:t>
            </a:r>
            <a:r>
              <a:rPr lang="en-US" altLang="en-US" dirty="0" err="1"/>
              <a:t>seperti</a:t>
            </a:r>
            <a:r>
              <a:rPr lang="en-US" altLang="en-US" dirty="0"/>
              <a:t> </a:t>
            </a:r>
            <a:r>
              <a:rPr lang="en-US" altLang="en-US" dirty="0" err="1"/>
              <a:t>kecerahan</a:t>
            </a:r>
            <a:r>
              <a:rPr lang="en-US" altLang="en-US" dirty="0"/>
              <a:t>, </a:t>
            </a:r>
            <a:r>
              <a:rPr lang="en-US" altLang="en-US" dirty="0" err="1"/>
              <a:t>warna</a:t>
            </a:r>
            <a:r>
              <a:rPr lang="en-US" altLang="en-US" dirty="0"/>
              <a:t>, </a:t>
            </a:r>
            <a:r>
              <a:rPr lang="en-US" altLang="en-US" dirty="0" err="1"/>
              <a:t>tekstur</a:t>
            </a:r>
            <a:r>
              <a:rPr lang="en-US" altLang="en-US" dirty="0"/>
              <a:t>, dan </a:t>
            </a:r>
            <a:r>
              <a:rPr lang="en-US" altLang="en-US" dirty="0" err="1"/>
              <a:t>sebagainya</a:t>
            </a:r>
            <a:r>
              <a:rPr lang="en-US" altLang="en-US" dirty="0"/>
              <a:t>.</a:t>
            </a:r>
            <a:endParaRPr lang="en-US" altLang="en-US" i="1" dirty="0"/>
          </a:p>
          <a:p>
            <a:pPr marL="288925" lvl="1" indent="-288925"/>
            <a:endParaRPr lang="en-US" altLang="en-US" dirty="0"/>
          </a:p>
          <a:p>
            <a:pPr marL="288925" lvl="1" indent="-288925"/>
            <a:r>
              <a:rPr lang="en-US" altLang="en-US" dirty="0" err="1"/>
              <a:t>Segmentasi</a:t>
            </a:r>
            <a:r>
              <a:rPr lang="en-US" altLang="en-US" dirty="0"/>
              <a:t> </a:t>
            </a:r>
            <a:r>
              <a:rPr lang="en-US" altLang="en-US" dirty="0" err="1"/>
              <a:t>membagi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sejumlah</a:t>
            </a:r>
            <a:r>
              <a:rPr lang="en-US" altLang="en-US" dirty="0"/>
              <a:t> </a:t>
            </a:r>
            <a:r>
              <a:rPr lang="en-US" altLang="en-US" dirty="0" err="1"/>
              <a:t>segmen</a:t>
            </a:r>
            <a:r>
              <a:rPr lang="en-US" altLang="en-US" dirty="0"/>
              <a:t> yang </a:t>
            </a:r>
            <a:r>
              <a:rPr lang="en-US" altLang="en-US" dirty="0" err="1"/>
              <a:t>terhubung</a:t>
            </a:r>
            <a:r>
              <a:rPr lang="en-US" altLang="en-US" dirty="0"/>
              <a:t>, </a:t>
            </a:r>
            <a:r>
              <a:rPr lang="en-US" altLang="en-US" dirty="0" err="1"/>
              <a:t>tiap</a:t>
            </a:r>
            <a:r>
              <a:rPr lang="en-US" altLang="en-US" dirty="0"/>
              <a:t> </a:t>
            </a:r>
            <a:r>
              <a:rPr lang="en-US" altLang="en-US" dirty="0" err="1"/>
              <a:t>segmen</a:t>
            </a:r>
            <a:r>
              <a:rPr lang="en-US" altLang="en-US" dirty="0"/>
              <a:t> </a:t>
            </a:r>
            <a:r>
              <a:rPr lang="en-US" altLang="en-US" dirty="0" err="1"/>
              <a:t>bersifat</a:t>
            </a:r>
            <a:r>
              <a:rPr lang="en-US" altLang="en-US" dirty="0"/>
              <a:t> </a:t>
            </a:r>
            <a:r>
              <a:rPr lang="en-US" altLang="en-US" dirty="0" err="1"/>
              <a:t>homogen</a:t>
            </a:r>
            <a:r>
              <a:rPr lang="en-US" altLang="en-US" dirty="0"/>
              <a:t> </a:t>
            </a:r>
            <a:r>
              <a:rPr lang="en-US" altLang="en-US" dirty="0" err="1"/>
              <a:t>berdasarkan</a:t>
            </a:r>
            <a:r>
              <a:rPr lang="en-US" altLang="en-US" dirty="0"/>
              <a:t> </a:t>
            </a:r>
            <a:r>
              <a:rPr lang="en-US" altLang="en-US" dirty="0" err="1"/>
              <a:t>properti</a:t>
            </a:r>
            <a:r>
              <a:rPr lang="en-US" altLang="en-US" dirty="0"/>
              <a:t> yang </a:t>
            </a:r>
            <a:r>
              <a:rPr lang="en-US" altLang="en-US" dirty="0" err="1"/>
              <a:t>dipilih</a:t>
            </a:r>
            <a:r>
              <a:rPr lang="en-US" altLang="en-US" dirty="0"/>
              <a:t>.</a:t>
            </a:r>
          </a:p>
          <a:p>
            <a:pPr marL="288925" lvl="1" indent="-288925"/>
            <a:endParaRPr lang="en-US" altLang="en-US" dirty="0"/>
          </a:p>
          <a:p>
            <a:pPr marL="288925" lvl="1" indent="-288925"/>
            <a:r>
              <a:rPr lang="en-US" altLang="en-US" dirty="0" err="1"/>
              <a:t>Segmentasi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merupakan</a:t>
            </a:r>
            <a:r>
              <a:rPr lang="en-US" altLang="en-US" dirty="0"/>
              <a:t> </a:t>
            </a:r>
            <a:r>
              <a:rPr lang="en-US" altLang="en-US" dirty="0" err="1"/>
              <a:t>tahapan</a:t>
            </a:r>
            <a:r>
              <a:rPr lang="en-US" altLang="en-US" dirty="0"/>
              <a:t> </a:t>
            </a:r>
            <a:r>
              <a:rPr lang="en-US" altLang="en-US" dirty="0" err="1"/>
              <a:t>sebelum</a:t>
            </a:r>
            <a:r>
              <a:rPr lang="en-US" altLang="en-US" dirty="0"/>
              <a:t> </a:t>
            </a:r>
            <a:r>
              <a:rPr lang="en-US" altLang="en-US" dirty="0" err="1"/>
              <a:t>melakukan</a:t>
            </a:r>
            <a:r>
              <a:rPr lang="en-US" altLang="en-US" dirty="0"/>
              <a:t> </a:t>
            </a:r>
            <a:r>
              <a:rPr lang="en-US" altLang="en-US" i="1" dirty="0"/>
              <a:t>image/object recognition</a:t>
            </a:r>
            <a:r>
              <a:rPr lang="en-US" altLang="en-US" dirty="0"/>
              <a:t>, </a:t>
            </a:r>
            <a:r>
              <a:rPr lang="en-US" altLang="en-US" i="1" dirty="0"/>
              <a:t>image understanding</a:t>
            </a:r>
            <a:r>
              <a:rPr lang="en-US" altLang="en-US" dirty="0"/>
              <a:t>, </a:t>
            </a:r>
            <a:r>
              <a:rPr lang="en-US" altLang="en-US" dirty="0" err="1"/>
              <a:t>dll</a:t>
            </a:r>
            <a:r>
              <a:rPr lang="en-US" altLang="en-US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92442-8A42-4510-9336-3476230B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7BB1268-B586-42E3-03E5-9571E115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594492"/>
            <a:ext cx="5975144" cy="40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317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93959-4C55-49B2-88C2-F75447970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" y="319088"/>
            <a:ext cx="10866120" cy="5242243"/>
          </a:xfrm>
        </p:spPr>
        <p:txBody>
          <a:bodyPr>
            <a:normAutofit/>
          </a:bodyPr>
          <a:lstStyle/>
          <a:p>
            <a:r>
              <a:rPr lang="en-US" sz="2400" dirty="0" err="1"/>
              <a:t>Matlab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graythresh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pengambangan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Otsu.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A5FF4-0D4B-48C3-A697-B4487BC1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F7650610-D365-4C0F-9F43-E1499EAD3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621280"/>
            <a:ext cx="5223510" cy="3917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5AF622-446F-4900-8A7B-879640933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630" y="2399500"/>
            <a:ext cx="6361219" cy="4621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88D26-E9AC-4E2A-AB67-1D4FDFAAB6AE}"/>
              </a:ext>
            </a:extLst>
          </p:cNvPr>
          <p:cNvSpPr txBox="1"/>
          <p:nvPr/>
        </p:nvSpPr>
        <p:spPr>
          <a:xfrm>
            <a:off x="3835400" y="942043"/>
            <a:ext cx="6146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('house.jpg');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graythresh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BW = im2bw(I, T);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(BW)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7EF3A3D-A473-480A-A3AE-33E2498FAAA5}"/>
              </a:ext>
            </a:extLst>
          </p:cNvPr>
          <p:cNvSpPr/>
          <p:nvPr/>
        </p:nvSpPr>
        <p:spPr>
          <a:xfrm>
            <a:off x="5885180" y="4583741"/>
            <a:ext cx="487680" cy="386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2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8E0B87-A49E-4497-8739-C8600BDA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41</a:t>
            </a:fld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BFA4F0C-18BF-4EAB-8B0B-0004C509C06B}"/>
              </a:ext>
            </a:extLst>
          </p:cNvPr>
          <p:cNvSpPr/>
          <p:nvPr/>
        </p:nvSpPr>
        <p:spPr>
          <a:xfrm>
            <a:off x="5800217" y="3717968"/>
            <a:ext cx="834521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B984F-78AA-46F4-BD9A-48204773AFFC}"/>
              </a:ext>
            </a:extLst>
          </p:cNvPr>
          <p:cNvSpPr txBox="1"/>
          <p:nvPr/>
        </p:nvSpPr>
        <p:spPr>
          <a:xfrm>
            <a:off x="3238546" y="6259810"/>
            <a:ext cx="5478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Hasil </a:t>
            </a:r>
            <a:r>
              <a:rPr lang="en-US" sz="2400" dirty="0" err="1"/>
              <a:t>pengambangan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Otsu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25553-50AB-49B0-9C5A-3CD7EA6A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0" y="1541344"/>
            <a:ext cx="7194240" cy="5444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B602AD-55FC-44C1-92C9-7FE222CA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718" y="1588261"/>
            <a:ext cx="7132243" cy="53973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9F2D4A-0619-4168-9FF9-9437BC8915C9}"/>
              </a:ext>
            </a:extLst>
          </p:cNvPr>
          <p:cNvSpPr txBox="1"/>
          <p:nvPr/>
        </p:nvSpPr>
        <p:spPr>
          <a:xfrm>
            <a:off x="3536160" y="110933"/>
            <a:ext cx="6664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('coins.bmp');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graythresh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BW = im2bw(I, T);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(BW)</a:t>
            </a:r>
          </a:p>
        </p:txBody>
      </p:sp>
    </p:spTree>
    <p:extLst>
      <p:ext uri="{BB962C8B-B14F-4D97-AF65-F5344CB8AC3E}">
        <p14:creationId xmlns:p14="http://schemas.microsoft.com/office/powerpoint/2010/main" val="1062146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5F7DC0-8BBE-447C-8435-361CF7ED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35D07-E126-4592-8A74-5DDC35C82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28" y="464984"/>
            <a:ext cx="8396543" cy="592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09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CCF8AC-197D-4916-BDF2-2821DE57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DA81F-65CF-40C8-8BEF-4FE0A5EB5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10" y="448318"/>
            <a:ext cx="9065937" cy="59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9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2135A9-C54B-4F22-8DBE-E8C55C75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EEE94-666C-441A-A088-C22E93DD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18" y="453084"/>
            <a:ext cx="10622082" cy="46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42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41A56-5F2B-4AAB-85C8-B8B777523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9760"/>
            <a:ext cx="10515600" cy="5557203"/>
          </a:xfrm>
        </p:spPr>
        <p:txBody>
          <a:bodyPr>
            <a:normAutofit/>
          </a:bodyPr>
          <a:lstStyle/>
          <a:p>
            <a:r>
              <a:rPr lang="en-US" sz="2400" dirty="0"/>
              <a:t>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Matlab</a:t>
            </a:r>
            <a:r>
              <a:rPr lang="en-US" sz="2400" dirty="0"/>
              <a:t>,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multithresh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i="1" dirty="0"/>
              <a:t>multiple threshold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Otsu.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5374C-E765-487F-8106-8F16CB47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661C5-A5CF-4A67-BF25-2CA03A10F959}"/>
              </a:ext>
            </a:extLst>
          </p:cNvPr>
          <p:cNvSpPr txBox="1"/>
          <p:nvPr/>
        </p:nvSpPr>
        <p:spPr>
          <a:xfrm>
            <a:off x="1259840" y="1460599"/>
            <a:ext cx="92557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 Baca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('circle.jpg');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Tampilkan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Hitung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buah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nilai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ambang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thresh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multithresh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(I, 2);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Segmentasi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menjadi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tiga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level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dengan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fungsi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imquantize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seg_I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imquantize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I,thresh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Konversi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disegmentasi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menjadi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berwarna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dengan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menggunakan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fungsi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label2rgb dan 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tampilkan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RGB = label2rgb(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seg_I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figure;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(RGB)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axis off 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title('RGB Segmented Image') </a:t>
            </a:r>
          </a:p>
        </p:txBody>
      </p:sp>
    </p:spTree>
    <p:extLst>
      <p:ext uri="{BB962C8B-B14F-4D97-AF65-F5344CB8AC3E}">
        <p14:creationId xmlns:p14="http://schemas.microsoft.com/office/powerpoint/2010/main" val="1642834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E4189E-A726-4D99-B571-6DAB0AE4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07C33-7299-4DBB-A3C2-BB415A132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29" y="831850"/>
            <a:ext cx="6254750" cy="552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FE75E-A097-49B2-AC78-3FFAF5D2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0" y="831850"/>
            <a:ext cx="62547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33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72C6D-9FA7-4FD1-997C-62246AA53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0881"/>
            <a:ext cx="10515600" cy="51562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2. </a:t>
            </a:r>
            <a:r>
              <a:rPr lang="en-US" b="1" dirty="0" err="1"/>
              <a:t>Pengambangan</a:t>
            </a:r>
            <a:r>
              <a:rPr lang="en-US" b="1" dirty="0"/>
              <a:t> </a:t>
            </a:r>
            <a:r>
              <a:rPr lang="en-US" b="1" dirty="0" err="1"/>
              <a:t>secara</a:t>
            </a:r>
            <a:r>
              <a:rPr lang="en-US" b="1" dirty="0"/>
              <a:t> </a:t>
            </a:r>
            <a:r>
              <a:rPr lang="en-US" b="1" dirty="0" err="1"/>
              <a:t>lokal</a:t>
            </a:r>
            <a:r>
              <a:rPr lang="en-US" b="1" dirty="0"/>
              <a:t> </a:t>
            </a:r>
          </a:p>
          <a:p>
            <a:endParaRPr lang="en-US" dirty="0"/>
          </a:p>
          <a:p>
            <a:r>
              <a:rPr lang="en-US" dirty="0" err="1"/>
              <a:t>Pengambangan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lokal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bagian-bagian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 </a:t>
            </a:r>
          </a:p>
          <a:p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dipecah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bagian-bagian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, </a:t>
            </a:r>
            <a:r>
              <a:rPr lang="en-US" dirty="0" err="1"/>
              <a:t>kemudian</a:t>
            </a:r>
            <a:r>
              <a:rPr lang="en-US" dirty="0"/>
              <a:t> proses </a:t>
            </a:r>
            <a:r>
              <a:rPr lang="en-US" dirty="0" err="1"/>
              <a:t>pengambangan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lokal</a:t>
            </a:r>
            <a:r>
              <a:rPr lang="en-US" dirty="0"/>
              <a:t>. </a:t>
            </a:r>
          </a:p>
          <a:p>
            <a:r>
              <a:rPr lang="en-US" dirty="0"/>
              <a:t>Nilai </a:t>
            </a:r>
            <a:r>
              <a:rPr lang="en-US" dirty="0" err="1"/>
              <a:t>ambang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tentu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lain.</a:t>
            </a:r>
          </a:p>
          <a:p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, </a:t>
            </a:r>
            <a:r>
              <a:rPr lang="en-US" dirty="0" err="1"/>
              <a:t>pengambangan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a yang </a:t>
            </a:r>
            <a:r>
              <a:rPr lang="en-US" dirty="0" err="1"/>
              <a:t>berukuran</a:t>
            </a:r>
            <a:r>
              <a:rPr lang="en-US" dirty="0"/>
              <a:t> 5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5 </a:t>
            </a:r>
            <a:r>
              <a:rPr lang="en-US" dirty="0" err="1"/>
              <a:t>atau</a:t>
            </a:r>
            <a:r>
              <a:rPr lang="en-US" dirty="0"/>
              <a:t> 8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8 </a:t>
            </a:r>
            <a:r>
              <a:rPr lang="en-US" i="1" dirty="0"/>
              <a:t>pixel</a:t>
            </a:r>
            <a:r>
              <a:rPr lang="en-US" dirty="0"/>
              <a:t>. Nilai </a:t>
            </a:r>
            <a:r>
              <a:rPr lang="en-US" dirty="0" err="1"/>
              <a:t>ambangnya</a:t>
            </a:r>
            <a:r>
              <a:rPr lang="en-US" dirty="0"/>
              <a:t> </a:t>
            </a:r>
            <a:r>
              <a:rPr lang="en-US" dirty="0" err="1"/>
              <a:t>ditentukan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rata-rata </a:t>
            </a:r>
            <a:r>
              <a:rPr lang="en-US" dirty="0" err="1"/>
              <a:t>derajat</a:t>
            </a:r>
            <a:r>
              <a:rPr lang="en-US" dirty="0"/>
              <a:t> </a:t>
            </a:r>
            <a:r>
              <a:rPr lang="en-US" dirty="0" err="1"/>
              <a:t>keabuan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dearah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13CA18-A39F-4D23-9C7F-E85033DA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43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72C6D-9FA7-4FD1-997C-62246AA53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0726"/>
            <a:ext cx="10515600" cy="5156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3. </a:t>
            </a:r>
            <a:r>
              <a:rPr lang="en-US" b="1" dirty="0" err="1"/>
              <a:t>Pengambangan</a:t>
            </a:r>
            <a:r>
              <a:rPr lang="en-US" b="1" dirty="0"/>
              <a:t> </a:t>
            </a:r>
            <a:r>
              <a:rPr lang="en-US" b="1" dirty="0" err="1"/>
              <a:t>secara</a:t>
            </a:r>
            <a:r>
              <a:rPr lang="en-US" b="1" dirty="0"/>
              <a:t> </a:t>
            </a:r>
            <a:r>
              <a:rPr lang="en-US" b="1" dirty="0" err="1"/>
              <a:t>adaptif</a:t>
            </a:r>
            <a:r>
              <a:rPr lang="en-US" b="1" dirty="0"/>
              <a:t> </a:t>
            </a:r>
          </a:p>
          <a:p>
            <a:endParaRPr lang="en-US" dirty="0"/>
          </a:p>
          <a:p>
            <a:r>
              <a:rPr lang="en-US" dirty="0" err="1"/>
              <a:t>Pengambangan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id-ID" dirty="0"/>
              <a:t>adaptif mengubah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id-ID" dirty="0"/>
              <a:t>ambang secara dinamis </a:t>
            </a:r>
            <a:r>
              <a:rPr lang="en-US" dirty="0"/>
              <a:t>pada </a:t>
            </a:r>
            <a:r>
              <a:rPr lang="en-US" dirty="0" err="1"/>
              <a:t>citra</a:t>
            </a:r>
            <a:r>
              <a:rPr lang="id-ID" dirty="0"/>
              <a:t>.</a:t>
            </a:r>
            <a:endParaRPr lang="en-US" dirty="0"/>
          </a:p>
          <a:p>
            <a:endParaRPr lang="en-US" dirty="0"/>
          </a:p>
          <a:p>
            <a:r>
              <a:rPr lang="id-ID" dirty="0"/>
              <a:t>Versi </a:t>
            </a:r>
            <a:r>
              <a:rPr lang="en-US" dirty="0" err="1"/>
              <a:t>pengambangan</a:t>
            </a:r>
            <a:r>
              <a:rPr lang="en-US" dirty="0"/>
              <a:t> </a:t>
            </a:r>
            <a:r>
              <a:rPr lang="id-ID" dirty="0"/>
              <a:t>yang lebih canggih ini dapat mengakomodasi perubahan kondisi cahaya pada gambar, mis</a:t>
            </a:r>
            <a:r>
              <a:rPr lang="en-US" dirty="0" err="1"/>
              <a:t>alkan</a:t>
            </a:r>
            <a:r>
              <a:rPr lang="id-ID" dirty="0"/>
              <a:t> yang terjadi akibat gradien iluminasi yang kuat atau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id-ID" dirty="0"/>
              <a:t>bayangan.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E07DEE-3408-4BB6-82B7-1F2EEBC6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96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6A194-B0BF-487F-A953-308157002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1" y="1714812"/>
            <a:ext cx="4378598" cy="4390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D92B8-27DB-4EB9-B0AB-73AD26E5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01" y="1520923"/>
            <a:ext cx="6035749" cy="52005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D241C9-CEBE-4FFB-8981-8FEAB87B03EB}"/>
              </a:ext>
            </a:extLst>
          </p:cNvPr>
          <p:cNvSpPr/>
          <p:nvPr/>
        </p:nvSpPr>
        <p:spPr>
          <a:xfrm>
            <a:off x="996514" y="1012348"/>
            <a:ext cx="3724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('rice.bmp');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E9039-A317-473F-A986-87613735AA60}"/>
              </a:ext>
            </a:extLst>
          </p:cNvPr>
          <p:cNvSpPr/>
          <p:nvPr/>
        </p:nvSpPr>
        <p:spPr>
          <a:xfrm>
            <a:off x="6455507" y="1043126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imhist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A6FD-C439-4022-ABC1-980B122AF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64C3C4-F9F8-F4CD-6A0E-B2EC11452841}"/>
              </a:ext>
            </a:extLst>
          </p:cNvPr>
          <p:cNvSpPr txBox="1"/>
          <p:nvPr/>
        </p:nvSpPr>
        <p:spPr>
          <a:xfrm>
            <a:off x="659567" y="291493"/>
            <a:ext cx="5159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Pengambangan</a:t>
            </a:r>
            <a:r>
              <a:rPr lang="en-US" sz="2400" dirty="0"/>
              <a:t> </a:t>
            </a:r>
            <a:r>
              <a:rPr lang="en-US" sz="2400" dirty="0" err="1"/>
              <a:t>adaptif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Matlab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445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368B6F13-AE33-4C11-97CB-81672CAAF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 bwMode="auto">
          <a:xfrm>
            <a:off x="461997" y="1258808"/>
            <a:ext cx="11039970" cy="434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58B66F-7F74-467C-A366-290BF82F6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34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22D338-CDBC-49CC-9146-6F6D2F0A2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88" y="1637620"/>
            <a:ext cx="4378598" cy="4390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A374A-1929-4307-9E9D-AE16DA874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237" y="1153516"/>
            <a:ext cx="6251478" cy="53864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1F7A73-3D57-443C-AA64-BCDDAC126E41}"/>
              </a:ext>
            </a:extLst>
          </p:cNvPr>
          <p:cNvSpPr/>
          <p:nvPr/>
        </p:nvSpPr>
        <p:spPr>
          <a:xfrm>
            <a:off x="3847475" y="417439"/>
            <a:ext cx="5035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BW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imbinarize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I,'adaptive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');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(BW)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3C894-EB1F-489B-B6F3-E6BEC530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21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D6EE-9303-448D-BFA5-0CFEED18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81" y="278741"/>
            <a:ext cx="10515600" cy="1325563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Kegunaan</a:t>
            </a:r>
            <a:r>
              <a:rPr lang="en-US" dirty="0">
                <a:latin typeface="+mn-lt"/>
              </a:rPr>
              <a:t> Citra </a:t>
            </a:r>
            <a:r>
              <a:rPr lang="en-US" dirty="0" err="1">
                <a:latin typeface="+mn-lt"/>
              </a:rPr>
              <a:t>Biner</a:t>
            </a:r>
            <a:r>
              <a:rPr lang="en-US" dirty="0">
                <a:latin typeface="+mn-lt"/>
              </a:rPr>
              <a:t> Hasil </a:t>
            </a:r>
            <a:r>
              <a:rPr lang="en-US" dirty="0" err="1">
                <a:latin typeface="+mn-lt"/>
              </a:rPr>
              <a:t>Pengambangan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DD1D9-933B-4644-B189-AAD79C586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81" y="1604304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Citra </a:t>
            </a:r>
            <a:r>
              <a:rPr lang="en-US" sz="2400" dirty="0" err="1"/>
              <a:t>biner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pengambangan</a:t>
            </a:r>
            <a:r>
              <a:rPr lang="en-US" sz="2400" dirty="0"/>
              <a:t> </a:t>
            </a:r>
            <a:r>
              <a:rPr lang="en-US" sz="2400" dirty="0" err="1"/>
              <a:t>berguna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memisahkan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latar</a:t>
            </a:r>
            <a:r>
              <a:rPr lang="en-US" sz="2400" dirty="0"/>
              <a:t> </a:t>
            </a:r>
            <a:r>
              <a:rPr lang="en-US" sz="2400" dirty="0" err="1"/>
              <a:t>belakang</a:t>
            </a:r>
            <a:r>
              <a:rPr lang="en-US" sz="2400" dirty="0"/>
              <a:t> pada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asalnya</a:t>
            </a:r>
            <a:r>
              <a:rPr lang="en-US" sz="2400" dirty="0"/>
              <a:t>. </a:t>
            </a:r>
          </a:p>
          <a:p>
            <a:r>
              <a:rPr lang="en-US" sz="2400" dirty="0"/>
              <a:t>Citra </a:t>
            </a:r>
            <a:r>
              <a:rPr lang="en-US" sz="2400" dirty="0" err="1"/>
              <a:t>biner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i="1" dirty="0"/>
              <a:t>template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segmentasi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80C1E-63D5-4E25-9BE4-46FAE361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590" y="3120886"/>
            <a:ext cx="5097365" cy="3861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A471A-74BF-428B-BF04-4F81F1CFD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56" y="3429000"/>
            <a:ext cx="3321386" cy="2747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E30BD-D8C4-4607-B6A7-9B45917D9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846" y="3207474"/>
            <a:ext cx="4212154" cy="319101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98F3291-0BE9-4182-914A-4935ACB401E0}"/>
              </a:ext>
            </a:extLst>
          </p:cNvPr>
          <p:cNvSpPr/>
          <p:nvPr/>
        </p:nvSpPr>
        <p:spPr>
          <a:xfrm>
            <a:off x="4075043" y="4802981"/>
            <a:ext cx="407505" cy="25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A499CB8-07E6-43D1-BB3E-B6EBC6E99D32}"/>
              </a:ext>
            </a:extLst>
          </p:cNvPr>
          <p:cNvSpPr/>
          <p:nvPr/>
        </p:nvSpPr>
        <p:spPr>
          <a:xfrm>
            <a:off x="8102750" y="4763224"/>
            <a:ext cx="407505" cy="25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D5657A-5083-47BB-A1D2-1EF09826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92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32408C-B27A-4147-B11E-8ED1753F1EEC}"/>
              </a:ext>
            </a:extLst>
          </p:cNvPr>
          <p:cNvSpPr/>
          <p:nvPr/>
        </p:nvSpPr>
        <p:spPr>
          <a:xfrm>
            <a:off x="1550504" y="953583"/>
            <a:ext cx="81799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('coins.bmp');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BW = im2bw(I, 75/255);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(BW)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 = size(BW);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 = s(1);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 = s(2);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i=1:m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j=1:n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if BW(i,j) == 0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C(i,j) = 255;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else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C(i,j) = I(i,j);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end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end</a:t>
            </a:r>
          </a:p>
          <a:p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 = uint8(C);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(C);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C5362-A5F9-48E6-8267-47FA9EA1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51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3419-F95F-477A-997C-77781273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latin typeface="+mn-lt"/>
              </a:rPr>
              <a:t>Penapis</a:t>
            </a:r>
            <a:r>
              <a:rPr lang="en-US" sz="3200" b="1" dirty="0">
                <a:latin typeface="+mn-lt"/>
              </a:rPr>
              <a:t> Luas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E9501-325C-4FDF-8C5F-29E375578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861"/>
            <a:ext cx="10515600" cy="4351338"/>
          </a:xfrm>
        </p:spPr>
        <p:txBody>
          <a:bodyPr/>
          <a:lstStyle/>
          <a:p>
            <a:r>
              <a:rPr lang="en-US" dirty="0" err="1"/>
              <a:t>Seringkali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biner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pengambangan</a:t>
            </a:r>
            <a:r>
              <a:rPr lang="en-US" dirty="0"/>
              <a:t>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yang </a:t>
            </a:r>
            <a:r>
              <a:rPr lang="en-US" dirty="0" err="1"/>
              <a:t>dianggap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.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. </a:t>
            </a:r>
          </a:p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menghilangan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. </a:t>
            </a:r>
          </a:p>
          <a:p>
            <a:r>
              <a:rPr lang="en-US" dirty="0" err="1"/>
              <a:t>Misalkan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dianalisis</a:t>
            </a:r>
            <a:r>
              <a:rPr lang="en-US" dirty="0"/>
              <a:t> </a:t>
            </a:r>
            <a:r>
              <a:rPr lang="en-US" dirty="0" err="1"/>
              <a:t>diketahui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dirty="0"/>
              <a:t>. </a:t>
            </a:r>
          </a:p>
          <a:p>
            <a:r>
              <a:rPr lang="en-US" dirty="0" err="1"/>
              <a:t>Maka</a:t>
            </a:r>
            <a:r>
              <a:rPr lang="en-US" dirty="0"/>
              <a:t>, </a:t>
            </a:r>
            <a:r>
              <a:rPr lang="en-US" i="1" dirty="0"/>
              <a:t>pixel</a:t>
            </a:r>
            <a:r>
              <a:rPr lang="en-US" dirty="0"/>
              <a:t>-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yang </a:t>
            </a:r>
            <a:r>
              <a:rPr lang="en-US" dirty="0" err="1"/>
              <a:t>luasnya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dirty="0"/>
              <a:t> </a:t>
            </a:r>
            <a:r>
              <a:rPr lang="en-US" dirty="0" err="1"/>
              <a:t>dinyatakan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0.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daerah</a:t>
            </a:r>
            <a:r>
              <a:rPr lang="en-US" dirty="0"/>
              <a:t> yang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dihilangkan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D4ED1-2C8B-48FB-B215-A76022BC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64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30495F6-E2D3-4494-8637-35D45D894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664" y="1369910"/>
            <a:ext cx="256717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F9E810E-54A1-49AA-A227-54B3885AC3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5665" y="1369911"/>
          <a:ext cx="3997842" cy="4118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897920" imgH="1955160" progId="Visio.Drawing.5">
                  <p:embed/>
                </p:oleObj>
              </mc:Choice>
              <mc:Fallback>
                <p:oleObj r:id="rId2" imgW="1897920" imgH="1955160" progId="Visio.Drawing.5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F9E810E-54A1-49AA-A227-54B3885AC3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665" y="1369911"/>
                        <a:ext cx="3997842" cy="41181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38CCDDD2-EBD4-4D21-A12F-7A601F8A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9DFD779-7B65-4788-85DF-D63D521D02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3442" y="1415628"/>
          <a:ext cx="3997842" cy="4118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897920" imgH="1955160" progId="Visio.Drawing.5">
                  <p:embed/>
                </p:oleObj>
              </mc:Choice>
              <mc:Fallback>
                <p:oleObj r:id="rId4" imgW="1897920" imgH="1955160" progId="Visio.Drawing.5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9DFD779-7B65-4788-85DF-D63D521D02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3442" y="1415628"/>
                        <a:ext cx="3997842" cy="41181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292E2A63-5AB5-46A8-A31C-362A2421B70B}"/>
              </a:ext>
            </a:extLst>
          </p:cNvPr>
          <p:cNvSpPr/>
          <p:nvPr/>
        </p:nvSpPr>
        <p:spPr>
          <a:xfrm>
            <a:off x="5450958" y="3253562"/>
            <a:ext cx="829340" cy="489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64A06C-6CEF-435B-9833-5E5630DFFC81}"/>
              </a:ext>
            </a:extLst>
          </p:cNvPr>
          <p:cNvSpPr/>
          <p:nvPr/>
        </p:nvSpPr>
        <p:spPr>
          <a:xfrm>
            <a:off x="1945759" y="5753065"/>
            <a:ext cx="8856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Kiri: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gangguan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pada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biner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mengandung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”; </a:t>
            </a:r>
          </a:p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Kanan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dihasilkan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setelah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dilakukan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penapisan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(T = 10) </a:t>
            </a:r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D4E6A-257A-475E-A267-7FBF1CD3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499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3E8B994-A5B9-422B-A6CB-C52035D2E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598651C-02C9-4461-B28B-EA376923E4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2624" y="861237"/>
          <a:ext cx="3976576" cy="4096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897920" imgH="1955160" progId="Visio.Drawing.5">
                  <p:embed/>
                </p:oleObj>
              </mc:Choice>
              <mc:Fallback>
                <p:oleObj r:id="rId2" imgW="1897920" imgH="1955160" progId="Visio.Drawing.5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598651C-02C9-4461-B28B-EA376923E4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624" y="861237"/>
                        <a:ext cx="3976576" cy="4096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8E94499A-0BE8-41A1-AE19-48380BD12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C26F6FA-B06C-4F22-A42D-2172FC3E07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53962" y="861236"/>
          <a:ext cx="3976571" cy="4096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897920" imgH="1955160" progId="Visio.Drawing.5">
                  <p:embed/>
                </p:oleObj>
              </mc:Choice>
              <mc:Fallback>
                <p:oleObj r:id="rId4" imgW="1897920" imgH="1955160" progId="Visio.Drawing.5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C26F6FA-B06C-4F22-A42D-2172FC3E07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3962" y="861236"/>
                        <a:ext cx="3976571" cy="40962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CFBD3C76-1FF8-4F7F-B929-0E7A96CA2E02}"/>
              </a:ext>
            </a:extLst>
          </p:cNvPr>
          <p:cNvSpPr/>
          <p:nvPr/>
        </p:nvSpPr>
        <p:spPr>
          <a:xfrm>
            <a:off x="5280838" y="2664820"/>
            <a:ext cx="829340" cy="489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6E816F-AFA6-4A51-B83A-5FE3AF6E4726}"/>
              </a:ext>
            </a:extLst>
          </p:cNvPr>
          <p:cNvSpPr/>
          <p:nvPr/>
        </p:nvSpPr>
        <p:spPr>
          <a:xfrm>
            <a:off x="1150087" y="5396598"/>
            <a:ext cx="9920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Kesalahan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diperoleh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pengambilan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nilai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tidak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tepat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(T = 25).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Perhatikan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titik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di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atas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hilang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karena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luasnya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sehingga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huruf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terlihat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seperti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angka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“1” </a:t>
            </a:r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134571-3F82-4155-9431-583B7C97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98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5D91-95C3-42A2-B7B2-903A95C03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2. Region Growing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BF4D7-DCEA-4364-A07A-04FF6C8C3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061"/>
            <a:ext cx="10515600" cy="5019813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/>
              <a:t>Region growing</a:t>
            </a:r>
            <a:r>
              <a:rPr lang="en-US" dirty="0"/>
              <a:t>: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sub-region yang </a:t>
            </a:r>
            <a:r>
              <a:rPr lang="en-US" dirty="0" err="1"/>
              <a:t>tumbuh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region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Algoritma</a:t>
            </a:r>
            <a:r>
              <a:rPr lang="en-US" dirty="0"/>
              <a:t>: </a:t>
            </a:r>
            <a:r>
              <a:rPr lang="en-US" altLang="zh-TW" dirty="0" err="1"/>
              <a:t>Mulai</a:t>
            </a:r>
            <a:r>
              <a:rPr lang="en-US" altLang="zh-TW" dirty="0"/>
              <a:t> </a:t>
            </a:r>
            <a:r>
              <a:rPr lang="en-US" altLang="zh-TW" dirty="0" err="1"/>
              <a:t>dengan</a:t>
            </a:r>
            <a:r>
              <a:rPr lang="en-US" altLang="zh-TW" dirty="0"/>
              <a:t> “</a:t>
            </a:r>
            <a:r>
              <a:rPr lang="en-US" altLang="zh-TW" dirty="0" err="1"/>
              <a:t>umpan</a:t>
            </a:r>
            <a:r>
              <a:rPr lang="en-US" altLang="zh-TW" dirty="0"/>
              <a:t> (</a:t>
            </a:r>
            <a:r>
              <a:rPr lang="en-US" altLang="zh-TW" i="1" dirty="0"/>
              <a:t>seed</a:t>
            </a:r>
            <a:r>
              <a:rPr lang="en-US" altLang="zh-TW" dirty="0"/>
              <a:t>)” yang </a:t>
            </a:r>
            <a:r>
              <a:rPr lang="en-US" altLang="zh-TW" dirty="0" err="1"/>
              <a:t>berisi</a:t>
            </a:r>
            <a:r>
              <a:rPr lang="en-US" altLang="zh-TW" dirty="0"/>
              <a:t>  </a:t>
            </a:r>
            <a:r>
              <a:rPr lang="en-US" altLang="zh-TW" dirty="0" err="1"/>
              <a:t>himpunan</a:t>
            </a:r>
            <a:r>
              <a:rPr lang="en-US" altLang="zh-TW" dirty="0"/>
              <a:t> </a:t>
            </a:r>
            <a:r>
              <a:rPr lang="en-US" altLang="zh-TW" dirty="0" err="1"/>
              <a:t>beranggota</a:t>
            </a:r>
            <a:r>
              <a:rPr lang="en-US" altLang="zh-TW" dirty="0"/>
              <a:t> </a:t>
            </a:r>
            <a:r>
              <a:rPr lang="en-US" altLang="zh-TW" dirty="0" err="1"/>
              <a:t>satu</a:t>
            </a:r>
            <a:r>
              <a:rPr lang="en-US" altLang="zh-TW" dirty="0"/>
              <a:t> </a:t>
            </a:r>
            <a:r>
              <a:rPr lang="en-US" altLang="zh-TW" dirty="0" err="1"/>
              <a:t>atau</a:t>
            </a:r>
            <a:r>
              <a:rPr lang="en-US" altLang="zh-TW" dirty="0"/>
              <a:t> </a:t>
            </a:r>
            <a:r>
              <a:rPr lang="en-US" altLang="zh-TW" dirty="0" err="1"/>
              <a:t>lebih</a:t>
            </a:r>
            <a:r>
              <a:rPr lang="en-US" altLang="zh-TW" dirty="0"/>
              <a:t> </a:t>
            </a:r>
            <a:r>
              <a:rPr lang="en-US" altLang="zh-TW" i="1" dirty="0"/>
              <a:t>pixel</a:t>
            </a:r>
            <a:r>
              <a:rPr lang="en-US" altLang="zh-TW" dirty="0"/>
              <a:t> </a:t>
            </a:r>
            <a:r>
              <a:rPr lang="en-US" altLang="zh-TW" dirty="0" err="1"/>
              <a:t>dari</a:t>
            </a:r>
            <a:r>
              <a:rPr lang="en-US" altLang="zh-TW" dirty="0"/>
              <a:t> region yang </a:t>
            </a:r>
            <a:r>
              <a:rPr lang="en-US" altLang="zh-TW" dirty="0" err="1"/>
              <a:t>potensial</a:t>
            </a:r>
            <a:r>
              <a:rPr lang="en-US" altLang="zh-TW" dirty="0"/>
              <a:t>, dan </a:t>
            </a:r>
            <a:r>
              <a:rPr lang="en-US" altLang="zh-TW" dirty="0" err="1"/>
              <a:t>dari</a:t>
            </a:r>
            <a:r>
              <a:rPr lang="en-US" altLang="zh-TW" dirty="0"/>
              <a:t>  </a:t>
            </a:r>
            <a:r>
              <a:rPr lang="en-US" altLang="zh-TW" dirty="0" err="1"/>
              <a:t>sini</a:t>
            </a:r>
            <a:r>
              <a:rPr lang="en-US" altLang="zh-TW" dirty="0"/>
              <a:t> </a:t>
            </a:r>
            <a:r>
              <a:rPr lang="en-US" altLang="zh-TW" i="1" dirty="0"/>
              <a:t>region</a:t>
            </a:r>
            <a:r>
              <a:rPr lang="en-US" altLang="zh-TW" dirty="0"/>
              <a:t> </a:t>
            </a:r>
            <a:r>
              <a:rPr lang="en-US" altLang="zh-TW" dirty="0" err="1"/>
              <a:t>berkembang</a:t>
            </a:r>
            <a:r>
              <a:rPr lang="en-US" altLang="zh-TW" dirty="0"/>
              <a:t> </a:t>
            </a:r>
            <a:r>
              <a:rPr lang="en-US" altLang="zh-TW" dirty="0" err="1"/>
              <a:t>dengan</a:t>
            </a:r>
            <a:r>
              <a:rPr lang="en-US" altLang="zh-TW" dirty="0"/>
              <a:t> </a:t>
            </a:r>
            <a:r>
              <a:rPr lang="en-US" altLang="zh-TW" dirty="0" err="1"/>
              <a:t>menambahkan</a:t>
            </a:r>
            <a:r>
              <a:rPr lang="en-US" altLang="zh-TW" dirty="0"/>
              <a:t> pada </a:t>
            </a:r>
            <a:r>
              <a:rPr lang="en-US" altLang="zh-TW" dirty="0" err="1"/>
              <a:t>umpan</a:t>
            </a:r>
            <a:r>
              <a:rPr lang="en-US" altLang="zh-TW" dirty="0"/>
              <a:t> </a:t>
            </a:r>
            <a:r>
              <a:rPr lang="en-US" altLang="zh-TW" i="1" dirty="0"/>
              <a:t>pixel-pixel </a:t>
            </a:r>
            <a:r>
              <a:rPr lang="en-US" altLang="zh-TW" dirty="0" err="1"/>
              <a:t>tetangga</a:t>
            </a:r>
            <a:r>
              <a:rPr lang="en-US" altLang="zh-TW" dirty="0"/>
              <a:t> yang </a:t>
            </a:r>
            <a:r>
              <a:rPr lang="en-US" altLang="zh-TW" dirty="0" err="1"/>
              <a:t>memiliki</a:t>
            </a:r>
            <a:r>
              <a:rPr lang="en-US" altLang="zh-TW" dirty="0"/>
              <a:t> </a:t>
            </a:r>
            <a:r>
              <a:rPr lang="en-US" altLang="zh-TW" dirty="0" err="1"/>
              <a:t>properti</a:t>
            </a:r>
            <a:r>
              <a:rPr lang="en-US" altLang="zh-TW" dirty="0"/>
              <a:t> yang </a:t>
            </a:r>
            <a:r>
              <a:rPr lang="en-US" altLang="zh-TW" dirty="0" err="1"/>
              <a:t>mirip</a:t>
            </a:r>
            <a:r>
              <a:rPr lang="en-US" altLang="zh-TW" dirty="0"/>
              <a:t> </a:t>
            </a:r>
            <a:r>
              <a:rPr lang="en-US" altLang="zh-TW" dirty="0" err="1"/>
              <a:t>dengan</a:t>
            </a:r>
            <a:r>
              <a:rPr lang="en-US" altLang="zh-TW" dirty="0"/>
              <a:t> </a:t>
            </a:r>
            <a:r>
              <a:rPr lang="en-US" altLang="zh-TW" dirty="0" err="1"/>
              <a:t>umpan</a:t>
            </a:r>
            <a:r>
              <a:rPr lang="en-US" altLang="zh-TW" dirty="0"/>
              <a:t>, </a:t>
            </a:r>
            <a:r>
              <a:rPr lang="en-US" altLang="zh-TW" dirty="0" err="1"/>
              <a:t>lalu</a:t>
            </a:r>
            <a:r>
              <a:rPr lang="en-US" altLang="zh-TW" dirty="0"/>
              <a:t> </a:t>
            </a:r>
            <a:r>
              <a:rPr lang="en-US" altLang="zh-TW" dirty="0" err="1"/>
              <a:t>berhenti</a:t>
            </a:r>
            <a:r>
              <a:rPr lang="en-US" altLang="zh-TW" dirty="0"/>
              <a:t> </a:t>
            </a:r>
            <a:r>
              <a:rPr lang="en-US" altLang="zh-TW" dirty="0" err="1"/>
              <a:t>jika</a:t>
            </a:r>
            <a:r>
              <a:rPr lang="en-US" altLang="zh-TW" dirty="0"/>
              <a:t> </a:t>
            </a:r>
            <a:r>
              <a:rPr lang="en-US" altLang="zh-TW" i="1" dirty="0"/>
              <a:t>pixel-pixel</a:t>
            </a:r>
            <a:r>
              <a:rPr lang="en-US" altLang="zh-TW" dirty="0"/>
              <a:t> </a:t>
            </a:r>
            <a:r>
              <a:rPr lang="en-US" altLang="zh-TW" dirty="0" err="1"/>
              <a:t>tetangga</a:t>
            </a:r>
            <a:r>
              <a:rPr lang="en-US" altLang="zh-TW" dirty="0"/>
              <a:t> </a:t>
            </a:r>
            <a:r>
              <a:rPr lang="en-US" altLang="zh-TW" dirty="0" err="1"/>
              <a:t>tidak</a:t>
            </a:r>
            <a:r>
              <a:rPr lang="en-US" altLang="zh-TW" dirty="0"/>
              <a:t> </a:t>
            </a:r>
            <a:r>
              <a:rPr lang="en-US" altLang="zh-TW" dirty="0" err="1"/>
              <a:t>mirip</a:t>
            </a:r>
            <a:r>
              <a:rPr lang="en-US" altLang="zh-TW" dirty="0"/>
              <a:t> </a:t>
            </a:r>
            <a:r>
              <a:rPr lang="en-US" altLang="zh-TW" dirty="0" err="1"/>
              <a:t>lagi</a:t>
            </a:r>
            <a:r>
              <a:rPr lang="en-US" altLang="zh-TW" dirty="0"/>
              <a:t>.</a:t>
            </a:r>
          </a:p>
          <a:p>
            <a:endParaRPr lang="en-US" altLang="zh-TW" dirty="0"/>
          </a:p>
          <a:p>
            <a:pPr>
              <a:buFontTx/>
              <a:buChar char="•"/>
            </a:pPr>
            <a:r>
              <a:rPr lang="en-US" altLang="en-US" dirty="0" err="1"/>
              <a:t>Biasanya</a:t>
            </a:r>
            <a:r>
              <a:rPr lang="en-US" altLang="en-US" dirty="0"/>
              <a:t> uji </a:t>
            </a:r>
            <a:r>
              <a:rPr lang="en-US" altLang="en-US" dirty="0" err="1"/>
              <a:t>statistik</a:t>
            </a:r>
            <a:r>
              <a:rPr lang="en-US" altLang="en-US" dirty="0"/>
              <a:t> </a:t>
            </a:r>
            <a:r>
              <a:rPr lang="en-US" altLang="en-US" dirty="0" err="1"/>
              <a:t>digunakan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memutuskan</a:t>
            </a:r>
            <a:r>
              <a:rPr lang="en-US" altLang="en-US" dirty="0"/>
              <a:t> </a:t>
            </a:r>
            <a:r>
              <a:rPr lang="en-US" altLang="en-US" dirty="0" err="1"/>
              <a:t>apakah</a:t>
            </a:r>
            <a:r>
              <a:rPr lang="en-US" altLang="en-US" dirty="0"/>
              <a:t> </a:t>
            </a:r>
            <a:r>
              <a:rPr lang="en-US" altLang="en-US" dirty="0" err="1"/>
              <a:t>sebuah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digabungkan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region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. </a:t>
            </a:r>
          </a:p>
          <a:p>
            <a:endParaRPr lang="en-US" altLang="zh-TW" dirty="0"/>
          </a:p>
          <a:p>
            <a:r>
              <a:rPr lang="en-US" altLang="zh-TW" dirty="0" err="1"/>
              <a:t>Keuntungan</a:t>
            </a:r>
            <a:r>
              <a:rPr lang="en-US" altLang="zh-TW" dirty="0"/>
              <a:t>: </a:t>
            </a:r>
            <a:r>
              <a:rPr lang="en-US" altLang="zh-TW" dirty="0" err="1"/>
              <a:t>memiliki</a:t>
            </a:r>
            <a:r>
              <a:rPr lang="en-US" altLang="zh-TW" dirty="0"/>
              <a:t> </a:t>
            </a:r>
            <a:r>
              <a:rPr lang="en-US" altLang="zh-TW" dirty="0" err="1"/>
              <a:t>keterhubungan</a:t>
            </a:r>
            <a:r>
              <a:rPr lang="en-US" altLang="zh-TW" dirty="0"/>
              <a:t> yang </a:t>
            </a:r>
            <a:r>
              <a:rPr lang="en-US" altLang="zh-TW" dirty="0" err="1"/>
              <a:t>bagus</a:t>
            </a:r>
            <a:r>
              <a:rPr lang="en-US" altLang="zh-TW" dirty="0"/>
              <a:t> </a:t>
            </a:r>
            <a:r>
              <a:rPr lang="en-US" altLang="zh-TW" dirty="0" err="1"/>
              <a:t>antar</a:t>
            </a:r>
            <a:r>
              <a:rPr lang="en-US" altLang="zh-TW" dirty="0"/>
              <a:t> pixel di </a:t>
            </a:r>
            <a:r>
              <a:rPr lang="en-US" altLang="zh-TW" dirty="0" err="1"/>
              <a:t>dalam</a:t>
            </a:r>
            <a:r>
              <a:rPr lang="en-US" altLang="zh-TW" dirty="0"/>
              <a:t> region</a:t>
            </a:r>
          </a:p>
          <a:p>
            <a:r>
              <a:rPr lang="en-US" altLang="zh-TW" dirty="0" err="1"/>
              <a:t>Kelemahan</a:t>
            </a:r>
            <a:r>
              <a:rPr lang="en-US" altLang="zh-TW" dirty="0"/>
              <a:t>: - </a:t>
            </a:r>
            <a:r>
              <a:rPr lang="en-US" altLang="zh-TW" dirty="0" err="1"/>
              <a:t>pemilihan</a:t>
            </a:r>
            <a:r>
              <a:rPr lang="en-US" altLang="zh-TW" dirty="0"/>
              <a:t> </a:t>
            </a:r>
            <a:r>
              <a:rPr lang="en-US" altLang="zh-TW" dirty="0" err="1"/>
              <a:t>umpan</a:t>
            </a:r>
            <a:r>
              <a:rPr lang="en-US" altLang="zh-TW" dirty="0"/>
              <a:t> yang </a:t>
            </a:r>
            <a:r>
              <a:rPr lang="en-US" altLang="zh-TW" dirty="0" err="1"/>
              <a:t>tepat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                    - </a:t>
            </a:r>
            <a:r>
              <a:rPr lang="en-US" altLang="zh-TW" dirty="0" err="1"/>
              <a:t>kriteria</a:t>
            </a:r>
            <a:r>
              <a:rPr lang="en-US" altLang="zh-TW" dirty="0"/>
              <a:t> </a:t>
            </a:r>
            <a:r>
              <a:rPr lang="en-US" altLang="zh-TW" dirty="0" err="1"/>
              <a:t>berhenti</a:t>
            </a:r>
            <a:r>
              <a:rPr lang="en-US" altLang="zh-TW" dirty="0"/>
              <a:t> </a:t>
            </a:r>
          </a:p>
          <a:p>
            <a:pPr marL="0" indent="0">
              <a:buNone/>
            </a:pPr>
            <a:r>
              <a:rPr lang="en-US" altLang="zh-TW" dirty="0"/>
              <a:t>                          - </a:t>
            </a:r>
            <a:r>
              <a:rPr lang="en-US" altLang="zh-TW" dirty="0" err="1"/>
              <a:t>mengkonsumsi</a:t>
            </a:r>
            <a:r>
              <a:rPr lang="en-US" altLang="zh-TW" dirty="0"/>
              <a:t> </a:t>
            </a:r>
            <a:r>
              <a:rPr lang="en-US" altLang="zh-TW" dirty="0" err="1"/>
              <a:t>waktu</a:t>
            </a:r>
            <a:r>
              <a:rPr lang="en-US" altLang="zh-TW" dirty="0"/>
              <a:t> yang lama     </a:t>
            </a:r>
          </a:p>
          <a:p>
            <a:endParaRPr lang="en-US" altLang="zh-TW" sz="2500" dirty="0"/>
          </a:p>
          <a:p>
            <a:endParaRPr lang="en-US" altLang="zh-TW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F052C-6FD4-4505-B2BE-5106750E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04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D1FD14-4319-43A1-9CE2-DD83A814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86" y="1556716"/>
            <a:ext cx="8105775" cy="34861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ABDF98-26E2-40E0-B86D-D66D3A2F359B}"/>
              </a:ext>
            </a:extLst>
          </p:cNvPr>
          <p:cNvSpPr/>
          <p:nvPr/>
        </p:nvSpPr>
        <p:spPr>
          <a:xfrm>
            <a:off x="2494723" y="6027616"/>
            <a:ext cx="9491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CS 4487/9587  Algorithms for Image Analysis:  Basic Image Segmentation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955C3F-DB4D-4A48-BFCD-AFCCD8E4C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25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C8E0-764A-403D-8A1E-A37B3F59D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Unseeded Region Growing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B78B2-086D-4474-88B0-94CCB62D2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i="1" dirty="0"/>
              <a:t>region growing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spesifikasi</a:t>
            </a:r>
            <a:r>
              <a:rPr lang="en-US" dirty="0"/>
              <a:t> </a:t>
            </a:r>
            <a:r>
              <a:rPr lang="en-US" dirty="0" err="1"/>
              <a:t>umpan</a:t>
            </a:r>
            <a:endParaRPr lang="en-US" dirty="0"/>
          </a:p>
          <a:p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</a:t>
            </a:r>
            <a:r>
              <a:rPr lang="en-US" i="1" dirty="0"/>
              <a:t>fast scanning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8DAFE70-90A2-4460-959A-2FE71F260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336804"/>
            <a:ext cx="2965592" cy="28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21E4F84-7A8C-4235-9D52-3C61BE73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9697" y="3370599"/>
            <a:ext cx="3057413" cy="280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5268AFC-D537-400D-BEB6-1533DC88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3015" y="3336804"/>
            <a:ext cx="2988006" cy="280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18E3FA96-B300-4E50-A2F2-1B86205C2C82}"/>
              </a:ext>
            </a:extLst>
          </p:cNvPr>
          <p:cNvSpPr/>
          <p:nvPr/>
        </p:nvSpPr>
        <p:spPr>
          <a:xfrm>
            <a:off x="3925957" y="4739986"/>
            <a:ext cx="683740" cy="269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46E093F-0B72-4348-89E9-D615F324ADCB}"/>
              </a:ext>
            </a:extLst>
          </p:cNvPr>
          <p:cNvSpPr/>
          <p:nvPr/>
        </p:nvSpPr>
        <p:spPr>
          <a:xfrm>
            <a:off x="7722193" y="4710169"/>
            <a:ext cx="683740" cy="269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C756A-6D63-43D4-9211-04AB81F23CBC}"/>
              </a:ext>
            </a:extLst>
          </p:cNvPr>
          <p:cNvSpPr/>
          <p:nvPr/>
        </p:nvSpPr>
        <p:spPr>
          <a:xfrm>
            <a:off x="3627784" y="6348892"/>
            <a:ext cx="8120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FF0000"/>
                </a:solidFill>
              </a:rPr>
              <a:t>Sumber</a:t>
            </a:r>
            <a:r>
              <a:rPr lang="en-US" altLang="zh-TW" dirty="0">
                <a:solidFill>
                  <a:srgbClr val="FF0000"/>
                </a:solidFill>
              </a:rPr>
              <a:t>:</a:t>
            </a:r>
            <a:r>
              <a:rPr lang="zh-TW" altLang="en-US" dirty="0">
                <a:solidFill>
                  <a:srgbClr val="FF0000"/>
                </a:solidFill>
              </a:rPr>
              <a:t>主講人</a:t>
            </a:r>
            <a:r>
              <a:rPr lang="en-US" altLang="zh-TW" dirty="0">
                <a:solidFill>
                  <a:srgbClr val="FF0000"/>
                </a:solidFill>
              </a:rPr>
              <a:t>:</a:t>
            </a:r>
            <a:r>
              <a:rPr lang="zh-TW" altLang="en-US" dirty="0">
                <a:solidFill>
                  <a:srgbClr val="FF0000"/>
                </a:solidFill>
              </a:rPr>
              <a:t>張緯德</a:t>
            </a:r>
            <a:r>
              <a:rPr lang="en-US" altLang="zh-TW" dirty="0">
                <a:solidFill>
                  <a:srgbClr val="FF0000"/>
                </a:solidFill>
              </a:rPr>
              <a:t>, Image segmentation, Representation, and Description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86F4CC-FCE8-4951-BA5A-AD912856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21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DCD449E-8C0E-40C7-B2F5-05885A30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436" y="673020"/>
            <a:ext cx="3057277" cy="275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8279770-0513-4DA5-8A65-5E2C2B582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1453" y="673020"/>
            <a:ext cx="2898684" cy="275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6D587E5-7D1D-41F7-BBC3-B41E8681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8879" y="673020"/>
            <a:ext cx="2887074" cy="267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C50E1A25-B7CB-436A-AA82-34370C79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1453" y="3758411"/>
            <a:ext cx="2935524" cy="275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936587D-29AC-45D4-9B3E-C3B35733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8879" y="3798167"/>
            <a:ext cx="2887074" cy="267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6B2835-F1F8-4CB9-B455-27E63A15A792}"/>
              </a:ext>
            </a:extLst>
          </p:cNvPr>
          <p:cNvSpPr/>
          <p:nvPr/>
        </p:nvSpPr>
        <p:spPr>
          <a:xfrm>
            <a:off x="762000" y="42130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err="1"/>
              <a:t>Langkah</a:t>
            </a:r>
            <a:r>
              <a:rPr lang="en-US" altLang="zh-TW" dirty="0"/>
              <a:t> </a:t>
            </a:r>
            <a:r>
              <a:rPr lang="en-US" altLang="zh-TW" dirty="0" err="1"/>
              <a:t>terakhir</a:t>
            </a:r>
            <a:r>
              <a:rPr lang="en-US" altLang="zh-TW" dirty="0"/>
              <a:t>: </a:t>
            </a:r>
          </a:p>
          <a:p>
            <a:endParaRPr lang="en-US" altLang="zh-TW" dirty="0"/>
          </a:p>
          <a:p>
            <a:pPr lvl="1"/>
            <a:r>
              <a:rPr lang="en-US" altLang="zh-TW" dirty="0" err="1"/>
              <a:t>Gabungkan</a:t>
            </a:r>
            <a:r>
              <a:rPr lang="en-US" altLang="zh-TW" dirty="0"/>
              <a:t> (</a:t>
            </a:r>
            <a:r>
              <a:rPr lang="en-US" altLang="zh-TW" i="1" dirty="0"/>
              <a:t>merge</a:t>
            </a:r>
            <a:r>
              <a:rPr lang="en-US" altLang="zh-TW" dirty="0"/>
              <a:t>) region </a:t>
            </a:r>
            <a:r>
              <a:rPr lang="en-US" altLang="zh-TW" dirty="0" err="1"/>
              <a:t>kecil</a:t>
            </a:r>
            <a:r>
              <a:rPr lang="en-US" altLang="zh-TW" dirty="0"/>
              <a:t> </a:t>
            </a:r>
          </a:p>
          <a:p>
            <a:pPr lvl="1"/>
            <a:r>
              <a:rPr lang="en-US" altLang="zh-TW" dirty="0" err="1"/>
              <a:t>menjadi</a:t>
            </a:r>
            <a:r>
              <a:rPr lang="en-US" altLang="zh-TW" dirty="0"/>
              <a:t> region </a:t>
            </a:r>
            <a:r>
              <a:rPr lang="en-US" altLang="zh-TW" dirty="0" err="1"/>
              <a:t>besar</a:t>
            </a:r>
            <a:endParaRPr lang="zh-TW" alt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3119932-015C-4549-B062-EB8104BD7595}"/>
              </a:ext>
            </a:extLst>
          </p:cNvPr>
          <p:cNvSpPr/>
          <p:nvPr/>
        </p:nvSpPr>
        <p:spPr>
          <a:xfrm>
            <a:off x="3877713" y="2051010"/>
            <a:ext cx="683740" cy="269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A8F0FF0-FC43-44C5-AEE0-3A3C6215AC10}"/>
              </a:ext>
            </a:extLst>
          </p:cNvPr>
          <p:cNvSpPr/>
          <p:nvPr/>
        </p:nvSpPr>
        <p:spPr>
          <a:xfrm>
            <a:off x="7496977" y="2122494"/>
            <a:ext cx="683740" cy="269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C37BCB9-2CC5-44EF-B41F-503E495B0724}"/>
              </a:ext>
            </a:extLst>
          </p:cNvPr>
          <p:cNvSpPr/>
          <p:nvPr/>
        </p:nvSpPr>
        <p:spPr>
          <a:xfrm>
            <a:off x="7525163" y="5136400"/>
            <a:ext cx="683740" cy="269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AFEEBF-6F6D-46A9-9902-3B60A2F98247}"/>
              </a:ext>
            </a:extLst>
          </p:cNvPr>
          <p:cNvSpPr/>
          <p:nvPr/>
        </p:nvSpPr>
        <p:spPr>
          <a:xfrm>
            <a:off x="3810000" y="6488668"/>
            <a:ext cx="8120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FF0000"/>
                </a:solidFill>
              </a:rPr>
              <a:t>Sumber</a:t>
            </a:r>
            <a:r>
              <a:rPr lang="en-US" altLang="zh-TW" dirty="0">
                <a:solidFill>
                  <a:srgbClr val="FF0000"/>
                </a:solidFill>
              </a:rPr>
              <a:t>:</a:t>
            </a:r>
            <a:r>
              <a:rPr lang="zh-TW" altLang="en-US" dirty="0">
                <a:solidFill>
                  <a:srgbClr val="FF0000"/>
                </a:solidFill>
              </a:rPr>
              <a:t>主講人</a:t>
            </a:r>
            <a:r>
              <a:rPr lang="en-US" altLang="zh-TW" dirty="0">
                <a:solidFill>
                  <a:srgbClr val="FF0000"/>
                </a:solidFill>
              </a:rPr>
              <a:t>:</a:t>
            </a:r>
            <a:r>
              <a:rPr lang="zh-TW" altLang="en-US" dirty="0">
                <a:solidFill>
                  <a:srgbClr val="FF0000"/>
                </a:solidFill>
              </a:rPr>
              <a:t>張緯德</a:t>
            </a:r>
            <a:r>
              <a:rPr lang="en-US" altLang="zh-TW" dirty="0">
                <a:solidFill>
                  <a:srgbClr val="FF0000"/>
                </a:solidFill>
              </a:rPr>
              <a:t>, Image segmentation, Representation, and Description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6220444-5FEA-4A21-9A42-47C03FE3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51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543BE6E-DEDD-4D2F-8016-55EB0FC3A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4" t="6953" r="16447" b="10466"/>
          <a:stretch>
            <a:fillRect/>
          </a:stretch>
        </p:blipFill>
        <p:spPr bwMode="auto">
          <a:xfrm>
            <a:off x="2047119" y="1722783"/>
            <a:ext cx="2819400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3F6FB39B-84D5-456E-A60B-1853D44C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5" t="6953" r="16447" b="10466"/>
          <a:stretch>
            <a:fillRect/>
          </a:stretch>
        </p:blipFill>
        <p:spPr bwMode="auto">
          <a:xfrm>
            <a:off x="6884505" y="1722783"/>
            <a:ext cx="2743200" cy="26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FF581B1-746B-4224-B6AF-AF5DDF0675A2}"/>
              </a:ext>
            </a:extLst>
          </p:cNvPr>
          <p:cNvSpPr/>
          <p:nvPr/>
        </p:nvSpPr>
        <p:spPr>
          <a:xfrm>
            <a:off x="2160105" y="4694583"/>
            <a:ext cx="270641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Citra </a:t>
            </a:r>
            <a:r>
              <a:rPr lang="en-US" sz="2400" b="1" dirty="0" err="1">
                <a:solidFill>
                  <a:srgbClr val="C00000"/>
                </a:solidFill>
              </a:rPr>
              <a:t>medis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5585802-9ACC-4FCB-A4E3-880471AF6BAA}"/>
              </a:ext>
            </a:extLst>
          </p:cNvPr>
          <p:cNvSpPr/>
          <p:nvPr/>
        </p:nvSpPr>
        <p:spPr>
          <a:xfrm>
            <a:off x="6884505" y="4694583"/>
            <a:ext cx="2743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Hasil </a:t>
            </a:r>
            <a:r>
              <a:rPr lang="en-US" sz="2000" b="1" dirty="0" err="1">
                <a:solidFill>
                  <a:srgbClr val="C00000"/>
                </a:solidFill>
              </a:rPr>
              <a:t>segmentasi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33517-0474-476B-B5E9-8E6BE461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31FB-D151-43AF-9F48-3099D7E5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Seeded Region Growing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95AF8-6060-4F45-B2A9-DAD00E28A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DD8F6-F47F-42D8-9B94-6F5509286861}"/>
              </a:ext>
            </a:extLst>
          </p:cNvPr>
          <p:cNvSpPr txBox="1"/>
          <p:nvPr/>
        </p:nvSpPr>
        <p:spPr>
          <a:xfrm>
            <a:off x="975360" y="1502688"/>
            <a:ext cx="11023600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read image</a:t>
            </a:r>
          </a:p>
          <a:p>
            <a:r>
              <a:rPr lang="en-US" sz="17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reg_maxdist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0.2;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im2double(</a:t>
            </a:r>
            <a:r>
              <a:rPr lang="en-US" sz="17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7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'lada-gray.bmp'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subplot(121);</a:t>
            </a:r>
          </a:p>
          <a:p>
            <a:r>
              <a:rPr lang="en-US" sz="17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en-US" sz="17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let the user pick one point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</a:t>
            </a:r>
            <a:r>
              <a:rPr lang="en-US" sz="17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x,y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] = </a:t>
            </a:r>
            <a:r>
              <a:rPr lang="en-US" sz="17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ginput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(1);</a:t>
            </a:r>
          </a:p>
          <a:p>
            <a:r>
              <a:rPr lang="en-US" sz="17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round to integer to match required input by </a:t>
            </a:r>
            <a:r>
              <a:rPr lang="en-US" sz="17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regiongrowing</a:t>
            </a:r>
            <a:r>
              <a:rPr lang="en-US" sz="17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function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x = round(x);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y = round(y);</a:t>
            </a:r>
          </a:p>
          <a:p>
            <a:r>
              <a:rPr lang="en-US" sz="17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plot point on original image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hold </a:t>
            </a:r>
            <a:r>
              <a:rPr lang="en-US" sz="17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on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plot(x,y,</a:t>
            </a:r>
            <a:r>
              <a:rPr lang="en-US" sz="17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'xg'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17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'MarkerSize'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,20,</a:t>
            </a:r>
            <a:r>
              <a:rPr lang="en-US" sz="17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'LineWidth'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,2);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hold </a:t>
            </a:r>
            <a:r>
              <a:rPr lang="en-US" sz="17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off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7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get region from seed point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J = </a:t>
            </a:r>
            <a:r>
              <a:rPr lang="en-US" sz="17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regiongrowing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7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I,y,x,reg_maxdist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7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plot region</a:t>
            </a:r>
          </a:p>
          <a:p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subplot(122);</a:t>
            </a:r>
          </a:p>
          <a:p>
            <a:r>
              <a:rPr lang="en-US" sz="17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7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(J);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15857-B10F-4F6F-B915-92FFDDF3E74C}"/>
              </a:ext>
            </a:extLst>
          </p:cNvPr>
          <p:cNvSpPr txBox="1"/>
          <p:nvPr/>
        </p:nvSpPr>
        <p:spPr>
          <a:xfrm>
            <a:off x="3591561" y="6308209"/>
            <a:ext cx="799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https://stackoverflow.com/questions/44234856/region-growing-in-matlab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59E17-0B45-45C0-811F-9719D67B4073}"/>
              </a:ext>
            </a:extLst>
          </p:cNvPr>
          <p:cNvSpPr txBox="1"/>
          <p:nvPr/>
        </p:nvSpPr>
        <p:spPr>
          <a:xfrm>
            <a:off x="7355469" y="786120"/>
            <a:ext cx="210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segmentasi.m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8205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A16F-19AD-4F3D-B736-88B10374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EEB41-45CB-4565-B202-ADD7405AD12C}"/>
              </a:ext>
            </a:extLst>
          </p:cNvPr>
          <p:cNvSpPr txBox="1"/>
          <p:nvPr/>
        </p:nvSpPr>
        <p:spPr>
          <a:xfrm>
            <a:off x="665480" y="211246"/>
            <a:ext cx="110591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function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J=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regiongrowing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I,x,y,reg_maxdist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This function performs "region growing" in an image from a specified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seedpoint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J =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regiongrowing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I,x,y,t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% I : input image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J : logical output image of region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: the position of the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seedpoint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(if not given uses function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getpts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 : maximum intensity distance (defaults to 0.2)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The region is iteratively grown by comparing all unallocated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neighbouring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pixels to the region.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The difference between a pixel's intensity value and the region's mean,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is used as a measure of similarity. The pixel with the smallest difference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measured this way is allocated to the respective region.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This process stops when the intensity difference between region mean and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new pixel become larger than a certain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treshold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(t)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Example: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 = im2double(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('medtest.png'));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x=198; y=359;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J =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regiongrowing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(I,x,y,0.2);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figure,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(I+J);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Author: D. Kroon, University of Twente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2869D-4BE7-45BC-A825-337E289A0F3F}"/>
              </a:ext>
            </a:extLst>
          </p:cNvPr>
          <p:cNvSpPr txBox="1"/>
          <p:nvPr/>
        </p:nvSpPr>
        <p:spPr>
          <a:xfrm>
            <a:off x="9397629" y="24765"/>
            <a:ext cx="2562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regiongrowing.m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793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F02CF7-24B6-4080-8AB6-6E2FDDBE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F5B46-4233-476B-B7BF-EBB6361151AD}"/>
              </a:ext>
            </a:extLst>
          </p:cNvPr>
          <p:cNvSpPr txBox="1"/>
          <p:nvPr/>
        </p:nvSpPr>
        <p:spPr>
          <a:xfrm>
            <a:off x="944880" y="931406"/>
            <a:ext cx="99466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(exist(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'reg_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maxdist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'var'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)==0),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reg_maxdist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=0.2;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(exist(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y'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'var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)==0), 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(I,[]); [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y,x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]=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getpts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 y=round(y(1)); x=round(x(1));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J = zeros(size(I));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Isizes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size(I);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Dimensions of input image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reg_mean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The mean of the segmented region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reg_size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Number of pixels in region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Free memory to store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neighbours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of the (segmented) region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neg_free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10000;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neg_pos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=0;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neg_list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zeros(neg_free,3);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pixdist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=0;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Distance of the region newest pixel to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regio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mean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Neighbor locations (footprint)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neigb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=[-1 0; 1 0; 0 -1;0 1];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Start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regiogrowing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until distance between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regio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and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posible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new pixels become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higher than a certain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treshold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901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372BD-F9C6-4B33-A1C8-5281C89B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905127-118E-4A32-9402-8745909ACF4D}"/>
              </a:ext>
            </a:extLst>
          </p:cNvPr>
          <p:cNvSpPr txBox="1"/>
          <p:nvPr/>
        </p:nvSpPr>
        <p:spPr>
          <a:xfrm>
            <a:off x="838200" y="407422"/>
            <a:ext cx="1209548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while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pixdist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&lt;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reg_maxdist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&amp;&amp;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reg_size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&lt;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numel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Add new neighbors pixels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j=1:4,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Calculate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neighbour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coordinate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xn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x +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neigb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(j,1);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yn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y +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neigb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(j,2);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Check if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neighbour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is inside or outside the image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ins=(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xn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&gt;=1)&amp;&amp;(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yn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&gt;=1)&amp;&amp;(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xn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&lt;=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Isizes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(1))&amp;&amp;(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yn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&lt;=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Isizes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(2));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Add neighbor if inside and not already part of the segmented area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(ins&amp;&amp;(J(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xn,yn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)==0))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neg_pos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neg_pos+1;</a:t>
            </a:r>
          </a:p>
          <a:p>
            <a:r>
              <a:rPr lang="nn-NO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neg_list(neg_pos,:) = [xn yn I(xn,yn)]; J(xn,yn)=1;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Add a new block of free memory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(neg_pos+10&gt;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neg_free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neg_free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=neg_free+10000;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neg_list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((neg_pos+1):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neg_free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,:)=0;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909629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F5186-2639-4407-8F70-174D72F9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84E462-DF14-4B3F-AEBE-48FA17E23CA2}"/>
              </a:ext>
            </a:extLst>
          </p:cNvPr>
          <p:cNvSpPr txBox="1"/>
          <p:nvPr/>
        </p:nvSpPr>
        <p:spPr>
          <a:xfrm>
            <a:off x="955040" y="841167"/>
            <a:ext cx="1090168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Add pixel with intensity nearest to the mean of the region, to the region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abs(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neg_list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(1:neg_pos,3)-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reg_mean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pixdist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index] = min(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J(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)=2;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reg_size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=reg_size+1;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Calculate the new mean of the region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reg_mean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 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reg_mean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reg_size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neg_list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(index,3))/(reg_size+1);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Save the x and y coordinates of the pixel (for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neighbour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add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proccess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x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neg_list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(index,1); y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neg_list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(index,2);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Remove the pixel from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neighbour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(check) list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neg_list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(index,:)=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neg_list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neg_pos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,:);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neg_pos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=neg_pos-1;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Return the segmented area as logical matrix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J=J&gt;1;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3F934-A017-4C11-8ABA-00C95A66093B}"/>
              </a:ext>
            </a:extLst>
          </p:cNvPr>
          <p:cNvSpPr txBox="1"/>
          <p:nvPr/>
        </p:nvSpPr>
        <p:spPr>
          <a:xfrm>
            <a:off x="2570166" y="5959554"/>
            <a:ext cx="862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https://www.mathworks.com/matlabcentral/fileexchange/19084-region-growing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879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391BF8-868A-4F96-B1ED-57F3B468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411DF-7883-4A21-A9FE-5CB6A74A7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281261"/>
            <a:ext cx="6811218" cy="60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498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D7CA4F-4E6C-4692-B475-7E691B14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B5F26-6A7B-4AF0-B250-09FCD9E0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300836"/>
            <a:ext cx="7014418" cy="62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967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>
            <a:extLst>
              <a:ext uri="{FF2B5EF4-FFF2-40B4-BE49-F238E27FC236}">
                <a16:creationId xmlns:a16="http://schemas.microsoft.com/office/drawing/2014/main" id="{5C288D38-0C62-4294-AC42-E0392EB6B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604" y="859528"/>
            <a:ext cx="7851775" cy="540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5C5AF-3225-46D0-902E-5852C4F6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811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6B53-5264-4BD9-862A-D3CE0CD3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BERSAMBUNG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96879-1C3B-ED9F-A19A-FD2322D8E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B5F6C-D2FD-C0E1-3F6A-05EE110C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2740-85A5-41E9-89B5-4285D4909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Beberapa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aplikasi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segmentasi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citra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E04B1-5454-433F-B264-E95807FDB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 </a:t>
            </a:r>
            <a:r>
              <a:rPr lang="en-US" b="1" dirty="0"/>
              <a:t>Medical imaging </a:t>
            </a:r>
          </a:p>
          <a:p>
            <a:pPr marL="396875" indent="-396875">
              <a:buNone/>
            </a:pPr>
            <a:r>
              <a:rPr lang="en-US" dirty="0"/>
              <a:t>     </a:t>
            </a:r>
            <a:r>
              <a:rPr lang="id-ID" dirty="0"/>
              <a:t>Selama diagnosis medis untuk kanker, ahli patologi men</a:t>
            </a:r>
            <a:r>
              <a:rPr lang="en-US" dirty="0" err="1"/>
              <a:t>ginjeksi</a:t>
            </a:r>
            <a:r>
              <a:rPr lang="id-ID" dirty="0"/>
              <a:t> jaringan tubuh dengan </a:t>
            </a:r>
            <a:r>
              <a:rPr lang="id-ID" i="1" dirty="0"/>
              <a:t>hematoxylin</a:t>
            </a:r>
            <a:r>
              <a:rPr lang="id-ID" dirty="0"/>
              <a:t> dan </a:t>
            </a:r>
            <a:r>
              <a:rPr lang="id-ID" i="1" dirty="0"/>
              <a:t>eosin</a:t>
            </a:r>
            <a:r>
              <a:rPr lang="id-ID" dirty="0"/>
              <a:t> (H&amp;E) untuk membedakan jenis jaringan. </a:t>
            </a:r>
            <a:endParaRPr lang="en-US" dirty="0"/>
          </a:p>
          <a:p>
            <a:pPr marL="396875" indent="-396875">
              <a:buNone/>
            </a:pPr>
            <a:r>
              <a:rPr lang="en-US" dirty="0"/>
              <a:t>     </a:t>
            </a:r>
            <a:r>
              <a:rPr lang="id-ID" dirty="0"/>
              <a:t>Mereka kemudian menggunakan teknik segmentasi gambar yang disebut </a:t>
            </a:r>
            <a:r>
              <a:rPr lang="id-ID" i="1" dirty="0"/>
              <a:t>clustering</a:t>
            </a:r>
            <a:r>
              <a:rPr lang="id-ID" dirty="0"/>
              <a:t> untuk mengidentifikasi jenis jaringan tersebut dalam gambar mereka.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D247F-0075-4654-BE38-15C376B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57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34D9A-914F-447F-8D2C-6BA8502E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21E5A-57DB-4526-B04A-706B9491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213774"/>
            <a:ext cx="10546080" cy="5284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1DE3DA-A636-4D79-947C-91CFFE34CEE1}"/>
              </a:ext>
            </a:extLst>
          </p:cNvPr>
          <p:cNvSpPr txBox="1"/>
          <p:nvPr/>
        </p:nvSpPr>
        <p:spPr>
          <a:xfrm>
            <a:off x="1077846" y="5497869"/>
            <a:ext cx="10677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/>
              <a:t>Menggunakan clustering untuk membedakan jenis jaringan (bawah) pada citra jaringan tubuh (atas) yang diwarnai dengan hematoxylin dan eosin (H&amp;E).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83EA2-52E8-4F93-B234-DC40DB2BF273}"/>
              </a:ext>
            </a:extLst>
          </p:cNvPr>
          <p:cNvSpPr txBox="1"/>
          <p:nvPr/>
        </p:nvSpPr>
        <p:spPr>
          <a:xfrm>
            <a:off x="4206240" y="6279101"/>
            <a:ext cx="749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https://www.mathworks.com/discovery/image-segmentation.html</a:t>
            </a: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92862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C0C87-F53A-4E89-B065-4D5B44D2F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9120"/>
            <a:ext cx="10515600" cy="559784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Autonomous Vehicle  </a:t>
            </a:r>
          </a:p>
          <a:p>
            <a:pPr marL="346075" indent="-346075">
              <a:buNone/>
            </a:pPr>
            <a:r>
              <a:rPr lang="en-US" dirty="0"/>
              <a:t>    </a:t>
            </a:r>
            <a:r>
              <a:rPr lang="id-ID" dirty="0"/>
              <a:t>Saat merancang persepsi untuk kendaraan otonom, seperti mobil </a:t>
            </a:r>
            <a:r>
              <a:rPr lang="id-ID" i="1" dirty="0"/>
              <a:t>self-driving</a:t>
            </a:r>
            <a:r>
              <a:rPr lang="id-ID" dirty="0"/>
              <a:t>, segmentasi </a:t>
            </a:r>
            <a:r>
              <a:rPr lang="en-US" dirty="0" err="1"/>
              <a:t>citra</a:t>
            </a:r>
            <a:r>
              <a:rPr lang="id-ID" dirty="0"/>
              <a:t> digunakan untuk membantu sistem mengidentifikasi dan menemukan kendaraan dan objek lain di jalan.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C2575-3A68-41D7-BD76-D8AE5D5A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C803A4A-DB2F-4194-B579-489D7A07F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45" y="2471803"/>
            <a:ext cx="6478219" cy="3259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FBAAD9-78F0-434B-B521-F98865A6E1DA}"/>
              </a:ext>
            </a:extLst>
          </p:cNvPr>
          <p:cNvSpPr txBox="1"/>
          <p:nvPr/>
        </p:nvSpPr>
        <p:spPr>
          <a:xfrm>
            <a:off x="1828800" y="5715298"/>
            <a:ext cx="8930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/>
              <a:t>Menggunakan segmentasi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id-ID" dirty="0"/>
              <a:t>untuk mengaitkan setiap piksel gambar dengan label kelas (seperti mobil, jalan, langit, pejalan kaki, atau sepeda).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A7E0C-278A-49CB-A1B4-6EB175954BA9}"/>
              </a:ext>
            </a:extLst>
          </p:cNvPr>
          <p:cNvSpPr txBox="1"/>
          <p:nvPr/>
        </p:nvSpPr>
        <p:spPr>
          <a:xfrm>
            <a:off x="4175760" y="6356350"/>
            <a:ext cx="749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https://www.mathworks.com/discovery/image-segmentation.html</a:t>
            </a: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74380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8888</TotalTime>
  <Words>3011</Words>
  <Application>Microsoft Office PowerPoint</Application>
  <PresentationFormat>Widescreen</PresentationFormat>
  <Paragraphs>418</Paragraphs>
  <Slides>68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Office Theme</vt:lpstr>
      <vt:lpstr>Photo Editor Photo</vt:lpstr>
      <vt:lpstr>Visio.Drawing.5</vt:lpstr>
      <vt:lpstr>22 - Segmentasi Citra </vt:lpstr>
      <vt:lpstr>Segmentasi Citra</vt:lpstr>
      <vt:lpstr>PowerPoint Presentation</vt:lpstr>
      <vt:lpstr>PowerPoint Presentation</vt:lpstr>
      <vt:lpstr>PowerPoint Presentation</vt:lpstr>
      <vt:lpstr>PowerPoint Presentation</vt:lpstr>
      <vt:lpstr>Beberapa aplikasi segmentasi citra</vt:lpstr>
      <vt:lpstr>PowerPoint Presentation</vt:lpstr>
      <vt:lpstr>PowerPoint Presentation</vt:lpstr>
      <vt:lpstr>PowerPoint Presentation</vt:lpstr>
      <vt:lpstr>PowerPoint Presentation</vt:lpstr>
      <vt:lpstr>Kriteria Segmentasi</vt:lpstr>
      <vt:lpstr>Metode segmentasi citra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Pengambangan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Menentukan nilai T dengan dengan Metode Otsu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Kegunaan Citra Biner Hasil Pengambangan</vt:lpstr>
      <vt:lpstr>PowerPoint Presentation</vt:lpstr>
      <vt:lpstr>Penapis Luas</vt:lpstr>
      <vt:lpstr>PowerPoint Presentation</vt:lpstr>
      <vt:lpstr>PowerPoint Presentation</vt:lpstr>
      <vt:lpstr>2. Region Growing</vt:lpstr>
      <vt:lpstr>PowerPoint Presentation</vt:lpstr>
      <vt:lpstr>Unseeded Region Growing</vt:lpstr>
      <vt:lpstr>PowerPoint Presentation</vt:lpstr>
      <vt:lpstr>Seeded Region Growing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BERSAMBUNG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Dr.Ir. Rinaldi Munir, MT</dc:creator>
  <cp:lastModifiedBy>Dr. Ir. Rinaldi, M.T.</cp:lastModifiedBy>
  <cp:revision>603</cp:revision>
  <dcterms:created xsi:type="dcterms:W3CDTF">2019-08-23T02:29:55Z</dcterms:created>
  <dcterms:modified xsi:type="dcterms:W3CDTF">2025-11-11T08:18:21Z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2024-11-19T08:43:45Z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19605e69-529f-48ea-b2d2-a5050f5f3e29</vt:lpwstr>
  </property>
  <property fmtid="{D5CDD505-2E9C-101B-9397-08002B2CF9AE}" pid="8" name="MSIP_Label_38b525e5-f3da-4501-8f1e-526b6769fc56_ContentBits">
    <vt:lpwstr>0</vt:lpwstr>
  </property>
</Properties>
</file>