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5" r:id="rId19"/>
    <p:sldId id="296" r:id="rId20"/>
    <p:sldId id="281" r:id="rId21"/>
    <p:sldId id="297" r:id="rId22"/>
    <p:sldId id="275" r:id="rId23"/>
    <p:sldId id="298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74" r:id="rId40"/>
    <p:sldId id="293" r:id="rId41"/>
    <p:sldId id="294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74DC5-8945-44DE-86A0-B3FCB78954EE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8E8E4-60BB-42E2-A1C1-9CD528C3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7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0F67-CF0A-49B3-A5B3-2AA3B728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C0523-FCF1-48D8-9E4B-2D13CF6AF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10A4-1326-443F-9905-70D55633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8BD6-485B-4896-9385-DCF9D3193E06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CF0F6-8743-4BF0-9880-78CC0491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D8D9C-7FE7-4D55-97F5-7D69C21A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43E2-948A-443D-80FF-2B0E525E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2A0D5-091F-49FC-B6B6-5A4967B0F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AFDB-6204-4D78-942D-E2690BB2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414-B406-4F29-83E5-7DD5895F9E2C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98C93-E8C2-4068-B08C-3F5CB71D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1869A-8EAC-4C4E-8A24-7F83B452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87C0B-6725-4516-A72C-25332BA8B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FF7B1-F95E-4551-AD36-1B27E5F02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82B7-3CC7-4867-9F5E-82C1CD28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B86D-92B7-4F28-AF9D-24ECF090B1FD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ADC1E-3385-4163-B06B-5D931345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0A66-5055-4FAC-B823-B4B2FC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8572-507A-4EA6-9A0F-7F8766D6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E03F-2EB6-4182-A791-3AB639FF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4D1D-C8CC-45D0-ACFF-740F8D94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C0-ED31-42E5-A439-BA7A7717F365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ADF9-5BE2-4109-9CD8-C7152955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C5E3-F98B-4BCF-BF64-F6B4508C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25B5-00A2-428A-9542-13DBCD0F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A2B14-F29E-49BB-B9CB-1854E485A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5DA2-4AC8-417B-B23B-369709EF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34D8-FFB5-4469-886B-3507DB0AB3A4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4767C-3B7B-42DF-9B80-D3BBC5D9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0982-777C-445F-8114-E9EDD34E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13BF-4967-4177-AB4F-998FFAE4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1868-8384-4B79-8214-26388ECB1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3E5A5-F821-4B42-94C8-611AD3CB3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182F6-879A-4067-82ED-C14C6809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106C-D747-478B-9B6F-2D564E47A64B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92792-F0CC-491D-820A-02DA077E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3EAA5-9144-4DD4-B00D-6AF8577B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51E3-9E39-490B-824C-6879906A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02DD-9E06-43A0-A8BE-03B26323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E8CC0-97F7-409C-8095-D6D9D7BC7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D3AA2-8EB9-4D07-AE9C-7AB835979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D5C04-D256-4E2B-92E2-7E7BCB577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F7A56-C271-40BA-A4F2-333A9842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CA62-D11E-4195-9A15-5F1CE8E3C9E5}" type="datetime1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1FD45-AD6A-4967-9338-870C6730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E2018-3928-4F9A-A16B-79480377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6F50-9E34-4DF6-881C-2B282199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20B17-2AE2-4DCB-B167-0F80AD9F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C60F-154A-45F0-9677-C7B7FD92BA1B}" type="datetime1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80CF8-5A79-46D2-B34D-B8EF4CCE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378E4-A775-4D03-91F4-5980D58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348E6-38CE-4F98-BC96-C5668C58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9DFC-1DA8-458A-BB24-169C1118DF96}" type="datetime1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23F43-4FF1-4532-980B-400C4CD2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205EF-9B07-4632-9C5E-D9330D96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DF61-CB05-4261-84C7-715B3247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E5C3-3D38-4871-83E8-68B0E893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2393-8CAD-470A-804E-299F8F3D7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9728E-3D80-488A-A843-876DFA92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3C4-2AFB-4828-A150-35FC4B51D469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748EE-F2BD-4C48-8240-CF09396C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3B207-57D5-4C69-9C58-B05AE969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E9B-9743-4323-BAF7-3CEB93B0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178B2-3752-47FA-A8C7-41536508B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D9D8D-616F-4A32-A3DF-7EC4E81E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9F6A3-3F8F-4C6B-B8F3-529E67BD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67C4-AF37-472E-9201-7E96D0FBFB99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4D3D1-15BD-4B51-880B-E97B7553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8F680-94E3-480F-971D-07BCE17A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EF9E8-D603-46E4-AF6E-5BEB73DD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330DB-0EFE-418F-90E2-7B360DCD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90BE-7101-47AC-84F0-1CA61D95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3ECB9-F1B3-4BAE-A3BE-FF2936370C41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F0607-3879-4691-9B12-6C9DBF2CF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3624-C0BD-4F64-AFBC-822C454C4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7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5.emf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di </a:t>
            </a:r>
            <a:r>
              <a:rPr lang="en-US" b="1" dirty="0" err="1"/>
              <a:t>Ruang</a:t>
            </a:r>
            <a:r>
              <a:rPr lang="en-US" b="1" dirty="0"/>
              <a:t> Euclidean</a:t>
            </a:r>
            <a:br>
              <a:rPr lang="en-US" b="1" dirty="0"/>
            </a:br>
            <a:r>
              <a:rPr lang="en-US" sz="4000" b="1" dirty="0"/>
              <a:t>(</a:t>
            </a:r>
            <a:r>
              <a:rPr lang="en-US" sz="4000" b="1" dirty="0" err="1"/>
              <a:t>bagian</a:t>
            </a:r>
            <a:r>
              <a:rPr lang="en-US" sz="4000" b="1" dirty="0"/>
              <a:t>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3343537" y="406697"/>
            <a:ext cx="5789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#11 – Update 2024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AAF66-925E-1A6D-CF6B-6D9EF703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CBC3-13AF-47DA-99E7-0A7DD879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C7D0-AC36-4622-87A4-BB3DD8904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920" y="1941037"/>
            <a:ext cx="10515600" cy="2245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      </a:t>
            </a:r>
            <a:r>
              <a:rPr lang="en-US" b="1" dirty="0"/>
              <a:t>w</a:t>
            </a:r>
            <a:r>
              <a:rPr lang="en-US" dirty="0"/>
              <a:t> – </a:t>
            </a:r>
            <a:r>
              <a:rPr lang="en-US" b="1" dirty="0"/>
              <a:t>v</a:t>
            </a:r>
            <a:r>
              <a:rPr lang="en-US" dirty="0"/>
              <a:t> = </a:t>
            </a:r>
            <a:r>
              <a:rPr lang="en-US" b="1" dirty="0"/>
              <a:t>w</a:t>
            </a:r>
            <a:r>
              <a:rPr lang="en-US" dirty="0"/>
              <a:t> + (–</a:t>
            </a:r>
            <a:r>
              <a:rPr lang="en-US" b="1" dirty="0"/>
              <a:t>v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FB7326-A488-43E5-BB3E-0172B58A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834958"/>
            <a:ext cx="7660634" cy="190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E67F5-D13E-261E-0144-CE3DED01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44B4-9A4A-447A-A74A-AAF5D6AF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dan </a:t>
            </a:r>
            <a:r>
              <a:rPr lang="en-US" b="1" dirty="0"/>
              <a:t>w </a:t>
            </a:r>
            <a:r>
              <a:rPr lang="en-US" dirty="0"/>
              <a:t>= (w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– </a:t>
            </a:r>
            <a:r>
              <a:rPr lang="en-US" b="1" dirty="0"/>
              <a:t>w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 – w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 –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–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 2: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(3, –1 , 4) dan </a:t>
            </a:r>
            <a:r>
              <a:rPr lang="en-US" b="1" dirty="0"/>
              <a:t>w </a:t>
            </a:r>
            <a:r>
              <a:rPr lang="en-US" dirty="0"/>
              <a:t>= (4, 0, 8)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b="1" dirty="0"/>
              <a:t>v</a:t>
            </a:r>
            <a:r>
              <a:rPr lang="en-US" dirty="0"/>
              <a:t> – </a:t>
            </a:r>
            <a:r>
              <a:rPr lang="en-US" b="1" dirty="0"/>
              <a:t>w</a:t>
            </a:r>
            <a:r>
              <a:rPr lang="en-US" dirty="0"/>
              <a:t> = (3 – 4, –1 – 0, 4 – 8) = (–1, –1 , –4)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32FB4-E0C7-9ED6-C391-8DD19771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631A-1FE8-475D-A997-5562291D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skalar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C36E-9DA8-4B30-8AFA-E4734C7A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k</a:t>
            </a:r>
            <a:r>
              <a:rPr lang="en-US" b="1" dirty="0" err="1"/>
              <a:t>v</a:t>
            </a:r>
            <a:r>
              <a:rPr lang="en-US" dirty="0"/>
              <a:t> =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|k| kali Panjang </a:t>
            </a:r>
            <a:r>
              <a:rPr lang="en-US" b="1" dirty="0"/>
              <a:t>v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0FD5A1-07AA-4F0E-BC5C-7E45C4CB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40" y="2401094"/>
            <a:ext cx="34623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32A10-BEAA-2584-826F-E036E91E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44B4-9A4A-447A-A74A-AAF5D6AF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b="1" dirty="0" err="1"/>
              <a:t>v</a:t>
            </a:r>
            <a:r>
              <a:rPr lang="en-US" b="1" dirty="0"/>
              <a:t> </a:t>
            </a:r>
            <a:r>
              <a:rPr lang="en-US" dirty="0"/>
              <a:t>= (kv</a:t>
            </a:r>
            <a:r>
              <a:rPr lang="en-US" baseline="-25000" dirty="0"/>
              <a:t>1</a:t>
            </a:r>
            <a:r>
              <a:rPr lang="en-US" dirty="0"/>
              <a:t>, kv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kv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 3: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(4, 6 , –2)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2</a:t>
            </a:r>
            <a:r>
              <a:rPr lang="en-US" b="1" dirty="0"/>
              <a:t>v</a:t>
            </a:r>
            <a:r>
              <a:rPr lang="en-US" dirty="0"/>
              <a:t> = (8, 12, –4)</a:t>
            </a:r>
          </a:p>
          <a:p>
            <a:pPr marL="0" indent="0">
              <a:buNone/>
            </a:pPr>
            <a:r>
              <a:rPr lang="en-US" dirty="0"/>
              <a:t>		½</a:t>
            </a:r>
            <a:r>
              <a:rPr lang="en-US" b="1" dirty="0"/>
              <a:t>v</a:t>
            </a:r>
            <a:r>
              <a:rPr lang="en-US" dirty="0"/>
              <a:t> = (2, 3, –1)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885231-9709-443D-A326-B502C4042F28}"/>
              </a:ext>
            </a:extLst>
          </p:cNvPr>
          <p:cNvCxnSpPr>
            <a:cxnSpLocks/>
          </p:cNvCxnSpPr>
          <p:nvPr/>
        </p:nvCxnSpPr>
        <p:spPr>
          <a:xfrm flipV="1">
            <a:off x="2297211" y="4663440"/>
            <a:ext cx="1512789" cy="15135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A831527-AD0F-4233-8C93-3468E791D8E6}"/>
              </a:ext>
            </a:extLst>
          </p:cNvPr>
          <p:cNvSpPr/>
          <p:nvPr/>
        </p:nvSpPr>
        <p:spPr>
          <a:xfrm>
            <a:off x="2703850" y="4945977"/>
            <a:ext cx="258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BD7AB-93B8-4E53-93FA-23C142D2F804}"/>
              </a:ext>
            </a:extLst>
          </p:cNvPr>
          <p:cNvSpPr/>
          <p:nvPr/>
        </p:nvSpPr>
        <p:spPr>
          <a:xfrm>
            <a:off x="3810000" y="4402574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(4, 6 , –2)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C86E2E-6A40-4382-9D79-3D23B51CAD6D}"/>
              </a:ext>
            </a:extLst>
          </p:cNvPr>
          <p:cNvCxnSpPr>
            <a:cxnSpLocks/>
          </p:cNvCxnSpPr>
          <p:nvPr/>
        </p:nvCxnSpPr>
        <p:spPr>
          <a:xfrm flipV="1">
            <a:off x="4651920" y="5476240"/>
            <a:ext cx="722720" cy="7007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88B7A7D-BE76-468F-9184-91A2BE23B691}"/>
              </a:ext>
            </a:extLst>
          </p:cNvPr>
          <p:cNvSpPr/>
          <p:nvPr/>
        </p:nvSpPr>
        <p:spPr>
          <a:xfrm>
            <a:off x="5269011" y="5050869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(2, 3, –1)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9F66C-09EE-403E-B2C1-AF72A272A0B2}"/>
              </a:ext>
            </a:extLst>
          </p:cNvPr>
          <p:cNvSpPr/>
          <p:nvPr/>
        </p:nvSpPr>
        <p:spPr>
          <a:xfrm>
            <a:off x="4651920" y="5476240"/>
            <a:ext cx="4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½</a:t>
            </a:r>
            <a:r>
              <a:rPr lang="en-US" sz="2000" b="1" dirty="0"/>
              <a:t>v</a:t>
            </a:r>
            <a:endParaRPr lang="en-US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23B71D-D871-4B3D-BC4A-6724517E48CE}"/>
              </a:ext>
            </a:extLst>
          </p:cNvPr>
          <p:cNvCxnSpPr>
            <a:cxnSpLocks/>
          </p:cNvCxnSpPr>
          <p:nvPr/>
        </p:nvCxnSpPr>
        <p:spPr>
          <a:xfrm flipV="1">
            <a:off x="6798374" y="3088640"/>
            <a:ext cx="2873946" cy="308832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4CB8071-4CF0-4AB9-9AE6-9257D07EE6A6}"/>
              </a:ext>
            </a:extLst>
          </p:cNvPr>
          <p:cNvSpPr/>
          <p:nvPr/>
        </p:nvSpPr>
        <p:spPr>
          <a:xfrm>
            <a:off x="9672320" y="2827774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(8, 12, –4)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6333DA-5B1E-4B38-8963-CFD257A755D9}"/>
              </a:ext>
            </a:extLst>
          </p:cNvPr>
          <p:cNvSpPr/>
          <p:nvPr/>
        </p:nvSpPr>
        <p:spPr>
          <a:xfrm>
            <a:off x="8030002" y="403324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</a:t>
            </a:r>
            <a:r>
              <a:rPr lang="en-US" sz="2000" b="1" dirty="0"/>
              <a:t>v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7F2534-7598-132E-206A-A940E795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D9AB-41C5-40F5-817A-E4496FAF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berawal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asal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817E0-223E-43EA-9D73-0E3E4332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8500"/>
            <a:ext cx="4053068" cy="3212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A7BED-D8F5-4947-BA79-08641A263C14}"/>
              </a:ext>
            </a:extLst>
          </p:cNvPr>
          <p:cNvSpPr txBox="1"/>
          <p:nvPr/>
        </p:nvSpPr>
        <p:spPr>
          <a:xfrm>
            <a:off x="5347159" y="1851487"/>
            <a:ext cx="5935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 R</a:t>
            </a:r>
            <a:r>
              <a:rPr lang="en-US" sz="2400" baseline="30000" dirty="0">
                <a:solidFill>
                  <a:srgbClr val="FF0000"/>
                </a:solidFill>
              </a:rPr>
              <a:t>2 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y</a:t>
            </a:r>
            <a:r>
              <a:rPr lang="en-US" sz="2400" baseline="-25000" dirty="0"/>
              <a:t>1</a:t>
            </a:r>
            <a:r>
              <a:rPr lang="en-US" sz="2400" dirty="0"/>
              <a:t>) dan P</a:t>
            </a:r>
            <a:r>
              <a:rPr lang="en-US" sz="2400" baseline="-25000" dirty="0"/>
              <a:t>2</a:t>
            </a:r>
            <a:r>
              <a:rPr lang="en-US" sz="2400" dirty="0"/>
              <a:t>(x</a:t>
            </a:r>
            <a:r>
              <a:rPr lang="en-US" sz="2400" baseline="-25000" dirty="0"/>
              <a:t>2</a:t>
            </a:r>
            <a:r>
              <a:rPr lang="en-US" sz="2400" dirty="0"/>
              <a:t>, y</a:t>
            </a:r>
            <a:r>
              <a:rPr lang="en-US" sz="2400" baseline="-25000" dirty="0"/>
              <a:t>2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baseline="-25000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3F5F-FAA5-4C4B-A558-E03076E00684}"/>
                  </a:ext>
                </a:extLst>
              </p:cNvPr>
              <p:cNvSpPr txBox="1"/>
              <p:nvPr/>
            </p:nvSpPr>
            <p:spPr>
              <a:xfrm>
                <a:off x="5455128" y="2532983"/>
                <a:ext cx="3031214" cy="1247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–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    = (x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– (x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</a:t>
                </a:r>
              </a:p>
              <a:p>
                <a:r>
                  <a:rPr lang="en-US" sz="2400" dirty="0"/>
                  <a:t>    = (x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3F5F-FAA5-4C4B-A558-E03076E00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28" y="2532983"/>
                <a:ext cx="3031214" cy="1247521"/>
              </a:xfrm>
              <a:prstGeom prst="rect">
                <a:avLst/>
              </a:prstGeom>
              <a:blipFill>
                <a:blip r:embed="rId5"/>
                <a:stretch>
                  <a:fillRect l="-3219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C54D1B3-3D2A-456D-9AD7-1D1549F74B5E}"/>
              </a:ext>
            </a:extLst>
          </p:cNvPr>
          <p:cNvSpPr txBox="1"/>
          <p:nvPr/>
        </p:nvSpPr>
        <p:spPr>
          <a:xfrm>
            <a:off x="5347159" y="4000335"/>
            <a:ext cx="653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 R</a:t>
            </a:r>
            <a:r>
              <a:rPr lang="en-US" sz="2400" baseline="30000" dirty="0">
                <a:solidFill>
                  <a:srgbClr val="FF0000"/>
                </a:solidFill>
              </a:rPr>
              <a:t>3 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 y</a:t>
            </a:r>
            <a:r>
              <a:rPr lang="en-US" sz="2400" baseline="-25000" dirty="0"/>
              <a:t>1</a:t>
            </a:r>
            <a:r>
              <a:rPr lang="en-US" sz="2400" dirty="0"/>
              <a:t>, z</a:t>
            </a:r>
            <a:r>
              <a:rPr lang="en-US" sz="2400" baseline="-25000" dirty="0"/>
              <a:t>1</a:t>
            </a:r>
            <a:r>
              <a:rPr lang="en-US" sz="2400" dirty="0"/>
              <a:t>) dan P</a:t>
            </a:r>
            <a:r>
              <a:rPr lang="en-US" sz="2400" baseline="-25000" dirty="0"/>
              <a:t>2</a:t>
            </a:r>
            <a:r>
              <a:rPr lang="en-US" sz="2400" dirty="0"/>
              <a:t>(x</a:t>
            </a:r>
            <a:r>
              <a:rPr lang="en-US" sz="2400" baseline="-25000" dirty="0"/>
              <a:t>2</a:t>
            </a:r>
            <a:r>
              <a:rPr lang="en-US" sz="2400" dirty="0"/>
              <a:t>, y</a:t>
            </a:r>
            <a:r>
              <a:rPr lang="en-US" sz="2400" baseline="-25000" dirty="0"/>
              <a:t>2</a:t>
            </a:r>
            <a:r>
              <a:rPr lang="en-US" sz="2400" dirty="0"/>
              <a:t>, z</a:t>
            </a:r>
            <a:r>
              <a:rPr lang="en-US" sz="2400" baseline="-25000" dirty="0"/>
              <a:t>2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baseline="-25000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CC4E0-1985-4339-AA4E-D87BF7668963}"/>
                  </a:ext>
                </a:extLst>
              </p:cNvPr>
              <p:cNvSpPr txBox="1"/>
              <p:nvPr/>
            </p:nvSpPr>
            <p:spPr>
              <a:xfrm>
                <a:off x="5639277" y="4614219"/>
                <a:ext cx="4298293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(x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CC4E0-1985-4339-AA4E-D87BF7668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77" y="4614219"/>
                <a:ext cx="4298293" cy="506421"/>
              </a:xfrm>
              <a:prstGeom prst="rect">
                <a:avLst/>
              </a:prstGeom>
              <a:blipFill>
                <a:blip r:embed="rId6"/>
                <a:stretch>
                  <a:fillRect l="-2128" t="-1205" r="-142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56626EB-D791-4450-A735-14E2FADB22C5}"/>
              </a:ext>
            </a:extLst>
          </p:cNvPr>
          <p:cNvSpPr txBox="1"/>
          <p:nvPr/>
        </p:nvSpPr>
        <p:spPr>
          <a:xfrm>
            <a:off x="958039" y="5467687"/>
            <a:ext cx="7045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P</a:t>
            </a:r>
            <a:r>
              <a:rPr lang="en-US" sz="2400" baseline="-25000" dirty="0"/>
              <a:t>1</a:t>
            </a:r>
            <a:r>
              <a:rPr lang="en-US" sz="2400" dirty="0"/>
              <a:t>(2, – 1, 4) dan P</a:t>
            </a:r>
            <a:r>
              <a:rPr lang="en-US" sz="2400" baseline="-25000" dirty="0"/>
              <a:t>2</a:t>
            </a:r>
            <a:r>
              <a:rPr lang="en-US" sz="2400" dirty="0"/>
              <a:t>(7, 5, –8), </a:t>
            </a:r>
            <a:r>
              <a:rPr lang="en-US" sz="2400" dirty="0" err="1"/>
              <a:t>maka</a:t>
            </a:r>
            <a:endParaRPr lang="en-US" sz="2400" dirty="0"/>
          </a:p>
          <a:p>
            <a:r>
              <a:rPr lang="en-US" sz="2400" baseline="-25000" dirty="0"/>
              <a:t>                   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FB02A-A12F-477E-921E-B85B2D0B0063}"/>
                  </a:ext>
                </a:extLst>
              </p:cNvPr>
              <p:cNvSpPr txBox="1"/>
              <p:nvPr/>
            </p:nvSpPr>
            <p:spPr>
              <a:xfrm>
                <a:off x="2367757" y="5986454"/>
                <a:ext cx="905279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(x</a:t>
                </a:r>
                <a:r>
                  <a:rPr lang="en-US" sz="2400" baseline="-25000" dirty="0"/>
                  <a:t>2 </a:t>
                </a:r>
                <a:r>
                  <a:rPr lang="en-US" sz="2400" dirty="0"/>
                  <a:t>–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= (7 – 2, 5 – (–1), –8 – 4) = (5, 6, –12)  </a:t>
                </a:r>
                <a:r>
                  <a:rPr lang="en-US" sz="2400" baseline="-250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FB02A-A12F-477E-921E-B85B2D0B0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757" y="5986454"/>
                <a:ext cx="9052799" cy="506421"/>
              </a:xfrm>
              <a:prstGeom prst="rect">
                <a:avLst/>
              </a:prstGeom>
              <a:blipFill>
                <a:blip r:embed="rId7"/>
                <a:stretch>
                  <a:fillRect l="-1010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C02902-BCFE-8CB3-610E-D6D6A40E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71C4-45C7-4B4F-BAFE-C1942D5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FF9C-EEAA-48C6-ADD0-5E359464E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2548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Panjang (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i="1" dirty="0"/>
                  <a:t>magnitude</a:t>
                </a:r>
                <a:r>
                  <a:rPr lang="en-US" dirty="0"/>
                  <a:t>)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b="1" dirty="0" err="1"/>
                  <a:t>norma</a:t>
                </a:r>
                <a:r>
                  <a:rPr lang="en-US" dirty="0"/>
                  <a:t> (</a:t>
                </a:r>
                <a:r>
                  <a:rPr lang="en-US" i="1" dirty="0"/>
                  <a:t>norm</a:t>
                </a:r>
                <a:r>
                  <a:rPr lang="en-US" dirty="0"/>
                  <a:t>) </a:t>
                </a:r>
                <a:r>
                  <a:rPr lang="en-US" b="1" dirty="0"/>
                  <a:t>v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i="1" dirty="0"/>
                  <a:t> </a:t>
                </a:r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. </a:t>
                </a:r>
                <a:endParaRPr lang="en-US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juga </a:t>
                </a:r>
                <a:r>
                  <a:rPr lang="en-US" b="1" dirty="0" err="1"/>
                  <a:t>norma</a:t>
                </a:r>
                <a:r>
                  <a:rPr lang="en-US" b="1" dirty="0"/>
                  <a:t> Euclidean</a:t>
                </a:r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) 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v</a:t>
                </a:r>
                <a:r>
                  <a:rPr lang="en-US" baseline="-25000" dirty="0"/>
                  <a:t>3</a:t>
                </a:r>
                <a:r>
                  <a:rPr lang="en-US" dirty="0"/>
                  <a:t>) di R</a:t>
                </a:r>
                <a:r>
                  <a:rPr lang="en-US" baseline="30000" dirty="0"/>
                  <a:t>3</a:t>
                </a:r>
                <a:r>
                  <a:rPr lang="en-US" dirty="0"/>
                  <a:t>adalah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 </a:t>
                </a:r>
                <a:r>
                  <a:rPr lang="en-US" dirty="0" err="1"/>
                  <a:t>vektor</a:t>
                </a:r>
                <a:r>
                  <a:rPr lang="en-US" dirty="0"/>
                  <a:t> 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…,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dirty="0"/>
                  <a:t>) di R</a:t>
                </a:r>
                <a:r>
                  <a:rPr lang="en-US" baseline="30000" dirty="0"/>
                  <a:t>n 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…+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FF9C-EEAA-48C6-ADD0-5E359464E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25480" cy="4351338"/>
              </a:xfrm>
              <a:blipFill>
                <a:blip r:embed="rId4"/>
                <a:stretch>
                  <a:fillRect l="-90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C8993-DC2D-08A4-B9B0-F18F6F1E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1D2BC-ECDB-4708-8B9C-E97004F6AF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8160"/>
                <a:ext cx="10515600" cy="59842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Jika 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dan P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norma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               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Jika 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 dan P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norma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               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u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u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, </a:t>
                </a:r>
                <a:r>
                  <a:rPr lang="en-US" sz="2400" b="1" dirty="0"/>
                  <a:t>v</a:t>
                </a:r>
                <a:r>
                  <a:rPr lang="en-US" sz="2400" dirty="0"/>
                  <a:t>):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               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, </a:t>
                </a:r>
                <a:r>
                  <a:rPr lang="en-US" sz="2400" b="1" dirty="0"/>
                  <a:t>v</a:t>
                </a:r>
                <a:r>
                  <a:rPr lang="en-US" sz="2400" dirty="0"/>
                  <a:t>) 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…+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1D2BC-ECDB-4708-8B9C-E97004F6A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8160"/>
                <a:ext cx="10515600" cy="5984240"/>
              </a:xfrm>
              <a:blipFill>
                <a:blip r:embed="rId4"/>
                <a:stretch>
                  <a:fillRect l="-812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845007-1993-4B4E-8D60-A11BF0EAE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135" y="894080"/>
            <a:ext cx="2262746" cy="16349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085C4-F273-E9F6-22EB-B9379A7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77BA4-29C4-47F5-97D8-7149EE19B4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637" y="500865"/>
                <a:ext cx="11038726" cy="58562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5: </a:t>
                </a:r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</a:t>
                </a:r>
              </a:p>
              <a:p>
                <a:pPr marL="571500" indent="-571500">
                  <a:buAutoNum type="romanLcParenBoth"/>
                </a:pPr>
                <a:endParaRPr lang="en-US" dirty="0"/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Jika</a:t>
                </a:r>
                <a:r>
                  <a:rPr lang="en-US" dirty="0"/>
                  <a:t> P</a:t>
                </a:r>
                <a:r>
                  <a:rPr lang="en-US" baseline="-25000" dirty="0"/>
                  <a:t>1</a:t>
                </a:r>
                <a:r>
                  <a:rPr lang="en-US" dirty="0"/>
                  <a:t>(2, –1 , –5) dan P</a:t>
                </a:r>
                <a:r>
                  <a:rPr lang="en-US" baseline="-25000" dirty="0"/>
                  <a:t>2</a:t>
                </a:r>
                <a:r>
                  <a:rPr lang="en-US" dirty="0"/>
                  <a:t>(4, –3 , 1) 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i="1" dirty="0"/>
                  <a:t>d</a:t>
                </a:r>
                <a:r>
                  <a:rPr lang="en-US" dirty="0"/>
                  <a:t> 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e>
                    </m:rad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(iii)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(1, 3, –2, 7) dan </a:t>
                </a:r>
                <a:r>
                  <a:rPr lang="en-US" b="1" dirty="0"/>
                  <a:t>v</a:t>
                </a:r>
                <a:r>
                  <a:rPr lang="en-US" dirty="0"/>
                  <a:t> = (0, 7, 2, 2)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di R</a:t>
                </a:r>
                <a:r>
                  <a:rPr lang="en-US" baseline="30000" dirty="0"/>
                  <a:t>4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:r>
                  <a:rPr lang="en-US" b="1" dirty="0"/>
                  <a:t>u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dirty="0"/>
                  <a:t>)  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(3−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58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77BA4-29C4-47F5-97D8-7149EE19B4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637" y="500865"/>
                <a:ext cx="11038726" cy="5856269"/>
              </a:xfrm>
              <a:blipFill>
                <a:blip r:embed="rId2"/>
                <a:stretch>
                  <a:fillRect l="-1160" t="-1665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28C763-5338-7C15-24BF-ABA5C47C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6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38A4-C2D8-8BAB-C898-CBBD961B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2B2AB-BAA1-9388-CDC2-4170E5A0CE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Diketahui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tiga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buah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vektor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(–2 , –1, 4, 5),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(3, 1, –5, 7), dan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= (–6, 2,1, 1).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Hitung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𝐮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err="1">
                    <a:ea typeface="Calibri" panose="020F0502020204030204" pitchFamily="34" charset="0"/>
                    <a:cs typeface="Calibri" panose="020F0502020204030204" pitchFamily="34" charset="0"/>
                  </a:rPr>
                  <a:t>Jawaban</a:t>
                </a:r>
                <a:r>
                  <a:rPr lang="en-US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3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𝐮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−5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𝐯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𝐰</m:t>
                    </m:r>
                  </m:oMath>
                </a14:m>
                <a:r>
                  <a:rPr lang="en-US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3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(–2 , –1, 4, 5) – 5(3, 1, –5, 7) + (–6, 2,1, 1)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= (–6 , –3, 12, 15) – (15, 5, –25, 35) + (–6, 2,1, 1) = (–27,  –6, 38, –19)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marR="0" indent="-5080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(−27)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(−6)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(38)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(−19)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2570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50,69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2B2AB-BAA1-9388-CDC2-4170E5A0C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6B652-1A76-29B9-3E1B-C95B2287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6AC75-132F-770A-DEFB-9E30CA5E3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9709"/>
                <a:ext cx="10515600" cy="5387254"/>
              </a:xfrm>
            </p:spPr>
            <p:txBody>
              <a:bodyPr/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n-US" sz="2400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𝐮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𝐯</m:t>
                    </m:r>
                  </m:oMath>
                </a14:m>
                <a:r>
                  <a:rPr lang="en-US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 (-5, -2, 9, -2)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𝐰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(–6, 2,1, 1) = (6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114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   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𝐮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𝐯</m:t>
                            </m:r>
                          </m:e>
                        </m:d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(6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(−2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114</m:t>
                                </m:r>
                              </m:e>
                            </m:rad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  </m:t>
                        </m:r>
                      </m:e>
                    </m:ra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4104+456+114+114 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4788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69,196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c)  3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3(–2 , –1, 4, 5) = (–6 , –3, 12, 15),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46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5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5(3, 1, –5, 7) = (15, 5, –25, 35),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21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–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–(–6, 2,1, 1) = (6, -2, -1, -1),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42</m:t>
                        </m:r>
                      </m:e>
                    </m:ra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46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- 10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42</m:t>
                        </m:r>
                      </m:e>
                    </m:rad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-31,96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6AC75-132F-770A-DEFB-9E30CA5E3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9709"/>
                <a:ext cx="10515600" cy="5387254"/>
              </a:xfrm>
              <a:blipFill>
                <a:blip r:embed="rId2"/>
                <a:stretch>
                  <a:fillRect l="-928" t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DC6EB-DFC7-860F-25AC-71DE6CA0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2231-D2EE-4BD8-8501-6FDCBAF2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A2EB6-29FE-40FD-863A-A20D3D281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351338"/>
          </a:xfrm>
        </p:spPr>
        <p:txBody>
          <a:bodyPr>
            <a:normAutofit/>
          </a:bodyPr>
          <a:lstStyle/>
          <a:p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: </a:t>
            </a:r>
            <a:r>
              <a:rPr lang="en-US" dirty="0" err="1"/>
              <a:t>skalar</a:t>
            </a:r>
            <a:r>
              <a:rPr lang="en-US" dirty="0"/>
              <a:t> dan </a:t>
            </a:r>
            <a:r>
              <a:rPr lang="en-US" dirty="0" err="1"/>
              <a:t>vektor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Skalar</a:t>
            </a:r>
            <a:r>
              <a:rPr lang="en-US" dirty="0"/>
              <a:t>: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temperatur</a:t>
            </a:r>
            <a:r>
              <a:rPr lang="en-US" dirty="0"/>
              <a:t> 15</a:t>
            </a:r>
            <a:r>
              <a:rPr lang="en-US" dirty="0">
                <a:sym typeface="Symbol" panose="05050102010706020507" pitchFamily="18" charset="2"/>
              </a:rPr>
              <a:t> C, </a:t>
            </a:r>
            <a:r>
              <a:rPr lang="en-US" dirty="0" err="1">
                <a:sym typeface="Symbol" panose="05050102010706020507" pitchFamily="18" charset="2"/>
              </a:rPr>
              <a:t>laju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kendaraan</a:t>
            </a:r>
            <a:r>
              <a:rPr lang="en-US" dirty="0">
                <a:sym typeface="Symbol" panose="05050102010706020507" pitchFamily="18" charset="2"/>
              </a:rPr>
              <a:t> 75 km/jam, </a:t>
            </a:r>
            <a:r>
              <a:rPr lang="en-US" dirty="0" err="1">
                <a:sym typeface="Symbol" panose="05050102010706020507" pitchFamily="18" charset="2"/>
              </a:rPr>
              <a:t>panjang</a:t>
            </a:r>
            <a:r>
              <a:rPr lang="en-US" dirty="0">
                <a:sym typeface="Symbol" panose="05050102010706020507" pitchFamily="18" charset="2"/>
              </a:rPr>
              <a:t> 2,5 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Vektor</a:t>
            </a:r>
            <a:r>
              <a:rPr lang="en-US" dirty="0"/>
              <a:t>: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arah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kecepatan</a:t>
            </a:r>
            <a:r>
              <a:rPr lang="en-US" dirty="0"/>
              <a:t> (</a:t>
            </a:r>
            <a:r>
              <a:rPr lang="en-US" b="1" dirty="0"/>
              <a:t>v</a:t>
            </a:r>
            <a:r>
              <a:rPr lang="en-US" dirty="0"/>
              <a:t>) </a:t>
            </a:r>
            <a:r>
              <a:rPr lang="en-US" dirty="0" err="1"/>
              <a:t>mobil</a:t>
            </a:r>
            <a:r>
              <a:rPr lang="en-US" dirty="0"/>
              <a:t> 80 km/jam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laut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284714-9915-4923-A830-11B87FCC21AB}"/>
              </a:ext>
            </a:extLst>
          </p:cNvPr>
          <p:cNvCxnSpPr/>
          <p:nvPr/>
        </p:nvCxnSpPr>
        <p:spPr>
          <a:xfrm flipV="1">
            <a:off x="9458960" y="5161280"/>
            <a:ext cx="1371600" cy="8128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18681E-B0DB-4373-B23D-5E2212D28083}"/>
              </a:ext>
            </a:extLst>
          </p:cNvPr>
          <p:cNvCxnSpPr/>
          <p:nvPr/>
        </p:nvCxnSpPr>
        <p:spPr>
          <a:xfrm>
            <a:off x="9458960" y="5974080"/>
            <a:ext cx="137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0BCE6E-1D67-4E72-ACE0-9AA1379B0DE8}"/>
              </a:ext>
            </a:extLst>
          </p:cNvPr>
          <p:cNvSpPr txBox="1"/>
          <p:nvPr/>
        </p:nvSpPr>
        <p:spPr>
          <a:xfrm>
            <a:off x="10532162" y="4791947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dirty="0"/>
              <a:t>= 80 km/jam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1D7F5-9A51-4EBB-82FE-18FBE4C0402A}"/>
              </a:ext>
            </a:extLst>
          </p:cNvPr>
          <p:cNvSpPr txBox="1"/>
          <p:nvPr/>
        </p:nvSpPr>
        <p:spPr>
          <a:xfrm>
            <a:off x="9888920" y="562296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  <a:r>
              <a:rPr lang="en-US" dirty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6A771-C7FA-46DF-DACD-13BB8CC9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C22AF-CCB9-993E-3669-128D8BB79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1164"/>
                <a:ext cx="105156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Jarak Euclidean (</a:t>
                </a:r>
                <a:r>
                  <a:rPr lang="en-US" sz="3200" b="1" i="1" dirty="0"/>
                  <a:t>Euclidean distance</a:t>
                </a:r>
                <a:r>
                  <a:rPr lang="en-US" sz="3200" b="1" dirty="0"/>
                  <a:t>)</a:t>
                </a:r>
              </a:p>
              <a:p>
                <a:r>
                  <a:rPr lang="en-US" sz="2400" dirty="0"/>
                  <a:t>Jarak dua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u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u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di R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b="1" dirty="0"/>
                  <a:t>     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b="1" dirty="0"/>
                  <a:t>u</a:t>
                </a:r>
                <a:r>
                  <a:rPr lang="en-US" sz="2400" dirty="0"/>
                  <a:t>, </a:t>
                </a:r>
                <a:r>
                  <a:rPr lang="en-US" sz="2400" b="1" dirty="0"/>
                  <a:t>v</a:t>
                </a:r>
                <a:r>
                  <a:rPr lang="en-US" sz="2400" dirty="0"/>
                  <a:t>) 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…+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sering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dinamakan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Euclidean.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Jarak Euclidean </a:t>
                </a:r>
                <a:r>
                  <a:rPr lang="en-US" sz="2400" dirty="0" err="1"/>
                  <a:t>berguna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seberapa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dekat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seberapa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lain (</a:t>
                </a:r>
                <a:r>
                  <a:rPr lang="en-US" sz="2400" i="1" dirty="0"/>
                  <a:t>object recognition</a:t>
                </a:r>
                <a:r>
                  <a:rPr lang="en-US" sz="2400" dirty="0"/>
                  <a:t>, </a:t>
                </a:r>
                <a:r>
                  <a:rPr lang="en-US" sz="2400" i="1" dirty="0"/>
                  <a:t>face recognition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dsb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sekumpulan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1, 2, …, m.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direpesentasikan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fitur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m</a:t>
                </a:r>
                <a:r>
                  <a:rPr lang="en-US" sz="2400" dirty="0"/>
                  <a:t> .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n </a:t>
                </a:r>
                <a:r>
                  <a:rPr lang="en-US" sz="2400" dirty="0" err="1"/>
                  <a:t>komponen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m</a:t>
                </a:r>
                <a:r>
                  <a:rPr lang="en-US" sz="2400" dirty="0"/>
                  <a:t> mana yang paling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hitung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m</a:t>
                </a:r>
                <a:r>
                  <a:rPr lang="en-US" sz="2400" dirty="0"/>
                  <a:t> . </a:t>
                </a:r>
                <a:r>
                  <a:rPr lang="en-US" sz="2400" dirty="0" err="1"/>
                  <a:t>Pilih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jarak</a:t>
                </a:r>
                <a:r>
                  <a:rPr lang="en-US" sz="2400" dirty="0"/>
                  <a:t> yang paling minimum, </a:t>
                </a:r>
                <a:r>
                  <a:rPr lang="en-US" sz="2400" dirty="0" err="1"/>
                  <a:t>itulah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w</a:t>
                </a:r>
                <a:r>
                  <a:rPr lang="en-US" sz="2400" b="1" baseline="-25000" dirty="0" err="1"/>
                  <a:t>j</a:t>
                </a:r>
                <a:r>
                  <a:rPr lang="en-US" sz="2400" dirty="0"/>
                  <a:t> yang paling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, yang </a:t>
                </a:r>
                <a:r>
                  <a:rPr lang="en-US" sz="2400" dirty="0" err="1"/>
                  <a:t>berarti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yang paling </a:t>
                </a:r>
                <a:r>
                  <a:rPr lang="en-US" sz="2400" dirty="0" err="1"/>
                  <a:t>mirip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objek</a:t>
                </a:r>
                <a:r>
                  <a:rPr lang="en-US" sz="2400" dirty="0"/>
                  <a:t> </a:t>
                </a:r>
                <a:r>
                  <a:rPr lang="en-US" sz="2400" b="1" dirty="0"/>
                  <a:t>z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C22AF-CCB9-993E-3669-128D8BB79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1164"/>
                <a:ext cx="10515600" cy="5638800"/>
              </a:xfrm>
              <a:blipFill>
                <a:blip r:embed="rId2"/>
                <a:stretch>
                  <a:fillRect l="-1507" t="-2270" r="-1449" b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7846C-7264-148C-1EE5-3909540E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C3271-EBBE-AC7E-43C0-AE0E6439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6F63-A298-2634-AF17-80CDC477B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87" y="584916"/>
            <a:ext cx="7584225" cy="568816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75CCA1-D390-EC26-BE3C-C889E441D69E}"/>
              </a:ext>
            </a:extLst>
          </p:cNvPr>
          <p:cNvCxnSpPr>
            <a:cxnSpLocks/>
          </p:cNvCxnSpPr>
          <p:nvPr/>
        </p:nvCxnSpPr>
        <p:spPr>
          <a:xfrm flipH="1" flipV="1">
            <a:off x="4488873" y="2230582"/>
            <a:ext cx="2521526" cy="4987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A058B0-EE19-99DD-C51E-A2A38BD5267A}"/>
              </a:ext>
            </a:extLst>
          </p:cNvPr>
          <p:cNvCxnSpPr>
            <a:cxnSpLocks/>
          </p:cNvCxnSpPr>
          <p:nvPr/>
        </p:nvCxnSpPr>
        <p:spPr>
          <a:xfrm flipH="1">
            <a:off x="5666508" y="3699164"/>
            <a:ext cx="1343891" cy="589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157D63-1E5E-68FA-5EA2-1FB3408028E8}"/>
              </a:ext>
            </a:extLst>
          </p:cNvPr>
          <p:cNvCxnSpPr>
            <a:cxnSpLocks/>
          </p:cNvCxnSpPr>
          <p:nvPr/>
        </p:nvCxnSpPr>
        <p:spPr>
          <a:xfrm flipH="1">
            <a:off x="4322618" y="3427487"/>
            <a:ext cx="2687781" cy="1005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B0E09A-4987-8F08-57D4-1D9A5849B8A6}"/>
              </a:ext>
            </a:extLst>
          </p:cNvPr>
          <p:cNvCxnSpPr>
            <a:cxnSpLocks/>
          </p:cNvCxnSpPr>
          <p:nvPr/>
        </p:nvCxnSpPr>
        <p:spPr>
          <a:xfrm flipH="1" flipV="1">
            <a:off x="5077690" y="2660073"/>
            <a:ext cx="1932709" cy="38219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0641C9-83D9-1ADA-7F65-3A4693D6B227}"/>
              </a:ext>
            </a:extLst>
          </p:cNvPr>
          <p:cNvCxnSpPr>
            <a:cxnSpLocks/>
          </p:cNvCxnSpPr>
          <p:nvPr/>
        </p:nvCxnSpPr>
        <p:spPr>
          <a:xfrm flipH="1" flipV="1">
            <a:off x="3356263" y="2833221"/>
            <a:ext cx="3654136" cy="32561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BF53A-3FC3-3317-AA81-41477F6A5D0A}"/>
              </a:ext>
            </a:extLst>
          </p:cNvPr>
          <p:cNvCxnSpPr>
            <a:cxnSpLocks/>
          </p:cNvCxnSpPr>
          <p:nvPr/>
        </p:nvCxnSpPr>
        <p:spPr>
          <a:xfrm flipH="1">
            <a:off x="3356263" y="3282841"/>
            <a:ext cx="3654136" cy="38553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7203E54-2076-741D-61DA-6524CE5478AB}"/>
              </a:ext>
            </a:extLst>
          </p:cNvPr>
          <p:cNvSpPr txBox="1"/>
          <p:nvPr/>
        </p:nvSpPr>
        <p:spPr>
          <a:xfrm>
            <a:off x="5942752" y="22491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B0571-46DD-777C-5798-C7EECC6149EE}"/>
              </a:ext>
            </a:extLst>
          </p:cNvPr>
          <p:cNvSpPr txBox="1"/>
          <p:nvPr/>
        </p:nvSpPr>
        <p:spPr>
          <a:xfrm>
            <a:off x="9130114" y="2765195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dirty="0"/>
              <a:t> = (z</a:t>
            </a:r>
            <a:r>
              <a:rPr lang="en-US" sz="2400" baseline="-25000" dirty="0"/>
              <a:t>1</a:t>
            </a:r>
            <a:r>
              <a:rPr lang="en-US" sz="2400" dirty="0"/>
              <a:t>, z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z</a:t>
            </a:r>
            <a:r>
              <a:rPr lang="en-US" sz="2400" baseline="-25000" dirty="0" err="1"/>
              <a:t>n</a:t>
            </a:r>
            <a:r>
              <a:rPr lang="en-US" sz="2400" dirty="0"/>
              <a:t>)</a:t>
            </a:r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68D8D5-4B25-59C2-E35B-20359A648694}"/>
              </a:ext>
            </a:extLst>
          </p:cNvPr>
          <p:cNvSpPr txBox="1"/>
          <p:nvPr/>
        </p:nvSpPr>
        <p:spPr>
          <a:xfrm>
            <a:off x="345191" y="2165815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1</a:t>
            </a:r>
            <a:r>
              <a:rPr lang="en-US" dirty="0"/>
              <a:t> = (w</a:t>
            </a:r>
            <a:r>
              <a:rPr lang="en-US" baseline="-25000" dirty="0"/>
              <a:t>11</a:t>
            </a:r>
            <a:r>
              <a:rPr lang="en-US" dirty="0"/>
              <a:t>, w</a:t>
            </a:r>
            <a:r>
              <a:rPr lang="en-US" baseline="-25000" dirty="0"/>
              <a:t>12</a:t>
            </a:r>
            <a:r>
              <a:rPr lang="en-US" dirty="0"/>
              <a:t>, …, w</a:t>
            </a:r>
            <a:r>
              <a:rPr lang="en-US" baseline="-25000" dirty="0"/>
              <a:t>1n</a:t>
            </a:r>
            <a:r>
              <a:rPr lang="en-US" dirty="0"/>
              <a:t>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6A1748-00DE-C11E-393A-DFE0072BD6D4}"/>
              </a:ext>
            </a:extLst>
          </p:cNvPr>
          <p:cNvSpPr txBox="1"/>
          <p:nvPr/>
        </p:nvSpPr>
        <p:spPr>
          <a:xfrm>
            <a:off x="250507" y="3919477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2</a:t>
            </a:r>
            <a:r>
              <a:rPr lang="en-US" dirty="0"/>
              <a:t> = (w</a:t>
            </a:r>
            <a:r>
              <a:rPr lang="en-US" baseline="-25000" dirty="0"/>
              <a:t>21</a:t>
            </a:r>
            <a:r>
              <a:rPr lang="en-US" dirty="0"/>
              <a:t>, w</a:t>
            </a:r>
            <a:r>
              <a:rPr lang="en-US" baseline="-25000" dirty="0"/>
              <a:t>22</a:t>
            </a:r>
            <a:r>
              <a:rPr lang="en-US" dirty="0"/>
              <a:t>, …, w</a:t>
            </a:r>
            <a:r>
              <a:rPr lang="en-US" baseline="-25000" dirty="0"/>
              <a:t>2n</a:t>
            </a:r>
            <a:r>
              <a:rPr lang="en-US" dirty="0"/>
              <a:t>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F8515-6960-8E7D-858C-1D6C339713DA}"/>
              </a:ext>
            </a:extLst>
          </p:cNvPr>
          <p:cNvSpPr txBox="1"/>
          <p:nvPr/>
        </p:nvSpPr>
        <p:spPr>
          <a:xfrm>
            <a:off x="1579664" y="469218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baseline="-25000" dirty="0"/>
              <a:t>3</a:t>
            </a:r>
            <a:r>
              <a:rPr lang="en-US" dirty="0"/>
              <a:t> = (w</a:t>
            </a:r>
            <a:r>
              <a:rPr lang="en-US" baseline="-25000" dirty="0"/>
              <a:t>31</a:t>
            </a:r>
            <a:r>
              <a:rPr lang="en-US" dirty="0"/>
              <a:t>, w</a:t>
            </a:r>
            <a:r>
              <a:rPr lang="en-US" baseline="-25000" dirty="0"/>
              <a:t>32</a:t>
            </a:r>
            <a:r>
              <a:rPr lang="en-US" dirty="0"/>
              <a:t>, …, w</a:t>
            </a:r>
            <a:r>
              <a:rPr lang="en-US" baseline="-25000" dirty="0"/>
              <a:t>3n</a:t>
            </a:r>
            <a:r>
              <a:rPr lang="en-US" dirty="0"/>
              <a:t>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C0BC4-D11D-D992-09E8-BAEBF118FFF3}"/>
              </a:ext>
            </a:extLst>
          </p:cNvPr>
          <p:cNvSpPr txBox="1"/>
          <p:nvPr/>
        </p:nvSpPr>
        <p:spPr>
          <a:xfrm>
            <a:off x="2578967" y="517888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52AD-05EF-4A52-B93C-EA012BB1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34AE-5E42-41B3-8FD5-5CE2FE473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Misalkan </a:t>
                </a:r>
                <a:r>
                  <a:rPr lang="en-US" b="1" dirty="0"/>
                  <a:t>v</a:t>
                </a:r>
                <a:r>
                  <a:rPr lang="en-US" dirty="0"/>
                  <a:t> = (v</a:t>
                </a:r>
                <a:r>
                  <a:rPr lang="en-US" baseline="-25000" dirty="0"/>
                  <a:t>1</a:t>
                </a:r>
                <a:r>
                  <a:rPr lang="en-US" dirty="0"/>
                  <a:t>, v</a:t>
                </a:r>
                <a:r>
                  <a:rPr lang="en-US" baseline="-25000" dirty="0"/>
                  <a:t>2</a:t>
                </a:r>
                <a:r>
                  <a:rPr lang="en-US" dirty="0"/>
                  <a:t>, v</a:t>
                </a:r>
                <a:r>
                  <a:rPr lang="en-US" baseline="-25000" dirty="0"/>
                  <a:t>3</a:t>
                </a:r>
                <a:r>
                  <a:rPr lang="en-US" dirty="0"/>
                  <a:t>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arah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   cos </a:t>
                </a:r>
                <a:r>
                  <a:rPr lang="en-US" dirty="0">
                    <a:sym typeface="Symbol" panose="05050102010706020507" pitchFamily="18" charset="2"/>
                  </a:rPr>
                  <a:t>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   cos </a:t>
                </a:r>
                <a:r>
                  <a:rPr lang="en-US" dirty="0">
                    <a:sym typeface="Symbol" panose="05050102010706020507" pitchFamily="18" charset="2"/>
                  </a:rPr>
                  <a:t>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    cos </a:t>
                </a:r>
                <a:r>
                  <a:rPr lang="en-US" dirty="0">
                    <a:sym typeface="Symbol" panose="05050102010706020507" pitchFamily="18" charset="2"/>
                  </a:rPr>
                  <a:t>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34AE-5E42-41B3-8FD5-5CE2FE473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0EBFBA-467B-4036-80FB-3AED1738E76B}"/>
              </a:ext>
            </a:extLst>
          </p:cNvPr>
          <p:cNvCxnSpPr/>
          <p:nvPr/>
        </p:nvCxnSpPr>
        <p:spPr>
          <a:xfrm flipV="1">
            <a:off x="2651760" y="2773680"/>
            <a:ext cx="0" cy="17576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F28FB1-30E0-426F-B3B6-39A12A030415}"/>
              </a:ext>
            </a:extLst>
          </p:cNvPr>
          <p:cNvCxnSpPr>
            <a:cxnSpLocks/>
          </p:cNvCxnSpPr>
          <p:nvPr/>
        </p:nvCxnSpPr>
        <p:spPr>
          <a:xfrm>
            <a:off x="2651760" y="4531360"/>
            <a:ext cx="214095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8B7EE9-5659-45ED-A377-A51E332740D3}"/>
              </a:ext>
            </a:extLst>
          </p:cNvPr>
          <p:cNvCxnSpPr>
            <a:cxnSpLocks/>
          </p:cNvCxnSpPr>
          <p:nvPr/>
        </p:nvCxnSpPr>
        <p:spPr>
          <a:xfrm flipH="1">
            <a:off x="838200" y="4531360"/>
            <a:ext cx="1813561" cy="94805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5E9FE0-20A2-4B84-A47B-739A38CA6815}"/>
              </a:ext>
            </a:extLst>
          </p:cNvPr>
          <p:cNvCxnSpPr>
            <a:cxnSpLocks/>
          </p:cNvCxnSpPr>
          <p:nvPr/>
        </p:nvCxnSpPr>
        <p:spPr>
          <a:xfrm flipV="1">
            <a:off x="2651760" y="3090041"/>
            <a:ext cx="1468295" cy="1441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2E84DAC-DB34-4FAD-89B7-731F9EDBE7F9}"/>
              </a:ext>
            </a:extLst>
          </p:cNvPr>
          <p:cNvSpPr/>
          <p:nvPr/>
        </p:nvSpPr>
        <p:spPr>
          <a:xfrm>
            <a:off x="4468589" y="4543722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3E34D-9084-49B1-8775-581F8B084A94}"/>
              </a:ext>
            </a:extLst>
          </p:cNvPr>
          <p:cNvSpPr/>
          <p:nvPr/>
        </p:nvSpPr>
        <p:spPr>
          <a:xfrm>
            <a:off x="1132576" y="5582086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3E208B-E20D-4644-8B36-AF5D5C0A3CFD}"/>
              </a:ext>
            </a:extLst>
          </p:cNvPr>
          <p:cNvSpPr/>
          <p:nvPr/>
        </p:nvSpPr>
        <p:spPr>
          <a:xfrm>
            <a:off x="2289460" y="2622381"/>
            <a:ext cx="31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7513BE-A821-4A4D-B561-B47B3DD5F0BA}"/>
              </a:ext>
            </a:extLst>
          </p:cNvPr>
          <p:cNvSpPr/>
          <p:nvPr/>
        </p:nvSpPr>
        <p:spPr>
          <a:xfrm>
            <a:off x="3966760" y="3190855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v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7627278-8CD0-4DD3-90C8-515635795F21}"/>
              </a:ext>
            </a:extLst>
          </p:cNvPr>
          <p:cNvSpPr/>
          <p:nvPr/>
        </p:nvSpPr>
        <p:spPr>
          <a:xfrm>
            <a:off x="2696345" y="3949918"/>
            <a:ext cx="1192463" cy="1168620"/>
          </a:xfrm>
          <a:prstGeom prst="arc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F6592AA-CA04-468B-9D61-0DCA478D3000}"/>
              </a:ext>
            </a:extLst>
          </p:cNvPr>
          <p:cNvSpPr/>
          <p:nvPr/>
        </p:nvSpPr>
        <p:spPr>
          <a:xfrm flipH="1">
            <a:off x="1835108" y="4069695"/>
            <a:ext cx="2633479" cy="1802016"/>
          </a:xfrm>
          <a:prstGeom prst="arc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4EE3D0D5-FF15-4C69-A045-390A52006DEF}"/>
              </a:ext>
            </a:extLst>
          </p:cNvPr>
          <p:cNvSpPr/>
          <p:nvPr/>
        </p:nvSpPr>
        <p:spPr>
          <a:xfrm>
            <a:off x="2121114" y="3295272"/>
            <a:ext cx="1192463" cy="1168620"/>
          </a:xfrm>
          <a:prstGeom prst="arc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167DEA-C575-4266-A073-A48177FCE7CC}"/>
              </a:ext>
            </a:extLst>
          </p:cNvPr>
          <p:cNvSpPr/>
          <p:nvPr/>
        </p:nvSpPr>
        <p:spPr>
          <a:xfrm>
            <a:off x="1958920" y="3917474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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183ECB-C5F5-46D2-9850-0CDEB1CF9556}"/>
              </a:ext>
            </a:extLst>
          </p:cNvPr>
          <p:cNvSpPr/>
          <p:nvPr/>
        </p:nvSpPr>
        <p:spPr>
          <a:xfrm>
            <a:off x="3209762" y="410343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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D835CB-44BA-4A5D-998A-46433EE0FEDB}"/>
              </a:ext>
            </a:extLst>
          </p:cNvPr>
          <p:cNvSpPr/>
          <p:nvPr/>
        </p:nvSpPr>
        <p:spPr>
          <a:xfrm>
            <a:off x="3037272" y="3017050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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91308-ADFB-E93A-B690-05A4250F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5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EEE84-36C4-A35F-497B-47601A38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7314"/>
                <a:ext cx="10515600" cy="53496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6</a:t>
                </a:r>
                <a:r>
                  <a:rPr lang="en-US" dirty="0"/>
                  <a:t>: Misalkan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sumbu</a:t>
                </a:r>
                <a:r>
                  <a:rPr lang="en-US" dirty="0"/>
                  <a:t>-x </a:t>
                </a:r>
                <a:r>
                  <a:rPr lang="en-US" dirty="0" err="1"/>
                  <a:t>adalah</a:t>
                </a:r>
                <a:r>
                  <a:rPr lang="en-US" dirty="0"/>
                  <a:t>: cos </a:t>
                </a:r>
                <a:r>
                  <a:rPr lang="en-US" dirty="0">
                    <a:sym typeface="Symbol" panose="05050102010706020507" pitchFamily="18" charset="2"/>
                  </a:rPr>
                  <a:t>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  = 31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/>
                  <a:t>Sudut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sumbu</a:t>
                </a:r>
                <a:r>
                  <a:rPr lang="en-US" dirty="0"/>
                  <a:t>-y </a:t>
                </a:r>
                <a:r>
                  <a:rPr lang="en-US" dirty="0" err="1"/>
                  <a:t>adalah</a:t>
                </a:r>
                <a:r>
                  <a:rPr lang="en-US" dirty="0"/>
                  <a:t>: cos </a:t>
                </a:r>
                <a:r>
                  <a:rPr lang="en-US" dirty="0">
                    <a:sym typeface="Symbol" panose="05050102010706020507" pitchFamily="18" charset="2"/>
                  </a:rPr>
                  <a:t>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  = 106.6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/>
                  <a:t>Sudut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terhadap</a:t>
                </a:r>
                <a:r>
                  <a:rPr lang="en-US" dirty="0"/>
                  <a:t> </a:t>
                </a:r>
                <a:r>
                  <a:rPr lang="en-US" dirty="0" err="1"/>
                  <a:t>sumbu</a:t>
                </a:r>
                <a:r>
                  <a:rPr lang="en-US" dirty="0"/>
                  <a:t>-z </a:t>
                </a:r>
                <a:r>
                  <a:rPr lang="en-US" dirty="0" err="1"/>
                  <a:t>adalah</a:t>
                </a:r>
                <a:r>
                  <a:rPr lang="en-US" dirty="0"/>
                  <a:t>: cos </a:t>
                </a:r>
                <a:r>
                  <a:rPr lang="en-US" dirty="0">
                    <a:sym typeface="Symbol" panose="05050102010706020507" pitchFamily="18" charset="2"/>
                  </a:rPr>
                  <a:t>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Symbol" panose="05050102010706020507" pitchFamily="18" charset="2"/>
                  </a:rPr>
                  <a:t>  = 64.62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EEE84-36C4-A35F-497B-47601A38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7314"/>
                <a:ext cx="10515600" cy="5349649"/>
              </a:xfrm>
              <a:blipFill>
                <a:blip r:embed="rId2"/>
                <a:stretch>
                  <a:fillRect l="-1217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86BB8-5A90-31C4-44FE-98930E00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71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B55B-70B3-4716-93FA-7D63E15A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A3C05-9B82-4AED-BDE3-1278B117D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59" y="1799780"/>
            <a:ext cx="10489010" cy="44384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D5363-2011-75E2-AAD4-869A0ADA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5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164E-71F5-4425-88BF-E768EAF8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Kombinasi</a:t>
            </a:r>
            <a:r>
              <a:rPr lang="en-US" b="1" dirty="0"/>
              <a:t> linier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31A5-7773-4CDE-BEB6-77934514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lain.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b="1" dirty="0"/>
              <a:t>u</a:t>
            </a:r>
            <a:r>
              <a:rPr lang="en-US" dirty="0"/>
              <a:t> = 3</a:t>
            </a:r>
            <a:r>
              <a:rPr lang="en-US" b="1" dirty="0"/>
              <a:t>v</a:t>
            </a:r>
            <a:r>
              <a:rPr lang="en-US" dirty="0"/>
              <a:t> + 2</a:t>
            </a:r>
            <a:r>
              <a:rPr lang="en-US" b="1" dirty="0"/>
              <a:t>w</a:t>
            </a:r>
            <a:r>
              <a:rPr lang="en-US" dirty="0"/>
              <a:t> – 5</a:t>
            </a:r>
            <a:r>
              <a:rPr lang="en-US" b="1" dirty="0"/>
              <a:t>x</a:t>
            </a:r>
            <a:r>
              <a:rPr lang="en-US" dirty="0"/>
              <a:t> ;    </a:t>
            </a:r>
            <a:r>
              <a:rPr lang="en-US" b="1" dirty="0"/>
              <a:t>v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, dan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b="1" baseline="-25000" dirty="0"/>
              <a:t>2</a:t>
            </a:r>
            <a:r>
              <a:rPr lang="en-US" dirty="0"/>
              <a:t>, …., </a:t>
            </a:r>
            <a:r>
              <a:rPr lang="en-US" b="1" dirty="0" err="1"/>
              <a:t>v</a:t>
            </a:r>
            <a:r>
              <a:rPr lang="en-US" b="1" baseline="-25000" dirty="0" err="1"/>
              <a:t>r</a:t>
            </a:r>
            <a:r>
              <a:rPr lang="en-US" baseline="-25000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         </a:t>
            </a:r>
            <a:r>
              <a:rPr lang="en-US" sz="2800" b="1" dirty="0"/>
              <a:t>w</a:t>
            </a:r>
            <a:r>
              <a:rPr lang="en-US" sz="2800" dirty="0"/>
              <a:t> = k</a:t>
            </a:r>
            <a:r>
              <a:rPr lang="en-US" sz="2800" baseline="-25000" dirty="0"/>
              <a:t>1</a:t>
            </a:r>
            <a:r>
              <a:rPr lang="en-US" sz="2800" b="1" dirty="0"/>
              <a:t>v</a:t>
            </a:r>
            <a:r>
              <a:rPr lang="en-US" sz="2800" b="1" baseline="-25000" dirty="0"/>
              <a:t>1 </a:t>
            </a:r>
            <a:r>
              <a:rPr lang="en-US" sz="2800" dirty="0"/>
              <a:t>+ k</a:t>
            </a:r>
            <a:r>
              <a:rPr lang="en-US" sz="2800" baseline="-25000" dirty="0"/>
              <a:t>2</a:t>
            </a:r>
            <a:r>
              <a:rPr lang="en-US" sz="2800" b="1" dirty="0"/>
              <a:t>v</a:t>
            </a:r>
            <a:r>
              <a:rPr lang="en-US" sz="2800" b="1" baseline="-25000" dirty="0"/>
              <a:t>2 </a:t>
            </a:r>
            <a:r>
              <a:rPr lang="en-US" sz="2800" dirty="0"/>
              <a:t> + …. + </a:t>
            </a:r>
            <a:r>
              <a:rPr lang="en-US" sz="2800" dirty="0" err="1"/>
              <a:t>k</a:t>
            </a:r>
            <a:r>
              <a:rPr lang="en-US" sz="2800" baseline="-25000" dirty="0" err="1"/>
              <a:t>r</a:t>
            </a:r>
            <a:r>
              <a:rPr lang="en-US" sz="2800" b="1" dirty="0" err="1"/>
              <a:t>v</a:t>
            </a:r>
            <a:r>
              <a:rPr lang="en-US" sz="2800" b="1" baseline="-25000" dirty="0" err="1"/>
              <a:t>r</a:t>
            </a:r>
            <a:r>
              <a:rPr lang="en-US" sz="2800" baseline="-25000" dirty="0"/>
              <a:t>   </a:t>
            </a:r>
          </a:p>
          <a:p>
            <a:pPr marL="457200" lvl="1" indent="-284163">
              <a:buNone/>
            </a:pPr>
            <a:endParaRPr lang="en-US" sz="2800" dirty="0"/>
          </a:p>
          <a:p>
            <a:pPr marL="457200" lvl="1" indent="-284163">
              <a:buNone/>
            </a:pPr>
            <a:r>
              <a:rPr lang="en-US" sz="2800" dirty="0"/>
              <a:t>yang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k</a:t>
            </a:r>
            <a:r>
              <a:rPr lang="en-US" sz="2800" baseline="-25000" dirty="0"/>
              <a:t>1</a:t>
            </a:r>
            <a:r>
              <a:rPr lang="en-US" sz="2800" dirty="0"/>
              <a:t>, k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dirty="0" err="1"/>
              <a:t>k</a:t>
            </a:r>
            <a:r>
              <a:rPr lang="en-US" sz="2800" baseline="-25000" dirty="0" err="1"/>
              <a:t>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skalar</a:t>
            </a:r>
            <a:r>
              <a:rPr lang="en-US" sz="28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1DFFC-DED5-4750-AF40-884B19168A50}"/>
              </a:ext>
            </a:extLst>
          </p:cNvPr>
          <p:cNvSpPr/>
          <p:nvPr/>
        </p:nvSpPr>
        <p:spPr>
          <a:xfrm>
            <a:off x="1899920" y="4714240"/>
            <a:ext cx="401320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1622A-B25C-839B-664A-E6935863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7D821-CC5B-413B-BBE7-88F6B7086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0720"/>
                <a:ext cx="10515600" cy="59334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7</a:t>
                </a:r>
                <a:r>
                  <a:rPr lang="en-US" dirty="0"/>
                  <a:t>: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k</a:t>
                </a:r>
                <a:r>
                  <a:rPr lang="en-US" baseline="-25000" dirty="0"/>
                  <a:t>1</a:t>
                </a:r>
                <a:r>
                  <a:rPr lang="en-US" dirty="0"/>
                  <a:t>, k</a:t>
                </a:r>
                <a:r>
                  <a:rPr lang="en-US" baseline="-25000" dirty="0"/>
                  <a:t>2</a:t>
                </a:r>
                <a:r>
                  <a:rPr lang="en-US" dirty="0"/>
                  <a:t>, dan k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:r>
                  <a:rPr lang="en-US" dirty="0"/>
                  <a:t>(1, 2, 3) + k</a:t>
                </a:r>
                <a:r>
                  <a:rPr lang="en-US" baseline="-25000" dirty="0"/>
                  <a:t>2</a:t>
                </a:r>
                <a:r>
                  <a:rPr lang="en-US" dirty="0"/>
                  <a:t>(2, –3 , 1) + k</a:t>
                </a:r>
                <a:r>
                  <a:rPr lang="en-US" baseline="-25000" dirty="0"/>
                  <a:t>3</a:t>
                </a:r>
                <a:r>
                  <a:rPr lang="en-US" dirty="0"/>
                  <a:t>(3, 2, –1) = (6, 14, –2)</a:t>
                </a:r>
              </a:p>
              <a:p>
                <a:pPr marL="0" indent="0">
                  <a:buNone/>
                </a:pPr>
                <a:r>
                  <a:rPr lang="en-US" u="sng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+ k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k</a:t>
                </a:r>
                <a:r>
                  <a:rPr lang="en-US" baseline="-25000" dirty="0"/>
                  <a:t>3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linier (SPL):</a:t>
                </a:r>
              </a:p>
              <a:p>
                <a:pPr marL="0" indent="0">
                  <a:buNone/>
                </a:pPr>
                <a:r>
                  <a:rPr lang="en-US" dirty="0"/>
                  <a:t>		k</a:t>
                </a:r>
                <a:r>
                  <a:rPr lang="en-US" baseline="-25000" dirty="0"/>
                  <a:t>1</a:t>
                </a:r>
                <a:r>
                  <a:rPr lang="en-US" dirty="0"/>
                  <a:t> + 2k</a:t>
                </a:r>
                <a:r>
                  <a:rPr lang="en-US" baseline="-25000" dirty="0"/>
                  <a:t>2</a:t>
                </a:r>
                <a:r>
                  <a:rPr lang="en-US" dirty="0"/>
                  <a:t> + 3k</a:t>
                </a:r>
                <a:r>
                  <a:rPr lang="en-US" baseline="-25000" dirty="0"/>
                  <a:t>3</a:t>
                </a:r>
                <a:r>
                  <a:rPr lang="en-US" dirty="0"/>
                  <a:t> = 6</a:t>
                </a:r>
              </a:p>
              <a:p>
                <a:pPr marL="0" indent="0">
                  <a:buNone/>
                </a:pPr>
                <a:r>
                  <a:rPr lang="en-US" dirty="0"/>
                  <a:t>   	          2k</a:t>
                </a:r>
                <a:r>
                  <a:rPr lang="en-US" baseline="-25000" dirty="0"/>
                  <a:t>1</a:t>
                </a:r>
                <a:r>
                  <a:rPr lang="en-US" dirty="0"/>
                  <a:t> – 3k</a:t>
                </a:r>
                <a:r>
                  <a:rPr lang="en-US" baseline="-25000" dirty="0"/>
                  <a:t>2</a:t>
                </a:r>
                <a:r>
                  <a:rPr lang="en-US" dirty="0"/>
                  <a:t> + 2k</a:t>
                </a:r>
                <a:r>
                  <a:rPr lang="en-US" baseline="-25000" dirty="0"/>
                  <a:t>3</a:t>
                </a:r>
                <a:r>
                  <a:rPr lang="en-US" dirty="0"/>
                  <a:t> = 14</a:t>
                </a:r>
              </a:p>
              <a:p>
                <a:pPr marL="0" indent="0">
                  <a:buNone/>
                </a:pPr>
                <a:r>
                  <a:rPr lang="en-US" dirty="0"/>
                  <a:t>  	          3k</a:t>
                </a:r>
                <a:r>
                  <a:rPr lang="en-US" baseline="-25000" dirty="0"/>
                  <a:t>1</a:t>
                </a:r>
                <a:r>
                  <a:rPr lang="en-US" dirty="0"/>
                  <a:t> +   k</a:t>
                </a:r>
                <a:r>
                  <a:rPr lang="en-US" baseline="-25000" dirty="0"/>
                  <a:t>2</a:t>
                </a:r>
                <a:r>
                  <a:rPr lang="en-US" dirty="0"/>
                  <a:t> –   k</a:t>
                </a:r>
                <a:r>
                  <a:rPr lang="en-US" baseline="-25000" dirty="0"/>
                  <a:t>3</a:t>
                </a:r>
                <a:r>
                  <a:rPr lang="en-US" dirty="0"/>
                  <a:t> = –2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Selesaikan</a:t>
                </a:r>
                <a:r>
                  <a:rPr lang="en-US" dirty="0"/>
                  <a:t> SPL di </a:t>
                </a:r>
                <a:r>
                  <a:rPr lang="en-US" dirty="0" err="1"/>
                  <a:t>atas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metode</a:t>
                </a:r>
                <a:r>
                  <a:rPr lang="en-US" dirty="0"/>
                  <a:t> </a:t>
                </a:r>
                <a:r>
                  <a:rPr lang="en-US" dirty="0" err="1"/>
                  <a:t>eliminasi</a:t>
                </a:r>
                <a:r>
                  <a:rPr lang="en-US" dirty="0"/>
                  <a:t> Gauss, </a:t>
                </a:r>
                <a:r>
                  <a:rPr lang="en-US" dirty="0" err="1"/>
                  <a:t>diperoleh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 k</a:t>
                </a:r>
                <a:r>
                  <a:rPr lang="en-US" baseline="-25000" dirty="0"/>
                  <a:t>1</a:t>
                </a:r>
                <a:r>
                  <a:rPr lang="en-US" dirty="0"/>
                  <a:t> = 1,   k</a:t>
                </a:r>
                <a:r>
                  <a:rPr lang="en-US" baseline="-25000" dirty="0"/>
                  <a:t>2</a:t>
                </a:r>
                <a:r>
                  <a:rPr lang="en-US" dirty="0"/>
                  <a:t> = –2,  k</a:t>
                </a:r>
                <a:r>
                  <a:rPr lang="en-US" baseline="-25000" dirty="0"/>
                  <a:t>3</a:t>
                </a:r>
                <a:r>
                  <a:rPr lang="en-US" dirty="0"/>
                  <a:t> = 3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7D821-CC5B-413B-BBE7-88F6B7086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0720"/>
                <a:ext cx="10515600" cy="5933440"/>
              </a:xfrm>
              <a:blipFill>
                <a:blip r:embed="rId2"/>
                <a:stretch>
                  <a:fillRect l="-1043" t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21899-D61D-3856-CCA6-A54E6ACE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1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8286-8F28-4A29-99E0-9B06FA16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A797-8924-4F74-A7CC-374757F8E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Vektor </a:t>
                </a:r>
                <a:r>
                  <a:rPr lang="en-US" dirty="0" err="1"/>
                  <a:t>satuan</a:t>
                </a:r>
                <a:r>
                  <a:rPr lang="en-US" dirty="0"/>
                  <a:t> (</a:t>
                </a:r>
                <a:r>
                  <a:rPr lang="en-US" i="1" dirty="0"/>
                  <a:t>unit vector</a:t>
                </a:r>
                <a:r>
                  <a:rPr lang="en-US" dirty="0"/>
                  <a:t>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= 1</a:t>
                </a:r>
              </a:p>
              <a:p>
                <a:endParaRPr lang="en-US" dirty="0"/>
              </a:p>
              <a:p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endParaRPr lang="en-US" dirty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di R</a:t>
                </a:r>
                <a:r>
                  <a:rPr lang="en-US" baseline="30000" dirty="0"/>
                  <a:t>n</a:t>
                </a:r>
                <a:r>
                  <a:rPr lang="en-US" dirty="0"/>
                  <a:t> dan </a:t>
                </a:r>
                <a:r>
                  <a:rPr lang="en-US" b="1" dirty="0"/>
                  <a:t>v </a:t>
                </a:r>
                <a:r>
                  <a:rPr lang="en-US" dirty="0">
                    <a:sym typeface="Symbol" panose="05050102010706020507" pitchFamily="18" charset="2"/>
                  </a:rPr>
                  <a:t> </a:t>
                </a:r>
                <a:r>
                  <a:rPr lang="en-US" b="1" dirty="0"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r>
                  <a:rPr lang="en-US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r>
                  <a:rPr lang="en-US" b="1" dirty="0"/>
                  <a:t> v  </a:t>
                </a:r>
                <a:r>
                  <a:rPr lang="en-US" dirty="0" err="1"/>
                  <a:t>atau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</a:t>
                </a:r>
                <a:r>
                  <a:rPr lang="en-US" dirty="0" err="1"/>
                  <a:t>memilik</a:t>
                </a:r>
                <a:r>
                  <a:rPr lang="en-US" dirty="0"/>
                  <a:t> </a:t>
                </a:r>
                <a:r>
                  <a:rPr lang="en-US" dirty="0" err="1"/>
                  <a:t>arah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b="1" dirty="0"/>
                  <a:t>v </a:t>
                </a:r>
              </a:p>
              <a:p>
                <a:r>
                  <a:rPr lang="en-US" dirty="0"/>
                  <a:t>Proses “</a:t>
                </a:r>
                <a:r>
                  <a:rPr lang="en-US" dirty="0" err="1"/>
                  <a:t>membagi</a:t>
                </a:r>
                <a:r>
                  <a:rPr lang="en-US" dirty="0"/>
                  <a:t>”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panjangnya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b="1" dirty="0" err="1"/>
                  <a:t>menormalisasi</a:t>
                </a:r>
                <a:r>
                  <a:rPr lang="en-US" b="1" dirty="0"/>
                  <a:t> </a:t>
                </a:r>
                <a:r>
                  <a:rPr lang="en-US" b="1" dirty="0" err="1"/>
                  <a:t>vektor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(</a:t>
                </a:r>
                <a:r>
                  <a:rPr lang="en-US" dirty="0" err="1"/>
                  <a:t>sebenarnya</a:t>
                </a:r>
                <a:r>
                  <a:rPr lang="en-US" dirty="0"/>
                  <a:t> </a:t>
                </a:r>
                <a:r>
                  <a:rPr lang="en-US" dirty="0" err="1"/>
                  <a:t>bukan</a:t>
                </a:r>
                <a:r>
                  <a:rPr lang="en-US" dirty="0"/>
                  <a:t> </a:t>
                </a:r>
                <a:r>
                  <a:rPr lang="en-US" dirty="0" err="1"/>
                  <a:t>membagi</a:t>
                </a:r>
                <a:r>
                  <a:rPr lang="en-US" dirty="0"/>
                  <a:t>,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bisa</a:t>
                </a:r>
                <a:r>
                  <a:rPr lang="en-US" dirty="0"/>
                  <a:t> </a:t>
                </a:r>
                <a:r>
                  <a:rPr lang="en-US" dirty="0" err="1"/>
                  <a:t>dibagi</a:t>
                </a:r>
                <a:r>
                  <a:rPr lang="en-US" dirty="0"/>
                  <a:t>)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39A797-8924-4F74-A7CC-374757F8E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E15627E-C086-406C-B95F-F99C2E0278B7}"/>
              </a:ext>
            </a:extLst>
          </p:cNvPr>
          <p:cNvSpPr/>
          <p:nvPr/>
        </p:nvSpPr>
        <p:spPr>
          <a:xfrm>
            <a:off x="7091680" y="3149600"/>
            <a:ext cx="158496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F0C9B-E28A-43C5-A900-F3DCACF1DD54}"/>
              </a:ext>
            </a:extLst>
          </p:cNvPr>
          <p:cNvSpPr/>
          <p:nvPr/>
        </p:nvSpPr>
        <p:spPr>
          <a:xfrm>
            <a:off x="9430232" y="3149600"/>
            <a:ext cx="1584960" cy="955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627D9-84FF-3E9E-A622-BB0C3090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3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E424-CE01-401A-84D6-E57FEE455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2960"/>
                <a:ext cx="10744200" cy="5537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8</a:t>
                </a:r>
                <a:r>
                  <a:rPr lang="en-US" dirty="0"/>
                  <a:t>: Misalkan </a:t>
                </a:r>
                <a:r>
                  <a:rPr lang="en-US" b="1" dirty="0"/>
                  <a:t>v</a:t>
                </a:r>
                <a:r>
                  <a:rPr lang="en-US" dirty="0"/>
                  <a:t> = (6, –2 , 3),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norma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36+4+9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 = 7 dan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satuannya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b="1" dirty="0"/>
                  <a:t>		u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(6,</m:t>
                    </m:r>
                    <m:r>
                      <m:rPr>
                        <m:nor/>
                      </m:rPr>
                      <a:rPr lang="en-US" dirty="0" smtClean="0"/>
                      <m:t>–2 , 3)</m:t>
                    </m:r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Periksa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satu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(6/7)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(−2/7)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(3/7)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		</a:t>
                </a:r>
              </a:p>
              <a:p>
                <a:pPr marL="0" indent="0">
                  <a:buNone/>
                </a:pPr>
                <a:r>
                  <a:rPr lang="en-US" dirty="0"/>
                  <a:t>		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dirty="0"/>
                  <a:t>		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1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E424-CE01-401A-84D6-E57FEE455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2960"/>
                <a:ext cx="10744200" cy="5537200"/>
              </a:xfrm>
              <a:blipFill>
                <a:blip r:embed="rId2"/>
                <a:stretch>
                  <a:fillRect l="-908" t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1231B-853D-9ACD-F8C8-D2A87CD3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9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D914-C9DB-4F39-A515-72DB0BF4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r>
              <a:rPr lang="en-US" b="1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281A-BE44-426B-A020-28D84C9B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 dan </a:t>
            </a:r>
            <a:r>
              <a:rPr lang="en-US" b="1" dirty="0"/>
              <a:t>j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0) dan </a:t>
            </a:r>
            <a:r>
              <a:rPr lang="en-US" b="1" dirty="0"/>
              <a:t>j</a:t>
            </a:r>
            <a:r>
              <a:rPr lang="en-US" dirty="0"/>
              <a:t> = (0, 1)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) 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</a:p>
          <a:p>
            <a:pPr marL="0" indent="0">
              <a:buNone/>
            </a:pPr>
            <a:r>
              <a:rPr lang="en-US" b="1" dirty="0"/>
              <a:t>             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</a:t>
            </a:r>
          </a:p>
          <a:p>
            <a:endParaRPr lang="en-US" dirty="0"/>
          </a:p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, </a:t>
            </a:r>
            <a:r>
              <a:rPr lang="en-US" b="1" dirty="0"/>
              <a:t>j</a:t>
            </a:r>
            <a:r>
              <a:rPr lang="en-US" dirty="0"/>
              <a:t>, dan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i</a:t>
            </a:r>
            <a:r>
              <a:rPr lang="en-US" dirty="0"/>
              <a:t> = (1, 0, 0), </a:t>
            </a:r>
            <a:r>
              <a:rPr lang="en-US" b="1" dirty="0"/>
              <a:t>j</a:t>
            </a:r>
            <a:r>
              <a:rPr lang="en-US" dirty="0"/>
              <a:t> = (0, 1, 0), dan </a:t>
            </a:r>
            <a:r>
              <a:rPr lang="en-US" b="1" dirty="0"/>
              <a:t>k</a:t>
            </a:r>
            <a:r>
              <a:rPr lang="en-US" dirty="0"/>
              <a:t> = (0, 0, 1), </a:t>
            </a:r>
          </a:p>
          <a:p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di R</a:t>
            </a:r>
            <a:r>
              <a:rPr lang="en-US" baseline="30000" dirty="0"/>
              <a:t>3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kombinasi</a:t>
            </a:r>
            <a:r>
              <a:rPr lang="en-US" dirty="0"/>
              <a:t> liner  </a:t>
            </a:r>
            <a:r>
              <a:rPr lang="en-US" b="1" dirty="0"/>
              <a:t>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i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j </a:t>
            </a:r>
            <a:r>
              <a:rPr lang="en-US" dirty="0"/>
              <a:t>+ v</a:t>
            </a:r>
            <a:r>
              <a:rPr lang="en-US" baseline="-25000" dirty="0"/>
              <a:t>3</a:t>
            </a:r>
            <a:r>
              <a:rPr lang="en-US" b="1" dirty="0"/>
              <a:t>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B4438-8EAB-4AE9-AC49-70E2E475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350" y="546100"/>
            <a:ext cx="2026880" cy="2266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B96A8-FA33-430E-8622-5BF3414F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060" y="3926501"/>
            <a:ext cx="2603460" cy="23853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53C06-6D03-3241-7471-AEC08A97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5B33-899C-4231-8F78-712854D8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Notasi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A4638-B896-4147-BC20-2EDA09E9B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Vektor </a:t>
                </a:r>
                <a:r>
                  <a:rPr lang="en-US" dirty="0" err="1"/>
                  <a:t>dilambangkan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huruf-huruf</a:t>
                </a:r>
                <a:r>
                  <a:rPr lang="en-US" dirty="0"/>
                  <a:t> </a:t>
                </a:r>
                <a:r>
                  <a:rPr lang="en-US" dirty="0" err="1"/>
                  <a:t>kecil</a:t>
                </a:r>
                <a:r>
                  <a:rPr lang="en-US" dirty="0"/>
                  <a:t> (</a:t>
                </a:r>
                <a:r>
                  <a:rPr lang="en-US" dirty="0" err="1"/>
                  <a:t>dicetak</a:t>
                </a:r>
                <a:r>
                  <a:rPr lang="en-US" dirty="0"/>
                  <a:t> </a:t>
                </a:r>
                <a:r>
                  <a:rPr lang="en-US" dirty="0" err="1"/>
                  <a:t>tebal</a:t>
                </a:r>
                <a:r>
                  <a:rPr lang="en-US" dirty="0"/>
                  <a:t>)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memakai</a:t>
                </a:r>
                <a:r>
                  <a:rPr lang="en-US" dirty="0"/>
                  <a:t> </a:t>
                </a:r>
                <a:r>
                  <a:rPr lang="en-US" dirty="0" err="1"/>
                  <a:t>tanda</a:t>
                </a:r>
                <a:r>
                  <a:rPr lang="en-US" dirty="0"/>
                  <a:t> </a:t>
                </a:r>
                <a:r>
                  <a:rPr lang="en-US" dirty="0" err="1"/>
                  <a:t>panah</a:t>
                </a:r>
                <a:r>
                  <a:rPr lang="en-US" dirty="0"/>
                  <a:t> (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berupa</a:t>
                </a:r>
                <a:r>
                  <a:rPr lang="en-US" dirty="0"/>
                  <a:t> </a:t>
                </a:r>
                <a:r>
                  <a:rPr lang="en-US" dirty="0" err="1"/>
                  <a:t>tulisan</a:t>
                </a:r>
                <a:r>
                  <a:rPr lang="en-US" dirty="0"/>
                  <a:t> </a:t>
                </a:r>
                <a:r>
                  <a:rPr lang="en-US" dirty="0" err="1"/>
                  <a:t>tangan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Contoh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dirty="0"/>
                  <a:t>, </a:t>
                </a:r>
                <a:r>
                  <a:rPr lang="en-US" b="1" dirty="0"/>
                  <a:t>w</a:t>
                </a:r>
                <a:r>
                  <a:rPr lang="en-US" dirty="0"/>
                  <a:t>, …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, …</a:t>
                </a:r>
              </a:p>
              <a:p>
                <a:pPr marL="0" indent="0">
                  <a:buNone/>
                </a:pPr>
                <a:r>
                  <a:rPr lang="en-US" dirty="0"/>
                  <a:t>	      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:r>
                  <a:rPr lang="en-US" b="1" dirty="0"/>
                  <a:t>c</a:t>
                </a:r>
                <a:r>
                  <a:rPr lang="en-US" dirty="0"/>
                  <a:t>, 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/>
                  <a:t>Secara</a:t>
                </a:r>
                <a:r>
                  <a:rPr lang="en-US" dirty="0"/>
                  <a:t> </a:t>
                </a:r>
                <a:r>
                  <a:rPr lang="en-US" dirty="0" err="1"/>
                  <a:t>geometri</a:t>
                </a:r>
                <a:r>
                  <a:rPr lang="en-US" dirty="0"/>
                  <a:t>, </a:t>
                </a:r>
                <a:r>
                  <a:rPr lang="en-US" dirty="0" err="1"/>
                  <a:t>vektor</a:t>
                </a:r>
                <a:r>
                  <a:rPr lang="en-US" dirty="0"/>
                  <a:t> di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dwimatra</a:t>
                </a:r>
                <a:r>
                  <a:rPr lang="en-US" dirty="0"/>
                  <a:t> (2D)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garis</a:t>
                </a:r>
                <a:r>
                  <a:rPr lang="en-US" dirty="0"/>
                  <a:t> </a:t>
                </a:r>
                <a:r>
                  <a:rPr lang="en-US" dirty="0" err="1"/>
                  <a:t>berarah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A4638-B896-4147-BC20-2EDA09E9B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508F48-B64D-4CB1-8C28-991ADAD91EF7}"/>
              </a:ext>
            </a:extLst>
          </p:cNvPr>
          <p:cNvCxnSpPr/>
          <p:nvPr/>
        </p:nvCxnSpPr>
        <p:spPr>
          <a:xfrm flipV="1">
            <a:off x="2354317" y="5223641"/>
            <a:ext cx="1723697" cy="75674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EDD443-398A-4A3B-93C3-68DD19A44A7C}"/>
              </a:ext>
            </a:extLst>
          </p:cNvPr>
          <p:cNvCxnSpPr>
            <a:cxnSpLocks/>
          </p:cNvCxnSpPr>
          <p:nvPr/>
        </p:nvCxnSpPr>
        <p:spPr>
          <a:xfrm>
            <a:off x="5223641" y="5223641"/>
            <a:ext cx="1387366" cy="95332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CC6F0-DA73-426E-B176-688643239706}"/>
              </a:ext>
            </a:extLst>
          </p:cNvPr>
          <p:cNvSpPr/>
          <p:nvPr/>
        </p:nvSpPr>
        <p:spPr>
          <a:xfrm>
            <a:off x="3062116" y="523268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1F43F-309F-4437-8D09-CF82192656ED}"/>
              </a:ext>
            </a:extLst>
          </p:cNvPr>
          <p:cNvSpPr/>
          <p:nvPr/>
        </p:nvSpPr>
        <p:spPr>
          <a:xfrm>
            <a:off x="5822730" y="5328745"/>
            <a:ext cx="258841" cy="37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F256D4-7B84-49AD-B863-0ADDD9099AA4}"/>
              </a:ext>
            </a:extLst>
          </p:cNvPr>
          <p:cNvCxnSpPr>
            <a:cxnSpLocks/>
          </p:cNvCxnSpPr>
          <p:nvPr/>
        </p:nvCxnSpPr>
        <p:spPr>
          <a:xfrm flipV="1">
            <a:off x="8424041" y="5232681"/>
            <a:ext cx="877614" cy="97581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29901B-5DA7-4DCA-B219-F82922CF95D0}"/>
              </a:ext>
            </a:extLst>
          </p:cNvPr>
          <p:cNvSpPr txBox="1"/>
          <p:nvPr/>
        </p:nvSpPr>
        <p:spPr>
          <a:xfrm>
            <a:off x="8265183" y="62084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D2734E-A6ED-4208-A472-D04D1442E229}"/>
              </a:ext>
            </a:extLst>
          </p:cNvPr>
          <p:cNvSpPr txBox="1"/>
          <p:nvPr/>
        </p:nvSpPr>
        <p:spPr>
          <a:xfrm>
            <a:off x="9301655" y="503897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A87B9B-C95B-4D44-8A1D-C1577A71EBA3}"/>
              </a:ext>
            </a:extLst>
          </p:cNvPr>
          <p:cNvSpPr/>
          <p:nvPr/>
        </p:nvSpPr>
        <p:spPr>
          <a:xfrm>
            <a:off x="8467375" y="5515636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31504F-3807-4AED-9956-1287C6E91538}"/>
                  </a:ext>
                </a:extLst>
              </p:cNvPr>
              <p:cNvSpPr/>
              <p:nvPr/>
            </p:nvSpPr>
            <p:spPr>
              <a:xfrm>
                <a:off x="9074689" y="6032867"/>
                <a:ext cx="93467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w </a:t>
                </a:r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31504F-3807-4AED-9956-1287C6E91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689" y="6032867"/>
                <a:ext cx="934679" cy="404791"/>
              </a:xfrm>
              <a:prstGeom prst="rect">
                <a:avLst/>
              </a:prstGeom>
              <a:blipFill>
                <a:blip r:embed="rId5"/>
                <a:stretch>
                  <a:fillRect l="-588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BB6E9-37C8-C799-AF80-DE666D50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3AF9-7EFE-462D-B340-10153790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standard di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, …,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b="1" dirty="0"/>
              <a:t>,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e</a:t>
            </a:r>
            <a:r>
              <a:rPr lang="en-US" b="1" baseline="-25000" dirty="0"/>
              <a:t>1</a:t>
            </a:r>
            <a:r>
              <a:rPr lang="en-US" dirty="0"/>
              <a:t> = (1, 0, 0, …, 0),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/>
              <a:t> = (0, 1, 0, …, 0), …, dan 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r>
              <a:rPr lang="en-US" dirty="0"/>
              <a:t> = (0, 0, 0, …, 1), </a:t>
            </a:r>
          </a:p>
          <a:p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 di R</a:t>
            </a:r>
            <a:r>
              <a:rPr lang="en-US" baseline="30000" dirty="0"/>
              <a:t>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 </a:t>
            </a:r>
            <a:r>
              <a:rPr lang="en-US" b="1" dirty="0"/>
              <a:t>v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 + v</a:t>
            </a:r>
            <a:r>
              <a:rPr lang="en-US" baseline="-25000" dirty="0"/>
              <a:t>2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/>
              <a:t>+ … +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="1" dirty="0" err="1"/>
              <a:t>e</a:t>
            </a:r>
            <a:r>
              <a:rPr lang="en-US" b="1" baseline="-25000" dirty="0" err="1"/>
              <a:t>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9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b="1" dirty="0"/>
              <a:t>v</a:t>
            </a:r>
            <a:r>
              <a:rPr lang="en-US" dirty="0"/>
              <a:t> = (8, –4) = 8</a:t>
            </a:r>
            <a:r>
              <a:rPr lang="en-US" b="1" dirty="0"/>
              <a:t>i</a:t>
            </a:r>
            <a:r>
              <a:rPr lang="en-US" dirty="0"/>
              <a:t> – 4</a:t>
            </a:r>
            <a:r>
              <a:rPr lang="en-US" b="1" dirty="0"/>
              <a:t>j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(ii) </a:t>
            </a:r>
            <a:r>
              <a:rPr lang="en-US" b="1" dirty="0"/>
              <a:t>v</a:t>
            </a:r>
            <a:r>
              <a:rPr lang="en-US" dirty="0"/>
              <a:t> = (6, –2 , 3) = 6</a:t>
            </a:r>
            <a:r>
              <a:rPr lang="en-US" b="1" dirty="0"/>
              <a:t>i</a:t>
            </a:r>
            <a:r>
              <a:rPr lang="en-US" dirty="0"/>
              <a:t> – 2</a:t>
            </a:r>
            <a:r>
              <a:rPr lang="en-US" b="1" dirty="0"/>
              <a:t>j </a:t>
            </a:r>
            <a:r>
              <a:rPr lang="en-US" dirty="0"/>
              <a:t>+ 3</a:t>
            </a:r>
            <a:r>
              <a:rPr lang="en-US" b="1" dirty="0"/>
              <a:t>k </a:t>
            </a:r>
          </a:p>
          <a:p>
            <a:pPr marL="0" indent="0">
              <a:buNone/>
            </a:pPr>
            <a:r>
              <a:rPr lang="en-US" dirty="0"/>
              <a:t>(ii) </a:t>
            </a:r>
            <a:r>
              <a:rPr lang="en-US" b="1" dirty="0"/>
              <a:t>v</a:t>
            </a:r>
            <a:r>
              <a:rPr lang="en-US" dirty="0"/>
              <a:t> = (4, 6 , 10, –1) = 4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/>
              <a:t> + 6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/>
              <a:t>+ 10</a:t>
            </a:r>
            <a:r>
              <a:rPr lang="en-US" b="1" dirty="0"/>
              <a:t>e</a:t>
            </a:r>
            <a:r>
              <a:rPr lang="en-US" b="1" baseline="-25000" dirty="0"/>
              <a:t>3</a:t>
            </a:r>
            <a:r>
              <a:rPr lang="en-US" dirty="0"/>
              <a:t> – </a:t>
            </a:r>
            <a:r>
              <a:rPr lang="en-US" b="1" dirty="0"/>
              <a:t>e</a:t>
            </a:r>
            <a:r>
              <a:rPr lang="en-US" b="1" baseline="-25000" dirty="0"/>
              <a:t>4</a:t>
            </a:r>
            <a:endParaRPr lang="en-US" b="1" dirty="0"/>
          </a:p>
          <a:p>
            <a:pPr marL="571500" indent="-571500">
              <a:buAutoNum type="romanLcParenBoth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F2613-3065-1DF5-F674-8168DBA4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1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A966-2165-4BC2-A3C4-038A5FBB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 (</a:t>
            </a:r>
            <a:r>
              <a:rPr lang="en-US" b="1" i="1" dirty="0"/>
              <a:t>dot product</a:t>
            </a:r>
            <a:r>
              <a:rPr lang="en-US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30950-1B0D-4D72-92FC-8BEB4FBC9A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Jika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tidak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nol</a:t>
                </a:r>
                <a:r>
                  <a:rPr lang="en-US" sz="2400" dirty="0"/>
                  <a:t> di R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R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(</a:t>
                </a:r>
                <a:r>
                  <a:rPr lang="en-US" sz="2400" i="1" dirty="0"/>
                  <a:t>dot product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juga </a:t>
                </a:r>
                <a:r>
                  <a:rPr lang="en-US" sz="2400" i="1" dirty="0"/>
                  <a:t>Euclidean inner product</a:t>
                </a:r>
                <a:r>
                  <a:rPr lang="en-US" sz="2400" dirty="0"/>
                  <a:t>,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yang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sudut</a:t>
                </a:r>
                <a:r>
                  <a:rPr lang="en-US" sz="2400" dirty="0">
                    <a:sym typeface="Symbol" panose="05050102010706020507" pitchFamily="18" charset="2"/>
                  </a:rPr>
                  <a:t>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dibentuk</a:t>
                </a:r>
                <a:r>
                  <a:rPr lang="en-US" sz="2400" dirty="0">
                    <a:sym typeface="Symbol" panose="05050102010706020507" pitchFamily="18" charset="2"/>
                  </a:rPr>
                  <a:t> oleh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en-US" sz="2400" dirty="0" err="1">
                    <a:sym typeface="Symbol" panose="05050102010706020507" pitchFamily="18" charset="2"/>
                  </a:rPr>
                  <a:t>Jika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 </a:t>
                </a:r>
                <a:r>
                  <a:rPr lang="en-US" sz="2400" dirty="0">
                    <a:sym typeface="Symbol" panose="05050102010706020507" pitchFamily="18" charset="2"/>
                  </a:rPr>
                  <a:t>= 0 </a:t>
                </a:r>
                <a:r>
                  <a:rPr lang="en-US" sz="2400" dirty="0" err="1">
                    <a:sym typeface="Symbol" panose="05050102010706020507" pitchFamily="18" charset="2"/>
                  </a:rPr>
                  <a:t>atau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0,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30950-1B0D-4D72-92FC-8BEB4FBC9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B30975-0402-4236-B79B-18CCAAD2F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125" y="4429323"/>
            <a:ext cx="9287749" cy="24286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4BBE01-7F68-4354-8751-70864C07356D}"/>
              </a:ext>
            </a:extLst>
          </p:cNvPr>
          <p:cNvSpPr/>
          <p:nvPr/>
        </p:nvSpPr>
        <p:spPr>
          <a:xfrm>
            <a:off x="3261360" y="2827754"/>
            <a:ext cx="3728720" cy="5994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AE4A35-DA89-4914-AC0B-CC8BFDDD54B5}"/>
                  </a:ext>
                </a:extLst>
              </p:cNvPr>
              <p:cNvSpPr/>
              <p:nvPr/>
            </p:nvSpPr>
            <p:spPr>
              <a:xfrm>
                <a:off x="3684271" y="2896641"/>
                <a:ext cx="3031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AE4A35-DA89-4914-AC0B-CC8BFDDD5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71" y="2896641"/>
                <a:ext cx="303172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83C20-00D3-14C0-0D6E-04C42AE5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6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C5459-E884-4C8B-B270-84E00D751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3120"/>
                <a:ext cx="11008360" cy="57505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10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(0, 0, 1) dan </a:t>
                </a:r>
                <a:r>
                  <a:rPr lang="en-US" b="1" dirty="0"/>
                  <a:t>v</a:t>
                </a:r>
                <a:r>
                  <a:rPr lang="en-US" dirty="0"/>
                  <a:t> = (0, 2, 2), </a:t>
                </a:r>
                <a:r>
                  <a:rPr lang="en-US" dirty="0" err="1"/>
                  <a:t>sudut</a:t>
                </a:r>
                <a:r>
                  <a:rPr lang="en-US" dirty="0"/>
                  <a:t> yang </a:t>
                </a:r>
                <a:r>
                  <a:rPr lang="en-US" dirty="0" err="1"/>
                  <a:t>dibentuk</a:t>
                </a:r>
                <a:r>
                  <a:rPr lang="en-US" dirty="0"/>
                  <a:t> oleh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ditentukan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gambar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45</a:t>
                </a:r>
                <a:r>
                  <a:rPr lang="en-US" dirty="0">
                    <a:sym typeface="Symbol" panose="05050102010706020507" pitchFamily="18" charset="2"/>
                  </a:rPr>
                  <a:t>.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		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dapat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dihitung</a:t>
                </a:r>
                <a:r>
                  <a:rPr lang="en-US" dirty="0">
                    <a:sym typeface="Symbol" panose="05050102010706020507" pitchFamily="18" charset="2"/>
                  </a:rPr>
                  <a:t>,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                 </a:t>
                </a:r>
                <a:r>
                  <a:rPr lang="en-US" b="1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               </a:t>
                </a:r>
                <a:r>
                  <a:rPr lang="en-US" dirty="0"/>
                  <a:t>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) cos 45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45					</a:t>
                </a:r>
              </a:p>
              <a:p>
                <a:pPr marL="0" indent="0">
                  <a:buNone/>
                </a:pPr>
                <a:r>
                  <a:rPr lang="en-US" dirty="0"/>
                  <a:t>					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		= 2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		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C5459-E884-4C8B-B270-84E00D751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3120"/>
                <a:ext cx="11008360" cy="5750560"/>
              </a:xfrm>
              <a:blipFill>
                <a:blip r:embed="rId2"/>
                <a:stretch>
                  <a:fillRect l="-1163" t="-2439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776E26-059A-4925-8877-38483E64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50319"/>
            <a:ext cx="3742748" cy="29835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97165E-BE5C-AA3A-9602-58A924EB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8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18B2-4F5F-49EA-91DD-49079C66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u</a:t>
            </a:r>
            <a:r>
              <a:rPr lang="en-US" baseline="-25000" dirty="0"/>
              <a:t>3</a:t>
            </a:r>
            <a:r>
              <a:rPr lang="en-US" dirty="0"/>
              <a:t>) dan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 di R</a:t>
            </a:r>
            <a:r>
              <a:rPr lang="en-US" baseline="30000" dirty="0"/>
              <a:t>3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(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di </a:t>
            </a:r>
            <a:r>
              <a:rPr lang="en-US" dirty="0" err="1"/>
              <a:t>sini</a:t>
            </a:r>
            <a:r>
              <a:rPr lang="en-US" dirty="0"/>
              <a:t>) </a:t>
            </a:r>
            <a:r>
              <a:rPr lang="en-US" dirty="0" err="1"/>
              <a:t>bahwa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u</a:t>
            </a:r>
            <a:r>
              <a:rPr lang="en-US" dirty="0"/>
              <a:t> = (u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…, u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 dan </a:t>
            </a:r>
            <a:r>
              <a:rPr lang="en-US" b="1" dirty="0"/>
              <a:t>v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n </a:t>
            </a:r>
            <a:r>
              <a:rPr lang="en-US" dirty="0" err="1"/>
              <a:t>maka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3D25CC-EF66-4EB3-8560-E56A33CAB306}"/>
                  </a:ext>
                </a:extLst>
              </p:cNvPr>
              <p:cNvSpPr/>
              <p:nvPr/>
            </p:nvSpPr>
            <p:spPr>
              <a:xfrm>
                <a:off x="4064498" y="1943854"/>
                <a:ext cx="38936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u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2 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3D25CC-EF66-4EB3-8560-E56A33CAB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98" y="1943854"/>
                <a:ext cx="3893630" cy="523220"/>
              </a:xfrm>
              <a:prstGeom prst="rect">
                <a:avLst/>
              </a:prstGeom>
              <a:blipFill>
                <a:blip r:embed="rId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1BC2BB2-FF2C-4D47-BF62-B437FE6896F9}"/>
              </a:ext>
            </a:extLst>
          </p:cNvPr>
          <p:cNvSpPr/>
          <p:nvPr/>
        </p:nvSpPr>
        <p:spPr>
          <a:xfrm>
            <a:off x="4064498" y="1943854"/>
            <a:ext cx="3728720" cy="677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45207F-152D-4513-94FD-7FC77C2189AB}"/>
                  </a:ext>
                </a:extLst>
              </p:cNvPr>
              <p:cNvSpPr/>
              <p:nvPr/>
            </p:nvSpPr>
            <p:spPr>
              <a:xfrm>
                <a:off x="3698738" y="4390927"/>
                <a:ext cx="4569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u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+ u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v</a:t>
                </a:r>
                <a:r>
                  <a:rPr lang="en-US" sz="2800" baseline="-25000" dirty="0"/>
                  <a:t>2 </a:t>
                </a:r>
                <a:r>
                  <a:rPr lang="en-US" sz="2800" dirty="0"/>
                  <a:t> + … +  </a:t>
                </a:r>
                <a:r>
                  <a:rPr lang="en-US" sz="2800" dirty="0" err="1"/>
                  <a:t>u</a:t>
                </a:r>
                <a:r>
                  <a:rPr lang="en-US" sz="2800" baseline="-25000" dirty="0" err="1"/>
                  <a:t>n</a:t>
                </a:r>
                <a:r>
                  <a:rPr lang="en-US" sz="2800" dirty="0" err="1"/>
                  <a:t>v</a:t>
                </a:r>
                <a:r>
                  <a:rPr lang="en-US" sz="2800" baseline="-25000" dirty="0" err="1"/>
                  <a:t>n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45207F-152D-4513-94FD-7FC77C218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38" y="4390927"/>
                <a:ext cx="4569328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3DC2FBB-7B7E-47BF-9426-0D55CD41E190}"/>
              </a:ext>
            </a:extLst>
          </p:cNvPr>
          <p:cNvSpPr/>
          <p:nvPr/>
        </p:nvSpPr>
        <p:spPr>
          <a:xfrm>
            <a:off x="3576818" y="4390927"/>
            <a:ext cx="4627128" cy="677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A8F98-534F-CB21-A787-2AF0B094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7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5287-BD5C-4CEA-8907-106633680B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2160"/>
                <a:ext cx="10515600" cy="54048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11</a:t>
                </a:r>
                <a:r>
                  <a:rPr lang="en-US" dirty="0"/>
                  <a:t>: </a:t>
                </a:r>
                <a:r>
                  <a:rPr lang="en-US" dirty="0" err="1"/>
                  <a:t>Tinjau</a:t>
                </a:r>
                <a:r>
                  <a:rPr lang="en-US" dirty="0"/>
                  <a:t> </a:t>
                </a:r>
                <a:r>
                  <a:rPr lang="en-US" dirty="0" err="1"/>
                  <a:t>kembali</a:t>
                </a:r>
                <a:r>
                  <a:rPr lang="en-US" dirty="0"/>
                  <a:t> </a:t>
                </a:r>
                <a:r>
                  <a:rPr lang="en-US" dirty="0" err="1"/>
                  <a:t>Contoh</a:t>
                </a:r>
                <a:r>
                  <a:rPr lang="en-US" dirty="0"/>
                  <a:t> 4, </a:t>
                </a:r>
                <a:r>
                  <a:rPr lang="en-US" b="1" dirty="0"/>
                  <a:t>u</a:t>
                </a:r>
                <a:r>
                  <a:rPr lang="en-US" dirty="0"/>
                  <a:t> = (0, 0, 1) dan </a:t>
                </a:r>
                <a:r>
                  <a:rPr lang="en-US" b="1" dirty="0"/>
                  <a:t>v</a:t>
                </a:r>
                <a:r>
                  <a:rPr lang="en-US" dirty="0"/>
                  <a:t> = (0, 2, 2),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=0+0+2=2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pada </a:t>
                </a:r>
                <a:r>
                  <a:rPr lang="en-US" dirty="0" err="1"/>
                  <a:t>Contoh</a:t>
                </a:r>
                <a:r>
                  <a:rPr lang="en-US" dirty="0"/>
                  <a:t> 4.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12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(–1, 3, 5, 7) dan </a:t>
                </a:r>
                <a:r>
                  <a:rPr lang="en-US" b="1" dirty="0"/>
                  <a:t>v</a:t>
                </a:r>
                <a:r>
                  <a:rPr lang="en-US" dirty="0"/>
                  <a:t> = (–3, –4, 1, 0),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 smtClean="0"/>
                          <m:t>–1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(0)</a:t>
                </a:r>
              </a:p>
              <a:p>
                <a:pPr marL="0" indent="0">
                  <a:buNone/>
                </a:pPr>
                <a:r>
                  <a:rPr lang="en-US" dirty="0"/>
                  <a:t>		 = 3 – 12 + 5 + 0</a:t>
                </a:r>
              </a:p>
              <a:p>
                <a:pPr marL="0" indent="0">
                  <a:buNone/>
                </a:pPr>
                <a:r>
                  <a:rPr lang="en-US" dirty="0"/>
                  <a:t>		 = –4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E5287-BD5C-4CEA-8907-106633680B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2160"/>
                <a:ext cx="10515600" cy="5404803"/>
              </a:xfrm>
              <a:blipFill>
                <a:blip r:embed="rId2"/>
                <a:stretch>
                  <a:fillRect l="-1217" t="-1919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F28374-57DA-DCA2-931D-AE255161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59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6AA4F-350B-417E-982C-409233C85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83920"/>
                <a:ext cx="10515600" cy="5293043"/>
              </a:xfrm>
            </p:spPr>
            <p:txBody>
              <a:bodyPr/>
              <a:lstStyle/>
              <a:p>
                <a:r>
                  <a:rPr lang="en-US" dirty="0"/>
                  <a:t>Dari </a:t>
                </a:r>
                <a:r>
                  <a:rPr lang="en-US" dirty="0" err="1"/>
                  <a:t>rumus</a:t>
                </a:r>
                <a:r>
                  <a:rPr lang="en-US" dirty="0"/>
                  <a:t> </a:t>
                </a:r>
                <a:r>
                  <a:rPr lang="en-US" dirty="0" err="1"/>
                  <a:t>perkalian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                                    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ditulis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dan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u</a:t>
                </a:r>
                <a:r>
                  <a:rPr lang="en-US" baseline="-25000" dirty="0"/>
                  <a:t>1</a:t>
                </a:r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  <a:r>
                  <a:rPr lang="en-US" dirty="0"/>
                  <a:t> + u</a:t>
                </a:r>
                <a:r>
                  <a:rPr lang="en-US" baseline="-25000" dirty="0"/>
                  <a:t>2</a:t>
                </a:r>
                <a:r>
                  <a:rPr lang="en-US" dirty="0"/>
                  <a:t>v</a:t>
                </a:r>
                <a:r>
                  <a:rPr lang="en-US" baseline="-25000" dirty="0"/>
                  <a:t>2 </a:t>
                </a:r>
                <a:r>
                  <a:rPr lang="en-US" dirty="0"/>
                  <a:t> + … + 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n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 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6AA4F-350B-417E-982C-409233C85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83920"/>
                <a:ext cx="10515600" cy="5293043"/>
              </a:xfrm>
              <a:blipFill>
                <a:blip r:embed="rId4"/>
                <a:stretch>
                  <a:fillRect l="-1043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053216-BA4D-4650-8DCD-5EF086FC60F3}"/>
                  </a:ext>
                </a:extLst>
              </p:cNvPr>
              <p:cNvSpPr/>
              <p:nvPr/>
            </p:nvSpPr>
            <p:spPr>
              <a:xfrm>
                <a:off x="4944111" y="883920"/>
                <a:ext cx="3031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2053216-BA4D-4650-8DCD-5EF086FC6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11" y="883920"/>
                <a:ext cx="303172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DC8BB2-3D46-4341-A2C8-33B6E56D5609}"/>
                  </a:ext>
                </a:extLst>
              </p:cNvPr>
              <p:cNvSpPr/>
              <p:nvPr/>
            </p:nvSpPr>
            <p:spPr>
              <a:xfrm>
                <a:off x="4103275" y="1666240"/>
                <a:ext cx="1992725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DC8BB2-3D46-4341-A2C8-33B6E56D5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275" y="1666240"/>
                <a:ext cx="1992725" cy="707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382E1A-49A0-4ECF-A37D-87E17EEBB801}"/>
                  </a:ext>
                </a:extLst>
              </p:cNvPr>
              <p:cNvSpPr/>
              <p:nvPr/>
            </p:nvSpPr>
            <p:spPr>
              <a:xfrm>
                <a:off x="3986287" y="3893388"/>
                <a:ext cx="4469493" cy="763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… + 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unvn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382E1A-49A0-4ECF-A37D-87E17EEBB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87" y="3893388"/>
                <a:ext cx="4469493" cy="7636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132FA2D-B4F3-4224-9F87-DE03FD73BDDF}"/>
              </a:ext>
            </a:extLst>
          </p:cNvPr>
          <p:cNvSpPr/>
          <p:nvPr/>
        </p:nvSpPr>
        <p:spPr>
          <a:xfrm>
            <a:off x="3986287" y="1666240"/>
            <a:ext cx="2678673" cy="808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6B47C-DEE4-499B-9EC9-9E06C2B1E822}"/>
              </a:ext>
            </a:extLst>
          </p:cNvPr>
          <p:cNvSpPr/>
          <p:nvPr/>
        </p:nvSpPr>
        <p:spPr>
          <a:xfrm>
            <a:off x="3986286" y="3688080"/>
            <a:ext cx="4334753" cy="1233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AD9BA-41CC-8594-E587-BE1C98A7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6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FEF8-CE35-487B-8D3E-FE1EE59F5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4240"/>
                <a:ext cx="10515600" cy="5313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13</a:t>
                </a:r>
                <a:r>
                  <a:rPr lang="en-US" dirty="0"/>
                  <a:t>: </a:t>
                </a:r>
                <a:r>
                  <a:rPr lang="en-US" dirty="0" err="1"/>
                  <a:t>Carilah</a:t>
                </a:r>
                <a:r>
                  <a:rPr lang="en-US" dirty="0"/>
                  <a:t> </a:t>
                </a: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(2, –1, 1) dan </a:t>
                </a:r>
                <a:r>
                  <a:rPr lang="en-US" b="1" dirty="0"/>
                  <a:t>v</a:t>
                </a:r>
                <a:r>
                  <a:rPr lang="en-US" dirty="0"/>
                  <a:t> = (1, 1, 2).</a:t>
                </a:r>
              </a:p>
              <a:p>
                <a:pPr marL="0" indent="0">
                  <a:buNone/>
                </a:pPr>
                <a:r>
                  <a:rPr lang="en-US" dirty="0" err="1"/>
                  <a:t>Penyelesaian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+(1)(2)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	</a:t>
                </a:r>
              </a:p>
              <a:p>
                <a:pPr marL="0" indent="0">
                  <a:buNone/>
                </a:pPr>
                <a:r>
                  <a:rPr lang="en-US" dirty="0"/>
                  <a:t>     		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               </a:t>
                </a:r>
                <a:r>
                  <a:rPr lang="en-US" dirty="0">
                    <a:sym typeface="Symbol" panose="05050102010706020507" pitchFamily="18" charset="2"/>
                  </a:rPr>
                  <a:t> = arc cos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= 60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FEF8-CE35-487B-8D3E-FE1EE59F5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4240"/>
                <a:ext cx="10515600" cy="5313363"/>
              </a:xfrm>
              <a:blipFill>
                <a:blip r:embed="rId2"/>
                <a:stretch>
                  <a:fillRect l="-1217" t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00914A-9B13-48E0-AF9F-BC6A37A3FDF0}"/>
                  </a:ext>
                </a:extLst>
              </p:cNvPr>
              <p:cNvSpPr/>
              <p:nvPr/>
            </p:nvSpPr>
            <p:spPr>
              <a:xfrm>
                <a:off x="3285247" y="1881708"/>
                <a:ext cx="3661580" cy="763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80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 + 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/>
                          <m:t>3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00914A-9B13-48E0-AF9F-BC6A37A3F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47" y="1881708"/>
                <a:ext cx="3661580" cy="763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60C79-8072-1C2B-82C9-D4166098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2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03EE-CE48-4664-87A2-DD2E85C7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48343-9A00-460F-8AC1-FE0F6146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85" y="1507808"/>
            <a:ext cx="8624596" cy="52485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FAA96-4667-D059-C04A-B9E4A026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5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575E0-8058-4DE3-93EB-2D261E424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0"/>
                <a:ext cx="10825480" cy="5414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Teorema</a:t>
                </a:r>
                <a:r>
                  <a:rPr lang="en-US" dirty="0"/>
                  <a:t>: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vector-vector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R</a:t>
                </a:r>
                <a:r>
                  <a:rPr lang="en-US" baseline="30000" dirty="0"/>
                  <a:t>3</a:t>
                </a:r>
                <a:r>
                  <a:rPr lang="en-US" dirty="0"/>
                  <a:t>. </a:t>
                </a:r>
                <a:r>
                  <a:rPr lang="en-US" dirty="0" err="1"/>
                  <a:t>Kondisi</a:t>
                </a:r>
                <a:r>
                  <a:rPr lang="en-US" dirty="0"/>
                  <a:t> di </a:t>
                </a:r>
                <a:r>
                  <a:rPr lang="en-US" dirty="0" err="1"/>
                  <a:t>bawah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berlaku</a:t>
                </a:r>
                <a:endParaRPr lang="en-US" dirty="0"/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  dan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1/2</a:t>
                </a:r>
                <a:r>
                  <a:rPr lang="en-US" dirty="0"/>
                  <a:t>  </a:t>
                </a:r>
              </a:p>
              <a:p>
                <a:pPr marL="514350" indent="-514350">
                  <a:buAutoNum type="arabicParenBoth"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tidak-nol</a:t>
                </a:r>
                <a:r>
                  <a:rPr lang="en-US" dirty="0"/>
                  <a:t> dan </a:t>
                </a:r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antara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kedua</a:t>
                </a:r>
                <a:r>
                  <a:rPr lang="en-US" dirty="0">
                    <a:sym typeface="Symbol" panose="05050102010706020507" pitchFamily="18" charset="2"/>
                  </a:rPr>
                  <a:t> vector, 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lancip</a:t>
                </a:r>
                <a:r>
                  <a:rPr lang="en-US" dirty="0">
                    <a:sym typeface="Symbol" panose="05050102010706020507" pitchFamily="18" charset="2"/>
                  </a:rPr>
                  <a:t> (0 &lt;  &lt; 90)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&gt; 0</a:t>
                </a: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</a:t>
                </a:r>
                <a:r>
                  <a:rPr lang="en-US" dirty="0" err="1">
                    <a:sym typeface="Symbol" panose="05050102010706020507" pitchFamily="18" charset="2"/>
                  </a:rPr>
                  <a:t>adalah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sudut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tumpul</a:t>
                </a:r>
                <a:r>
                  <a:rPr lang="en-US" dirty="0">
                    <a:sym typeface="Symbol" panose="05050102010706020507" pitchFamily="18" charset="2"/>
                  </a:rPr>
                  <a:t> (90 &lt;  &lt; 180)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&lt; 0</a:t>
                </a:r>
              </a:p>
              <a:p>
                <a:pPr marL="741363" indent="233363"/>
                <a:r>
                  <a:rPr lang="en-US" dirty="0">
                    <a:sym typeface="Symbol" panose="05050102010706020507" pitchFamily="18" charset="2"/>
                  </a:rPr>
                  <a:t>  = 90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dan </a:t>
                </a:r>
                <a:r>
                  <a:rPr lang="en-US" dirty="0" err="1">
                    <a:sym typeface="Symbol" panose="05050102010706020507" pitchFamily="18" charset="2"/>
                  </a:rPr>
                  <a:t>hanya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jika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= 0  (</a:t>
                </a:r>
                <a:r>
                  <a:rPr lang="en-US" b="1" dirty="0">
                    <a:sym typeface="Symbol" panose="05050102010706020507" pitchFamily="18" charset="2"/>
                  </a:rPr>
                  <a:t>u</a:t>
                </a:r>
                <a:r>
                  <a:rPr lang="en-US" dirty="0">
                    <a:sym typeface="Symbol" panose="05050102010706020507" pitchFamily="18" charset="2"/>
                  </a:rPr>
                  <a:t>  </a:t>
                </a:r>
                <a:r>
                  <a:rPr lang="en-US" b="1" dirty="0">
                    <a:sym typeface="Symbol" panose="05050102010706020507" pitchFamily="18" charset="2"/>
                  </a:rPr>
                  <a:t>v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atau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ortogonal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575E0-8058-4DE3-93EB-2D261E424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0"/>
                <a:ext cx="10825480" cy="5414963"/>
              </a:xfrm>
              <a:blipFill>
                <a:blip r:embed="rId4"/>
                <a:stretch>
                  <a:fillRect l="-118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6A7F94A-E099-4476-A023-BB1BC7F20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787" y="4828864"/>
            <a:ext cx="2155853" cy="1607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BAD9A-6805-4D38-BF30-D6357D286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074" y="4928082"/>
            <a:ext cx="1609288" cy="1345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743DE-EB31-4DD0-ACCF-9C76FC3FC87D}"/>
              </a:ext>
            </a:extLst>
          </p:cNvPr>
          <p:cNvSpPr txBox="1"/>
          <p:nvPr/>
        </p:nvSpPr>
        <p:spPr>
          <a:xfrm>
            <a:off x="2743200" y="627345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lancip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54CCD-CD9F-4E8B-B2BD-F039735C8B71}"/>
              </a:ext>
            </a:extLst>
          </p:cNvPr>
          <p:cNvSpPr txBox="1"/>
          <p:nvPr/>
        </p:nvSpPr>
        <p:spPr>
          <a:xfrm>
            <a:off x="8758516" y="6226335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ortogonal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F839B-4E43-4B27-BC3B-0E8ECAB95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669" y="4828864"/>
            <a:ext cx="1729295" cy="14445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FAE3D-B5A5-4E52-9B91-DC189E9BDB3C}"/>
              </a:ext>
            </a:extLst>
          </p:cNvPr>
          <p:cNvSpPr txBox="1"/>
          <p:nvPr/>
        </p:nvSpPr>
        <p:spPr>
          <a:xfrm>
            <a:off x="9078597" y="5381884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ym typeface="Symbol" panose="05050102010706020507" pitchFamily="18" charset="2"/>
              </a:rPr>
              <a:t>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85FB38-9FDC-443F-BBFD-9937F99F41A2}"/>
              </a:ext>
            </a:extLst>
          </p:cNvPr>
          <p:cNvSpPr/>
          <p:nvPr/>
        </p:nvSpPr>
        <p:spPr>
          <a:xfrm>
            <a:off x="8808720" y="5720438"/>
            <a:ext cx="191562" cy="20284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581E580-CFA2-4491-910F-6F164304B9E5}"/>
              </a:ext>
            </a:extLst>
          </p:cNvPr>
          <p:cNvSpPr/>
          <p:nvPr/>
        </p:nvSpPr>
        <p:spPr>
          <a:xfrm>
            <a:off x="8481848" y="5486400"/>
            <a:ext cx="714704" cy="60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0DEB91-37A8-4542-9B77-C27BFE42482E}"/>
              </a:ext>
            </a:extLst>
          </p:cNvPr>
          <p:cNvSpPr txBox="1"/>
          <p:nvPr/>
        </p:nvSpPr>
        <p:spPr>
          <a:xfrm>
            <a:off x="6235294" y="622633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tumpul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27B09-B612-2AB2-0F28-367F7717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45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FAA7E-3281-484F-976C-ADE4FEFA4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5840"/>
                <a:ext cx="10515600" cy="53238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14</a:t>
                </a:r>
                <a:r>
                  <a:rPr lang="en-US" dirty="0"/>
                  <a:t>: </a:t>
                </a:r>
              </a:p>
              <a:p>
                <a:pPr marL="571500" indent="-571500">
                  <a:buAutoNum type="romanLcParenBoth"/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(6, 3, 3) dan </a:t>
                </a:r>
                <a:r>
                  <a:rPr lang="en-US" b="1" dirty="0"/>
                  <a:t>v</a:t>
                </a:r>
                <a:r>
                  <a:rPr lang="en-US" dirty="0"/>
                  <a:t> = (4, 0, –6),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 24 + 0 – 18 </a:t>
                </a:r>
              </a:p>
              <a:p>
                <a:pPr marL="0" indent="0">
                  <a:buNone/>
                </a:pPr>
                <a:r>
                  <a:rPr lang="en-US" dirty="0"/>
                  <a:t>			= 6 &gt; 0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membentuk</a:t>
                </a:r>
                <a:r>
                  <a:rPr lang="en-US" dirty="0"/>
                  <a:t> </a:t>
                </a: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lancip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(ii)   </a:t>
                </a: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:r>
                  <a:rPr lang="en-US" b="1" dirty="0"/>
                  <a:t>u</a:t>
                </a:r>
                <a:r>
                  <a:rPr lang="en-US" dirty="0"/>
                  <a:t> = (4, 1, 6) dan </a:t>
                </a:r>
                <a:r>
                  <a:rPr lang="en-US" b="1" dirty="0"/>
                  <a:t>v</a:t>
                </a:r>
                <a:r>
                  <a:rPr lang="en-US" dirty="0"/>
                  <a:t> = (–3, 0, 2),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= –12 + 0 + 12 </a:t>
                </a:r>
              </a:p>
              <a:p>
                <a:pPr marL="0" indent="0">
                  <a:buNone/>
                </a:pPr>
                <a:r>
                  <a:rPr lang="en-US" dirty="0"/>
                  <a:t>			= 0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u</a:t>
                </a:r>
                <a:r>
                  <a:rPr lang="en-US" dirty="0"/>
                  <a:t> dan </a:t>
                </a:r>
                <a:r>
                  <a:rPr lang="en-US" b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saling</a:t>
                </a:r>
                <a:r>
                  <a:rPr lang="en-US" dirty="0"/>
                  <a:t> </a:t>
                </a:r>
                <a:r>
                  <a:rPr lang="en-US" dirty="0" err="1"/>
                  <a:t>tegak</a:t>
                </a:r>
                <a:r>
                  <a:rPr lang="en-US" dirty="0"/>
                  <a:t> </a:t>
                </a:r>
                <a:r>
                  <a:rPr lang="en-US" dirty="0" err="1"/>
                  <a:t>lurus</a:t>
                </a:r>
                <a:r>
                  <a:rPr lang="en-US" dirty="0"/>
                  <a:t> (</a:t>
                </a:r>
                <a:r>
                  <a:rPr lang="en-US" dirty="0" err="1"/>
                  <a:t>ortogonal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FAA7E-3281-484F-976C-ADE4FEFA4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5840"/>
                <a:ext cx="10515600" cy="5323840"/>
              </a:xfrm>
              <a:blipFill>
                <a:blip r:embed="rId2"/>
                <a:stretch>
                  <a:fillRect l="-1101" t="-2291" b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73FE6-9F02-A4E1-FF0D-2018C75D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9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DB13-6F79-43F9-88B5-9AECF18A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F6A2-6BBC-4A51-B524-9936635A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Ruang </a:t>
            </a:r>
            <a:r>
              <a:rPr lang="en-US" dirty="0" err="1"/>
              <a:t>vektor</a:t>
            </a:r>
            <a:r>
              <a:rPr lang="en-US" dirty="0"/>
              <a:t> (</a:t>
            </a:r>
            <a:r>
              <a:rPr lang="en-US" i="1" dirty="0"/>
              <a:t>vector space</a:t>
            </a:r>
            <a:r>
              <a:rPr lang="en-US" dirty="0"/>
              <a:t>):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endParaRPr lang="en-US" dirty="0"/>
          </a:p>
          <a:p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ruang</a:t>
            </a:r>
            <a:r>
              <a:rPr lang="en-US" dirty="0"/>
              <a:t> Euclidean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, R</a:t>
            </a:r>
            <a:r>
              <a:rPr lang="en-US" baseline="30000" dirty="0"/>
              <a:t>3</a:t>
            </a:r>
            <a:r>
              <a:rPr lang="en-US" dirty="0"/>
              <a:t>, R</a:t>
            </a:r>
            <a:r>
              <a:rPr lang="en-US" baseline="30000" dirty="0"/>
              <a:t>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34B8A-B98F-497A-9207-6571E8B8261B}"/>
              </a:ext>
            </a:extLst>
          </p:cNvPr>
          <p:cNvSpPr/>
          <p:nvPr/>
        </p:nvSpPr>
        <p:spPr>
          <a:xfrm>
            <a:off x="2554323" y="3478053"/>
            <a:ext cx="1766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Vektor</a:t>
            </a:r>
            <a:r>
              <a:rPr lang="en-US" sz="2400" b="1" dirty="0"/>
              <a:t> di R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947D2-CBC3-40B3-A0B2-E4487DB22984}"/>
              </a:ext>
            </a:extLst>
          </p:cNvPr>
          <p:cNvSpPr/>
          <p:nvPr/>
        </p:nvSpPr>
        <p:spPr>
          <a:xfrm>
            <a:off x="7093970" y="3478053"/>
            <a:ext cx="1756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Vektor</a:t>
            </a:r>
            <a:r>
              <a:rPr lang="en-US" sz="2400" b="1" dirty="0"/>
              <a:t> di R</a:t>
            </a:r>
            <a:r>
              <a:rPr lang="en-US" sz="2400" b="1" baseline="30000" dirty="0"/>
              <a:t>3</a:t>
            </a:r>
            <a:r>
              <a:rPr lang="en-US" sz="24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C9E9E-F717-4FF4-9132-450D840BF191}"/>
                  </a:ext>
                </a:extLst>
              </p:cNvPr>
              <p:cNvSpPr txBox="1"/>
              <p:nvPr/>
            </p:nvSpPr>
            <p:spPr>
              <a:xfrm>
                <a:off x="1728309" y="3997876"/>
                <a:ext cx="3359831" cy="749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C9E9E-F717-4FF4-9132-450D840BF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309" y="3997876"/>
                <a:ext cx="3359831" cy="749629"/>
              </a:xfrm>
              <a:prstGeom prst="rect">
                <a:avLst/>
              </a:prstGeom>
              <a:blipFill>
                <a:blip r:embed="rId4"/>
                <a:stretch>
                  <a:fillRect l="-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43DA3-45AC-43CF-B2D4-000B0F365E84}"/>
                  </a:ext>
                </a:extLst>
              </p:cNvPr>
              <p:cNvSpPr txBox="1"/>
              <p:nvPr/>
            </p:nvSpPr>
            <p:spPr>
              <a:xfrm>
                <a:off x="6777973" y="3760926"/>
                <a:ext cx="4144365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C43DA3-45AC-43CF-B2D4-000B0F365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73" y="3760926"/>
                <a:ext cx="4144365" cy="1070549"/>
              </a:xfrm>
              <a:prstGeom prst="rect">
                <a:avLst/>
              </a:prstGeom>
              <a:blipFill>
                <a:blip r:embed="rId5"/>
                <a:stretch>
                  <a:fillRect l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5A76FFC-8244-4431-921E-512ED82C0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557" y="4709201"/>
            <a:ext cx="2598896" cy="2017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78753-C41A-4A2A-A088-106228086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5260" y="4652683"/>
            <a:ext cx="2418573" cy="214879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63F0E8-1421-FC83-06AE-7C5FEFB5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8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D1E6-8D66-4049-A3CE-5BB49C72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Ketidaksamaan</a:t>
            </a:r>
            <a:r>
              <a:rPr lang="en-US" b="1" dirty="0"/>
              <a:t> Cauchy-Schwarz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80AF9-C4F8-4E20-9AED-5BD2B2EA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4281"/>
            <a:ext cx="10638975" cy="3108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79285-2960-45B8-B269-2FB42A9C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27" y="4692519"/>
            <a:ext cx="2653766" cy="2083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AC33C-4B0E-423B-A225-5B6FBD447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409" y="4692517"/>
            <a:ext cx="2954750" cy="20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7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1B1BAB-71E6-42DC-B8FD-641420D7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0" y="152400"/>
            <a:ext cx="6164629" cy="67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1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150D-D0E8-42B7-A2C5-51E92CC7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C6D52-33C1-4B2D-953D-75820A467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7B35F-8C34-4E0A-4D47-ECB823C6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3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CA5F-8927-4F87-8036-58DA8E95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611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Vektor</a:t>
            </a:r>
            <a:r>
              <a:rPr lang="en-US" b="1" dirty="0"/>
              <a:t> di R</a:t>
            </a:r>
            <a:r>
              <a:rPr lang="en-US" b="1" baseline="30000" dirty="0"/>
              <a:t>n</a:t>
            </a:r>
            <a:r>
              <a:rPr lang="en-US" b="1" dirty="0"/>
              <a:t>: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),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berawal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asal</a:t>
            </a:r>
            <a:r>
              <a:rPr lang="en-US" b="1" dirty="0"/>
              <a:t> </a:t>
            </a:r>
            <a:r>
              <a:rPr lang="en-US" dirty="0"/>
              <a:t>O.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(0, 0)</a:t>
            </a:r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adakah</a:t>
            </a:r>
            <a:r>
              <a:rPr lang="en-US" dirty="0"/>
              <a:t> (0, 0, 0)</a:t>
            </a:r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vector di R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(0, 0, …,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D1B550-DE6F-43ED-94C0-6D6AD564D73A}"/>
                  </a:ext>
                </a:extLst>
              </p:cNvPr>
              <p:cNvSpPr txBox="1"/>
              <p:nvPr/>
            </p:nvSpPr>
            <p:spPr>
              <a:xfrm>
                <a:off x="4303228" y="985438"/>
                <a:ext cx="3892091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b="1" dirty="0"/>
                  <a:t>v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D1B550-DE6F-43ED-94C0-6D6AD564D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28" y="985438"/>
                <a:ext cx="3892091" cy="1452962"/>
              </a:xfrm>
              <a:prstGeom prst="rect">
                <a:avLst/>
              </a:prstGeom>
              <a:blipFill>
                <a:blip r:embed="rId4"/>
                <a:stretch>
                  <a:fillRect l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B8F2E46-B9A8-4CAD-9EF0-434CDB8E4BE3}"/>
              </a:ext>
            </a:extLst>
          </p:cNvPr>
          <p:cNvSpPr txBox="1"/>
          <p:nvPr/>
        </p:nvSpPr>
        <p:spPr>
          <a:xfrm>
            <a:off x="3677920" y="2438400"/>
            <a:ext cx="5677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geometri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vektor</a:t>
            </a:r>
            <a:r>
              <a:rPr lang="en-US" sz="2400" dirty="0">
                <a:solidFill>
                  <a:srgbClr val="FF0000"/>
                </a:solidFill>
              </a:rPr>
              <a:t> di R</a:t>
            </a:r>
            <a:r>
              <a:rPr lang="en-US" sz="2400" baseline="30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09E598-DDF4-4DAC-9C24-1A0BB56E1B4C}"/>
              </a:ext>
            </a:extLst>
          </p:cNvPr>
          <p:cNvCxnSpPr/>
          <p:nvPr/>
        </p:nvCxnSpPr>
        <p:spPr>
          <a:xfrm flipV="1">
            <a:off x="8737600" y="4495975"/>
            <a:ext cx="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44387B-1EB2-40C5-8917-CF469A0CB477}"/>
              </a:ext>
            </a:extLst>
          </p:cNvPr>
          <p:cNvCxnSpPr>
            <a:cxnSpLocks/>
          </p:cNvCxnSpPr>
          <p:nvPr/>
        </p:nvCxnSpPr>
        <p:spPr>
          <a:xfrm>
            <a:off x="8737600" y="6172375"/>
            <a:ext cx="19829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A855FB-9C15-4C17-838E-8BB2543F932A}"/>
              </a:ext>
            </a:extLst>
          </p:cNvPr>
          <p:cNvCxnSpPr>
            <a:cxnSpLocks/>
          </p:cNvCxnSpPr>
          <p:nvPr/>
        </p:nvCxnSpPr>
        <p:spPr>
          <a:xfrm flipV="1">
            <a:off x="8737600" y="4810145"/>
            <a:ext cx="1254236" cy="13622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BB5D87-B6FB-40DD-9A22-45E0ECBB5FC5}"/>
              </a:ext>
            </a:extLst>
          </p:cNvPr>
          <p:cNvCxnSpPr>
            <a:cxnSpLocks/>
          </p:cNvCxnSpPr>
          <p:nvPr/>
        </p:nvCxnSpPr>
        <p:spPr>
          <a:xfrm>
            <a:off x="9991836" y="4929352"/>
            <a:ext cx="0" cy="12430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919FE7-B5E0-4F87-ADA9-2FFDC57D7FFF}"/>
              </a:ext>
            </a:extLst>
          </p:cNvPr>
          <p:cNvCxnSpPr>
            <a:cxnSpLocks/>
          </p:cNvCxnSpPr>
          <p:nvPr/>
        </p:nvCxnSpPr>
        <p:spPr>
          <a:xfrm flipH="1">
            <a:off x="8737600" y="4835414"/>
            <a:ext cx="12542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DAA4BD9-5774-475F-B14B-F3C5B34D9131}"/>
              </a:ext>
            </a:extLst>
          </p:cNvPr>
          <p:cNvSpPr txBox="1"/>
          <p:nvPr/>
        </p:nvSpPr>
        <p:spPr>
          <a:xfrm>
            <a:off x="9840993" y="618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AC52C-B5AD-4372-B3FE-7ABD0EE8AAEB}"/>
              </a:ext>
            </a:extLst>
          </p:cNvPr>
          <p:cNvSpPr txBox="1"/>
          <p:nvPr/>
        </p:nvSpPr>
        <p:spPr>
          <a:xfrm>
            <a:off x="8383558" y="4650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4A855E-E5C4-4A6A-8761-F010938649FD}"/>
              </a:ext>
            </a:extLst>
          </p:cNvPr>
          <p:cNvSpPr/>
          <p:nvPr/>
        </p:nvSpPr>
        <p:spPr>
          <a:xfrm>
            <a:off x="9105877" y="5132337"/>
            <a:ext cx="258841" cy="37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7E0AFE-A1D3-425D-9F53-DB20D2638057}"/>
              </a:ext>
            </a:extLst>
          </p:cNvPr>
          <p:cNvSpPr txBox="1"/>
          <p:nvPr/>
        </p:nvSpPr>
        <p:spPr>
          <a:xfrm>
            <a:off x="9991836" y="455307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(4, 5)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A5A8E-3E2F-4AD4-BB2B-3A9DE7CE8EFF}"/>
              </a:ext>
            </a:extLst>
          </p:cNvPr>
          <p:cNvSpPr txBox="1"/>
          <p:nvPr/>
        </p:nvSpPr>
        <p:spPr>
          <a:xfrm>
            <a:off x="8534401" y="6169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C25F6-304D-49E4-AF8C-3D2550DC93B2}"/>
              </a:ext>
            </a:extLst>
          </p:cNvPr>
          <p:cNvSpPr txBox="1"/>
          <p:nvPr/>
        </p:nvSpPr>
        <p:spPr>
          <a:xfrm>
            <a:off x="8996051" y="645947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 </a:t>
            </a:r>
            <a:r>
              <a:rPr lang="en-US" dirty="0"/>
              <a:t>= (4, 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2803-059D-A6A0-81DB-C5C246C4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CEE05-62C5-4C46-8164-5A3EB8F2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359"/>
            <a:ext cx="10515600" cy="5304604"/>
          </a:xfrm>
        </p:spPr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komponennya</a:t>
            </a:r>
            <a:r>
              <a:rPr lang="en-US" dirty="0"/>
              <a:t> 0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0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0 di R</a:t>
            </a:r>
            <a:r>
              <a:rPr lang="en-US" baseline="30000" dirty="0"/>
              <a:t>2</a:t>
            </a:r>
            <a:r>
              <a:rPr lang="en-US" dirty="0"/>
              <a:t>: </a:t>
            </a:r>
            <a:r>
              <a:rPr lang="en-US" b="1" dirty="0"/>
              <a:t>0</a:t>
            </a:r>
            <a:r>
              <a:rPr lang="en-US" dirty="0"/>
              <a:t> = (0, 0)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0 di R</a:t>
            </a:r>
            <a:r>
              <a:rPr lang="en-US" baseline="30000" dirty="0"/>
              <a:t>3</a:t>
            </a:r>
            <a:r>
              <a:rPr lang="en-US" dirty="0"/>
              <a:t>: </a:t>
            </a:r>
            <a:r>
              <a:rPr lang="en-US" b="1" dirty="0"/>
              <a:t>0</a:t>
            </a:r>
            <a:r>
              <a:rPr lang="en-US" dirty="0"/>
              <a:t> = (0, 0, 0)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Vektor</a:t>
            </a:r>
            <a:r>
              <a:rPr lang="en-US" dirty="0"/>
              <a:t> 0 di R</a:t>
            </a:r>
            <a:r>
              <a:rPr lang="en-US" baseline="30000" dirty="0"/>
              <a:t>n</a:t>
            </a:r>
            <a:r>
              <a:rPr lang="en-US" dirty="0"/>
              <a:t>: </a:t>
            </a:r>
            <a:r>
              <a:rPr lang="en-US" b="1" dirty="0"/>
              <a:t>0</a:t>
            </a:r>
            <a:r>
              <a:rPr lang="en-US" dirty="0"/>
              <a:t> = (0, 0, …, 0)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b="1" dirty="0"/>
              <a:t>–v 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320FA6-9C70-4D70-A16C-413C853CE304}"/>
              </a:ext>
            </a:extLst>
          </p:cNvPr>
          <p:cNvCxnSpPr/>
          <p:nvPr/>
        </p:nvCxnSpPr>
        <p:spPr>
          <a:xfrm flipV="1">
            <a:off x="8576091" y="4362494"/>
            <a:ext cx="1371600" cy="812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DD002BF-5A7D-417A-BB20-CF809C04B6B6}"/>
              </a:ext>
            </a:extLst>
          </p:cNvPr>
          <p:cNvSpPr/>
          <p:nvPr/>
        </p:nvSpPr>
        <p:spPr>
          <a:xfrm>
            <a:off x="9003050" y="4397337"/>
            <a:ext cx="258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</a:t>
            </a:r>
            <a:endParaRPr lang="en-US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46B479-4F70-4E76-8D3F-8E5C485B8DF4}"/>
              </a:ext>
            </a:extLst>
          </p:cNvPr>
          <p:cNvCxnSpPr/>
          <p:nvPr/>
        </p:nvCxnSpPr>
        <p:spPr>
          <a:xfrm flipV="1">
            <a:off x="7204491" y="5172841"/>
            <a:ext cx="1371600" cy="81280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1FD0744-5537-42D4-969A-FC7B66675B74}"/>
              </a:ext>
            </a:extLst>
          </p:cNvPr>
          <p:cNvSpPr/>
          <p:nvPr/>
        </p:nvSpPr>
        <p:spPr>
          <a:xfrm>
            <a:off x="7665258" y="5172841"/>
            <a:ext cx="816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–v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25E69-4BA9-3181-ECD9-5615C779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3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A8E5-865E-40E0-A0FF-3AF91754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948436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Contoh-contoh</a:t>
            </a:r>
            <a:r>
              <a:rPr lang="en-US" dirty="0"/>
              <a:t> vector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 </a:t>
            </a:r>
            <a:r>
              <a:rPr lang="en-US" b="1" dirty="0"/>
              <a:t>u </a:t>
            </a:r>
            <a:r>
              <a:rPr lang="en-US" dirty="0"/>
              <a:t>= (4, 5)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vektor</a:t>
            </a:r>
            <a:r>
              <a:rPr lang="en-US" dirty="0">
                <a:sym typeface="Wingdings" panose="05000000000000000000" pitchFamily="2" charset="2"/>
              </a:rPr>
              <a:t> di R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(ii) </a:t>
            </a:r>
            <a:r>
              <a:rPr lang="en-US" b="1" dirty="0">
                <a:sym typeface="Wingdings" panose="05000000000000000000" pitchFamily="2" charset="2"/>
              </a:rPr>
              <a:t>v </a:t>
            </a:r>
            <a:r>
              <a:rPr lang="en-US" dirty="0">
                <a:sym typeface="Wingdings" panose="05000000000000000000" pitchFamily="2" charset="2"/>
              </a:rPr>
              <a:t>= (–2, 3, 10)   </a:t>
            </a:r>
            <a:r>
              <a:rPr lang="en-US" dirty="0" err="1">
                <a:sym typeface="Wingdings" panose="05000000000000000000" pitchFamily="2" charset="2"/>
              </a:rPr>
              <a:t>vektor</a:t>
            </a:r>
            <a:r>
              <a:rPr lang="en-US" dirty="0">
                <a:sym typeface="Wingdings" panose="05000000000000000000" pitchFamily="2" charset="2"/>
              </a:rPr>
              <a:t> di R</a:t>
            </a:r>
            <a:r>
              <a:rPr lang="en-US" baseline="30000" dirty="0">
                <a:sym typeface="Wingdings" panose="05000000000000000000" pitchFamily="2" charset="2"/>
              </a:rPr>
              <a:t>3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(iii) </a:t>
            </a:r>
            <a:r>
              <a:rPr lang="en-US" b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 = (1, –5, 0, 7, 8)  vector di R</a:t>
            </a:r>
            <a:r>
              <a:rPr lang="en-US" baseline="30000" dirty="0">
                <a:sym typeface="Wingdings" panose="05000000000000000000" pitchFamily="2" charset="2"/>
              </a:rPr>
              <a:t>5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(iv) </a:t>
            </a:r>
            <a:r>
              <a:rPr lang="en-US" b="1" dirty="0">
                <a:sym typeface="Wingdings" panose="05000000000000000000" pitchFamily="2" charset="2"/>
              </a:rPr>
              <a:t>c</a:t>
            </a:r>
            <a:r>
              <a:rPr lang="en-US" dirty="0">
                <a:sym typeface="Wingdings" panose="05000000000000000000" pitchFamily="2" charset="2"/>
              </a:rPr>
              <a:t> = (r, g, b)  </a:t>
            </a:r>
            <a:r>
              <a:rPr lang="en-US" dirty="0" err="1">
                <a:sym typeface="Wingdings" panose="05000000000000000000" pitchFamily="2" charset="2"/>
              </a:rPr>
              <a:t>warna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ruang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warna</a:t>
            </a:r>
            <a:r>
              <a:rPr lang="en-US" dirty="0">
                <a:sym typeface="Wingdings" panose="05000000000000000000" pitchFamily="2" charset="2"/>
              </a:rPr>
              <a:t> RGB (</a:t>
            </a:r>
            <a:r>
              <a:rPr lang="en-US" i="1" dirty="0">
                <a:sym typeface="Wingdings" panose="05000000000000000000" pitchFamily="2" charset="2"/>
              </a:rPr>
              <a:t>red-green-blue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B4AF9-D566-934D-34C9-625850B6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4ECAEAB-8ACC-4F27-EF01-64D10E43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7"/>
          <a:stretch>
            <a:fillRect/>
          </a:stretch>
        </p:blipFill>
        <p:spPr bwMode="auto">
          <a:xfrm>
            <a:off x="4082143" y="3491314"/>
            <a:ext cx="3708176" cy="32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93325-A46C-F4ED-9CC2-825B48BFB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4129262"/>
            <a:ext cx="3353836" cy="2515377"/>
          </a:xfrm>
          <a:prstGeom prst="rect">
            <a:avLst/>
          </a:prstGeom>
        </p:spPr>
      </p:pic>
      <p:pic>
        <p:nvPicPr>
          <p:cNvPr id="10" name="Picture 9" descr="A colorful cube with white text&#10;&#10;Description automatically generated">
            <a:extLst>
              <a:ext uri="{FF2B5EF4-FFF2-40B4-BE49-F238E27FC236}">
                <a16:creationId xmlns:a16="http://schemas.microsoft.com/office/drawing/2014/main" id="{97819530-F22E-4C15-C7CA-DF1990170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54" y="3937984"/>
            <a:ext cx="2822389" cy="27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2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7ABC-BACB-41C9-9ADF-34EC940D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Penjumlahan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B54E-9325-4D2E-A186-C91C84517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parallelogram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segitiga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9652D-99C4-44CE-811E-75F8C673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63" y="2514600"/>
            <a:ext cx="7405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B0EE0-E487-4883-937E-D2CC20B0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5005388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9337E-2D85-5280-5754-383FC0CB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44B4-9A4A-447A-A74A-AAF5D6AF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dan </a:t>
            </a:r>
            <a:r>
              <a:rPr lang="en-US" b="1" dirty="0"/>
              <a:t>w </a:t>
            </a:r>
            <a:r>
              <a:rPr lang="en-US" dirty="0"/>
              <a:t>= (w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en-US" dirty="0"/>
              <a:t> + </a:t>
            </a:r>
            <a:r>
              <a:rPr lang="en-US" b="1" dirty="0"/>
              <a:t>w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+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 1: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dirty="0"/>
              <a:t>= (3, –1 , 4) dan </a:t>
            </a:r>
            <a:r>
              <a:rPr lang="en-US" b="1" dirty="0"/>
              <a:t>w </a:t>
            </a:r>
            <a:r>
              <a:rPr lang="en-US" dirty="0"/>
              <a:t>= (4, 0, 8)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v + w = (3 + 4, –1 + 0, 4 + 8) = (7, –1 , 12)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6E740-C462-69E4-1A20-C6AC6ABF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3391</Words>
  <Application>Microsoft Office PowerPoint</Application>
  <PresentationFormat>Widescreen</PresentationFormat>
  <Paragraphs>386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Vektor di Ruang Euclidean (bagian 1)</vt:lpstr>
      <vt:lpstr>Definisi Vektor</vt:lpstr>
      <vt:lpstr>Notasi vektor</vt:lpstr>
      <vt:lpstr>Ruang Vektor</vt:lpstr>
      <vt:lpstr>PowerPoint Presentation</vt:lpstr>
      <vt:lpstr>PowerPoint Presentation</vt:lpstr>
      <vt:lpstr>PowerPoint Presentation</vt:lpstr>
      <vt:lpstr>Penjumlahan dua vektor</vt:lpstr>
      <vt:lpstr>PowerPoint Presentation</vt:lpstr>
      <vt:lpstr>Pengurangan dua vektor</vt:lpstr>
      <vt:lpstr>PowerPoint Presentation</vt:lpstr>
      <vt:lpstr>Perkalian vektor dengan skalar</vt:lpstr>
      <vt:lpstr>PowerPoint Presentation</vt:lpstr>
      <vt:lpstr>Vektor yang tidak berawal dari titik asal</vt:lpstr>
      <vt:lpstr>Norma sebuah vektor</vt:lpstr>
      <vt:lpstr>PowerPoint Presentation</vt:lpstr>
      <vt:lpstr>PowerPoint Presentation</vt:lpstr>
      <vt:lpstr>Latihan (Kuis 2022)</vt:lpstr>
      <vt:lpstr>PowerPoint Presentation</vt:lpstr>
      <vt:lpstr>PowerPoint Presentation</vt:lpstr>
      <vt:lpstr>PowerPoint Presentation</vt:lpstr>
      <vt:lpstr>Arah sebuah vektor</vt:lpstr>
      <vt:lpstr>PowerPoint Presentation</vt:lpstr>
      <vt:lpstr>Sifat-sifat aljabar vektor</vt:lpstr>
      <vt:lpstr>Kombinasi linier vektor</vt:lpstr>
      <vt:lpstr>PowerPoint Presentation</vt:lpstr>
      <vt:lpstr>Vektor satuan</vt:lpstr>
      <vt:lpstr>PowerPoint Presentation</vt:lpstr>
      <vt:lpstr>Vektor satuan standard</vt:lpstr>
      <vt:lpstr>PowerPoint Presentation</vt:lpstr>
      <vt:lpstr>Perkalian titik (dot product)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Sifat-sifat perkalian titik</vt:lpstr>
      <vt:lpstr>PowerPoint Presentation</vt:lpstr>
      <vt:lpstr>PowerPoint Presentation</vt:lpstr>
      <vt:lpstr>Ketidaksamaan Cauchy-Schwarz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 di Ruang Euclidean (bagian 1)-2024</dc:title>
  <dc:creator>Rinaldi Munir</dc:creator>
  <cp:lastModifiedBy>Dr. Ir. Rinaldi, M.T.</cp:lastModifiedBy>
  <cp:revision>120</cp:revision>
  <dcterms:created xsi:type="dcterms:W3CDTF">2020-08-08T08:21:35Z</dcterms:created>
  <dcterms:modified xsi:type="dcterms:W3CDTF">2024-10-03T03:49:51Z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2024-10-03T03:48:54Z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694b0990-5d31-41a8-b2ac-41c1e7d7271e</vt:lpwstr>
  </property>
  <property fmtid="{D5CDD505-2E9C-101B-9397-08002B2CF9AE}" pid="8" name="MSIP_Label_38b525e5-f3da-4501-8f1e-526b6769fc56_ContentBits">
    <vt:lpwstr>0</vt:lpwstr>
  </property>
</Properties>
</file>