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257" r:id="rId3"/>
    <p:sldId id="258" r:id="rId4"/>
    <p:sldId id="294" r:id="rId5"/>
    <p:sldId id="298" r:id="rId6"/>
    <p:sldId id="308" r:id="rId7"/>
    <p:sldId id="310" r:id="rId8"/>
    <p:sldId id="311" r:id="rId9"/>
    <p:sldId id="319" r:id="rId10"/>
    <p:sldId id="259" r:id="rId11"/>
    <p:sldId id="260" r:id="rId12"/>
    <p:sldId id="261" r:id="rId13"/>
    <p:sldId id="262" r:id="rId14"/>
    <p:sldId id="266" r:id="rId15"/>
    <p:sldId id="268" r:id="rId16"/>
    <p:sldId id="299" r:id="rId17"/>
    <p:sldId id="269" r:id="rId18"/>
    <p:sldId id="295" r:id="rId19"/>
    <p:sldId id="296" r:id="rId20"/>
    <p:sldId id="267" r:id="rId21"/>
    <p:sldId id="270" r:id="rId22"/>
    <p:sldId id="271" r:id="rId23"/>
    <p:sldId id="272" r:id="rId24"/>
    <p:sldId id="273" r:id="rId25"/>
    <p:sldId id="309" r:id="rId26"/>
    <p:sldId id="274" r:id="rId27"/>
    <p:sldId id="297" r:id="rId28"/>
    <p:sldId id="275" r:id="rId29"/>
    <p:sldId id="312" r:id="rId30"/>
    <p:sldId id="313" r:id="rId31"/>
    <p:sldId id="287" r:id="rId32"/>
    <p:sldId id="288" r:id="rId33"/>
    <p:sldId id="289" r:id="rId34"/>
    <p:sldId id="290" r:id="rId35"/>
    <p:sldId id="306" r:id="rId36"/>
    <p:sldId id="307" r:id="rId37"/>
    <p:sldId id="279" r:id="rId38"/>
    <p:sldId id="280" r:id="rId39"/>
    <p:sldId id="285" r:id="rId40"/>
    <p:sldId id="282" r:id="rId41"/>
    <p:sldId id="283" r:id="rId42"/>
    <p:sldId id="284" r:id="rId43"/>
    <p:sldId id="286" r:id="rId44"/>
    <p:sldId id="301" r:id="rId45"/>
    <p:sldId id="302" r:id="rId46"/>
    <p:sldId id="303" r:id="rId47"/>
    <p:sldId id="304" r:id="rId48"/>
    <p:sldId id="305" r:id="rId49"/>
    <p:sldId id="314" r:id="rId50"/>
    <p:sldId id="315" r:id="rId51"/>
    <p:sldId id="316" r:id="rId52"/>
    <p:sldId id="317" r:id="rId53"/>
    <p:sldId id="318" r:id="rId54"/>
    <p:sldId id="263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3412A-10CD-457D-A5BF-46DBA6B97129}" type="datetimeFigureOut">
              <a:rPr lang="id-ID" smtClean="0"/>
              <a:pPr/>
              <a:t>01/10/2024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15B6C-BC18-4A5A-B5E0-B6A23A933E4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77812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7C435-2247-4E22-9157-C62DA2BCF656}" type="datetime1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06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F936-FCAA-4C6F-A6B4-39FEAF4F6528}" type="datetime1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96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D5D67-1FCF-4FDB-A631-5FB8BB7602BD}" type="datetime1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2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86D1-1D3A-408C-86FE-4BE2130E9DE1}" type="datetime1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4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3D922-0C9C-46BB-A782-52891BDEA13C}" type="datetime1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240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1FA0-C688-420E-9AD9-89894200EEAE}" type="datetime1">
              <a:rPr lang="en-US" smtClean="0"/>
              <a:pPr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69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0A9C-2390-40D3-AE56-4F5B7163BF78}" type="datetime1">
              <a:rPr lang="en-US" smtClean="0"/>
              <a:pPr/>
              <a:t>10/1/2024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17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C862-0CAC-425E-8B60-8B9C6E9CF7DB}" type="datetime1">
              <a:rPr lang="en-US" smtClean="0"/>
              <a:pPr/>
              <a:t>10/1/2024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387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67E7-01D8-42D2-ABEC-D2522A4FABCE}" type="datetime1">
              <a:rPr lang="en-US" smtClean="0"/>
              <a:pPr/>
              <a:t>10/1/2024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564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091E1-9135-42C3-A773-498107AD534D}" type="datetime1">
              <a:rPr lang="en-US" smtClean="0"/>
              <a:pPr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12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B11C-510E-4880-89A6-07B3EBCF3054}" type="datetime1">
              <a:rPr lang="en-US" smtClean="0"/>
              <a:pPr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60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C917F-7A8A-4DC1-9F30-7C81510422A9}" type="datetime1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53A3A-C9D8-4FEC-B7F1-4BD971F52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99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java.sun.com/docs/white/langenv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belajarjava-19.blogspot.co.id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racle.com/id/java/technologies/downloads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docs.oracle.com/javase/8/docs/api/java/util/package-summary.html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worthy.net/ieee-ranked-the-top-programming-languages-of-2019/?fbclid=IwAR245tEKMNMidCwMrAG_wVgjMunY1VMnxEmNDzo464-DZcP2xRYuMPt8VzA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uniailkom.com/tutorial-oop-java-cara-membuat-package-dan-proses-import/" TargetMode="External"/><Relationship Id="rId2" Type="http://schemas.openxmlformats.org/officeDocument/2006/relationships/hyperlink" Target="http://belajarjava-19.blogspot.co.id/2011/05/java-virtual-machine-jvm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pectrum.ieee.org/top-programming-languages-2021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pectrum.ieee.org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bin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pectrum.ieee.org/top-programming-languages-2024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Pengantar</a:t>
            </a:r>
            <a:r>
              <a:rPr lang="en-US" dirty="0"/>
              <a:t> </a:t>
            </a:r>
            <a:r>
              <a:rPr lang="en-US" dirty="0" err="1"/>
              <a:t>Pemrograman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Bahasa Java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IF2123 </a:t>
            </a:r>
            <a:r>
              <a:rPr lang="en-US" dirty="0" err="1"/>
              <a:t>Aljabar</a:t>
            </a:r>
            <a:r>
              <a:rPr lang="en-US" dirty="0"/>
              <a:t> </a:t>
            </a:r>
            <a:r>
              <a:rPr lang="en-US" dirty="0" err="1"/>
              <a:t>Geometri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Oleh</a:t>
            </a:r>
            <a:r>
              <a:rPr lang="en-US" dirty="0"/>
              <a:t>: Rinaldi </a:t>
            </a:r>
            <a:r>
              <a:rPr lang="en-US" dirty="0" err="1"/>
              <a:t>Munir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94165" y="5617028"/>
            <a:ext cx="3803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Sekolah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Elektro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Informatika</a:t>
            </a:r>
            <a:endParaRPr lang="en-US" dirty="0"/>
          </a:p>
          <a:p>
            <a:pPr algn="ctr"/>
            <a:r>
              <a:rPr lang="en-US" dirty="0"/>
              <a:t>ITB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283" y="3414707"/>
            <a:ext cx="3425190" cy="252548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762217-94E7-4286-A4A6-C93DC5032BC2}"/>
              </a:ext>
            </a:extLst>
          </p:cNvPr>
          <p:cNvSpPr txBox="1"/>
          <p:nvPr/>
        </p:nvSpPr>
        <p:spPr>
          <a:xfrm>
            <a:off x="10102076" y="255304"/>
            <a:ext cx="1444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Edisi</a:t>
            </a:r>
            <a:r>
              <a:rPr lang="en-US" sz="2400" dirty="0">
                <a:solidFill>
                  <a:srgbClr val="FF0000"/>
                </a:solidFill>
              </a:rPr>
              <a:t> 2024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2CF194-B8C9-655F-67C8-9942C1ED2588}"/>
              </a:ext>
            </a:extLst>
          </p:cNvPr>
          <p:cNvSpPr/>
          <p:nvPr/>
        </p:nvSpPr>
        <p:spPr>
          <a:xfrm>
            <a:off x="3201297" y="487591"/>
            <a:ext cx="56339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Seri </a:t>
            </a:r>
            <a:r>
              <a:rPr lang="en-US" sz="2400" b="1" dirty="0" err="1">
                <a:solidFill>
                  <a:srgbClr val="FF0000"/>
                </a:solidFill>
              </a:rPr>
              <a:t>bahan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kuliah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Algeo</a:t>
            </a:r>
            <a:r>
              <a:rPr lang="en-US" sz="2400" b="1" dirty="0">
                <a:solidFill>
                  <a:srgbClr val="FF0000"/>
                </a:solidFill>
              </a:rPr>
              <a:t> #10 – Update 2024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26854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/>
              <a:t>Teknologi</a:t>
            </a:r>
            <a:r>
              <a:rPr lang="en-US" sz="4000" b="1" dirty="0"/>
              <a:t> Java = Bahasa </a:t>
            </a:r>
            <a:r>
              <a:rPr lang="en-US" sz="4000" b="1" dirty="0" err="1"/>
              <a:t>pemrograman</a:t>
            </a:r>
            <a:r>
              <a:rPr lang="en-US" sz="4000" b="1" dirty="0"/>
              <a:t> + platform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Java </a:t>
            </a:r>
            <a:r>
              <a:rPr lang="en-US" b="1" dirty="0" err="1"/>
              <a:t>Sebagai</a:t>
            </a:r>
            <a:r>
              <a:rPr lang="en-US" b="1" dirty="0"/>
              <a:t> Bahasa </a:t>
            </a:r>
            <a:r>
              <a:rPr lang="en-US" b="1" dirty="0" err="1"/>
              <a:t>Pemrograman</a:t>
            </a:r>
            <a:endParaRPr lang="en-US" b="1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600" dirty="0"/>
              <a:t>Bahasa java </a:t>
            </a:r>
            <a:r>
              <a:rPr lang="en-US" sz="2600" dirty="0" err="1"/>
              <a:t>memiliki</a:t>
            </a:r>
            <a:r>
              <a:rPr lang="en-US" sz="2600" dirty="0"/>
              <a:t> </a:t>
            </a:r>
            <a:r>
              <a:rPr lang="en-US" sz="2600" dirty="0" err="1"/>
              <a:t>karakteristik</a:t>
            </a:r>
            <a:r>
              <a:rPr lang="en-US" sz="2600" dirty="0"/>
              <a:t>: </a:t>
            </a:r>
            <a:r>
              <a:rPr lang="en-US" sz="2600" i="1" dirty="0" err="1"/>
              <a:t>sederhana</a:t>
            </a:r>
            <a:r>
              <a:rPr lang="en-US" sz="2600" dirty="0"/>
              <a:t>, </a:t>
            </a:r>
            <a:r>
              <a:rPr lang="en-US" sz="2600" i="1" dirty="0" err="1"/>
              <a:t>berorientasi</a:t>
            </a:r>
            <a:r>
              <a:rPr lang="en-US" sz="2600" i="1" dirty="0"/>
              <a:t> </a:t>
            </a:r>
            <a:r>
              <a:rPr lang="en-US" sz="2600" i="1" dirty="0" err="1"/>
              <a:t>objek</a:t>
            </a:r>
            <a:r>
              <a:rPr lang="en-US" sz="2600" dirty="0"/>
              <a:t>, </a:t>
            </a:r>
            <a:r>
              <a:rPr lang="en-US" sz="2600" i="1" dirty="0"/>
              <a:t>interpreted</a:t>
            </a:r>
            <a:r>
              <a:rPr lang="en-US" sz="2600" dirty="0"/>
              <a:t>, </a:t>
            </a:r>
            <a:r>
              <a:rPr lang="en-US" sz="2600" i="1" dirty="0" err="1"/>
              <a:t>terdistribusi</a:t>
            </a:r>
            <a:r>
              <a:rPr lang="en-US" sz="2600" dirty="0"/>
              <a:t>,  </a:t>
            </a:r>
            <a:r>
              <a:rPr lang="en-US" sz="2600" i="1" dirty="0" err="1"/>
              <a:t>tangguh</a:t>
            </a:r>
            <a:r>
              <a:rPr lang="en-US" sz="2600" dirty="0"/>
              <a:t>, </a:t>
            </a:r>
            <a:r>
              <a:rPr lang="en-US" sz="2600" i="1" dirty="0"/>
              <a:t>portable</a:t>
            </a:r>
            <a:r>
              <a:rPr lang="en-US" sz="2600" dirty="0"/>
              <a:t>, </a:t>
            </a:r>
            <a:r>
              <a:rPr lang="en-US" sz="2600" i="1" dirty="0" err="1"/>
              <a:t>memiliki</a:t>
            </a:r>
            <a:r>
              <a:rPr lang="en-US" sz="2600" i="1" dirty="0"/>
              <a:t> </a:t>
            </a:r>
            <a:r>
              <a:rPr lang="en-US" sz="2600" i="1" dirty="0" err="1"/>
              <a:t>kinerja</a:t>
            </a:r>
            <a:r>
              <a:rPr lang="en-US" sz="2600" i="1" dirty="0"/>
              <a:t> </a:t>
            </a:r>
            <a:r>
              <a:rPr lang="en-US" sz="2600" i="1" dirty="0" err="1"/>
              <a:t>tinggi</a:t>
            </a:r>
            <a:r>
              <a:rPr lang="en-US" sz="2600" dirty="0"/>
              <a:t>, </a:t>
            </a:r>
            <a:r>
              <a:rPr lang="en-US" sz="2600" i="1" dirty="0" err="1"/>
              <a:t>aman</a:t>
            </a:r>
            <a:r>
              <a:rPr lang="en-US" sz="2600" dirty="0"/>
              <a:t>, </a:t>
            </a:r>
            <a:r>
              <a:rPr lang="en-US" sz="2600" i="1" dirty="0" err="1"/>
              <a:t>dinamis</a:t>
            </a:r>
            <a:r>
              <a:rPr lang="en-US" sz="2600" i="1" dirty="0"/>
              <a:t>. </a:t>
            </a:r>
            <a:r>
              <a:rPr lang="en-US" sz="2600" dirty="0"/>
              <a:t>(Baca di: </a:t>
            </a:r>
            <a:r>
              <a:rPr lang="en-US" sz="2600" dirty="0">
                <a:hlinkClick r:id="rId2"/>
              </a:rPr>
              <a:t>http://java.sun.com/docs/white/langenv/</a:t>
            </a:r>
            <a:r>
              <a:rPr lang="en-US" sz="2600" dirty="0"/>
              <a:t>)</a:t>
            </a:r>
          </a:p>
          <a:p>
            <a:endParaRPr lang="en-US" sz="2600" dirty="0"/>
          </a:p>
          <a:p>
            <a:r>
              <a:rPr lang="en-US" sz="2600" i="1" dirty="0"/>
              <a:t>Compiler</a:t>
            </a:r>
            <a:r>
              <a:rPr lang="en-US" sz="2600" dirty="0"/>
              <a:t> java </a:t>
            </a:r>
            <a:r>
              <a:rPr lang="en-US" sz="2600" dirty="0" err="1"/>
              <a:t>mengubah</a:t>
            </a:r>
            <a:r>
              <a:rPr lang="en-US" sz="2600" dirty="0"/>
              <a:t> </a:t>
            </a:r>
            <a:r>
              <a:rPr lang="en-US" sz="2600" dirty="0" err="1"/>
              <a:t>kode</a:t>
            </a:r>
            <a:r>
              <a:rPr lang="en-US" sz="2600" dirty="0"/>
              <a:t> program </a:t>
            </a:r>
            <a:r>
              <a:rPr lang="en-US" sz="2600" dirty="0" err="1"/>
              <a:t>menjadi</a:t>
            </a:r>
            <a:r>
              <a:rPr lang="en-US" sz="2600" dirty="0"/>
              <a:t> </a:t>
            </a:r>
            <a:r>
              <a:rPr lang="en-US" sz="2600" dirty="0" err="1"/>
              <a:t>bahasa</a:t>
            </a:r>
            <a:r>
              <a:rPr lang="en-US" sz="2600" dirty="0"/>
              <a:t> </a:t>
            </a:r>
            <a:r>
              <a:rPr lang="en-US" sz="2600" i="1" dirty="0"/>
              <a:t>intermediate</a:t>
            </a:r>
            <a:r>
              <a:rPr lang="en-US" sz="2600" dirty="0"/>
              <a:t> yang </a:t>
            </a:r>
            <a:r>
              <a:rPr lang="en-US" sz="2600" dirty="0" err="1"/>
              <a:t>disebut</a:t>
            </a:r>
            <a:r>
              <a:rPr lang="en-US" sz="2600" dirty="0"/>
              <a:t> </a:t>
            </a:r>
            <a:r>
              <a:rPr lang="en-US" sz="2600" i="1" dirty="0"/>
              <a:t>java bytecode</a:t>
            </a:r>
            <a:r>
              <a:rPr lang="en-US" sz="2600" dirty="0"/>
              <a:t>. </a:t>
            </a:r>
            <a:r>
              <a:rPr lang="en-US" sz="2600" dirty="0" err="1"/>
              <a:t>Kemudian</a:t>
            </a:r>
            <a:r>
              <a:rPr lang="en-US" sz="2600" dirty="0"/>
              <a:t> </a:t>
            </a:r>
            <a:r>
              <a:rPr lang="en-US" sz="2600" i="1" dirty="0"/>
              <a:t>interpreter</a:t>
            </a:r>
            <a:r>
              <a:rPr lang="en-US" sz="2600" dirty="0"/>
              <a:t> Java </a:t>
            </a:r>
            <a:r>
              <a:rPr lang="en-US" sz="2600" dirty="0" err="1"/>
              <a:t>bernama</a:t>
            </a:r>
            <a:r>
              <a:rPr lang="en-US" sz="2600" dirty="0"/>
              <a:t> J</a:t>
            </a:r>
            <a:r>
              <a:rPr lang="id-ID" sz="2600" dirty="0"/>
              <a:t>VM</a:t>
            </a:r>
            <a:r>
              <a:rPr lang="en-US" sz="2600" dirty="0"/>
              <a:t> (</a:t>
            </a:r>
            <a:r>
              <a:rPr lang="en-US" sz="2600" i="1" dirty="0"/>
              <a:t>Java </a:t>
            </a:r>
            <a:r>
              <a:rPr lang="id-ID" sz="2600" i="1" dirty="0"/>
              <a:t>Virtual  Machine</a:t>
            </a:r>
            <a:r>
              <a:rPr lang="id-ID" sz="2600" dirty="0"/>
              <a:t>) </a:t>
            </a:r>
            <a:r>
              <a:rPr lang="en-US" sz="2600" dirty="0" err="1"/>
              <a:t>melakukan</a:t>
            </a:r>
            <a:r>
              <a:rPr lang="en-US" sz="2600" dirty="0"/>
              <a:t> </a:t>
            </a:r>
            <a:r>
              <a:rPr lang="en-US" sz="2600" dirty="0" err="1"/>
              <a:t>interpretasi</a:t>
            </a:r>
            <a:r>
              <a:rPr lang="en-US" sz="2600" dirty="0"/>
              <a:t> </a:t>
            </a:r>
            <a:r>
              <a:rPr lang="en-US" sz="2600" i="1" dirty="0"/>
              <a:t>bytecode</a:t>
            </a:r>
            <a:r>
              <a:rPr lang="en-US" sz="2600" dirty="0"/>
              <a:t> </a:t>
            </a:r>
            <a:r>
              <a:rPr lang="en-US" sz="2600" dirty="0" err="1"/>
              <a:t>setiap</a:t>
            </a:r>
            <a:r>
              <a:rPr lang="en-US" sz="2600" dirty="0"/>
              <a:t> kali </a:t>
            </a:r>
            <a:r>
              <a:rPr lang="en-US" sz="2600" i="1" dirty="0"/>
              <a:t>bytecode</a:t>
            </a:r>
            <a:r>
              <a:rPr lang="en-US" sz="2600" dirty="0"/>
              <a:t> </a:t>
            </a:r>
            <a:r>
              <a:rPr lang="id-ID" sz="2600" dirty="0"/>
              <a:t>tersebut </a:t>
            </a:r>
            <a:r>
              <a:rPr lang="en-US" sz="2600" dirty="0" err="1"/>
              <a:t>dijalankan</a:t>
            </a:r>
            <a:r>
              <a:rPr lang="en-US" sz="2600" dirty="0"/>
              <a:t>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600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076" y="337457"/>
            <a:ext cx="5731178" cy="5301342"/>
          </a:xfrm>
        </p:spPr>
      </p:pic>
      <p:sp>
        <p:nvSpPr>
          <p:cNvPr id="6" name="TextBox 5"/>
          <p:cNvSpPr txBox="1"/>
          <p:nvPr/>
        </p:nvSpPr>
        <p:spPr>
          <a:xfrm>
            <a:off x="2475963" y="5890478"/>
            <a:ext cx="74008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Gambar</a:t>
            </a:r>
            <a:r>
              <a:rPr lang="en-US" sz="2400" dirty="0">
                <a:solidFill>
                  <a:srgbClr val="FF0000"/>
                </a:solidFill>
              </a:rPr>
              <a:t> 2. Proses </a:t>
            </a:r>
            <a:r>
              <a:rPr lang="en-US" sz="2400" dirty="0" err="1">
                <a:solidFill>
                  <a:srgbClr val="FF0000"/>
                </a:solidFill>
              </a:rPr>
              <a:t>kompilasi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interpretasi</a:t>
            </a:r>
            <a:r>
              <a:rPr lang="en-US" sz="2400" dirty="0">
                <a:solidFill>
                  <a:srgbClr val="FF0000"/>
                </a:solidFill>
              </a:rPr>
              <a:t> program Java</a:t>
            </a:r>
          </a:p>
          <a:p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dirty="0" err="1">
                <a:solidFill>
                  <a:srgbClr val="FF0000"/>
                </a:solidFill>
              </a:rPr>
              <a:t>Sumber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gambar</a:t>
            </a:r>
            <a:r>
              <a:rPr lang="en-US" sz="2400" dirty="0">
                <a:solidFill>
                  <a:srgbClr val="FF0000"/>
                </a:solidFill>
              </a:rPr>
              <a:t>: </a:t>
            </a:r>
            <a:r>
              <a:rPr lang="en-US" sz="2400" dirty="0">
                <a:solidFill>
                  <a:srgbClr val="FF0000"/>
                </a:solidFill>
                <a:hlinkClick r:id="rId3"/>
              </a:rPr>
              <a:t>http://belajarjava-19.blogspot.co.id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759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0600"/>
            <a:ext cx="10515600" cy="51863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Java </a:t>
            </a:r>
            <a:r>
              <a:rPr lang="en-US" b="1" dirty="0" err="1"/>
              <a:t>Sebagai</a:t>
            </a:r>
            <a:r>
              <a:rPr lang="en-US" b="1" dirty="0"/>
              <a:t> </a:t>
            </a:r>
            <a:r>
              <a:rPr lang="en-US" b="1" dirty="0" err="1"/>
              <a:t>Sebuah</a:t>
            </a:r>
            <a:r>
              <a:rPr lang="en-US" b="1" dirty="0"/>
              <a:t> </a:t>
            </a:r>
            <a:r>
              <a:rPr lang="en-US" b="1" i="1" dirty="0"/>
              <a:t>Platform</a:t>
            </a:r>
          </a:p>
          <a:p>
            <a:pPr>
              <a:spcBef>
                <a:spcPts val="2400"/>
              </a:spcBef>
            </a:pPr>
            <a:r>
              <a:rPr lang="en-US" sz="2600" i="1" dirty="0"/>
              <a:t>Platform</a:t>
            </a:r>
            <a:r>
              <a:rPr lang="en-US" sz="2600" dirty="0"/>
              <a:t> </a:t>
            </a:r>
            <a:r>
              <a:rPr lang="en-US" sz="2600" dirty="0" err="1"/>
              <a:t>adalah</a:t>
            </a:r>
            <a:r>
              <a:rPr lang="en-US" sz="2600" dirty="0"/>
              <a:t> </a:t>
            </a:r>
            <a:r>
              <a:rPr lang="en-US" sz="2600" dirty="0" err="1"/>
              <a:t>lingkungan</a:t>
            </a:r>
            <a:r>
              <a:rPr lang="en-US" sz="2600" dirty="0"/>
              <a:t> </a:t>
            </a:r>
            <a:r>
              <a:rPr lang="en-US" sz="2600" dirty="0" err="1"/>
              <a:t>perangkat</a:t>
            </a:r>
            <a:r>
              <a:rPr lang="en-US" sz="2600" dirty="0"/>
              <a:t> </a:t>
            </a:r>
            <a:r>
              <a:rPr lang="en-US" sz="2600" dirty="0" err="1"/>
              <a:t>keras</a:t>
            </a:r>
            <a:r>
              <a:rPr lang="en-US" sz="2600" dirty="0"/>
              <a:t>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perangkat</a:t>
            </a:r>
            <a:r>
              <a:rPr lang="en-US" sz="2600" dirty="0"/>
              <a:t> </a:t>
            </a:r>
            <a:r>
              <a:rPr lang="en-US" sz="2600" dirty="0" err="1"/>
              <a:t>lunak</a:t>
            </a:r>
            <a:r>
              <a:rPr lang="en-US" sz="2600" dirty="0"/>
              <a:t> 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menjalankan</a:t>
            </a:r>
            <a:r>
              <a:rPr lang="en-US" sz="2600" dirty="0"/>
              <a:t> program.</a:t>
            </a:r>
          </a:p>
          <a:p>
            <a:r>
              <a:rPr lang="en-US" sz="2600" dirty="0"/>
              <a:t>Java </a:t>
            </a:r>
            <a:r>
              <a:rPr lang="en-US" sz="2600" dirty="0" err="1"/>
              <a:t>adalah</a:t>
            </a:r>
            <a:r>
              <a:rPr lang="en-US" sz="2600" dirty="0"/>
              <a:t> </a:t>
            </a:r>
            <a:r>
              <a:rPr lang="en-US" sz="2600" i="1" dirty="0"/>
              <a:t>platform</a:t>
            </a:r>
            <a:r>
              <a:rPr lang="en-US" sz="2600" dirty="0"/>
              <a:t> </a:t>
            </a:r>
            <a:r>
              <a:rPr lang="en-US" sz="2600" dirty="0" err="1"/>
              <a:t>perangkat</a:t>
            </a:r>
            <a:r>
              <a:rPr lang="en-US" sz="2600" dirty="0"/>
              <a:t> </a:t>
            </a:r>
            <a:r>
              <a:rPr lang="en-US" sz="2600" dirty="0" err="1"/>
              <a:t>lunak</a:t>
            </a:r>
            <a:r>
              <a:rPr lang="en-US" sz="2600" dirty="0"/>
              <a:t> 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menjalankan</a:t>
            </a:r>
            <a:r>
              <a:rPr lang="en-US" sz="2600" dirty="0"/>
              <a:t> program java.</a:t>
            </a:r>
          </a:p>
          <a:p>
            <a:r>
              <a:rPr lang="en-US" sz="2600" i="1" dirty="0" err="1"/>
              <a:t>Paltform</a:t>
            </a:r>
            <a:r>
              <a:rPr lang="en-US" sz="2600" dirty="0"/>
              <a:t> java </a:t>
            </a:r>
            <a:r>
              <a:rPr lang="en-US" sz="2600" dirty="0" err="1"/>
              <a:t>terdiri</a:t>
            </a:r>
            <a:r>
              <a:rPr lang="en-US" sz="2600" dirty="0"/>
              <a:t> </a:t>
            </a:r>
            <a:r>
              <a:rPr lang="en-US" sz="2600" dirty="0" err="1"/>
              <a:t>dari</a:t>
            </a:r>
            <a:r>
              <a:rPr lang="en-US" sz="2600" dirty="0"/>
              <a:t> </a:t>
            </a:r>
            <a:r>
              <a:rPr lang="en-US" sz="2600" dirty="0" err="1"/>
              <a:t>dua</a:t>
            </a:r>
            <a:r>
              <a:rPr lang="en-US" sz="2600" dirty="0"/>
              <a:t> </a:t>
            </a:r>
            <a:r>
              <a:rPr lang="en-US" sz="2600" dirty="0" err="1"/>
              <a:t>komponen</a:t>
            </a:r>
            <a:r>
              <a:rPr lang="en-US" sz="2600" dirty="0"/>
              <a:t>:</a:t>
            </a:r>
          </a:p>
          <a:p>
            <a:pPr marL="0" indent="0">
              <a:buNone/>
            </a:pPr>
            <a:r>
              <a:rPr lang="en-US" sz="2600" dirty="0"/>
              <a:t>	1. </a:t>
            </a:r>
            <a:r>
              <a:rPr lang="en-US" sz="2600" i="1" dirty="0"/>
              <a:t>Java Virtual Machine </a:t>
            </a:r>
            <a:r>
              <a:rPr lang="en-US" sz="2600" dirty="0"/>
              <a:t>(JVM)</a:t>
            </a:r>
          </a:p>
          <a:p>
            <a:pPr marL="0" indent="0">
              <a:buNone/>
            </a:pPr>
            <a:r>
              <a:rPr lang="en-US" sz="2600" dirty="0"/>
              <a:t>	2. </a:t>
            </a:r>
            <a:r>
              <a:rPr lang="en-US" sz="2600" i="1" dirty="0"/>
              <a:t>Java Application </a:t>
            </a:r>
            <a:r>
              <a:rPr lang="en-US" sz="2600" i="1" dirty="0" err="1"/>
              <a:t>Programmming</a:t>
            </a:r>
            <a:r>
              <a:rPr lang="en-US" sz="2600" i="1" dirty="0"/>
              <a:t> Interface </a:t>
            </a:r>
            <a:r>
              <a:rPr lang="en-US" sz="2600" dirty="0"/>
              <a:t>(Java API) </a:t>
            </a:r>
          </a:p>
          <a:p>
            <a:endParaRPr lang="id-ID" sz="2600" dirty="0"/>
          </a:p>
          <a:p>
            <a:r>
              <a:rPr lang="en-US" sz="2600" dirty="0"/>
              <a:t>JVM </a:t>
            </a:r>
            <a:r>
              <a:rPr lang="en-US" sz="2600" dirty="0" err="1"/>
              <a:t>pada</a:t>
            </a:r>
            <a:r>
              <a:rPr lang="en-US" sz="2600" dirty="0"/>
              <a:t> </a:t>
            </a:r>
            <a:r>
              <a:rPr lang="en-US" sz="2600" dirty="0" err="1"/>
              <a:t>dasarnya</a:t>
            </a:r>
            <a:r>
              <a:rPr lang="en-US" sz="2600" dirty="0"/>
              <a:t> </a:t>
            </a:r>
            <a:r>
              <a:rPr lang="en-US" sz="2600" dirty="0" err="1"/>
              <a:t>adalah</a:t>
            </a:r>
            <a:r>
              <a:rPr lang="en-US" sz="2600" dirty="0"/>
              <a:t> </a:t>
            </a:r>
            <a:r>
              <a:rPr lang="en-US" sz="2600" dirty="0" err="1"/>
              <a:t>aplikasi</a:t>
            </a:r>
            <a:r>
              <a:rPr lang="en-US" sz="2600" dirty="0"/>
              <a:t> </a:t>
            </a:r>
            <a:r>
              <a:rPr lang="en-US" sz="2600" dirty="0" err="1"/>
              <a:t>sederhana</a:t>
            </a:r>
            <a:r>
              <a:rPr lang="en-US" sz="2600" dirty="0"/>
              <a:t> yang </a:t>
            </a:r>
            <a:r>
              <a:rPr lang="en-US" sz="2600" dirty="0" err="1"/>
              <a:t>ditulis</a:t>
            </a:r>
            <a:r>
              <a:rPr lang="en-US" sz="2600" dirty="0"/>
              <a:t> </a:t>
            </a:r>
            <a:r>
              <a:rPr lang="en-US" sz="2600" dirty="0" err="1"/>
              <a:t>dalam</a:t>
            </a:r>
            <a:r>
              <a:rPr lang="en-US" sz="2600" dirty="0"/>
              <a:t> </a:t>
            </a:r>
            <a:r>
              <a:rPr lang="en-US" sz="2600" dirty="0" err="1"/>
              <a:t>bahasa</a:t>
            </a:r>
            <a:r>
              <a:rPr lang="en-US" sz="2600" dirty="0"/>
              <a:t> C 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mengeksekusi</a:t>
            </a:r>
            <a:r>
              <a:rPr lang="en-US" sz="2600" dirty="0"/>
              <a:t> program yang </a:t>
            </a:r>
            <a:r>
              <a:rPr lang="en-US" sz="2600" dirty="0" err="1"/>
              <a:t>ditulis</a:t>
            </a:r>
            <a:r>
              <a:rPr lang="en-US" sz="2600" dirty="0"/>
              <a:t> </a:t>
            </a:r>
            <a:r>
              <a:rPr lang="en-US" sz="2600" dirty="0" err="1"/>
              <a:t>dalam</a:t>
            </a:r>
            <a:r>
              <a:rPr lang="en-US" sz="2600" dirty="0"/>
              <a:t> </a:t>
            </a:r>
            <a:r>
              <a:rPr lang="en-US" sz="2600" dirty="0" err="1"/>
              <a:t>bahasa</a:t>
            </a:r>
            <a:r>
              <a:rPr lang="en-US" sz="2600" dirty="0"/>
              <a:t> Java.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46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25286"/>
            <a:ext cx="10515600" cy="5251677"/>
          </a:xfrm>
        </p:spPr>
        <p:txBody>
          <a:bodyPr>
            <a:normAutofit/>
          </a:bodyPr>
          <a:lstStyle/>
          <a:p>
            <a:r>
              <a:rPr lang="id-ID" dirty="0">
                <a:effectLst/>
              </a:rPr>
              <a:t>Cara kerja JVM: </a:t>
            </a:r>
            <a:r>
              <a:rPr lang="en-US" dirty="0" err="1">
                <a:effectLst/>
              </a:rPr>
              <a:t>Pada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saat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eksekusi</a:t>
            </a:r>
            <a:r>
              <a:rPr lang="en-US" dirty="0">
                <a:effectLst/>
              </a:rPr>
              <a:t>, JVM </a:t>
            </a:r>
            <a:r>
              <a:rPr lang="en-US" dirty="0" err="1">
                <a:effectLst/>
              </a:rPr>
              <a:t>membaca</a:t>
            </a:r>
            <a:r>
              <a:rPr lang="en-US" dirty="0">
                <a:effectLst/>
              </a:rPr>
              <a:t> </a:t>
            </a:r>
            <a:r>
              <a:rPr lang="id-ID" i="1" dirty="0">
                <a:effectLst/>
              </a:rPr>
              <a:t>bytecode</a:t>
            </a:r>
            <a:r>
              <a:rPr lang="id-ID" dirty="0">
                <a:effectLst/>
              </a:rPr>
              <a:t>, lalu mengubahnya ke bahasa mesin yang sesuai dengan komputer yang menjalankannya. </a:t>
            </a:r>
            <a:endParaRPr lang="en-US" dirty="0">
              <a:effectLst/>
            </a:endParaRPr>
          </a:p>
          <a:p>
            <a:endParaRPr lang="en-US" dirty="0">
              <a:effectLst/>
            </a:endParaRPr>
          </a:p>
          <a:p>
            <a:r>
              <a:rPr lang="id-ID" dirty="0">
                <a:effectLst/>
              </a:rPr>
              <a:t>Proses kompilasi bahasa java menghasilkan </a:t>
            </a:r>
            <a:r>
              <a:rPr lang="id-ID" i="1" dirty="0">
                <a:effectLst/>
              </a:rPr>
              <a:t>bytecode</a:t>
            </a:r>
            <a:r>
              <a:rPr lang="id-ID" dirty="0">
                <a:effectLst/>
              </a:rPr>
              <a:t> yang </a:t>
            </a:r>
            <a:r>
              <a:rPr lang="en-US" dirty="0" err="1">
                <a:effectLst/>
              </a:rPr>
              <a:t>selalu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sama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untuk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setiap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sistem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operasi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atau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jenis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mesinnya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tetapi</a:t>
            </a:r>
            <a:r>
              <a:rPr lang="en-US" dirty="0">
                <a:effectLst/>
              </a:rPr>
              <a:t> JVM </a:t>
            </a:r>
            <a:r>
              <a:rPr lang="en-US" dirty="0" err="1">
                <a:effectLst/>
              </a:rPr>
              <a:t>akan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mengubah</a:t>
            </a:r>
            <a:r>
              <a:rPr lang="en-US" dirty="0">
                <a:effectLst/>
              </a:rPr>
              <a:t> </a:t>
            </a:r>
            <a:r>
              <a:rPr lang="id-ID" i="1" dirty="0">
                <a:effectLst/>
              </a:rPr>
              <a:t>byetecode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menjadi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bahasa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mesin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tujuannya</a:t>
            </a:r>
            <a:r>
              <a:rPr lang="en-US" dirty="0">
                <a:effectLst/>
              </a:rPr>
              <a:t>.</a:t>
            </a:r>
            <a:endParaRPr lang="id-ID" dirty="0">
              <a:effectLst/>
            </a:endParaRPr>
          </a:p>
          <a:p>
            <a:endParaRPr lang="id-ID" dirty="0"/>
          </a:p>
          <a:p>
            <a:r>
              <a:rPr lang="id-ID" dirty="0">
                <a:effectLst/>
              </a:rPr>
              <a:t>Java API merupakan </a:t>
            </a:r>
            <a:r>
              <a:rPr lang="id-ID" i="1" dirty="0">
                <a:effectLst/>
              </a:rPr>
              <a:t>library</a:t>
            </a:r>
            <a:r>
              <a:rPr lang="id-ID" dirty="0">
                <a:effectLst/>
              </a:rPr>
              <a:t> yang disediakan java untuk mengembangkan program java. Java API berisi sekumpulan komponen perangkat lunak yang memudahkan pemrogram  java mengembangkan aplikasi.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81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Kakas Java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d-ID" dirty="0"/>
              <a:t>Untuk me</a:t>
            </a:r>
            <a:r>
              <a:rPr lang="en-US" dirty="0" err="1"/>
              <a:t>mbuat</a:t>
            </a:r>
            <a:r>
              <a:rPr lang="en-US" dirty="0"/>
              <a:t> </a:t>
            </a:r>
            <a:r>
              <a:rPr lang="id-ID" dirty="0"/>
              <a:t>program java, diperlukan beberapa kakas:</a:t>
            </a:r>
          </a:p>
          <a:p>
            <a:pPr marL="514350" indent="-514350">
              <a:buAutoNum type="arabicPeriod"/>
            </a:pPr>
            <a:r>
              <a:rPr lang="id-ID" i="1" dirty="0"/>
              <a:t>Java</a:t>
            </a:r>
            <a:r>
              <a:rPr lang="en-US" i="1" dirty="0"/>
              <a:t> Development Kit (JDK)</a:t>
            </a:r>
            <a:r>
              <a:rPr lang="id-ID" dirty="0"/>
              <a:t> </a:t>
            </a:r>
          </a:p>
          <a:p>
            <a:pPr marL="514350" indent="-514350">
              <a:buNone/>
            </a:pPr>
            <a:r>
              <a:rPr lang="id-ID" dirty="0"/>
              <a:t>	Unduh paket </a:t>
            </a:r>
            <a:r>
              <a:rPr lang="en-US" dirty="0"/>
              <a:t>J</a:t>
            </a:r>
            <a:r>
              <a:rPr lang="id-ID" dirty="0"/>
              <a:t>DK (</a:t>
            </a:r>
            <a:r>
              <a:rPr lang="en-US" i="1" dirty="0"/>
              <a:t>Java</a:t>
            </a:r>
            <a:r>
              <a:rPr lang="id-ID" i="1" dirty="0"/>
              <a:t> Development Kit</a:t>
            </a:r>
            <a:r>
              <a:rPr lang="id-ID" dirty="0"/>
              <a:t>) java terbaru dari </a:t>
            </a:r>
            <a:r>
              <a:rPr lang="en-US" dirty="0" err="1"/>
              <a:t>laman</a:t>
            </a:r>
            <a:r>
              <a:rPr lang="en-US" dirty="0"/>
              <a:t>:</a:t>
            </a:r>
          </a:p>
          <a:p>
            <a:pPr marL="514350" indent="-514350">
              <a:buNone/>
            </a:pPr>
            <a:r>
              <a:rPr lang="en-US" dirty="0"/>
              <a:t>         </a:t>
            </a:r>
            <a:r>
              <a:rPr lang="en-US" dirty="0">
                <a:hlinkClick r:id="rId2"/>
              </a:rPr>
              <a:t>https://www.oracle.com/id/java/technologies/downloads/</a:t>
            </a:r>
            <a:endParaRPr lang="en-US" dirty="0"/>
          </a:p>
          <a:p>
            <a:pPr marL="514350" indent="-514350">
              <a:buNone/>
            </a:pPr>
            <a:endParaRPr lang="id-ID" dirty="0"/>
          </a:p>
          <a:p>
            <a:pPr marL="514350" indent="-514350">
              <a:buNone/>
            </a:pPr>
            <a:r>
              <a:rPr lang="id-ID" dirty="0"/>
              <a:t>2.   Editor teks</a:t>
            </a:r>
          </a:p>
          <a:p>
            <a:pPr marL="514350" indent="-514350">
              <a:buNone/>
            </a:pPr>
            <a:r>
              <a:rPr lang="id-ID" dirty="0"/>
              <a:t>	Sembarang editor teks seperti </a:t>
            </a:r>
            <a:r>
              <a:rPr lang="id-ID" i="1" dirty="0"/>
              <a:t>Notepad</a:t>
            </a:r>
            <a:r>
              <a:rPr lang="id-ID" dirty="0"/>
              <a:t>, </a:t>
            </a:r>
            <a:r>
              <a:rPr lang="id-ID" i="1" dirty="0"/>
              <a:t>Ultraedit</a:t>
            </a:r>
            <a:r>
              <a:rPr lang="id-ID" dirty="0"/>
              <a:t>, </a:t>
            </a:r>
            <a:r>
              <a:rPr lang="id-ID" i="1" dirty="0"/>
              <a:t>Wordpad</a:t>
            </a:r>
            <a:r>
              <a:rPr lang="id-ID" dirty="0"/>
              <a:t>, </a:t>
            </a:r>
            <a:r>
              <a:rPr lang="id-ID" i="1" dirty="0"/>
              <a:t>Vi</a:t>
            </a:r>
            <a:r>
              <a:rPr lang="id-ID" dirty="0"/>
              <a:t>, atau </a:t>
            </a:r>
            <a:r>
              <a:rPr lang="id-ID" i="1" dirty="0"/>
              <a:t>Joe</a:t>
            </a:r>
            <a:r>
              <a:rPr lang="en-US" i="1" dirty="0"/>
              <a:t>  </a:t>
            </a:r>
            <a:endParaRPr lang="id-ID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803E90-7804-A496-A720-7053004C6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24" y="464718"/>
            <a:ext cx="11675904" cy="592856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407FD1-9DEA-4B81-8479-1AF9FBD7A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D63131-BA02-675F-3179-4DEB40F1A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91" y="425757"/>
            <a:ext cx="11637818" cy="575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536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75360"/>
            <a:ext cx="10515600" cy="5201603"/>
          </a:xfrm>
        </p:spPr>
        <p:txBody>
          <a:bodyPr/>
          <a:lstStyle/>
          <a:p>
            <a:r>
              <a:rPr lang="id-ID" dirty="0"/>
              <a:t>Untuk pengembangan aplikasi  visual (</a:t>
            </a:r>
            <a:r>
              <a:rPr lang="id-ID" i="1" dirty="0"/>
              <a:t>visual programming</a:t>
            </a:r>
            <a:r>
              <a:rPr lang="id-ID" dirty="0"/>
              <a:t>), anda membutuhkan kakas pengembangan java yang mengintegrasikan:</a:t>
            </a:r>
          </a:p>
          <a:p>
            <a:pPr>
              <a:buNone/>
            </a:pPr>
            <a:r>
              <a:rPr lang="id-ID" dirty="0"/>
              <a:t>		- JDK</a:t>
            </a:r>
          </a:p>
          <a:p>
            <a:pPr>
              <a:buNone/>
            </a:pPr>
            <a:r>
              <a:rPr lang="id-ID" dirty="0"/>
              <a:t>		- Editor teks</a:t>
            </a:r>
          </a:p>
          <a:p>
            <a:pPr>
              <a:buNone/>
            </a:pPr>
            <a:r>
              <a:rPr lang="id-ID" dirty="0"/>
              <a:t>		- Editor antarmuka pengguna (GUI = </a:t>
            </a:r>
            <a:r>
              <a:rPr lang="id-ID" i="1" dirty="0"/>
              <a:t>Graphical User Interface</a:t>
            </a:r>
            <a:r>
              <a:rPr lang="id-ID" dirty="0"/>
              <a:t>)</a:t>
            </a:r>
          </a:p>
          <a:p>
            <a:pPr>
              <a:buNone/>
            </a:pPr>
            <a:r>
              <a:rPr lang="id-ID" dirty="0"/>
              <a:t>		- Manajemen aplikasi</a:t>
            </a:r>
          </a:p>
          <a:p>
            <a:pPr>
              <a:buNone/>
            </a:pPr>
            <a:r>
              <a:rPr lang="id-ID" dirty="0"/>
              <a:t>		- </a:t>
            </a:r>
            <a:r>
              <a:rPr lang="id-ID" i="1" dirty="0"/>
              <a:t>Debugger</a:t>
            </a:r>
          </a:p>
          <a:p>
            <a:pPr>
              <a:buNone/>
            </a:pPr>
            <a:endParaRPr lang="id-ID" dirty="0"/>
          </a:p>
          <a:p>
            <a:r>
              <a:rPr lang="id-ID" dirty="0"/>
              <a:t>Contoh kakas pengembangan java: </a:t>
            </a:r>
            <a:r>
              <a:rPr lang="id-ID" i="1" dirty="0"/>
              <a:t>Netbeans</a:t>
            </a:r>
            <a:r>
              <a:rPr lang="id-ID" dirty="0"/>
              <a:t> dan </a:t>
            </a:r>
            <a:r>
              <a:rPr lang="id-ID" i="1" dirty="0"/>
              <a:t>Eclipse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E0DF19-60E3-4FC8-8A98-E6B99AF1E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F81CB5-E3A7-4612-865D-6824B30B5D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82" y="684989"/>
            <a:ext cx="10446027" cy="58758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2AEB6A-F097-4BB3-A491-C88FAD6B8F1E}"/>
              </a:ext>
            </a:extLst>
          </p:cNvPr>
          <p:cNvSpPr txBox="1"/>
          <p:nvPr/>
        </p:nvSpPr>
        <p:spPr>
          <a:xfrm>
            <a:off x="5098774" y="155062"/>
            <a:ext cx="1383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Netbeans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31492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C41A70-C6B4-4DE8-9D0A-6EBF386BC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17BBAB-EC8B-40E1-AEBF-60884D909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267" y="819888"/>
            <a:ext cx="9440717" cy="57190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D85580-9A1C-462A-8C3D-CA88C4B319F8}"/>
              </a:ext>
            </a:extLst>
          </p:cNvPr>
          <p:cNvSpPr txBox="1"/>
          <p:nvPr/>
        </p:nvSpPr>
        <p:spPr>
          <a:xfrm>
            <a:off x="5098774" y="155062"/>
            <a:ext cx="1036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Eclipse</a:t>
            </a:r>
          </a:p>
        </p:txBody>
      </p:sp>
    </p:spTree>
    <p:extLst>
      <p:ext uri="{BB962C8B-B14F-4D97-AF65-F5344CB8AC3E}">
        <p14:creationId xmlns:p14="http://schemas.microsoft.com/office/powerpoint/2010/main" val="4043552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880" y="852805"/>
            <a:ext cx="10515600" cy="1325563"/>
          </a:xfrm>
        </p:spPr>
        <p:txBody>
          <a:bodyPr/>
          <a:lstStyle/>
          <a:p>
            <a:r>
              <a:rPr lang="en-US" dirty="0" err="1"/>
              <a:t>Sejarah</a:t>
            </a:r>
            <a:r>
              <a:rPr lang="en-US" dirty="0"/>
              <a:t> Bahasa Java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880" y="2506662"/>
            <a:ext cx="10515600" cy="4351338"/>
          </a:xfrm>
        </p:spPr>
        <p:txBody>
          <a:bodyPr>
            <a:normAutofit/>
          </a:bodyPr>
          <a:lstStyle/>
          <a:p>
            <a:r>
              <a:rPr lang="en-US" sz="2600" dirty="0"/>
              <a:t>Bahasa java </a:t>
            </a:r>
            <a:r>
              <a:rPr lang="en-US" sz="2600" dirty="0" err="1"/>
              <a:t>dibuat</a:t>
            </a:r>
            <a:r>
              <a:rPr lang="en-US" sz="2600" dirty="0"/>
              <a:t> </a:t>
            </a:r>
            <a:r>
              <a:rPr lang="en-US" sz="2600" dirty="0" err="1"/>
              <a:t>oleh</a:t>
            </a:r>
            <a:r>
              <a:rPr lang="en-US" sz="2600" dirty="0"/>
              <a:t> James Gosling </a:t>
            </a:r>
            <a:r>
              <a:rPr lang="en-US" sz="2600" dirty="0" err="1"/>
              <a:t>saat</a:t>
            </a:r>
            <a:r>
              <a:rPr lang="en-US" sz="2600" dirty="0"/>
              <a:t> </a:t>
            </a:r>
            <a:r>
              <a:rPr lang="en-US" sz="2600" dirty="0" err="1"/>
              <a:t>masih</a:t>
            </a:r>
            <a:r>
              <a:rPr lang="en-US" sz="2600" dirty="0"/>
              <a:t> </a:t>
            </a:r>
            <a:r>
              <a:rPr lang="en-US" sz="2600" dirty="0" err="1"/>
              <a:t>bergabung</a:t>
            </a:r>
            <a:r>
              <a:rPr lang="en-US" sz="2600" dirty="0"/>
              <a:t> di </a:t>
            </a:r>
            <a:r>
              <a:rPr lang="en-US" sz="2600" i="1" dirty="0"/>
              <a:t>Sun Microsystems</a:t>
            </a:r>
            <a:r>
              <a:rPr lang="en-US" sz="2600" dirty="0"/>
              <a:t>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dirilis</a:t>
            </a:r>
            <a:r>
              <a:rPr lang="en-US" sz="2600" dirty="0"/>
              <a:t> </a:t>
            </a:r>
            <a:r>
              <a:rPr lang="en-US" sz="2600" dirty="0" err="1"/>
              <a:t>tahun</a:t>
            </a:r>
            <a:r>
              <a:rPr lang="en-US" sz="2600" dirty="0"/>
              <a:t> 1995.</a:t>
            </a:r>
          </a:p>
          <a:p>
            <a:r>
              <a:rPr lang="en-US" sz="2600" dirty="0"/>
              <a:t>Bahasa Java </a:t>
            </a:r>
            <a:r>
              <a:rPr lang="en-US" sz="2600" dirty="0" err="1"/>
              <a:t>dapat</a:t>
            </a:r>
            <a:r>
              <a:rPr lang="en-US" sz="2600" dirty="0"/>
              <a:t> </a:t>
            </a:r>
            <a:r>
              <a:rPr lang="en-US" sz="2600" dirty="0" err="1"/>
              <a:t>dijalankan</a:t>
            </a:r>
            <a:r>
              <a:rPr lang="en-US" sz="2600" dirty="0"/>
              <a:t> </a:t>
            </a:r>
            <a:r>
              <a:rPr lang="en-US" sz="2600" dirty="0" err="1"/>
              <a:t>pada</a:t>
            </a:r>
            <a:r>
              <a:rPr lang="en-US" sz="2600" dirty="0"/>
              <a:t> </a:t>
            </a:r>
            <a:r>
              <a:rPr lang="en-US" sz="2600" dirty="0" err="1"/>
              <a:t>berbagai</a:t>
            </a:r>
            <a:r>
              <a:rPr lang="en-US" sz="2600" dirty="0"/>
              <a:t> </a:t>
            </a:r>
            <a:r>
              <a:rPr lang="en-US" sz="2600" dirty="0" err="1"/>
              <a:t>komputer</a:t>
            </a:r>
            <a:r>
              <a:rPr lang="en-US" sz="2600" dirty="0"/>
              <a:t>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i="1" dirty="0"/>
              <a:t>platform</a:t>
            </a:r>
            <a:r>
              <a:rPr lang="en-US" sz="2600" dirty="0"/>
              <a:t> </a:t>
            </a:r>
            <a:r>
              <a:rPr lang="en-US" sz="2600" dirty="0" err="1"/>
              <a:t>sistem</a:t>
            </a:r>
            <a:r>
              <a:rPr lang="en-US" sz="2600" dirty="0"/>
              <a:t> </a:t>
            </a:r>
            <a:r>
              <a:rPr lang="en-US" sz="2600" dirty="0" err="1"/>
              <a:t>operasi</a:t>
            </a:r>
            <a:r>
              <a:rPr lang="en-US" sz="2600" dirty="0"/>
              <a:t>.</a:t>
            </a:r>
          </a:p>
          <a:p>
            <a:r>
              <a:rPr lang="en-US" sz="2600" dirty="0"/>
              <a:t>Slogan Java: </a:t>
            </a:r>
            <a:r>
              <a:rPr lang="en-US" sz="2600" i="1" dirty="0"/>
              <a:t>Write once, run anywhere!   </a:t>
            </a:r>
            <a:r>
              <a:rPr lang="en-US" sz="2600" dirty="0"/>
              <a:t>(</a:t>
            </a:r>
            <a:r>
              <a:rPr lang="en-US" sz="2600" dirty="0" err="1"/>
              <a:t>Tulis</a:t>
            </a:r>
            <a:r>
              <a:rPr lang="en-US" sz="2600" dirty="0"/>
              <a:t> </a:t>
            </a:r>
            <a:r>
              <a:rPr lang="en-US" sz="2600" dirty="0" err="1"/>
              <a:t>sekali</a:t>
            </a:r>
            <a:r>
              <a:rPr lang="en-US" sz="2600" dirty="0"/>
              <a:t>, </a:t>
            </a:r>
            <a:r>
              <a:rPr lang="en-US" sz="2600" dirty="0" err="1"/>
              <a:t>jalankan</a:t>
            </a:r>
            <a:r>
              <a:rPr lang="en-US" sz="2600" dirty="0"/>
              <a:t> di </a:t>
            </a:r>
            <a:r>
              <a:rPr lang="en-US" sz="2600" dirty="0" err="1"/>
              <a:t>manapun</a:t>
            </a:r>
            <a:r>
              <a:rPr lang="en-US" sz="2600" dirty="0"/>
              <a:t>)</a:t>
            </a:r>
          </a:p>
          <a:p>
            <a:r>
              <a:rPr lang="en-US" sz="2600" dirty="0"/>
              <a:t>Java </a:t>
            </a:r>
            <a:r>
              <a:rPr lang="en-US" sz="2600" dirty="0" err="1"/>
              <a:t>adalah</a:t>
            </a:r>
            <a:r>
              <a:rPr lang="en-US" sz="2600" dirty="0"/>
              <a:t> </a:t>
            </a:r>
            <a:r>
              <a:rPr lang="en-US" sz="2600" dirty="0" err="1"/>
              <a:t>bahasa</a:t>
            </a:r>
            <a:r>
              <a:rPr lang="en-US" sz="2600" dirty="0"/>
              <a:t> </a:t>
            </a:r>
            <a:r>
              <a:rPr lang="en-US" sz="2600" dirty="0" err="1"/>
              <a:t>pemrograman</a:t>
            </a:r>
            <a:r>
              <a:rPr lang="en-US" sz="2600" dirty="0"/>
              <a:t>  </a:t>
            </a:r>
            <a:r>
              <a:rPr lang="en-US" sz="2600" dirty="0" err="1"/>
              <a:t>bersifat</a:t>
            </a:r>
            <a:r>
              <a:rPr lang="en-US" sz="2600" dirty="0"/>
              <a:t> </a:t>
            </a:r>
            <a:r>
              <a:rPr lang="en-US" sz="2600" dirty="0" err="1"/>
              <a:t>umum</a:t>
            </a:r>
            <a:r>
              <a:rPr lang="en-US" sz="2600" dirty="0"/>
              <a:t> (</a:t>
            </a:r>
            <a:r>
              <a:rPr lang="en-US" sz="2600" i="1" dirty="0"/>
              <a:t>general purpose</a:t>
            </a:r>
            <a:r>
              <a:rPr lang="en-US" sz="2600" dirty="0"/>
              <a:t>)</a:t>
            </a:r>
          </a:p>
          <a:p>
            <a:r>
              <a:rPr lang="en-US" sz="2600" dirty="0" err="1"/>
              <a:t>Sintaks</a:t>
            </a:r>
            <a:r>
              <a:rPr lang="en-US" sz="2600" dirty="0"/>
              <a:t> Bahasa Java </a:t>
            </a:r>
            <a:r>
              <a:rPr lang="en-US" sz="2600" dirty="0" err="1"/>
              <a:t>diadopsi</a:t>
            </a:r>
            <a:r>
              <a:rPr lang="en-US" sz="2600" dirty="0"/>
              <a:t> </a:t>
            </a:r>
            <a:r>
              <a:rPr lang="en-US" sz="2600" dirty="0" err="1"/>
              <a:t>dari</a:t>
            </a:r>
            <a:r>
              <a:rPr lang="en-US" sz="2600" dirty="0"/>
              <a:t> Bahasa C </a:t>
            </a:r>
            <a:r>
              <a:rPr lang="en-US" sz="2600" dirty="0" err="1"/>
              <a:t>dan</a:t>
            </a:r>
            <a:r>
              <a:rPr lang="en-US" sz="2600" dirty="0"/>
              <a:t> C++ </a:t>
            </a:r>
            <a:r>
              <a:rPr lang="en-US" sz="2600" dirty="0" err="1"/>
              <a:t>tetapi</a:t>
            </a:r>
            <a:r>
              <a:rPr lang="en-US" sz="2600" dirty="0"/>
              <a:t> </a:t>
            </a:r>
            <a:r>
              <a:rPr lang="en-US" sz="2600" dirty="0" err="1"/>
              <a:t>lebih</a:t>
            </a:r>
            <a:r>
              <a:rPr lang="en-US" sz="2600" dirty="0"/>
              <a:t> </a:t>
            </a:r>
            <a:r>
              <a:rPr lang="en-US" sz="2600" dirty="0" err="1"/>
              <a:t>sederhana</a:t>
            </a:r>
            <a:endParaRPr lang="id-ID" sz="2600" dirty="0"/>
          </a:p>
          <a:p>
            <a:r>
              <a:rPr lang="id-ID" sz="2600" dirty="0"/>
              <a:t>Nama “java” diambil dari jenis kopi yang diminum oleh James Gosling saat itu.</a:t>
            </a:r>
            <a:endParaRPr lang="en-US" sz="2600" dirty="0"/>
          </a:p>
        </p:txBody>
      </p:sp>
      <p:pic>
        <p:nvPicPr>
          <p:cNvPr id="8194" name="Picture 2" descr="https://encrypted-tbn1.gstatic.com/images?q=tbn:ANd9GcSncM34Dzl-hDZKUIT4kKFekf3v3qVSfE3g_LkvFlrZ3Y9eVlRt_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74295" y="0"/>
            <a:ext cx="2817705" cy="211328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990380" y="2106414"/>
            <a:ext cx="1558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James Gosling </a:t>
            </a:r>
            <a:endParaRPr lang="id-ID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166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3120"/>
            <a:ext cx="10515600" cy="5343843"/>
          </a:xfrm>
        </p:spPr>
        <p:txBody>
          <a:bodyPr/>
          <a:lstStyle/>
          <a:p>
            <a:r>
              <a:rPr lang="id-ID" dirty="0"/>
              <a:t>Instalasilah JDK ke komputer anda dan ikuti semua instruksi untuk menginstalasinya.</a:t>
            </a:r>
          </a:p>
          <a:p>
            <a:r>
              <a:rPr lang="id-ID" dirty="0"/>
              <a:t>Aturlah nilai </a:t>
            </a:r>
            <a:r>
              <a:rPr lang="id-ID" i="1" dirty="0"/>
              <a:t>environment variable </a:t>
            </a:r>
            <a:r>
              <a:rPr lang="id-ID" dirty="0"/>
              <a:t>PATH melalui 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Control Panel &gt; System &gt; Advanced &gt; Environement Variables</a:t>
            </a:r>
          </a:p>
          <a:p>
            <a:endParaRPr lang="id-ID" dirty="0"/>
          </a:p>
          <a:p>
            <a:r>
              <a:rPr lang="id-ID"/>
              <a:t>Untuk mengetahui </a:t>
            </a:r>
            <a:r>
              <a:rPr lang="id-ID" dirty="0"/>
              <a:t>versi JRE  </a:t>
            </a:r>
            <a:r>
              <a:rPr lang="en-US" dirty="0"/>
              <a:t>(</a:t>
            </a:r>
            <a:r>
              <a:rPr lang="en-US" i="1" dirty="0"/>
              <a:t>java runtime environment</a:t>
            </a:r>
            <a:r>
              <a:rPr lang="en-US" dirty="0"/>
              <a:t>) </a:t>
            </a:r>
            <a:r>
              <a:rPr lang="id-ID" dirty="0"/>
              <a:t>yang terinstal: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C40705-5A84-815F-C9FC-03069D7FB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843" y="4115232"/>
            <a:ext cx="9488147" cy="247953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12800"/>
            <a:ext cx="10515600" cy="5364163"/>
          </a:xfrm>
        </p:spPr>
        <p:txBody>
          <a:bodyPr/>
          <a:lstStyle/>
          <a:p>
            <a:r>
              <a:rPr lang="id-ID" dirty="0"/>
              <a:t>Untuk mengetahui versi </a:t>
            </a:r>
            <a:r>
              <a:rPr lang="en-US" i="1" dirty="0"/>
              <a:t>compiler</a:t>
            </a:r>
            <a:r>
              <a:rPr lang="en-US" dirty="0"/>
              <a:t> java </a:t>
            </a:r>
            <a:r>
              <a:rPr lang="id-ID" dirty="0"/>
              <a:t>yang terin</a:t>
            </a:r>
            <a:r>
              <a:rPr lang="en-US" dirty="0"/>
              <a:t>s</a:t>
            </a:r>
            <a:r>
              <a:rPr lang="id-ID" dirty="0"/>
              <a:t>tal</a:t>
            </a:r>
            <a:r>
              <a:rPr lang="en-US" dirty="0"/>
              <a:t>, </a:t>
            </a:r>
            <a:r>
              <a:rPr lang="en-US" dirty="0" err="1"/>
              <a:t>ketikkan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i="1" dirty="0"/>
              <a:t>prompt</a:t>
            </a:r>
            <a:r>
              <a:rPr lang="en-US" dirty="0"/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javac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-version</a:t>
            </a:r>
            <a:r>
              <a:rPr lang="id-ID" dirty="0"/>
              <a:t>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16C2AD-F744-3E51-1B2F-875E1A1D3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30123"/>
            <a:ext cx="10893235" cy="258344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Program  java</a:t>
            </a:r>
            <a:r>
              <a:rPr lang="en-US" b="1" dirty="0"/>
              <a:t>-</a:t>
            </a:r>
            <a:r>
              <a:rPr lang="id-ID" b="1" dirty="0"/>
              <a:t>ku yang pertama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240" y="1602105"/>
            <a:ext cx="10515600" cy="4351338"/>
          </a:xfrm>
        </p:spPr>
        <p:txBody>
          <a:bodyPr>
            <a:normAutofit/>
          </a:bodyPr>
          <a:lstStyle/>
          <a:p>
            <a:pPr marL="263525" indent="-263525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id-ID" altLang="en-US" sz="2400" dirty="0">
                <a:cs typeface="Courier New" panose="02070309020205020404" pitchFamily="49" charset="0"/>
              </a:rPr>
              <a:t> </a:t>
            </a:r>
            <a:r>
              <a:rPr lang="id-ID" altLang="en-US" dirty="0">
                <a:cs typeface="Courier New" panose="02070309020205020404" pitchFamily="49" charset="0"/>
              </a:rPr>
              <a:t>Ketik program </a:t>
            </a:r>
            <a:r>
              <a:rPr lang="id-ID" altLang="en-US" i="1" dirty="0">
                <a:cs typeface="Courier New" panose="02070309020205020404" pitchFamily="49" charset="0"/>
              </a:rPr>
              <a:t>HelloWorld</a:t>
            </a:r>
            <a:r>
              <a:rPr lang="id-ID" altLang="en-US" dirty="0">
                <a:cs typeface="Courier New" panose="02070309020205020404" pitchFamily="49" charset="0"/>
              </a:rPr>
              <a:t> di bawah ini dengan editor teks, s</a:t>
            </a:r>
            <a:r>
              <a:rPr lang="id-ID" dirty="0"/>
              <a:t>impan dengan nama file 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HelloWorld.java </a:t>
            </a:r>
            <a:r>
              <a:rPr lang="id-ID" dirty="0"/>
              <a:t> (harus sama persis dengan nama class)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3023" y="3095943"/>
            <a:ext cx="8105777" cy="3585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41" y="611447"/>
            <a:ext cx="10515600" cy="5039043"/>
          </a:xfrm>
        </p:spPr>
        <p:txBody>
          <a:bodyPr/>
          <a:lstStyle/>
          <a:p>
            <a:r>
              <a:rPr lang="id-ID" dirty="0"/>
              <a:t>Kompilasi program </a:t>
            </a:r>
            <a:r>
              <a:rPr lang="id-ID" i="1" dirty="0"/>
              <a:t>HelloWorld</a:t>
            </a:r>
            <a:r>
              <a:rPr lang="id-ID" dirty="0"/>
              <a:t> dari </a:t>
            </a:r>
            <a:r>
              <a:rPr lang="id-ID" i="1" dirty="0"/>
              <a:t>command prompt</a:t>
            </a:r>
            <a:r>
              <a:rPr lang="id-ID" dirty="0"/>
              <a:t>:</a:t>
            </a:r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r>
              <a:rPr lang="id-ID" dirty="0"/>
              <a:t>Hasilnya sebuah </a:t>
            </a:r>
            <a:r>
              <a:rPr lang="en-US" dirty="0"/>
              <a:t>file </a:t>
            </a:r>
            <a:r>
              <a:rPr lang="id-ID" dirty="0"/>
              <a:t>bernama 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HelloWord.class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2046EE-6A99-0468-0798-3C93EE0A8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142" y="3670300"/>
            <a:ext cx="7162687" cy="3051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39AAED-4DAC-6924-708F-2EBB59AA5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142" y="1274055"/>
            <a:ext cx="7162687" cy="173268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55040"/>
            <a:ext cx="10515600" cy="5527040"/>
          </a:xfrm>
        </p:spPr>
        <p:txBody>
          <a:bodyPr/>
          <a:lstStyle/>
          <a:p>
            <a:r>
              <a:rPr lang="id-ID" dirty="0"/>
              <a:t>Jalankan arsip 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HelloWorld.class</a:t>
            </a:r>
            <a:r>
              <a:rPr lang="id-ID" dirty="0"/>
              <a:t> melalui </a:t>
            </a:r>
            <a:r>
              <a:rPr lang="id-ID" i="1" dirty="0"/>
              <a:t>command prompt</a:t>
            </a:r>
            <a:r>
              <a:rPr lang="id-ID" dirty="0"/>
              <a:t>: </a:t>
            </a:r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r>
              <a:rPr lang="id-ID" dirty="0"/>
              <a:t>Horeeee..., saya sudah bisa membuat program java!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F041D9-E85A-AAF7-2CC1-9C42B14E4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014" y="1826635"/>
            <a:ext cx="9688040" cy="234358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04B2D9-D060-4CB9-B03B-A4A7BEB07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4" name="Picture 3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F98CC94C-1F8F-4BF4-B663-BBDBA144C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80" y="234565"/>
            <a:ext cx="4971585" cy="6623435"/>
          </a:xfrm>
          <a:prstGeom prst="rect">
            <a:avLst/>
          </a:prstGeom>
        </p:spPr>
      </p:pic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8963E2C3-49E6-4EED-AF30-C55CF0C0BB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335" y="3429000"/>
            <a:ext cx="3045518" cy="212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1531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Class</a:t>
            </a:r>
            <a:r>
              <a:rPr lang="en-US" b="1" dirty="0"/>
              <a:t> dan Object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85000" lnSpcReduction="10000"/>
          </a:bodyPr>
          <a:lstStyle/>
          <a:p>
            <a:r>
              <a:rPr lang="id-ID" dirty="0"/>
              <a:t>Bahasa java adalah berorientasi objek. Struktur bahasa java terdiri dari kelas-kelas objek. </a:t>
            </a:r>
          </a:p>
          <a:p>
            <a:r>
              <a:rPr lang="id-ID" b="1" dirty="0"/>
              <a:t>Kelas</a:t>
            </a:r>
            <a:r>
              <a:rPr lang="id-ID" dirty="0"/>
              <a:t> </a:t>
            </a:r>
            <a:r>
              <a:rPr lang="en-US" dirty="0"/>
              <a:t>(</a:t>
            </a:r>
            <a:r>
              <a:rPr lang="en-US" i="1" dirty="0"/>
              <a:t>class</a:t>
            </a:r>
            <a:r>
              <a:rPr lang="en-US" dirty="0"/>
              <a:t>) </a:t>
            </a:r>
            <a:r>
              <a:rPr lang="id-ID" dirty="0"/>
              <a:t>adalah </a:t>
            </a:r>
            <a:r>
              <a:rPr lang="id-ID" i="1" dirty="0"/>
              <a:t>blue-print </a:t>
            </a:r>
            <a:r>
              <a:rPr lang="id-ID" dirty="0"/>
              <a:t>dari objek, sedangkan </a:t>
            </a:r>
            <a:r>
              <a:rPr lang="id-ID" b="1" dirty="0"/>
              <a:t>objek</a:t>
            </a:r>
            <a:r>
              <a:rPr lang="id-ID" dirty="0"/>
              <a:t> adalah instans</a:t>
            </a:r>
            <a:r>
              <a:rPr lang="en-US" dirty="0" err="1"/>
              <a:t>iasi</a:t>
            </a:r>
            <a:r>
              <a:rPr lang="id-ID" dirty="0"/>
              <a:t> dari kelas pada saat </a:t>
            </a:r>
            <a:r>
              <a:rPr lang="en-US" i="1" dirty="0"/>
              <a:t>runtime</a:t>
            </a:r>
            <a:r>
              <a:rPr lang="en-US" dirty="0"/>
              <a:t> (</a:t>
            </a:r>
            <a:r>
              <a:rPr lang="id-ID" i="1" dirty="0"/>
              <a:t>ru</a:t>
            </a:r>
            <a:r>
              <a:rPr lang="en-US" i="1" dirty="0"/>
              <a:t>n</a:t>
            </a:r>
            <a:r>
              <a:rPr lang="id-ID" i="1" dirty="0"/>
              <a:t>ning</a:t>
            </a:r>
            <a:r>
              <a:rPr lang="en-US" i="1" dirty="0"/>
              <a:t> </a:t>
            </a:r>
            <a:r>
              <a:rPr lang="en-US" dirty="0"/>
              <a:t>program Java)</a:t>
            </a:r>
          </a:p>
          <a:p>
            <a:endParaRPr lang="en-US" dirty="0"/>
          </a:p>
          <a:p>
            <a:r>
              <a:rPr lang="id-ID" dirty="0"/>
              <a:t>Setiap kelas di dalam java memiliki </a:t>
            </a:r>
            <a:r>
              <a:rPr lang="id-ID" i="1" dirty="0"/>
              <a:t>template</a:t>
            </a:r>
            <a:r>
              <a:rPr lang="id-ID" dirty="0"/>
              <a:t>:</a:t>
            </a:r>
          </a:p>
          <a:p>
            <a:endParaRPr lang="id-ID" dirty="0"/>
          </a:p>
          <a:p>
            <a:pPr>
              <a:buNone/>
            </a:pPr>
            <a:r>
              <a:rPr lang="id-ID" dirty="0"/>
              <a:t>		</a:t>
            </a:r>
            <a:r>
              <a:rPr lang="id-ID" sz="2400" dirty="0">
                <a:latin typeface="Courier New" pitchFamily="49" charset="0"/>
                <a:cs typeface="Courier New" pitchFamily="49" charset="0"/>
              </a:rPr>
              <a:t>class NamaKelas {</a:t>
            </a:r>
          </a:p>
          <a:p>
            <a:pPr>
              <a:buNone/>
            </a:pPr>
            <a:r>
              <a:rPr lang="id-ID" sz="2400" dirty="0">
                <a:latin typeface="Courier New" pitchFamily="49" charset="0"/>
                <a:cs typeface="Courier New" pitchFamily="49" charset="0"/>
              </a:rPr>
              <a:t>		  // body kelas ditulis di sini</a:t>
            </a:r>
          </a:p>
          <a:p>
            <a:pPr>
              <a:buNone/>
            </a:pPr>
            <a:r>
              <a:rPr lang="id-ID" sz="2400" dirty="0">
                <a:latin typeface="Courier New" pitchFamily="49" charset="0"/>
                <a:cs typeface="Courier New" pitchFamily="49" charset="0"/>
              </a:rPr>
              <a:t>     }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endParaRPr lang="en-US" sz="2600" dirty="0">
              <a:cs typeface="Courier New" pitchFamily="49" charset="0"/>
            </a:endParaRPr>
          </a:p>
          <a:p>
            <a:r>
              <a:rPr lang="en-US" dirty="0">
                <a:cs typeface="Courier New" pitchFamily="49" charset="0"/>
              </a:rPr>
              <a:t>Satu </a:t>
            </a:r>
            <a:r>
              <a:rPr lang="en-US" dirty="0" err="1">
                <a:cs typeface="Courier New" pitchFamily="49" charset="0"/>
              </a:rPr>
              <a:t>kelas</a:t>
            </a:r>
            <a:r>
              <a:rPr lang="en-US" dirty="0">
                <a:cs typeface="Courier New" pitchFamily="49" charset="0"/>
              </a:rPr>
              <a:t> </a:t>
            </a:r>
            <a:r>
              <a:rPr lang="en-US" dirty="0" err="1">
                <a:cs typeface="Courier New" pitchFamily="49" charset="0"/>
              </a:rPr>
              <a:t>disimpan</a:t>
            </a:r>
            <a:r>
              <a:rPr lang="en-US" dirty="0">
                <a:cs typeface="Courier New" pitchFamily="49" charset="0"/>
              </a:rPr>
              <a:t> </a:t>
            </a:r>
            <a:r>
              <a:rPr lang="en-US" dirty="0" err="1">
                <a:cs typeface="Courier New" pitchFamily="49" charset="0"/>
              </a:rPr>
              <a:t>ke</a:t>
            </a:r>
            <a:r>
              <a:rPr lang="en-US" dirty="0">
                <a:cs typeface="Courier New" pitchFamily="49" charset="0"/>
              </a:rPr>
              <a:t> </a:t>
            </a:r>
            <a:r>
              <a:rPr lang="en-US" dirty="0" err="1">
                <a:cs typeface="Courier New" pitchFamily="49" charset="0"/>
              </a:rPr>
              <a:t>dalam</a:t>
            </a:r>
            <a:r>
              <a:rPr lang="en-US" dirty="0">
                <a:cs typeface="Courier New" pitchFamily="49" charset="0"/>
              </a:rPr>
              <a:t> </a:t>
            </a:r>
            <a:r>
              <a:rPr lang="en-US" dirty="0" err="1">
                <a:cs typeface="Courier New" pitchFamily="49" charset="0"/>
              </a:rPr>
              <a:t>satu</a:t>
            </a:r>
            <a:r>
              <a:rPr lang="en-US" dirty="0">
                <a:cs typeface="Courier New" pitchFamily="49" charset="0"/>
              </a:rPr>
              <a:t> file, </a:t>
            </a:r>
            <a:r>
              <a:rPr lang="en-US" dirty="0" err="1">
                <a:cs typeface="Courier New" pitchFamily="49" charset="0"/>
              </a:rPr>
              <a:t>nama</a:t>
            </a:r>
            <a:r>
              <a:rPr lang="en-US" dirty="0">
                <a:cs typeface="Courier New" pitchFamily="49" charset="0"/>
              </a:rPr>
              <a:t> file </a:t>
            </a:r>
            <a:r>
              <a:rPr lang="en-US" dirty="0" err="1">
                <a:cs typeface="Courier New" pitchFamily="49" charset="0"/>
              </a:rPr>
              <a:t>harus</a:t>
            </a:r>
            <a:r>
              <a:rPr lang="en-US" dirty="0">
                <a:cs typeface="Courier New" pitchFamily="49" charset="0"/>
              </a:rPr>
              <a:t> </a:t>
            </a:r>
            <a:r>
              <a:rPr lang="en-US" dirty="0" err="1">
                <a:cs typeface="Courier New" pitchFamily="49" charset="0"/>
              </a:rPr>
              <a:t>sama</a:t>
            </a:r>
            <a:r>
              <a:rPr lang="en-US" dirty="0">
                <a:cs typeface="Courier New" pitchFamily="49" charset="0"/>
              </a:rPr>
              <a:t> </a:t>
            </a:r>
            <a:r>
              <a:rPr lang="en-US" dirty="0" err="1">
                <a:cs typeface="Courier New" pitchFamily="49" charset="0"/>
              </a:rPr>
              <a:t>dengan</a:t>
            </a:r>
            <a:r>
              <a:rPr lang="en-US" dirty="0">
                <a:cs typeface="Courier New" pitchFamily="49" charset="0"/>
              </a:rPr>
              <a:t> </a:t>
            </a:r>
            <a:r>
              <a:rPr lang="en-US" dirty="0" err="1">
                <a:cs typeface="Courier New" pitchFamily="49" charset="0"/>
              </a:rPr>
              <a:t>nama</a:t>
            </a:r>
            <a:r>
              <a:rPr lang="en-US" dirty="0">
                <a:cs typeface="Courier New" pitchFamily="49" charset="0"/>
              </a:rPr>
              <a:t> </a:t>
            </a:r>
            <a:r>
              <a:rPr lang="en-US" dirty="0" err="1">
                <a:cs typeface="Courier New" pitchFamily="49" charset="0"/>
              </a:rPr>
              <a:t>kelas</a:t>
            </a:r>
            <a:endParaRPr lang="id-ID" dirty="0"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D31BFB-D93F-4A93-A870-618E1BD44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8B6C15-2D9F-4B2A-806A-1142B1FDC1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21" y="1953579"/>
            <a:ext cx="5754756" cy="4725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8BB585-FF8B-472F-9DF4-08D5D5690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156" y="1703619"/>
            <a:ext cx="2044444" cy="2615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BE2803-515C-405F-9B14-EF30210159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159" y="4495275"/>
            <a:ext cx="5304388" cy="23528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F0ABDC4-D23B-4AE6-8157-45CF9EE45A71}"/>
              </a:ext>
            </a:extLst>
          </p:cNvPr>
          <p:cNvSpPr/>
          <p:nvPr/>
        </p:nvSpPr>
        <p:spPr>
          <a:xfrm>
            <a:off x="832362" y="178971"/>
            <a:ext cx="99225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400" dirty="0"/>
              <a:t>Di dalam kelas terdapat </a:t>
            </a:r>
            <a:r>
              <a:rPr lang="id-ID" sz="2400" i="1" dirty="0"/>
              <a:t>atribut</a:t>
            </a:r>
            <a:r>
              <a:rPr lang="id-ID" sz="2400" dirty="0"/>
              <a:t> </a:t>
            </a:r>
            <a:r>
              <a:rPr lang="en-US" sz="2400" dirty="0"/>
              <a:t>(</a:t>
            </a:r>
            <a:r>
              <a:rPr lang="en-US" sz="2400" i="1" dirty="0"/>
              <a:t>data</a:t>
            </a:r>
            <a:r>
              <a:rPr lang="en-US" sz="2400" dirty="0"/>
              <a:t>) </a:t>
            </a:r>
            <a:r>
              <a:rPr lang="id-ID" sz="2400" dirty="0"/>
              <a:t> dan </a:t>
            </a:r>
            <a:r>
              <a:rPr lang="id-ID" sz="2400" i="1" dirty="0"/>
              <a:t>method </a:t>
            </a:r>
            <a:r>
              <a:rPr lang="en-US" sz="2400" i="1" dirty="0"/>
              <a:t>(function)</a:t>
            </a:r>
            <a:r>
              <a:rPr lang="id-ID" sz="2400" dirty="0"/>
              <a:t>.  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400" dirty="0"/>
              <a:t>Salah satu atau keduanya mungkin tidak terdapat di dalam kelas.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Jadi,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kelas</a:t>
            </a:r>
            <a:r>
              <a:rPr lang="en-US" sz="2400" dirty="0"/>
              <a:t> </a:t>
            </a:r>
            <a:r>
              <a:rPr lang="en-US" sz="2400" dirty="0" err="1"/>
              <a:t>membungkus</a:t>
            </a:r>
            <a:r>
              <a:rPr lang="en-US" sz="2400" dirty="0"/>
              <a:t> data dan </a:t>
            </a:r>
            <a:r>
              <a:rPr lang="en-US" sz="2400" i="1" dirty="0"/>
              <a:t>method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struktur</a:t>
            </a:r>
            <a:r>
              <a:rPr lang="en-US" sz="2400" dirty="0"/>
              <a:t>. </a:t>
            </a:r>
            <a:r>
              <a:rPr lang="en-US" sz="2400" dirty="0" err="1"/>
              <a:t>Konsep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dinamakan</a:t>
            </a:r>
            <a:r>
              <a:rPr lang="en-US" sz="2400" dirty="0"/>
              <a:t> </a:t>
            </a:r>
            <a:r>
              <a:rPr lang="en-US" sz="2400" i="1" dirty="0"/>
              <a:t>encapsulation</a:t>
            </a:r>
            <a:r>
              <a:rPr lang="en-US" sz="2400" dirty="0"/>
              <a:t>.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39960241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86409"/>
            <a:ext cx="10515600" cy="6135066"/>
          </a:xfrm>
        </p:spPr>
        <p:txBody>
          <a:bodyPr>
            <a:normAutofit lnSpcReduction="10000"/>
          </a:bodyPr>
          <a:lstStyle/>
          <a:p>
            <a:r>
              <a:rPr lang="id-ID" sz="2600" dirty="0"/>
              <a:t>Atribut di dalam kelas dinyatakan dengan variabel atau objek kelas lain.</a:t>
            </a:r>
          </a:p>
          <a:p>
            <a:r>
              <a:rPr lang="id-ID" sz="2600" i="1" dirty="0"/>
              <a:t>Method</a:t>
            </a:r>
            <a:r>
              <a:rPr lang="id-ID" sz="2600" dirty="0"/>
              <a:t> adalah operasi (prosedur, fungsi, atau konstruktor) yang dimiliki oleh sebuah kelas.</a:t>
            </a:r>
          </a:p>
          <a:p>
            <a:r>
              <a:rPr lang="id-ID" sz="2600" dirty="0"/>
              <a:t>Kelas </a:t>
            </a:r>
            <a:r>
              <a:rPr lang="id-ID" sz="2600" dirty="0">
                <a:latin typeface="Courier New" pitchFamily="49" charset="0"/>
                <a:cs typeface="Courier New" pitchFamily="49" charset="0"/>
              </a:rPr>
              <a:t>HelloWorld</a:t>
            </a:r>
            <a:r>
              <a:rPr lang="id-ID" sz="2600" dirty="0"/>
              <a:t>  </a:t>
            </a:r>
            <a:r>
              <a:rPr lang="en-US" sz="2600" dirty="0" err="1"/>
              <a:t>tidak</a:t>
            </a:r>
            <a:r>
              <a:rPr lang="en-US" sz="2600" dirty="0"/>
              <a:t> </a:t>
            </a:r>
            <a:r>
              <a:rPr lang="en-US" sz="2600" dirty="0" err="1"/>
              <a:t>mempunyai</a:t>
            </a:r>
            <a:r>
              <a:rPr lang="en-US" sz="2600" dirty="0"/>
              <a:t> </a:t>
            </a:r>
            <a:r>
              <a:rPr lang="en-US" sz="2600" dirty="0" err="1"/>
              <a:t>atribut</a:t>
            </a:r>
            <a:r>
              <a:rPr lang="en-US" sz="2600" dirty="0"/>
              <a:t> </a:t>
            </a:r>
            <a:r>
              <a:rPr lang="en-US" sz="2600" dirty="0" err="1"/>
              <a:t>tetapi</a:t>
            </a:r>
            <a:r>
              <a:rPr lang="en-US" sz="2600" dirty="0"/>
              <a:t> </a:t>
            </a:r>
            <a:r>
              <a:rPr lang="id-ID" sz="2600" dirty="0"/>
              <a:t>hanya mempunya</a:t>
            </a:r>
            <a:r>
              <a:rPr lang="en-US" sz="2600" dirty="0" err="1"/>
              <a:t>i</a:t>
            </a:r>
            <a:r>
              <a:rPr lang="id-ID" sz="2600" dirty="0"/>
              <a:t> satu </a:t>
            </a:r>
            <a:r>
              <a:rPr lang="id-ID" sz="2600" i="1" dirty="0"/>
              <a:t>method,yaitu</a:t>
            </a:r>
            <a:r>
              <a:rPr lang="id-ID" sz="2600" dirty="0"/>
              <a:t> </a:t>
            </a:r>
            <a:r>
              <a:rPr lang="id-ID" sz="2600" dirty="0">
                <a:latin typeface="Courier New" pitchFamily="49" charset="0"/>
                <a:cs typeface="Courier New" pitchFamily="49" charset="0"/>
              </a:rPr>
              <a:t>main</a:t>
            </a:r>
            <a:r>
              <a:rPr lang="id-ID" sz="2600" dirty="0"/>
              <a:t>:</a:t>
            </a:r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r>
              <a:rPr lang="en-US" sz="2600" dirty="0" err="1"/>
              <a:t>Lebih</a:t>
            </a:r>
            <a:r>
              <a:rPr lang="en-US" sz="2600" dirty="0"/>
              <a:t> </a:t>
            </a:r>
            <a:r>
              <a:rPr lang="en-US" sz="2600" dirty="0" err="1"/>
              <a:t>lanjut</a:t>
            </a:r>
            <a:r>
              <a:rPr lang="en-US" sz="2600" dirty="0"/>
              <a:t> </a:t>
            </a:r>
            <a:r>
              <a:rPr lang="en-US" sz="2600" dirty="0" err="1"/>
              <a:t>mengenai</a:t>
            </a:r>
            <a:r>
              <a:rPr lang="en-US" sz="2600" dirty="0"/>
              <a:t> </a:t>
            </a:r>
            <a:r>
              <a:rPr lang="en-US" sz="2600" dirty="0" err="1"/>
              <a:t>kelas</a:t>
            </a:r>
            <a:r>
              <a:rPr lang="en-US" sz="2600" dirty="0"/>
              <a:t> dan </a:t>
            </a:r>
            <a:r>
              <a:rPr lang="en-US" sz="2600" dirty="0" err="1"/>
              <a:t>objek</a:t>
            </a:r>
            <a:r>
              <a:rPr lang="en-US" sz="2600" dirty="0"/>
              <a:t> </a:t>
            </a:r>
            <a:r>
              <a:rPr lang="en-US" sz="2600" dirty="0" err="1"/>
              <a:t>akan</a:t>
            </a:r>
            <a:r>
              <a:rPr lang="en-US" sz="2600" dirty="0"/>
              <a:t> </a:t>
            </a:r>
            <a:r>
              <a:rPr lang="en-US" sz="2600" dirty="0" err="1"/>
              <a:t>dipelajari</a:t>
            </a:r>
            <a:r>
              <a:rPr lang="en-US" sz="2600" dirty="0"/>
              <a:t> di </a:t>
            </a:r>
            <a:r>
              <a:rPr lang="en-US" sz="2600" dirty="0" err="1"/>
              <a:t>dalam</a:t>
            </a:r>
            <a:r>
              <a:rPr lang="en-US" sz="2600" dirty="0"/>
              <a:t> </a:t>
            </a:r>
            <a:r>
              <a:rPr lang="en-US" sz="2600" dirty="0" err="1"/>
              <a:t>kuliah</a:t>
            </a:r>
            <a:r>
              <a:rPr lang="en-US" sz="2600" dirty="0"/>
              <a:t> </a:t>
            </a:r>
            <a:r>
              <a:rPr lang="en-US" sz="2600" i="1" dirty="0" err="1"/>
              <a:t>Pemrograman</a:t>
            </a:r>
            <a:r>
              <a:rPr lang="en-US" sz="2600" i="1" dirty="0"/>
              <a:t> </a:t>
            </a:r>
            <a:r>
              <a:rPr lang="en-US" sz="2600" i="1" dirty="0" err="1"/>
              <a:t>Berorientasi</a:t>
            </a:r>
            <a:r>
              <a:rPr lang="en-US" sz="2600" i="1" dirty="0"/>
              <a:t> </a:t>
            </a:r>
            <a:r>
              <a:rPr lang="en-US" sz="2600" i="1" dirty="0" err="1"/>
              <a:t>Objek</a:t>
            </a:r>
            <a:r>
              <a:rPr lang="en-US" sz="2600" i="1" dirty="0"/>
              <a:t> </a:t>
            </a:r>
            <a:r>
              <a:rPr lang="en-US" sz="2600" dirty="0"/>
              <a:t>(di semester 4)</a:t>
            </a:r>
            <a:endParaRPr lang="id-ID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3F2EF61-93DE-4837-953B-50D228B1E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540" y="2546370"/>
            <a:ext cx="6530008" cy="288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7B5A19E-6551-4D04-BB35-FCD213D50153}"/>
              </a:ext>
            </a:extLst>
          </p:cNvPr>
          <p:cNvCxnSpPr>
            <a:cxnSpLocks/>
          </p:cNvCxnSpPr>
          <p:nvPr/>
        </p:nvCxnSpPr>
        <p:spPr>
          <a:xfrm flipH="1">
            <a:off x="5367130" y="3429000"/>
            <a:ext cx="914400" cy="51683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22FDC17-854D-4317-96FA-54B118052317}"/>
              </a:ext>
            </a:extLst>
          </p:cNvPr>
          <p:cNvCxnSpPr/>
          <p:nvPr/>
        </p:nvCxnSpPr>
        <p:spPr>
          <a:xfrm>
            <a:off x="6281530" y="3429000"/>
            <a:ext cx="338593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B0CACDE-FCB8-4D8E-9DCB-85638F1B3D68}"/>
              </a:ext>
            </a:extLst>
          </p:cNvPr>
          <p:cNvSpPr txBox="1"/>
          <p:nvPr/>
        </p:nvSpPr>
        <p:spPr>
          <a:xfrm>
            <a:off x="9782873" y="3244334"/>
            <a:ext cx="1993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Method/function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46AE5-5F79-0AF2-07A5-DED489B55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US" sz="2400" i="1" dirty="0"/>
              <a:t>Package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pustaka</a:t>
            </a:r>
            <a:r>
              <a:rPr lang="en-US" sz="2400" dirty="0"/>
              <a:t> (</a:t>
            </a:r>
            <a:r>
              <a:rPr lang="en-US" sz="2400" i="1" dirty="0"/>
              <a:t>library</a:t>
            </a:r>
            <a:r>
              <a:rPr lang="en-US" sz="2400" dirty="0"/>
              <a:t>) yang </a:t>
            </a:r>
            <a:r>
              <a:rPr lang="en-US" sz="2400" dirty="0" err="1"/>
              <a:t>berisi</a:t>
            </a:r>
            <a:r>
              <a:rPr lang="en-US" sz="2400" dirty="0"/>
              <a:t> </a:t>
            </a:r>
            <a:r>
              <a:rPr lang="en-US" sz="2400" dirty="0" err="1"/>
              <a:t>sekumpulan</a:t>
            </a:r>
            <a:r>
              <a:rPr lang="en-US" sz="2400" dirty="0"/>
              <a:t> </a:t>
            </a:r>
            <a:r>
              <a:rPr lang="en-US" sz="2400" i="1" dirty="0"/>
              <a:t>class</a:t>
            </a:r>
            <a:r>
              <a:rPr lang="en-US" sz="2400" dirty="0"/>
              <a:t>. </a:t>
            </a:r>
            <a:r>
              <a:rPr lang="en-US" sz="2400" i="1" dirty="0"/>
              <a:t>Package</a:t>
            </a:r>
            <a:r>
              <a:rPr lang="en-US" sz="2400" dirty="0"/>
              <a:t> </a:t>
            </a:r>
            <a:r>
              <a:rPr lang="en-US" sz="2400" dirty="0" err="1"/>
              <a:t>dibuat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memudahkan</a:t>
            </a:r>
            <a:r>
              <a:rPr lang="en-US" sz="2400" dirty="0"/>
              <a:t> </a:t>
            </a:r>
            <a:r>
              <a:rPr lang="en-US" sz="2400" dirty="0" err="1"/>
              <a:t>manajemen</a:t>
            </a:r>
            <a:r>
              <a:rPr lang="en-US" sz="2400" dirty="0"/>
              <a:t> </a:t>
            </a:r>
            <a:r>
              <a:rPr lang="en-US" sz="2400" dirty="0" err="1"/>
              <a:t>kode</a:t>
            </a:r>
            <a:r>
              <a:rPr lang="en-US" sz="2400" dirty="0"/>
              <a:t> program, </a:t>
            </a:r>
            <a:r>
              <a:rPr lang="en-US" sz="2400" dirty="0" err="1"/>
              <a:t>khususnya</a:t>
            </a:r>
            <a:r>
              <a:rPr lang="en-US" sz="2400" dirty="0"/>
              <a:t> pada program yang </a:t>
            </a:r>
            <a:r>
              <a:rPr lang="en-US" sz="2400" dirty="0" err="1"/>
              <a:t>besar</a:t>
            </a:r>
            <a:r>
              <a:rPr lang="en-US" sz="2400" dirty="0"/>
              <a:t>.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i="1" dirty="0"/>
              <a:t>package </a:t>
            </a:r>
            <a:r>
              <a:rPr lang="en-US" sz="2400" dirty="0"/>
              <a:t> </a:t>
            </a:r>
            <a:r>
              <a:rPr lang="en-US" sz="2400" dirty="0" err="1"/>
              <a:t>disimpan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i="1" dirty="0"/>
              <a:t>folder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nama</a:t>
            </a:r>
            <a:r>
              <a:rPr lang="en-US" sz="2400" dirty="0"/>
              <a:t> yang </a:t>
            </a:r>
            <a:r>
              <a:rPr lang="en-US" sz="2400" dirty="0" err="1"/>
              <a:t>sama</a:t>
            </a:r>
            <a:r>
              <a:rPr lang="en-US" sz="2400" dirty="0"/>
              <a:t>.</a:t>
            </a:r>
          </a:p>
          <a:p>
            <a:r>
              <a:rPr lang="en-US" sz="2400" dirty="0"/>
              <a:t> Ada dua </a:t>
            </a:r>
            <a:r>
              <a:rPr lang="en-US" sz="2400" dirty="0" err="1"/>
              <a:t>macam</a:t>
            </a:r>
            <a:r>
              <a:rPr lang="en-US" sz="2400" dirty="0"/>
              <a:t> </a:t>
            </a:r>
            <a:r>
              <a:rPr lang="en-US" sz="2400" i="1" dirty="0"/>
              <a:t>package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Java:</a:t>
            </a:r>
          </a:p>
          <a:p>
            <a:pPr marL="0" indent="0">
              <a:buNone/>
            </a:pPr>
            <a:r>
              <a:rPr lang="en-US" sz="2400" dirty="0"/>
              <a:t>	1. </a:t>
            </a:r>
            <a:r>
              <a:rPr lang="en-US" sz="2400" i="1" dirty="0"/>
              <a:t>Built-in package</a:t>
            </a:r>
            <a:r>
              <a:rPr lang="en-US" sz="2400" dirty="0"/>
              <a:t>: </a:t>
            </a:r>
            <a:r>
              <a:rPr lang="en-US" sz="2400" i="1" dirty="0"/>
              <a:t>package</a:t>
            </a:r>
            <a:r>
              <a:rPr lang="en-US" sz="2400" dirty="0"/>
              <a:t> </a:t>
            </a:r>
            <a:r>
              <a:rPr lang="en-US" sz="2400" dirty="0" err="1"/>
              <a:t>bawaan</a:t>
            </a:r>
            <a:r>
              <a:rPr lang="en-US" sz="2400" dirty="0"/>
              <a:t> yang </a:t>
            </a:r>
            <a:r>
              <a:rPr lang="en-US" sz="2400" dirty="0" err="1"/>
              <a:t>sudah</a:t>
            </a:r>
            <a:r>
              <a:rPr lang="en-US" sz="2400" dirty="0"/>
              <a:t> </a:t>
            </a:r>
            <a:r>
              <a:rPr lang="en-US" sz="2400" dirty="0" err="1"/>
              <a:t>disediakan</a:t>
            </a:r>
            <a:r>
              <a:rPr lang="en-US" sz="2400" dirty="0"/>
              <a:t> </a:t>
            </a:r>
            <a:r>
              <a:rPr lang="en-US" sz="2400" dirty="0" err="1"/>
              <a:t>olej</a:t>
            </a:r>
            <a:r>
              <a:rPr lang="en-US" sz="2400" dirty="0"/>
              <a:t> Java</a:t>
            </a:r>
          </a:p>
          <a:p>
            <a:pPr marL="0" indent="0">
              <a:buNone/>
            </a:pPr>
            <a:r>
              <a:rPr lang="en-US" sz="2400" dirty="0"/>
              <a:t>	2. </a:t>
            </a:r>
            <a:r>
              <a:rPr lang="en-US" sz="2400" i="1" dirty="0"/>
              <a:t>User-defined package</a:t>
            </a:r>
            <a:r>
              <a:rPr lang="en-US" sz="2400" dirty="0"/>
              <a:t>: </a:t>
            </a:r>
            <a:r>
              <a:rPr lang="en-US" sz="2400" i="1" dirty="0"/>
              <a:t>package</a:t>
            </a:r>
            <a:r>
              <a:rPr lang="en-US" sz="2400" dirty="0"/>
              <a:t> yang </a:t>
            </a:r>
            <a:r>
              <a:rPr lang="en-US" sz="2400" dirty="0" err="1"/>
              <a:t>dibuat</a:t>
            </a:r>
            <a:r>
              <a:rPr lang="en-US" sz="2400" dirty="0"/>
              <a:t> </a:t>
            </a:r>
            <a:r>
              <a:rPr lang="en-US" sz="2400" dirty="0" err="1"/>
              <a:t>sendiri</a:t>
            </a:r>
            <a:r>
              <a:rPr lang="en-US" sz="2400" dirty="0"/>
              <a:t> oleh </a:t>
            </a:r>
            <a:r>
              <a:rPr lang="en-US" sz="2400" dirty="0" err="1"/>
              <a:t>pemrogram</a:t>
            </a:r>
            <a:endParaRPr lang="en-US" sz="2400" dirty="0"/>
          </a:p>
          <a:p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i="1" dirty="0"/>
              <a:t>package</a:t>
            </a:r>
            <a:r>
              <a:rPr lang="en-US" sz="2400" dirty="0"/>
              <a:t>, </a:t>
            </a:r>
            <a:r>
              <a:rPr lang="en-US" sz="2400" dirty="0" err="1"/>
              <a:t>tambahkan</a:t>
            </a:r>
            <a:r>
              <a:rPr lang="en-US" sz="2400" dirty="0"/>
              <a:t> </a:t>
            </a:r>
            <a:r>
              <a:rPr lang="en-US" sz="2400" dirty="0" err="1"/>
              <a:t>perintah</a:t>
            </a:r>
            <a:r>
              <a:rPr lang="en-US" sz="2400" dirty="0"/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lang="en-US" sz="2400" dirty="0"/>
              <a:t> di </a:t>
            </a:r>
            <a:r>
              <a:rPr lang="en-US" sz="2400" dirty="0" err="1"/>
              <a:t>depan</a:t>
            </a:r>
            <a:r>
              <a:rPr lang="en-US" sz="2400" dirty="0"/>
              <a:t> </a:t>
            </a:r>
            <a:r>
              <a:rPr lang="en-US" sz="2400" dirty="0" err="1"/>
              <a:t>nama</a:t>
            </a:r>
            <a:r>
              <a:rPr lang="en-US" sz="2400" dirty="0"/>
              <a:t> </a:t>
            </a:r>
            <a:r>
              <a:rPr lang="en-US" sz="2400" i="1" dirty="0"/>
              <a:t>package</a:t>
            </a:r>
          </a:p>
          <a:p>
            <a:r>
              <a:rPr lang="en-US" sz="2400" dirty="0" err="1"/>
              <a:t>Contoh</a:t>
            </a:r>
            <a:r>
              <a:rPr lang="en-US" sz="2400" dirty="0"/>
              <a:t> </a:t>
            </a:r>
            <a:r>
              <a:rPr lang="en-US" sz="2400" dirty="0" err="1"/>
              <a:t>mengimpor</a:t>
            </a:r>
            <a:r>
              <a:rPr lang="en-US" sz="2400" dirty="0"/>
              <a:t> </a:t>
            </a:r>
            <a:r>
              <a:rPr lang="en-US" sz="2400" i="1" dirty="0" err="1"/>
              <a:t>bulit</a:t>
            </a:r>
            <a:r>
              <a:rPr lang="en-US" sz="2400" i="1" dirty="0"/>
              <a:t>-in package </a:t>
            </a:r>
            <a:r>
              <a:rPr lang="en-US" sz="2400" dirty="0"/>
              <a:t>Java: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java.util.Scanner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Scanner </a:t>
            </a:r>
            <a:r>
              <a:rPr lang="en-US" sz="2400" dirty="0" err="1">
                <a:cs typeface="Courier New" panose="02070309020205020404" pitchFamily="49" charset="0"/>
              </a:rPr>
              <a:t>adalah</a:t>
            </a:r>
            <a:r>
              <a:rPr lang="en-US" sz="2400" dirty="0">
                <a:cs typeface="Courier New" panose="02070309020205020404" pitchFamily="49" charset="0"/>
              </a:rPr>
              <a:t> </a:t>
            </a:r>
            <a:r>
              <a:rPr lang="en-US" sz="2400" dirty="0" err="1">
                <a:cs typeface="Courier New" panose="02070309020205020404" pitchFamily="49" charset="0"/>
              </a:rPr>
              <a:t>paket</a:t>
            </a:r>
            <a:r>
              <a:rPr lang="en-US" sz="2400" dirty="0">
                <a:cs typeface="Courier New" panose="02070309020205020404" pitchFamily="49" charset="0"/>
              </a:rPr>
              <a:t> yang </a:t>
            </a:r>
            <a:r>
              <a:rPr lang="en-US" sz="2400" dirty="0" err="1">
                <a:cs typeface="Courier New" panose="02070309020205020404" pitchFamily="49" charset="0"/>
              </a:rPr>
              <a:t>berisi</a:t>
            </a:r>
            <a:r>
              <a:rPr lang="en-US" sz="2400" dirty="0">
                <a:cs typeface="Courier New" panose="02070309020205020404" pitchFamily="49" charset="0"/>
              </a:rPr>
              <a:t>  </a:t>
            </a:r>
            <a:r>
              <a:rPr lang="en-US" sz="2400" i="1" dirty="0">
                <a:cs typeface="Courier New" panose="02070309020205020404" pitchFamily="49" charset="0"/>
              </a:rPr>
              <a:t>class</a:t>
            </a:r>
            <a:r>
              <a:rPr lang="en-US" sz="2400" dirty="0">
                <a:cs typeface="Courier New" panose="02070309020205020404" pitchFamily="49" charset="0"/>
              </a:rPr>
              <a:t> </a:t>
            </a:r>
            <a:r>
              <a:rPr lang="en-US" sz="2400" dirty="0" err="1">
                <a:cs typeface="Courier New" panose="02070309020205020404" pitchFamily="49" charset="0"/>
              </a:rPr>
              <a:t>untuk</a:t>
            </a:r>
            <a:r>
              <a:rPr lang="en-US" sz="2400" dirty="0">
                <a:cs typeface="Courier New" panose="02070309020205020404" pitchFamily="49" charset="0"/>
              </a:rPr>
              <a:t> proses input data </a:t>
            </a:r>
            <a:r>
              <a:rPr lang="en-US" sz="2400" dirty="0" err="1">
                <a:cs typeface="Courier New" panose="02070309020205020404" pitchFamily="49" charset="0"/>
              </a:rPr>
              <a:t>teks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FB9480-F175-3397-2C5B-BB10AEEF1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4634E6B-E858-CC0D-4DA2-06CFBDC8B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i="1" dirty="0"/>
              <a:t>Package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Bahasa Java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02154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7809"/>
            <a:ext cx="10515600" cy="5819155"/>
          </a:xfrm>
        </p:spPr>
        <p:txBody>
          <a:bodyPr/>
          <a:lstStyle/>
          <a:p>
            <a:r>
              <a:rPr lang="en-US" dirty="0"/>
              <a:t>Java </a:t>
            </a:r>
            <a:r>
              <a:rPr lang="en-US" dirty="0" err="1"/>
              <a:t>termasuk</a:t>
            </a:r>
            <a:r>
              <a:rPr lang="en-US" dirty="0"/>
              <a:t> Bahasa </a:t>
            </a:r>
            <a:r>
              <a:rPr lang="en-US" dirty="0" err="1"/>
              <a:t>pemrograman</a:t>
            </a:r>
            <a:r>
              <a:rPr lang="en-US" dirty="0"/>
              <a:t> yang popular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,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web.</a:t>
            </a:r>
          </a:p>
        </p:txBody>
      </p:sp>
      <p:sp>
        <p:nvSpPr>
          <p:cNvPr id="5" name="Rectangle 4"/>
          <p:cNvSpPr/>
          <p:nvPr/>
        </p:nvSpPr>
        <p:spPr>
          <a:xfrm>
            <a:off x="1967655" y="6115126"/>
            <a:ext cx="75545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Gambar</a:t>
            </a:r>
            <a:r>
              <a:rPr lang="en-US" sz="2400" b="1" dirty="0">
                <a:solidFill>
                  <a:srgbClr val="FF0000"/>
                </a:solidFill>
              </a:rPr>
              <a:t> 1. </a:t>
            </a:r>
            <a:r>
              <a:rPr lang="en-US" sz="2400" b="1" dirty="0" err="1">
                <a:solidFill>
                  <a:srgbClr val="FF0000"/>
                </a:solidFill>
              </a:rPr>
              <a:t>Sepuluh</a:t>
            </a:r>
            <a:r>
              <a:rPr lang="en-US" sz="2400" b="1" dirty="0">
                <a:solidFill>
                  <a:srgbClr val="FF0000"/>
                </a:solidFill>
              </a:rPr>
              <a:t> (10) </a:t>
            </a:r>
            <a:r>
              <a:rPr lang="en-US" sz="2400" b="1" dirty="0" err="1">
                <a:solidFill>
                  <a:srgbClr val="FF0000"/>
                </a:solidFill>
              </a:rPr>
              <a:t>bahasa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pemrograman</a:t>
            </a:r>
            <a:r>
              <a:rPr lang="en-US" sz="2400" b="1" dirty="0">
                <a:solidFill>
                  <a:srgbClr val="FF0000"/>
                </a:solidFill>
              </a:rPr>
              <a:t> top 2018: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BF59EE-50AD-E9EB-9B5B-6A6F70420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628" y="1340261"/>
            <a:ext cx="7575569" cy="456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9607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85045-49AE-0C47-8DB0-3FAE04D54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1650"/>
            <a:ext cx="10515600" cy="5193290"/>
          </a:xfrm>
        </p:spPr>
        <p:txBody>
          <a:bodyPr/>
          <a:lstStyle/>
          <a:p>
            <a:r>
              <a:rPr lang="en-US" sz="2400" dirty="0"/>
              <a:t>Daftar </a:t>
            </a:r>
            <a:r>
              <a:rPr lang="en-US" sz="2400" dirty="0" err="1"/>
              <a:t>lengkap</a:t>
            </a:r>
            <a:r>
              <a:rPr lang="en-US" sz="2400" dirty="0"/>
              <a:t> package di </a:t>
            </a:r>
            <a:r>
              <a:rPr lang="en-US" sz="2400" dirty="0" err="1"/>
              <a:t>dalam</a:t>
            </a:r>
            <a:r>
              <a:rPr lang="en-US" sz="2400" dirty="0"/>
              <a:t> Java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dibaca</a:t>
            </a:r>
            <a:r>
              <a:rPr lang="en-US" sz="2400" dirty="0"/>
              <a:t> dan </a:t>
            </a:r>
            <a:r>
              <a:rPr lang="en-US" sz="2400" dirty="0" err="1"/>
              <a:t>dipelajari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laman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6ABB73-3BB5-E47D-76CD-4FBBF42AF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264088-12C3-86DC-FE85-8ACAA6C93FB4}"/>
              </a:ext>
            </a:extLst>
          </p:cNvPr>
          <p:cNvSpPr txBox="1"/>
          <p:nvPr/>
        </p:nvSpPr>
        <p:spPr>
          <a:xfrm>
            <a:off x="1558635" y="838243"/>
            <a:ext cx="102592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2"/>
              </a:rPr>
              <a:t>https://docs.oracle.com/javase/8/docs/api/java/util/package-summary.html</a:t>
            </a:r>
            <a:r>
              <a:rPr lang="en-US" sz="2400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4AA074-9F26-1EE6-28E5-D46D27EC8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560" y="1399780"/>
            <a:ext cx="10195240" cy="485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6305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Program Input/Output Sederhana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3153" y="1651635"/>
            <a:ext cx="7603807" cy="480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92480"/>
            <a:ext cx="10515600" cy="5384483"/>
          </a:xfrm>
        </p:spPr>
        <p:txBody>
          <a:bodyPr/>
          <a:lstStyle/>
          <a:p>
            <a:r>
              <a:rPr lang="id-ID" dirty="0"/>
              <a:t>Kompilasi 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InputTest.java</a:t>
            </a:r>
            <a:r>
              <a:rPr lang="id-ID" dirty="0"/>
              <a:t> dan jika sudah benar jalankan programnya: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3308" y="1830704"/>
            <a:ext cx="10675726" cy="3879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Program Input dengan GUI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0435" y="1676083"/>
            <a:ext cx="10577428" cy="4399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/>
          <a:lstStyle/>
          <a:p>
            <a:r>
              <a:rPr lang="id-ID" dirty="0"/>
              <a:t>Kompilasi 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InputTestGUI.java</a:t>
            </a:r>
            <a:r>
              <a:rPr lang="id-ID" dirty="0"/>
              <a:t> dan jika sudah benar jalankan programnya:</a:t>
            </a:r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6258" y="1842770"/>
            <a:ext cx="4638829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6258" y="4138930"/>
            <a:ext cx="4604702" cy="1922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140335"/>
            <a:ext cx="10515600" cy="589915"/>
          </a:xfrm>
        </p:spPr>
        <p:txBody>
          <a:bodyPr>
            <a:normAutofit fontScale="90000"/>
          </a:bodyPr>
          <a:lstStyle/>
          <a:p>
            <a:r>
              <a:rPr lang="id-ID" dirty="0"/>
              <a:t>Program </a:t>
            </a:r>
            <a:r>
              <a:rPr lang="en-US" dirty="0" err="1"/>
              <a:t>FindMonth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F3E7E6-F443-470E-A0BE-764FE7394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50531"/>
            <a:ext cx="8216812" cy="596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1793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4AD805-16A9-41DA-868D-C20442885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80186F-071A-4B89-95C6-6D471D3C1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102" y="3645376"/>
            <a:ext cx="4181475" cy="1828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8CD5F7-4657-468C-B77B-01120AEA8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477" y="1069499"/>
            <a:ext cx="9001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9369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874395"/>
          </a:xfrm>
        </p:spPr>
        <p:txBody>
          <a:bodyPr/>
          <a:lstStyle/>
          <a:p>
            <a:r>
              <a:rPr lang="id-ID" dirty="0"/>
              <a:t>Kelas Mahasiswa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E30F5F-8E1C-7504-25B8-E5F42AEF5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748821"/>
            <a:ext cx="9987180" cy="6109179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Kelas DriverMhs  </a:t>
            </a:r>
            <a:br>
              <a:rPr lang="id-ID" dirty="0"/>
            </a:br>
            <a:r>
              <a:rPr lang="id-ID" sz="2800" dirty="0"/>
              <a:t>(yang menggunakan kelas Mahasiswa)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6450" y="1884044"/>
            <a:ext cx="10491064" cy="419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920" y="426720"/>
            <a:ext cx="11150600" cy="5526723"/>
          </a:xfrm>
        </p:spPr>
        <p:txBody>
          <a:bodyPr/>
          <a:lstStyle/>
          <a:p>
            <a:r>
              <a:rPr lang="id-ID" dirty="0"/>
              <a:t>Kompilasi masing-masing 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Mahasiswa.java </a:t>
            </a:r>
            <a:r>
              <a:rPr lang="id-ID" dirty="0"/>
              <a:t>dan 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DriverMhs.java </a:t>
            </a:r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r>
              <a:rPr lang="id-ID" dirty="0"/>
              <a:t>Jalankan kelas 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DriverMhs.class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1068" y="963294"/>
            <a:ext cx="9381171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748" y="4010024"/>
            <a:ext cx="9543732" cy="260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7B0D41-4067-4B9F-9FB6-BC713B14C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FF08AD-8D7E-4D48-92D8-581D74AF99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345" y="401743"/>
            <a:ext cx="5769070" cy="649273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D35A5AC-483B-464F-A0EA-B9007C7D7AF3}"/>
              </a:ext>
            </a:extLst>
          </p:cNvPr>
          <p:cNvSpPr/>
          <p:nvPr/>
        </p:nvSpPr>
        <p:spPr>
          <a:xfrm>
            <a:off x="1137993" y="401743"/>
            <a:ext cx="915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2019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230F1022-35BD-4A53-B485-8274FEB0E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4879022"/>
            <a:ext cx="2992821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Sumber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https://learnworthy.net/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ieee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-ranked-the-top-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programming-languages-of-2019/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8E3BE2-066E-460B-A86A-CC9E737A2CA4}"/>
              </a:ext>
            </a:extLst>
          </p:cNvPr>
          <p:cNvSpPr/>
          <p:nvPr/>
        </p:nvSpPr>
        <p:spPr>
          <a:xfrm>
            <a:off x="2429521" y="1633"/>
            <a:ext cx="58119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IEEE Ranked the Top Programming Languages of 2019.</a:t>
            </a:r>
          </a:p>
        </p:txBody>
      </p:sp>
    </p:spTree>
    <p:extLst>
      <p:ext uri="{BB962C8B-B14F-4D97-AF65-F5344CB8AC3E}">
        <p14:creationId xmlns:p14="http://schemas.microsoft.com/office/powerpoint/2010/main" val="5886855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Kelas Matriks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0290" y="1592898"/>
            <a:ext cx="9550390" cy="4807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6769" y="881698"/>
            <a:ext cx="10559479" cy="5315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683892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3525"/>
            <a:ext cx="10515600" cy="1325563"/>
          </a:xfrm>
        </p:spPr>
        <p:txBody>
          <a:bodyPr/>
          <a:lstStyle/>
          <a:p>
            <a:r>
              <a:rPr lang="id-ID" dirty="0"/>
              <a:t>Kelas DriverMatriks</a:t>
            </a:r>
            <a:br>
              <a:rPr lang="id-ID" dirty="0"/>
            </a:br>
            <a:r>
              <a:rPr lang="id-ID" sz="2800" dirty="0"/>
              <a:t>(yang menggunakan kelas Mahasiswa)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7089" y="1521460"/>
            <a:ext cx="8990017" cy="533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" y="508000"/>
            <a:ext cx="11435080" cy="5526723"/>
          </a:xfrm>
        </p:spPr>
        <p:txBody>
          <a:bodyPr/>
          <a:lstStyle/>
          <a:p>
            <a:r>
              <a:rPr lang="id-ID" dirty="0"/>
              <a:t>Kompilasi masing-masing 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matriks.java </a:t>
            </a:r>
            <a:r>
              <a:rPr lang="id-ID" dirty="0"/>
              <a:t>dan 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DriverMatriks.java </a:t>
            </a:r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r>
              <a:rPr lang="id-ID" dirty="0"/>
              <a:t>Jalankan kelas 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DriverMatriks.class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9468" y="959484"/>
            <a:ext cx="10457366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828" y="3668394"/>
            <a:ext cx="9463831" cy="2935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7ACBEA-A772-41A9-86E2-D2BDD5C2D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0B3EA16-5E5A-48EE-8ADE-7E43FBD44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2955"/>
          </a:xfrm>
        </p:spPr>
        <p:txBody>
          <a:bodyPr/>
          <a:lstStyle/>
          <a:p>
            <a:r>
              <a:rPr lang="id-ID" dirty="0"/>
              <a:t>Kelas </a:t>
            </a:r>
            <a:r>
              <a:rPr lang="en-US" dirty="0"/>
              <a:t>Stack</a:t>
            </a:r>
            <a:endParaRPr lang="id-ID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62D4E3-07EB-41C6-BB4B-20BF418A0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93" y="1131015"/>
            <a:ext cx="8904707" cy="553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7867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423094-AB1C-420F-98CF-6ED0BDF6F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264E00-0AB0-4A5C-9A1A-EC5341CE8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360" y="161219"/>
            <a:ext cx="8961444" cy="656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7719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3525"/>
            <a:ext cx="10515600" cy="1325563"/>
          </a:xfrm>
        </p:spPr>
        <p:txBody>
          <a:bodyPr/>
          <a:lstStyle/>
          <a:p>
            <a:r>
              <a:rPr lang="id-ID" dirty="0"/>
              <a:t>Kelas </a:t>
            </a:r>
            <a:r>
              <a:rPr lang="en-US" dirty="0" err="1"/>
              <a:t>mainStack</a:t>
            </a:r>
            <a:br>
              <a:rPr lang="id-ID" dirty="0"/>
            </a:br>
            <a:r>
              <a:rPr lang="id-ID" sz="2800" dirty="0"/>
              <a:t>(yang menggunakan kelas </a:t>
            </a:r>
            <a:r>
              <a:rPr lang="en-US" sz="2800" dirty="0"/>
              <a:t>Stack</a:t>
            </a:r>
            <a:r>
              <a:rPr lang="id-ID" sz="2800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FCEEF6-8309-44CC-A814-6527E8D62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1618721"/>
            <a:ext cx="8022440" cy="510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218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DE83A0-6211-42EE-8432-173E2521B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9FC6E0-C373-42BF-A699-D38D92A53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" y="862012"/>
            <a:ext cx="11410950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3291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B4FD7F-3AAA-45B7-8C45-A52989975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BBF443-02C0-4EAD-8789-890A9B026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80" y="828010"/>
            <a:ext cx="11653520" cy="520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2249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D9B1F-7C97-7982-D1B6-7F538A3D3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8711"/>
          </a:xfrm>
        </p:spPr>
        <p:txBody>
          <a:bodyPr/>
          <a:lstStyle/>
          <a:p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i="1" dirty="0"/>
              <a:t>package</a:t>
            </a:r>
            <a:r>
              <a:rPr lang="en-US" dirty="0"/>
              <a:t> </a:t>
            </a:r>
            <a:r>
              <a:rPr lang="en-US" dirty="0" err="1"/>
              <a:t>buatan</a:t>
            </a:r>
            <a:r>
              <a:rPr lang="en-US" dirty="0"/>
              <a:t> </a:t>
            </a:r>
            <a:r>
              <a:rPr lang="en-US" dirty="0" err="1"/>
              <a:t>sendiri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BF148C-1120-10C9-A295-4F0E31715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30637A-98D1-6126-0E2A-36BA8802FEFC}"/>
              </a:ext>
            </a:extLst>
          </p:cNvPr>
          <p:cNvSpPr txBox="1"/>
          <p:nvPr/>
        </p:nvSpPr>
        <p:spPr>
          <a:xfrm>
            <a:off x="838200" y="4782483"/>
            <a:ext cx="106125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Paket</a:t>
            </a:r>
            <a:r>
              <a:rPr lang="en-US" sz="2400" dirty="0"/>
              <a:t> </a:t>
            </a:r>
            <a:r>
              <a:rPr lang="en-US" sz="2400" dirty="0" err="1"/>
              <a:t>bernama</a:t>
            </a:r>
            <a:r>
              <a:rPr lang="en-US" sz="2400" dirty="0"/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BuatanSendiri</a:t>
            </a:r>
            <a:r>
              <a:rPr lang="en-US" sz="2400" dirty="0"/>
              <a:t>, </a:t>
            </a:r>
            <a:r>
              <a:rPr lang="en-US" sz="2400" dirty="0" err="1"/>
              <a:t>berisi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kelas</a:t>
            </a:r>
            <a:r>
              <a:rPr lang="en-US" sz="2400" dirty="0"/>
              <a:t> </a:t>
            </a:r>
            <a:r>
              <a:rPr lang="en-US" sz="2400" dirty="0" err="1"/>
              <a:t>bernama</a:t>
            </a:r>
            <a:r>
              <a:rPr lang="en-US" sz="2400" dirty="0"/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determinan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90513" indent="-290513">
              <a:buFont typeface="Arial" panose="020B0604020202020204" pitchFamily="34" charset="0"/>
              <a:buChar char="•"/>
            </a:pPr>
            <a:r>
              <a:rPr lang="en-US" sz="2400" dirty="0" err="1">
                <a:cs typeface="Courier New" panose="02070309020205020404" pitchFamily="49" charset="0"/>
              </a:rPr>
              <a:t>Buat</a:t>
            </a:r>
            <a:r>
              <a:rPr lang="en-US" sz="2400" dirty="0">
                <a:cs typeface="Courier New" panose="02070309020205020404" pitchFamily="49" charset="0"/>
              </a:rPr>
              <a:t> </a:t>
            </a:r>
            <a:r>
              <a:rPr lang="en-US" sz="2400" i="1" dirty="0">
                <a:cs typeface="Courier New" panose="02070309020205020404" pitchFamily="49" charset="0"/>
              </a:rPr>
              <a:t>sub-folder</a:t>
            </a:r>
            <a:r>
              <a:rPr lang="en-US" sz="2400" dirty="0">
                <a:cs typeface="Courier New" panose="02070309020205020404" pitchFamily="49" charset="0"/>
              </a:rPr>
              <a:t> </a:t>
            </a:r>
            <a:r>
              <a:rPr lang="en-US" sz="2400" dirty="0" err="1">
                <a:cs typeface="Courier New" panose="02070309020205020404" pitchFamily="49" charset="0"/>
              </a:rPr>
              <a:t>bernama</a:t>
            </a:r>
            <a:r>
              <a:rPr lang="en-US" sz="2400" dirty="0"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BuatanSendiri</a:t>
            </a:r>
            <a:r>
              <a:rPr lang="en-US" sz="2400" dirty="0">
                <a:cs typeface="Courier New" panose="02070309020205020404" pitchFamily="49" charset="0"/>
              </a:rPr>
              <a:t> di </a:t>
            </a:r>
            <a:r>
              <a:rPr lang="en-US" sz="2400" dirty="0" err="1">
                <a:cs typeface="Courier New" panose="02070309020205020404" pitchFamily="49" charset="0"/>
              </a:rPr>
              <a:t>dalam</a:t>
            </a:r>
            <a:r>
              <a:rPr lang="en-US" sz="2400" dirty="0">
                <a:cs typeface="Courier New" panose="02070309020205020404" pitchFamily="49" charset="0"/>
              </a:rPr>
              <a:t> folder </a:t>
            </a:r>
            <a:r>
              <a:rPr lang="en-US" sz="2400" dirty="0" err="1">
                <a:cs typeface="Courier New" panose="02070309020205020404" pitchFamily="49" charset="0"/>
              </a:rPr>
              <a:t>proyek</a:t>
            </a:r>
            <a:r>
              <a:rPr lang="en-US" sz="2400" dirty="0">
                <a:cs typeface="Courier New" panose="02070309020205020404" pitchFamily="49" charset="0"/>
              </a:rPr>
              <a:t> Java yang </a:t>
            </a:r>
            <a:r>
              <a:rPr lang="en-US" sz="2400" dirty="0" err="1">
                <a:cs typeface="Courier New" panose="02070309020205020404" pitchFamily="49" charset="0"/>
              </a:rPr>
              <a:t>sedang</a:t>
            </a:r>
            <a:r>
              <a:rPr lang="en-US" sz="2400" dirty="0">
                <a:cs typeface="Courier New" panose="02070309020205020404" pitchFamily="49" charset="0"/>
              </a:rPr>
              <a:t> </a:t>
            </a:r>
            <a:r>
              <a:rPr lang="en-US" sz="2400" dirty="0" err="1">
                <a:cs typeface="Courier New" panose="02070309020205020404" pitchFamily="49" charset="0"/>
              </a:rPr>
              <a:t>kita</a:t>
            </a:r>
            <a:r>
              <a:rPr lang="en-US" sz="2400" dirty="0">
                <a:cs typeface="Courier New" panose="02070309020205020404" pitchFamily="49" charset="0"/>
              </a:rPr>
              <a:t> </a:t>
            </a:r>
            <a:r>
              <a:rPr lang="en-US" sz="2400" dirty="0" err="1">
                <a:cs typeface="Courier New" panose="02070309020205020404" pitchFamily="49" charset="0"/>
              </a:rPr>
              <a:t>kembangkan</a:t>
            </a:r>
            <a:r>
              <a:rPr lang="en-US" sz="2400" dirty="0">
                <a:cs typeface="Courier New" panose="02070309020205020404" pitchFamily="49" charset="0"/>
              </a:rPr>
              <a:t> (folder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Belajar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Bahasa Java</a:t>
            </a:r>
            <a:r>
              <a:rPr lang="en-US" sz="2400" dirty="0">
                <a:cs typeface="Courier New" panose="02070309020205020404" pitchFamily="49" charset="0"/>
              </a:rPr>
              <a:t>)</a:t>
            </a:r>
          </a:p>
          <a:p>
            <a:pPr marL="290513" indent="-290513">
              <a:buFont typeface="Arial" panose="020B0604020202020204" pitchFamily="34" charset="0"/>
              <a:buChar char="•"/>
            </a:pPr>
            <a:r>
              <a:rPr lang="en-US" sz="2400" dirty="0" err="1">
                <a:cs typeface="Courier New" panose="02070309020205020404" pitchFamily="49" charset="0"/>
              </a:rPr>
              <a:t>Simpan</a:t>
            </a:r>
            <a:r>
              <a:rPr lang="en-US" sz="2400" dirty="0">
                <a:cs typeface="Courier New" panose="02070309020205020404" pitchFamily="49" charset="0"/>
              </a:rPr>
              <a:t> </a:t>
            </a:r>
            <a:r>
              <a:rPr lang="en-US" sz="2400" i="1" dirty="0">
                <a:cs typeface="Courier New" panose="02070309020205020404" pitchFamily="49" charset="0"/>
              </a:rPr>
              <a:t>package</a:t>
            </a:r>
            <a:r>
              <a:rPr lang="en-US" sz="2400" dirty="0">
                <a:cs typeface="Courier New" panose="02070309020205020404" pitchFamily="49" charset="0"/>
              </a:rPr>
              <a:t> di </a:t>
            </a:r>
            <a:r>
              <a:rPr lang="en-US" sz="2400" dirty="0" err="1">
                <a:cs typeface="Courier New" panose="02070309020205020404" pitchFamily="49" charset="0"/>
              </a:rPr>
              <a:t>atas</a:t>
            </a:r>
            <a:r>
              <a:rPr lang="en-US" sz="2400" dirty="0">
                <a:cs typeface="Courier New" panose="02070309020205020404" pitchFamily="49" charset="0"/>
              </a:rPr>
              <a:t> </a:t>
            </a:r>
            <a:r>
              <a:rPr lang="en-US" sz="2400" dirty="0" err="1">
                <a:cs typeface="Courier New" panose="02070309020205020404" pitchFamily="49" charset="0"/>
              </a:rPr>
              <a:t>ke</a:t>
            </a:r>
            <a:r>
              <a:rPr lang="en-US" sz="2400" dirty="0">
                <a:cs typeface="Courier New" panose="02070309020205020404" pitchFamily="49" charset="0"/>
              </a:rPr>
              <a:t> </a:t>
            </a:r>
            <a:r>
              <a:rPr lang="en-US" sz="2400" dirty="0" err="1">
                <a:cs typeface="Courier New" panose="02070309020205020404" pitchFamily="49" charset="0"/>
              </a:rPr>
              <a:t>dalam</a:t>
            </a:r>
            <a:r>
              <a:rPr lang="en-US" sz="2400" dirty="0">
                <a:cs typeface="Courier New" panose="02070309020205020404" pitchFamily="49" charset="0"/>
              </a:rPr>
              <a:t> sub-folder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BuatanSendiri</a:t>
            </a:r>
            <a:r>
              <a:rPr lang="en-US" sz="2400" dirty="0">
                <a:cs typeface="Courier New" panose="02070309020205020404" pitchFamily="49" charset="0"/>
              </a:rPr>
              <a:t> </a:t>
            </a:r>
            <a:r>
              <a:rPr lang="en-US" sz="2400" dirty="0" err="1">
                <a:cs typeface="Courier New" panose="02070309020205020404" pitchFamily="49" charset="0"/>
              </a:rPr>
              <a:t>dengan</a:t>
            </a:r>
            <a:r>
              <a:rPr lang="en-US" sz="2400" dirty="0">
                <a:cs typeface="Courier New" panose="02070309020205020404" pitchFamily="49" charset="0"/>
              </a:rPr>
              <a:t> </a:t>
            </a:r>
            <a:r>
              <a:rPr lang="en-US" sz="2400" dirty="0" err="1">
                <a:cs typeface="Courier New" panose="02070309020205020404" pitchFamily="49" charset="0"/>
              </a:rPr>
              <a:t>nama</a:t>
            </a:r>
            <a:r>
              <a:rPr lang="en-US" sz="2400" dirty="0">
                <a:cs typeface="Courier New" panose="02070309020205020404" pitchFamily="49" charset="0"/>
              </a:rPr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determinan.java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B409385-B14B-8C6F-0CFD-C3D4C2710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929" y="1253835"/>
            <a:ext cx="6642858" cy="352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910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596AE1-4B74-42A5-8EC0-A8410D66A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621B3635-6698-40EA-84B3-A4E6E81AF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74" y="581514"/>
            <a:ext cx="5361725" cy="62178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967DF64-DC52-43E8-84E0-29E609C0579E}"/>
              </a:ext>
            </a:extLst>
          </p:cNvPr>
          <p:cNvSpPr/>
          <p:nvPr/>
        </p:nvSpPr>
        <p:spPr>
          <a:xfrm>
            <a:off x="2990158" y="248588"/>
            <a:ext cx="58119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IEEE Ranked the Top Programming Languages of 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E085F5-8DB2-46CF-BF8A-0E1BAB4F8320}"/>
              </a:ext>
            </a:extLst>
          </p:cNvPr>
          <p:cNvSpPr/>
          <p:nvPr/>
        </p:nvSpPr>
        <p:spPr>
          <a:xfrm>
            <a:off x="1371673" y="517984"/>
            <a:ext cx="915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21511768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465120-2D7B-2EDF-B05D-136970A60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5E8668-E050-537F-5B89-6CD0F930F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858" y="924789"/>
            <a:ext cx="9433566" cy="470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5504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F8A7B-AE39-5B29-F439-D5F4BE1D0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92727"/>
            <a:ext cx="10515600" cy="5484236"/>
          </a:xfrm>
        </p:spPr>
        <p:txBody>
          <a:bodyPr>
            <a:normAutofit/>
          </a:bodyPr>
          <a:lstStyle/>
          <a:p>
            <a:r>
              <a:rPr lang="en-US" sz="2400" dirty="0" err="1"/>
              <a:t>Kompilasi</a:t>
            </a:r>
            <a:r>
              <a:rPr lang="en-US" sz="2400" dirty="0"/>
              <a:t> program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determinan.java </a:t>
            </a:r>
            <a:r>
              <a:rPr lang="en-US" sz="2400" dirty="0" err="1"/>
              <a:t>sampai</a:t>
            </a:r>
            <a:r>
              <a:rPr lang="en-US" sz="2400" dirty="0"/>
              <a:t> </a:t>
            </a:r>
            <a:r>
              <a:rPr lang="en-US" sz="2400" dirty="0" err="1"/>
              <a:t>menghasilkan</a:t>
            </a:r>
            <a:r>
              <a:rPr lang="en-US" sz="2400" dirty="0"/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determinan.class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8AE34F-3462-59B6-3155-9FAECA258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54561B-B344-5C07-00D9-6B122D351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542" y="1639743"/>
            <a:ext cx="7156701" cy="471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0200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22CB9-FB12-9145-26D3-B169004AF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0761"/>
            <a:ext cx="10515600" cy="53872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Cara </a:t>
            </a:r>
            <a:r>
              <a:rPr lang="en-US" sz="3600" dirty="0" err="1"/>
              <a:t>menggunakan</a:t>
            </a:r>
            <a:r>
              <a:rPr lang="en-US" sz="3600" dirty="0"/>
              <a:t> </a:t>
            </a:r>
            <a:r>
              <a:rPr lang="en-US" sz="3600" i="1" dirty="0"/>
              <a:t>package</a:t>
            </a:r>
            <a:r>
              <a:rPr lang="en-US" sz="3600" dirty="0"/>
              <a:t> </a:t>
            </a:r>
            <a:r>
              <a:rPr lang="en-US" sz="3600" dirty="0" err="1"/>
              <a:t>buatan</a:t>
            </a:r>
            <a:r>
              <a:rPr lang="en-US" sz="3600" dirty="0"/>
              <a:t> </a:t>
            </a:r>
            <a:r>
              <a:rPr lang="en-US" sz="3600" dirty="0" err="1"/>
              <a:t>sendiri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DBB448-DDDA-3168-596F-1534F645C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485BFF-3CD7-5581-CA08-8955CA486D32}"/>
              </a:ext>
            </a:extLst>
          </p:cNvPr>
          <p:cNvSpPr txBox="1"/>
          <p:nvPr/>
        </p:nvSpPr>
        <p:spPr>
          <a:xfrm>
            <a:off x="838200" y="785612"/>
            <a:ext cx="110711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Tulis</a:t>
            </a:r>
            <a:r>
              <a:rPr lang="en-US" sz="2400" dirty="0"/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Programku.java </a:t>
            </a:r>
            <a:r>
              <a:rPr lang="en-US" sz="2400" dirty="0"/>
              <a:t>yang </a:t>
            </a:r>
            <a:r>
              <a:rPr lang="en-US" sz="2400" dirty="0" err="1"/>
              <a:t>memanggil</a:t>
            </a:r>
            <a:r>
              <a:rPr lang="en-US" sz="2400" dirty="0"/>
              <a:t> </a:t>
            </a:r>
            <a:r>
              <a:rPr lang="en-US" sz="2400" i="1" dirty="0"/>
              <a:t>method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i="1" dirty="0"/>
              <a:t>package</a:t>
            </a:r>
            <a:r>
              <a:rPr lang="en-US" sz="2400" dirty="0"/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BuatanSendiri</a:t>
            </a:r>
            <a:r>
              <a:rPr lang="en-US" sz="2400" dirty="0">
                <a:cs typeface="Courier New" panose="02070309020205020404" pitchFamily="49" charset="0"/>
              </a:rPr>
              <a:t>, </a:t>
            </a:r>
            <a:r>
              <a:rPr lang="en-US" sz="2400" dirty="0" err="1">
                <a:cs typeface="Courier New" panose="02070309020205020404" pitchFamily="49" charset="0"/>
              </a:rPr>
              <a:t>impor</a:t>
            </a:r>
            <a:r>
              <a:rPr lang="en-US" sz="2400" dirty="0">
                <a:cs typeface="Courier New" panose="02070309020205020404" pitchFamily="49" charset="0"/>
              </a:rPr>
              <a:t> </a:t>
            </a:r>
            <a:r>
              <a:rPr lang="en-US" sz="2400" i="1" dirty="0">
                <a:cs typeface="Courier New" panose="02070309020205020404" pitchFamily="49" charset="0"/>
              </a:rPr>
              <a:t>package</a:t>
            </a:r>
            <a:r>
              <a:rPr lang="en-US" sz="2400" dirty="0"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BuatanSendiri.determinan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Simpan</a:t>
            </a:r>
            <a:r>
              <a:rPr lang="en-US" sz="2400" dirty="0"/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Programku.java </a:t>
            </a:r>
            <a:r>
              <a:rPr lang="en-US" sz="2400" dirty="0"/>
              <a:t>di </a:t>
            </a:r>
            <a:r>
              <a:rPr lang="en-US" sz="2400" dirty="0" err="1"/>
              <a:t>dalam</a:t>
            </a:r>
            <a:r>
              <a:rPr lang="en-US" sz="2400" dirty="0"/>
              <a:t> folder </a:t>
            </a:r>
            <a:r>
              <a:rPr lang="en-US" sz="2400" dirty="0" err="1"/>
              <a:t>proyek</a:t>
            </a:r>
            <a:r>
              <a:rPr lang="en-US" sz="2400" dirty="0"/>
              <a:t> Java yang </a:t>
            </a:r>
            <a:r>
              <a:rPr lang="en-US" sz="2400" dirty="0" err="1"/>
              <a:t>sedang</a:t>
            </a:r>
            <a:r>
              <a:rPr lang="en-US" sz="2400" dirty="0"/>
              <a:t>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dikembangkan</a:t>
            </a:r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3F434B-3135-55D0-556A-FBB206091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2010522"/>
            <a:ext cx="8477551" cy="484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1324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90182A-8799-406B-A377-3220F45B5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F87237-1C22-95CA-F1D5-635899391255}"/>
              </a:ext>
            </a:extLst>
          </p:cNvPr>
          <p:cNvSpPr txBox="1"/>
          <p:nvPr/>
        </p:nvSpPr>
        <p:spPr>
          <a:xfrm>
            <a:off x="1351250" y="605088"/>
            <a:ext cx="937216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Kompilasi</a:t>
            </a:r>
            <a:r>
              <a:rPr lang="en-US" sz="2400" dirty="0"/>
              <a:t> program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Programku.java </a:t>
            </a:r>
            <a:r>
              <a:rPr lang="en-US" sz="2400" dirty="0" err="1"/>
              <a:t>sampai</a:t>
            </a:r>
            <a:r>
              <a:rPr lang="en-US" sz="2400" dirty="0"/>
              <a:t> </a:t>
            </a:r>
            <a:r>
              <a:rPr lang="en-US" sz="2400" dirty="0" err="1"/>
              <a:t>menghasilkan</a:t>
            </a:r>
            <a:r>
              <a:rPr lang="en-US" sz="2400" dirty="0"/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Programku.class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>
                <a:cs typeface="Courier New" panose="02070309020205020404" pitchFamily="49" charset="0"/>
              </a:rPr>
              <a:t>Run</a:t>
            </a:r>
            <a:r>
              <a:rPr lang="en-US" sz="2400" dirty="0">
                <a:cs typeface="Courier New" panose="02070309020205020404" pitchFamily="49" charset="0"/>
              </a:rPr>
              <a:t> program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Programku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461190-479F-27BC-B8F4-B2BED79CE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374" y="2342267"/>
            <a:ext cx="8708453" cy="419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7679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Referensi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Materi</a:t>
            </a:r>
            <a:r>
              <a:rPr lang="en-US" dirty="0"/>
              <a:t> “</a:t>
            </a:r>
            <a:r>
              <a:rPr lang="en-US" dirty="0" err="1"/>
              <a:t>Pengantar</a:t>
            </a:r>
            <a:r>
              <a:rPr lang="en-US" dirty="0"/>
              <a:t> </a:t>
            </a:r>
            <a:r>
              <a:rPr lang="en-US" dirty="0" err="1"/>
              <a:t>Pemrograman</a:t>
            </a:r>
            <a:r>
              <a:rPr lang="en-US" dirty="0"/>
              <a:t> Bahasa Java” </a:t>
            </a:r>
            <a:r>
              <a:rPr lang="en-US" dirty="0" err="1"/>
              <a:t>diambil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, </a:t>
            </a:r>
            <a:r>
              <a:rPr lang="en-US" dirty="0" err="1"/>
              <a:t>antara</a:t>
            </a:r>
            <a:r>
              <a:rPr lang="en-US" dirty="0"/>
              <a:t> lain:</a:t>
            </a:r>
          </a:p>
          <a:p>
            <a:pPr marL="514350" indent="-514350">
              <a:buAutoNum type="arabicPeriod"/>
            </a:pPr>
            <a:r>
              <a:rPr lang="en-US" dirty="0" err="1"/>
              <a:t>Arief</a:t>
            </a:r>
            <a:r>
              <a:rPr lang="en-US" dirty="0"/>
              <a:t> </a:t>
            </a:r>
            <a:r>
              <a:rPr lang="en-US" dirty="0" err="1"/>
              <a:t>Bahtiar</a:t>
            </a:r>
            <a:r>
              <a:rPr lang="en-US" dirty="0"/>
              <a:t> S.T, M.T, Ivan </a:t>
            </a:r>
            <a:r>
              <a:rPr lang="en-US" dirty="0" err="1"/>
              <a:t>Kurniawan</a:t>
            </a:r>
            <a:r>
              <a:rPr lang="en-US" dirty="0"/>
              <a:t>, </a:t>
            </a:r>
            <a:r>
              <a:rPr lang="en-US" i="1" dirty="0"/>
              <a:t>Fundamental Java 2 Platform Application Developer</a:t>
            </a:r>
            <a:r>
              <a:rPr lang="en-US" dirty="0"/>
              <a:t>, </a:t>
            </a:r>
            <a:r>
              <a:rPr lang="en-US" dirty="0" err="1"/>
              <a:t>ComLabs</a:t>
            </a:r>
            <a:r>
              <a:rPr lang="en-US" dirty="0"/>
              <a:t> IT Course ITB.</a:t>
            </a:r>
          </a:p>
          <a:p>
            <a:pPr marL="514350" indent="-514350">
              <a:buAutoNum type="arabicPeriod"/>
            </a:pPr>
            <a:r>
              <a:rPr lang="en-US" dirty="0"/>
              <a:t>Adi </a:t>
            </a:r>
            <a:r>
              <a:rPr lang="en-US" dirty="0" err="1"/>
              <a:t>Nuralim</a:t>
            </a:r>
            <a:r>
              <a:rPr lang="en-US" dirty="0"/>
              <a:t>, </a:t>
            </a:r>
            <a:r>
              <a:rPr lang="en-US" i="1" dirty="0"/>
              <a:t>Java Virtual Machine</a:t>
            </a:r>
            <a:r>
              <a:rPr lang="en-US" dirty="0"/>
              <a:t>, </a:t>
            </a:r>
            <a:r>
              <a:rPr lang="en-US" dirty="0">
                <a:hlinkClick r:id="rId2"/>
              </a:rPr>
              <a:t>http://belajarjava-19.blogspot.co.id/2011/05/java-virtual-machine-jvm.html</a:t>
            </a:r>
            <a:r>
              <a:rPr lang="en-US" dirty="0"/>
              <a:t>, </a:t>
            </a:r>
            <a:r>
              <a:rPr lang="en-US" dirty="0" err="1"/>
              <a:t>tanggal</a:t>
            </a:r>
            <a:r>
              <a:rPr lang="en-US" dirty="0"/>
              <a:t> </a:t>
            </a:r>
            <a:r>
              <a:rPr lang="en-US" dirty="0" err="1"/>
              <a:t>akses</a:t>
            </a:r>
            <a:r>
              <a:rPr lang="en-US" dirty="0"/>
              <a:t> 3 September 2015</a:t>
            </a:r>
          </a:p>
          <a:p>
            <a:pPr marL="514350" indent="-514350">
              <a:buAutoNum type="arabicPeriod"/>
            </a:pPr>
            <a:r>
              <a:rPr lang="en-US" dirty="0"/>
              <a:t>Dunia </a:t>
            </a:r>
            <a:r>
              <a:rPr lang="en-US" dirty="0" err="1"/>
              <a:t>Ilkom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https://www.duniailkom.com/tutorial-oop-java-cara-membuat-package-dan-proses-import/</a:t>
            </a:r>
            <a:r>
              <a:rPr lang="en-US" dirty="0"/>
              <a:t> </a:t>
            </a:r>
          </a:p>
          <a:p>
            <a:pPr marL="514350" indent="-514350">
              <a:buAutoNum type="arabicPeriod"/>
            </a:pPr>
            <a:r>
              <a:rPr lang="en-US" dirty="0"/>
              <a:t>Wikipedia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245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33FDFC-A174-4126-8AAB-4FE6D58AB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F1A367-7C22-4B1A-A8AE-F17829626E61}"/>
              </a:ext>
            </a:extLst>
          </p:cNvPr>
          <p:cNvSpPr/>
          <p:nvPr/>
        </p:nvSpPr>
        <p:spPr>
          <a:xfrm>
            <a:off x="727060" y="387088"/>
            <a:ext cx="915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2021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1CDD56-FA6B-43AA-AEAD-89424D8B018C}"/>
              </a:ext>
            </a:extLst>
          </p:cNvPr>
          <p:cNvSpPr/>
          <p:nvPr/>
        </p:nvSpPr>
        <p:spPr>
          <a:xfrm>
            <a:off x="1991751" y="187033"/>
            <a:ext cx="58776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IEEE Ranked the Top Programming Languages of 2021</a:t>
            </a:r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12C3405D-4C8E-443C-BF5F-EAE189B08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91" y="587354"/>
            <a:ext cx="5303129" cy="57689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871144-F693-4EA5-A6DE-D8008511E213}"/>
              </a:ext>
            </a:extLst>
          </p:cNvPr>
          <p:cNvSpPr txBox="1"/>
          <p:nvPr/>
        </p:nvSpPr>
        <p:spPr>
          <a:xfrm>
            <a:off x="1642695" y="6370121"/>
            <a:ext cx="8111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https://spectrum.ieee.org/top-programming-languages-2021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70759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E8284A-4B0A-D4DF-559E-652E73E50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F0DD6F-3ACF-7708-8AA9-1DF9CE9AC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456" y="421765"/>
            <a:ext cx="7594144" cy="61973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567ED9-2B89-92A6-D199-F4C8463A9AA2}"/>
              </a:ext>
            </a:extLst>
          </p:cNvPr>
          <p:cNvSpPr txBox="1"/>
          <p:nvPr/>
        </p:nvSpPr>
        <p:spPr>
          <a:xfrm>
            <a:off x="8763000" y="5710019"/>
            <a:ext cx="31343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https://spectrum.ieee.org/</a:t>
            </a:r>
            <a:r>
              <a:rPr lang="en-US" dirty="0"/>
              <a:t>top-programming-languages-2022 </a:t>
            </a:r>
          </a:p>
        </p:txBody>
      </p:sp>
    </p:spTree>
    <p:extLst>
      <p:ext uri="{BB962C8B-B14F-4D97-AF65-F5344CB8AC3E}">
        <p14:creationId xmlns:p14="http://schemas.microsoft.com/office/powerpoint/2010/main" val="263659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A169AA-6FDC-5DEF-5FFA-45D54BEB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1FCEDB-9973-10CA-EBB7-2D9E0C5E45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964" y="1080655"/>
            <a:ext cx="9188008" cy="52756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1941CDB-1147-0E71-332E-D9E304E905C0}"/>
              </a:ext>
            </a:extLst>
          </p:cNvPr>
          <p:cNvSpPr/>
          <p:nvPr/>
        </p:nvSpPr>
        <p:spPr>
          <a:xfrm>
            <a:off x="2429521" y="307686"/>
            <a:ext cx="6930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IEEE Ranked the Top Programming Languages of 2023.</a:t>
            </a:r>
          </a:p>
        </p:txBody>
      </p:sp>
    </p:spTree>
    <p:extLst>
      <p:ext uri="{BB962C8B-B14F-4D97-AF65-F5344CB8AC3E}">
        <p14:creationId xmlns:p14="http://schemas.microsoft.com/office/powerpoint/2010/main" val="1060059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6C0E91-1AF2-8097-3144-EA1017D64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C2FC7F-8A1A-D47D-5556-E4CDD2CD4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342" y="681682"/>
            <a:ext cx="7153275" cy="55911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4B3A01B-E794-42EA-435B-FB0EACCCC13B}"/>
              </a:ext>
            </a:extLst>
          </p:cNvPr>
          <p:cNvSpPr/>
          <p:nvPr/>
        </p:nvSpPr>
        <p:spPr>
          <a:xfrm>
            <a:off x="2742342" y="136525"/>
            <a:ext cx="6930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IEEE Ranked the Top Programming Languages of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4E0B54-3569-3D23-C836-47E758DB1F79}"/>
              </a:ext>
            </a:extLst>
          </p:cNvPr>
          <p:cNvSpPr txBox="1"/>
          <p:nvPr/>
        </p:nvSpPr>
        <p:spPr>
          <a:xfrm>
            <a:off x="2742342" y="635214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https://spectrum.ieee.org</a:t>
            </a:r>
            <a:r>
              <a:rPr lang="en-US">
                <a:hlinkClick r:id="rId3"/>
              </a:rPr>
              <a:t>/top-programming-languages-2024</a:t>
            </a:r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109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2509</TotalTime>
  <Words>1414</Words>
  <Application>Microsoft Office PowerPoint</Application>
  <PresentationFormat>Widescreen</PresentationFormat>
  <Paragraphs>228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Arial</vt:lpstr>
      <vt:lpstr>Calibri</vt:lpstr>
      <vt:lpstr>Calibri Light</vt:lpstr>
      <vt:lpstr>Courier New</vt:lpstr>
      <vt:lpstr>Office Theme</vt:lpstr>
      <vt:lpstr>Pengantar Pemrograman dengan Bahasa Java</vt:lpstr>
      <vt:lpstr>Sejarah Bahasa Java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Teknologi Java = Bahasa pemrograman + platform</vt:lpstr>
      <vt:lpstr>PowerPoint Presentation</vt:lpstr>
      <vt:lpstr>PowerPoint Presentation</vt:lpstr>
      <vt:lpstr>PowerPoint Presentation</vt:lpstr>
      <vt:lpstr>Kakas Java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Program  java-ku yang pertama</vt:lpstr>
      <vt:lpstr>PowerPoint Presentation</vt:lpstr>
      <vt:lpstr>PowerPoint Presentation</vt:lpstr>
      <vt:lpstr>PowerPoint Presentation</vt:lpstr>
      <vt:lpstr>Class dan Object</vt:lpstr>
      <vt:lpstr>PowerPoint Presentation</vt:lpstr>
      <vt:lpstr>PowerPoint Presentation</vt:lpstr>
      <vt:lpstr>Menggunakan Package di dalam Bahasa Java</vt:lpstr>
      <vt:lpstr>PowerPoint Presentation</vt:lpstr>
      <vt:lpstr>Program Input/Output Sederhana</vt:lpstr>
      <vt:lpstr>PowerPoint Presentation</vt:lpstr>
      <vt:lpstr>Program Input dengan GUI</vt:lpstr>
      <vt:lpstr>PowerPoint Presentation</vt:lpstr>
      <vt:lpstr>Program FindMonth</vt:lpstr>
      <vt:lpstr>PowerPoint Presentation</vt:lpstr>
      <vt:lpstr>Kelas Mahasiswa</vt:lpstr>
      <vt:lpstr>Kelas DriverMhs   (yang menggunakan kelas Mahasiswa)</vt:lpstr>
      <vt:lpstr>PowerPoint Presentation</vt:lpstr>
      <vt:lpstr>Kelas Matriks</vt:lpstr>
      <vt:lpstr>PowerPoint Presentation</vt:lpstr>
      <vt:lpstr>Kelas DriverMatriks (yang menggunakan kelas Mahasiswa)</vt:lpstr>
      <vt:lpstr>PowerPoint Presentation</vt:lpstr>
      <vt:lpstr>Kelas Stack</vt:lpstr>
      <vt:lpstr>PowerPoint Presentation</vt:lpstr>
      <vt:lpstr>Kelas mainStack (yang menggunakan kelas Stack)</vt:lpstr>
      <vt:lpstr>PowerPoint Presentation</vt:lpstr>
      <vt:lpstr>PowerPoint Presentation</vt:lpstr>
      <vt:lpstr>Membuat package buatan sendiri</vt:lpstr>
      <vt:lpstr>PowerPoint Presentation</vt:lpstr>
      <vt:lpstr>PowerPoint Presentation</vt:lpstr>
      <vt:lpstr>PowerPoint Presentation</vt:lpstr>
      <vt:lpstr>PowerPoint Presentation</vt:lpstr>
      <vt:lpstr>Referensi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Pemrograman dengan Bahasa Java</dc:title>
  <dc:creator>rinaldi-irk</dc:creator>
  <cp:lastModifiedBy>Dr. Ir. Rinaldi, M.T.</cp:lastModifiedBy>
  <cp:revision>63</cp:revision>
  <dcterms:created xsi:type="dcterms:W3CDTF">2015-09-04T09:21:29Z</dcterms:created>
  <dcterms:modified xsi:type="dcterms:W3CDTF">2024-09-30T22:29:08Z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2024-09-28T04:13:28Z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3c27b5bd-dd2a-4809-884f-73b9579d7a86</vt:lpwstr>
  </property>
  <property fmtid="{D5CDD505-2E9C-101B-9397-08002B2CF9AE}" pid="8" name="MSIP_Label_38b525e5-f3da-4501-8f1e-526b6769fc56_ContentBits">
    <vt:lpwstr>0</vt:lpwstr>
  </property>
</Properties>
</file>