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3" r:id="rId20"/>
    <p:sldId id="292" r:id="rId21"/>
    <p:sldId id="296" r:id="rId22"/>
    <p:sldId id="295" r:id="rId23"/>
    <p:sldId id="294" r:id="rId24"/>
    <p:sldId id="297" r:id="rId25"/>
    <p:sldId id="298" r:id="rId26"/>
    <p:sldId id="299" r:id="rId27"/>
    <p:sldId id="300" r:id="rId28"/>
    <p:sldId id="301" r:id="rId29"/>
    <p:sldId id="30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0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image" Target="../media/image52.png"/><Relationship Id="rId7" Type="http://schemas.openxmlformats.org/officeDocument/2006/relationships/image" Target="../media/image50.emf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3.emf"/><Relationship Id="rId5" Type="http://schemas.openxmlformats.org/officeDocument/2006/relationships/image" Target="../media/image54.png"/><Relationship Id="rId10" Type="http://schemas.openxmlformats.org/officeDocument/2006/relationships/image" Target="../media/image52.emf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#27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857765-F1E0-7918-7FB4-018EE5837212}"/>
              </a:ext>
            </a:extLst>
          </p:cNvPr>
          <p:cNvSpPr txBox="1"/>
          <p:nvPr/>
        </p:nvSpPr>
        <p:spPr>
          <a:xfrm>
            <a:off x="8873726" y="2777460"/>
            <a:ext cx="1794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Update 2023</a:t>
            </a:r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A4EE-BFE9-4CD1-935B-52B694B5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Representasi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Vektor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16291-BB49-4410-88C9-AC136BC78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4360" cy="4351338"/>
          </a:xfrm>
        </p:spPr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basis: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i="1" dirty="0"/>
              <a:t>v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 marL="0" indent="0">
              <a:buNone/>
            </a:pPr>
            <a:r>
              <a:rPr lang="en-US" dirty="0"/>
              <a:t>  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basis </a:t>
            </a:r>
            <a:r>
              <a:rPr lang="en-US" dirty="0" err="1"/>
              <a:t>satuan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2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F8C8D-7CA3-4298-8C12-0BDD3989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C32BB-8134-4921-9C74-227D8978A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646" y="5047132"/>
            <a:ext cx="3088554" cy="144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38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629F4-853E-43DB-8301-5A1A6AF7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9041-0D1E-4AAC-942C-52A17493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0F088-2F30-45B5-96C9-EC870C00D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67" y="1172754"/>
            <a:ext cx="5506135" cy="6296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05413A-93AA-43CF-B667-D1D86F29B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323" y="1670852"/>
            <a:ext cx="8039678" cy="6047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8CB252-A205-41E5-8FC5-14C365CEB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84" y="2371588"/>
            <a:ext cx="2995881" cy="4879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E94B77-7F24-4209-AF08-F94C0351E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511" y="2390766"/>
            <a:ext cx="2749579" cy="4879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498FA8-BBCB-4A93-97E4-EB6E880BC2DD}"/>
              </a:ext>
            </a:extLst>
          </p:cNvPr>
          <p:cNvSpPr txBox="1"/>
          <p:nvPr/>
        </p:nvSpPr>
        <p:spPr>
          <a:xfrm>
            <a:off x="2767102" y="2433887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   dan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32C061-05E1-43F5-A42F-596ACBEDE7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5443" y="3030859"/>
            <a:ext cx="4104382" cy="4616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3E0108-DAD2-406D-977D-AE94F1643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5443" y="3529149"/>
            <a:ext cx="3447357" cy="5176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198FFE-6337-48AB-9DBD-0BE372B69FDD}"/>
              </a:ext>
            </a:extLst>
          </p:cNvPr>
          <p:cNvSpPr txBox="1"/>
          <p:nvPr/>
        </p:nvSpPr>
        <p:spPr>
          <a:xfrm>
            <a:off x="3381729" y="4175508"/>
            <a:ext cx="400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skalar</a:t>
            </a:r>
            <a:r>
              <a:rPr lang="en-US" sz="2000" dirty="0">
                <a:solidFill>
                  <a:srgbClr val="FF0000"/>
                </a:solidFill>
              </a:rPr>
              <a:t>            bivector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            </a:t>
            </a:r>
            <a:r>
              <a:rPr lang="en-US" sz="2000" dirty="0" err="1">
                <a:solidFill>
                  <a:srgbClr val="FF0000"/>
                </a:solidFill>
              </a:rPr>
              <a:t>satuan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3A9E94-0CF9-4F7A-903C-82808E4A420B}"/>
              </a:ext>
            </a:extLst>
          </p:cNvPr>
          <p:cNvCxnSpPr/>
          <p:nvPr/>
        </p:nvCxnSpPr>
        <p:spPr>
          <a:xfrm>
            <a:off x="2956560" y="4128091"/>
            <a:ext cx="1541074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9B4782-39D2-417D-A969-D5524A6C1DC9}"/>
              </a:ext>
            </a:extLst>
          </p:cNvPr>
          <p:cNvCxnSpPr>
            <a:cxnSpLocks/>
          </p:cNvCxnSpPr>
          <p:nvPr/>
        </p:nvCxnSpPr>
        <p:spPr>
          <a:xfrm>
            <a:off x="4714768" y="4128091"/>
            <a:ext cx="910719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8C7982AB-8B4A-4F43-8517-20DF262C09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1160" y="3164681"/>
            <a:ext cx="4008847" cy="33132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4067B41-C57A-4A26-9D31-7F9C9A1FF15A}"/>
              </a:ext>
            </a:extLst>
          </p:cNvPr>
          <p:cNvSpPr txBox="1"/>
          <p:nvPr/>
        </p:nvSpPr>
        <p:spPr>
          <a:xfrm>
            <a:off x="1276487" y="4772479"/>
            <a:ext cx="6675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–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skalar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dikali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satuan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dan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2735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456DA-2751-4283-BF3C-46A518884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  b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a: </a:t>
            </a: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</a:t>
            </a:r>
            <a:r>
              <a:rPr lang="en-US" dirty="0" err="1">
                <a:sym typeface="Symbol" panose="05050102010706020507" pitchFamily="18" charset="2"/>
              </a:rPr>
              <a:t>Sedangkan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sebelumnya</a:t>
            </a:r>
            <a:r>
              <a:rPr lang="en-US" dirty="0">
                <a:sym typeface="Symbol" panose="05050102010706020507" pitchFamily="18" charset="2"/>
              </a:rPr>
              <a:t>  </a:t>
            </a:r>
            <a:r>
              <a:rPr lang="en-US" dirty="0" err="1">
                <a:sym typeface="Symbol" panose="05050102010706020507" pitchFamily="18" charset="2"/>
              </a:rPr>
              <a:t>ditunjukkan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b  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Jadi, </a:t>
            </a:r>
          </a:p>
          <a:p>
            <a:pPr marL="0" indent="0">
              <a:buNone/>
            </a:pPr>
            <a:r>
              <a:rPr lang="en-US" i="1" dirty="0">
                <a:sym typeface="Symbol" panose="05050102010706020507" pitchFamily="18" charset="2"/>
              </a:rPr>
              <a:t>	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= –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5ABB6-91D9-457B-A0A1-453BEAAA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FA8327-80A9-478D-9064-C83736935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77" y="1490000"/>
            <a:ext cx="5788586" cy="505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F94C57-ED0B-4769-B670-ABCB4297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414" y="2151280"/>
            <a:ext cx="8698651" cy="430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6AD0BF-C822-4866-8061-A552C23DF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025" y="2737845"/>
            <a:ext cx="3189949" cy="5035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4B50E6-90FE-42BA-8137-A775DDC9E226}"/>
              </a:ext>
            </a:extLst>
          </p:cNvPr>
          <p:cNvSpPr txBox="1"/>
          <p:nvPr/>
        </p:nvSpPr>
        <p:spPr>
          <a:xfrm>
            <a:off x="3376930" y="2738285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dan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90BEE-9DD9-4AD4-8354-A25EA19FD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0058" y="2805491"/>
            <a:ext cx="2541356" cy="365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0B1254-22B3-46C9-B34B-6239A60DDB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414" y="3332424"/>
            <a:ext cx="3774271" cy="4101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4FB39BB-AFC2-0D26-8203-CA0DB38316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4057" y="3825961"/>
            <a:ext cx="3447357" cy="5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1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2600" b="1" dirty="0"/>
                  <a:t>Contoh 1</a:t>
                </a:r>
                <a:r>
                  <a:rPr lang="en-US" sz="2600" dirty="0"/>
                  <a:t>: </a:t>
                </a:r>
                <a:r>
                  <a:rPr lang="en-US" sz="2600" dirty="0" err="1"/>
                  <a:t>Misalkan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+ 4e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 dan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– 5e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hitung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dan </a:t>
                </a:r>
                <a:r>
                  <a:rPr lang="en-US" sz="2600" i="1" dirty="0"/>
                  <a:t>b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a</a:t>
                </a:r>
                <a:r>
                  <a:rPr lang="en-US" sz="2600" dirty="0">
                    <a:sym typeface="Symbol" panose="05050102010706020507" pitchFamily="18" charset="2"/>
                  </a:rPr>
                  <a:t>.</a:t>
                </a:r>
                <a:endParaRPr lang="en-US" sz="2600" dirty="0"/>
              </a:p>
              <a:p>
                <a:pPr marL="0" indent="0">
                  <a:buNone/>
                </a:pP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</a:t>
                </a:r>
                <a:r>
                  <a:rPr lang="en-US" sz="2600" i="1" dirty="0"/>
                  <a:t> 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= 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((3)(–5) – (4)(2))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(</a:t>
                </a:r>
                <a:r>
                  <a:rPr lang="en-US" sz="2600" dirty="0"/>
                  <a:t>–15 – 8)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</a:t>
                </a:r>
                <a:r>
                  <a:rPr lang="en-US" sz="2600" dirty="0"/>
                  <a:t>–23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endParaRPr lang="en-US" sz="2600" dirty="0">
                  <a:sym typeface="Symbol" panose="05050102010706020507" pitchFamily="18" charset="2"/>
                </a:endParaRPr>
              </a:p>
              <a:p>
                <a:r>
                  <a:rPr lang="en-US" sz="2600" dirty="0" err="1">
                    <a:sym typeface="Symbol" panose="05050102010706020507" pitchFamily="18" charset="2"/>
                  </a:rPr>
                  <a:t>Jadi</a:t>
                </a:r>
                <a:r>
                  <a:rPr lang="en-US" sz="2600" dirty="0">
                    <a:sym typeface="Symbol" panose="05050102010706020507" pitchFamily="18" charset="2"/>
                  </a:rPr>
                  <a:t>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menyatakan</a:t>
                </a:r>
                <a:r>
                  <a:rPr lang="en-US" sz="2600" dirty="0">
                    <a:sym typeface="Symbol" panose="05050102010706020507" pitchFamily="18" charset="2"/>
                  </a:rPr>
                  <a:t> area parallelogram  </a:t>
                </a:r>
                <a:r>
                  <a:rPr lang="en-US" sz="2600" dirty="0" err="1">
                    <a:sym typeface="Symbol" panose="05050102010706020507" pitchFamily="18" charset="2"/>
                  </a:rPr>
                  <a:t>bertanda</a:t>
                </a:r>
                <a:r>
                  <a:rPr lang="en-US" sz="2600" dirty="0">
                    <a:sym typeface="Symbol" panose="05050102010706020507" pitchFamily="18" charset="2"/>
                  </a:rPr>
                  <a:t> (</a:t>
                </a:r>
                <a:r>
                  <a:rPr lang="en-US" sz="26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600" dirty="0">
                    <a:sym typeface="Symbol" panose="05050102010706020507" pitchFamily="18" charset="2"/>
                  </a:rPr>
                  <a:t>), </a:t>
                </a:r>
                <a:r>
                  <a:rPr lang="en-US" sz="2600" dirty="0" err="1">
                    <a:sym typeface="Symbol" panose="05050102010706020507" pitchFamily="18" charset="2"/>
                  </a:rPr>
                  <a:t>yaitu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23 </a:t>
                </a:r>
                <a:r>
                  <a:rPr lang="en-US" sz="2600" dirty="0" err="1">
                    <a:sym typeface="Symbol" panose="05050102010706020507" pitchFamily="18" charset="2"/>
                  </a:rPr>
                  <a:t>dikali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 err="1">
                    <a:sym typeface="Symbol" panose="05050102010706020507" pitchFamily="18" charset="2"/>
                  </a:rPr>
                  <a:t>bivektor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satuan</a:t>
                </a:r>
                <a:r>
                  <a:rPr lang="en-US" sz="2600" dirty="0">
                    <a:sym typeface="Symbol" panose="05050102010706020507" pitchFamily="18" charset="2"/>
                  </a:rPr>
                  <a:t>. </a:t>
                </a:r>
              </a:p>
              <a:p>
                <a:r>
                  <a:rPr lang="en-US" sz="2600" i="1" dirty="0">
                    <a:sym typeface="Symbol" panose="05050102010706020507" pitchFamily="18" charset="2"/>
                  </a:rPr>
                  <a:t>Magnitude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 dirty="0"/>
                          <m:t>–23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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)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=23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.	</a:t>
                </a:r>
              </a:p>
              <a:p>
                <a:pPr marL="0" indent="0">
                  <a:buNone/>
                </a:pPr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			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i="1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a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–(–23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/>
                  <a:t>			= 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  <a:blipFill>
                <a:blip r:embed="rId2"/>
                <a:stretch>
                  <a:fillRect l="-928" t="-2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EE96D-8C3A-4015-AE94-C1BB6964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5BD68-9BAB-4DCC-9B69-0E10FD28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  <a:endParaRPr lang="en-US" b="1" dirty="0"/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b: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007B0-252A-4864-9571-E84937EE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EAFCD5-369F-4C71-9F76-D9EF84080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14" y="1905422"/>
            <a:ext cx="2557866" cy="6801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E6D778-0020-4181-84D6-B41A4014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717" y="3410105"/>
            <a:ext cx="6661923" cy="436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C2F490-7684-4D79-8D41-45E3367B0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3029" y="3909582"/>
            <a:ext cx="9381131" cy="4111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059635-3413-4277-86D1-BD7A7C43B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295" y="4428870"/>
            <a:ext cx="7290975" cy="3521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A1FECA-E877-473F-9F96-09DC63F48D94}"/>
              </a:ext>
            </a:extLst>
          </p:cNvPr>
          <p:cNvSpPr txBox="1"/>
          <p:nvPr/>
        </p:nvSpPr>
        <p:spPr>
          <a:xfrm>
            <a:off x="1506717" y="5118447"/>
            <a:ext cx="1315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3BDE46-4E75-45C2-8BBC-DFE53D320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4049" y="5118447"/>
            <a:ext cx="3807258" cy="3521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A6BDE7-4004-453E-9F9D-A652E9FD46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34049" y="5706272"/>
            <a:ext cx="6733812" cy="4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95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DBEF0-B6A0-4268-AC66-551518A8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54231-E4B7-42B1-8D64-542E5AA82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43" y="777382"/>
            <a:ext cx="5693937" cy="8260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3BE807-8A60-4DE7-A3F3-993EE1DEE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829" y="1858661"/>
            <a:ext cx="9671171" cy="4347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3F88C9-08A4-44ED-A6FB-CB98D89CBB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540" y="2701826"/>
            <a:ext cx="5528820" cy="3378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C5C951-4296-4BA1-AE1E-5727139A5BDA}"/>
              </a:ext>
            </a:extLst>
          </p:cNvPr>
          <p:cNvSpPr txBox="1"/>
          <p:nvPr/>
        </p:nvSpPr>
        <p:spPr>
          <a:xfrm>
            <a:off x="6717403" y="3662680"/>
            <a:ext cx="42907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-x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dirty="0"/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81F2E9-592E-4162-927A-573B46401414}"/>
              </a:ext>
            </a:extLst>
          </p:cNvPr>
          <p:cNvSpPr/>
          <p:nvPr/>
        </p:nvSpPr>
        <p:spPr>
          <a:xfrm>
            <a:off x="6742025" y="4236067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-y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3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endParaRPr lang="en-US" sz="2200" dirty="0">
              <a:sym typeface="Symbol" panose="05050102010706020507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601915-46E9-47CE-A2B3-6406244F5743}"/>
              </a:ext>
            </a:extLst>
          </p:cNvPr>
          <p:cNvSpPr/>
          <p:nvPr/>
        </p:nvSpPr>
        <p:spPr>
          <a:xfrm>
            <a:off x="6766647" y="4865321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-z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endParaRPr lang="en-US" sz="2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3485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E8019-A3BB-4FC7-B62B-6195A516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320675"/>
            <a:ext cx="11353800" cy="1325563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Hubungan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Outer Product </a:t>
            </a:r>
            <a:r>
              <a:rPr lang="en-US" b="1" dirty="0" err="1">
                <a:latin typeface="+mn-lt"/>
              </a:rPr>
              <a:t>dengan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Cross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816C8-5159-4959-AD8A-D5E2D4B66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70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basis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EBBE7-9E89-485F-B348-084F6131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2BC6E-8363-48E7-82B4-0B6CE788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442" y="2334880"/>
            <a:ext cx="2756720" cy="1017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10D6B7-4A5B-48E9-8D77-8FEABB1EE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572" y="4100120"/>
            <a:ext cx="5856147" cy="478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CD047D-3D37-4F41-B318-DE63991D1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3109" y="4631517"/>
            <a:ext cx="8830691" cy="996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362D3A-547F-4839-9FC4-9087FCB1956E}"/>
              </a:ext>
            </a:extLst>
          </p:cNvPr>
          <p:cNvSpPr txBox="1"/>
          <p:nvPr/>
        </p:nvSpPr>
        <p:spPr>
          <a:xfrm>
            <a:off x="1097280" y="5785660"/>
            <a:ext cx="3431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71A15D-51E8-44DE-B5FF-BD14DE6F0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645" y="5851820"/>
            <a:ext cx="3228171" cy="41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8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3118-1FF9-4C21-9E5B-FD2DDE00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maka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88583-B3B4-4610-A03A-489EE891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D29142-8C60-4273-91F1-54BA41543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749" y="561727"/>
            <a:ext cx="7172131" cy="1219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0C6918-27E4-46D9-8FDA-65644CC9F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251" y="2675150"/>
            <a:ext cx="6152229" cy="10071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BEA39-62B5-40B7-A3FB-DA6B787C6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947" y="2065387"/>
            <a:ext cx="6119385" cy="365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E993DD-64C0-459B-8CDC-632478A9D0D0}"/>
              </a:ext>
            </a:extLst>
          </p:cNvPr>
          <p:cNvSpPr txBox="1"/>
          <p:nvPr/>
        </p:nvSpPr>
        <p:spPr>
          <a:xfrm>
            <a:off x="968522" y="2017118"/>
            <a:ext cx="2950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0DB311-C19F-4F13-83D4-15F8207FA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251" y="3784132"/>
            <a:ext cx="8264291" cy="4730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60E42F-39CD-453F-9191-2478A53F9031}"/>
              </a:ext>
            </a:extLst>
          </p:cNvPr>
          <p:cNvSpPr txBox="1"/>
          <p:nvPr/>
        </p:nvSpPr>
        <p:spPr>
          <a:xfrm>
            <a:off x="1078055" y="4501075"/>
            <a:ext cx="1003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, e</a:t>
            </a:r>
            <a:r>
              <a:rPr lang="en-US" sz="2400" baseline="-25000" dirty="0"/>
              <a:t>2</a:t>
            </a:r>
            <a:r>
              <a:rPr lang="en-US" sz="2400" dirty="0"/>
              <a:t>, dan e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3F77E6-DEB9-483B-81A2-109DEA13F2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055" y="5262514"/>
            <a:ext cx="10118894" cy="99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75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D5F4-C6C8-406A-AB89-5FDEB4D22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79"/>
            <a:ext cx="10515600" cy="5928995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i="1" dirty="0"/>
              <a:t>cross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</a:p>
          <a:p>
            <a:endParaRPr lang="en-US" sz="2400" i="1" dirty="0"/>
          </a:p>
          <a:p>
            <a:r>
              <a:rPr lang="en-US" sz="2400" dirty="0" err="1"/>
              <a:t>Sedangkan</a:t>
            </a:r>
            <a:r>
              <a:rPr lang="en-US" sz="2400" dirty="0"/>
              <a:t> pada </a:t>
            </a:r>
            <a:r>
              <a:rPr lang="en-US" sz="2400" i="1" dirty="0"/>
              <a:t>outer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  yang </a:t>
            </a:r>
            <a:r>
              <a:rPr lang="en-US" sz="2400" dirty="0" err="1"/>
              <a:t>diproyeksikan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didefinisikan</a:t>
            </a:r>
            <a:r>
              <a:rPr lang="en-US" sz="2400" dirty="0"/>
              <a:t> oleh unit </a:t>
            </a:r>
            <a:r>
              <a:rPr lang="en-US" sz="2400" dirty="0" err="1"/>
              <a:t>bivektor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                                             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0A4A9-4ACE-4835-83FA-E160F486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3BCE0-98FF-48B5-AD42-B1C150F2E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906" y="1752953"/>
            <a:ext cx="10118894" cy="9972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D837E4-50F9-42CE-8424-AFDDBA61A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738" y="3568912"/>
            <a:ext cx="3317456" cy="374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44AE27-7BCF-4F66-ABBF-22C03D301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5496" y="3566231"/>
            <a:ext cx="1686288" cy="400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220EA1-4AD9-4F80-8728-8173C6251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367" y="4764811"/>
            <a:ext cx="3317456" cy="3746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630EDD-A5BF-4266-9AD2-6CF9A1C36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200" y="4764811"/>
            <a:ext cx="1686288" cy="40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3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3770AB-93BC-40C0-9D42-3EB13BDD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CBC83-DAEE-4283-8206-1A287951F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55" y="357476"/>
            <a:ext cx="7334234" cy="45306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B21DD9-6C6D-43FA-B4C1-FCBCF205B05D}"/>
              </a:ext>
            </a:extLst>
          </p:cNvPr>
          <p:cNvSpPr txBox="1"/>
          <p:nvPr/>
        </p:nvSpPr>
        <p:spPr>
          <a:xfrm>
            <a:off x="1209040" y="5050092"/>
            <a:ext cx="5547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7E4499-B60F-477C-8C26-1B47804C2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745" y="5050091"/>
            <a:ext cx="3964080" cy="4616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03926E-7CBC-4C4F-B366-B394A26210D8}"/>
              </a:ext>
            </a:extLst>
          </p:cNvPr>
          <p:cNvSpPr txBox="1"/>
          <p:nvPr/>
        </p:nvSpPr>
        <p:spPr>
          <a:xfrm>
            <a:off x="1209040" y="5570439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8A2827-343A-4174-8919-F633CAAAD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745" y="5581419"/>
            <a:ext cx="3973987" cy="4397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763C36-5818-403F-945A-261672E6653F}"/>
              </a:ext>
            </a:extLst>
          </p:cNvPr>
          <p:cNvSpPr txBox="1"/>
          <p:nvPr/>
        </p:nvSpPr>
        <p:spPr>
          <a:xfrm>
            <a:off x="1209040" y="6101767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A1C7A6-0F3B-45CC-99D7-25B4FA8186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3184" y="6153628"/>
            <a:ext cx="3736306" cy="4222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2A5C61-6C97-45A1-A4A8-C1E8BCD218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474" y="771336"/>
            <a:ext cx="1935480" cy="873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0A01AC6-8CE3-4959-A4D6-2F8553A4B2CF}"/>
              </a:ext>
            </a:extLst>
          </p:cNvPr>
          <p:cNvSpPr txBox="1"/>
          <p:nvPr/>
        </p:nvSpPr>
        <p:spPr>
          <a:xfrm>
            <a:off x="6845097" y="240711"/>
            <a:ext cx="503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2E84E-E195-4D04-A519-12F9E8B3C1C6}"/>
              </a:ext>
            </a:extLst>
          </p:cNvPr>
          <p:cNvSpPr txBox="1"/>
          <p:nvPr/>
        </p:nvSpPr>
        <p:spPr>
          <a:xfrm>
            <a:off x="6872321" y="3119630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3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1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2F1D40-1CF4-4A89-B784-E892A9F35AA2}"/>
              </a:ext>
            </a:extLst>
          </p:cNvPr>
          <p:cNvSpPr/>
          <p:nvPr/>
        </p:nvSpPr>
        <p:spPr>
          <a:xfrm>
            <a:off x="8077914" y="2245490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a’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b’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D43B89-6E65-42EE-897A-F99662451B51}"/>
              </a:ext>
            </a:extLst>
          </p:cNvPr>
          <p:cNvSpPr txBox="1"/>
          <p:nvPr/>
        </p:nvSpPr>
        <p:spPr>
          <a:xfrm>
            <a:off x="6872322" y="1813796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3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34870A-6066-4A2D-BD04-3632AEE12364}"/>
              </a:ext>
            </a:extLst>
          </p:cNvPr>
          <p:cNvSpPr/>
          <p:nvPr/>
        </p:nvSpPr>
        <p:spPr>
          <a:xfrm>
            <a:off x="7986474" y="3549081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a”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b”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360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6581C-C002-4E5B-91A5-AC9F28686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487680"/>
            <a:ext cx="10515600" cy="6233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Contoh 2</a:t>
            </a:r>
            <a:r>
              <a:rPr lang="en-US" sz="2400" dirty="0"/>
              <a:t>: </a:t>
            </a:r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>
                <a:sym typeface="Symbol" panose="05050102010706020507" pitchFamily="18" charset="2"/>
              </a:rPr>
              <a:t> di R</a:t>
            </a:r>
            <a:r>
              <a:rPr lang="en-US" sz="2400" baseline="30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berikut</a:t>
            </a:r>
            <a:r>
              <a:rPr lang="en-US" sz="2400" dirty="0">
                <a:sym typeface="Symbol" panose="05050102010706020507" pitchFamily="18" charset="2"/>
              </a:rPr>
              <a:t>: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Misalkan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0,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1  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3 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      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0  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Maka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dirty="0" err="1">
                <a:sym typeface="Symbol" panose="05050102010706020507" pitchFamily="18" charset="2"/>
              </a:rPr>
              <a:t>bagian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diarsir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CB052-8D3F-446D-A585-77FDBF50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D9F67-2FA3-4869-A146-13D6D8356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327400"/>
            <a:ext cx="9477419" cy="101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40B2BE-578E-4F30-9C57-13BDF05FB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413" y="4053840"/>
            <a:ext cx="3857558" cy="266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0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5B3F-385D-4081-B777-FCD0BEB08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840"/>
            <a:ext cx="10515600" cy="56791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–1  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D87F1-6026-41E0-978C-B0EE2805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82AD4-6B17-4E59-AECF-AF99FE632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987" y="938481"/>
            <a:ext cx="3545429" cy="23612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30E350-9A51-483C-89F5-54586248D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836" y="3798502"/>
            <a:ext cx="3710580" cy="255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9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Luas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dan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Perlu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sudut</a:t>
                </a:r>
                <a:r>
                  <a:rPr lang="en-US" sz="2400" dirty="0">
                    <a:sym typeface="Symbol" panose="05050102010706020507" pitchFamily="18" charset="2"/>
                  </a:rPr>
                  <a:t>  </a:t>
                </a:r>
                <a:r>
                  <a:rPr lang="en-US" sz="2400" dirty="0" err="1">
                    <a:sym typeface="Symbol" panose="05050102010706020507" pitchFamily="18" charset="2"/>
                  </a:rPr>
                  <a:t>terlebih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dahulu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menggunakan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dot product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+(1)(0)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  = 60	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a dan b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60 = (2)(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Luas parallelogram yang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ini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berkaitan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area </a:t>
                </a:r>
                <a:r>
                  <a:rPr lang="en-US" sz="2400" dirty="0" err="1">
                    <a:sym typeface="Symbol" panose="05050102010706020507" pitchFamily="18" charset="2"/>
                  </a:rPr>
                  <a:t>ketiga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proyeksi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tadi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Perhatikan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 	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  <a:blipFill>
                <a:blip r:embed="rId2"/>
                <a:stretch>
                  <a:fillRect l="-928" t="-1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E0A90-CB59-40D4-91EF-45E8BC50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44071A-247F-4494-B978-83C776DB9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810" y="4546600"/>
            <a:ext cx="9477419" cy="1010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/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maka</a:t>
                </a:r>
              </a:p>
              <a:p>
                <a:r>
                  <a:rPr lang="en-US" sz="2400" dirty="0"/>
                  <a:t>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blipFill>
                <a:blip r:embed="rId4"/>
                <a:stretch>
                  <a:fillRect l="-1684" t="-5369" b="-13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087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A0A5-8727-440F-A0F5-68244F21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r>
              <a:rPr lang="en-US" sz="2400" i="1" dirty="0"/>
              <a:t>Cross product</a:t>
            </a:r>
            <a:r>
              <a:rPr lang="en-US" sz="2400" dirty="0"/>
              <a:t> </a:t>
            </a:r>
            <a:r>
              <a:rPr lang="en-US" sz="2400" dirty="0" err="1"/>
              <a:t>terdefinisi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i="1" dirty="0"/>
              <a:t>outer product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diterapkan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pada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</a:t>
            </a:r>
          </a:p>
          <a:p>
            <a:pPr marL="0" indent="0">
              <a:buNone/>
            </a:pPr>
            <a:r>
              <a:rPr lang="en-US" sz="2400" i="1" dirty="0"/>
              <a:t>                  Outer-product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F1710-F206-4CDA-97E9-71EE7C99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24ABE9-4105-4CE2-B6D6-19BA2DEBA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794" y="3915520"/>
            <a:ext cx="3806811" cy="98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8DBEC2-7BCC-4CEE-8077-0DD2150DD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947" y="5821998"/>
            <a:ext cx="798356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7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D2BCC-1FE2-463E-AC4D-534CA916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3FC5E7-F423-41D1-804A-F84A4DF63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709" y="917200"/>
            <a:ext cx="8551159" cy="212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5F11CB-85FE-4BD9-AB57-5C680959D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914" y="3186065"/>
            <a:ext cx="9082661" cy="9388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BC586B-B760-478F-82EA-9E831E7597F5}"/>
              </a:ext>
            </a:extLst>
          </p:cNvPr>
          <p:cNvSpPr txBox="1"/>
          <p:nvPr/>
        </p:nvSpPr>
        <p:spPr>
          <a:xfrm>
            <a:off x="2052320" y="4429760"/>
            <a:ext cx="414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enam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36768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FDC1-E3A5-4B8E-B3BA-823DB692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1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 err="1"/>
              <a:t>Jawaban</a:t>
            </a:r>
            <a:r>
              <a:rPr lang="en-US" sz="2400" dirty="0"/>
              <a:t>: Luas parallelogram </a:t>
            </a:r>
            <a:r>
              <a:rPr lang="en-US" sz="2400" dirty="0" err="1"/>
              <a:t>adalah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E8C64-698C-4774-928C-7D7A8723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/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  <a:blipFill>
                <a:blip r:embed="rId2"/>
                <a:stretch>
                  <a:fillRect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/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blipFill>
                <a:blip r:embed="rId3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/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blipFill>
                <a:blip r:embed="rId4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/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  = 48.19</a:t>
                </a: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  <a:blipFill>
                <a:blip r:embed="rId5"/>
                <a:stretch>
                  <a:fillRect r="-247" b="-3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/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Sehingga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48.19 = 2.2361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blipFill>
                <a:blip r:embed="rId6"/>
                <a:stretch>
                  <a:fillRect l="-1130" t="-4938" b="-28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EED633A7-24FE-4425-B8ED-BD1A18EAD647}"/>
              </a:ext>
            </a:extLst>
          </p:cNvPr>
          <p:cNvSpPr/>
          <p:nvPr/>
        </p:nvSpPr>
        <p:spPr>
          <a:xfrm>
            <a:off x="775718" y="4087489"/>
            <a:ext cx="1414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Cara lain: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9F80E1-C998-44BD-BD45-BF1239EEC7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8799" y="4065948"/>
            <a:ext cx="9790840" cy="952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67CD97-D5B5-4B86-82F0-102A02F3F4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36570" y="5087524"/>
            <a:ext cx="8888824" cy="4044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/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         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/>
                  <a:t>=2.2361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blipFill>
                <a:blip r:embed="rId9"/>
                <a:stretch>
                  <a:fillRect r="-65"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971FF190-A83C-4E99-885F-CD2CAB9606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01954" y="842190"/>
            <a:ext cx="2453939" cy="44355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2BFD265-2057-458A-BA67-4008F681FFCC}"/>
              </a:ext>
            </a:extLst>
          </p:cNvPr>
          <p:cNvSpPr/>
          <p:nvPr/>
        </p:nvSpPr>
        <p:spPr>
          <a:xfrm>
            <a:off x="5020214" y="832073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dan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E621921-5DA2-4A93-97BD-2D3730369F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86849" y="901088"/>
            <a:ext cx="2274741" cy="3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81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A996-99FD-4CF3-9236-F6DB1DAF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UAS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 err="1"/>
                  <a:t>Diketahui</a:t>
                </a:r>
                <a:r>
                  <a:rPr lang="en-US" sz="2400" dirty="0"/>
                  <a:t> </a:t>
                </a:r>
                <a:r>
                  <a:rPr lang="en-US" sz="2400"/>
                  <a:t>dua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vector: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/>
                  <a:t> = 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=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   	</a:t>
                </a:r>
                <a:endParaRPr lang="en-US" sz="2400" baseline="-25000" dirty="0"/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 err="1"/>
                  <a:t>Hitunglah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/>
                  <a:t>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514350" indent="-514350">
                  <a:spcBef>
                    <a:spcPts val="0"/>
                  </a:spcBef>
                  <a:buAutoNum type="alphaLcParenBoth"/>
                </a:pPr>
                <a:r>
                  <a:rPr lang="en-US" dirty="0"/>
                  <a:t> </a:t>
                </a:r>
                <a:r>
                  <a:rPr lang="en-US" sz="2400" dirty="0"/>
                  <a:t>Luas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(parallelogram)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)  (</a:t>
                </a:r>
                <a:r>
                  <a:rPr lang="en-US" sz="2400" dirty="0"/>
                  <a:t>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 =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      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  <a:blipFill>
                <a:blip r:embed="rId2"/>
                <a:stretch>
                  <a:fillRect l="-1182" t="-1743" b="-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1184C-FFA5-4D4A-97F8-C96758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88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       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 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	 –2(e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+ 7(e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Luas </a:t>
                </a:r>
                <a:r>
                  <a:rPr lang="en-US" sz="2400" dirty="0" err="1">
                    <a:sym typeface="Symbol" panose="05050102010706020507" pitchFamily="18" charset="2"/>
                  </a:rPr>
                  <a:t>jajaran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genjang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4+36+49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e>
                    </m:rad>
                  </m:oMath>
                </a14:m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/>
                  <a:t>   (b) 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),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bertandanya</a:t>
                </a:r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–2.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  <a:blipFill>
                <a:blip r:embed="rId2"/>
                <a:stretch>
                  <a:fillRect t="-1822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899A1-A456-4086-90EF-5F57A8CD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0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B5ECD-2463-4057-A89A-1602332E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4CC3-62A3-459A-86A2-927FA58BA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(</a:t>
            </a:r>
            <a:r>
              <a:rPr lang="en-US" dirty="0" err="1"/>
              <a:t>Soal</a:t>
            </a:r>
            <a:r>
              <a:rPr lang="en-US" dirty="0"/>
              <a:t> UAS 2017)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61DCF-2227-433A-9702-EEABC5C5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A9AAF9-3F5A-451B-8307-0F0DC3B6A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2484835"/>
            <a:ext cx="4367848" cy="342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50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DBEF7-05DB-46CD-B225-9598EEA8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(</a:t>
            </a:r>
            <a:r>
              <a:rPr lang="en-US" dirty="0" err="1"/>
              <a:t>Soal</a:t>
            </a:r>
            <a:r>
              <a:rPr lang="en-US" dirty="0"/>
              <a:t> UAS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E4063-4ADE-4A4B-9825-2B5B4088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FA10E4-F85B-4389-8809-9D2E2C8FB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79" y="1589880"/>
            <a:ext cx="10543137" cy="223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10D3-7712-497D-9E94-FCA12CAF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B64D-C743-47D6-802E-1817DEF5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(</a:t>
            </a:r>
            <a:r>
              <a:rPr lang="en-US" sz="2400" i="1" dirty="0"/>
              <a:t>geometric algebra</a:t>
            </a:r>
            <a:r>
              <a:rPr lang="en-US" sz="2400" dirty="0"/>
              <a:t>):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ditemukan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Jerman</a:t>
            </a:r>
            <a:r>
              <a:rPr lang="en-US" sz="2400" dirty="0"/>
              <a:t> Herman Gunter </a:t>
            </a:r>
            <a:r>
              <a:rPr lang="en-US" sz="2400" dirty="0" err="1"/>
              <a:t>Grassman</a:t>
            </a:r>
            <a:r>
              <a:rPr lang="en-US" sz="2400" dirty="0"/>
              <a:t> (1884) 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diformulasikan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, William Kingdom  Clifford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area, volume, dan </a:t>
            </a:r>
            <a:r>
              <a:rPr lang="en-US" sz="2400" dirty="0" err="1"/>
              <a:t>objek-objek</a:t>
            </a:r>
            <a:r>
              <a:rPr lang="en-US" sz="2400" dirty="0"/>
              <a:t> </a:t>
            </a:r>
            <a:r>
              <a:rPr lang="en-US" sz="2400" dirty="0" err="1"/>
              <a:t>berdimensi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Jika pada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dua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tedefinisi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dan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interpretasi</a:t>
            </a:r>
            <a:r>
              <a:rPr lang="en-US" sz="2400" dirty="0"/>
              <a:t>  </a:t>
            </a:r>
            <a:r>
              <a:rPr lang="en-US" sz="2400" dirty="0" err="1"/>
              <a:t>sebagai</a:t>
            </a:r>
            <a:r>
              <a:rPr lang="en-US" sz="2400" dirty="0"/>
              <a:t> “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”  (</a:t>
            </a:r>
            <a:r>
              <a:rPr lang="en-US" sz="2400" i="1" dirty="0"/>
              <a:t>signed area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A7A1F-9FA2-43BD-B902-ADF2C207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0B010-AD86-4662-966D-C7A56A064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7999"/>
            <a:ext cx="10612120" cy="600456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i="1" dirty="0"/>
              <a:t>magnitude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dua </a:t>
            </a:r>
            <a:r>
              <a:rPr lang="en-US" sz="2400" dirty="0" err="1"/>
              <a:t>vektor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b="1" dirty="0"/>
              <a:t>u</a:t>
            </a:r>
            <a:r>
              <a:rPr lang="en-US" sz="2400" dirty="0"/>
              <a:t> dan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kedua</a:t>
            </a:r>
            <a:r>
              <a:rPr lang="en-US" sz="2400" dirty="0"/>
              <a:t> vector.</a:t>
            </a:r>
          </a:p>
          <a:p>
            <a:endParaRPr lang="en-US" sz="2400" dirty="0"/>
          </a:p>
          <a:p>
            <a:r>
              <a:rPr lang="en-US" sz="2400" dirty="0"/>
              <a:t>Karena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Grassman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dan volume yang </a:t>
            </a:r>
            <a:r>
              <a:rPr lang="en-US" sz="2400" dirty="0" err="1"/>
              <a:t>bertanda</a:t>
            </a:r>
            <a:r>
              <a:rPr lang="en-US" sz="2400" dirty="0"/>
              <a:t> (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b="1" i="1" dirty="0"/>
              <a:t>outer product </a:t>
            </a:r>
            <a:r>
              <a:rPr lang="en-US" sz="2400" dirty="0"/>
              <a:t>(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nanti</a:t>
            </a:r>
            <a:r>
              <a:rPr lang="en-US" sz="2400" dirty="0"/>
              <a:t>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E8CC7-741A-4FF5-A68D-8C0D001F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1A2AC-87E1-48FC-8CAA-BBA86CFFD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316" y="1277278"/>
            <a:ext cx="3435576" cy="28302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/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/>
              </a:p>
              <a:p>
                <a:r>
                  <a:rPr lang="en-US" sz="2400" dirty="0"/>
                  <a:t>Luas parallelogram = A</a:t>
                </a:r>
              </a:p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sin </a:t>
                </a:r>
                <a:r>
                  <a:rPr lang="en-US" sz="2400" dirty="0">
                    <a:sym typeface="Symbol" panose="05050102010706020507" pitchFamily="18" charset="2"/>
                  </a:rPr>
                  <a:t>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ym typeface="Symbol" panose="05050102010706020507" pitchFamily="18" charset="2"/>
                  </a:rPr>
                  <a:t>    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blipFill>
                <a:blip r:embed="rId3"/>
                <a:stretch>
                  <a:fillRect l="-1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D93F2F9-4185-4C81-A576-A0AF8BAEDF94}"/>
              </a:ext>
            </a:extLst>
          </p:cNvPr>
          <p:cNvCxnSpPr>
            <a:cxnSpLocks/>
          </p:cNvCxnSpPr>
          <p:nvPr/>
        </p:nvCxnSpPr>
        <p:spPr>
          <a:xfrm>
            <a:off x="4171307" y="2214880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20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101-4155-4950-8959-86C19475A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Notasi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EBD37-7A29-460F-9EE6-DF6B0AE3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miring (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pada </a:t>
            </a:r>
            <a:r>
              <a:rPr lang="en-US" dirty="0" err="1"/>
              <a:t>aljabar</a:t>
            </a:r>
            <a:r>
              <a:rPr lang="en-US" dirty="0"/>
              <a:t> vector </a:t>
            </a:r>
            <a:r>
              <a:rPr lang="en-US" dirty="0" err="1"/>
              <a:t>terdahulu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Yunani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, , , 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1295C-02EC-40BE-BD80-2E312BFE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5679-9688-4C9A-9BB9-CB0247C9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Outer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908F6-31ED-4073-B5DA-06BD0ADC6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19"/>
            <a:ext cx="10652760" cy="5262881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i="1" dirty="0"/>
              <a:t>outer product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Simbol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dirty="0" err="1">
                <a:sym typeface="Symbol" panose="05050102010706020507" pitchFamily="18" charset="2"/>
              </a:rPr>
              <a:t>dinamakan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wedge product</a:t>
            </a:r>
            <a:r>
              <a:rPr lang="en-US" sz="2400" dirty="0">
                <a:sym typeface="Symbol" panose="05050102010706020507" pitchFamily="18" charset="2"/>
              </a:rPr>
              <a:t>.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disebut</a:t>
            </a:r>
            <a:r>
              <a:rPr lang="en-US" sz="2400" dirty="0">
                <a:sym typeface="Symbol" panose="05050102010706020507" pitchFamily="18" charset="2"/>
              </a:rPr>
              <a:t> juga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bivector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/>
              <a:t>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= –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Perbedaan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cross product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outer product</a:t>
            </a:r>
            <a:r>
              <a:rPr lang="en-US" sz="2400" dirty="0">
                <a:sym typeface="Symbol" panose="05050102010706020507" pitchFamily="18" charset="2"/>
              </a:rPr>
              <a:t>: 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b="1" dirty="0"/>
              <a:t>a</a:t>
            </a:r>
            <a:r>
              <a:rPr lang="en-US" sz="2400" dirty="0"/>
              <a:t> x </a:t>
            </a:r>
            <a:r>
              <a:rPr lang="en-US" sz="2400" b="1" dirty="0"/>
              <a:t>b</a:t>
            </a:r>
            <a:r>
              <a:rPr lang="en-US" sz="2400" dirty="0"/>
              <a:t> 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/>
              <a:t>menghasikan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 dan </a:t>
            </a:r>
            <a:r>
              <a:rPr lang="en-US" sz="2400" b="1" dirty="0"/>
              <a:t>b</a:t>
            </a:r>
            <a:r>
              <a:rPr lang="en-US" sz="2400" dirty="0"/>
              <a:t> </a:t>
            </a:r>
          </a:p>
          <a:p>
            <a:pPr marL="1431925" indent="-1431925">
              <a:buNone/>
            </a:pPr>
            <a:r>
              <a:rPr lang="en-US" sz="2400" dirty="0"/>
              <a:t>   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menggambarkan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sebuah</a:t>
            </a:r>
            <a:r>
              <a:rPr lang="en-US" sz="2400" dirty="0">
                <a:sym typeface="Symbol" panose="05050102010706020507" pitchFamily="18" charset="2"/>
              </a:rPr>
              <a:t>  area </a:t>
            </a:r>
            <a:r>
              <a:rPr lang="en-US" sz="2400" dirty="0" err="1">
                <a:sym typeface="Symbol" panose="05050102010706020507" pitchFamily="18" charset="2"/>
              </a:rPr>
              <a:t>paralelogram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(</a:t>
            </a:r>
            <a:r>
              <a:rPr lang="en-US" sz="2400" dirty="0" err="1">
                <a:sym typeface="Symbol" panose="05050102010706020507" pitchFamily="18" charset="2"/>
              </a:rPr>
              <a:t>positif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atau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negatif</a:t>
            </a:r>
            <a:r>
              <a:rPr lang="en-US" sz="2400" dirty="0">
                <a:sym typeface="Symbol" panose="05050102010706020507" pitchFamily="18" charset="2"/>
              </a:rPr>
              <a:t>)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b, magnitude-</a:t>
            </a:r>
            <a:r>
              <a:rPr lang="en-US" sz="2400" dirty="0" err="1">
                <a:sym typeface="Symbol" panose="05050102010706020507" pitchFamily="18" charset="2"/>
              </a:rPr>
              <a:t>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luas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tersebut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jam.   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58C5-2D48-4F50-83F4-2CEEF0D2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2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26D0-0C7A-4113-8675-221E8ED3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D74D-D3A9-4BB3-A319-2394744E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9A874-BE93-4947-AC4B-B5467BAA0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466" y="503218"/>
            <a:ext cx="6997485" cy="4012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C9083A-82DA-4736-B366-57C5E3EA5BF5}"/>
              </a:ext>
            </a:extLst>
          </p:cNvPr>
          <p:cNvSpPr txBox="1"/>
          <p:nvPr/>
        </p:nvSpPr>
        <p:spPr>
          <a:xfrm>
            <a:off x="1183918" y="4835843"/>
            <a:ext cx="998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Gambar 1.</a:t>
            </a:r>
            <a:r>
              <a:rPr lang="en-US" sz="2400" dirty="0"/>
              <a:t>   (a)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</a:p>
          <a:p>
            <a:r>
              <a:rPr lang="en-US" sz="2400" dirty="0">
                <a:sym typeface="Symbol" panose="05050102010706020507" pitchFamily="18" charset="2"/>
              </a:rPr>
              <a:t>                      (b)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searah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B3E937-042C-4DF8-B419-73CF07086997}"/>
              </a:ext>
            </a:extLst>
          </p:cNvPr>
          <p:cNvSpPr/>
          <p:nvPr/>
        </p:nvSpPr>
        <p:spPr>
          <a:xfrm>
            <a:off x="4883388" y="5893117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= –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2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</p:spPr>
            <p:txBody>
              <a:bodyPr>
                <a:noAutofit/>
              </a:bodyPr>
              <a:lstStyle/>
              <a:p>
                <a:r>
                  <a:rPr lang="en-US" i="1" dirty="0"/>
                  <a:t>Magnitude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outer product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i="1" dirty="0"/>
                  <a:t>a </a:t>
                </a:r>
                <a:r>
                  <a:rPr lang="en-US" dirty="0"/>
                  <a:t>dan </a:t>
                </a:r>
                <a:r>
                  <a:rPr lang="en-US" i="1" dirty="0"/>
                  <a:t>b</a:t>
                </a:r>
                <a:r>
                  <a:rPr lang="en-US" dirty="0"/>
                  <a:t>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/>
                  <a:t> sin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r>
                  <a:rPr lang="en-US" dirty="0" err="1">
                    <a:sym typeface="Symbol" panose="05050102010706020507" pitchFamily="18" charset="2"/>
                  </a:rPr>
                  <a:t>Rumus</a:t>
                </a:r>
                <a:r>
                  <a:rPr lang="en-US" dirty="0">
                    <a:sym typeface="Symbol" panose="05050102010706020507" pitchFamily="18" charset="2"/>
                  </a:rPr>
                  <a:t> di </a:t>
                </a:r>
                <a:r>
                  <a:rPr lang="en-US" dirty="0" err="1">
                    <a:sym typeface="Symbol" panose="05050102010706020507" pitchFamily="18" charset="2"/>
                  </a:rPr>
                  <a:t>atas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tidak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 err="1">
                    <a:sym typeface="Symbol" panose="05050102010706020507" pitchFamily="18" charset="2"/>
                  </a:rPr>
                  <a:t>bertentangan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dengan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magnitude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dari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cross product </a:t>
                </a:r>
                <a:r>
                  <a:rPr lang="en-US" dirty="0">
                    <a:sym typeface="Symbol" panose="05050102010706020507" pitchFamily="18" charset="2"/>
                  </a:rPr>
                  <a:t>di </a:t>
                </a:r>
                <a:r>
                  <a:rPr lang="en-US" dirty="0" err="1">
                    <a:sym typeface="Symbol" panose="05050102010706020507" pitchFamily="18" charset="2"/>
                  </a:rPr>
                  <a:t>dalam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aljabar</a:t>
                </a:r>
                <a:r>
                  <a:rPr lang="en-US" dirty="0">
                    <a:sym typeface="Symbol" panose="05050102010706020507" pitchFamily="18" charset="2"/>
                  </a:rPr>
                  <a:t> vector yang juga </a:t>
                </a:r>
                <a:r>
                  <a:rPr lang="en-US" dirty="0" err="1">
                    <a:sym typeface="Symbol" panose="05050102010706020507" pitchFamily="18" charset="2"/>
                  </a:rPr>
                  <a:t>menyatakan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i="1" dirty="0"/>
                  <a:t>a</a:t>
                </a:r>
                <a:r>
                  <a:rPr lang="en-US" i="1" dirty="0"/>
                  <a:t> </a:t>
                </a:r>
                <a:r>
                  <a:rPr lang="en-US" dirty="0"/>
                  <a:t>dan </a:t>
                </a:r>
                <a:r>
                  <a:rPr lang="en-US" b="1" i="1" dirty="0"/>
                  <a:t>b</a:t>
                </a:r>
                <a:r>
                  <a:rPr lang="en-US" i="1" dirty="0"/>
                  <a:t>: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	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sin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  <a:blipFill>
                <a:blip r:embed="rId2"/>
                <a:stretch>
                  <a:fillRect l="-1043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A440F-670E-4872-970E-158E2B48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3D9DF-7837-473F-ADDF-52174FA91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795" y="992514"/>
            <a:ext cx="2759830" cy="325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69AD-63EA-4F96-B055-F547505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i="1" dirty="0"/>
              <a:t>Outer Product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1.  Non-</a:t>
                </a:r>
                <a:r>
                  <a:rPr lang="en-US" dirty="0" err="1"/>
                  <a:t>komutatif</a:t>
                </a:r>
                <a:r>
                  <a:rPr lang="en-US" dirty="0"/>
                  <a:t>: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= –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a </a:t>
                </a:r>
              </a:p>
              <a:p>
                <a:pPr marL="0" indent="0">
                  <a:buNone/>
                </a:pPr>
                <a:endParaRPr lang="en-US" i="1" dirty="0">
                  <a:sym typeface="Symbol" panose="05050102010706020507" pitchFamily="18" charset="2"/>
                </a:endParaRPr>
              </a:p>
              <a:p>
                <a:pPr marL="514350" indent="-514350">
                  <a:buAutoNum type="arabicPeriod" startAt="2"/>
                </a:pPr>
                <a:r>
                  <a:rPr lang="en-US" dirty="0" err="1">
                    <a:sym typeface="Symbol" panose="05050102010706020507" pitchFamily="18" charset="2"/>
                  </a:rPr>
                  <a:t>Distributif</a:t>
                </a:r>
                <a:r>
                  <a:rPr lang="en-US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(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3.   Luas </a:t>
                </a:r>
                <a:r>
                  <a:rPr lang="en-US" dirty="0" err="1">
                    <a:sym typeface="Symbol" panose="05050102010706020507" pitchFamily="18" charset="2"/>
                  </a:rPr>
                  <a:t>vektor</a:t>
                </a:r>
                <a:r>
                  <a:rPr lang="en-US" dirty="0">
                    <a:sym typeface="Symbol" panose="05050102010706020507" pitchFamily="18" charset="2"/>
                  </a:rPr>
                  <a:t> yang parallel = 0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sin 0 = 0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C795C-6651-4D1A-9FFF-964495FB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4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8008</TotalTime>
  <Words>1898</Words>
  <Application>Microsoft Office PowerPoint</Application>
  <PresentationFormat>Widescreen</PresentationFormat>
  <Paragraphs>254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Aljabar Geometri (Bagian 1)</vt:lpstr>
      <vt:lpstr>PowerPoint Presentation</vt:lpstr>
      <vt:lpstr>Pengantar</vt:lpstr>
      <vt:lpstr>PowerPoint Presentation</vt:lpstr>
      <vt:lpstr>Notasi</vt:lpstr>
      <vt:lpstr>Outer Product</vt:lpstr>
      <vt:lpstr>PowerPoint Presentation</vt:lpstr>
      <vt:lpstr>PowerPoint Presentation</vt:lpstr>
      <vt:lpstr>Sifat-sifat Outer Product</vt:lpstr>
      <vt:lpstr>Representasi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Hubungan Outer Product dengan Cross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UAS 2019</vt:lpstr>
      <vt:lpstr>PowerPoint Presentation</vt:lpstr>
      <vt:lpstr>Latihan Soal Mandiri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Aljabar Geometri (Bagian 1)</dc:title>
  <dc:creator>Rinaldi Munir</dc:creator>
  <cp:lastModifiedBy>Dr. Ir. Rinaldi, M.T.</cp:lastModifiedBy>
  <cp:revision>504</cp:revision>
  <dcterms:created xsi:type="dcterms:W3CDTF">2020-09-19T08:47:06Z</dcterms:created>
  <dcterms:modified xsi:type="dcterms:W3CDTF">2023-11-15T22:22:55Z</dcterms:modified>
</cp:coreProperties>
</file>