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5" r:id="rId3"/>
    <p:sldId id="299" r:id="rId4"/>
    <p:sldId id="312" r:id="rId5"/>
    <p:sldId id="314" r:id="rId6"/>
    <p:sldId id="300" r:id="rId7"/>
    <p:sldId id="305" r:id="rId8"/>
    <p:sldId id="326" r:id="rId9"/>
    <p:sldId id="341" r:id="rId10"/>
    <p:sldId id="327" r:id="rId11"/>
    <p:sldId id="306" r:id="rId12"/>
    <p:sldId id="307" r:id="rId13"/>
    <p:sldId id="342" r:id="rId14"/>
    <p:sldId id="343" r:id="rId15"/>
    <p:sldId id="345" r:id="rId16"/>
    <p:sldId id="344" r:id="rId17"/>
    <p:sldId id="315" r:id="rId18"/>
    <p:sldId id="313" r:id="rId19"/>
    <p:sldId id="346" r:id="rId20"/>
    <p:sldId id="34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B15B557-A684-73D7-1F7A-BAF108F85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782C3D6-D592-4DF0-A366-3268E8B72B2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C82D773-9256-CF14-3CA5-C9ECBE0A7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5E2771B-E94B-8B6C-42B7-C1B9E6F1B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B760F86-DFDF-60E5-0116-01DB4ED59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589E29-249B-4C2D-8C16-BB84B34D2570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2CED40F-3943-DFC8-5C79-5413859A1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31ED5CF-C6A1-B4E3-CDA8-E80A34B6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pettoweb.laas.fr/hpp/pinocchio/doxygen-html/md_doc_c-maths_b-rigid-bodie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botics.com/library/understanding-quatern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Quaternion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240" y="3429000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628640"/>
            <a:ext cx="9144000" cy="1010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#26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CA707-250C-0927-E8B8-657A6FC91C63}"/>
              </a:ext>
            </a:extLst>
          </p:cNvPr>
          <p:cNvSpPr txBox="1"/>
          <p:nvPr/>
        </p:nvSpPr>
        <p:spPr>
          <a:xfrm>
            <a:off x="5273499" y="273274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E6E63-8023-93AD-48BF-D4CB1F3EAF40}"/>
              </a:ext>
            </a:extLst>
          </p:cNvPr>
          <p:cNvSpPr txBox="1"/>
          <p:nvPr/>
        </p:nvSpPr>
        <p:spPr>
          <a:xfrm>
            <a:off x="9431603" y="2705725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Freeform 13">
            <a:extLst>
              <a:ext uri="{FF2B5EF4-FFF2-40B4-BE49-F238E27FC236}">
                <a16:creationId xmlns:a16="http://schemas.microsoft.com/office/drawing/2014/main" id="{2B49922D-394C-29A0-1265-2655CDEAE109}"/>
              </a:ext>
            </a:extLst>
          </p:cNvPr>
          <p:cNvSpPr>
            <a:spLocks/>
          </p:cNvSpPr>
          <p:nvPr/>
        </p:nvSpPr>
        <p:spPr bwMode="auto">
          <a:xfrm rot="19833690">
            <a:off x="4343400" y="28194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642FCDD-22CA-DF5A-8FED-DB4D14410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another one!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AFFD442A-E1A7-5050-E384-62E15D3100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1981200"/>
            <a:ext cx="2514600" cy="464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CCEEB330-5220-7CEA-1268-37123372853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371601"/>
            <a:ext cx="5872163" cy="5033963"/>
            <a:chOff x="1200" y="864"/>
            <a:chExt cx="3699" cy="3171"/>
          </a:xfrm>
        </p:grpSpPr>
        <p:sp>
          <p:nvSpPr>
            <p:cNvPr id="48140" name="Line 5">
              <a:extLst>
                <a:ext uri="{FF2B5EF4-FFF2-40B4-BE49-F238E27FC236}">
                  <a16:creationId xmlns:a16="http://schemas.microsoft.com/office/drawing/2014/main" id="{C8349817-E0E9-92D7-706D-C4739ED7B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6">
              <a:extLst>
                <a:ext uri="{FF2B5EF4-FFF2-40B4-BE49-F238E27FC236}">
                  <a16:creationId xmlns:a16="http://schemas.microsoft.com/office/drawing/2014/main" id="{A3E96519-6063-FA48-42AF-E241BF2B0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7">
              <a:extLst>
                <a:ext uri="{FF2B5EF4-FFF2-40B4-BE49-F238E27FC236}">
                  <a16:creationId xmlns:a16="http://schemas.microsoft.com/office/drawing/2014/main" id="{DA8877F2-1A23-8A24-43E4-23E2D4CF3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9" y="3140"/>
              <a:ext cx="138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Text Box 8">
              <a:extLst>
                <a:ext uri="{FF2B5EF4-FFF2-40B4-BE49-F238E27FC236}">
                  <a16:creationId xmlns:a16="http://schemas.microsoft.com/office/drawing/2014/main" id="{0EDDEC06-4946-0A91-16FA-553AB87A8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8144" name="Text Box 9">
              <a:extLst>
                <a:ext uri="{FF2B5EF4-FFF2-40B4-BE49-F238E27FC236}">
                  <a16:creationId xmlns:a16="http://schemas.microsoft.com/office/drawing/2014/main" id="{9B33BEB8-DD46-567D-FB80-FE3BEFE2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8145" name="Text Box 10">
              <a:extLst>
                <a:ext uri="{FF2B5EF4-FFF2-40B4-BE49-F238E27FC236}">
                  <a16:creationId xmlns:a16="http://schemas.microsoft.com/office/drawing/2014/main" id="{3A2F965B-7803-DB5B-955B-EA364E62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77A10A23-8801-0438-7DDB-6E0BE3AF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252914"/>
            <a:ext cx="1485900" cy="1362075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5D353184-D117-53B9-830A-1DBF8A3A0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4303713"/>
            <a:ext cx="4191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0" name="Group 22">
            <a:extLst>
              <a:ext uri="{FF2B5EF4-FFF2-40B4-BE49-F238E27FC236}">
                <a16:creationId xmlns:a16="http://schemas.microsoft.com/office/drawing/2014/main" id="{B04C8E0C-9BB9-D7C6-1141-AAE45EF0548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657600"/>
            <a:ext cx="2400300" cy="1906588"/>
            <a:chOff x="2592" y="2304"/>
            <a:chExt cx="1512" cy="1201"/>
          </a:xfrm>
        </p:grpSpPr>
        <p:sp>
          <p:nvSpPr>
            <p:cNvPr id="48137" name="Rectangle 19">
              <a:extLst>
                <a:ext uri="{FF2B5EF4-FFF2-40B4-BE49-F238E27FC236}">
                  <a16:creationId xmlns:a16="http://schemas.microsoft.com/office/drawing/2014/main" id="{6BBB3811-53B0-0A7B-9D3C-144AF471C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936" cy="858"/>
            </a:xfrm>
            <a:prstGeom prst="rect">
              <a:avLst/>
            </a:prstGeom>
            <a:solidFill>
              <a:srgbClr val="00CCFF">
                <a:alpha val="9019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19199990" lon="18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CCFF"/>
              </a:extrusionClr>
              <a:contourClr>
                <a:srgbClr val="00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8138" name="Line 20">
              <a:extLst>
                <a:ext uri="{FF2B5EF4-FFF2-40B4-BE49-F238E27FC236}">
                  <a16:creationId xmlns:a16="http://schemas.microsoft.com/office/drawing/2014/main" id="{A1642DA9-7C1C-CE8F-2A20-6DBBA5D3A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100" cy="1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21">
              <a:extLst>
                <a:ext uri="{FF2B5EF4-FFF2-40B4-BE49-F238E27FC236}">
                  <a16:creationId xmlns:a16="http://schemas.microsoft.com/office/drawing/2014/main" id="{415F3077-7B8A-C97E-8A44-3D790BE50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9" y="3375"/>
              <a:ext cx="65" cy="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3 (</a:t>
                </a:r>
                <a:r>
                  <a:rPr lang="en-US" sz="2400" b="1" dirty="0" err="1"/>
                  <a:t>Soal</a:t>
                </a:r>
                <a:r>
                  <a:rPr lang="en-US" sz="2400" b="1" dirty="0"/>
                  <a:t> UAS 2019): 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120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b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(2, –4, 5)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+ 2</a:t>
                </a:r>
                <a:r>
                  <a:rPr lang="en-US" sz="2400" dirty="0"/>
                  <a:t>i – 4j + 5k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+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</a:t>
                </a:r>
                <a:r>
                  <a:rPr lang="en-US" sz="2400" dirty="0"/>
                  <a:t>))  = 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(i + j + k) =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(1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+ j + k) 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–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  <a:r>
                  <a:rPr lang="en-US" sz="2400" dirty="0"/>
                  <a:t>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– j – 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  <a:blipFill>
                <a:blip r:embed="rId2"/>
                <a:stretch>
                  <a:fillRect l="-838" t="-2111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A7D4-CA2E-49B5-885F-BB360788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(1 + </a:t>
                </a:r>
                <a:r>
                  <a:rPr lang="en-US" dirty="0" err="1"/>
                  <a:t>i</a:t>
                </a:r>
                <a:r>
                  <a:rPr lang="en-US" dirty="0"/>
                  <a:t> + j + k)(</a:t>
                </a:r>
                <a:r>
                  <a:rPr lang="en-US" dirty="0">
                    <a:sym typeface="Symbol" panose="05050102010706020507" pitchFamily="18" charset="2"/>
                  </a:rPr>
                  <a:t>0 + 2</a:t>
                </a:r>
                <a:r>
                  <a:rPr lang="en-US" dirty="0"/>
                  <a:t>i – 4j + 5k)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</a:t>
                </a:r>
                <a:r>
                  <a:rPr lang="en-US" dirty="0" err="1"/>
                  <a:t>i</a:t>
                </a:r>
                <a:r>
                  <a:rPr lang="en-US" dirty="0"/>
                  <a:t> – j – k)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(11i – 7j – k – 3)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i – j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(20i + 8j – 16k + 0) </a:t>
                </a:r>
              </a:p>
              <a:p>
                <a:pPr marL="0" indent="0">
                  <a:buNone/>
                </a:pPr>
                <a:r>
                  <a:rPr lang="en-US" dirty="0"/>
                  <a:t>	    = 0 + 5i + 2j – 4k </a:t>
                </a:r>
              </a:p>
              <a:p>
                <a:pPr marL="0" indent="0">
                  <a:buNone/>
                </a:pPr>
                <a:r>
                  <a:rPr lang="en-US" dirty="0"/>
                  <a:t>Jadi, </a:t>
                </a:r>
                <a:r>
                  <a:rPr lang="en-US" b="1" dirty="0"/>
                  <a:t>p’</a:t>
                </a:r>
                <a:r>
                  <a:rPr lang="en-US" dirty="0"/>
                  <a:t> = (5, 2, –4 ) =  5</a:t>
                </a:r>
                <a:r>
                  <a:rPr lang="en-US" b="1" dirty="0"/>
                  <a:t>i </a:t>
                </a:r>
                <a:r>
                  <a:rPr lang="en-US" dirty="0"/>
                  <a:t>+ 2</a:t>
                </a:r>
                <a:r>
                  <a:rPr lang="en-US" b="1" dirty="0"/>
                  <a:t>j</a:t>
                </a:r>
                <a:r>
                  <a:rPr lang="en-US" dirty="0"/>
                  <a:t> – 4</a:t>
                </a:r>
                <a:r>
                  <a:rPr lang="en-US" b="1" dirty="0"/>
                  <a:t>k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1A33-7CD4-3A82-5915-BF344ED2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3195C-DF57-91B4-09B4-469A90FED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Diberikan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= (1,2,3).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diputar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240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derajat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berlawanan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jarum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jam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putarnya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= (1,1,1). 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bayangan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(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misal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p’ )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rotasi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diatas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ID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4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(1, 1, 1) 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ID" sz="2400" b="1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ID" sz="2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D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ID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(1, 1, 1)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(1, 2, 3) = </a:t>
                </a:r>
                <a:r>
                  <a:rPr lang="en-ID" sz="24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+2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quaternion  p = 0 +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+ 2j + 3k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 + sin(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ID" sz="2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sin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D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j + k)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k)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3195C-DF57-91B4-09B4-469A90FED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04FD1-F69C-9F19-19B3-EC7E40EF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46F60-0265-5645-0631-153A1D843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0545"/>
                <a:ext cx="10515600" cy="5276418"/>
              </a:xfrm>
            </p:spPr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ID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–1 </a:t>
                </a:r>
                <a:r>
                  <a:rPr lang="en-ID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 - sin(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ID" sz="2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sin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D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j + k)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(-1 -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 j - k)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p’ =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qp</a:t>
                </a: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q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–1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k)(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0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+ 2j + 3k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(-1 -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 j - k)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k)(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0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+ 2j + 3k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)(-1 -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 j - k)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(0 + 8i + 12j+ 4k) = 0 + 2i + 3j + k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Jadi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bayangan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vektor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adalah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p’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= (2, 3, 1) = 2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+ 3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46F60-0265-5645-0631-153A1D843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0545"/>
                <a:ext cx="10515600" cy="5276418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B4D30-223E-006F-C437-9A091032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34CA-75B7-351E-442A-A04505EA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D756C-D0F0-B1E3-5F00-EA81186FD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Diketahui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=(1,1,1),  yang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diputar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terhadap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=(1,1,0)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sebesar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berlawanan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jarum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jam.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Sebutkan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bayangannya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yang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berfungsi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rotor.</a:t>
                </a: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0)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;       q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–1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0)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(b)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1−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0)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atau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p'=  (1.70, 0.29, 0)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D756C-D0F0-B1E3-5F00-EA81186FD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9D29-CB9A-D4B3-176B-6C9FADEB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5762-886C-3B7E-4BB9-338EE92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3BD5-F2BF-22A4-3718-C105E741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= </a:t>
            </a:r>
            <a:r>
              <a:rPr lang="en-US" sz="24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(2,3,1)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diputar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derajat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berlawanan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jarum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jam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sumbu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putarnya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= </a:t>
            </a:r>
            <a:r>
              <a:rPr lang="en-US" sz="24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(1,1,1)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quaternion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rotor.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p’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= (0.5, 0.5, 0.5, 0.5),   q’ = (0.5, -0.5,-0.5, -0.5)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= (1, 2, 3)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5BF-2D9A-4A70-9629-4F4A1D4E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B8E96-77BF-EC8A-3E50-95E60884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A178B-ADF2-E7A5-6315-959A7E04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" y="1161089"/>
            <a:ext cx="4974157" cy="333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EE8D6-895A-8113-CE88-A7A42A45132C}"/>
              </a:ext>
            </a:extLst>
          </p:cNvPr>
          <p:cNvSpPr txBox="1"/>
          <p:nvPr/>
        </p:nvSpPr>
        <p:spPr>
          <a:xfrm>
            <a:off x="1035356" y="4723120"/>
            <a:ext cx="4491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rotation around its diagonal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93BA121-D01E-BD00-2C3E-9C632CB9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71" y="1161089"/>
            <a:ext cx="4524209" cy="3464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372588-ADBA-AA8B-27B4-766347E7F6BE}"/>
              </a:ext>
            </a:extLst>
          </p:cNvPr>
          <p:cNvSpPr txBox="1"/>
          <p:nvPr/>
        </p:nvSpPr>
        <p:spPr>
          <a:xfrm>
            <a:off x="7203440" y="4763840"/>
            <a:ext cx="335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Position and Landmark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A1653-1A02-56D3-1531-17B0C09E836E}"/>
              </a:ext>
            </a:extLst>
          </p:cNvPr>
          <p:cNvSpPr txBox="1"/>
          <p:nvPr/>
        </p:nvSpPr>
        <p:spPr>
          <a:xfrm>
            <a:off x="1256858" y="6320704"/>
            <a:ext cx="996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https://gepettoweb.laas.fr/hpp/pinocchio/doxygen-html/md_doc_c-maths_b-rigid-bodies.html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5093-5538-81A6-F087-6ABA89E31CD8}"/>
              </a:ext>
            </a:extLst>
          </p:cNvPr>
          <p:cNvSpPr txBox="1"/>
          <p:nvPr/>
        </p:nvSpPr>
        <p:spPr>
          <a:xfrm>
            <a:off x="6529871" y="540691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dirty="0"/>
              <a:t> + </a:t>
            </a:r>
            <a:r>
              <a:rPr lang="en-US" sz="2400" b="1" dirty="0"/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C637F-2961-1265-6982-F903BAE3A2B5}"/>
              </a:ext>
            </a:extLst>
          </p:cNvPr>
          <p:cNvSpPr txBox="1"/>
          <p:nvPr/>
        </p:nvSpPr>
        <p:spPr>
          <a:xfrm>
            <a:off x="7795331" y="5349966"/>
            <a:ext cx="247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k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putaran</a:t>
            </a:r>
            <a:r>
              <a:rPr lang="en-US" dirty="0">
                <a:solidFill>
                  <a:srgbClr val="FF0000"/>
                </a:solidFill>
              </a:rPr>
              <a:t> = 120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F65C-CC34-5079-2A43-419E07528145}"/>
              </a:ext>
            </a:extLst>
          </p:cNvPr>
          <p:cNvSpPr txBox="1"/>
          <p:nvPr/>
        </p:nvSpPr>
        <p:spPr>
          <a:xfrm>
            <a:off x="10518494" y="5421596"/>
            <a:ext cx="140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v’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dirty="0"/>
              <a:t> + </a:t>
            </a:r>
            <a:r>
              <a:rPr lang="en-US" sz="24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30096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2668-FC54-426E-A6CD-A2360B0C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92" y="782750"/>
            <a:ext cx="10515600" cy="5405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(1) Kode program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quaternion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400" i="1" dirty="0"/>
              <a:t>“Dari </a:t>
            </a:r>
            <a:r>
              <a:rPr lang="en-US" sz="2400" i="1" dirty="0" err="1"/>
              <a:t>Contoh</a:t>
            </a:r>
            <a:r>
              <a:rPr lang="en-US" sz="2400" i="1" dirty="0"/>
              <a:t> 2: </a:t>
            </a:r>
            <a:r>
              <a:rPr lang="en-US" sz="2400" i="1" dirty="0" err="1"/>
              <a:t>Misalkan</a:t>
            </a:r>
            <a:r>
              <a:rPr lang="en-US" sz="2400" i="1" dirty="0"/>
              <a:t> </a:t>
            </a:r>
            <a:r>
              <a:rPr lang="en-US" sz="2400" i="1" dirty="0" err="1"/>
              <a:t>sebuah</a:t>
            </a:r>
            <a:r>
              <a:rPr lang="en-US" sz="2400" i="1" dirty="0"/>
              <a:t> </a:t>
            </a:r>
            <a:r>
              <a:rPr lang="en-US" sz="2400" i="1" dirty="0" err="1"/>
              <a:t>titik</a:t>
            </a:r>
            <a:r>
              <a:rPr lang="en-US" sz="2400" i="1" dirty="0"/>
              <a:t> P(0, 1, 1), </a:t>
            </a:r>
            <a:r>
              <a:rPr lang="en-US" sz="2400" i="1" dirty="0" err="1"/>
              <a:t>atau</a:t>
            </a:r>
            <a:r>
              <a:rPr lang="en-US" sz="2400" i="1" dirty="0"/>
              <a:t> </a:t>
            </a:r>
            <a:r>
              <a:rPr lang="en-US" sz="2400" i="1" dirty="0" err="1"/>
              <a:t>sebagai</a:t>
            </a:r>
            <a:r>
              <a:rPr lang="en-US" sz="2400" i="1" dirty="0"/>
              <a:t> </a:t>
            </a:r>
            <a:r>
              <a:rPr lang="en-US" sz="2400" i="1" dirty="0" err="1"/>
              <a:t>vektor</a:t>
            </a:r>
            <a:r>
              <a:rPr lang="en-US" sz="2400" i="1" dirty="0"/>
              <a:t> p = (0, 1, 1), </a:t>
            </a:r>
            <a:r>
              <a:rPr lang="en-US" sz="2400" i="1" dirty="0" err="1"/>
              <a:t>diputar</a:t>
            </a:r>
            <a:r>
              <a:rPr lang="en-US" sz="2400" i="1" dirty="0"/>
              <a:t> </a:t>
            </a:r>
            <a:r>
              <a:rPr lang="en-US" sz="2400" i="1" dirty="0" err="1"/>
              <a:t>berlawanan</a:t>
            </a:r>
            <a:r>
              <a:rPr lang="en-US" sz="2400" i="1" dirty="0"/>
              <a:t> </a:t>
            </a:r>
            <a:r>
              <a:rPr lang="en-US" sz="2400" i="1" dirty="0" err="1"/>
              <a:t>arah</a:t>
            </a:r>
            <a:r>
              <a:rPr lang="en-US" sz="2400" i="1" dirty="0"/>
              <a:t> </a:t>
            </a:r>
            <a:r>
              <a:rPr lang="en-US" sz="2400" i="1" dirty="0" err="1"/>
              <a:t>jarum</a:t>
            </a:r>
            <a:r>
              <a:rPr lang="en-US" sz="2400" i="1" dirty="0"/>
              <a:t> jam </a:t>
            </a:r>
            <a:r>
              <a:rPr lang="en-US" sz="2400" i="1" dirty="0" err="1"/>
              <a:t>sejauh</a:t>
            </a:r>
            <a:r>
              <a:rPr lang="en-US" sz="2400" i="1" dirty="0"/>
              <a:t> 90 </a:t>
            </a:r>
            <a:r>
              <a:rPr lang="en-US" sz="2400" i="1" dirty="0" err="1"/>
              <a:t>derajat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sumbu</a:t>
            </a:r>
            <a:r>
              <a:rPr lang="en-US" sz="2400" i="1" dirty="0"/>
              <a:t> </a:t>
            </a:r>
            <a:r>
              <a:rPr lang="en-US" sz="2400" i="1" dirty="0" err="1"/>
              <a:t>rotasinya</a:t>
            </a:r>
            <a:r>
              <a:rPr lang="en-US" sz="2400" i="1" dirty="0"/>
              <a:t> </a:t>
            </a:r>
            <a:r>
              <a:rPr lang="en-US" sz="2400" i="1" dirty="0" err="1"/>
              <a:t>adalah</a:t>
            </a:r>
            <a:r>
              <a:rPr lang="en-US" sz="2400" i="1" dirty="0"/>
              <a:t> u = j. </a:t>
            </a:r>
            <a:r>
              <a:rPr lang="en-US" sz="2400" i="1" dirty="0" err="1"/>
              <a:t>Tentukan</a:t>
            </a:r>
            <a:r>
              <a:rPr lang="en-US" sz="2400" i="1" dirty="0"/>
              <a:t> </a:t>
            </a:r>
            <a:r>
              <a:rPr lang="en-US" sz="2400" i="1" dirty="0" err="1"/>
              <a:t>vektor</a:t>
            </a:r>
            <a:r>
              <a:rPr lang="en-US" sz="2400" i="1" dirty="0"/>
              <a:t> </a:t>
            </a:r>
            <a:r>
              <a:rPr lang="en-US" sz="2400" i="1" dirty="0" err="1"/>
              <a:t>bayangannya</a:t>
            </a:r>
            <a:r>
              <a:rPr lang="en-US" sz="2400" i="1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E92B7-F8D6-4839-885E-1B7DBF7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72D53-1FBE-4677-B44F-0DF2D2B6BF89}"/>
              </a:ext>
            </a:extLst>
          </p:cNvPr>
          <p:cNvSpPr/>
          <p:nvPr/>
        </p:nvSpPr>
        <p:spPr>
          <a:xfrm>
            <a:off x="286492" y="1607847"/>
            <a:ext cx="116957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D4186-1B9F-1B13-7442-CFC8843FB456}"/>
              </a:ext>
            </a:extLst>
          </p:cNvPr>
          <p:cNvSpPr txBox="1"/>
          <p:nvPr/>
        </p:nvSpPr>
        <p:spPr>
          <a:xfrm>
            <a:off x="974606" y="3429000"/>
            <a:ext cx="90075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quaternion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sumbu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u = 0i + j + 0k dan 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sudut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= 90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derajat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Quaternion(axis=[0.0, 1.0, 0.0], degrees = 90)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vektor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p = (0, 1, 1)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terhadap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sumbu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u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sejauh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90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derajat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bayangan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u.rotate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(Quaternion(vector=[0, 1, 1]))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bayangan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7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BD2FC-EAA8-4C40-24E0-83E2293E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A1FF8-3E76-9AF5-14C1-5ABD0B12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1" y="1904131"/>
            <a:ext cx="11536218" cy="25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915DE-D384-66E2-3E47-AE2AAF22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8AC63-D9C7-A47D-BA3F-3E208F792CC0}"/>
              </a:ext>
            </a:extLst>
          </p:cNvPr>
          <p:cNvSpPr txBox="1"/>
          <p:nvPr/>
        </p:nvSpPr>
        <p:spPr>
          <a:xfrm>
            <a:off x="699654" y="1474052"/>
            <a:ext cx="107926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/>
              <a:t>“Dari </a:t>
            </a:r>
            <a:r>
              <a:rPr lang="en-US" sz="2400" i="1" dirty="0" err="1"/>
              <a:t>Contoh</a:t>
            </a:r>
            <a:r>
              <a:rPr lang="en-US" sz="2400" i="1" dirty="0"/>
              <a:t> 3: </a:t>
            </a:r>
            <a:r>
              <a:rPr lang="en-US" sz="2400" i="1" dirty="0" err="1"/>
              <a:t>Misalkan</a:t>
            </a:r>
            <a:r>
              <a:rPr lang="en-US" sz="2400" i="1" dirty="0"/>
              <a:t> </a:t>
            </a:r>
            <a:r>
              <a:rPr lang="en-US" sz="2400" i="1" dirty="0" err="1"/>
              <a:t>sebuah</a:t>
            </a:r>
            <a:r>
              <a:rPr lang="en-US" sz="2400" i="1" dirty="0"/>
              <a:t> </a:t>
            </a:r>
            <a:r>
              <a:rPr lang="en-US" sz="2400" i="1" dirty="0" err="1"/>
              <a:t>vektor</a:t>
            </a:r>
            <a:r>
              <a:rPr lang="en-US" sz="2400" i="1" dirty="0"/>
              <a:t> </a:t>
            </a:r>
            <a:r>
              <a:rPr lang="en-US" sz="2400" b="1" i="1" dirty="0"/>
              <a:t>p</a:t>
            </a:r>
            <a:r>
              <a:rPr lang="en-US" sz="2400" i="1" dirty="0"/>
              <a:t> = 2</a:t>
            </a:r>
            <a:r>
              <a:rPr lang="en-US" sz="2400" b="1" i="1" dirty="0"/>
              <a:t>i</a:t>
            </a:r>
            <a:r>
              <a:rPr lang="en-US" sz="2400" i="1" dirty="0"/>
              <a:t> – 4</a:t>
            </a:r>
            <a:r>
              <a:rPr lang="en-US" sz="2400" b="1" i="1" dirty="0"/>
              <a:t>j</a:t>
            </a:r>
            <a:r>
              <a:rPr lang="en-US" sz="2400" i="1" dirty="0"/>
              <a:t> + 5</a:t>
            </a:r>
            <a:r>
              <a:rPr lang="en-US" sz="2400" b="1" i="1" dirty="0"/>
              <a:t>k</a:t>
            </a:r>
            <a:r>
              <a:rPr lang="en-US" sz="2400" i="1" dirty="0"/>
              <a:t> </a:t>
            </a:r>
            <a:r>
              <a:rPr lang="en-US" sz="2400" i="1" dirty="0" err="1"/>
              <a:t>diputar</a:t>
            </a:r>
            <a:r>
              <a:rPr lang="en-US" sz="2400" i="1" dirty="0"/>
              <a:t> </a:t>
            </a:r>
            <a:r>
              <a:rPr lang="en-US" sz="2400" i="1" dirty="0" err="1"/>
              <a:t>berlawanan</a:t>
            </a:r>
            <a:r>
              <a:rPr lang="en-US" sz="2400" i="1" dirty="0"/>
              <a:t> </a:t>
            </a:r>
            <a:r>
              <a:rPr lang="en-US" sz="2400" i="1" dirty="0" err="1"/>
              <a:t>arah</a:t>
            </a:r>
            <a:r>
              <a:rPr lang="en-US" sz="2400" i="1" dirty="0"/>
              <a:t> </a:t>
            </a:r>
            <a:r>
              <a:rPr lang="en-US" sz="2400" i="1" dirty="0" err="1"/>
              <a:t>jarum</a:t>
            </a:r>
            <a:r>
              <a:rPr lang="en-US" sz="2400" i="1" dirty="0"/>
              <a:t> jam </a:t>
            </a:r>
            <a:r>
              <a:rPr lang="en-US" sz="2400" i="1" dirty="0" err="1"/>
              <a:t>sejauh</a:t>
            </a:r>
            <a:r>
              <a:rPr lang="en-US" sz="2400" i="1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 = 120 </a:t>
            </a:r>
            <a:r>
              <a:rPr lang="en-US" sz="2400" i="1" dirty="0" err="1">
                <a:sym typeface="Symbol" panose="05050102010706020507" pitchFamily="18" charset="2"/>
              </a:rPr>
              <a:t>dengan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sumbu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rotasinya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adalah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b="1" i="1" dirty="0">
                <a:sym typeface="Symbol" panose="05050102010706020507" pitchFamily="18" charset="2"/>
              </a:rPr>
              <a:t>u</a:t>
            </a:r>
            <a:r>
              <a:rPr lang="en-US" sz="2400" i="1" dirty="0">
                <a:sym typeface="Symbol" panose="05050102010706020507" pitchFamily="18" charset="2"/>
              </a:rPr>
              <a:t> = </a:t>
            </a:r>
            <a:r>
              <a:rPr lang="en-US" sz="2400" b="1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+ </a:t>
            </a:r>
            <a:r>
              <a:rPr lang="en-US" sz="2400" b="1" i="1" dirty="0">
                <a:sym typeface="Symbol" panose="05050102010706020507" pitchFamily="18" charset="2"/>
              </a:rPr>
              <a:t>j</a:t>
            </a:r>
            <a:r>
              <a:rPr lang="en-US" sz="2400" i="1" dirty="0">
                <a:sym typeface="Symbol" panose="05050102010706020507" pitchFamily="18" charset="2"/>
              </a:rPr>
              <a:t> + </a:t>
            </a:r>
            <a:r>
              <a:rPr lang="en-US" sz="2400" b="1" i="1" dirty="0">
                <a:sym typeface="Symbol" panose="05050102010706020507" pitchFamily="18" charset="2"/>
              </a:rPr>
              <a:t>k</a:t>
            </a:r>
            <a:r>
              <a:rPr lang="en-US" sz="2400" i="1" dirty="0">
                <a:sym typeface="Symbol" panose="05050102010706020507" pitchFamily="18" charset="2"/>
              </a:rPr>
              <a:t>. </a:t>
            </a:r>
            <a:r>
              <a:rPr lang="en-US" sz="2400" i="1" dirty="0" err="1">
                <a:sym typeface="Symbol" panose="05050102010706020507" pitchFamily="18" charset="2"/>
              </a:rPr>
              <a:t>Tentukan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vektor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bayangannya</a:t>
            </a:r>
            <a:r>
              <a:rPr lang="en-US" sz="2400" i="1" dirty="0">
                <a:sym typeface="Symbol" panose="05050102010706020507" pitchFamily="18" charset="2"/>
              </a:rPr>
              <a:t>. 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0A692-33AE-4279-220A-20AC30A8A3E9}"/>
              </a:ext>
            </a:extLst>
          </p:cNvPr>
          <p:cNvSpPr txBox="1"/>
          <p:nvPr/>
        </p:nvSpPr>
        <p:spPr>
          <a:xfrm>
            <a:off x="748144" y="528843"/>
            <a:ext cx="10280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/>
              <a:t>(2) Kode </a:t>
            </a:r>
            <a:r>
              <a:rPr lang="en-US" sz="2800" dirty="0"/>
              <a:t>program </a:t>
            </a:r>
            <a:r>
              <a:rPr lang="en-US" sz="2800" dirty="0" err="1"/>
              <a:t>rotasi</a:t>
            </a:r>
            <a:r>
              <a:rPr lang="en-US" sz="2800" dirty="0"/>
              <a:t> </a:t>
            </a:r>
            <a:r>
              <a:rPr lang="en-US" sz="2800" dirty="0" err="1"/>
              <a:t>vektor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quaternion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978DD-DEB2-611E-2CE1-D2E23E49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0" y="3096370"/>
            <a:ext cx="11610977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8D8-A09C-40D6-8021-BAD2EAA2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C988-C1C6-47C8-9953-661A821C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A245-6658-4C8F-AB8C-E0CF287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706B-5E37-4C49-AC90-22BC1CDF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2" y="2461826"/>
            <a:ext cx="10472098" cy="1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35A-E491-4945-8500-6D6C8FD2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Rotasi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dengan</a:t>
            </a:r>
            <a:r>
              <a:rPr lang="en-US" b="1" dirty="0">
                <a:latin typeface="+mn-lt"/>
              </a:rPr>
              <a:t> Quaternion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A35D-BAF2-45F7-B69B-1A5C5722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</a:p>
          <a:p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diputar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terhadap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sumbu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’, yang </a:t>
            </a:r>
            <a:r>
              <a:rPr lang="en-US" sz="2400" dirty="0" err="1">
                <a:sym typeface="Symbol" panose="05050102010706020507" pitchFamily="18" charset="2"/>
              </a:rPr>
              <a:t>dihitung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 =  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="1" dirty="0" err="1">
                <a:sym typeface="Symbol" panose="05050102010706020507" pitchFamily="18" charset="2"/>
              </a:rPr>
              <a:t>p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aseline="30000" dirty="0">
                <a:sym typeface="Symbol" panose="05050102010706020507" pitchFamily="18" charset="2"/>
              </a:rPr>
              <a:t>–1 </a:t>
            </a:r>
          </a:p>
          <a:p>
            <a:pPr marL="0" indent="0">
              <a:buNone/>
            </a:pPr>
            <a:r>
              <a:rPr lang="en-US" sz="2400" b="1" dirty="0">
                <a:sym typeface="Symbol" panose="05050102010706020507" pitchFamily="18" charset="2"/>
              </a:rPr>
              <a:t>  </a:t>
            </a:r>
            <a:r>
              <a:rPr lang="en-US" sz="2400" dirty="0">
                <a:sym typeface="Symbol" panose="05050102010706020507" pitchFamily="18" charset="2"/>
              </a:rPr>
              <a:t>yang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A500-5582-4DE8-BF6E-191BFA68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EDEB-9746-4236-9391-D088B182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11" y="4374460"/>
            <a:ext cx="4296299" cy="23470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D5848-C2B5-4588-9B4E-E2623C8CE31A}"/>
              </a:ext>
            </a:extLst>
          </p:cNvPr>
          <p:cNvSpPr/>
          <p:nvPr/>
        </p:nvSpPr>
        <p:spPr>
          <a:xfrm>
            <a:off x="2590800" y="3095943"/>
            <a:ext cx="1747520" cy="55114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/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xi + </a:t>
                </a:r>
                <a:r>
                  <a:rPr lang="en-US" sz="2400" dirty="0" err="1"/>
                  <a:t>y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z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400" b="1" dirty="0"/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x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i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y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z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dengan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blipFill>
                <a:blip r:embed="rId3"/>
                <a:stretch>
                  <a:fillRect l="-2488" t="-240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4">
            <a:extLst>
              <a:ext uri="{FF2B5EF4-FFF2-40B4-BE49-F238E27FC236}">
                <a16:creationId xmlns:a16="http://schemas.microsoft.com/office/drawing/2014/main" id="{8DA493D6-C966-4D91-946C-350EDF4253BC}"/>
              </a:ext>
            </a:extLst>
          </p:cNvPr>
          <p:cNvSpPr>
            <a:spLocks/>
          </p:cNvSpPr>
          <p:nvPr/>
        </p:nvSpPr>
        <p:spPr bwMode="auto">
          <a:xfrm rot="19833690">
            <a:off x="9889709" y="1415397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39D8A84-5942-40EF-BFBA-DEAA7C6AD9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4509" y="577197"/>
            <a:ext cx="1500994" cy="2665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CC9A43A-DC79-48D2-954C-B677835C7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3909" y="958197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0DD1AE3-8C46-4F4B-9B94-E91C626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64" y="95724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D780C474-2D17-47A0-AFD4-2560768D3A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1779" y="466838"/>
            <a:ext cx="488583" cy="23017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288BE91-A670-47D2-8E7C-AA64EFA8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41" y="22963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2A302-49B6-4723-BCC4-EB5C8EDAB421}"/>
              </a:ext>
            </a:extLst>
          </p:cNvPr>
          <p:cNvSpPr/>
          <p:nvPr/>
        </p:nvSpPr>
        <p:spPr>
          <a:xfrm>
            <a:off x="10174426" y="128428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7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1CB39-C943-4A20-A568-AF3949F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742D73B-AEE0-4B55-8FE5-69B73F04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31" y="841439"/>
            <a:ext cx="7229258" cy="462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C6136E-161D-47FB-8594-C5D3411A2A24}"/>
              </a:ext>
            </a:extLst>
          </p:cNvPr>
          <p:cNvSpPr/>
          <p:nvPr/>
        </p:nvSpPr>
        <p:spPr>
          <a:xfrm>
            <a:off x="3842031" y="5987018"/>
            <a:ext cx="774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http://www.chrobotics.com/library/understanding-quaternions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80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2E724-7B20-922F-1F4D-B731871D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C710E-D625-C6DF-CBA8-1A72406D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4" y="788670"/>
            <a:ext cx="4733925" cy="47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P(0, 1, 1),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(0, 1, 1),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</a:t>
                </a:r>
                <a:r>
                  <a:rPr lang="en-US" sz="2400" dirty="0"/>
                  <a:t>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juga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j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(0, 1, 1) = 0</a:t>
                </a:r>
                <a:r>
                  <a:rPr lang="en-US" sz="2400" b="1" dirty="0"/>
                  <a:t>i</a:t>
                </a:r>
                <a:r>
                  <a:rPr lang="en-US" sz="2400" dirty="0"/>
                  <a:t> + 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</a:t>
                </a:r>
                <a:r>
                  <a:rPr lang="en-US" sz="2400" b="1" dirty="0"/>
                  <a:t>k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</a:t>
                </a:r>
                <a:r>
                  <a:rPr lang="en-US" sz="2400" dirty="0"/>
                  <a:t>0i + j + 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+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+ 0i + j + 0k)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–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0i – j – 0k)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  <a:blipFill>
                <a:blip r:embed="rId2"/>
                <a:stretch>
                  <a:fillRect l="-928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DC237-C4B8-409B-977E-99B3B4E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+ 0i + j + 0k)</a:t>
                </a:r>
                <a:r>
                  <a:rPr lang="en-US" dirty="0">
                    <a:sym typeface="Symbol" panose="05050102010706020507" pitchFamily="18" charset="2"/>
                  </a:rPr>
                  <a:t>(0 + </a:t>
                </a:r>
                <a:r>
                  <a:rPr lang="en-US" dirty="0"/>
                  <a:t>0i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(–1   + </a:t>
                </a:r>
                <a:r>
                  <a:rPr lang="en-US" dirty="0" err="1"/>
                  <a:t>i</a:t>
                </a:r>
                <a:r>
                  <a:rPr lang="en-US" dirty="0"/>
                  <a:t>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(–1  + 1 + j + i + j + k  + </a:t>
                </a:r>
                <a:r>
                  <a:rPr lang="en-US" dirty="0" err="1"/>
                  <a:t>i</a:t>
                </a:r>
                <a:r>
                  <a:rPr lang="en-US" dirty="0"/>
                  <a:t>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(0  + 2i + 2j + 0k)  </a:t>
                </a:r>
              </a:p>
              <a:p>
                <a:pPr marL="0" indent="0">
                  <a:buNone/>
                </a:pPr>
                <a:r>
                  <a:rPr lang="en-US" dirty="0"/>
                  <a:t>	    = 0 + </a:t>
                </a:r>
                <a:r>
                  <a:rPr lang="en-US" dirty="0" err="1"/>
                  <a:t>i</a:t>
                </a:r>
                <a:r>
                  <a:rPr lang="en-US" dirty="0"/>
                  <a:t> + j + 0k 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p’</a:t>
                </a:r>
                <a:r>
                  <a:rPr lang="en-US" dirty="0"/>
                  <a:t> = (1, 1, 0) = 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+ </a:t>
                </a:r>
                <a:r>
                  <a:rPr lang="en-US" b="1" dirty="0"/>
                  <a:t>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58E1ED9-7A4C-FBD1-F791-841F25117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rotation!</a:t>
            </a:r>
          </a:p>
        </p:txBody>
      </p:sp>
      <p:grpSp>
        <p:nvGrpSpPr>
          <p:cNvPr id="45059" name="Group 26">
            <a:extLst>
              <a:ext uri="{FF2B5EF4-FFF2-40B4-BE49-F238E27FC236}">
                <a16:creationId xmlns:a16="http://schemas.microsoft.com/office/drawing/2014/main" id="{ADF582C6-E45D-06FE-563F-8B0DEA85834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371601"/>
            <a:ext cx="5872163" cy="5033963"/>
            <a:chOff x="1200" y="864"/>
            <a:chExt cx="3699" cy="3171"/>
          </a:xfrm>
        </p:grpSpPr>
        <p:sp>
          <p:nvSpPr>
            <p:cNvPr id="45067" name="Line 5">
              <a:extLst>
                <a:ext uri="{FF2B5EF4-FFF2-40B4-BE49-F238E27FC236}">
                  <a16:creationId xmlns:a16="http://schemas.microsoft.com/office/drawing/2014/main" id="{171DFEF9-3A5E-DECC-422E-C88F010A5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6">
              <a:extLst>
                <a:ext uri="{FF2B5EF4-FFF2-40B4-BE49-F238E27FC236}">
                  <a16:creationId xmlns:a16="http://schemas.microsoft.com/office/drawing/2014/main" id="{862AB841-68D3-44F6-FE07-9A454E8B2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7">
              <a:extLst>
                <a:ext uri="{FF2B5EF4-FFF2-40B4-BE49-F238E27FC236}">
                  <a16:creationId xmlns:a16="http://schemas.microsoft.com/office/drawing/2014/main" id="{28897305-7888-E3EC-43FF-1C3E9D8D5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9" y="3140"/>
              <a:ext cx="138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Text Box 8">
              <a:extLst>
                <a:ext uri="{FF2B5EF4-FFF2-40B4-BE49-F238E27FC236}">
                  <a16:creationId xmlns:a16="http://schemas.microsoft.com/office/drawing/2014/main" id="{BF781C30-3C8D-6C66-5149-4E9ED7BA0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5071" name="Text Box 9">
              <a:extLst>
                <a:ext uri="{FF2B5EF4-FFF2-40B4-BE49-F238E27FC236}">
                  <a16:creationId xmlns:a16="http://schemas.microsoft.com/office/drawing/2014/main" id="{59F2037F-B71A-BFE5-7C59-606166FDF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5072" name="Text Box 10">
              <a:extLst>
                <a:ext uri="{FF2B5EF4-FFF2-40B4-BE49-F238E27FC236}">
                  <a16:creationId xmlns:a16="http://schemas.microsoft.com/office/drawing/2014/main" id="{4DAD8549-22B4-D28D-663D-C29B0A5BE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1755" name="Freeform 11">
            <a:extLst>
              <a:ext uri="{FF2B5EF4-FFF2-40B4-BE49-F238E27FC236}">
                <a16:creationId xmlns:a16="http://schemas.microsoft.com/office/drawing/2014/main" id="{60B09257-B8EC-C32D-6B68-2ECEA0BCA92E}"/>
              </a:ext>
            </a:extLst>
          </p:cNvPr>
          <p:cNvSpPr>
            <a:spLocks/>
          </p:cNvSpPr>
          <p:nvPr/>
        </p:nvSpPr>
        <p:spPr bwMode="auto">
          <a:xfrm>
            <a:off x="7251701" y="4306889"/>
            <a:ext cx="1039813" cy="1354137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2">
            <a:extLst>
              <a:ext uri="{FF2B5EF4-FFF2-40B4-BE49-F238E27FC236}">
                <a16:creationId xmlns:a16="http://schemas.microsoft.com/office/drawing/2014/main" id="{891E3EE0-2FD7-F6E6-FF9C-933AA36A8EF1}"/>
              </a:ext>
            </a:extLst>
          </p:cNvPr>
          <p:cNvSpPr>
            <a:spLocks/>
          </p:cNvSpPr>
          <p:nvPr/>
        </p:nvSpPr>
        <p:spPr bwMode="auto">
          <a:xfrm>
            <a:off x="5257800" y="26670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16A9F5B2-198C-7405-3BD4-0F4A2F0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44450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81B4C9D4-A079-C3D8-BD49-A543AC5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700000" lon="899994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7" name="Rectangle 23">
            <a:extLst>
              <a:ext uri="{FF2B5EF4-FFF2-40B4-BE49-F238E27FC236}">
                <a16:creationId xmlns:a16="http://schemas.microsoft.com/office/drawing/2014/main" id="{329574A1-8E4F-B3CD-8A1D-65A70742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52988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">
              <a:rot lat="3000000" lon="20099988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8" name="Freeform 24">
            <a:extLst>
              <a:ext uri="{FF2B5EF4-FFF2-40B4-BE49-F238E27FC236}">
                <a16:creationId xmlns:a16="http://schemas.microsoft.com/office/drawing/2014/main" id="{1AB38D45-DFDE-EF23-0E6B-54619518C59F}"/>
              </a:ext>
            </a:extLst>
          </p:cNvPr>
          <p:cNvSpPr>
            <a:spLocks/>
          </p:cNvSpPr>
          <p:nvPr/>
        </p:nvSpPr>
        <p:spPr bwMode="auto">
          <a:xfrm>
            <a:off x="3810000" y="4876800"/>
            <a:ext cx="1295400" cy="13541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Rectangle 25">
            <a:extLst>
              <a:ext uri="{FF2B5EF4-FFF2-40B4-BE49-F238E27FC236}">
                <a16:creationId xmlns:a16="http://schemas.microsoft.com/office/drawing/2014/main" id="{E73F0DB8-10FA-5EAE-BE84-4C97A2F5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9370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BottomLeft">
              <a:rot lat="20399988" lon="19799986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7A503-ACD3-3B5E-056D-954C81485244}"/>
              </a:ext>
            </a:extLst>
          </p:cNvPr>
          <p:cNvSpPr txBox="1"/>
          <p:nvPr/>
        </p:nvSpPr>
        <p:spPr>
          <a:xfrm>
            <a:off x="7421564" y="6338888"/>
            <a:ext cx="40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Jyun</a:t>
            </a:r>
            <a:r>
              <a:rPr lang="en-US" dirty="0">
                <a:solidFill>
                  <a:srgbClr val="FF0000"/>
                </a:solidFill>
              </a:rPr>
              <a:t>-Ming Chen, 3D-Kinematics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63" grpId="0" animBg="1"/>
      <p:bldP spid="31763" grpId="1" animBg="1"/>
      <p:bldP spid="31767" grpId="0" animBg="1"/>
      <p:bldP spid="31767" grpId="1" animBg="1"/>
      <p:bldP spid="317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8" name="Freeform 38">
            <a:extLst>
              <a:ext uri="{FF2B5EF4-FFF2-40B4-BE49-F238E27FC236}">
                <a16:creationId xmlns:a16="http://schemas.microsoft.com/office/drawing/2014/main" id="{5159327E-54B9-4938-177F-0154C6EEE2FC}"/>
              </a:ext>
            </a:extLst>
          </p:cNvPr>
          <p:cNvSpPr>
            <a:spLocks/>
          </p:cNvSpPr>
          <p:nvPr/>
        </p:nvSpPr>
        <p:spPr bwMode="auto">
          <a:xfrm>
            <a:off x="5257800" y="26670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03DB86A-A195-E0D1-EE8F-F98ECDB31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rotation!</a:t>
            </a:r>
          </a:p>
        </p:txBody>
      </p:sp>
      <p:grpSp>
        <p:nvGrpSpPr>
          <p:cNvPr id="47108" name="Group 29">
            <a:extLst>
              <a:ext uri="{FF2B5EF4-FFF2-40B4-BE49-F238E27FC236}">
                <a16:creationId xmlns:a16="http://schemas.microsoft.com/office/drawing/2014/main" id="{C5BE0561-0345-3253-0E05-769F05E15926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1371600"/>
            <a:ext cx="6024563" cy="5257800"/>
            <a:chOff x="1104" y="864"/>
            <a:chExt cx="3795" cy="3312"/>
          </a:xfrm>
        </p:grpSpPr>
        <p:sp>
          <p:nvSpPr>
            <p:cNvPr id="47136" name="Line 4">
              <a:extLst>
                <a:ext uri="{FF2B5EF4-FFF2-40B4-BE49-F238E27FC236}">
                  <a16:creationId xmlns:a16="http://schemas.microsoft.com/office/drawing/2014/main" id="{F78741BF-0F70-3C97-D847-1639ABFB4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5">
              <a:extLst>
                <a:ext uri="{FF2B5EF4-FFF2-40B4-BE49-F238E27FC236}">
                  <a16:creationId xmlns:a16="http://schemas.microsoft.com/office/drawing/2014/main" id="{E0F51575-ECFA-0B04-3A53-92E738360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6">
              <a:extLst>
                <a:ext uri="{FF2B5EF4-FFF2-40B4-BE49-F238E27FC236}">
                  <a16:creationId xmlns:a16="http://schemas.microsoft.com/office/drawing/2014/main" id="{8951BB91-4BE2-3605-40C4-3C51DD269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6" y="3140"/>
              <a:ext cx="1351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Text Box 7">
              <a:extLst>
                <a:ext uri="{FF2B5EF4-FFF2-40B4-BE49-F238E27FC236}">
                  <a16:creationId xmlns:a16="http://schemas.microsoft.com/office/drawing/2014/main" id="{61FAD6F0-5EB4-A31A-DF1F-B263941B9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7140" name="Text Box 8">
              <a:extLst>
                <a:ext uri="{FF2B5EF4-FFF2-40B4-BE49-F238E27FC236}">
                  <a16:creationId xmlns:a16="http://schemas.microsoft.com/office/drawing/2014/main" id="{D411F5A0-ACB8-6C84-2188-0EB91A82F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7141" name="Text Box 9">
              <a:extLst>
                <a:ext uri="{FF2B5EF4-FFF2-40B4-BE49-F238E27FC236}">
                  <a16:creationId xmlns:a16="http://schemas.microsoft.com/office/drawing/2014/main" id="{ED3F75C3-829C-76CA-191E-FD71BC6B2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0731" name="Freeform 11">
            <a:extLst>
              <a:ext uri="{FF2B5EF4-FFF2-40B4-BE49-F238E27FC236}">
                <a16:creationId xmlns:a16="http://schemas.microsoft.com/office/drawing/2014/main" id="{AC1AE947-192F-C88B-FBE5-F191F2867765}"/>
              </a:ext>
            </a:extLst>
          </p:cNvPr>
          <p:cNvSpPr>
            <a:spLocks/>
          </p:cNvSpPr>
          <p:nvPr/>
        </p:nvSpPr>
        <p:spPr bwMode="auto">
          <a:xfrm>
            <a:off x="7251701" y="4306889"/>
            <a:ext cx="1039813" cy="1354137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8" name="Group 18">
            <a:extLst>
              <a:ext uri="{FF2B5EF4-FFF2-40B4-BE49-F238E27FC236}">
                <a16:creationId xmlns:a16="http://schemas.microsoft.com/office/drawing/2014/main" id="{AA97F59D-429D-EE33-0311-DB3E775C25D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3290888"/>
            <a:ext cx="2161887" cy="2184400"/>
            <a:chOff x="2352" y="1920"/>
            <a:chExt cx="919" cy="929"/>
          </a:xfrm>
        </p:grpSpPr>
        <p:sp>
          <p:nvSpPr>
            <p:cNvPr id="47130" name="Line 12">
              <a:extLst>
                <a:ext uri="{FF2B5EF4-FFF2-40B4-BE49-F238E27FC236}">
                  <a16:creationId xmlns:a16="http://schemas.microsoft.com/office/drawing/2014/main" id="{32324DA8-5D71-950E-5BA2-90D362A5B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3">
              <a:extLst>
                <a:ext uri="{FF2B5EF4-FFF2-40B4-BE49-F238E27FC236}">
                  <a16:creationId xmlns:a16="http://schemas.microsoft.com/office/drawing/2014/main" id="{ACCCB052-F1E4-9EEB-0C9D-D9EF27546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40"/>
              <a:ext cx="429" cy="6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4">
              <a:extLst>
                <a:ext uri="{FF2B5EF4-FFF2-40B4-BE49-F238E27FC236}">
                  <a16:creationId xmlns:a16="http://schemas.microsoft.com/office/drawing/2014/main" id="{858751E7-AE30-7D8C-8EAD-FC7C3FA47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9" y="2640"/>
              <a:ext cx="373" cy="209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Text Box 15">
              <a:extLst>
                <a:ext uri="{FF2B5EF4-FFF2-40B4-BE49-F238E27FC236}">
                  <a16:creationId xmlns:a16="http://schemas.microsoft.com/office/drawing/2014/main" id="{5D648F2F-5014-190F-8BB6-A28A2C6D2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920"/>
              <a:ext cx="15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34" name="Text Box 16">
              <a:extLst>
                <a:ext uri="{FF2B5EF4-FFF2-40B4-BE49-F238E27FC236}">
                  <a16:creationId xmlns:a16="http://schemas.microsoft.com/office/drawing/2014/main" id="{219D0E08-1CE4-3394-8C08-279DBD2D0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448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35" name="Text Box 17">
              <a:extLst>
                <a:ext uri="{FF2B5EF4-FFF2-40B4-BE49-F238E27FC236}">
                  <a16:creationId xmlns:a16="http://schemas.microsoft.com/office/drawing/2014/main" id="{AE17D8B8-846F-19DA-55B8-58B34457A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92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747" name="Group 27">
            <a:extLst>
              <a:ext uri="{FF2B5EF4-FFF2-40B4-BE49-F238E27FC236}">
                <a16:creationId xmlns:a16="http://schemas.microsoft.com/office/drawing/2014/main" id="{B65962BD-C9B1-A878-93ED-E5FD97FD3484}"/>
              </a:ext>
            </a:extLst>
          </p:cNvPr>
          <p:cNvGrpSpPr>
            <a:grpSpLocks/>
          </p:cNvGrpSpPr>
          <p:nvPr/>
        </p:nvGrpSpPr>
        <p:grpSpPr bwMode="auto">
          <a:xfrm>
            <a:off x="5139010" y="3312127"/>
            <a:ext cx="1876153" cy="2381630"/>
            <a:chOff x="2414" y="1929"/>
            <a:chExt cx="797" cy="1013"/>
          </a:xfrm>
        </p:grpSpPr>
        <p:sp>
          <p:nvSpPr>
            <p:cNvPr id="47124" name="Line 21">
              <a:extLst>
                <a:ext uri="{FF2B5EF4-FFF2-40B4-BE49-F238E27FC236}">
                  <a16:creationId xmlns:a16="http://schemas.microsoft.com/office/drawing/2014/main" id="{885A6166-B523-CE88-480A-0557FE6AE8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V="1">
              <a:off x="2726" y="2131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>
              <a:extLst>
                <a:ext uri="{FF2B5EF4-FFF2-40B4-BE49-F238E27FC236}">
                  <a16:creationId xmlns:a16="http://schemas.microsoft.com/office/drawing/2014/main" id="{5BE9C8BC-268E-1166-D2A5-3B322A3B5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17019">
              <a:off x="2881" y="2539"/>
              <a:ext cx="330" cy="25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>
              <a:extLst>
                <a:ext uri="{FF2B5EF4-FFF2-40B4-BE49-F238E27FC236}">
                  <a16:creationId xmlns:a16="http://schemas.microsoft.com/office/drawing/2014/main" id="{754BF1C1-644F-30B0-8C4E-72BA0A04FA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H="1">
              <a:off x="2540" y="2704"/>
              <a:ext cx="373" cy="209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Text Box 24">
              <a:extLst>
                <a:ext uri="{FF2B5EF4-FFF2-40B4-BE49-F238E27FC236}">
                  <a16:creationId xmlns:a16="http://schemas.microsoft.com/office/drawing/2014/main" id="{E79A513F-B909-8054-3EED-5D0BDBF19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536" y="1929"/>
              <a:ext cx="15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8" name="Text Box 25">
              <a:extLst>
                <a:ext uri="{FF2B5EF4-FFF2-40B4-BE49-F238E27FC236}">
                  <a16:creationId xmlns:a16="http://schemas.microsoft.com/office/drawing/2014/main" id="{F8B499F3-D0CB-D4D4-9E6B-21206505B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3033" y="2269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9" name="Text Box 26">
              <a:extLst>
                <a:ext uri="{FF2B5EF4-FFF2-40B4-BE49-F238E27FC236}">
                  <a16:creationId xmlns:a16="http://schemas.microsoft.com/office/drawing/2014/main" id="{0ED64781-49A0-A8FB-043D-4C5D6B270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414" y="2746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757" name="Group 37">
            <a:extLst>
              <a:ext uri="{FF2B5EF4-FFF2-40B4-BE49-F238E27FC236}">
                <a16:creationId xmlns:a16="http://schemas.microsoft.com/office/drawing/2014/main" id="{286C7B21-41C8-9D77-2FED-E9F4DF50C3C4}"/>
              </a:ext>
            </a:extLst>
          </p:cNvPr>
          <p:cNvGrpSpPr>
            <a:grpSpLocks/>
          </p:cNvGrpSpPr>
          <p:nvPr/>
        </p:nvGrpSpPr>
        <p:grpSpPr bwMode="auto">
          <a:xfrm>
            <a:off x="5616576" y="3305175"/>
            <a:ext cx="1452563" cy="2470150"/>
            <a:chOff x="2578" y="2082"/>
            <a:chExt cx="915" cy="1556"/>
          </a:xfrm>
        </p:grpSpPr>
        <p:sp>
          <p:nvSpPr>
            <p:cNvPr id="47118" name="Line 31">
              <a:extLst>
                <a:ext uri="{FF2B5EF4-FFF2-40B4-BE49-F238E27FC236}">
                  <a16:creationId xmlns:a16="http://schemas.microsoft.com/office/drawing/2014/main" id="{2624BC5A-BA0F-7922-C962-AAE461383C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V="1">
              <a:off x="2752" y="2425"/>
              <a:ext cx="226" cy="69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32">
              <a:extLst>
                <a:ext uri="{FF2B5EF4-FFF2-40B4-BE49-F238E27FC236}">
                  <a16:creationId xmlns:a16="http://schemas.microsoft.com/office/drawing/2014/main" id="{1E3B5B5A-F673-0308-E673-79A170FD40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17019">
              <a:off x="2938" y="2987"/>
              <a:ext cx="555" cy="22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33">
              <a:extLst>
                <a:ext uri="{FF2B5EF4-FFF2-40B4-BE49-F238E27FC236}">
                  <a16:creationId xmlns:a16="http://schemas.microsoft.com/office/drawing/2014/main" id="{1FFE1FE3-0237-3307-F0C2-5A9BA69757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H="1">
              <a:off x="2709" y="3181"/>
              <a:ext cx="334" cy="457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Text Box 34">
              <a:extLst>
                <a:ext uri="{FF2B5EF4-FFF2-40B4-BE49-F238E27FC236}">
                  <a16:creationId xmlns:a16="http://schemas.microsoft.com/office/drawing/2014/main" id="{2194CE53-227F-6AEE-4129-FC2017D72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8428">
              <a:off x="2673" y="2082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2" name="Text Box 35">
              <a:extLst>
                <a:ext uri="{FF2B5EF4-FFF2-40B4-BE49-F238E27FC236}">
                  <a16:creationId xmlns:a16="http://schemas.microsoft.com/office/drawing/2014/main" id="{D8BD3A24-C547-D62E-786B-36273D7A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3250" y="256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3" name="Text Box 36">
              <a:extLst>
                <a:ext uri="{FF2B5EF4-FFF2-40B4-BE49-F238E27FC236}">
                  <a16:creationId xmlns:a16="http://schemas.microsoft.com/office/drawing/2014/main" id="{0383573E-A705-4DB4-44FE-E2DCEEBC4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578" y="3330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0759" name="Freeform 39">
            <a:extLst>
              <a:ext uri="{FF2B5EF4-FFF2-40B4-BE49-F238E27FC236}">
                <a16:creationId xmlns:a16="http://schemas.microsoft.com/office/drawing/2014/main" id="{5619FBF9-425B-76E3-965A-2C66C289130F}"/>
              </a:ext>
            </a:extLst>
          </p:cNvPr>
          <p:cNvSpPr>
            <a:spLocks/>
          </p:cNvSpPr>
          <p:nvPr/>
        </p:nvSpPr>
        <p:spPr bwMode="auto">
          <a:xfrm>
            <a:off x="5730876" y="3709988"/>
            <a:ext cx="390525" cy="195262"/>
          </a:xfrm>
          <a:custGeom>
            <a:avLst/>
            <a:gdLst>
              <a:gd name="T0" fmla="*/ 2147483646 w 246"/>
              <a:gd name="T1" fmla="*/ 2147483646 h 123"/>
              <a:gd name="T2" fmla="*/ 0 w 246"/>
              <a:gd name="T3" fmla="*/ 2147483646 h 1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123">
                <a:moveTo>
                  <a:pt x="246" y="8"/>
                </a:moveTo>
                <a:cubicBezTo>
                  <a:pt x="131" y="0"/>
                  <a:pt x="65" y="25"/>
                  <a:pt x="0" y="1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Freeform 40">
            <a:extLst>
              <a:ext uri="{FF2B5EF4-FFF2-40B4-BE49-F238E27FC236}">
                <a16:creationId xmlns:a16="http://schemas.microsoft.com/office/drawing/2014/main" id="{0012449F-017F-A476-E2B7-FB17C741A298}"/>
              </a:ext>
            </a:extLst>
          </p:cNvPr>
          <p:cNvSpPr>
            <a:spLocks/>
          </p:cNvSpPr>
          <p:nvPr/>
        </p:nvSpPr>
        <p:spPr bwMode="auto">
          <a:xfrm>
            <a:off x="5299076" y="5461000"/>
            <a:ext cx="250825" cy="24765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Freeform 41">
            <a:extLst>
              <a:ext uri="{FF2B5EF4-FFF2-40B4-BE49-F238E27FC236}">
                <a16:creationId xmlns:a16="http://schemas.microsoft.com/office/drawing/2014/main" id="{F2AAC125-018A-C573-9E56-627B4BF41C4A}"/>
              </a:ext>
            </a:extLst>
          </p:cNvPr>
          <p:cNvSpPr>
            <a:spLocks/>
          </p:cNvSpPr>
          <p:nvPr/>
        </p:nvSpPr>
        <p:spPr bwMode="auto">
          <a:xfrm rot="12543277">
            <a:off x="5715000" y="3962401"/>
            <a:ext cx="228600" cy="119063"/>
          </a:xfrm>
          <a:custGeom>
            <a:avLst/>
            <a:gdLst>
              <a:gd name="T0" fmla="*/ 2147483646 w 246"/>
              <a:gd name="T1" fmla="*/ 2147483646 h 123"/>
              <a:gd name="T2" fmla="*/ 0 w 246"/>
              <a:gd name="T3" fmla="*/ 2147483646 h 1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123">
                <a:moveTo>
                  <a:pt x="246" y="8"/>
                </a:moveTo>
                <a:cubicBezTo>
                  <a:pt x="131" y="0"/>
                  <a:pt x="65" y="25"/>
                  <a:pt x="0" y="1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2" name="Freeform 42">
            <a:extLst>
              <a:ext uri="{FF2B5EF4-FFF2-40B4-BE49-F238E27FC236}">
                <a16:creationId xmlns:a16="http://schemas.microsoft.com/office/drawing/2014/main" id="{92E6B2CF-F065-0442-7065-C8B5E535337A}"/>
              </a:ext>
            </a:extLst>
          </p:cNvPr>
          <p:cNvSpPr>
            <a:spLocks/>
          </p:cNvSpPr>
          <p:nvPr/>
        </p:nvSpPr>
        <p:spPr bwMode="auto">
          <a:xfrm rot="20313136">
            <a:off x="5715000" y="5638800"/>
            <a:ext cx="304800" cy="15240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Freeform 43">
            <a:extLst>
              <a:ext uri="{FF2B5EF4-FFF2-40B4-BE49-F238E27FC236}">
                <a16:creationId xmlns:a16="http://schemas.microsoft.com/office/drawing/2014/main" id="{71946ED7-C290-6A98-D87F-285F1A17A672}"/>
              </a:ext>
            </a:extLst>
          </p:cNvPr>
          <p:cNvSpPr>
            <a:spLocks/>
          </p:cNvSpPr>
          <p:nvPr/>
        </p:nvSpPr>
        <p:spPr bwMode="auto">
          <a:xfrm rot="11869252">
            <a:off x="7010401" y="4876800"/>
            <a:ext cx="174625" cy="22860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1706</Words>
  <Application>Microsoft Office PowerPoint</Application>
  <PresentationFormat>Widescreen</PresentationFormat>
  <Paragraphs>162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Tahoma</vt:lpstr>
      <vt:lpstr>Times New Roman</vt:lpstr>
      <vt:lpstr>Office Theme</vt:lpstr>
      <vt:lpstr>Aljabar Quaternion </vt:lpstr>
      <vt:lpstr>PowerPoint Presentation</vt:lpstr>
      <vt:lpstr>Rotasi Vektor dengan Quaternion</vt:lpstr>
      <vt:lpstr>PowerPoint Presentation</vt:lpstr>
      <vt:lpstr>PowerPoint Presentation</vt:lpstr>
      <vt:lpstr>PowerPoint Presentation</vt:lpstr>
      <vt:lpstr>PowerPoint Presentation</vt:lpstr>
      <vt:lpstr>Let’s do rotation!</vt:lpstr>
      <vt:lpstr>Let’s do rotation!</vt:lpstr>
      <vt:lpstr>Let’s do another one!</vt:lpstr>
      <vt:lpstr>PowerPoint Presentation</vt:lpstr>
      <vt:lpstr>PowerPoint Presentation</vt:lpstr>
      <vt:lpstr>Latihan (Kuis 2022)</vt:lpstr>
      <vt:lpstr>PowerPoint Presentation</vt:lpstr>
      <vt:lpstr>Latihan (Kuis 2020)</vt:lpstr>
      <vt:lpstr>Latihan (Kuis 2021)</vt:lpstr>
      <vt:lpstr>PowerPoint Presentation</vt:lpstr>
      <vt:lpstr>PowerPoint Presentation</vt:lpstr>
      <vt:lpstr>PowerPoint Presentation</vt:lpstr>
      <vt:lpstr>PowerPoint Presentation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Aljabar Quaternion </dc:title>
  <dc:creator>Rinaldi Munir</dc:creator>
  <cp:lastModifiedBy>Dr. Ir. Rinaldi, M.T.</cp:lastModifiedBy>
  <cp:revision>453</cp:revision>
  <dcterms:created xsi:type="dcterms:W3CDTF">2020-09-19T08:47:06Z</dcterms:created>
  <dcterms:modified xsi:type="dcterms:W3CDTF">2023-11-07T03:09:20Z</dcterms:modified>
</cp:coreProperties>
</file>