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75" r:id="rId3"/>
    <p:sldId id="278" r:id="rId4"/>
    <p:sldId id="306" r:id="rId5"/>
    <p:sldId id="281" r:id="rId6"/>
    <p:sldId id="279" r:id="rId7"/>
    <p:sldId id="280" r:id="rId8"/>
    <p:sldId id="282" r:id="rId9"/>
    <p:sldId id="283" r:id="rId10"/>
    <p:sldId id="284" r:id="rId11"/>
    <p:sldId id="287" r:id="rId12"/>
    <p:sldId id="288" r:id="rId13"/>
    <p:sldId id="289" r:id="rId14"/>
    <p:sldId id="285" r:id="rId15"/>
    <p:sldId id="286" r:id="rId16"/>
    <p:sldId id="290" r:id="rId17"/>
    <p:sldId id="320" r:id="rId18"/>
    <p:sldId id="291" r:id="rId19"/>
    <p:sldId id="292" r:id="rId20"/>
    <p:sldId id="301" r:id="rId21"/>
    <p:sldId id="293" r:id="rId22"/>
    <p:sldId id="294" r:id="rId23"/>
    <p:sldId id="295" r:id="rId24"/>
    <p:sldId id="302" r:id="rId25"/>
    <p:sldId id="303" r:id="rId26"/>
    <p:sldId id="304" r:id="rId27"/>
    <p:sldId id="310" r:id="rId28"/>
    <p:sldId id="308" r:id="rId29"/>
    <p:sldId id="309" r:id="rId30"/>
    <p:sldId id="307" r:id="rId31"/>
    <p:sldId id="311" r:id="rId32"/>
    <p:sldId id="312" r:id="rId33"/>
    <p:sldId id="296" r:id="rId34"/>
    <p:sldId id="298" r:id="rId35"/>
    <p:sldId id="313" r:id="rId36"/>
    <p:sldId id="314" r:id="rId37"/>
    <p:sldId id="315" r:id="rId38"/>
    <p:sldId id="316" r:id="rId39"/>
    <p:sldId id="317" r:id="rId40"/>
    <p:sldId id="318" r:id="rId41"/>
    <p:sldId id="30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/index.php?title=Hamiltonian_(mekanika_kuantum)&amp;action=edit&amp;redlink=1" TargetMode="External"/><Relationship Id="rId13" Type="http://schemas.openxmlformats.org/officeDocument/2006/relationships/hyperlink" Target="https://id.wikipedia.org/w/index.php?title=Kalkulus_Ikosian&amp;action=edit&amp;redlink=1" TargetMode="External"/><Relationship Id="rId18" Type="http://schemas.openxmlformats.org/officeDocument/2006/relationships/hyperlink" Target="https://id.wikipedia.org/w/index.php?title=Icosian_game&amp;action=edit&amp;redlink=1" TargetMode="External"/><Relationship Id="rId26" Type="http://schemas.openxmlformats.org/officeDocument/2006/relationships/hyperlink" Target="https://id.wikipedia.org/wiki/Matematika" TargetMode="External"/><Relationship Id="rId3" Type="http://schemas.openxmlformats.org/officeDocument/2006/relationships/hyperlink" Target="https://id.wikipedia.org/wiki/Dublin" TargetMode="External"/><Relationship Id="rId21" Type="http://schemas.openxmlformats.org/officeDocument/2006/relationships/hyperlink" Target="https://id.wikipedia.org/w/index.php?title=Grup_Hamiltonian&amp;action=edit&amp;redlink=1" TargetMode="External"/><Relationship Id="rId7" Type="http://schemas.openxmlformats.org/officeDocument/2006/relationships/hyperlink" Target="https://id.wikipedia.org/wiki/Mekanika_Hamiltonian" TargetMode="External"/><Relationship Id="rId12" Type="http://schemas.openxmlformats.org/officeDocument/2006/relationships/hyperlink" Target="https://id.wikipedia.org/w/index.php?title=Hamiltonian_path&amp;action=edit&amp;redlink=1" TargetMode="External"/><Relationship Id="rId17" Type="http://schemas.openxmlformats.org/officeDocument/2006/relationships/hyperlink" Target="https://id.wikipedia.org/w/index.php?title=Hamiltonian_vector_field&amp;action=edit&amp;redlink=1" TargetMode="External"/><Relationship Id="rId25" Type="http://schemas.openxmlformats.org/officeDocument/2006/relationships/hyperlink" Target="https://id.wikipedia.org/wiki/Astronomi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id.wikipedia.org/wiki/Tensor" TargetMode="External"/><Relationship Id="rId20" Type="http://schemas.openxmlformats.org/officeDocument/2006/relationships/hyperlink" Target="https://id.wikipedia.org/w/index.php?title=Hodograph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d.wikipedia.org/w/index.php?title=Hamilton%27s_principle&amp;action=edit&amp;redlink=1" TargetMode="External"/><Relationship Id="rId11" Type="http://schemas.openxmlformats.org/officeDocument/2006/relationships/hyperlink" Target="https://id.wikipedia.org/w/index.php?title=Biquaternion&amp;action=edit&amp;redlink=1" TargetMode="External"/><Relationship Id="rId24" Type="http://schemas.openxmlformats.org/officeDocument/2006/relationships/hyperlink" Target="https://id.wikipedia.org/wiki/Fisika" TargetMode="External"/><Relationship Id="rId5" Type="http://schemas.openxmlformats.org/officeDocument/2006/relationships/hyperlink" Target="https://id.wikipedia.org/wiki/Trinity_College,_Dublin" TargetMode="External"/><Relationship Id="rId15" Type="http://schemas.openxmlformats.org/officeDocument/2006/relationships/hyperlink" Target="https://id.wikipedia.org/w/index.php?title=Versor&amp;action=edit&amp;redlink=1" TargetMode="External"/><Relationship Id="rId23" Type="http://schemas.openxmlformats.org/officeDocument/2006/relationships/hyperlink" Target="https://id.wikipedia.org/wiki/Royal_Medal" TargetMode="External"/><Relationship Id="rId10" Type="http://schemas.openxmlformats.org/officeDocument/2006/relationships/hyperlink" Target="https://id.wikipedia.org/w/index.php?title=Quaternion&amp;action=edit&amp;redlink=1" TargetMode="External"/><Relationship Id="rId19" Type="http://schemas.openxmlformats.org/officeDocument/2006/relationships/hyperlink" Target="https://id.wikipedia.org/w/index.php?title=Algebra_universal&amp;action=edit&amp;redlink=1" TargetMode="External"/><Relationship Id="rId4" Type="http://schemas.openxmlformats.org/officeDocument/2006/relationships/hyperlink" Target="https://id.wikipedia.org/wiki/Ireland" TargetMode="External"/><Relationship Id="rId9" Type="http://schemas.openxmlformats.org/officeDocument/2006/relationships/hyperlink" Target="https://id.wikipedia.org/w/index.php?title=Persamaan_Hamilton%E2%80%93Jacobi&amp;action=edit&amp;redlink=1" TargetMode="External"/><Relationship Id="rId14" Type="http://schemas.openxmlformats.org/officeDocument/2006/relationships/hyperlink" Target="https://id.wikipedia.org/w/index.php?title=Simbol_Nabla&amp;action=edit&amp;redlink=1" TargetMode="External"/><Relationship Id="rId22" Type="http://schemas.openxmlformats.org/officeDocument/2006/relationships/hyperlink" Target="https://id.wikipedia.org/w/index.php?title=Teorema_Cayley%E2%80%93Hamilton&amp;action=edit&amp;redlink=1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Aljabar</a:t>
            </a:r>
            <a:r>
              <a:rPr lang="en-US" b="1" dirty="0"/>
              <a:t> Quaternion</a:t>
            </a:r>
            <a:br>
              <a:rPr lang="en-US" b="1" dirty="0"/>
            </a:b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49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628640"/>
            <a:ext cx="9144000" cy="1010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  <a:p>
            <a:r>
              <a:rPr lang="en-US" b="1" dirty="0"/>
              <a:t>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#25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CA707-250C-0927-E8B8-657A6FC91C63}"/>
              </a:ext>
            </a:extLst>
          </p:cNvPr>
          <p:cNvSpPr txBox="1"/>
          <p:nvPr/>
        </p:nvSpPr>
        <p:spPr>
          <a:xfrm>
            <a:off x="5127385" y="2905780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0C048-702E-D794-A2C4-8E312BE9BF90}"/>
              </a:ext>
            </a:extLst>
          </p:cNvPr>
          <p:cNvSpPr txBox="1"/>
          <p:nvPr/>
        </p:nvSpPr>
        <p:spPr>
          <a:xfrm>
            <a:off x="9431603" y="2705725"/>
            <a:ext cx="179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Update 2023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B6CAD-2B88-4A11-BDDE-F0CEAA7F0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Pada </a:t>
            </a:r>
            <a:r>
              <a:rPr lang="en-US" dirty="0" err="1"/>
              <a:t>tanggal</a:t>
            </a:r>
            <a:r>
              <a:rPr lang="en-US" dirty="0"/>
              <a:t> 16 </a:t>
            </a:r>
            <a:r>
              <a:rPr lang="en-US" dirty="0" err="1"/>
              <a:t>Oktober</a:t>
            </a:r>
            <a:r>
              <a:rPr lang="en-US" dirty="0"/>
              <a:t>, </a:t>
            </a:r>
            <a:r>
              <a:rPr lang="en-US" dirty="0" err="1"/>
              <a:t>ketika</a:t>
            </a:r>
            <a:r>
              <a:rPr lang="en-US" dirty="0"/>
              <a:t> Hamilton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kaki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istrinya</a:t>
            </a:r>
            <a:r>
              <a:rPr lang="en-US" dirty="0"/>
              <a:t> di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di </a:t>
            </a:r>
            <a:r>
              <a:rPr lang="en-US" dirty="0" err="1"/>
              <a:t>kota</a:t>
            </a:r>
            <a:r>
              <a:rPr lang="en-US" dirty="0"/>
              <a:t> Dublin, </a:t>
            </a:r>
            <a:r>
              <a:rPr lang="en-US" dirty="0" err="1"/>
              <a:t>guna</a:t>
            </a:r>
            <a:r>
              <a:rPr lang="en-US" dirty="0"/>
              <a:t>  </a:t>
            </a:r>
            <a:r>
              <a:rPr lang="en-US" dirty="0" err="1"/>
              <a:t>menghadiri</a:t>
            </a:r>
            <a:r>
              <a:rPr lang="en-US" dirty="0"/>
              <a:t> acara  </a:t>
            </a:r>
            <a:r>
              <a:rPr lang="en-US" dirty="0" err="1"/>
              <a:t>pertemuan</a:t>
            </a:r>
            <a:r>
              <a:rPr lang="en-US" dirty="0"/>
              <a:t> di </a:t>
            </a:r>
            <a:r>
              <a:rPr lang="en-US" i="1" dirty="0"/>
              <a:t>Royal Society of Dublin</a:t>
            </a:r>
            <a:r>
              <a:rPr lang="en-US" dirty="0"/>
              <a:t>, Hamilton </a:t>
            </a:r>
            <a:r>
              <a:rPr lang="en-US" dirty="0" err="1"/>
              <a:t>menemukan</a:t>
            </a:r>
            <a:r>
              <a:rPr lang="en-US" dirty="0"/>
              <a:t> solusi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silang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, dan </a:t>
            </a:r>
            <a:r>
              <a:rPr lang="en-US" i="1" dirty="0"/>
              <a:t>k</a:t>
            </a:r>
            <a:r>
              <a:rPr lang="en-US" dirty="0"/>
              <a:t>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		</a:t>
            </a:r>
            <a:r>
              <a:rPr lang="en-US" i="1" dirty="0" err="1">
                <a:solidFill>
                  <a:srgbClr val="FF0000"/>
                </a:solidFill>
              </a:rPr>
              <a:t>ij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 k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						</a:t>
            </a:r>
            <a:r>
              <a:rPr lang="en-US" i="1" dirty="0" err="1">
                <a:solidFill>
                  <a:srgbClr val="FF0000"/>
                </a:solidFill>
              </a:rPr>
              <a:t>jk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						</a:t>
            </a:r>
            <a:r>
              <a:rPr lang="en-US" i="1" dirty="0" err="1">
                <a:solidFill>
                  <a:srgbClr val="FF0000"/>
                </a:solidFill>
              </a:rPr>
              <a:t>ki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 j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						ji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 –k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						</a:t>
            </a:r>
            <a:r>
              <a:rPr lang="en-US" i="1" dirty="0" err="1">
                <a:solidFill>
                  <a:srgbClr val="FF0000"/>
                </a:solidFill>
              </a:rPr>
              <a:t>kj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 –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						</a:t>
            </a:r>
            <a:r>
              <a:rPr lang="en-US" i="1" dirty="0" err="1">
                <a:solidFill>
                  <a:srgbClr val="FF0000"/>
                </a:solidFill>
              </a:rPr>
              <a:t>ik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 –j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6ABA8-56C0-4C8F-9773-ADAFD2ED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E0EA7-7D56-452F-A958-1E0833787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02" y="3352221"/>
            <a:ext cx="2080698" cy="21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08FB1-A3BA-4F14-AF4F-490E15549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47043"/>
          </a:xfrm>
        </p:spPr>
        <p:txBody>
          <a:bodyPr/>
          <a:lstStyle/>
          <a:p>
            <a:r>
              <a:rPr lang="en-US" dirty="0"/>
              <a:t>Hamilton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penemuannya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grafiti</a:t>
            </a:r>
            <a:r>
              <a:rPr lang="en-US" dirty="0"/>
              <a:t> pada </a:t>
            </a:r>
            <a:r>
              <a:rPr lang="en-US" dirty="0" err="1"/>
              <a:t>tembok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tulisan </a:t>
            </a:r>
            <a:r>
              <a:rPr lang="en-US" dirty="0" err="1"/>
              <a:t>berikut</a:t>
            </a:r>
            <a:r>
              <a:rPr lang="en-US" dirty="0"/>
              <a:t>: 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j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 err="1">
                <a:solidFill>
                  <a:srgbClr val="FF0000"/>
                </a:solidFill>
              </a:rPr>
              <a:t>ijk</a:t>
            </a:r>
            <a:r>
              <a:rPr lang="en-US" dirty="0">
                <a:solidFill>
                  <a:srgbClr val="FF0000"/>
                </a:solidFill>
              </a:rPr>
              <a:t> = –1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01A89-6ADA-4DFA-AEC1-06F2848E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F4EFEC7-E717-48AD-AEF5-D0D3A2980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73" y="1956436"/>
            <a:ext cx="5627369" cy="422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E66B0A-8E9D-41AD-A4A2-65F0D9C2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6EB5E451-83F5-4B63-99C2-1B5533F96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20" y="523240"/>
            <a:ext cx="458343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8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5EE971-A91D-4287-A2C4-4108BCFD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39C0AF3-1835-4BD6-85CB-C86B116D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40" y="624839"/>
            <a:ext cx="5369560" cy="491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914B3CEA-F61A-4E69-8695-670EC7B89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920" y="6002180"/>
            <a:ext cx="347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William Rowan Hamilton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  <p:sp>
        <p:nvSpPr>
          <p:cNvPr id="5" name="Down Arrow 2">
            <a:extLst>
              <a:ext uri="{FF2B5EF4-FFF2-40B4-BE49-F238E27FC236}">
                <a16:creationId xmlns:a16="http://schemas.microsoft.com/office/drawing/2014/main" id="{7C3EC68C-61F9-4843-834F-E64FA9CB5BD0}"/>
              </a:ext>
            </a:extLst>
          </p:cNvPr>
          <p:cNvSpPr/>
          <p:nvPr/>
        </p:nvSpPr>
        <p:spPr>
          <a:xfrm rot="12252365">
            <a:off x="5854381" y="4854762"/>
            <a:ext cx="142875" cy="1370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B211F-ABD8-46F6-9195-F9F8CA64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Sulihkan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i="1" dirty="0" err="1"/>
              <a:t>ij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 err="1"/>
              <a:t>jk</a:t>
            </a:r>
            <a:r>
              <a:rPr lang="en-US" dirty="0"/>
              <a:t> =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 err="1"/>
              <a:t>ki</a:t>
            </a:r>
            <a:r>
              <a:rPr lang="en-US" dirty="0"/>
              <a:t> = 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/>
              <a:t>ji</a:t>
            </a:r>
            <a:r>
              <a:rPr lang="en-US" dirty="0"/>
              <a:t> = –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 err="1"/>
              <a:t>kj</a:t>
            </a:r>
            <a:r>
              <a:rPr lang="en-US" dirty="0"/>
              <a:t> = –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 err="1"/>
              <a:t>ik</a:t>
            </a:r>
            <a:r>
              <a:rPr lang="en-US" dirty="0"/>
              <a:t> = –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yang </a:t>
            </a:r>
            <a:r>
              <a:rPr lang="en-US" dirty="0" err="1"/>
              <a:t>terakhir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C900E-8B13-4E53-B94E-68B07DDE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2568C-8E2D-4D7C-8C76-464A02B0F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35" y="1731269"/>
            <a:ext cx="9091487" cy="1887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A78D2-A212-4DF6-B881-F7EC0467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626" y="4379477"/>
            <a:ext cx="8779396" cy="18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0F32-CD47-4B9E-80FB-F0D89201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300"/>
            <a:ext cx="10515600" cy="5284860"/>
          </a:xfrm>
        </p:spPr>
        <p:txBody>
          <a:bodyPr>
            <a:normAutofit/>
          </a:bodyPr>
          <a:lstStyle/>
          <a:p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Hamilton </a:t>
            </a:r>
            <a:r>
              <a:rPr lang="en-US" dirty="0" err="1"/>
              <a:t>menyebut</a:t>
            </a:r>
            <a:r>
              <a:rPr lang="en-US" dirty="0"/>
              <a:t> quadruplets 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bi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 err="1">
                <a:solidFill>
                  <a:srgbClr val="FF0000"/>
                </a:solidFill>
              </a:rPr>
              <a:t>cj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dk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“</a:t>
            </a:r>
            <a:r>
              <a:rPr lang="en-US" b="1" dirty="0"/>
              <a:t>quaternion</a:t>
            </a:r>
            <a:r>
              <a:rPr lang="en-US" dirty="0"/>
              <a:t>”.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675FA-13B4-4B50-86F3-1003FC44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DFE6B-69DE-4B2D-970A-65B17579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49" y="2081140"/>
            <a:ext cx="5623729" cy="23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9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14327-A88C-464D-9F98-A16FCC556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2965"/>
            <a:ext cx="10515600" cy="6248509"/>
          </a:xfrm>
        </p:spPr>
        <p:txBody>
          <a:bodyPr/>
          <a:lstStyle/>
          <a:p>
            <a:r>
              <a:rPr lang="en-US" sz="2400" dirty="0" err="1"/>
              <a:t>Misalkan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      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i</a:t>
            </a:r>
            <a:r>
              <a:rPr lang="en-US" sz="2400" dirty="0"/>
              <a:t> + </a:t>
            </a:r>
            <a:r>
              <a:rPr lang="en-US" sz="2400" i="1" dirty="0"/>
              <a:t>c</a:t>
            </a:r>
            <a:r>
              <a:rPr lang="en-US" sz="2400" baseline="-25000" dirty="0"/>
              <a:t>1</a:t>
            </a:r>
            <a:r>
              <a:rPr lang="en-US" sz="2400" i="1" dirty="0"/>
              <a:t>j </a:t>
            </a:r>
            <a:r>
              <a:rPr lang="en-US" sz="2400" dirty="0"/>
              <a:t>+ </a:t>
            </a:r>
            <a:r>
              <a:rPr lang="en-US" sz="2400" i="1" dirty="0"/>
              <a:t>d</a:t>
            </a:r>
            <a:r>
              <a:rPr lang="en-US" sz="2400" baseline="-25000" dirty="0"/>
              <a:t>1</a:t>
            </a:r>
            <a:r>
              <a:rPr lang="en-US" sz="2400" i="1" dirty="0"/>
              <a:t>k</a:t>
            </a:r>
            <a:r>
              <a:rPr lang="en-US" sz="2400" dirty="0"/>
              <a:t> 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baseline="-25000" dirty="0"/>
              <a:t>  </a:t>
            </a:r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skalar</a:t>
            </a:r>
            <a:r>
              <a:rPr lang="en-US" sz="2400" dirty="0">
                <a:solidFill>
                  <a:srgbClr val="FF0000"/>
                </a:solidFill>
              </a:rPr>
              <a:t> + “vector”)</a:t>
            </a:r>
            <a:endParaRPr lang="en-US" sz="2400" b="1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	        </a:t>
            </a:r>
          </a:p>
          <a:p>
            <a:pPr marL="0" indent="0">
              <a:buNone/>
            </a:pPr>
            <a:r>
              <a:rPr lang="en-US" sz="2400" dirty="0"/>
              <a:t>                      </a:t>
            </a:r>
            <a:r>
              <a:rPr lang="en-US" sz="2400" i="1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</a:t>
            </a:r>
            <a:r>
              <a:rPr lang="en-US" sz="2400" dirty="0"/>
              <a:t> + </a:t>
            </a:r>
            <a:r>
              <a:rPr lang="en-US" sz="2400" i="1" dirty="0"/>
              <a:t>c</a:t>
            </a:r>
            <a:r>
              <a:rPr lang="en-US" sz="2400" baseline="-25000" dirty="0"/>
              <a:t>2</a:t>
            </a:r>
            <a:r>
              <a:rPr lang="en-US" sz="2400" i="1" dirty="0"/>
              <a:t>j</a:t>
            </a:r>
            <a:r>
              <a:rPr lang="en-US" sz="2400" dirty="0"/>
              <a:t> + </a:t>
            </a:r>
            <a:r>
              <a:rPr lang="en-US" sz="2400" i="1" dirty="0"/>
              <a:t>d</a:t>
            </a:r>
            <a:r>
              <a:rPr lang="en-US" sz="2400" baseline="-25000" dirty="0"/>
              <a:t>2</a:t>
            </a:r>
            <a:r>
              <a:rPr lang="en-US" sz="2400" i="1" dirty="0"/>
              <a:t>k</a:t>
            </a:r>
            <a:r>
              <a:rPr lang="en-US" sz="2400" dirty="0"/>
              <a:t>  =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b="1" i="1" dirty="0"/>
              <a:t>v</a:t>
            </a:r>
            <a:r>
              <a:rPr lang="en-US" sz="2400" b="1" baseline="-25000" dirty="0"/>
              <a:t>2</a:t>
            </a:r>
            <a:r>
              <a:rPr lang="en-US" sz="2400" b="1" dirty="0"/>
              <a:t>       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skalar</a:t>
            </a:r>
            <a:r>
              <a:rPr lang="en-US" sz="2400" dirty="0">
                <a:solidFill>
                  <a:srgbClr val="FF0000"/>
                </a:solidFill>
              </a:rPr>
              <a:t> + “vector”)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maka</a:t>
            </a:r>
            <a:r>
              <a:rPr lang="en-US" sz="2400" dirty="0"/>
              <a:t>,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02C06-F416-4592-B95B-F2A195B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FD2402-9734-4672-A104-CE92A031E97D}"/>
              </a:ext>
            </a:extLst>
          </p:cNvPr>
          <p:cNvCxnSpPr>
            <a:cxnSpLocks/>
          </p:cNvCxnSpPr>
          <p:nvPr/>
        </p:nvCxnSpPr>
        <p:spPr>
          <a:xfrm>
            <a:off x="3300528" y="1363191"/>
            <a:ext cx="1639334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E120647-D60A-4EDF-832A-C6AB00D4271B}"/>
              </a:ext>
            </a:extLst>
          </p:cNvPr>
          <p:cNvSpPr/>
          <p:nvPr/>
        </p:nvSpPr>
        <p:spPr>
          <a:xfrm>
            <a:off x="4020441" y="1302043"/>
            <a:ext cx="393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v</a:t>
            </a:r>
            <a:r>
              <a:rPr lang="en-US" sz="2000" b="1" baseline="-25000" dirty="0"/>
              <a:t>1</a:t>
            </a:r>
            <a:endParaRPr lang="en-US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889672-F6D4-4CFB-B408-36B7E198FCE1}"/>
              </a:ext>
            </a:extLst>
          </p:cNvPr>
          <p:cNvCxnSpPr>
            <a:cxnSpLocks/>
          </p:cNvCxnSpPr>
          <p:nvPr/>
        </p:nvCxnSpPr>
        <p:spPr>
          <a:xfrm>
            <a:off x="3524451" y="2281794"/>
            <a:ext cx="1584543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3CE855-2D14-41AE-8A1B-8EEC717D3D18}"/>
              </a:ext>
            </a:extLst>
          </p:cNvPr>
          <p:cNvSpPr/>
          <p:nvPr/>
        </p:nvSpPr>
        <p:spPr>
          <a:xfrm>
            <a:off x="4120195" y="2300713"/>
            <a:ext cx="393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v</a:t>
            </a:r>
            <a:r>
              <a:rPr lang="en-US" sz="2000" b="1" baseline="-25000" dirty="0"/>
              <a:t>2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886D00-A5DE-BD24-A94C-91BA36BFA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023" y="3323381"/>
            <a:ext cx="4719850" cy="1979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965EF3-675E-30C7-160B-755C42C7C41A}"/>
              </a:ext>
            </a:extLst>
          </p:cNvPr>
          <p:cNvSpPr txBox="1"/>
          <p:nvPr/>
        </p:nvSpPr>
        <p:spPr>
          <a:xfrm>
            <a:off x="1163781" y="5430982"/>
            <a:ext cx="941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suku</a:t>
            </a:r>
            <a:r>
              <a:rPr lang="en-US" sz="2400" dirty="0"/>
              <a:t>                               </a:t>
            </a:r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(dot product) 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baseline="-25000" dirty="0">
                <a:sym typeface="Symbol" panose="05050102010706020507" pitchFamily="18" charset="2"/>
              </a:rPr>
              <a:t> </a:t>
            </a:r>
            <a:r>
              <a:rPr lang="en-US" sz="2400" b="1" i="1" dirty="0"/>
              <a:t>v</a:t>
            </a:r>
            <a:r>
              <a:rPr lang="en-US" sz="2400" b="1" baseline="-25000" dirty="0"/>
              <a:t>2</a:t>
            </a:r>
            <a:r>
              <a:rPr lang="en-US" sz="2400" dirty="0"/>
              <a:t>,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D02460-9012-A62D-5AD1-D32ABFFEF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678" y="5494809"/>
            <a:ext cx="1939460" cy="39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2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603B8-52B6-BF12-2F1B-F6C91D1F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6096000"/>
          </a:xfrm>
        </p:spPr>
        <p:txBody>
          <a:bodyPr>
            <a:normAutofit/>
          </a:bodyPr>
          <a:lstStyle/>
          <a:p>
            <a:pPr marL="111125" indent="-111125">
              <a:buNone/>
            </a:pPr>
            <a:r>
              <a:rPr lang="en-US" sz="2400" dirty="0"/>
              <a:t>  </a:t>
            </a:r>
            <a:r>
              <a:rPr lang="en-US" sz="2400" dirty="0" err="1"/>
              <a:t>sedangkan</a:t>
            </a:r>
            <a:r>
              <a:rPr lang="en-US" sz="2400" dirty="0"/>
              <a:t>                                                                                              </a:t>
            </a:r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 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silang</a:t>
            </a:r>
            <a:r>
              <a:rPr lang="en-US" sz="2400" dirty="0"/>
              <a:t> 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 </a:t>
            </a:r>
            <a:r>
              <a:rPr lang="en-US" sz="2400" b="1" i="1" dirty="0"/>
              <a:t>v</a:t>
            </a:r>
            <a:r>
              <a:rPr lang="en-US" sz="2400" b="1" baseline="-25000" dirty="0"/>
              <a:t>2 </a:t>
            </a:r>
            <a:r>
              <a:rPr lang="en-US" sz="2400" dirty="0"/>
              <a:t>:  </a:t>
            </a:r>
          </a:p>
          <a:p>
            <a:pPr marL="111125" indent="-111125">
              <a:buNone/>
            </a:pPr>
            <a:endParaRPr lang="en-US" sz="2400" dirty="0"/>
          </a:p>
          <a:p>
            <a:pPr marL="111125" indent="-111125">
              <a:buNone/>
            </a:pPr>
            <a:endParaRPr lang="en-US" sz="2400" dirty="0"/>
          </a:p>
          <a:p>
            <a:pPr marL="111125" indent="-111125">
              <a:buNone/>
            </a:pPr>
            <a:endParaRPr lang="en-US" sz="2400" dirty="0"/>
          </a:p>
          <a:p>
            <a:pPr marL="111125" indent="-111125">
              <a:buNone/>
            </a:pPr>
            <a:r>
              <a:rPr lang="en-US" sz="2400" dirty="0"/>
              <a:t>  </a:t>
            </a:r>
            <a:r>
              <a:rPr lang="en-US" sz="2400" dirty="0" err="1"/>
              <a:t>Selanjutnya</a:t>
            </a:r>
            <a:r>
              <a:rPr lang="en-US" sz="2400" dirty="0"/>
              <a:t>,                                                                           </a:t>
            </a:r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b="1" i="1" dirty="0"/>
              <a:t>v</a:t>
            </a:r>
            <a:r>
              <a:rPr lang="en-US" sz="2400" b="1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dirty="0"/>
              <a:t> .</a:t>
            </a:r>
          </a:p>
          <a:p>
            <a:pPr marL="111125" indent="-111125">
              <a:buNone/>
            </a:pPr>
            <a:r>
              <a:rPr lang="en-US" sz="2400" dirty="0"/>
              <a:t>  </a:t>
            </a:r>
            <a:r>
              <a:rPr lang="en-US" sz="2400" dirty="0" err="1"/>
              <a:t>Sehingga</a:t>
            </a:r>
            <a:r>
              <a:rPr lang="en-US" sz="2400" dirty="0"/>
              <a:t>,  </a:t>
            </a:r>
          </a:p>
          <a:p>
            <a:pPr marL="111125" indent="-111125">
              <a:buNone/>
            </a:pPr>
            <a:endParaRPr lang="en-US" sz="2400" dirty="0"/>
          </a:p>
          <a:p>
            <a:pPr marL="111125" indent="-111125">
              <a:buNone/>
            </a:pPr>
            <a:endParaRPr lang="en-US" sz="2400" dirty="0"/>
          </a:p>
          <a:p>
            <a:pPr marL="111125" indent="-111125">
              <a:buNone/>
            </a:pPr>
            <a:endParaRPr lang="en-US" sz="2400" dirty="0"/>
          </a:p>
          <a:p>
            <a:pPr marL="111125" indent="-111125">
              <a:buNone/>
            </a:pPr>
            <a:endParaRPr lang="en-US" sz="2400" dirty="0"/>
          </a:p>
          <a:p>
            <a:pPr marL="111125" indent="-111125">
              <a:buNone/>
            </a:pPr>
            <a:r>
              <a:rPr lang="en-US" sz="2400" dirty="0"/>
              <a:t> 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,</a:t>
            </a:r>
          </a:p>
          <a:p>
            <a:pPr marL="111125" indent="-111125">
              <a:buNone/>
            </a:pPr>
            <a:r>
              <a:rPr lang="en-US" sz="2400" dirty="0"/>
              <a:t>                      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i="1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(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dirty="0"/>
              <a:t>)(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b="1" i="1" dirty="0"/>
              <a:t>v</a:t>
            </a:r>
            <a:r>
              <a:rPr lang="en-US" sz="2400" b="1" baseline="-25000" dirty="0"/>
              <a:t>2</a:t>
            </a:r>
            <a:r>
              <a:rPr lang="en-US" sz="2400" dirty="0"/>
              <a:t>)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– 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baseline="-25000" dirty="0">
                <a:sym typeface="Symbol" panose="05050102010706020507" pitchFamily="18" charset="2"/>
              </a:rPr>
              <a:t> </a:t>
            </a:r>
            <a:r>
              <a:rPr lang="en-US" sz="2400" b="1" i="1" dirty="0"/>
              <a:t>v</a:t>
            </a:r>
            <a:r>
              <a:rPr lang="en-US" sz="2400" b="1" baseline="-25000" dirty="0"/>
              <a:t>2 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b="1" i="1" dirty="0"/>
              <a:t>v</a:t>
            </a:r>
            <a:r>
              <a:rPr lang="en-US" sz="2400" b="1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dirty="0"/>
              <a:t> + </a:t>
            </a:r>
            <a:r>
              <a:rPr lang="en-US" sz="2400" b="1" i="1" dirty="0"/>
              <a:t>v</a:t>
            </a:r>
            <a:r>
              <a:rPr lang="en-US" sz="2400" b="1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 </a:t>
            </a:r>
            <a:r>
              <a:rPr lang="en-US" sz="2400" b="1" i="1" dirty="0"/>
              <a:t>v</a:t>
            </a:r>
            <a:r>
              <a:rPr lang="en-US" sz="2400" b="1" baseline="-25000" dirty="0"/>
              <a:t>2</a:t>
            </a:r>
            <a:r>
              <a:rPr lang="en-US" sz="2400" dirty="0"/>
              <a:t>                           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EB4BB-5DE5-8EBF-990D-84EF0AB6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4A46A-1CE5-E7ED-CDA2-8D0CB8EE5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56" y="453033"/>
            <a:ext cx="6296026" cy="4014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BDD0D0-7DA4-BD11-53A6-869AABC8B2A3}"/>
                  </a:ext>
                </a:extLst>
              </p:cNvPr>
              <p:cNvSpPr/>
              <p:nvPr/>
            </p:nvSpPr>
            <p:spPr>
              <a:xfrm>
                <a:off x="1415056" y="1303290"/>
                <a:ext cx="8813888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sz="2400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(</a:t>
                </a:r>
                <a:r>
                  <a:rPr lang="en-US" sz="2400" i="1" dirty="0"/>
                  <a:t>c</a:t>
                </a:r>
                <a:r>
                  <a:rPr lang="en-US" sz="2400" baseline="-25000" dirty="0"/>
                  <a:t>1</a:t>
                </a:r>
                <a:r>
                  <a:rPr lang="en-US" sz="2400" i="1" dirty="0"/>
                  <a:t>d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</a:t>
                </a:r>
                <a:r>
                  <a:rPr lang="en-US" sz="2400" i="1" dirty="0"/>
                  <a:t>d</a:t>
                </a:r>
                <a:r>
                  <a:rPr lang="en-US" sz="2400" baseline="-25000" dirty="0"/>
                  <a:t>1</a:t>
                </a:r>
                <a:r>
                  <a:rPr lang="en-US" sz="2400" i="1" dirty="0"/>
                  <a:t>c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)– </a:t>
                </a:r>
                <a:r>
                  <a:rPr lang="en-US" sz="2400" i="1" dirty="0"/>
                  <a:t>j</a:t>
                </a:r>
                <a:r>
                  <a:rPr lang="en-US" sz="2400" dirty="0"/>
                  <a:t>(</a:t>
                </a:r>
                <a:r>
                  <a:rPr lang="en-US" sz="2400" i="1" dirty="0"/>
                  <a:t>b</a:t>
                </a:r>
                <a:r>
                  <a:rPr lang="en-US" sz="2400" baseline="-25000" dirty="0"/>
                  <a:t>1</a:t>
                </a:r>
                <a:r>
                  <a:rPr lang="en-US" sz="2400" i="1" dirty="0"/>
                  <a:t>d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</a:t>
                </a:r>
                <a:r>
                  <a:rPr lang="en-US" sz="2400" i="1" dirty="0"/>
                  <a:t>d</a:t>
                </a:r>
                <a:r>
                  <a:rPr lang="en-US" sz="2400" baseline="-25000" dirty="0"/>
                  <a:t>1</a:t>
                </a:r>
                <a:r>
                  <a:rPr lang="en-US" sz="2400" i="1" dirty="0"/>
                  <a:t>b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 + </a:t>
                </a:r>
                <a:r>
                  <a:rPr lang="en-US" sz="2400" i="1" dirty="0"/>
                  <a:t>k</a:t>
                </a:r>
                <a:r>
                  <a:rPr lang="en-US" sz="2400" dirty="0"/>
                  <a:t>(</a:t>
                </a:r>
                <a:r>
                  <a:rPr lang="en-US" sz="2400" i="1" dirty="0"/>
                  <a:t>b</a:t>
                </a:r>
                <a:r>
                  <a:rPr lang="en-US" sz="2400" baseline="-25000" dirty="0"/>
                  <a:t>1</a:t>
                </a:r>
                <a:r>
                  <a:rPr lang="en-US" sz="2400" i="1" dirty="0"/>
                  <a:t>c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</a:t>
                </a:r>
                <a:r>
                  <a:rPr lang="en-US" sz="2400" i="1" dirty="0"/>
                  <a:t>c</a:t>
                </a:r>
                <a:r>
                  <a:rPr lang="en-US" sz="2400" baseline="-25000" dirty="0"/>
                  <a:t>1</a:t>
                </a:r>
                <a:r>
                  <a:rPr lang="en-US" sz="2400" i="1" dirty="0"/>
                  <a:t>b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</a:t>
                </a:r>
                <a:r>
                  <a:rPr lang="en-US" sz="2400" i="1" dirty="0"/>
                  <a:t>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BDD0D0-7DA4-BD11-53A6-869AABC8B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056" y="1303290"/>
                <a:ext cx="8813888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FE1A359-23DE-8B25-7206-252783D03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651" y="2518285"/>
            <a:ext cx="5051453" cy="459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B9C518-6B9A-0800-DC8D-08DDD22A5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114" y="3416133"/>
            <a:ext cx="4719850" cy="19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62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3A0F2-5B74-4885-B531-B73CAFD5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6077"/>
            <a:ext cx="10733690" cy="6172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Ringkasan</a:t>
            </a:r>
            <a:r>
              <a:rPr lang="en-US" dirty="0"/>
              <a:t>: </a:t>
            </a:r>
          </a:p>
          <a:p>
            <a:pPr marL="514350" indent="-514350">
              <a:buAutoNum type="arabicPeriod"/>
            </a:pPr>
            <a:r>
              <a:rPr lang="en-US" sz="2600" dirty="0" err="1"/>
              <a:t>Bilangan</a:t>
            </a:r>
            <a:r>
              <a:rPr lang="en-US" sz="2600" dirty="0"/>
              <a:t> quaternion (</a:t>
            </a:r>
            <a:r>
              <a:rPr lang="en-US" sz="2600" dirty="0" err="1"/>
              <a:t>atau</a:t>
            </a:r>
            <a:r>
              <a:rPr lang="en-US" sz="2600" dirty="0"/>
              <a:t> “quaternion” </a:t>
            </a:r>
            <a:r>
              <a:rPr lang="en-US" sz="2600" dirty="0" err="1"/>
              <a:t>saja</a:t>
            </a:r>
            <a:r>
              <a:rPr lang="en-US" sz="2600" dirty="0"/>
              <a:t>)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gabungan</a:t>
            </a:r>
            <a:r>
              <a:rPr lang="en-US" sz="2600" dirty="0"/>
              <a:t>  </a:t>
            </a:r>
            <a:r>
              <a:rPr lang="en-US" sz="2600" dirty="0" err="1"/>
              <a:t>skalar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, </a:t>
            </a:r>
            <a:r>
              <a:rPr lang="en-US" sz="2600" dirty="0" err="1"/>
              <a:t>berbentuk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		</a:t>
            </a:r>
            <a:r>
              <a:rPr lang="en-US" sz="2600" i="1" dirty="0"/>
              <a:t>q</a:t>
            </a:r>
            <a:r>
              <a:rPr lang="en-US" sz="2600" dirty="0"/>
              <a:t> = </a:t>
            </a:r>
            <a:r>
              <a:rPr lang="en-US" sz="2600" i="1" dirty="0"/>
              <a:t>a</a:t>
            </a:r>
            <a:r>
              <a:rPr lang="en-US" sz="2600" dirty="0"/>
              <a:t> + </a:t>
            </a:r>
            <a:r>
              <a:rPr lang="en-US" sz="2600" b="1" i="1" dirty="0"/>
              <a:t>v</a:t>
            </a:r>
            <a:r>
              <a:rPr lang="en-US" sz="2600" dirty="0"/>
              <a:t> = </a:t>
            </a:r>
            <a:r>
              <a:rPr lang="en-US" sz="2600" i="1" dirty="0"/>
              <a:t>a</a:t>
            </a:r>
            <a:r>
              <a:rPr lang="en-US" sz="2600" dirty="0"/>
              <a:t> + </a:t>
            </a:r>
            <a:r>
              <a:rPr lang="en-US" sz="2600" i="1" dirty="0"/>
              <a:t>bi</a:t>
            </a:r>
            <a:r>
              <a:rPr lang="en-US" sz="2600" dirty="0"/>
              <a:t> + </a:t>
            </a:r>
            <a:r>
              <a:rPr lang="en-US" sz="2600" i="1" dirty="0" err="1"/>
              <a:t>cj</a:t>
            </a:r>
            <a:r>
              <a:rPr lang="en-US" sz="2600" i="1" dirty="0"/>
              <a:t> </a:t>
            </a:r>
            <a:r>
              <a:rPr lang="en-US" sz="2600" dirty="0"/>
              <a:t>+ </a:t>
            </a:r>
            <a:r>
              <a:rPr lang="en-US" sz="2600" i="1" dirty="0"/>
              <a:t>dk</a:t>
            </a:r>
            <a:r>
              <a:rPr lang="en-US" sz="2600" dirty="0"/>
              <a:t>  = (</a:t>
            </a:r>
            <a:r>
              <a:rPr lang="en-US" sz="2600" i="1" dirty="0"/>
              <a:t>a</a:t>
            </a:r>
            <a:r>
              <a:rPr lang="en-US" sz="2600" dirty="0"/>
              <a:t>, </a:t>
            </a:r>
            <a:r>
              <a:rPr lang="en-US" sz="2600" b="1" i="1" dirty="0"/>
              <a:t>v</a:t>
            </a:r>
            <a:r>
              <a:rPr lang="en-US" sz="2600" dirty="0"/>
              <a:t>)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2.   </a:t>
            </a:r>
            <a:r>
              <a:rPr lang="en-US" sz="2600" i="1" dirty="0" err="1"/>
              <a:t>ij</a:t>
            </a:r>
            <a:r>
              <a:rPr lang="en-US" sz="2600" dirty="0"/>
              <a:t> = </a:t>
            </a:r>
            <a:r>
              <a:rPr lang="en-US" sz="2600" i="1" dirty="0"/>
              <a:t>k</a:t>
            </a:r>
            <a:r>
              <a:rPr lang="en-US" sz="2600" dirty="0"/>
              <a:t>, </a:t>
            </a:r>
            <a:r>
              <a:rPr lang="en-US" sz="2600" i="1" dirty="0" err="1"/>
              <a:t>jk</a:t>
            </a:r>
            <a:r>
              <a:rPr lang="en-US" sz="2600" dirty="0"/>
              <a:t> = </a:t>
            </a:r>
            <a:r>
              <a:rPr lang="en-US" sz="2600" i="1" dirty="0" err="1"/>
              <a:t>i</a:t>
            </a:r>
            <a:r>
              <a:rPr lang="en-US" sz="2600" dirty="0"/>
              <a:t>, </a:t>
            </a:r>
            <a:r>
              <a:rPr lang="en-US" sz="2600" i="1" dirty="0" err="1"/>
              <a:t>ki</a:t>
            </a:r>
            <a:r>
              <a:rPr lang="en-US" sz="2600" dirty="0"/>
              <a:t> = </a:t>
            </a:r>
            <a:r>
              <a:rPr lang="en-US" sz="2600" i="1" dirty="0"/>
              <a:t>j</a:t>
            </a:r>
            <a:r>
              <a:rPr lang="en-US" sz="2600" dirty="0"/>
              <a:t>, </a:t>
            </a:r>
            <a:r>
              <a:rPr lang="en-US" sz="2600" i="1" dirty="0"/>
              <a:t>ji</a:t>
            </a:r>
            <a:r>
              <a:rPr lang="en-US" sz="2600" dirty="0"/>
              <a:t> = –</a:t>
            </a:r>
            <a:r>
              <a:rPr lang="en-US" sz="2600" i="1" dirty="0"/>
              <a:t>k</a:t>
            </a:r>
            <a:r>
              <a:rPr lang="en-US" sz="2600" dirty="0"/>
              <a:t>, </a:t>
            </a:r>
            <a:r>
              <a:rPr lang="en-US" sz="2600" i="1" dirty="0" err="1"/>
              <a:t>kj</a:t>
            </a:r>
            <a:r>
              <a:rPr lang="en-US" sz="2600" dirty="0"/>
              <a:t> = –</a:t>
            </a:r>
            <a:r>
              <a:rPr lang="en-US" sz="2600" i="1" dirty="0" err="1"/>
              <a:t>i</a:t>
            </a:r>
            <a:r>
              <a:rPr lang="en-US" sz="2600" dirty="0"/>
              <a:t>, </a:t>
            </a:r>
            <a:r>
              <a:rPr lang="en-US" sz="2600" i="1" dirty="0" err="1"/>
              <a:t>ik</a:t>
            </a:r>
            <a:r>
              <a:rPr lang="en-US" sz="2600" dirty="0"/>
              <a:t> = –</a:t>
            </a:r>
            <a:r>
              <a:rPr lang="en-US" sz="2600" i="1" dirty="0"/>
              <a:t>j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3.   </a:t>
            </a:r>
            <a:r>
              <a:rPr lang="en-US" sz="2600" i="1" dirty="0"/>
              <a:t>i</a:t>
            </a:r>
            <a:r>
              <a:rPr lang="en-US" sz="2600" baseline="30000" dirty="0"/>
              <a:t>2</a:t>
            </a:r>
            <a:r>
              <a:rPr lang="en-US" sz="2600" dirty="0"/>
              <a:t> = </a:t>
            </a:r>
            <a:r>
              <a:rPr lang="en-US" sz="2600" i="1" dirty="0"/>
              <a:t>j</a:t>
            </a:r>
            <a:r>
              <a:rPr lang="en-US" sz="2600" baseline="30000" dirty="0"/>
              <a:t>2</a:t>
            </a:r>
            <a:r>
              <a:rPr lang="en-US" sz="2600" dirty="0"/>
              <a:t> = </a:t>
            </a:r>
            <a:r>
              <a:rPr lang="en-US" sz="2600" i="1" dirty="0"/>
              <a:t>k</a:t>
            </a:r>
            <a:r>
              <a:rPr lang="en-US" sz="2600" baseline="30000" dirty="0"/>
              <a:t>2</a:t>
            </a:r>
            <a:r>
              <a:rPr lang="en-US" sz="2600" dirty="0"/>
              <a:t> = </a:t>
            </a:r>
            <a:r>
              <a:rPr lang="en-US" sz="2600" i="1" dirty="0" err="1"/>
              <a:t>ijk</a:t>
            </a:r>
            <a:r>
              <a:rPr lang="en-US" sz="2600" i="1" dirty="0"/>
              <a:t> </a:t>
            </a:r>
            <a:r>
              <a:rPr lang="en-US" sz="2600" dirty="0"/>
              <a:t>= –1   </a:t>
            </a:r>
          </a:p>
          <a:p>
            <a:pPr marL="514350" indent="-514350">
              <a:buAutoNum type="arabicPeriod" startAt="3"/>
            </a:pPr>
            <a:endParaRPr lang="en-US" sz="26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600" dirty="0" err="1"/>
              <a:t>Perkalian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quaternion </a:t>
            </a:r>
            <a:r>
              <a:rPr lang="en-US" sz="2600" i="1" dirty="0"/>
              <a:t>z</a:t>
            </a:r>
            <a:r>
              <a:rPr lang="en-US" sz="2600" baseline="-25000" dirty="0"/>
              <a:t>1</a:t>
            </a:r>
            <a:r>
              <a:rPr lang="en-US" sz="2600" dirty="0"/>
              <a:t> = </a:t>
            </a:r>
            <a:r>
              <a:rPr lang="en-US" sz="2600" i="1" dirty="0"/>
              <a:t>a</a:t>
            </a:r>
            <a:r>
              <a:rPr lang="en-US" sz="2600" baseline="-25000" dirty="0"/>
              <a:t>1</a:t>
            </a:r>
            <a:r>
              <a:rPr lang="en-US" sz="2600" dirty="0"/>
              <a:t> + </a:t>
            </a:r>
            <a:r>
              <a:rPr lang="en-US" sz="2600" b="1" i="1" dirty="0"/>
              <a:t>v</a:t>
            </a:r>
            <a:r>
              <a:rPr lang="en-US" sz="2600" b="1" baseline="-25000" dirty="0"/>
              <a:t>1 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/>
              <a:t>z</a:t>
            </a:r>
            <a:r>
              <a:rPr lang="en-US" sz="2600" baseline="-25000" dirty="0"/>
              <a:t>2</a:t>
            </a:r>
            <a:r>
              <a:rPr lang="en-US" sz="2600" dirty="0"/>
              <a:t> = </a:t>
            </a:r>
            <a:r>
              <a:rPr lang="en-US" sz="2600" i="1" dirty="0"/>
              <a:t>a</a:t>
            </a:r>
            <a:r>
              <a:rPr lang="en-US" sz="2600" baseline="-25000" dirty="0"/>
              <a:t>2</a:t>
            </a:r>
            <a:r>
              <a:rPr lang="en-US" sz="2600" dirty="0"/>
              <a:t> + </a:t>
            </a:r>
            <a:r>
              <a:rPr lang="en-US" sz="2600" b="1" i="1" dirty="0"/>
              <a:t>v</a:t>
            </a:r>
            <a:r>
              <a:rPr lang="en-US" sz="2600" b="1" baseline="-25000" dirty="0"/>
              <a:t>2 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	 </a:t>
            </a:r>
            <a:r>
              <a:rPr lang="en-US" sz="2600" i="1" dirty="0"/>
              <a:t>z</a:t>
            </a:r>
            <a:r>
              <a:rPr lang="en-US" sz="2600" baseline="-25000" dirty="0"/>
              <a:t>1</a:t>
            </a:r>
            <a:r>
              <a:rPr lang="en-US" sz="2600" i="1" dirty="0"/>
              <a:t>z</a:t>
            </a:r>
            <a:r>
              <a:rPr lang="en-US" sz="2600" baseline="-25000" dirty="0"/>
              <a:t>2</a:t>
            </a:r>
            <a:r>
              <a:rPr lang="en-US" sz="2600" dirty="0"/>
              <a:t> = (</a:t>
            </a:r>
            <a:r>
              <a:rPr lang="en-US" sz="2600" i="1" dirty="0"/>
              <a:t>a</a:t>
            </a:r>
            <a:r>
              <a:rPr lang="en-US" sz="2600" baseline="-25000" dirty="0"/>
              <a:t>1</a:t>
            </a:r>
            <a:r>
              <a:rPr lang="en-US" sz="2600" dirty="0"/>
              <a:t> + </a:t>
            </a:r>
            <a:r>
              <a:rPr lang="en-US" sz="2600" b="1" i="1" dirty="0"/>
              <a:t>v</a:t>
            </a:r>
            <a:r>
              <a:rPr lang="en-US" sz="2600" b="1" baseline="-25000" dirty="0"/>
              <a:t>1</a:t>
            </a:r>
            <a:r>
              <a:rPr lang="en-US" sz="2600" dirty="0"/>
              <a:t>)(</a:t>
            </a:r>
            <a:r>
              <a:rPr lang="en-US" sz="2600" i="1" dirty="0"/>
              <a:t>a</a:t>
            </a:r>
            <a:r>
              <a:rPr lang="en-US" sz="2600" baseline="-25000" dirty="0"/>
              <a:t>2</a:t>
            </a:r>
            <a:r>
              <a:rPr lang="en-US" sz="2600" dirty="0"/>
              <a:t> + </a:t>
            </a:r>
            <a:r>
              <a:rPr lang="en-US" sz="2600" b="1" i="1" dirty="0"/>
              <a:t>v</a:t>
            </a:r>
            <a:r>
              <a:rPr lang="en-US" sz="2600" b="1" baseline="-25000" dirty="0"/>
              <a:t>2</a:t>
            </a:r>
            <a:r>
              <a:rPr lang="en-US" sz="2600" dirty="0"/>
              <a:t>) = </a:t>
            </a:r>
            <a:r>
              <a:rPr lang="en-US" sz="2600" i="1" dirty="0"/>
              <a:t>a</a:t>
            </a:r>
            <a:r>
              <a:rPr lang="en-US" sz="2600" baseline="-25000" dirty="0"/>
              <a:t>1</a:t>
            </a:r>
            <a:r>
              <a:rPr lang="en-US" sz="2600" i="1" dirty="0"/>
              <a:t>a</a:t>
            </a:r>
            <a:r>
              <a:rPr lang="en-US" sz="2600" baseline="-25000" dirty="0"/>
              <a:t>2</a:t>
            </a:r>
            <a:r>
              <a:rPr lang="en-US" sz="2600" dirty="0"/>
              <a:t> – </a:t>
            </a:r>
            <a:r>
              <a:rPr lang="en-US" sz="2600" b="1" i="1" dirty="0"/>
              <a:t>v</a:t>
            </a:r>
            <a:r>
              <a:rPr lang="en-US" sz="2600" b="1" baseline="-25000" dirty="0"/>
              <a:t>1</a:t>
            </a:r>
            <a:r>
              <a:rPr lang="en-US" sz="2600" dirty="0">
                <a:sym typeface="Symbol" panose="05050102010706020507" pitchFamily="18" charset="2"/>
              </a:rPr>
              <a:t></a:t>
            </a:r>
            <a:r>
              <a:rPr lang="en-US" sz="2600" baseline="-25000" dirty="0">
                <a:sym typeface="Symbol" panose="05050102010706020507" pitchFamily="18" charset="2"/>
              </a:rPr>
              <a:t> </a:t>
            </a:r>
            <a:r>
              <a:rPr lang="en-US" sz="2600" b="1" i="1" dirty="0"/>
              <a:t>v</a:t>
            </a:r>
            <a:r>
              <a:rPr lang="en-US" sz="2600" b="1" baseline="-25000" dirty="0"/>
              <a:t>2 </a:t>
            </a:r>
            <a:r>
              <a:rPr lang="en-US" sz="2600" dirty="0"/>
              <a:t> + </a:t>
            </a:r>
            <a:r>
              <a:rPr lang="en-US" sz="2600" i="1" dirty="0"/>
              <a:t>a</a:t>
            </a:r>
            <a:r>
              <a:rPr lang="en-US" sz="2600" baseline="-25000" dirty="0"/>
              <a:t>1</a:t>
            </a:r>
            <a:r>
              <a:rPr lang="en-US" sz="2600" b="1" i="1" dirty="0"/>
              <a:t>v</a:t>
            </a:r>
            <a:r>
              <a:rPr lang="en-US" sz="2600" b="1" baseline="-25000" dirty="0"/>
              <a:t>2</a:t>
            </a:r>
            <a:r>
              <a:rPr lang="en-US" sz="2600" dirty="0"/>
              <a:t> + </a:t>
            </a:r>
            <a:r>
              <a:rPr lang="en-US" sz="2600" i="1" dirty="0"/>
              <a:t>a</a:t>
            </a:r>
            <a:r>
              <a:rPr lang="en-US" sz="2600" baseline="-25000" dirty="0"/>
              <a:t>2</a:t>
            </a:r>
            <a:r>
              <a:rPr lang="en-US" sz="2600" b="1" i="1" dirty="0"/>
              <a:t>v</a:t>
            </a:r>
            <a:r>
              <a:rPr lang="en-US" sz="2600" b="1" baseline="-25000" dirty="0"/>
              <a:t>1</a:t>
            </a:r>
            <a:r>
              <a:rPr lang="en-US" sz="2600" dirty="0"/>
              <a:t> + </a:t>
            </a:r>
            <a:r>
              <a:rPr lang="en-US" sz="2600" b="1" i="1" dirty="0"/>
              <a:t>v</a:t>
            </a:r>
            <a:r>
              <a:rPr lang="en-US" sz="2600" b="1" baseline="-25000" dirty="0"/>
              <a:t>1</a:t>
            </a:r>
            <a:r>
              <a:rPr lang="en-US" sz="2600" dirty="0">
                <a:sym typeface="Symbol" panose="05050102010706020507" pitchFamily="18" charset="2"/>
              </a:rPr>
              <a:t> </a:t>
            </a:r>
            <a:r>
              <a:rPr lang="en-US" sz="2600" b="1" i="1" dirty="0"/>
              <a:t>v</a:t>
            </a:r>
            <a:r>
              <a:rPr lang="en-US" sz="2600" b="1" baseline="-25000" dirty="0"/>
              <a:t>2 </a:t>
            </a:r>
            <a:endParaRPr lang="en-US" sz="26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 startAt="5"/>
            </a:pPr>
            <a:r>
              <a:rPr lang="en-US" sz="2600" dirty="0"/>
              <a:t>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aljabar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, </a:t>
            </a:r>
            <a:r>
              <a:rPr lang="en-US" sz="2600" i="1" dirty="0" err="1"/>
              <a:t>i</a:t>
            </a:r>
            <a:r>
              <a:rPr lang="en-US" sz="2600" dirty="0"/>
              <a:t>, </a:t>
            </a:r>
            <a:r>
              <a:rPr lang="en-US" sz="2600" i="1" dirty="0"/>
              <a:t>j</a:t>
            </a:r>
            <a:r>
              <a:rPr lang="en-US" sz="2600" dirty="0"/>
              <a:t>, dan </a:t>
            </a:r>
            <a:r>
              <a:rPr lang="en-US" sz="2600" i="1" dirty="0"/>
              <a:t>k</a:t>
            </a:r>
            <a:r>
              <a:rPr lang="en-US" sz="2600" dirty="0"/>
              <a:t> </a:t>
            </a:r>
            <a:r>
              <a:rPr lang="en-US" sz="2600" dirty="0" err="1"/>
              <a:t>diubah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 </a:t>
            </a:r>
            <a:r>
              <a:rPr lang="en-US" sz="2600" dirty="0" err="1"/>
              <a:t>satuan</a:t>
            </a:r>
            <a:r>
              <a:rPr lang="en-US" sz="2600" dirty="0"/>
              <a:t> </a:t>
            </a:r>
            <a:r>
              <a:rPr lang="en-US" sz="2600" b="1" dirty="0" err="1"/>
              <a:t>i</a:t>
            </a:r>
            <a:r>
              <a:rPr lang="en-US" sz="2600" dirty="0"/>
              <a:t>, </a:t>
            </a:r>
            <a:r>
              <a:rPr lang="en-US" sz="2600" b="1" dirty="0"/>
              <a:t>j</a:t>
            </a:r>
            <a:r>
              <a:rPr lang="en-US" sz="2600" dirty="0"/>
              <a:t>, dan </a:t>
            </a:r>
            <a:r>
              <a:rPr lang="en-US" sz="2600" b="1" dirty="0"/>
              <a:t>k</a:t>
            </a:r>
            <a:r>
              <a:rPr lang="en-US" sz="2600" dirty="0"/>
              <a:t> , </a:t>
            </a:r>
            <a:r>
              <a:rPr lang="en-US" sz="2600" dirty="0" err="1"/>
              <a:t>demikian</a:t>
            </a:r>
            <a:r>
              <a:rPr lang="en-US" sz="2600" dirty="0"/>
              <a:t> </a:t>
            </a:r>
            <a:r>
              <a:rPr lang="en-US" sz="2600" dirty="0" err="1"/>
              <a:t>sebaliknya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477B-0968-4A61-BD53-6708D4DC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0DF24-25E9-489B-B59F-3F0E6F56F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353" y="2280270"/>
            <a:ext cx="2080698" cy="21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8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90F41-A1EC-4469-8652-6CCCBAC53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441435"/>
            <a:ext cx="11056881" cy="628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quaternion q</a:t>
            </a:r>
            <a:r>
              <a:rPr lang="en-US" sz="2400" baseline="-25000" dirty="0"/>
              <a:t>1</a:t>
            </a:r>
            <a:r>
              <a:rPr lang="en-US" sz="2400" dirty="0"/>
              <a:t> = 1 + 2i + 3j + 4k  dan q</a:t>
            </a:r>
            <a:r>
              <a:rPr lang="en-US" sz="2400" baseline="-25000" dirty="0"/>
              <a:t>2</a:t>
            </a:r>
            <a:r>
              <a:rPr lang="en-US" sz="2400" dirty="0"/>
              <a:t> = 2 – </a:t>
            </a:r>
            <a:r>
              <a:rPr lang="en-US" sz="2400" dirty="0" err="1"/>
              <a:t>i</a:t>
            </a:r>
            <a:r>
              <a:rPr lang="en-US" sz="2400" dirty="0"/>
              <a:t> + 5j – 2k</a:t>
            </a:r>
          </a:p>
          <a:p>
            <a:pPr marL="0" indent="0">
              <a:buNone/>
            </a:pP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penjumlahan</a:t>
            </a:r>
            <a:r>
              <a:rPr lang="en-US" sz="2400" dirty="0"/>
              <a:t> dan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quaternion</a:t>
            </a:r>
          </a:p>
          <a:p>
            <a:pPr marL="0" indent="0">
              <a:buNone/>
            </a:pPr>
            <a:r>
              <a:rPr lang="en-US" sz="2400" u="sng" dirty="0" err="1"/>
              <a:t>Jawaban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err="1"/>
              <a:t>penjumlahan</a:t>
            </a:r>
            <a:r>
              <a:rPr lang="en-US" sz="2400" dirty="0"/>
              <a:t>: q</a:t>
            </a:r>
            <a:r>
              <a:rPr lang="en-US" sz="2400" baseline="-25000" dirty="0"/>
              <a:t>1</a:t>
            </a:r>
            <a:r>
              <a:rPr lang="en-US" sz="2400" dirty="0"/>
              <a:t> + q</a:t>
            </a:r>
            <a:r>
              <a:rPr lang="en-US" sz="2400" baseline="-25000" dirty="0"/>
              <a:t>2</a:t>
            </a:r>
            <a:r>
              <a:rPr lang="en-US" sz="2400" dirty="0"/>
              <a:t> = (1 + 2i + 3j + 4k) + (2 – </a:t>
            </a:r>
            <a:r>
              <a:rPr lang="en-US" sz="2400" dirty="0" err="1"/>
              <a:t>i</a:t>
            </a:r>
            <a:r>
              <a:rPr lang="en-US" sz="2400" dirty="0"/>
              <a:t> + 5j – 2k) = 3 + </a:t>
            </a:r>
            <a:r>
              <a:rPr lang="en-US" sz="2400" dirty="0" err="1"/>
              <a:t>i</a:t>
            </a:r>
            <a:r>
              <a:rPr lang="en-US" sz="2400" dirty="0"/>
              <a:t> + 8j + 2k</a:t>
            </a:r>
          </a:p>
          <a:p>
            <a:pPr marL="0" indent="0">
              <a:buNone/>
            </a:pPr>
            <a:r>
              <a:rPr lang="en-US" sz="2400" dirty="0"/>
              <a:t>(ii) </a:t>
            </a:r>
            <a:r>
              <a:rPr lang="en-US" sz="2400" dirty="0" err="1"/>
              <a:t>perkalian</a:t>
            </a:r>
            <a:r>
              <a:rPr lang="en-US" sz="2400" dirty="0"/>
              <a:t>:  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= (a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)(a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 = 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en-US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 + 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 </a:t>
            </a:r>
          </a:p>
          <a:p>
            <a:pPr marL="0" indent="0">
              <a:buNone/>
            </a:pPr>
            <a:r>
              <a:rPr lang="en-US" sz="2400" dirty="0"/>
              <a:t>                                   a</a:t>
            </a:r>
            <a:r>
              <a:rPr lang="en-US" sz="2400" baseline="-25000" dirty="0"/>
              <a:t>1</a:t>
            </a:r>
            <a:r>
              <a:rPr lang="en-US" sz="2400" dirty="0"/>
              <a:t> = 1,  v</a:t>
            </a:r>
            <a:r>
              <a:rPr lang="en-US" sz="2400" baseline="-25000" dirty="0"/>
              <a:t>1</a:t>
            </a:r>
            <a:r>
              <a:rPr lang="en-US" sz="2400" dirty="0"/>
              <a:t> = 2i + 3j + 4k;   dan a</a:t>
            </a:r>
            <a:r>
              <a:rPr lang="en-US" sz="2400" baseline="-25000" dirty="0"/>
              <a:t>2</a:t>
            </a:r>
            <a:r>
              <a:rPr lang="en-US" sz="2400" dirty="0"/>
              <a:t> = 2,   v</a:t>
            </a:r>
            <a:r>
              <a:rPr lang="en-US" sz="2400" baseline="-25000" dirty="0"/>
              <a:t>2</a:t>
            </a:r>
            <a:r>
              <a:rPr lang="en-US" sz="2400" dirty="0"/>
              <a:t> = – </a:t>
            </a:r>
            <a:r>
              <a:rPr lang="en-US" sz="2400" dirty="0" err="1"/>
              <a:t>i</a:t>
            </a:r>
            <a:r>
              <a:rPr lang="en-US" sz="2400" dirty="0"/>
              <a:t> + 5j – 2k</a:t>
            </a:r>
          </a:p>
          <a:p>
            <a:pPr marL="0" indent="0">
              <a:buNone/>
            </a:pPr>
            <a:r>
              <a:rPr lang="en-US" sz="2400" dirty="0"/>
              <a:t>            q</a:t>
            </a:r>
            <a:r>
              <a:rPr lang="en-US" sz="2400" baseline="-25000" dirty="0"/>
              <a:t>1</a:t>
            </a:r>
            <a:r>
              <a:rPr lang="en-US" sz="2400" dirty="0"/>
              <a:t>q</a:t>
            </a:r>
            <a:r>
              <a:rPr lang="en-US" sz="2400" baseline="-25000" dirty="0"/>
              <a:t>2</a:t>
            </a:r>
            <a:r>
              <a:rPr lang="en-US" sz="2400" dirty="0"/>
              <a:t> = (1 + 2i + 3j + 4k)(2 – </a:t>
            </a:r>
            <a:r>
              <a:rPr lang="en-US" sz="2400" dirty="0" err="1"/>
              <a:t>i</a:t>
            </a:r>
            <a:r>
              <a:rPr lang="en-US" sz="2400" dirty="0"/>
              <a:t> + 5j – 2k)  = (1)(2) – {(2)(–1)+(3)(5)+(4)(–2)  </a:t>
            </a:r>
          </a:p>
          <a:p>
            <a:pPr marL="0" indent="0">
              <a:buNone/>
            </a:pPr>
            <a:r>
              <a:rPr lang="en-US" sz="2400" dirty="0"/>
              <a:t>			                                            + (1)(– </a:t>
            </a:r>
            <a:r>
              <a:rPr lang="en-US" sz="2400" dirty="0" err="1"/>
              <a:t>i</a:t>
            </a:r>
            <a:r>
              <a:rPr lang="en-US" sz="2400" dirty="0"/>
              <a:t> + 5j – 2k) + (2)(2i + 3j + 4k)  </a:t>
            </a:r>
          </a:p>
          <a:p>
            <a:pPr marL="0" indent="0">
              <a:buNone/>
            </a:pPr>
            <a:r>
              <a:rPr lang="en-US" sz="2400" dirty="0"/>
              <a:t>						    – 26i + 13k </a:t>
            </a:r>
          </a:p>
          <a:p>
            <a:pPr marL="0" indent="0">
              <a:buNone/>
            </a:pPr>
            <a:r>
              <a:rPr lang="en-US" sz="2400" dirty="0"/>
              <a:t>						 = 2 – 5 – </a:t>
            </a:r>
            <a:r>
              <a:rPr lang="en-US" sz="2400" dirty="0" err="1"/>
              <a:t>i</a:t>
            </a:r>
            <a:r>
              <a:rPr lang="en-US" sz="2400" dirty="0"/>
              <a:t> + 5j – 2k + 4i + 6j + 8k – 26i + 13k </a:t>
            </a:r>
          </a:p>
          <a:p>
            <a:pPr marL="0" indent="0">
              <a:buNone/>
            </a:pPr>
            <a:r>
              <a:rPr lang="en-US" sz="2400" dirty="0"/>
              <a:t>						 = –3 – 23i + 11j + 19k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8688F-F1DD-4493-8A46-CD73520E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A64DF5-5DE9-4831-9F6E-EC3CB5FE7CD0}"/>
                  </a:ext>
                </a:extLst>
              </p:cNvPr>
              <p:cNvSpPr/>
              <p:nvPr/>
            </p:nvSpPr>
            <p:spPr>
              <a:xfrm>
                <a:off x="337178" y="3855599"/>
                <a:ext cx="5884944" cy="2085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000" b="1" i="0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000" b="1" i="0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000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b="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b="0" dirty="0">
                    <a:solidFill>
                      <a:srgbClr val="002060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j +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k </a:t>
                </a:r>
              </a:p>
              <a:p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sz="2000" dirty="0">
                    <a:solidFill>
                      <a:srgbClr val="002060"/>
                    </a:solidFill>
                  </a:rPr>
                  <a:t>              = (–6  – 20)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– (–4  + 4)j + (10 + 3)k = –26i  + 13k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A64DF5-5DE9-4831-9F6E-EC3CB5FE7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78" y="3855599"/>
                <a:ext cx="5884944" cy="2085251"/>
              </a:xfrm>
              <a:prstGeom prst="rect">
                <a:avLst/>
              </a:prstGeom>
              <a:blipFill>
                <a:blip r:embed="rId2"/>
                <a:stretch>
                  <a:fillRect l="-1035" r="-104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34EBFC2-9BB8-4560-9AEE-47E7AE4F43F1}"/>
              </a:ext>
            </a:extLst>
          </p:cNvPr>
          <p:cNvSpPr/>
          <p:nvPr/>
        </p:nvSpPr>
        <p:spPr>
          <a:xfrm>
            <a:off x="337178" y="3855600"/>
            <a:ext cx="5821883" cy="208525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A411C-84F0-4FDE-ACBA-DB1B1E084487}"/>
              </a:ext>
            </a:extLst>
          </p:cNvPr>
          <p:cNvSpPr txBox="1"/>
          <p:nvPr/>
        </p:nvSpPr>
        <p:spPr>
          <a:xfrm>
            <a:off x="6286854" y="5525353"/>
            <a:ext cx="5631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Perhatikan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bahwa</a:t>
            </a:r>
            <a:r>
              <a:rPr lang="en-US" sz="2400" dirty="0">
                <a:solidFill>
                  <a:srgbClr val="FF0000"/>
                </a:solidFill>
              </a:rPr>
              <a:t> 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= –3 + 29i + 11j – 7k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          Jadi, 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 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532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John Vince, </a:t>
            </a:r>
            <a:r>
              <a:rPr lang="en-US" i="1" dirty="0"/>
              <a:t>Geometric Algebra for Computer Graphics</a:t>
            </a:r>
            <a:r>
              <a:rPr lang="en-US" dirty="0"/>
              <a:t>. Springer. 2007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56C76-8BA8-4EC0-8241-797DA2FB9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1262"/>
            <a:ext cx="10977880" cy="6115793"/>
          </a:xfrm>
        </p:spPr>
        <p:txBody>
          <a:bodyPr>
            <a:normAutofit lnSpcReduction="10000"/>
          </a:bodyPr>
          <a:lstStyle/>
          <a:p>
            <a:pPr marL="284163" indent="-284163">
              <a:buNone/>
            </a:pPr>
            <a:r>
              <a:rPr lang="en-US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/>
              <a:t>dapat</a:t>
            </a:r>
            <a:r>
              <a:rPr lang="en-US" sz="2400" dirty="0"/>
              <a:t> juga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endParaRPr lang="en-US" sz="2400" dirty="0"/>
          </a:p>
          <a:p>
            <a:pPr marL="284163" indent="-284163">
              <a:buNone/>
            </a:pPr>
            <a:r>
              <a:rPr lang="en-US" sz="2400" dirty="0">
                <a:solidFill>
                  <a:srgbClr val="FF0000"/>
                </a:solidFill>
              </a:rPr>
              <a:t>		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= (a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)(a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 = 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en-US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 + 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endParaRPr lang="en-US" sz="2400" dirty="0"/>
          </a:p>
          <a:p>
            <a:pPr marL="58738" indent="60325">
              <a:buNone/>
            </a:pP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mengalikan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quaternion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persatu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dan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mengingat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</a:p>
          <a:p>
            <a:pPr marL="284163" indent="-284163">
              <a:spcBef>
                <a:spcPts val="1800"/>
              </a:spcBef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ij</a:t>
            </a:r>
            <a:r>
              <a:rPr lang="en-US" sz="2400" dirty="0"/>
              <a:t> = 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i="1" dirty="0" err="1"/>
              <a:t>jk</a:t>
            </a:r>
            <a:r>
              <a:rPr lang="en-US" sz="2400" dirty="0"/>
              <a:t> = 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i="1" dirty="0" err="1"/>
              <a:t>ki</a:t>
            </a:r>
            <a:r>
              <a:rPr lang="en-US" sz="2400" dirty="0"/>
              <a:t> = </a:t>
            </a:r>
            <a:r>
              <a:rPr lang="en-US" sz="2400" i="1" dirty="0"/>
              <a:t>j</a:t>
            </a:r>
            <a:r>
              <a:rPr lang="en-US" sz="2400" dirty="0"/>
              <a:t>, </a:t>
            </a:r>
            <a:r>
              <a:rPr lang="en-US" sz="2400" i="1" dirty="0"/>
              <a:t>ji</a:t>
            </a:r>
            <a:r>
              <a:rPr lang="en-US" sz="2400" dirty="0"/>
              <a:t> = –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i="1" dirty="0" err="1"/>
              <a:t>kj</a:t>
            </a:r>
            <a:r>
              <a:rPr lang="en-US" sz="2400" dirty="0"/>
              <a:t> = –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i="1" dirty="0" err="1"/>
              <a:t>ik</a:t>
            </a:r>
            <a:r>
              <a:rPr lang="en-US" sz="2400" dirty="0"/>
              <a:t> = –</a:t>
            </a:r>
            <a:r>
              <a:rPr lang="en-US" sz="2400" i="1" dirty="0"/>
              <a:t>j</a:t>
            </a:r>
            <a:r>
              <a:rPr lang="en-US" sz="2400" dirty="0"/>
              <a:t> </a:t>
            </a:r>
          </a:p>
          <a:p>
            <a:pPr marL="284163" indent="-284163">
              <a:buNone/>
            </a:pPr>
            <a:r>
              <a:rPr lang="en-US" sz="2400" dirty="0"/>
              <a:t>           </a:t>
            </a:r>
            <a:r>
              <a:rPr lang="en-US" sz="2400" i="1" dirty="0"/>
              <a:t>i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j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k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i="1" dirty="0" err="1"/>
              <a:t>ijk</a:t>
            </a:r>
            <a:r>
              <a:rPr lang="en-US" sz="2400" i="1" dirty="0"/>
              <a:t> </a:t>
            </a:r>
            <a:r>
              <a:rPr lang="en-US" sz="2400" dirty="0"/>
              <a:t>= –1</a:t>
            </a:r>
          </a:p>
          <a:p>
            <a:pPr marL="284163" indent="-284163">
              <a:buNone/>
            </a:pPr>
            <a:r>
              <a:rPr lang="en-US" sz="2400" dirty="0"/>
              <a:t>    </a:t>
            </a:r>
          </a:p>
          <a:p>
            <a:pPr marL="284163" indent="-284163">
              <a:buNone/>
            </a:pPr>
            <a:r>
              <a:rPr lang="en-US" sz="2400" dirty="0"/>
              <a:t>      q</a:t>
            </a:r>
            <a:r>
              <a:rPr lang="en-US" sz="2400" baseline="-25000" dirty="0"/>
              <a:t>1</a:t>
            </a:r>
            <a:r>
              <a:rPr lang="en-US" sz="2400" dirty="0"/>
              <a:t>q</a:t>
            </a:r>
            <a:r>
              <a:rPr lang="en-US" sz="2400" baseline="-25000" dirty="0"/>
              <a:t>2</a:t>
            </a:r>
            <a:r>
              <a:rPr lang="en-US" sz="2400" dirty="0"/>
              <a:t> = (1 + 2i + 3j + 4k)(2 – </a:t>
            </a:r>
            <a:r>
              <a:rPr lang="en-US" sz="2400" dirty="0" err="1"/>
              <a:t>i</a:t>
            </a:r>
            <a:r>
              <a:rPr lang="en-US" sz="2400" dirty="0"/>
              <a:t> + 5j – 2k) </a:t>
            </a:r>
          </a:p>
          <a:p>
            <a:pPr marL="284163" indent="-284163">
              <a:buNone/>
            </a:pPr>
            <a:r>
              <a:rPr lang="en-US" sz="2400" dirty="0"/>
              <a:t>              = 2 – </a:t>
            </a:r>
            <a:r>
              <a:rPr lang="en-US" sz="2400" dirty="0" err="1"/>
              <a:t>i</a:t>
            </a:r>
            <a:r>
              <a:rPr lang="en-US" sz="2400" dirty="0"/>
              <a:t> + 5j – 2k + </a:t>
            </a:r>
            <a:r>
              <a:rPr lang="en-US" sz="2400" dirty="0">
                <a:solidFill>
                  <a:srgbClr val="FF0000"/>
                </a:solidFill>
              </a:rPr>
              <a:t>4i – 2i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+ 10ij – 4ik </a:t>
            </a:r>
            <a:r>
              <a:rPr lang="en-US" sz="2400" dirty="0"/>
              <a:t>+ </a:t>
            </a:r>
            <a:r>
              <a:rPr lang="en-US" sz="2400" dirty="0">
                <a:solidFill>
                  <a:srgbClr val="7030A0"/>
                </a:solidFill>
              </a:rPr>
              <a:t>6j – 3ji + 15j</a:t>
            </a:r>
            <a:r>
              <a:rPr lang="en-US" sz="2400" baseline="30000" dirty="0">
                <a:solidFill>
                  <a:srgbClr val="7030A0"/>
                </a:solidFill>
              </a:rPr>
              <a:t>2</a:t>
            </a:r>
            <a:r>
              <a:rPr lang="en-US" sz="2400" dirty="0">
                <a:solidFill>
                  <a:srgbClr val="7030A0"/>
                </a:solidFill>
              </a:rPr>
              <a:t> – 6jk  </a:t>
            </a:r>
            <a:r>
              <a:rPr lang="en-US" sz="2400" dirty="0"/>
              <a:t>+  </a:t>
            </a:r>
            <a:r>
              <a:rPr lang="en-US" sz="2400" dirty="0">
                <a:solidFill>
                  <a:srgbClr val="00B050"/>
                </a:solidFill>
              </a:rPr>
              <a:t>8k – 4ki + 20kj – 8k</a:t>
            </a:r>
            <a:r>
              <a:rPr lang="en-US" sz="2400" baseline="30000" dirty="0">
                <a:solidFill>
                  <a:srgbClr val="00B050"/>
                </a:solidFill>
              </a:rPr>
              <a:t>2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</a:p>
          <a:p>
            <a:pPr marL="1147763" indent="-1147763">
              <a:buNone/>
            </a:pPr>
            <a:r>
              <a:rPr lang="en-US" sz="2400" dirty="0"/>
              <a:t>              = 2 – </a:t>
            </a:r>
            <a:r>
              <a:rPr lang="en-US" sz="2400" dirty="0" err="1"/>
              <a:t>i</a:t>
            </a:r>
            <a:r>
              <a:rPr lang="en-US" sz="2400" dirty="0"/>
              <a:t> + 5j – 2k + </a:t>
            </a:r>
            <a:r>
              <a:rPr lang="en-US" sz="2400" dirty="0">
                <a:solidFill>
                  <a:srgbClr val="FF0000"/>
                </a:solidFill>
              </a:rPr>
              <a:t>4i – 2(–1) + 10k – 4(–j) </a:t>
            </a:r>
            <a:r>
              <a:rPr lang="en-US" sz="2400" dirty="0"/>
              <a:t>+ </a:t>
            </a:r>
            <a:r>
              <a:rPr lang="en-US" sz="2400" dirty="0">
                <a:solidFill>
                  <a:srgbClr val="7030A0"/>
                </a:solidFill>
              </a:rPr>
              <a:t>6j – 3(–k) + 15(–1) – 6i  </a:t>
            </a:r>
            <a:r>
              <a:rPr lang="en-US" sz="2400" dirty="0"/>
              <a:t>+  </a:t>
            </a:r>
            <a:r>
              <a:rPr lang="en-US" sz="2400" dirty="0">
                <a:solidFill>
                  <a:srgbClr val="00B050"/>
                </a:solidFill>
              </a:rPr>
              <a:t>8k – 4j +  20(–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>
                <a:solidFill>
                  <a:srgbClr val="00B050"/>
                </a:solidFill>
              </a:rPr>
              <a:t>) – 8(–1) </a:t>
            </a:r>
          </a:p>
          <a:p>
            <a:pPr marL="284163" indent="-284163">
              <a:buNone/>
            </a:pPr>
            <a:r>
              <a:rPr lang="en-US" sz="2400" dirty="0"/>
              <a:t>             = 2 – </a:t>
            </a:r>
            <a:r>
              <a:rPr lang="en-US" sz="2400" dirty="0" err="1"/>
              <a:t>i</a:t>
            </a:r>
            <a:r>
              <a:rPr lang="en-US" sz="2400" dirty="0"/>
              <a:t> + 5j – 2k + </a:t>
            </a:r>
            <a:r>
              <a:rPr lang="en-US" sz="2400" dirty="0">
                <a:solidFill>
                  <a:srgbClr val="FF0000"/>
                </a:solidFill>
              </a:rPr>
              <a:t>4i +  2  + 10k + 4j  </a:t>
            </a:r>
            <a:r>
              <a:rPr lang="en-US" sz="2400" dirty="0"/>
              <a:t>+ </a:t>
            </a:r>
            <a:r>
              <a:rPr lang="en-US" sz="2400" dirty="0">
                <a:solidFill>
                  <a:srgbClr val="7030A0"/>
                </a:solidFill>
              </a:rPr>
              <a:t>6j + 3k – 15 – 6i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+  </a:t>
            </a:r>
            <a:r>
              <a:rPr lang="en-US" sz="2400" dirty="0">
                <a:solidFill>
                  <a:srgbClr val="00B050"/>
                </a:solidFill>
              </a:rPr>
              <a:t>8k – 4j – 20i + 8 </a:t>
            </a:r>
          </a:p>
          <a:p>
            <a:pPr marL="284163" indent="-284163">
              <a:buNone/>
            </a:pPr>
            <a:r>
              <a:rPr lang="en-US" sz="2400" dirty="0">
                <a:solidFill>
                  <a:srgbClr val="00B050"/>
                </a:solidFill>
              </a:rPr>
              <a:t>	          </a:t>
            </a:r>
            <a:r>
              <a:rPr lang="en-US" sz="2400" dirty="0"/>
              <a:t>= (2 + 2 – 15  + 8) + (–</a:t>
            </a:r>
            <a:r>
              <a:rPr lang="en-US" sz="2400" dirty="0" err="1"/>
              <a:t>i</a:t>
            </a:r>
            <a:r>
              <a:rPr lang="en-US" sz="2400" dirty="0"/>
              <a:t> + 4i – 6i – 20i) + (5j +4j + 6j – 4j) + (–2k + 10k + 3k + 8k) </a:t>
            </a:r>
          </a:p>
          <a:p>
            <a:pPr marL="284163" indent="-284163">
              <a:buNone/>
            </a:pPr>
            <a:r>
              <a:rPr lang="en-US" sz="2400" dirty="0"/>
              <a:t>              = – 3 – 23i  +  11j + 19k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BF4AA-B193-491B-9ECA-961EF0A3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5D9CA-C705-48FF-A669-34DBADCCF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25214"/>
                <a:ext cx="10515600" cy="57596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Norma (</a:t>
                </a:r>
                <a:r>
                  <a:rPr lang="en-US" b="1" i="1" dirty="0"/>
                  <a:t>magnitude</a:t>
                </a:r>
                <a:r>
                  <a:rPr lang="en-US" b="1" dirty="0"/>
                  <a:t>) quaternion</a:t>
                </a:r>
              </a:p>
              <a:p>
                <a:pPr marL="0" indent="0">
                  <a:buNone/>
                </a:pPr>
                <a:r>
                  <a:rPr lang="en-US" dirty="0"/>
                  <a:t>	Quaternion: </a:t>
                </a:r>
                <a:r>
                  <a:rPr lang="en-US" i="1" dirty="0"/>
                  <a:t>q</a:t>
                </a:r>
                <a:r>
                  <a:rPr lang="en-US" dirty="0"/>
                  <a:t> = a +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	Magnitude: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Contoh</a:t>
                </a:r>
                <a:r>
                  <a:rPr lang="en-US" dirty="0"/>
                  <a:t>: </a:t>
                </a:r>
                <a:r>
                  <a:rPr lang="en-US" i="1" dirty="0"/>
                  <a:t>q</a:t>
                </a:r>
                <a:r>
                  <a:rPr lang="en-US" dirty="0"/>
                  <a:t> = 1 + 2i + 3j + 4k 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r>
                  <a:rPr lang="en-US" b="1" dirty="0"/>
                  <a:t>Quaternion </a:t>
                </a:r>
                <a:r>
                  <a:rPr lang="en-US" b="1" dirty="0" err="1"/>
                  <a:t>satuan</a:t>
                </a:r>
                <a:r>
                  <a:rPr lang="en-US" b="1" dirty="0"/>
                  <a:t> (unit)</a:t>
                </a:r>
              </a:p>
              <a:p>
                <a:pPr marL="0" indent="0">
                  <a:buNone/>
                </a:pPr>
                <a:r>
                  <a:rPr lang="en-US" dirty="0"/>
                  <a:t>	Quaternion: </a:t>
                </a:r>
                <a:r>
                  <a:rPr lang="en-US" i="1" dirty="0"/>
                  <a:t>q</a:t>
                </a:r>
                <a:r>
                  <a:rPr lang="en-US" dirty="0"/>
                  <a:t> = a +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	Quaternion </a:t>
                </a:r>
                <a:r>
                  <a:rPr lang="en-US" dirty="0" err="1"/>
                  <a:t>satuan</a:t>
                </a:r>
                <a:r>
                  <a:rPr lang="en-US" dirty="0"/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(a + bi + cj + dk)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Contoh</a:t>
                </a:r>
                <a:r>
                  <a:rPr lang="en-US" dirty="0"/>
                  <a:t>:  </a:t>
                </a:r>
                <a:r>
                  <a:rPr lang="en-US" i="1" dirty="0"/>
                  <a:t>q</a:t>
                </a:r>
                <a:r>
                  <a:rPr lang="en-US" dirty="0"/>
                  <a:t> = 1 + 2i + 3j + 4k 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(1 + 2i + 3j + 4k 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5D9CA-C705-48FF-A669-34DBADCCF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25214"/>
                <a:ext cx="10515600" cy="5759669"/>
              </a:xfrm>
              <a:blipFill>
                <a:blip r:embed="rId2"/>
                <a:stretch>
                  <a:fillRect l="-928" t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8E262-383E-4E17-96C6-EE729AC9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87F6BF-EFE6-4120-9665-045CB1B9225F}"/>
              </a:ext>
            </a:extLst>
          </p:cNvPr>
          <p:cNvSpPr/>
          <p:nvPr/>
        </p:nvSpPr>
        <p:spPr>
          <a:xfrm>
            <a:off x="3478923" y="1545020"/>
            <a:ext cx="4361794" cy="641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1A3DD-F759-4EB0-A3DA-D0B0C76E13D8}"/>
              </a:ext>
            </a:extLst>
          </p:cNvPr>
          <p:cNvSpPr/>
          <p:nvPr/>
        </p:nvSpPr>
        <p:spPr>
          <a:xfrm>
            <a:off x="4543096" y="4189773"/>
            <a:ext cx="3297621" cy="793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05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EEA9C-B7CC-4F63-B35D-8743E8F48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6720"/>
                <a:ext cx="10515600" cy="643127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Quaternion </a:t>
                </a:r>
                <a:r>
                  <a:rPr lang="en-US" b="1" dirty="0" err="1"/>
                  <a:t>murni</a:t>
                </a:r>
                <a:r>
                  <a:rPr lang="en-US" b="1" dirty="0"/>
                  <a:t> (</a:t>
                </a:r>
                <a:r>
                  <a:rPr lang="en-US" b="1" i="1" dirty="0"/>
                  <a:t>pure quaternion</a:t>
                </a:r>
                <a:r>
                  <a:rPr lang="en-US" b="1" dirty="0"/>
                  <a:t>)</a:t>
                </a:r>
              </a:p>
              <a:p>
                <a:pPr marL="0" indent="0">
                  <a:buNone/>
                </a:pPr>
                <a:r>
                  <a:rPr lang="en-US" b="1" dirty="0"/>
                  <a:t>    </a:t>
                </a:r>
                <a:r>
                  <a:rPr lang="en-US" dirty="0"/>
                  <a:t>Quaternion </a:t>
                </a:r>
                <a:r>
                  <a:rPr lang="en-US" dirty="0" err="1"/>
                  <a:t>murni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quaternion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skalar</a:t>
                </a:r>
                <a:r>
                  <a:rPr lang="en-US" dirty="0"/>
                  <a:t> </a:t>
                </a:r>
                <a:r>
                  <a:rPr lang="en-US" dirty="0" err="1"/>
                  <a:t>nol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i="1" dirty="0"/>
                  <a:t> q</a:t>
                </a:r>
                <a:r>
                  <a:rPr lang="en-US" dirty="0"/>
                  <a:t> =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233363" indent="-233363">
                  <a:buNone/>
                </a:pPr>
                <a:r>
                  <a:rPr lang="en-US" b="1" dirty="0"/>
                  <a:t>    </a:t>
                </a:r>
                <a:r>
                  <a:rPr lang="en-US" dirty="0" err="1"/>
                  <a:t>Perkalian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quaternion </a:t>
                </a:r>
                <a:r>
                  <a:rPr lang="en-US" dirty="0" err="1"/>
                  <a:t>murni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bersifat</a:t>
                </a:r>
                <a:r>
                  <a:rPr lang="en-US" dirty="0"/>
                  <a:t> </a:t>
                </a:r>
                <a:r>
                  <a:rPr lang="en-US" dirty="0" err="1"/>
                  <a:t>tertutup</a:t>
                </a:r>
                <a:r>
                  <a:rPr lang="en-US" dirty="0"/>
                  <a:t>, </a:t>
                </a:r>
                <a:r>
                  <a:rPr lang="en-US" dirty="0" err="1"/>
                  <a:t>sebab</a:t>
                </a:r>
                <a:r>
                  <a:rPr lang="en-US" dirty="0"/>
                  <a:t> </a:t>
                </a:r>
                <a:r>
                  <a:rPr lang="en-US" dirty="0" err="1"/>
                  <a:t>hasilnya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quaternion  yang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murni</a:t>
                </a:r>
                <a:r>
                  <a:rPr lang="en-US" dirty="0"/>
                  <a:t>.</a:t>
                </a:r>
              </a:p>
              <a:p>
                <a:pPr marL="233363" indent="-233363">
                  <a:buNone/>
                </a:pPr>
                <a:r>
                  <a:rPr lang="en-US" b="1" dirty="0"/>
                  <a:t>			</a:t>
                </a:r>
              </a:p>
              <a:p>
                <a:pPr marL="233363" indent="-233363">
                  <a:buNone/>
                </a:pPr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 err="1"/>
                  <a:t>Bilangan</a:t>
                </a:r>
                <a:r>
                  <a:rPr lang="en-US" b="1" dirty="0"/>
                  <a:t> quaternion </a:t>
                </a:r>
                <a:r>
                  <a:rPr lang="en-US" b="1" dirty="0" err="1"/>
                  <a:t>sekawan</a:t>
                </a:r>
                <a:r>
                  <a:rPr lang="en-US" b="1" dirty="0"/>
                  <a:t> (</a:t>
                </a:r>
                <a:r>
                  <a:rPr lang="en-US" b="1" i="1" dirty="0"/>
                  <a:t>conjugate</a:t>
                </a:r>
                <a:r>
                  <a:rPr lang="en-US" b="1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quaternion:  </a:t>
                </a:r>
                <a:r>
                  <a:rPr lang="en-US" i="1" dirty="0"/>
                  <a:t>q</a:t>
                </a:r>
                <a:r>
                  <a:rPr lang="en-US" dirty="0"/>
                  <a:t> = a + </a:t>
                </a:r>
                <a:r>
                  <a:rPr lang="en-US" b="1" dirty="0"/>
                  <a:t>v</a:t>
                </a:r>
                <a:r>
                  <a:rPr lang="en-US" dirty="0"/>
                  <a:t> = a +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0" indent="0">
                  <a:buNone/>
                </a:pPr>
                <a:r>
                  <a:rPr lang="en-US" dirty="0"/>
                  <a:t>	conjugate: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= a – </a:t>
                </a:r>
                <a:r>
                  <a:rPr lang="en-US" b="1" dirty="0"/>
                  <a:t>v</a:t>
                </a:r>
                <a:r>
                  <a:rPr lang="en-US" dirty="0"/>
                  <a:t> = a – bi – </a:t>
                </a:r>
                <a:r>
                  <a:rPr lang="en-US" dirty="0" err="1"/>
                  <a:t>cj</a:t>
                </a:r>
                <a:r>
                  <a:rPr lang="en-US" dirty="0"/>
                  <a:t> – dk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Contoh</a:t>
                </a:r>
                <a:r>
                  <a:rPr lang="en-US" dirty="0"/>
                  <a:t>: </a:t>
                </a:r>
                <a:r>
                  <a:rPr lang="en-US" i="1" dirty="0"/>
                  <a:t>q</a:t>
                </a:r>
                <a:r>
                  <a:rPr lang="en-US" baseline="-25000" dirty="0"/>
                  <a:t> </a:t>
                </a:r>
                <a:r>
                  <a:rPr lang="en-US" dirty="0"/>
                  <a:t> = 1 + 2i + 3j + 4k 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= 1 – 2i – 3j – 4k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ditunjukkan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  </a:t>
                </a:r>
                <a:r>
                  <a:rPr lang="en-US" i="1" dirty="0"/>
                  <a:t>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30000" dirty="0"/>
                  <a:t>2</a:t>
                </a:r>
                <a:r>
                  <a:rPr lang="en-US" dirty="0"/>
                  <a:t> + b</a:t>
                </a:r>
                <a:r>
                  <a:rPr lang="en-US" baseline="30000" dirty="0"/>
                  <a:t>2</a:t>
                </a:r>
                <a:r>
                  <a:rPr lang="en-US" dirty="0"/>
                  <a:t> + c</a:t>
                </a:r>
                <a:r>
                  <a:rPr lang="en-US" baseline="30000" dirty="0"/>
                  <a:t>2</a:t>
                </a:r>
                <a:r>
                  <a:rPr lang="en-US" dirty="0"/>
                  <a:t> + d</a:t>
                </a:r>
                <a:r>
                  <a:rPr lang="en-US" baseline="30000" dirty="0"/>
                  <a:t>2</a:t>
                </a:r>
                <a:r>
                  <a:rPr lang="en-US" dirty="0"/>
                  <a:t>	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EEA9C-B7CC-4F63-B35D-8743E8F48E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6720"/>
                <a:ext cx="10515600" cy="6431279"/>
              </a:xfrm>
              <a:blipFill>
                <a:blip r:embed="rId2"/>
                <a:stretch>
                  <a:fillRect l="-928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CEFD0-A501-487B-985B-B93607FB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EBE511-6DFF-4C19-B92F-60840D26CCF1}"/>
              </a:ext>
            </a:extLst>
          </p:cNvPr>
          <p:cNvSpPr/>
          <p:nvPr/>
        </p:nvSpPr>
        <p:spPr>
          <a:xfrm>
            <a:off x="4672839" y="5790149"/>
            <a:ext cx="3160521" cy="641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76FB8-1DC2-4DA4-A83C-337604562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660" y="2218132"/>
            <a:ext cx="9216220" cy="9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52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898D9C-F6D3-4290-91DC-9657BDD85A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914400"/>
                <a:ext cx="10775731" cy="58070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Balikan (</a:t>
                </a:r>
                <a:r>
                  <a:rPr lang="en-US" b="1" i="1" dirty="0"/>
                  <a:t>inverse</a:t>
                </a:r>
                <a:r>
                  <a:rPr lang="en-US" b="1" dirty="0"/>
                  <a:t>) quaternion </a:t>
                </a:r>
              </a:p>
              <a:p>
                <a:pPr marL="0" indent="0">
                  <a:buNone/>
                </a:pPr>
                <a:r>
                  <a:rPr lang="en-US" b="1" dirty="0"/>
                  <a:t>	 </a:t>
                </a:r>
                <a:r>
                  <a:rPr lang="en-US" dirty="0"/>
                  <a:t>Quaternion: </a:t>
                </a:r>
                <a:r>
                  <a:rPr lang="en-US" i="1" dirty="0"/>
                  <a:t>q</a:t>
                </a:r>
                <a:r>
                  <a:rPr lang="en-US" dirty="0"/>
                  <a:t> = a +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	 </a:t>
                </a:r>
                <a:r>
                  <a:rPr lang="en-US" dirty="0" err="1"/>
                  <a:t>Balikan</a:t>
                </a:r>
                <a:r>
                  <a:rPr lang="en-US" dirty="0"/>
                  <a:t>:  </a:t>
                </a:r>
                <a:r>
                  <a:rPr lang="en-US" i="1" dirty="0"/>
                  <a:t>q</a:t>
                </a:r>
                <a:r>
                  <a:rPr lang="en-US" baseline="30000" dirty="0"/>
                  <a:t>–1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Contoh</a:t>
                </a:r>
                <a:r>
                  <a:rPr lang="en-US" dirty="0"/>
                  <a:t>: </a:t>
                </a:r>
                <a:r>
                  <a:rPr lang="en-US" i="1" dirty="0"/>
                  <a:t>q</a:t>
                </a:r>
                <a:r>
                  <a:rPr lang="en-US" baseline="-25000" dirty="0"/>
                  <a:t> </a:t>
                </a:r>
                <a:r>
                  <a:rPr lang="en-US" dirty="0"/>
                  <a:t> = 1 + 2i + 3j + 4k 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i="1" dirty="0"/>
                  <a:t>q</a:t>
                </a:r>
                <a:r>
                  <a:rPr lang="en-US" baseline="30000" dirty="0"/>
                  <a:t>–1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			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				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					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ditunjukkan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:   </a:t>
                </a:r>
                <a:r>
                  <a:rPr lang="en-US" i="1" dirty="0" err="1"/>
                  <a:t>qq</a:t>
                </a:r>
                <a:r>
                  <a:rPr lang="en-US" baseline="30000" dirty="0"/>
                  <a:t>–1</a:t>
                </a:r>
                <a:r>
                  <a:rPr lang="en-US" dirty="0"/>
                  <a:t> = </a:t>
                </a:r>
                <a:r>
                  <a:rPr lang="en-US" i="1" dirty="0"/>
                  <a:t>q</a:t>
                </a:r>
                <a:r>
                  <a:rPr lang="en-US" baseline="30000" dirty="0"/>
                  <a:t>–1</a:t>
                </a:r>
                <a:r>
                  <a:rPr lang="en-US" i="1" dirty="0"/>
                  <a:t>q </a:t>
                </a:r>
                <a:r>
                  <a:rPr lang="en-US" dirty="0"/>
                  <a:t>=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898D9C-F6D3-4290-91DC-9657BDD85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14400"/>
                <a:ext cx="10775731" cy="5807075"/>
              </a:xfrm>
              <a:blipFill>
                <a:blip r:embed="rId2"/>
                <a:stretch>
                  <a:fillRect l="-962" t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73E21-7D4E-4765-B838-7C650BA1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B8036-ABAC-47F3-AB16-563578E9E573}"/>
              </a:ext>
            </a:extLst>
          </p:cNvPr>
          <p:cNvSpPr/>
          <p:nvPr/>
        </p:nvSpPr>
        <p:spPr>
          <a:xfrm>
            <a:off x="3111060" y="2007476"/>
            <a:ext cx="2522484" cy="924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5D59B-A062-4E90-87FB-5E74BE95114B}"/>
              </a:ext>
            </a:extLst>
          </p:cNvPr>
          <p:cNvSpPr/>
          <p:nvPr/>
        </p:nvSpPr>
        <p:spPr>
          <a:xfrm>
            <a:off x="5039708" y="5619257"/>
            <a:ext cx="2522484" cy="924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82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2BD4-10BF-4731-8494-DC8B5E73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Aksioma-aksioma</a:t>
            </a:r>
            <a:r>
              <a:rPr lang="en-US" b="1" dirty="0"/>
              <a:t> di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Aljabar</a:t>
            </a:r>
            <a:r>
              <a:rPr lang="en-US" b="1" dirty="0"/>
              <a:t> Quaternion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B8437-9F73-4DDE-A61D-4AAA0CD2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0E7F0-00B4-474C-BE5B-974D33D6A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0702"/>
            <a:ext cx="8980602" cy="44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9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875A0F-4987-4675-AADA-A76CF65E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DC119-B5CB-46B5-B18A-D70621A4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31" y="483260"/>
            <a:ext cx="10614395" cy="2727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951F12-6EBA-4EAC-89CB-1B6E65024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47441"/>
            <a:ext cx="1027624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74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5CC21-60F2-4CB5-978D-0E568EB0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2FA07-EE1B-4F31-A04A-89CC9633B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89" y="275830"/>
            <a:ext cx="7929951" cy="64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2DBB-579E-E21D-466B-BEDFA742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E88C2-D83B-0FE1-68BF-D4169108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7972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Diberikan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sebuah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quaternion  q = 2 + 3i – 4j + k.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Tunjukkan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bahwa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perkalian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q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dengan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sekawannya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(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conjugate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)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menghasilkan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nilai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yang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sama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dengan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2</a:t>
                </a:r>
                <a:r>
                  <a:rPr lang="en-US" sz="240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+ 3</a:t>
                </a:r>
                <a:r>
                  <a:rPr lang="en-US" sz="240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+ (–4 )</a:t>
                </a:r>
                <a:r>
                  <a:rPr lang="en-US" sz="240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+ 1</a:t>
                </a:r>
                <a:r>
                  <a:rPr lang="en-US" sz="240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Jawaban</a:t>
                </a:r>
                <a:r>
                  <a:rPr lang="en-US" sz="24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: </a:t>
                </a: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a + bi +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cj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+ dk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a – bi –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cj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– dk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Dapat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ditunjukkan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bahwa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q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a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b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+ c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d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Pada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soal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 = 2 + 3i – 4j + k,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sehingga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2 – 3i + 4j – k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</a:t>
                </a:r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q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(2 + 3i – 4j + k)( 2 – 3i + 4j – k) = 4 – 6i + 8j – 2k + 6i – 9i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+ 12ij – 3ik – 8j –  </a:t>
                </a: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                  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12ji – 16j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 4jk + 2k – 3ki + 4kj – k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2880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= 4 + 9 + 16 + 1  = 2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+ 3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(–4)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+ 1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30   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E88C2-D83B-0FE1-68BF-D4169108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79727" cy="4351338"/>
              </a:xfrm>
              <a:blipFill>
                <a:blip r:embed="rId2"/>
                <a:stretch>
                  <a:fillRect l="-83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F08DF-84C9-F480-504F-89F8138F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07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15AA-E2F0-D0B7-DC68-EE2385C9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1729-3C50-86ED-E61C-567739EFE8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6000"/>
                  </a:lnSpc>
                  <a:spcBef>
                    <a:spcPts val="0"/>
                  </a:spcBef>
                  <a:buNone/>
                </a:pP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Diberikan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quaternion p = 3 + 2i – 4j + 3k dan q = -3i + 2j – 5k.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(p + q)</a:t>
                </a:r>
                <a:r>
                  <a:rPr lang="en-US" sz="2400" baseline="30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–1 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−3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qq</a:t>
                </a:r>
                <a:r>
                  <a:rPr lang="en-US" sz="2400" baseline="30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–1 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Jawaban</a:t>
                </a:r>
                <a:r>
                  <a:rPr lang="en-US" sz="2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+ q = (3 + 2i – 4j + 3k) + (-3i + 2j – 5k)  = 3 –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2j - 2k </a:t>
                </a:r>
              </a:p>
              <a:p>
                <a:pPr marL="457200" marR="0" indent="-111125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(p + q)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–1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(3 +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+ 2j + 2k)/(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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18)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1/6 + (1/18)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(1/9)j + (1/9)k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4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/>
                </a:pP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1729-3C50-86ED-E61C-567739EFE8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9294E-0ADF-DFFE-0D95-E18AF4F3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68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74E6B-D342-EF2D-2B8A-77D0134542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2000"/>
                <a:ext cx="10515600" cy="5414963"/>
              </a:xfrm>
            </p:spPr>
            <p:txBody>
              <a:bodyPr/>
              <a:lstStyle/>
              <a:p>
                <a:pPr marL="457200" marR="0" lvl="0" indent="-45720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 startAt="2"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2p – 3q = 2(3 + 2i – 4j + 3k) – 3(-3i + 2j – 5k) = 6 + 4i - 8j +6k + 9i - 6j + 15k = </a:t>
                </a:r>
              </a:p>
              <a:p>
                <a:pPr marL="297180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= 6 + 13i – 14j +21k</a:t>
                </a: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−3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6 – 13i + 14j – 21k</a:t>
                </a: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457200" marR="0" lvl="0" indent="-45720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 startAt="3"/>
                </a:pP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qq</a:t>
                </a:r>
                <a:r>
                  <a:rPr lang="en-US" sz="2400" baseline="30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–1 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 (-3i + 2j – 5k)(3/38 </a:t>
                </a:r>
                <a:r>
                  <a:rPr lang="en-US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– 1/19 j + 5/38k) = 1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74E6B-D342-EF2D-2B8A-77D013454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2000"/>
                <a:ext cx="10515600" cy="5414963"/>
              </a:xfrm>
              <a:blipFill>
                <a:blip r:embed="rId2"/>
                <a:stretch>
                  <a:fillRect l="-928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D2EA0-8C2C-381C-510E-679BFF83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6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3D76-57D3-4BD8-BEFD-06622029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Bilangan</a:t>
            </a:r>
            <a:r>
              <a:rPr lang="en-US" b="1" dirty="0"/>
              <a:t> Quaternion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8828B-F0CE-4022-BED7-0C77650AC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Ditemukan</a:t>
                </a:r>
                <a:r>
                  <a:rPr lang="en-US" dirty="0"/>
                  <a:t> oleh Sir William Rowan Hamilton pada </a:t>
                </a:r>
                <a:r>
                  <a:rPr lang="en-US" dirty="0" err="1"/>
                  <a:t>tahun</a:t>
                </a:r>
                <a:r>
                  <a:rPr lang="en-US" dirty="0"/>
                  <a:t> 1843.</a:t>
                </a:r>
              </a:p>
              <a:p>
                <a:endParaRPr lang="en-US" dirty="0"/>
              </a:p>
              <a:p>
                <a:r>
                  <a:rPr lang="en-US" dirty="0"/>
                  <a:t>Hamilton </a:t>
                </a:r>
                <a:r>
                  <a:rPr lang="en-US" dirty="0" err="1"/>
                  <a:t>mencoba</a:t>
                </a:r>
                <a:r>
                  <a:rPr lang="en-US" dirty="0"/>
                  <a:t> </a:t>
                </a:r>
                <a:r>
                  <a:rPr lang="en-US" dirty="0" err="1"/>
                  <a:t>memperluas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:r>
                  <a:rPr lang="en-US" dirty="0" err="1"/>
                  <a:t>kompleks</a:t>
                </a:r>
                <a:r>
                  <a:rPr lang="en-US" dirty="0"/>
                  <a:t> di R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ke</a:t>
                </a:r>
                <a:r>
                  <a:rPr lang="en-US" dirty="0"/>
                  <a:t> R</a:t>
                </a:r>
                <a:r>
                  <a:rPr lang="en-US" baseline="30000" dirty="0"/>
                  <a:t>3</a:t>
                </a:r>
                <a:r>
                  <a:rPr lang="en-US" dirty="0"/>
                  <a:t>: </a:t>
                </a:r>
              </a:p>
              <a:p>
                <a:pPr marL="0" indent="0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:r>
                  <a:rPr lang="en-US" dirty="0"/>
                  <a:t>		</a:t>
                </a:r>
                <a:r>
                  <a:rPr lang="en-US" i="1" dirty="0">
                    <a:solidFill>
                      <a:srgbClr val="FF0000"/>
                    </a:solidFill>
                  </a:rPr>
                  <a:t>z</a:t>
                </a:r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>
                    <a:solidFill>
                      <a:srgbClr val="FF0000"/>
                    </a:solidFill>
                  </a:rPr>
                  <a:t> + </a:t>
                </a:r>
                <a:r>
                  <a:rPr lang="en-US" i="1" dirty="0">
                    <a:solidFill>
                      <a:srgbClr val="FF0000"/>
                    </a:solidFill>
                  </a:rPr>
                  <a:t>bi</a:t>
                </a:r>
                <a:r>
                  <a:rPr lang="en-US" dirty="0">
                    <a:solidFill>
                      <a:srgbClr val="FF0000"/>
                    </a:solidFill>
                  </a:rPr>
                  <a:t> +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cj</a:t>
                </a:r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                         </a:t>
                </a:r>
                <a:r>
                  <a:rPr lang="en-US" dirty="0"/>
                  <a:t>(triplets)</a:t>
                </a:r>
              </a:p>
              <a:p>
                <a:pPr marL="0" indent="0">
                  <a:buNone/>
                </a:pPr>
                <a:r>
                  <a:rPr lang="en-US" dirty="0"/>
                  <a:t>    yang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hal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, </a:t>
                </a:r>
                <a:r>
                  <a:rPr lang="en-US" i="1" dirty="0" err="1"/>
                  <a:t>i</a:t>
                </a:r>
                <a:r>
                  <a:rPr lang="en-US" dirty="0"/>
                  <a:t> = </a:t>
                </a:r>
                <a:r>
                  <a:rPr lang="en-US" i="1" dirty="0"/>
                  <a:t>j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/>
                  <a:t> dan </a:t>
                </a:r>
                <a:r>
                  <a:rPr lang="en-US" i="1" dirty="0"/>
                  <a:t>i</a:t>
                </a:r>
                <a:r>
                  <a:rPr lang="en-US" baseline="30000" dirty="0"/>
                  <a:t>2</a:t>
                </a:r>
                <a:r>
                  <a:rPr lang="en-US" dirty="0"/>
                  <a:t> = </a:t>
                </a:r>
                <a:r>
                  <a:rPr lang="en-US" i="1" dirty="0"/>
                  <a:t>j</a:t>
                </a:r>
                <a:r>
                  <a:rPr lang="en-US" baseline="30000" dirty="0"/>
                  <a:t>2 </a:t>
                </a:r>
                <a:r>
                  <a:rPr lang="en-US" dirty="0"/>
                  <a:t>= –1 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Contoh</a:t>
                </a:r>
                <a:r>
                  <a:rPr lang="en-US" dirty="0"/>
                  <a:t>: </a:t>
                </a:r>
                <a:r>
                  <a:rPr lang="en-US" i="1" dirty="0"/>
                  <a:t>z</a:t>
                </a:r>
                <a:r>
                  <a:rPr lang="en-US" dirty="0"/>
                  <a:t> = 3 + 4</a:t>
                </a:r>
                <a:r>
                  <a:rPr lang="en-US" i="1" dirty="0"/>
                  <a:t>i</a:t>
                </a:r>
                <a:r>
                  <a:rPr lang="en-US" dirty="0"/>
                  <a:t> – 5</a:t>
                </a:r>
                <a:r>
                  <a:rPr lang="en-US" i="1" dirty="0"/>
                  <a:t>j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8828B-F0CE-4022-BED7-0C77650AC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778C9-A436-42DB-820C-DFE08B9E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40126-D31C-8359-A1F4-252E033A87D0}"/>
              </a:ext>
            </a:extLst>
          </p:cNvPr>
          <p:cNvSpPr txBox="1"/>
          <p:nvPr/>
        </p:nvSpPr>
        <p:spPr>
          <a:xfrm>
            <a:off x="9398478" y="6376111"/>
            <a:ext cx="279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Sir William Rowan Hamilton</a:t>
            </a:r>
          </a:p>
        </p:txBody>
      </p:sp>
      <p:pic>
        <p:nvPicPr>
          <p:cNvPr id="10" name="Picture 9" descr="A picture containing text, indoor, old, posing&#10;&#10;Description automatically generated">
            <a:extLst>
              <a:ext uri="{FF2B5EF4-FFF2-40B4-BE49-F238E27FC236}">
                <a16:creationId xmlns:a16="http://schemas.microsoft.com/office/drawing/2014/main" id="{228FE06A-B99D-B279-CD26-E7FD06E28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04" y="3217644"/>
            <a:ext cx="2300870" cy="31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18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893D-6214-1ABC-6E39-5FD75C1B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C7274-94E5-0517-EFFB-189EDCAEE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quaternion q1= 1 +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- 2j + 3k,  q2 = 2 - 3i + j - 2k, </a:t>
            </a:r>
            <a:r>
              <a:rPr lang="en-ID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hitunglah</a:t>
            </a: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a). q1 – q2       b). 2q1 + 3q2 	c). q1 q2      d). q1/q2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Jawaban</a:t>
            </a:r>
            <a:r>
              <a:rPr lang="en-ID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B289E-4E1E-84A1-258E-DA0AA052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F7563-EFC9-B740-596B-59CB9E0AD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56" y="3565814"/>
            <a:ext cx="5875733" cy="3155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84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7F3EA-757F-B1D0-F42A-5C8918D0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B304-B1DE-B6AB-3DBA-032015DA5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Diketahui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Quaternion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tersusun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riil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3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imajiner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i,j,k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disusun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tuple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a,b,c,d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perkalian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matriks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buktikan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-1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= -j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jawaban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sesudah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AC119-3A71-0125-CEA7-E10DA42C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61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60604-4D3A-6628-37DF-258A3BC05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55" y="136525"/>
            <a:ext cx="10515600" cy="5844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EC288-480A-DEBE-4421-E9EB5ED9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6593B-43BE-D09E-267E-22A7061DA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08" y="93344"/>
            <a:ext cx="8915401" cy="66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52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E302-856D-4AB1-9D3F-526F3FAA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r>
              <a:rPr lang="en-US" b="1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88F5-E04A-4A6C-8DD5-E217122AA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220"/>
            <a:ext cx="10515600" cy="45947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Hitunglah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06682-7470-4B1B-818E-4D9D3757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10001-62CF-48DD-9A34-82D689A61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77" y="2143592"/>
            <a:ext cx="7174337" cy="1735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D9291A-0D2C-4FB2-8132-A66E451BB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877" y="3974564"/>
            <a:ext cx="6530338" cy="1152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51C18E-B843-426C-9940-D359C2AFD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877" y="5126987"/>
            <a:ext cx="4143554" cy="16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63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E8D3B-B0C7-4E42-AB9B-A202DA31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680"/>
            <a:ext cx="10515600" cy="54352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8FDCC-2ED0-4EA7-9918-258A98E0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29F60-1889-492E-B1AC-7BC1B30746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812482"/>
            <a:ext cx="8671560" cy="138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E6661-3195-4EF9-B70A-3390810170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2378709"/>
            <a:ext cx="8895080" cy="182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3296D-B132-4ABF-92F9-160FF77C92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4384039"/>
            <a:ext cx="9001760" cy="1972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554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0C74-3648-406B-8653-FE42A478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Quaternion di </a:t>
            </a:r>
            <a:r>
              <a:rPr lang="en-US" b="1" dirty="0" err="1"/>
              <a:t>dalam</a:t>
            </a:r>
            <a:r>
              <a:rPr lang="en-US" b="1" dirty="0"/>
              <a:t> Bahasa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6DBBD-B720-4BD5-A99E-1677FD53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90688"/>
            <a:ext cx="1110488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/>
              <a:t>Instalasi</a:t>
            </a:r>
            <a:r>
              <a:rPr lang="en-US" sz="2400" b="1" dirty="0"/>
              <a:t> </a:t>
            </a:r>
            <a:r>
              <a:rPr lang="en-US" sz="2400" b="1" dirty="0" err="1"/>
              <a:t>paket</a:t>
            </a:r>
            <a:r>
              <a:rPr lang="en-US" sz="2400" b="1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2400" dirty="0"/>
          </a:p>
          <a:p>
            <a:r>
              <a:rPr lang="en-US" sz="2400" b="1" dirty="0" err="1"/>
              <a:t>Gunakan</a:t>
            </a:r>
            <a:r>
              <a:rPr lang="en-US" sz="2400" b="1" dirty="0"/>
              <a:t> </a:t>
            </a:r>
            <a:r>
              <a:rPr lang="en-US" sz="2400" b="1" dirty="0" err="1"/>
              <a:t>paket</a:t>
            </a:r>
            <a:r>
              <a:rPr lang="en-US" sz="2400" b="1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sz="2400" b="1" dirty="0"/>
              <a:t>: 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&gt;&gt;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import Quaternion </a:t>
            </a:r>
          </a:p>
          <a:p>
            <a:pPr lvl="1"/>
            <a:endParaRPr lang="en-US" dirty="0"/>
          </a:p>
          <a:p>
            <a:pPr marL="173038" lvl="1" indent="-173038"/>
            <a:r>
              <a:rPr lang="en-US" b="1" dirty="0"/>
              <a:t>  </a:t>
            </a:r>
            <a:r>
              <a:rPr lang="en-US" b="1" dirty="0" err="1"/>
              <a:t>Buat</a:t>
            </a:r>
            <a:r>
              <a:rPr lang="en-US" b="1" dirty="0"/>
              <a:t> (</a:t>
            </a:r>
            <a:r>
              <a:rPr lang="en-US" b="1" i="1" dirty="0"/>
              <a:t>create</a:t>
            </a:r>
            <a:r>
              <a:rPr lang="en-US" b="1" dirty="0"/>
              <a:t>) </a:t>
            </a:r>
            <a:r>
              <a:rPr lang="en-US" b="1" dirty="0" err="1"/>
              <a:t>objek</a:t>
            </a:r>
            <a:r>
              <a:rPr lang="en-US" b="1" dirty="0"/>
              <a:t> quaternion,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: 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 q1 = Quaternion(scalar=1, vector=(2, 3, 4))</a:t>
            </a:r>
          </a:p>
          <a:p>
            <a:pPr marL="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	&gt;&gt; q2 = Quaternion(scalar=1, vector=[2, 3, 4])</a:t>
            </a:r>
          </a:p>
          <a:p>
            <a:pPr marL="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q3 = Quaternion(scalar=1, vector=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([2, 3, 4]))</a:t>
            </a:r>
          </a:p>
          <a:p>
            <a:pPr marL="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q4 = Quaternion([1, 2, 3, 4])</a:t>
            </a:r>
          </a:p>
          <a:p>
            <a:pPr marL="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q5 = Quaternion((1, 2, 3, 4))</a:t>
            </a:r>
          </a:p>
          <a:p>
            <a:pPr marL="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q6 = Quaternion(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([1, 2, 3, 4]))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dirty="0"/>
              <a:t>   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quaternion: q = 1 + 2i + 3j + 4k	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E569-7869-4E6B-B8DE-5F5B08B8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25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545A-02B0-4C3B-BEC1-0B67693E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31520"/>
            <a:ext cx="11118273" cy="544544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Hitung</a:t>
            </a:r>
            <a:r>
              <a:rPr lang="en-US" sz="2400" b="1" dirty="0"/>
              <a:t> </a:t>
            </a:r>
            <a:r>
              <a:rPr lang="en-US" sz="2400" b="1" dirty="0" err="1"/>
              <a:t>norma</a:t>
            </a:r>
            <a:r>
              <a:rPr lang="en-US" sz="2400" b="1" dirty="0"/>
              <a:t> (magnitude) quaternion </a:t>
            </a:r>
          </a:p>
          <a:p>
            <a:pPr marL="0" indent="0">
              <a:buNone/>
            </a:pPr>
            <a:r>
              <a:rPr lang="en-US" sz="2400" dirty="0"/>
              <a:t>        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q1 = Quaternion(scalar=1, vector=(2, 3, 4))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&gt;&gt;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(q1.norm)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5.477225575051661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&gt;&gt;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(q1.magnitude)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5.477225575051661 </a:t>
            </a:r>
          </a:p>
          <a:p>
            <a:pPr marL="0" indent="0">
              <a:buNone/>
            </a:pPr>
            <a:endParaRPr lang="en-US" sz="2400" dirty="0">
              <a:latin typeface="+mj-lt"/>
              <a:cs typeface="Courier New" panose="02070309020205020404" pitchFamily="49" charset="0"/>
            </a:endParaRPr>
          </a:p>
          <a:p>
            <a:r>
              <a:rPr lang="en-US" sz="2400" b="1" dirty="0" err="1">
                <a:cs typeface="Courier New" panose="02070309020205020404" pitchFamily="49" charset="0"/>
              </a:rPr>
              <a:t>Hitung</a:t>
            </a:r>
            <a:r>
              <a:rPr lang="en-US" sz="2400" b="1" dirty="0"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cs typeface="Courier New" panose="02070309020205020404" pitchFamily="49" charset="0"/>
              </a:rPr>
              <a:t>balikan</a:t>
            </a:r>
            <a:r>
              <a:rPr lang="en-US" sz="2400" b="1" dirty="0">
                <a:cs typeface="Courier New" panose="02070309020205020404" pitchFamily="49" charset="0"/>
              </a:rPr>
              <a:t> (inverse) quaternion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&gt;&gt;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(q1.inverse)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0.033 -0.067i -0.100j -0.133k </a:t>
            </a:r>
          </a:p>
          <a:p>
            <a:endParaRPr lang="en-US" sz="2200" b="1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01D9E-7213-4C10-A9EA-FB83996F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25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B5D76-75D7-4F1C-B14A-104665A0A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5323523"/>
          </a:xfrm>
        </p:spPr>
        <p:txBody>
          <a:bodyPr>
            <a:normAutofit/>
          </a:bodyPr>
          <a:lstStyle/>
          <a:p>
            <a:r>
              <a:rPr lang="en-US" sz="2400" b="1" dirty="0" err="1">
                <a:cs typeface="Courier New" panose="02070309020205020404" pitchFamily="49" charset="0"/>
              </a:rPr>
              <a:t>Hitung</a:t>
            </a:r>
            <a:r>
              <a:rPr lang="en-US" sz="2400" b="1" dirty="0">
                <a:cs typeface="Courier New" panose="02070309020205020404" pitchFamily="49" charset="0"/>
              </a:rPr>
              <a:t> </a:t>
            </a:r>
            <a:r>
              <a:rPr lang="en-US" sz="2400" b="1" i="1" dirty="0">
                <a:cs typeface="Courier New" panose="02070309020205020404" pitchFamily="49" charset="0"/>
              </a:rPr>
              <a:t>conjugate</a:t>
            </a:r>
            <a:r>
              <a:rPr lang="en-US" sz="2400" b="1" dirty="0">
                <a:cs typeface="Courier New" panose="02070309020205020404" pitchFamily="49" charset="0"/>
              </a:rPr>
              <a:t> quaternion 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	&gt;&gt; print(q1.conjugate)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1.000 -2.000i -3.000j -4.000k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r>
              <a:rPr lang="en-US" sz="2400" b="1" dirty="0" err="1"/>
              <a:t>Hitung</a:t>
            </a:r>
            <a:r>
              <a:rPr lang="en-US" sz="2400" b="1" dirty="0"/>
              <a:t> quaternion </a:t>
            </a:r>
            <a:r>
              <a:rPr lang="en-US" sz="2400" b="1" dirty="0" err="1"/>
              <a:t>satuan</a:t>
            </a:r>
            <a:r>
              <a:rPr lang="en-US" sz="2400" b="1" dirty="0"/>
              <a:t> (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menormalisasi</a:t>
            </a:r>
            <a:r>
              <a:rPr lang="en-US" sz="2400" b="1" dirty="0"/>
              <a:t> quaternion):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q1 = Quaternion(scalar=1, vector=(2, 3, 4))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&gt;&gt; print(q1.normalised)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0.183 +0.365i +0.548j +0.730k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DC0AD-9A2F-4D94-8F95-B79E244A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8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B5F5-470F-9E2E-318C-04458DE22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108"/>
            <a:ext cx="10515600" cy="5414241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/>
              <a:t>Penjumlahan</a:t>
            </a:r>
            <a:r>
              <a:rPr lang="en-US" sz="2400" b="1" dirty="0"/>
              <a:t>  quaternion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q1 = Quaternion(scalar=1, vector=(2, 3, 4))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&gt;&gt; q2 = Quaternion(scalar=2, vector=(-1, 5, -2))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&gt;&gt; q3 = q1 + q2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&gt;&gt; print(q3)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3.000 +1.000i +8.000j +2.000k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/>
              <a:t>Perkalian</a:t>
            </a:r>
            <a:r>
              <a:rPr lang="en-US" sz="2400" b="1" dirty="0"/>
              <a:t>  quaternion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&gt;&gt; q4 = q1 * q2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&gt;&gt; print(q4)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-3.000 -23.000i +11.000j +19.000k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38526-7B18-C0EB-7547-03480BCA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75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964DC2-58D0-8BE5-521B-B713799D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C2AC4-0DC6-2589-7E2E-D87C10A08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5186"/>
            <a:ext cx="10177213" cy="58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7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25E444-2A52-ED51-6D8A-21B42B0B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A picture containing text, indoor, old, posing&#10;&#10;Description automatically generated">
            <a:extLst>
              <a:ext uri="{FF2B5EF4-FFF2-40B4-BE49-F238E27FC236}">
                <a16:creationId xmlns:a16="http://schemas.microsoft.com/office/drawing/2014/main" id="{4C7A39B8-B10C-B261-4631-C16EC7A13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787769"/>
            <a:ext cx="3375398" cy="463350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2EC3AA-03BE-31AF-B1FB-99CA847D9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340898"/>
              </p:ext>
            </p:extLst>
          </p:nvPr>
        </p:nvGraphicFramePr>
        <p:xfrm>
          <a:off x="4921870" y="123486"/>
          <a:ext cx="5951388" cy="6611028"/>
        </p:xfrm>
        <a:graphic>
          <a:graphicData uri="http://schemas.openxmlformats.org/drawingml/2006/table">
            <a:tbl>
              <a:tblPr/>
              <a:tblGrid>
                <a:gridCol w="2975694">
                  <a:extLst>
                    <a:ext uri="{9D8B030D-6E8A-4147-A177-3AD203B41FA5}">
                      <a16:colId xmlns:a16="http://schemas.microsoft.com/office/drawing/2014/main" val="99518562"/>
                    </a:ext>
                  </a:extLst>
                </a:gridCol>
                <a:gridCol w="2975694">
                  <a:extLst>
                    <a:ext uri="{9D8B030D-6E8A-4147-A177-3AD203B41FA5}">
                      <a16:colId xmlns:a16="http://schemas.microsoft.com/office/drawing/2014/main" val="2578202892"/>
                    </a:ext>
                  </a:extLst>
                </a:gridCol>
              </a:tblGrid>
              <a:tr h="21609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William Rowan Hamilton (1805–1865)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023755"/>
                  </a:ext>
                </a:extLst>
              </a:tr>
              <a:tr h="380312">
                <a:tc>
                  <a:txBody>
                    <a:bodyPr/>
                    <a:lstStyle/>
                    <a:p>
                      <a:r>
                        <a:rPr lang="en-US" sz="1400"/>
                        <a:t>Lahir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 Agustus 1805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3" tooltip="Dublin"/>
                        </a:rPr>
                        <a:t>Dublin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711215"/>
                  </a:ext>
                </a:extLst>
              </a:tr>
              <a:tr h="380312">
                <a:tc>
                  <a:txBody>
                    <a:bodyPr/>
                    <a:lstStyle/>
                    <a:p>
                      <a:r>
                        <a:rPr lang="en-US" sz="1400"/>
                        <a:t>Meninggal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 September 1865 (umur 60)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3" tooltip="Dublin"/>
                        </a:rPr>
                        <a:t>Dublin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367847"/>
                  </a:ext>
                </a:extLst>
              </a:tr>
              <a:tr h="216090">
                <a:tc>
                  <a:txBody>
                    <a:bodyPr/>
                    <a:lstStyle/>
                    <a:p>
                      <a:r>
                        <a:rPr lang="en-US" sz="1400"/>
                        <a:t>Tempat tinggal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Ireland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092462"/>
                  </a:ext>
                </a:extLst>
              </a:tr>
              <a:tr h="216090">
                <a:tc>
                  <a:txBody>
                    <a:bodyPr/>
                    <a:lstStyle/>
                    <a:p>
                      <a:r>
                        <a:rPr lang="en-US" sz="1400"/>
                        <a:t>Kebangsaan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4" tooltip="Ireland"/>
                        </a:rPr>
                        <a:t>Irish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396211"/>
                  </a:ext>
                </a:extLst>
              </a:tr>
              <a:tr h="216090">
                <a:tc>
                  <a:txBody>
                    <a:bodyPr/>
                    <a:lstStyle/>
                    <a:p>
                      <a:r>
                        <a:rPr lang="en-US" sz="1400"/>
                        <a:t>Almamater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5" tooltip="Trinity College, Dublin"/>
                        </a:rPr>
                        <a:t>Trinity College, Dublin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135863"/>
                  </a:ext>
                </a:extLst>
              </a:tr>
              <a:tr h="2843632">
                <a:tc>
                  <a:txBody>
                    <a:bodyPr/>
                    <a:lstStyle/>
                    <a:p>
                      <a:r>
                        <a:rPr lang="en-US" sz="1400" dirty="0" err="1"/>
                        <a:t>Dikenal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atas</a:t>
                      </a:r>
                      <a:endParaRPr lang="en-US" sz="1400" dirty="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6" tooltip="Hamilton's principle (halaman belum tersedia)"/>
                        </a:rPr>
                        <a:t>Hamilton's principle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7" tooltip="Mekanika Hamiltonian"/>
                        </a:rPr>
                        <a:t>Mekanika Hamiltonian</a:t>
                      </a:r>
                      <a:r>
                        <a:rPr lang="en-US" sz="1400"/>
                        <a:t> 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8" tooltip="Hamiltonian (mekanika kuantum) (halaman belum tersedia)"/>
                        </a:rPr>
                        <a:t>Hamiltonians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9" tooltip="Persamaan Hamilton–Jacobi (halaman belum tersedia)"/>
                        </a:rPr>
                        <a:t>Persamaan Hamilton–Jacobi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0" tooltip="Quaternion (halaman belum tersedia)"/>
                        </a:rPr>
                        <a:t>Quaternions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1" tooltip="Biquaternion (halaman belum tersedia)"/>
                        </a:rPr>
                        <a:t>Biquaternions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2" tooltip="Hamiltonian path (halaman belum tersedia)"/>
                        </a:rPr>
                        <a:t>Hamiltonian path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3" tooltip="Kalkulus Ikosian (halaman belum tersedia)"/>
                        </a:rPr>
                        <a:t>Kalkulus Ikosian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4" tooltip="Simbol Nabla (halaman belum tersedia)"/>
                        </a:rPr>
                        <a:t>Simbol Nabla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5" tooltip="Versor (halaman belum tersedia)"/>
                        </a:rPr>
                        <a:t>Versor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6" tooltip="Tensor"/>
                        </a:rPr>
                        <a:t>Coining the word 'tensor'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7" tooltip="Hamiltonian vector field (halaman belum tersedia)"/>
                        </a:rPr>
                        <a:t>Hamiltonian vector field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8" tooltip="Icosian game (halaman belum tersedia)"/>
                        </a:rPr>
                        <a:t>Icosian game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19" tooltip="Algebra universal (halaman belum tersedia)"/>
                        </a:rPr>
                        <a:t>Algebra universal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20" tooltip="Hodograph (halaman belum tersedia)"/>
                        </a:rPr>
                        <a:t>Hodograph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21" tooltip="Grup Hamiltonian (halaman belum tersedia)"/>
                        </a:rPr>
                        <a:t>Grup Hamiltonian</a:t>
                      </a:r>
                      <a:br>
                        <a:rPr lang="en-US" sz="1400"/>
                      </a:br>
                      <a:r>
                        <a:rPr lang="en-US" sz="1400">
                          <a:hlinkClick r:id="rId22" tooltip="Teorema Cayley–Hamilton (halaman belum tersedia)"/>
                        </a:rPr>
                        <a:t>Teorema Cayley–Hamilton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597158"/>
                  </a:ext>
                </a:extLst>
              </a:tr>
              <a:tr h="216090">
                <a:tc>
                  <a:txBody>
                    <a:bodyPr/>
                    <a:lstStyle/>
                    <a:p>
                      <a:r>
                        <a:rPr lang="en-US" sz="1400"/>
                        <a:t>Penghargaan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23" tooltip="Royal Medal"/>
                        </a:rPr>
                        <a:t>Royal Medal</a:t>
                      </a:r>
                      <a:r>
                        <a:rPr lang="en-US" sz="1400"/>
                        <a:t> </a:t>
                      </a:r>
                      <a:r>
                        <a:rPr lang="en-US" sz="1400">
                          <a:effectLst/>
                        </a:rPr>
                        <a:t>(1835)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07132"/>
                  </a:ext>
                </a:extLst>
              </a:tr>
              <a:tr h="216090">
                <a:tc gridSpan="2">
                  <a:txBody>
                    <a:bodyPr/>
                    <a:lstStyle/>
                    <a:p>
                      <a:r>
                        <a:rPr lang="en-US" sz="1400" b="1"/>
                        <a:t>Karier ilmiah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62235"/>
                  </a:ext>
                </a:extLst>
              </a:tr>
              <a:tr h="216090">
                <a:tc>
                  <a:txBody>
                    <a:bodyPr/>
                    <a:lstStyle/>
                    <a:p>
                      <a:r>
                        <a:rPr lang="en-US" sz="1400"/>
                        <a:t>Bidang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24" tooltip="Fisika"/>
                        </a:rPr>
                        <a:t>Fisika</a:t>
                      </a:r>
                      <a:r>
                        <a:rPr lang="en-US" sz="1400"/>
                        <a:t>, </a:t>
                      </a:r>
                      <a:r>
                        <a:rPr lang="en-US" sz="1400">
                          <a:hlinkClick r:id="rId25" tooltip="Astronomi"/>
                        </a:rPr>
                        <a:t>astronomi</a:t>
                      </a:r>
                      <a:r>
                        <a:rPr lang="en-US" sz="1400"/>
                        <a:t>, dan </a:t>
                      </a:r>
                      <a:r>
                        <a:rPr lang="en-US" sz="1400">
                          <a:hlinkClick r:id="rId26" tooltip="Matematika"/>
                        </a:rPr>
                        <a:t>matematika</a:t>
                      </a:r>
                      <a:endParaRPr lang="en-US" sz="1400"/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706209"/>
                  </a:ext>
                </a:extLst>
              </a:tr>
              <a:tr h="216090">
                <a:tc>
                  <a:txBody>
                    <a:bodyPr/>
                    <a:lstStyle/>
                    <a:p>
                      <a:r>
                        <a:rPr lang="en-US" sz="1400"/>
                        <a:t>Institusi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Trinity College, Dublin</a:t>
                      </a:r>
                    </a:p>
                  </a:txBody>
                  <a:tcPr marL="38507" marR="38507" marT="19254" marB="19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4364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5EA58A-42BF-DE22-C9C9-CE144DF09DF8}"/>
              </a:ext>
            </a:extLst>
          </p:cNvPr>
          <p:cNvSpPr txBox="1"/>
          <p:nvPr/>
        </p:nvSpPr>
        <p:spPr>
          <a:xfrm>
            <a:off x="329469" y="6218239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Sumber</a:t>
            </a:r>
            <a:r>
              <a:rPr lang="en-US" sz="2400" dirty="0"/>
              <a:t>: Wikipedia</a:t>
            </a:r>
          </a:p>
        </p:txBody>
      </p:sp>
    </p:spTree>
    <p:extLst>
      <p:ext uri="{BB962C8B-B14F-4D97-AF65-F5344CB8AC3E}">
        <p14:creationId xmlns:p14="http://schemas.microsoft.com/office/powerpoint/2010/main" val="3855919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4CD09-7788-6F24-4011-C4AEFF0C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E2A11-5F95-25D8-E545-57C815952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03" y="269249"/>
            <a:ext cx="8953933" cy="63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18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7B12-4B33-278F-F634-D73544D4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C6845-B8F4-6C4C-67A5-9D89698BC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41DAC-1E30-32DC-9499-0F5072C2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8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60E55-23E7-419C-9959-0D360027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880"/>
            <a:ext cx="10515600" cy="4216083"/>
          </a:xfrm>
        </p:spPr>
        <p:txBody>
          <a:bodyPr>
            <a:normAutofit/>
          </a:bodyPr>
          <a:lstStyle/>
          <a:p>
            <a:r>
              <a:rPr lang="en-US" sz="2400" dirty="0" err="1"/>
              <a:t>Penjumlahan</a:t>
            </a:r>
            <a:r>
              <a:rPr lang="en-US" sz="2400" dirty="0"/>
              <a:t> dua </a:t>
            </a:r>
            <a:r>
              <a:rPr lang="en-US" sz="2400" dirty="0" err="1"/>
              <a:t>buah</a:t>
            </a:r>
            <a:r>
              <a:rPr lang="en-US" sz="2400" dirty="0"/>
              <a:t> triplet: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i  </a:t>
            </a:r>
            <a:r>
              <a:rPr lang="en-US" sz="2400" dirty="0"/>
              <a:t>+</a:t>
            </a:r>
            <a:r>
              <a:rPr lang="en-US" sz="2400" i="1" dirty="0"/>
              <a:t> c</a:t>
            </a:r>
            <a:r>
              <a:rPr lang="en-US" sz="2400" baseline="-25000" dirty="0"/>
              <a:t>1</a:t>
            </a:r>
            <a:r>
              <a:rPr lang="en-US" sz="2400" i="1" dirty="0"/>
              <a:t>j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i="1" baseline="-25000" dirty="0"/>
              <a:t>2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 + </a:t>
            </a:r>
            <a:r>
              <a:rPr lang="en-US" sz="2400" i="1" dirty="0"/>
              <a:t>c</a:t>
            </a:r>
            <a:r>
              <a:rPr lang="en-US" sz="2400" baseline="-25000" dirty="0"/>
              <a:t>2</a:t>
            </a:r>
            <a:r>
              <a:rPr lang="en-US" sz="2400" i="1" dirty="0"/>
              <a:t>j                             </a:t>
            </a:r>
            <a:r>
              <a:rPr lang="en-US" sz="2400" b="1" dirty="0"/>
              <a:t>+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=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i="1" baseline="-25000" dirty="0">
                <a:solidFill>
                  <a:srgbClr val="FF0000"/>
                </a:solidFill>
              </a:rPr>
              <a:t>2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) + (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+ (</a:t>
            </a:r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i="1" dirty="0">
                <a:solidFill>
                  <a:srgbClr val="FF0000"/>
                </a:solidFill>
              </a:rPr>
              <a:t>j </a:t>
            </a:r>
            <a:r>
              <a:rPr lang="en-US" sz="2400" dirty="0"/>
              <a:t>	</a:t>
            </a:r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pengurangan</a:t>
            </a:r>
            <a:r>
              <a:rPr lang="en-US" sz="2400" dirty="0"/>
              <a:t>, </a:t>
            </a:r>
            <a:r>
              <a:rPr lang="en-US" sz="2400" dirty="0" err="1"/>
              <a:t>ganti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b="1" dirty="0"/>
              <a:t>+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/>
              <a:t>– </a:t>
            </a:r>
          </a:p>
          <a:p>
            <a:endParaRPr lang="en-US" sz="2400" b="1" dirty="0"/>
          </a:p>
          <a:p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MTMI"/>
              </a:rPr>
              <a:t>     (</a:t>
            </a:r>
            <a:r>
              <a:rPr lang="en-US" sz="2400" b="0" i="0" u="none" strike="noStrike" baseline="0" dirty="0" err="1">
                <a:latin typeface="MTMI"/>
              </a:rPr>
              <a:t>i</a:t>
            </a:r>
            <a:r>
              <a:rPr lang="en-US" sz="2400" b="0" i="0" u="none" strike="noStrike" baseline="0" dirty="0">
                <a:latin typeface="MTMI"/>
              </a:rPr>
              <a:t>) 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4 </a:t>
            </a:r>
            <a:r>
              <a:rPr lang="nn-NO" sz="2400" b="0" i="0" u="none" strike="noStrike" baseline="0" dirty="0">
                <a:latin typeface="MTSYN"/>
              </a:rPr>
              <a:t>+ 3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u="none" strike="noStrike" baseline="0" dirty="0">
                <a:latin typeface="Minion-Italic"/>
              </a:rPr>
              <a:t> – 8j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+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2 </a:t>
            </a:r>
            <a:r>
              <a:rPr lang="nn-NO" sz="2400" b="0" i="0" u="none" strike="noStrike" baseline="0" dirty="0">
                <a:latin typeface="MTSYN"/>
              </a:rPr>
              <a:t>− 5</a:t>
            </a:r>
            <a:r>
              <a:rPr lang="nn-NO" sz="2400" b="0" i="1" u="none" strike="noStrike" baseline="0" dirty="0">
                <a:latin typeface="Minion-Italic"/>
              </a:rPr>
              <a:t>i </a:t>
            </a:r>
            <a:r>
              <a:rPr lang="nn-NO" sz="2400" b="0" u="none" strike="noStrike" baseline="0" dirty="0">
                <a:latin typeface="Minion-Italic"/>
              </a:rPr>
              <a:t>+</a:t>
            </a:r>
            <a:r>
              <a:rPr lang="nn-NO" sz="2400" b="0" i="1" u="none" strike="noStrike" baseline="0" dirty="0">
                <a:latin typeface="Minion-Italic"/>
              </a:rPr>
              <a:t> </a:t>
            </a:r>
            <a:r>
              <a:rPr lang="nn-NO" sz="2400" b="0" u="none" strike="noStrike" baseline="0" dirty="0">
                <a:latin typeface="Minion-Italic"/>
              </a:rPr>
              <a:t>12</a:t>
            </a:r>
            <a:r>
              <a:rPr lang="nn-NO" sz="2400" b="0" i="1" u="none" strike="noStrike" baseline="0" dirty="0">
                <a:latin typeface="Minion-Italic"/>
              </a:rPr>
              <a:t>j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= </a:t>
            </a:r>
            <a:r>
              <a:rPr lang="nn-NO" sz="2400" b="0" i="0" u="none" strike="noStrike" baseline="0" dirty="0">
                <a:latin typeface="Minion-Regular"/>
              </a:rPr>
              <a:t>6 </a:t>
            </a:r>
            <a:r>
              <a:rPr lang="nn-NO" sz="2400" b="0" i="0" u="none" strike="noStrike" baseline="0" dirty="0">
                <a:latin typeface="MTSYN"/>
              </a:rPr>
              <a:t>− 2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inion-Regular"/>
              </a:rPr>
              <a:t> + 4</a:t>
            </a:r>
            <a:r>
              <a:rPr lang="nn-NO" sz="2400" b="0" i="1" u="none" strike="noStrike" baseline="0" dirty="0">
                <a:latin typeface="Minion-Regular"/>
              </a:rPr>
              <a:t>j</a:t>
            </a:r>
          </a:p>
          <a:p>
            <a:pPr marL="0" indent="0">
              <a:buNone/>
            </a:pPr>
            <a:r>
              <a:rPr lang="nn-NO" sz="2400" i="1" dirty="0">
                <a:latin typeface="Minion-Regular"/>
              </a:rPr>
              <a:t>     </a:t>
            </a:r>
            <a:r>
              <a:rPr lang="en-US" sz="2400" b="0" i="0" u="none" strike="noStrike" baseline="0" dirty="0">
                <a:latin typeface="MTMI"/>
              </a:rPr>
              <a:t>(ii) 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4 </a:t>
            </a:r>
            <a:r>
              <a:rPr lang="nn-NO" sz="2400" b="0" i="0" u="none" strike="noStrike" baseline="0" dirty="0">
                <a:latin typeface="MTSYN"/>
              </a:rPr>
              <a:t>+ 3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u="none" strike="noStrike" baseline="0" dirty="0">
                <a:latin typeface="Minion-Italic"/>
              </a:rPr>
              <a:t> – 8j</a:t>
            </a:r>
            <a:r>
              <a:rPr lang="nn-NO" sz="2400" b="0" i="0" u="none" strike="noStrike" baseline="0" dirty="0">
                <a:latin typeface="MTMI"/>
              </a:rPr>
              <a:t>) -</a:t>
            </a:r>
            <a:r>
              <a:rPr lang="nn-NO" sz="2400" b="0" i="0" u="none" strike="noStrike" baseline="0" dirty="0">
                <a:latin typeface="MTSYN"/>
              </a:rPr>
              <a:t>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2 </a:t>
            </a:r>
            <a:r>
              <a:rPr lang="nn-NO" sz="2400" b="0" i="0" u="none" strike="noStrike" baseline="0" dirty="0">
                <a:latin typeface="MTSYN"/>
              </a:rPr>
              <a:t>− 5</a:t>
            </a:r>
            <a:r>
              <a:rPr lang="nn-NO" sz="2400" b="0" i="1" u="none" strike="noStrike" baseline="0" dirty="0">
                <a:latin typeface="Minion-Italic"/>
              </a:rPr>
              <a:t>i </a:t>
            </a:r>
            <a:r>
              <a:rPr lang="nn-NO" sz="2400" b="0" u="none" strike="noStrike" baseline="0" dirty="0">
                <a:latin typeface="Minion-Italic"/>
              </a:rPr>
              <a:t>+</a:t>
            </a:r>
            <a:r>
              <a:rPr lang="nn-NO" sz="2400" b="0" i="1" u="none" strike="noStrike" baseline="0" dirty="0">
                <a:latin typeface="Minion-Italic"/>
              </a:rPr>
              <a:t> </a:t>
            </a:r>
            <a:r>
              <a:rPr lang="nn-NO" sz="2400" b="0" u="none" strike="noStrike" baseline="0" dirty="0">
                <a:latin typeface="Minion-Italic"/>
              </a:rPr>
              <a:t>12</a:t>
            </a:r>
            <a:r>
              <a:rPr lang="nn-NO" sz="2400" b="0" i="1" u="none" strike="noStrike" baseline="0" dirty="0">
                <a:latin typeface="Minion-Italic"/>
              </a:rPr>
              <a:t>j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= 2</a:t>
            </a:r>
            <a:r>
              <a:rPr lang="nn-NO" sz="2400" b="0" i="0" u="none" strike="noStrike" baseline="0" dirty="0">
                <a:latin typeface="Minion-Regular"/>
              </a:rPr>
              <a:t> +</a:t>
            </a:r>
            <a:r>
              <a:rPr lang="nn-NO" sz="2400" b="0" i="0" u="none" strike="noStrike" baseline="0" dirty="0">
                <a:latin typeface="MTSYN"/>
              </a:rPr>
              <a:t> 8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inion-Regular"/>
              </a:rPr>
              <a:t> - 20</a:t>
            </a:r>
            <a:r>
              <a:rPr lang="nn-NO" sz="2400" b="0" i="1" u="none" strike="noStrike" baseline="0" dirty="0">
                <a:latin typeface="Minion-Regular"/>
              </a:rPr>
              <a:t>j</a:t>
            </a:r>
            <a:endParaRPr lang="en-US" sz="2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AEEA2-B54F-4DCF-87E9-68A2E06B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96F5E1-B516-45B9-B26B-DE3A709E4B21}"/>
              </a:ext>
            </a:extLst>
          </p:cNvPr>
          <p:cNvCxnSpPr>
            <a:cxnSpLocks/>
          </p:cNvCxnSpPr>
          <p:nvPr/>
        </p:nvCxnSpPr>
        <p:spPr>
          <a:xfrm>
            <a:off x="1605280" y="3302000"/>
            <a:ext cx="44907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5CB22C-CF88-B745-D146-57505F27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Penjumlahan</a:t>
            </a:r>
            <a:r>
              <a:rPr lang="en-US" dirty="0"/>
              <a:t> dua </a:t>
            </a:r>
            <a:r>
              <a:rPr lang="en-US" dirty="0" err="1"/>
              <a:t>buah</a:t>
            </a:r>
            <a:r>
              <a:rPr lang="en-US" dirty="0"/>
              <a:t> triplet</a:t>
            </a:r>
          </a:p>
        </p:txBody>
      </p:sp>
    </p:spTree>
    <p:extLst>
      <p:ext uri="{BB962C8B-B14F-4D97-AF65-F5344CB8AC3E}">
        <p14:creationId xmlns:p14="http://schemas.microsoft.com/office/powerpoint/2010/main" val="162192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9478-AA6F-4039-9E1A-A36BB69E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25480" cy="4876376"/>
          </a:xfrm>
        </p:spPr>
        <p:txBody>
          <a:bodyPr/>
          <a:lstStyle/>
          <a:p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dikalikan</a:t>
            </a:r>
            <a:r>
              <a:rPr lang="en-US" dirty="0"/>
              <a:t>,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imajiner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terdefinisi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Sulihkan</a:t>
            </a:r>
            <a:r>
              <a:rPr lang="en-US" dirty="0"/>
              <a:t> </a:t>
            </a:r>
            <a:r>
              <a:rPr lang="en-US" i="1" dirty="0"/>
              <a:t>i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j</a:t>
            </a:r>
            <a:r>
              <a:rPr lang="en-US" baseline="30000" dirty="0"/>
              <a:t>2</a:t>
            </a:r>
            <a:r>
              <a:rPr lang="en-US" dirty="0"/>
              <a:t> = –1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Masih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i="1" dirty="0" err="1"/>
              <a:t>ij</a:t>
            </a:r>
            <a:r>
              <a:rPr lang="en-US" dirty="0"/>
              <a:t> dan </a:t>
            </a:r>
            <a:r>
              <a:rPr lang="en-US" i="1" dirty="0"/>
              <a:t>ji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terdefinisi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584F1-F55F-4B0C-B5D9-A11C6C38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B0439-5B26-468E-8722-A309F424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01" y="2707284"/>
            <a:ext cx="5446970" cy="530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31F208-4015-4C4A-BD4D-C27606EE5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749" y="3354335"/>
            <a:ext cx="9733931" cy="630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DF155F-466C-4190-848B-06F54702A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749" y="4734580"/>
            <a:ext cx="10221059" cy="630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638CB-5BFC-BDD0-2914-4885504D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Perkalian</a:t>
            </a:r>
            <a:r>
              <a:rPr lang="en-US" dirty="0"/>
              <a:t> dua </a:t>
            </a:r>
            <a:r>
              <a:rPr lang="en-US" dirty="0" err="1"/>
              <a:t>buah</a:t>
            </a:r>
            <a:r>
              <a:rPr lang="en-US" dirty="0"/>
              <a:t> triplet</a:t>
            </a:r>
          </a:p>
        </p:txBody>
      </p:sp>
    </p:spTree>
    <p:extLst>
      <p:ext uri="{BB962C8B-B14F-4D97-AF65-F5344CB8AC3E}">
        <p14:creationId xmlns:p14="http://schemas.microsoft.com/office/powerpoint/2010/main" val="86164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803E-B690-4E5C-BE61-312052C3E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080"/>
            <a:ext cx="11079480" cy="5307023"/>
          </a:xfrm>
        </p:spPr>
        <p:txBody>
          <a:bodyPr/>
          <a:lstStyle/>
          <a:p>
            <a:r>
              <a:rPr lang="en-US" dirty="0" err="1"/>
              <a:t>Diceritakan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putra</a:t>
            </a:r>
            <a:r>
              <a:rPr lang="en-US" dirty="0"/>
              <a:t> Sir William Hamilton yang </a:t>
            </a:r>
            <a:r>
              <a:rPr lang="en-US" dirty="0" err="1"/>
              <a:t>berusia</a:t>
            </a:r>
            <a:r>
              <a:rPr lang="en-US" dirty="0"/>
              <a:t> 8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bertanya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sarapan</a:t>
            </a:r>
            <a:r>
              <a:rPr lang="en-US" dirty="0"/>
              <a:t> </a:t>
            </a:r>
            <a:r>
              <a:rPr lang="en-US" dirty="0" err="1"/>
              <a:t>pagi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“Well, Papa, can you multiply triplets?”          </a:t>
            </a:r>
            <a:r>
              <a:rPr lang="en-US" dirty="0">
                <a:solidFill>
                  <a:srgbClr val="FF0000"/>
                </a:solidFill>
              </a:rPr>
              <a:t>(triplets: 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i="1" dirty="0">
                <a:solidFill>
                  <a:srgbClr val="FF0000"/>
                </a:solidFill>
              </a:rPr>
              <a:t>bi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i="1" dirty="0" err="1">
                <a:solidFill>
                  <a:srgbClr val="FF0000"/>
                </a:solidFill>
              </a:rPr>
              <a:t>cj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   Hamilton </a:t>
            </a:r>
            <a:r>
              <a:rPr lang="en-US" dirty="0" err="1"/>
              <a:t>menggeleng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dan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sedih</a:t>
            </a:r>
            <a:r>
              <a:rPr lang="en-US" dirty="0"/>
              <a:t> </a:t>
            </a:r>
            <a:r>
              <a:rPr lang="en-US" dirty="0" err="1"/>
              <a:t>berkata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“No, I can only add and subtract them.” </a:t>
            </a:r>
          </a:p>
          <a:p>
            <a:pPr marL="173038" indent="-173038">
              <a:buNone/>
            </a:pPr>
            <a:r>
              <a:rPr lang="en-US" dirty="0"/>
              <a:t>  Hamilton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 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i="1" dirty="0" err="1"/>
              <a:t>ij</a:t>
            </a:r>
            <a:r>
              <a:rPr lang="en-US" i="1" dirty="0"/>
              <a:t> </a:t>
            </a:r>
            <a:r>
              <a:rPr lang="en-US" dirty="0"/>
              <a:t>dan </a:t>
            </a:r>
            <a:r>
              <a:rPr lang="en-US" i="1" dirty="0"/>
              <a:t>ji</a:t>
            </a:r>
            <a:r>
              <a:rPr lang="en-US" dirty="0"/>
              <a:t>.</a:t>
            </a:r>
          </a:p>
          <a:p>
            <a:pPr marL="173038" indent="-173038">
              <a:buNone/>
            </a:pPr>
            <a:endParaRPr lang="en-US" dirty="0"/>
          </a:p>
          <a:p>
            <a:r>
              <a:rPr lang="en-US" dirty="0"/>
              <a:t>Hamilton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menyerah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triplets </a:t>
            </a:r>
            <a:r>
              <a:rPr lang="en-US" dirty="0" err="1"/>
              <a:t>menjadi</a:t>
            </a:r>
            <a:r>
              <a:rPr lang="en-US" dirty="0"/>
              <a:t> quadruplets: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800" i="1" dirty="0">
                <a:solidFill>
                  <a:srgbClr val="FF0000"/>
                </a:solidFill>
              </a:rPr>
              <a:t>z</a:t>
            </a:r>
            <a:r>
              <a:rPr lang="en-US" sz="2800" dirty="0">
                <a:solidFill>
                  <a:srgbClr val="FF0000"/>
                </a:solidFill>
              </a:rPr>
              <a:t> =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 + </a:t>
            </a:r>
            <a:r>
              <a:rPr lang="en-US" sz="2800" i="1" dirty="0">
                <a:solidFill>
                  <a:srgbClr val="FF0000"/>
                </a:solidFill>
              </a:rPr>
              <a:t>bi</a:t>
            </a:r>
            <a:r>
              <a:rPr lang="en-US" sz="2800" dirty="0">
                <a:solidFill>
                  <a:srgbClr val="FF0000"/>
                </a:solidFill>
              </a:rPr>
              <a:t> + </a:t>
            </a:r>
            <a:r>
              <a:rPr lang="en-US" sz="2800" i="1" dirty="0" err="1">
                <a:solidFill>
                  <a:srgbClr val="FF0000"/>
                </a:solidFill>
              </a:rPr>
              <a:t>cj</a:t>
            </a:r>
            <a:r>
              <a:rPr lang="en-US" sz="2800" dirty="0">
                <a:solidFill>
                  <a:srgbClr val="FF0000"/>
                </a:solidFill>
              </a:rPr>
              <a:t> + </a:t>
            </a:r>
            <a:r>
              <a:rPr lang="en-US" sz="2800" i="1" dirty="0">
                <a:solidFill>
                  <a:srgbClr val="FF0000"/>
                </a:solidFill>
              </a:rPr>
              <a:t>dk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pPr marL="173038" indent="-173038">
              <a:buNone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8F81-FC8D-4545-922F-58AB8BB4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5B1C-1C0D-426B-89AB-BADF23094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7255"/>
            <a:ext cx="10515600" cy="5409708"/>
          </a:xfrm>
        </p:spPr>
        <p:txBody>
          <a:bodyPr/>
          <a:lstStyle/>
          <a:p>
            <a:r>
              <a:rPr lang="en-US" dirty="0" err="1"/>
              <a:t>Misalkan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z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i</a:t>
            </a:r>
            <a:r>
              <a:rPr lang="en-US" dirty="0"/>
              <a:t> +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dirty="0"/>
              <a:t>j</a:t>
            </a:r>
            <a:r>
              <a:rPr lang="en-US" dirty="0"/>
              <a:t> +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i="1" dirty="0"/>
              <a:t>k 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z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i="1" dirty="0"/>
              <a:t>i</a:t>
            </a:r>
            <a:r>
              <a:rPr lang="en-US" dirty="0"/>
              <a:t> +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i="1" dirty="0"/>
              <a:t>j</a:t>
            </a:r>
            <a:r>
              <a:rPr lang="en-US" dirty="0"/>
              <a:t> + 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i="1" dirty="0"/>
              <a:t>k</a:t>
            </a:r>
            <a:r>
              <a:rPr lang="en-US" dirty="0"/>
              <a:t> </a:t>
            </a:r>
          </a:p>
          <a:p>
            <a:r>
              <a:rPr lang="en-US" dirty="0" err="1"/>
              <a:t>Kalikan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9492D-D965-450A-9BFF-A9937757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40D2B-6F85-4DF9-BE88-D5BE8C18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32" y="2931986"/>
            <a:ext cx="8422708" cy="504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00038-DA45-4397-B26C-D9F7542D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245" y="3486876"/>
            <a:ext cx="6231989" cy="269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1EC9B-3424-4193-B090-7D5CC2AE9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/>
          <a:lstStyle/>
          <a:p>
            <a:r>
              <a:rPr lang="en-US" dirty="0" err="1"/>
              <a:t>Sulihkan</a:t>
            </a:r>
            <a:r>
              <a:rPr lang="en-US" dirty="0"/>
              <a:t> </a:t>
            </a:r>
            <a:r>
              <a:rPr lang="en-US" i="1" dirty="0"/>
              <a:t>i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j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baseline="30000" dirty="0"/>
              <a:t>2</a:t>
            </a:r>
            <a:r>
              <a:rPr lang="en-US" dirty="0"/>
              <a:t> = –1, </a:t>
            </a:r>
            <a:r>
              <a:rPr lang="en-US" dirty="0" err="1"/>
              <a:t>diperoleh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persamaan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i="1" dirty="0" err="1"/>
              <a:t>ij</a:t>
            </a:r>
            <a:r>
              <a:rPr lang="en-US" dirty="0"/>
              <a:t>, </a:t>
            </a:r>
            <a:r>
              <a:rPr lang="en-US" i="1" dirty="0" err="1"/>
              <a:t>ik</a:t>
            </a:r>
            <a:r>
              <a:rPr lang="en-US" dirty="0"/>
              <a:t>, </a:t>
            </a:r>
            <a:r>
              <a:rPr lang="en-US" i="1" dirty="0"/>
              <a:t>ji</a:t>
            </a:r>
            <a:r>
              <a:rPr lang="en-US" dirty="0"/>
              <a:t>, </a:t>
            </a:r>
            <a:r>
              <a:rPr lang="en-US" i="1" dirty="0" err="1"/>
              <a:t>jk</a:t>
            </a:r>
            <a:r>
              <a:rPr lang="en-US" dirty="0"/>
              <a:t>, </a:t>
            </a:r>
            <a:r>
              <a:rPr lang="en-US" i="1" dirty="0" err="1"/>
              <a:t>ki</a:t>
            </a:r>
            <a:r>
              <a:rPr lang="en-US" dirty="0"/>
              <a:t>, dan </a:t>
            </a:r>
            <a:r>
              <a:rPr lang="en-US" i="1" dirty="0" err="1"/>
              <a:t>kj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terdefinisi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F86DC-B713-4E4A-B463-917B814E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11D32-4FD9-4A92-9BE2-FD0BECF2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56" y="2146340"/>
            <a:ext cx="9091487" cy="18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7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</TotalTime>
  <Words>2856</Words>
  <Application>Microsoft Office PowerPoint</Application>
  <PresentationFormat>Widescreen</PresentationFormat>
  <Paragraphs>341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Courier New</vt:lpstr>
      <vt:lpstr>Minion-Italic</vt:lpstr>
      <vt:lpstr>Minion-Regular</vt:lpstr>
      <vt:lpstr>MTMI</vt:lpstr>
      <vt:lpstr>MTSYN</vt:lpstr>
      <vt:lpstr>Tahoma</vt:lpstr>
      <vt:lpstr>Office Theme</vt:lpstr>
      <vt:lpstr>Aljabar Quaternion </vt:lpstr>
      <vt:lpstr>PowerPoint Presentation</vt:lpstr>
      <vt:lpstr>Bilangan Quaternion</vt:lpstr>
      <vt:lpstr>PowerPoint Presentation</vt:lpstr>
      <vt:lpstr>Penjumlahan dua buah triplet</vt:lpstr>
      <vt:lpstr>Perkalian dua buah triplet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Aksioma-aksioma di dalam Aljabar Quaternion</vt:lpstr>
      <vt:lpstr>PowerPoint Presentation</vt:lpstr>
      <vt:lpstr>PowerPoint Presentation</vt:lpstr>
      <vt:lpstr>Latihan (Kuis 2020)</vt:lpstr>
      <vt:lpstr>Latihan (Kuis 2021)</vt:lpstr>
      <vt:lpstr>PowerPoint Presentation</vt:lpstr>
      <vt:lpstr>Latihan (Kuis 2022)</vt:lpstr>
      <vt:lpstr>Latihan (Kuis 2020)</vt:lpstr>
      <vt:lpstr>PowerPoint Presentation</vt:lpstr>
      <vt:lpstr>Latihan 1</vt:lpstr>
      <vt:lpstr>PowerPoint Presentation</vt:lpstr>
      <vt:lpstr>Quaternion di dalam Bahasa Python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Aljabar Quaternion </dc:title>
  <dc:creator>Rinaldi Munir</dc:creator>
  <cp:lastModifiedBy>Dr. Ir. Rinaldi, M.T.</cp:lastModifiedBy>
  <cp:revision>453</cp:revision>
  <dcterms:created xsi:type="dcterms:W3CDTF">2020-09-19T08:47:06Z</dcterms:created>
  <dcterms:modified xsi:type="dcterms:W3CDTF">2023-11-10T02:57:32Z</dcterms:modified>
</cp:coreProperties>
</file>