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75" r:id="rId3"/>
    <p:sldId id="276" r:id="rId4"/>
    <p:sldId id="283" r:id="rId5"/>
    <p:sldId id="277" r:id="rId6"/>
    <p:sldId id="292" r:id="rId7"/>
    <p:sldId id="298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7" r:id="rId21"/>
    <p:sldId id="293" r:id="rId22"/>
    <p:sldId id="300" r:id="rId23"/>
    <p:sldId id="301" r:id="rId24"/>
    <p:sldId id="316" r:id="rId25"/>
    <p:sldId id="315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311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440680"/>
            <a:ext cx="9144000" cy="119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#24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4594D-98C0-33EC-CE51-CFC80EFFE42D}"/>
              </a:ext>
            </a:extLst>
          </p:cNvPr>
          <p:cNvSpPr txBox="1"/>
          <p:nvPr/>
        </p:nvSpPr>
        <p:spPr>
          <a:xfrm>
            <a:off x="9015966" y="2670481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2023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1A96D-3D17-40E5-727F-19852C9EA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94080"/>
                <a:ext cx="10515600" cy="528288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Pembagian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</a:t>
                </a:r>
                <a:r>
                  <a:rPr lang="en-US" sz="2400" i="1" dirty="0"/>
                  <a:t>ib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</a:t>
                </a:r>
                <a:r>
                  <a:rPr lang="en-US" sz="2400" i="1" dirty="0"/>
                  <a:t>ib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</a:t>
                </a:r>
              </a:p>
              <a:p>
                <a:pPr marL="0" indent="0">
                  <a:buNone/>
                </a:pPr>
                <a:r>
                  <a:rPr lang="en-US" sz="2400" dirty="0"/>
                  <a:t>    Jadi,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1A96D-3D17-40E5-727F-19852C9EA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94080"/>
                <a:ext cx="10515600" cy="5282883"/>
              </a:xfrm>
              <a:blipFill>
                <a:blip r:embed="rId2"/>
                <a:stretch>
                  <a:fillRect l="-81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29A9A-FDA2-521B-F340-20ECC9A3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4FAC0-B6B9-CB65-FF8B-101E1137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27" y="2171700"/>
            <a:ext cx="349691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A6406-E770-1410-87E7-7FF7265B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66" y="3487420"/>
            <a:ext cx="5203231" cy="26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A5585-AF4C-4D1E-4FE4-CB944E1E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3: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aritmetika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, </a:t>
            </a:r>
            <a:r>
              <a:rPr lang="en-US" sz="2400" dirty="0" err="1"/>
              <a:t>perkalian</a:t>
            </a:r>
            <a:r>
              <a:rPr lang="en-US" sz="2400" dirty="0"/>
              <a:t>, dan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juga (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i="1" dirty="0"/>
              <a:t>closure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ketertutupan</a:t>
            </a:r>
            <a:r>
              <a:rPr lang="en-US" sz="2400" dirty="0"/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33D3-1122-39F0-32C5-6004EBA5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9B983-F5CB-75F6-9A19-2002105E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27" y="1223010"/>
            <a:ext cx="3788395" cy="2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1F6E-EE99-765C-C68C-18173D38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sekawan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:  </a:t>
            </a:r>
          </a:p>
          <a:p>
            <a:pPr marL="0" indent="0">
              <a:buNone/>
            </a:pPr>
            <a:r>
              <a:rPr lang="en-US" sz="2400" dirty="0"/>
              <a:t>          </a:t>
            </a:r>
            <a:r>
              <a:rPr lang="en-US" sz="2400" dirty="0" err="1"/>
              <a:t>Misalkan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dan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233363" indent="-233363">
              <a:buNone/>
            </a:pPr>
            <a:r>
              <a:rPr lang="en-US" sz="2400" dirty="0"/>
              <a:t>  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                        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</a:t>
            </a:r>
            <a:r>
              <a:rPr lang="en-US" sz="2400" i="1" dirty="0"/>
              <a:t>dot product</a:t>
            </a:r>
            <a:r>
              <a:rPr lang="en-US" sz="2400" dirty="0"/>
              <a:t>)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,                        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: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14A0E-0025-9634-3E63-A83636CF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A6DFF-9205-B4C9-AFC0-C779458C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22" y="1390885"/>
            <a:ext cx="1965289" cy="928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E011B-2BED-71C2-C439-14743E32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349" y="2570699"/>
            <a:ext cx="1909834" cy="485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5AEDF-7B4B-BA05-68F2-C491DC75B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182" y="3581082"/>
            <a:ext cx="4973638" cy="1057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8B5EF-D16F-8269-D7CF-62ABF5CA7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462" y="4639755"/>
            <a:ext cx="1592897" cy="345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9C29E5-CC2D-E5D9-CD0B-A563510F1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960" y="4991120"/>
            <a:ext cx="1537554" cy="277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ABAED5-A172-C79B-8110-731249299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621" y="5375814"/>
            <a:ext cx="1176779" cy="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2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20BC-67C1-866A-1981-F695B52E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>
            <a:normAutofit/>
          </a:bodyPr>
          <a:lstStyle/>
          <a:p>
            <a:r>
              <a:rPr lang="en-US" sz="2400" dirty="0" err="1"/>
              <a:t>Ingatlah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tafsiran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mutlak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area parallelogram yang </a:t>
            </a:r>
            <a:r>
              <a:rPr lang="en-US" sz="2400" dirty="0" err="1"/>
              <a:t>yang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oleh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Area parallelogram </a:t>
            </a:r>
            <a:r>
              <a:rPr lang="en-US" sz="2400" dirty="0" err="1"/>
              <a:t>dibentuk</a:t>
            </a:r>
            <a:r>
              <a:rPr lang="en-US" sz="2400" dirty="0"/>
              <a:t> oleh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dan </a:t>
            </a:r>
            <a:r>
              <a:rPr lang="en-US" sz="2400" i="1" dirty="0"/>
              <a:t>z</a:t>
            </a:r>
            <a:r>
              <a:rPr lang="en-US" sz="2400" baseline="-25000" dirty="0"/>
              <a:t>2 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B1C4-F37E-2ABB-C79D-ADFD2060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36173-9E6B-51EE-FD27-F0EDF09B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67" y="1985486"/>
            <a:ext cx="2753782" cy="976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D1FB2-4D6B-8151-48F8-8B21463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2819082"/>
            <a:ext cx="4680640" cy="371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E6F351-F958-ED7C-297F-FD7E4E7FF2D7}"/>
              </a:ext>
            </a:extLst>
          </p:cNvPr>
          <p:cNvSpPr txBox="1"/>
          <p:nvPr/>
        </p:nvSpPr>
        <p:spPr>
          <a:xfrm flipH="1">
            <a:off x="6301222" y="3318589"/>
            <a:ext cx="45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Paralelogram</a:t>
            </a:r>
            <a:r>
              <a:rPr lang="en-US" sz="2400" dirty="0"/>
              <a:t> =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0F646-2648-0F29-1CA4-E41F29D3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602" y="4065725"/>
            <a:ext cx="1486212" cy="402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028D9-72CD-6EF7-CB74-8710B31520F1}"/>
              </a:ext>
            </a:extLst>
          </p:cNvPr>
          <p:cNvSpPr txBox="1"/>
          <p:nvPr/>
        </p:nvSpPr>
        <p:spPr>
          <a:xfrm flipH="1">
            <a:off x="6301222" y="4719121"/>
            <a:ext cx="561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Luas </a:t>
            </a:r>
            <a:r>
              <a:rPr lang="en-US" sz="2400" dirty="0" err="1"/>
              <a:t>segitiga</a:t>
            </a:r>
            <a:r>
              <a:rPr lang="en-US" sz="2400" dirty="0"/>
              <a:t> OZ</a:t>
            </a:r>
            <a:r>
              <a:rPr lang="en-US" sz="2400" baseline="-25000" dirty="0"/>
              <a:t>1</a:t>
            </a:r>
            <a:r>
              <a:rPr lang="en-US" sz="2400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½ Luas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93B58-1BEA-9138-FA17-F4C9453FE933}"/>
              </a:ext>
            </a:extLst>
          </p:cNvPr>
          <p:cNvSpPr txBox="1"/>
          <p:nvPr/>
        </p:nvSpPr>
        <p:spPr>
          <a:xfrm flipH="1">
            <a:off x="6332219" y="4003972"/>
            <a:ext cx="45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Luas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|                     | </a:t>
            </a:r>
          </a:p>
        </p:txBody>
      </p:sp>
    </p:spTree>
    <p:extLst>
      <p:ext uri="{BB962C8B-B14F-4D97-AF65-F5344CB8AC3E}">
        <p14:creationId xmlns:p14="http://schemas.microsoft.com/office/powerpoint/2010/main" val="202875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84B5-EF04-D6F6-9784-9C0EA329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Aksioma-aksioma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80FB3-2B6A-A579-2195-D43C4D9B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Diberikan</a:t>
            </a:r>
            <a:r>
              <a:rPr lang="en-US" sz="2400" dirty="0"/>
              <a:t> z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, z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 </a:t>
            </a:r>
            <a:r>
              <a:rPr lang="en-US" sz="2400" b="1" dirty="0">
                <a:sym typeface="Symbol" panose="05050102010706020507" pitchFamily="18" charset="2"/>
              </a:rPr>
              <a:t>C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aksioma-aksioma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berlaku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2ACD8-051A-AD7C-2B09-AE2DEC96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02C7F-ABC0-2ED1-C0B1-1BF6F286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3980"/>
            <a:ext cx="7232073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9C27F-3F4E-3EAA-C0FA-4F75E460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2" y="4603780"/>
            <a:ext cx="7930949" cy="22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25956-3D75-D0E6-0A31-3C575F42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7CA6C-DA89-2DB2-CD44-D994D318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17" y="471805"/>
            <a:ext cx="7858125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A27ED-1D11-DE09-083D-45C36976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91" y="3485515"/>
            <a:ext cx="8029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1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40503-3757-82F8-75AA-62BF1C9E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69176-CD59-76B8-7C57-6C916F73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87" y="641667"/>
            <a:ext cx="7286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6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E0B1-8D78-410D-B681-084C6DBA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478B-0820-F647-02E2-D06AC278B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Rotor: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endParaRPr lang="en-US" sz="2400" dirty="0"/>
          </a:p>
          <a:p>
            <a:r>
              <a:rPr lang="en-US" sz="2400" i="1" dirty="0"/>
              <a:t>i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tafsiran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rotor</a:t>
            </a:r>
          </a:p>
          <a:p>
            <a:r>
              <a:rPr lang="en-US" sz="2400" dirty="0"/>
              <a:t>Jika </a:t>
            </a:r>
            <a:r>
              <a:rPr lang="en-US" sz="2400" i="1" dirty="0"/>
              <a:t>a + bi 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     </a:t>
            </a:r>
            <a:r>
              <a:rPr lang="en-US" sz="2400" i="1" dirty="0" err="1"/>
              <a:t>i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dirty="0"/>
              <a:t>) = </a:t>
            </a:r>
            <a:r>
              <a:rPr lang="en-US" sz="2400" i="1" dirty="0"/>
              <a:t>ai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dirty="0"/>
              <a:t>(–1) = 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</a:t>
            </a:r>
          </a:p>
          <a:p>
            <a:r>
              <a:rPr lang="en-US" sz="2400" dirty="0"/>
              <a:t>Jika 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(–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) = –</a:t>
            </a:r>
            <a:r>
              <a:rPr lang="en-US" sz="2400" i="1" dirty="0"/>
              <a:t>bi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baseline="30000" dirty="0"/>
              <a:t>2 </a:t>
            </a:r>
            <a:r>
              <a:rPr lang="en-US" sz="2400" dirty="0"/>
              <a:t> = 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 </a:t>
            </a:r>
          </a:p>
          <a:p>
            <a:r>
              <a:rPr lang="en-US" sz="2400" dirty="0"/>
              <a:t>Jika 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(–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</a:t>
            </a:r>
            <a:r>
              <a:rPr lang="en-US" sz="2400" dirty="0"/>
              <a:t>) = –</a:t>
            </a:r>
            <a:r>
              <a:rPr lang="en-US" sz="2400" i="1" dirty="0"/>
              <a:t>ai </a:t>
            </a:r>
            <a:r>
              <a:rPr lang="en-US" sz="2400" dirty="0"/>
              <a:t>– </a:t>
            </a:r>
            <a:r>
              <a:rPr lang="en-US" sz="2400" i="1" dirty="0"/>
              <a:t>bi</a:t>
            </a:r>
            <a:r>
              <a:rPr lang="en-US" sz="2400" baseline="30000" dirty="0"/>
              <a:t>2 </a:t>
            </a:r>
            <a:r>
              <a:rPr lang="en-US" sz="2400" dirty="0"/>
              <a:t> = </a:t>
            </a:r>
            <a:r>
              <a:rPr lang="en-US" sz="2400" i="1" dirty="0"/>
              <a:t>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</a:p>
          <a:p>
            <a:r>
              <a:rPr lang="en-US" sz="2400" dirty="0"/>
              <a:t>Jika </a:t>
            </a:r>
            <a:r>
              <a:rPr lang="en-US" sz="2400" i="1" dirty="0"/>
              <a:t>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i="1" dirty="0"/>
              <a:t>(b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  <a:r>
              <a:rPr lang="en-US" sz="2400" dirty="0"/>
              <a:t>) = </a:t>
            </a:r>
            <a:r>
              <a:rPr lang="en-US" sz="2400" i="1" dirty="0"/>
              <a:t>bi </a:t>
            </a:r>
            <a:r>
              <a:rPr lang="en-US" sz="2400" dirty="0"/>
              <a:t>– </a:t>
            </a:r>
            <a:r>
              <a:rPr lang="en-US" sz="2400" i="1" dirty="0"/>
              <a:t>ai</a:t>
            </a:r>
            <a:r>
              <a:rPr lang="en-US" sz="2400" baseline="30000" dirty="0"/>
              <a:t>2 </a:t>
            </a:r>
            <a:r>
              <a:rPr lang="en-US" sz="2400" dirty="0"/>
              <a:t> = </a:t>
            </a:r>
            <a:r>
              <a:rPr lang="en-US" sz="2400" i="1" dirty="0"/>
              <a:t>a +</a:t>
            </a:r>
            <a:r>
              <a:rPr lang="en-US" sz="2400" dirty="0"/>
              <a:t> </a:t>
            </a:r>
            <a:r>
              <a:rPr lang="en-US" sz="2400" i="1" dirty="0"/>
              <a:t>bi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35196-32D3-25F7-B9CC-889D231A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4E70-D902-CA53-60BC-9CE5F656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71" y="1837689"/>
            <a:ext cx="5420129" cy="4464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7414E-E213-21EE-A055-E1E213D05219}"/>
              </a:ext>
            </a:extLst>
          </p:cNvPr>
          <p:cNvSpPr txBox="1"/>
          <p:nvPr/>
        </p:nvSpPr>
        <p:spPr>
          <a:xfrm>
            <a:off x="838200" y="6164567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Pertanyaan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apa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hasilnya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bi </a:t>
            </a:r>
            <a:r>
              <a:rPr lang="en-US" sz="2400" dirty="0" err="1">
                <a:solidFill>
                  <a:srgbClr val="FF0000"/>
                </a:solidFill>
              </a:rPr>
              <a:t>dikalikan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–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3000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5AB4-D870-E8ED-0EB2-89774863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Euler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634E-F9D0-B458-3772-53AE02885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i="1" dirty="0"/>
              <a:t>e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8BBB-3807-99DB-D2E2-00AD58B1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0B303-A8E6-1ADF-4C82-92D22366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10" y="2354262"/>
            <a:ext cx="2342368" cy="86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0A39D-1EA4-E846-6BDC-F01AE35830E1}"/>
              </a:ext>
            </a:extLst>
          </p:cNvPr>
          <p:cNvSpPr txBox="1"/>
          <p:nvPr/>
        </p:nvSpPr>
        <p:spPr>
          <a:xfrm>
            <a:off x="1076446" y="3429000"/>
            <a:ext cx="739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602AD-3128-D0C6-51C7-2F6570A4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83" y="4042671"/>
            <a:ext cx="5220018" cy="820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44F5A5-E310-EBAE-5634-857F27E4CB7F}"/>
              </a:ext>
            </a:extLst>
          </p:cNvPr>
          <p:cNvSpPr txBox="1"/>
          <p:nvPr/>
        </p:nvSpPr>
        <p:spPr>
          <a:xfrm>
            <a:off x="1076446" y="5034067"/>
            <a:ext cx="767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30000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329D13-B7EF-6A6D-64B9-DD7446657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010" y="5664689"/>
            <a:ext cx="4772977" cy="8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40BA-9E67-0C41-211C-76806DEA2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516563"/>
          </a:xfrm>
        </p:spPr>
        <p:txBody>
          <a:bodyPr>
            <a:normAutofit/>
          </a:bodyPr>
          <a:lstStyle/>
          <a:p>
            <a:r>
              <a:rPr lang="en-US" sz="2400" dirty="0"/>
              <a:t>sin(x) dan cos(x), x </a:t>
            </a:r>
            <a:r>
              <a:rPr lang="en-US" sz="2400" dirty="0" err="1"/>
              <a:t>dalam</a:t>
            </a:r>
            <a:r>
              <a:rPr lang="en-US" sz="2400" dirty="0"/>
              <a:t> radian,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D954-9499-1802-A109-DC91CACF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DCE72-8488-134E-D8B0-854078EE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57" y="1178877"/>
            <a:ext cx="3734414" cy="1594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365BD-5D06-5801-F3D7-07D9411C8981}"/>
              </a:ext>
            </a:extLst>
          </p:cNvPr>
          <p:cNvSpPr txBox="1"/>
          <p:nvPr/>
        </p:nvSpPr>
        <p:spPr>
          <a:xfrm>
            <a:off x="966077" y="2953067"/>
            <a:ext cx="901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Perpangkatan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i="1" dirty="0"/>
              <a:t>ix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00687-00D7-E618-49B4-81907D9D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13" y="3594118"/>
            <a:ext cx="5790054" cy="954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67436-83F6-EA4C-14D5-C0052DD600C1}"/>
              </a:ext>
            </a:extLst>
          </p:cNvPr>
          <p:cNvSpPr txBox="1"/>
          <p:nvPr/>
        </p:nvSpPr>
        <p:spPr>
          <a:xfrm>
            <a:off x="1239520" y="4548970"/>
            <a:ext cx="326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C2EC7B-9CEE-906D-ED05-605D6E4D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513" y="5146124"/>
            <a:ext cx="526799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1360"/>
            <a:ext cx="10918371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Howard Anton &amp; Chris </a:t>
            </a:r>
            <a:r>
              <a:rPr lang="en-US" sz="2800" dirty="0" err="1"/>
              <a:t>Rores</a:t>
            </a:r>
            <a:r>
              <a:rPr lang="en-US" sz="2800" dirty="0"/>
              <a:t>, </a:t>
            </a:r>
            <a:r>
              <a:rPr lang="en-US" sz="2800" i="1" dirty="0"/>
              <a:t>Elementary Linear Algebra, 10</a:t>
            </a:r>
            <a:r>
              <a:rPr lang="en-US" sz="2800" i="1" baseline="30000" dirty="0"/>
              <a:t>th</a:t>
            </a:r>
            <a:r>
              <a:rPr lang="en-US" sz="2800" i="1" dirty="0"/>
              <a:t> Edition</a:t>
            </a:r>
          </a:p>
          <a:p>
            <a:pPr marL="514350" indent="-514350">
              <a:buAutoNum type="arabicPeriod"/>
              <a:defRPr/>
            </a:pPr>
            <a:endParaRPr lang="en-US" dirty="0"/>
          </a:p>
          <a:p>
            <a:pPr marL="514350" indent="-514350">
              <a:buAutoNum type="arabicPeriod"/>
              <a:defRPr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371B-1C24-F9C8-9C84-8EB181D1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>
            <a:normAutofit/>
          </a:bodyPr>
          <a:lstStyle/>
          <a:p>
            <a:r>
              <a:rPr lang="en-US" sz="2400" dirty="0" err="1"/>
              <a:t>Kumpulkan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83256-AFD1-8710-9B25-EE25A279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8C574-C6C7-DFDA-A5B8-74CD6DD0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09" y="1217612"/>
            <a:ext cx="6926877" cy="966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AE16F6-EB3D-EFB7-01A8-F0E0FE60A09D}"/>
              </a:ext>
            </a:extLst>
          </p:cNvPr>
          <p:cNvSpPr txBox="1"/>
          <p:nvPr/>
        </p:nvSpPr>
        <p:spPr>
          <a:xfrm>
            <a:off x="3383280" y="2402760"/>
            <a:ext cx="91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C7FD3-C25C-B91B-25EA-8C9D2CCDB994}"/>
              </a:ext>
            </a:extLst>
          </p:cNvPr>
          <p:cNvSpPr txBox="1"/>
          <p:nvPr/>
        </p:nvSpPr>
        <p:spPr>
          <a:xfrm>
            <a:off x="6784685" y="2310427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sin(x)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91DEF1-EBA3-3FD2-3B08-4F7A4FE10203}"/>
              </a:ext>
            </a:extLst>
          </p:cNvPr>
          <p:cNvCxnSpPr>
            <a:cxnSpLocks/>
          </p:cNvCxnSpPr>
          <p:nvPr/>
        </p:nvCxnSpPr>
        <p:spPr>
          <a:xfrm>
            <a:off x="2641600" y="2290107"/>
            <a:ext cx="25806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6B2A4F-B0C0-BF23-DAAB-FBA1269F01BA}"/>
              </a:ext>
            </a:extLst>
          </p:cNvPr>
          <p:cNvCxnSpPr>
            <a:cxnSpLocks/>
          </p:cNvCxnSpPr>
          <p:nvPr/>
        </p:nvCxnSpPr>
        <p:spPr>
          <a:xfrm>
            <a:off x="5950900" y="2310427"/>
            <a:ext cx="25806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D91A71-04B1-94C4-BB5F-B8BF7CBCB015}"/>
              </a:ext>
            </a:extLst>
          </p:cNvPr>
          <p:cNvSpPr txBox="1"/>
          <p:nvPr/>
        </p:nvSpPr>
        <p:spPr>
          <a:xfrm>
            <a:off x="1281962" y="3218775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Jadi,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F30962-A76C-84F9-BAF9-EAA4AB4E6977}"/>
                  </a:ext>
                </a:extLst>
              </p:cNvPr>
              <p:cNvSpPr txBox="1"/>
              <p:nvPr/>
            </p:nvSpPr>
            <p:spPr>
              <a:xfrm>
                <a:off x="2267404" y="3746569"/>
                <a:ext cx="308905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F30962-A76C-84F9-BAF9-EAA4AB4E6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04" y="3746569"/>
                <a:ext cx="3089051" cy="381258"/>
              </a:xfrm>
              <a:prstGeom prst="rect">
                <a:avLst/>
              </a:prstGeom>
              <a:blipFill>
                <a:blip r:embed="rId3"/>
                <a:stretch>
                  <a:fillRect l="-986" t="-1613" r="-295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3843D2C-8595-6F12-EF38-BBCE6E54B8A6}"/>
              </a:ext>
            </a:extLst>
          </p:cNvPr>
          <p:cNvSpPr/>
          <p:nvPr/>
        </p:nvSpPr>
        <p:spPr>
          <a:xfrm>
            <a:off x="2021267" y="3556000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E0FA4-7DEF-AEEA-B045-5B8D15B00473}"/>
              </a:ext>
            </a:extLst>
          </p:cNvPr>
          <p:cNvSpPr txBox="1"/>
          <p:nvPr/>
        </p:nvSpPr>
        <p:spPr>
          <a:xfrm>
            <a:off x="1293787" y="6038462"/>
            <a:ext cx="712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Persamaan</a:t>
            </a:r>
            <a:r>
              <a:rPr lang="en-US" sz="2400" dirty="0"/>
              <a:t> yang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formula Euler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B838A-9C49-56CD-F892-6AF67DEAEE1F}"/>
              </a:ext>
            </a:extLst>
          </p:cNvPr>
          <p:cNvSpPr txBox="1"/>
          <p:nvPr/>
        </p:nvSpPr>
        <p:spPr>
          <a:xfrm>
            <a:off x="6321087" y="31443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dan,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62753-58FA-4C75-26D3-1702E37A1C0F}"/>
              </a:ext>
            </a:extLst>
          </p:cNvPr>
          <p:cNvSpPr/>
          <p:nvPr/>
        </p:nvSpPr>
        <p:spPr>
          <a:xfrm>
            <a:off x="7147925" y="3588901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C7E13C-F9EE-86CE-8749-F877DDB45CC5}"/>
                  </a:ext>
                </a:extLst>
              </p:cNvPr>
              <p:cNvSpPr txBox="1"/>
              <p:nvPr/>
            </p:nvSpPr>
            <p:spPr>
              <a:xfrm>
                <a:off x="7468304" y="3795335"/>
                <a:ext cx="325255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C7E13C-F9EE-86CE-8749-F877DDB45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04" y="3795335"/>
                <a:ext cx="3252557" cy="381258"/>
              </a:xfrm>
              <a:prstGeom prst="rect">
                <a:avLst/>
              </a:prstGeom>
              <a:blipFill>
                <a:blip r:embed="rId4"/>
                <a:stretch>
                  <a:fillRect l="-749" t="-1613" r="-280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33FD19F-E7D8-C80F-49B2-AA552703B8E5}"/>
              </a:ext>
            </a:extLst>
          </p:cNvPr>
          <p:cNvSpPr txBox="1"/>
          <p:nvPr/>
        </p:nvSpPr>
        <p:spPr>
          <a:xfrm>
            <a:off x="4296350" y="4638745"/>
            <a:ext cx="81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atau</a:t>
            </a:r>
            <a:r>
              <a:rPr lang="en-US" sz="2400" dirty="0"/>
              <a:t>,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BC2B7-832B-F0A3-3902-F0BF09B95192}"/>
              </a:ext>
            </a:extLst>
          </p:cNvPr>
          <p:cNvSpPr/>
          <p:nvPr/>
        </p:nvSpPr>
        <p:spPr>
          <a:xfrm>
            <a:off x="4560916" y="5113582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9D6471-CD24-2EB8-3153-02636950DC32}"/>
                  </a:ext>
                </a:extLst>
              </p:cNvPr>
              <p:cNvSpPr txBox="1"/>
              <p:nvPr/>
            </p:nvSpPr>
            <p:spPr>
              <a:xfrm>
                <a:off x="4703545" y="5310141"/>
                <a:ext cx="32573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9D6471-CD24-2EB8-3153-02636950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545" y="5310141"/>
                <a:ext cx="3257366" cy="381258"/>
              </a:xfrm>
              <a:prstGeom prst="rect">
                <a:avLst/>
              </a:prstGeom>
              <a:blipFill>
                <a:blip r:embed="rId5"/>
                <a:stretch>
                  <a:fillRect l="-936" t="-1587" r="-28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D0343E-1937-D20A-4F44-33008E3AB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9" y="146422"/>
            <a:ext cx="2032767" cy="25387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285E3-55C2-4D75-D571-D218964BE8B7}"/>
              </a:ext>
            </a:extLst>
          </p:cNvPr>
          <p:cNvSpPr txBox="1"/>
          <p:nvPr/>
        </p:nvSpPr>
        <p:spPr>
          <a:xfrm>
            <a:off x="10242835" y="2710309"/>
            <a:ext cx="1709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Leonhard Euler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5B660-1179-D730-3581-4E660411986D}"/>
              </a:ext>
            </a:extLst>
          </p:cNvPr>
          <p:cNvSpPr txBox="1"/>
          <p:nvPr/>
        </p:nvSpPr>
        <p:spPr>
          <a:xfrm>
            <a:off x="9561806" y="2957597"/>
            <a:ext cx="2743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15 April 1707 - 18 September 1783</a:t>
            </a:r>
          </a:p>
        </p:txBody>
      </p:sp>
    </p:spTree>
    <p:extLst>
      <p:ext uri="{BB962C8B-B14F-4D97-AF65-F5344CB8AC3E}">
        <p14:creationId xmlns:p14="http://schemas.microsoft.com/office/powerpoint/2010/main" val="30891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A0DFB-D39B-937F-B675-59E8366FF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2798"/>
                <a:ext cx="10515600" cy="54557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b="1" dirty="0" err="1"/>
                  <a:t>Contoh</a:t>
                </a:r>
                <a:r>
                  <a:rPr lang="en-US" sz="2600" b="1" dirty="0"/>
                  <a:t> 4: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/2,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/2)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sin(/2) = 0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(1) =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i="1" dirty="0"/>
                  <a:t>	     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sin() = –1 –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(0) = –1 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</a:t>
                </a:r>
                <a:r>
                  <a:rPr lang="en-US" sz="2600" i="1" dirty="0"/>
                  <a:t>     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0</a:t>
                </a:r>
                <a:r>
                  <a:rPr lang="en-US" sz="2600" dirty="0">
                    <a:sym typeface="Symbol" panose="05050102010706020507" pitchFamily="18" charset="2"/>
                  </a:rPr>
                  <a:t>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= cos(0</a:t>
                </a:r>
                <a:r>
                  <a:rPr lang="en-US" sz="2600" dirty="0">
                    <a:sym typeface="Symbol" panose="05050102010706020507" pitchFamily="18" charset="2"/>
                  </a:rPr>
                  <a:t>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sin(0) = 1 –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(0) = 1 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     </a:t>
                </a:r>
                <a:r>
                  <a:rPr lang="en-US" sz="2600" i="1" dirty="0"/>
                  <a:t>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/4,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/4)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sin(/4)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ym typeface="Symbol" panose="05050102010706020507" pitchFamily="18" charset="2"/>
                  </a:rPr>
                  <a:t>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A0DFB-D39B-937F-B675-59E8366FF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2798"/>
                <a:ext cx="10515600" cy="5455762"/>
              </a:xfrm>
              <a:blipFill>
                <a:blip r:embed="rId2"/>
                <a:stretch>
                  <a:fillRect l="-812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A5865-7747-6077-CB70-67266ADE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DD6D0-6ECF-70E1-BF65-E3EAA01F5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1840" y="501650"/>
                <a:ext cx="10916920" cy="5323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Apabila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mengalikan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z’ = </a:t>
                </a:r>
                <a:r>
                  <a:rPr lang="en-US" sz="2400" i="1" dirty="0"/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z</a:t>
                </a:r>
                <a:r>
                  <a:rPr lang="en-US" sz="2400" dirty="0"/>
                  <a:t>(–1) = –(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) = –</a:t>
                </a:r>
                <a:r>
                  <a:rPr lang="en-US" sz="2400" i="1" dirty="0"/>
                  <a:t>a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yang </a:t>
                </a:r>
                <a:r>
                  <a:rPr lang="en-US" sz="2400" dirty="0" err="1"/>
                  <a:t>diinterpretasikan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180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DD6D0-6ECF-70E1-BF65-E3EAA01F5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840" y="501650"/>
                <a:ext cx="10916920" cy="5323523"/>
              </a:xfrm>
              <a:blipFill>
                <a:blip r:embed="rId2"/>
                <a:stretch>
                  <a:fillRect l="-726" t="-1373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CFED-477C-6BD2-BE8B-EDEDA7D6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2DAC1-31F8-D096-0FAE-EB22BEB0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2324349"/>
            <a:ext cx="4866640" cy="40087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75D277-B140-004C-E88E-10EAAE7E7B8F}"/>
                  </a:ext>
                </a:extLst>
              </p:cNvPr>
              <p:cNvSpPr txBox="1"/>
              <p:nvPr/>
            </p:nvSpPr>
            <p:spPr>
              <a:xfrm>
                <a:off x="751840" y="2324349"/>
                <a:ext cx="6096000" cy="4032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Begitu juga,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kita </a:t>
                </a:r>
                <a:r>
                  <a:rPr lang="en-US" sz="2400" dirty="0" err="1"/>
                  <a:t>mengalikan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	  z’ = </a:t>
                </a:r>
                <a:r>
                  <a:rPr lang="en-US" sz="2400" i="1" dirty="0"/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= </a:t>
                </a:r>
                <a:r>
                  <a:rPr lang="en-US" sz="2400" i="1" dirty="0"/>
                  <a:t>zi</a:t>
                </a:r>
                <a:r>
                  <a:rPr lang="en-US" sz="2400" dirty="0"/>
                  <a:t> = (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)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–</a:t>
                </a:r>
                <a:r>
                  <a:rPr lang="en-US" sz="2400" i="1" dirty="0"/>
                  <a:t>b +</a:t>
                </a:r>
                <a:r>
                  <a:rPr lang="en-US" sz="2400" dirty="0"/>
                  <a:t> </a:t>
                </a:r>
                <a:r>
                  <a:rPr lang="en-US" sz="2400" i="1" dirty="0"/>
                  <a:t>ai </a:t>
                </a:r>
                <a:r>
                  <a:rPr lang="en-US" sz="2400" dirty="0"/>
                  <a:t>  </a:t>
                </a:r>
              </a:p>
              <a:p>
                <a:pPr marL="233363" indent="-233363">
                  <a:buNone/>
                </a:pPr>
                <a:r>
                  <a:rPr lang="en-US" sz="2400" dirty="0"/>
                  <a:t>   yang </a:t>
                </a:r>
                <a:r>
                  <a:rPr lang="en-US" sz="2400" dirty="0" err="1"/>
                  <a:t>diinterpretasikan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90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</a:t>
                </a:r>
              </a:p>
              <a:p>
                <a:pPr marL="233363" indent="-233363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ym typeface="Symbol" panose="05050102010706020507" pitchFamily="18" charset="2"/>
                  </a:rPr>
                  <a:t>Kesimpulan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rotor yang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z’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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jam,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z’ =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75D277-B140-004C-E88E-10EAAE7E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40" y="2324349"/>
                <a:ext cx="6096000" cy="4032001"/>
              </a:xfrm>
              <a:prstGeom prst="rect">
                <a:avLst/>
              </a:prstGeom>
              <a:blipFill>
                <a:blip r:embed="rId4"/>
                <a:stretch>
                  <a:fillRect l="-1300" t="-1208" b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8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3711-78A1-402E-A6FB-70B3BF0E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17EBA-AF8A-F3C1-9C12-A9AB057BA30C}"/>
                  </a:ext>
                </a:extLst>
              </p:cNvPr>
              <p:cNvSpPr txBox="1"/>
              <p:nvPr/>
            </p:nvSpPr>
            <p:spPr>
              <a:xfrm>
                <a:off x="650236" y="697230"/>
                <a:ext cx="9862828" cy="842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err="1"/>
                  <a:t>Secara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geometri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diartikan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lingkaran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jari-jari</a:t>
                </a:r>
                <a:r>
                  <a:rPr lang="en-US" sz="2400" dirty="0"/>
                  <a:t> = 1</a:t>
                </a:r>
              </a:p>
              <a:p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17EBA-AF8A-F3C1-9C12-A9AB057BA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6" y="697230"/>
                <a:ext cx="9862828" cy="842923"/>
              </a:xfrm>
              <a:prstGeom prst="rect">
                <a:avLst/>
              </a:prstGeom>
              <a:blipFill>
                <a:blip r:embed="rId2"/>
                <a:stretch>
                  <a:fillRect l="-309" t="-4317" r="-618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9C24F0-9797-8905-2617-E09B2E62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1843405"/>
            <a:ext cx="4400949" cy="47145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8FBA18-868E-3217-DB5E-8AC95AEF52DF}"/>
              </a:ext>
            </a:extLst>
          </p:cNvPr>
          <p:cNvSpPr txBox="1"/>
          <p:nvPr/>
        </p:nvSpPr>
        <p:spPr>
          <a:xfrm>
            <a:off x="6329363" y="5542259"/>
            <a:ext cx="53520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Gambar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i="1" dirty="0" err="1"/>
              <a:t>e</a:t>
            </a:r>
            <a:r>
              <a:rPr lang="en-US" sz="2000" i="1" baseline="30000" dirty="0" err="1"/>
              <a:t>iφ</a:t>
            </a:r>
            <a:r>
              <a:rPr lang="en-US" sz="2000" dirty="0"/>
              <a:t> = cos </a:t>
            </a:r>
            <a:r>
              <a:rPr lang="en-US" sz="2000" i="1" dirty="0"/>
              <a:t>φ</a:t>
            </a:r>
            <a:r>
              <a:rPr lang="en-US" sz="2000" dirty="0"/>
              <a:t> + </a:t>
            </a:r>
            <a:r>
              <a:rPr lang="en-US" sz="2000" i="1" dirty="0" err="1"/>
              <a:t>i</a:t>
            </a:r>
            <a:r>
              <a:rPr lang="en-US" sz="2000" dirty="0"/>
              <a:t> sin </a:t>
            </a:r>
            <a:r>
              <a:rPr lang="en-US" sz="2000" i="1" dirty="0"/>
              <a:t>φ</a:t>
            </a:r>
            <a:r>
              <a:rPr lang="en-US" sz="2000" dirty="0"/>
              <a:t> </a:t>
            </a:r>
            <a:r>
              <a:rPr lang="en-US" sz="2000" dirty="0" err="1"/>
              <a:t>diilustrasikan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kompleks</a:t>
            </a:r>
            <a:r>
              <a:rPr lang="en-US" sz="2000" dirty="0"/>
              <a:t>. 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Wikipedia)</a:t>
            </a:r>
          </a:p>
        </p:txBody>
      </p:sp>
    </p:spTree>
    <p:extLst>
      <p:ext uri="{BB962C8B-B14F-4D97-AF65-F5344CB8AC3E}">
        <p14:creationId xmlns:p14="http://schemas.microsoft.com/office/powerpoint/2010/main" val="112951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A14E9-9F2B-9941-D305-11D109A0D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9508"/>
                <a:ext cx="10515600" cy="54274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5: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bayangan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z = 3 – 4i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90 </a:t>
                </a:r>
                <a:r>
                  <a:rPr lang="en-US" sz="2400" dirty="0" err="1"/>
                  <a:t>derajat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	</a:t>
                </a:r>
                <a:r>
                  <a:rPr lang="en-US" sz="2400" dirty="0">
                    <a:sym typeface="Symbol" panose="05050102010706020507" pitchFamily="18" charset="2"/>
                  </a:rPr>
                  <a:t> z’ =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= (3 – 4i) e</a:t>
                </a:r>
                <a:r>
                  <a:rPr lang="en-US" sz="2400" baseline="30000" dirty="0"/>
                  <a:t>90i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		    </a:t>
                </a:r>
                <a:r>
                  <a:rPr lang="en-US" sz="2400" dirty="0"/>
                  <a:t>= (3 – 4i) (cos 90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sin 90)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(3 – 4i) (0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(3 – 4i) 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3i – 4i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3i – 4(-1)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4 + 3i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A14E9-9F2B-9941-D305-11D109A0D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9508"/>
                <a:ext cx="10515600" cy="5427455"/>
              </a:xfrm>
              <a:blipFill>
                <a:blip r:embed="rId2"/>
                <a:stretch>
                  <a:fillRect l="-928" t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ABBB1-7885-E5B5-D817-1BA37ECB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7A22-4006-9388-44FD-04C26A21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A6E9D-3F45-E5C7-1EC0-B89461588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1902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Nyatakan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kompleks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ID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ID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dalam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polar dan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eksponen</a:t>
                </a:r>
                <a:r>
                  <a:rPr lang="en-ID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D" sz="2400" b="1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ID" sz="24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A6E9D-3F45-E5C7-1EC0-B89461588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19020" cy="4351338"/>
              </a:xfrm>
              <a:blipFill>
                <a:blip r:embed="rId2"/>
                <a:stretch>
                  <a:fillRect l="-885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0A326-3017-81FB-CA3E-82CF37E8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18B74-2C65-B9E7-33E9-EC543151A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2381"/>
            <a:ext cx="10331043" cy="236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23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2E8B-2AD1-CB45-A146-E6D13F53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Latihan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D880-FE0C-18D0-451D-6FCDDBE392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Misalkan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3 – 8i,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5 + 10i, 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= –6i,  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 = 5, </a:t>
                </a:r>
                <a:r>
                  <a:rPr lang="en-US" sz="2400" dirty="0" err="1"/>
                  <a:t>hitunglah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      (ii)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   (iii)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 (iv)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/z</a:t>
                </a:r>
                <a:r>
                  <a:rPr lang="en-US" sz="2400" baseline="-25000" dirty="0"/>
                  <a:t>2           </a:t>
                </a:r>
                <a:r>
                  <a:rPr lang="en-US" sz="2400" dirty="0"/>
                  <a:t>(v)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/z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(vi)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* (vi)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*z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* </a:t>
                </a:r>
              </a:p>
              <a:p>
                <a:pPr marL="0" indent="0">
                  <a:buNone/>
                </a:pPr>
                <a:r>
                  <a:rPr lang="en-US" sz="2400" baseline="-25000" dirty="0"/>
                  <a:t>           </a:t>
                </a:r>
                <a:r>
                  <a:rPr lang="en-US" sz="2400" dirty="0"/>
                  <a:t>(vii)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*     (ix)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*/z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* </a:t>
                </a:r>
              </a:p>
              <a:p>
                <a:pPr marL="0" indent="0">
                  <a:buNone/>
                </a:pPr>
                <a:endParaRPr lang="en-US" sz="2400" baseline="-25000" dirty="0"/>
              </a:p>
              <a:p>
                <a:pPr marL="457200" indent="-457200">
                  <a:buAutoNum type="arabicPeriod" startAt="2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US" sz="2400" dirty="0"/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US" sz="2400" dirty="0"/>
                  <a:t> untuk </a:t>
                </a:r>
                <a:r>
                  <a:rPr lang="en-US" sz="2400" i="1" dirty="0"/>
                  <a:t>x</a:t>
                </a:r>
                <a:r>
                  <a:rPr lang="en-US" sz="2400" dirty="0"/>
                  <a:t> = 60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</a:p>
              <a:p>
                <a:pPr marL="457200" indent="-457200">
                  <a:buAutoNum type="arabicPeriod" startAt="2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400" dirty="0" err="1">
                    <a:sym typeface="Symbol" panose="05050102010706020507" pitchFamily="18" charset="2"/>
                  </a:rPr>
                  <a:t>Sebuah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bilangan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kompleks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 = 4 – 9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diputar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sejauh</a:t>
                </a:r>
                <a:r>
                  <a:rPr lang="en-US" sz="2400" dirty="0">
                    <a:sym typeface="Symbol" panose="05050102010706020507" pitchFamily="18" charset="2"/>
                  </a:rPr>
                  <a:t> 120 </a:t>
                </a:r>
                <a:r>
                  <a:rPr lang="en-US" sz="2400" dirty="0" err="1">
                    <a:sym typeface="Symbol" panose="05050102010706020507" pitchFamily="18" charset="2"/>
                  </a:rPr>
                  <a:t>derajat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searah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jam,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>
                  <a:buAutoNum type="arabicPeriod" startAt="2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400" dirty="0" err="1">
                    <a:sym typeface="Symbol" panose="05050102010706020507" pitchFamily="18" charset="2"/>
                  </a:rPr>
                  <a:t>Berapakah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i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?                        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hasilnya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mengejutkan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!)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D880-FE0C-18D0-451D-6FCDDBE392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422E-FF96-3811-38C6-CFC91BF9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40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FEB-03FF-9597-0EC6-DD661C23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di Ruang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9BA4-2BA8-65AA-7155-67EDD277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Ruang </a:t>
            </a:r>
            <a:r>
              <a:rPr lang="en-US" sz="2400" dirty="0" err="1"/>
              <a:t>vektor</a:t>
            </a:r>
            <a:r>
              <a:rPr lang="en-US" sz="2400" dirty="0"/>
              <a:t> yang </a:t>
            </a:r>
            <a:r>
              <a:rPr lang="en-US" sz="2400" dirty="0" err="1"/>
              <a:t>elemen-elemennya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ruang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vektor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kompleks</a:t>
            </a:r>
            <a:r>
              <a:rPr lang="en-US" sz="2400" dirty="0"/>
              <a:t>.</a:t>
            </a:r>
          </a:p>
          <a:p>
            <a:r>
              <a:rPr lang="en-US" sz="2400" dirty="0"/>
              <a:t>Ruang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berorde</a:t>
            </a:r>
            <a:r>
              <a:rPr lang="en-US" sz="2400" dirty="0"/>
              <a:t>-n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C</a:t>
            </a:r>
            <a:r>
              <a:rPr lang="en-US" sz="2400" baseline="30000" dirty="0"/>
              <a:t>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C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n-</a:t>
            </a:r>
            <a:r>
              <a:rPr lang="en-US" sz="2400" dirty="0" err="1"/>
              <a:t>komponen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b="1" dirty="0"/>
              <a:t>v </a:t>
            </a:r>
            <a:r>
              <a:rPr lang="en-US" sz="2400" dirty="0"/>
              <a:t>= 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),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di C</a:t>
            </a:r>
            <a:r>
              <a:rPr lang="en-US" sz="2400" baseline="30000" dirty="0"/>
              <a:t>3</a:t>
            </a:r>
            <a:r>
              <a:rPr lang="en-US" sz="2400" dirty="0"/>
              <a:t>: 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C8B7-82EE-E5B0-A13C-48236750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1FE70-B0E9-ABD9-AAE7-E6F649EB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94" y="5288439"/>
            <a:ext cx="8493412" cy="652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9C4AC3-0468-3627-6B15-57DB4D00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35" y="4001294"/>
            <a:ext cx="6569336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4B2A-4177-37D5-AD40-8001C1EA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                                                 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di C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E10DE-57F1-B4B4-626F-1D158DCC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5DC70-43CE-AED4-ECD6-6A88B941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81" y="1023299"/>
            <a:ext cx="6729717" cy="499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35DEC-BB96-9A62-7687-F6609D99F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81" y="2378319"/>
            <a:ext cx="4977117" cy="475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CB94E-10DB-1906-6087-10DBFA24CE97}"/>
              </a:ext>
            </a:extLst>
          </p:cNvPr>
          <p:cNvSpPr txBox="1"/>
          <p:nvPr/>
        </p:nvSpPr>
        <p:spPr>
          <a:xfrm>
            <a:off x="1056640" y="2916915"/>
            <a:ext cx="458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600D3A-C987-FBCD-295A-428353FF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43" y="3378580"/>
            <a:ext cx="2926397" cy="618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D11D8A-6E91-6D69-2679-F6D4A03C91E9}"/>
              </a:ext>
            </a:extLst>
          </p:cNvPr>
          <p:cNvSpPr txBox="1"/>
          <p:nvPr/>
        </p:nvSpPr>
        <p:spPr>
          <a:xfrm>
            <a:off x="1105541" y="391857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95E1EE-E29A-C5C3-B1A9-7590EECBF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068" y="4537299"/>
            <a:ext cx="3147716" cy="461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EEB62B-97F9-EB1D-FB28-00E22CCA1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37" y="4546940"/>
            <a:ext cx="2842119" cy="4616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FBBA53-9921-3E05-8EB4-55A0D6DDE772}"/>
              </a:ext>
            </a:extLst>
          </p:cNvPr>
          <p:cNvSpPr txBox="1"/>
          <p:nvPr/>
        </p:nvSpPr>
        <p:spPr>
          <a:xfrm>
            <a:off x="4659613" y="4546939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53CC-00DB-68A8-8B00-3B7FE3215654}"/>
                  </a:ext>
                </a:extLst>
              </p:cNvPr>
              <p:cNvSpPr txBox="1"/>
              <p:nvPr/>
            </p:nvSpPr>
            <p:spPr>
              <a:xfrm>
                <a:off x="892181" y="5165663"/>
                <a:ext cx="5384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Bentuk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 (</a:t>
                </a:r>
                <a:r>
                  <a:rPr lang="en-US" sz="2400" i="1" dirty="0"/>
                  <a:t>conjugate</a:t>
                </a:r>
                <a:r>
                  <a:rPr lang="en-US" sz="2400" dirty="0"/>
                  <a:t>)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53CC-00DB-68A8-8B00-3B7FE321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1" y="5165663"/>
                <a:ext cx="5384231" cy="461665"/>
              </a:xfrm>
              <a:prstGeom prst="rect">
                <a:avLst/>
              </a:prstGeom>
              <a:blipFill>
                <a:blip r:embed="rId7"/>
                <a:stretch>
                  <a:fillRect l="-1471" t="-10526" r="-48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0E452E1B-42DC-D69C-3FEA-1253F48E8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981" y="5794027"/>
            <a:ext cx="6109667" cy="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7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8279-BFBD-3B84-9BBB-D5E0AB7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5: </a:t>
            </a:r>
            <a:r>
              <a:rPr lang="en-US" sz="2400" dirty="0" err="1"/>
              <a:t>Misalkan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</a:t>
            </a:r>
            <a:r>
              <a:rPr lang="en-US" sz="2400" dirty="0" err="1"/>
              <a:t>maka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E72A0-36F9-1B21-27C9-B6A031FC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035E8-0CCF-5705-EC42-338F9FD4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71" y="1899920"/>
            <a:ext cx="4952585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A191C-EC65-290A-6EC3-0291ECE1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71" y="3527267"/>
            <a:ext cx="6331836" cy="18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E2E1-E17D-4869-B9D5-8244DC7A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437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Bilangan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berbentuk</a:t>
                </a:r>
                <a:r>
                  <a:rPr lang="en-US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</a:rPr>
                  <a:t> +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bi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 Re(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dirty="0" err="1">
                    <a:sym typeface="Symbol" panose="05050102010706020507" pitchFamily="18" charset="2"/>
                  </a:rPr>
                  <a:t>Im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/>
                  <a:t>     (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= –1)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: z = 3 + 2</a:t>
                </a:r>
                <a:r>
                  <a:rPr lang="en-US" sz="2400" i="1" dirty="0"/>
                  <a:t>i</a:t>
                </a:r>
                <a:r>
                  <a:rPr lang="en-US" sz="2400" dirty="0"/>
                  <a:t>, 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6 – 14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16 – 13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dsb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Simbol</a:t>
                </a:r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diperkenalkan</a:t>
                </a:r>
                <a:r>
                  <a:rPr lang="en-US" sz="2400" dirty="0"/>
                  <a:t> oleh </a:t>
                </a:r>
                <a:r>
                  <a:rPr lang="en-US" sz="2400" dirty="0" err="1"/>
                  <a:t>matematikawan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Jerman</a:t>
                </a:r>
                <a:r>
                  <a:rPr lang="en-US" sz="2400" dirty="0"/>
                  <a:t>, Leonhard Euler, pada </a:t>
                </a:r>
                <a:r>
                  <a:rPr lang="en-US" sz="2400" dirty="0" err="1"/>
                  <a:t>tahun</a:t>
                </a:r>
                <a:r>
                  <a:rPr lang="en-US" sz="2400" dirty="0"/>
                  <a:t> 1777</a:t>
                </a:r>
              </a:p>
              <a:p>
                <a:r>
                  <a:rPr lang="en-US" sz="2400" dirty="0"/>
                  <a:t>Bagian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(</a:t>
                </a:r>
                <a:r>
                  <a:rPr lang="en-US" sz="2400" i="1" dirty="0"/>
                  <a:t>a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</a:t>
                </a:r>
                <a:r>
                  <a:rPr lang="en-US" sz="2400" dirty="0"/>
                  <a:t> (</a:t>
                </a:r>
                <a:r>
                  <a:rPr lang="en-US" sz="2400" i="1" dirty="0"/>
                  <a:t>b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mungkin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nol</a:t>
                </a:r>
                <a:endParaRPr lang="en-US" sz="2400" dirty="0"/>
              </a:p>
              <a:p>
                <a:r>
                  <a:rPr lang="en-US" sz="2400" dirty="0"/>
                  <a:t>Jika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0,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 </a:t>
                </a:r>
                <a:r>
                  <a:rPr lang="en-US" sz="2400" dirty="0"/>
                  <a:t>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0,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). </a:t>
                </a:r>
              </a:p>
              <a:p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berarti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</a:t>
                </a:r>
                <a:r>
                  <a:rPr lang="en-US" sz="2400" b="1" dirty="0"/>
                  <a:t>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(</a:t>
                </a:r>
                <a:r>
                  <a:rPr lang="en-US" sz="2400" i="1" dirty="0"/>
                  <a:t>subset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b="1" dirty="0"/>
                  <a:t>C</a:t>
                </a:r>
                <a:r>
                  <a:rPr lang="en-US" sz="2400" dirty="0"/>
                  <a:t>, 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nol.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43792"/>
              </a:xfrm>
              <a:blipFill>
                <a:blip r:embed="rId2"/>
                <a:stretch>
                  <a:fillRect l="-696" t="-1973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FB3C-BAE7-4659-95F3-8D379FD0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5975-8669-DE8C-7E11-B9087D78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Teorema-teorema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5C492-21B1-F374-E2C8-4BE1A3F4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7AFD8-569E-BA37-E8E4-6418197B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570944"/>
            <a:ext cx="5298666" cy="2543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CBC18-E351-514A-B878-B3EE4B41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9" y="4391932"/>
            <a:ext cx="6656556" cy="22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EEE-651C-4ACD-38EA-E03D1D5D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(</a:t>
            </a:r>
            <a:r>
              <a:rPr lang="en-US" i="1" dirty="0"/>
              <a:t>complex dot product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060B-22F3-CC8D-D2FA-FC224D5DF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Jika </a:t>
                </a:r>
                <a:r>
                  <a:rPr lang="en-US" sz="2400" b="1" dirty="0"/>
                  <a:t>u </a:t>
                </a:r>
                <a:r>
                  <a:rPr lang="en-US" sz="2400" dirty="0"/>
                  <a:t>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vektor-vektor</a:t>
                </a:r>
                <a:r>
                  <a:rPr lang="en-US" sz="2400" dirty="0"/>
                  <a:t> di C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didefinisikan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orthogonal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0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Norma Euclidean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= 1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060B-22F3-CC8D-D2FA-FC224D5DF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812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78D6-705D-0512-AAB4-A1D71221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17C5F-3BFD-C04F-27FC-C2AD8E9A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30" y="2776538"/>
            <a:ext cx="4408097" cy="652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775C7-E8C6-8901-7316-1659A984E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17" y="5000739"/>
            <a:ext cx="4987710" cy="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47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C030-450D-7255-10A0-3597A1FA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086"/>
            <a:ext cx="10515600" cy="5708877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6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b="1" dirty="0"/>
              <a:t>u</a:t>
            </a:r>
            <a:r>
              <a:rPr lang="en-US" sz="2400" dirty="0"/>
              <a:t> = (1 +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, 3 – </a:t>
            </a:r>
            <a:r>
              <a:rPr lang="en-US" sz="2400" i="1" dirty="0" err="1"/>
              <a:t>i</a:t>
            </a:r>
            <a:r>
              <a:rPr lang="en-US" sz="2400" dirty="0"/>
              <a:t>), </a:t>
            </a:r>
            <a:r>
              <a:rPr lang="en-US" sz="2400" b="1" dirty="0"/>
              <a:t>v</a:t>
            </a:r>
            <a:r>
              <a:rPr lang="en-US" sz="2400" dirty="0"/>
              <a:t> = (1 + </a:t>
            </a:r>
            <a:r>
              <a:rPr lang="en-US" sz="2400" i="1" dirty="0" err="1"/>
              <a:t>i</a:t>
            </a:r>
            <a:r>
              <a:rPr lang="en-US" sz="2400" dirty="0"/>
              <a:t>, 2, 4</a:t>
            </a:r>
            <a:r>
              <a:rPr lang="en-US" sz="2400" i="1" dirty="0"/>
              <a:t>i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71B39-00A1-E56F-3698-73E6C432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B944-8E57-2369-95AB-24172E14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7" y="1123269"/>
            <a:ext cx="9591559" cy="2000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2E6E9-3ED3-0D16-0914-7522A569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0238073" cy="2421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ABEF8-8903-340D-76FA-03E0A6D14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40" y="5824538"/>
            <a:ext cx="7799452" cy="8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6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84FD-18ED-0FBA-AE39-1C7151FE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Nilai eigen dan </a:t>
            </a:r>
            <a:r>
              <a:rPr lang="en-US" dirty="0" err="1"/>
              <a:t>vektor</a:t>
            </a:r>
            <a:r>
              <a:rPr lang="en-US" dirty="0"/>
              <a:t> eigen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493F-F838-B295-E86E-964A7419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E034E-E833-E45C-2516-A96237D7C432}"/>
              </a:ext>
            </a:extLst>
          </p:cNvPr>
          <p:cNvSpPr txBox="1"/>
          <p:nvPr/>
        </p:nvSpPr>
        <p:spPr>
          <a:xfrm>
            <a:off x="838200" y="3211548"/>
            <a:ext cx="926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7: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eigen dan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6BC636-9F25-9AAB-FFAC-20B9CE9C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7401"/>
            <a:ext cx="10923149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BF3CCA-F429-B1A3-798A-BBC3F3C8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81" y="3699913"/>
            <a:ext cx="1934760" cy="904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C0B230-1D94-0933-A0D4-E9A4F067F602}"/>
              </a:ext>
            </a:extLst>
          </p:cNvPr>
          <p:cNvSpPr txBox="1"/>
          <p:nvPr/>
        </p:nvSpPr>
        <p:spPr>
          <a:xfrm>
            <a:off x="838200" y="4566235"/>
            <a:ext cx="580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Jawaban</a:t>
            </a:r>
            <a:r>
              <a:rPr lang="en-US" sz="2400" dirty="0"/>
              <a:t>: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karakteristiknya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5D1AF1-DBF2-B7A3-FA54-33179381E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021" y="5057327"/>
            <a:ext cx="5009906" cy="880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BA10C5-AB8A-15AD-6F95-44B5C85BFB04}"/>
              </a:ext>
            </a:extLst>
          </p:cNvPr>
          <p:cNvSpPr txBox="1"/>
          <p:nvPr/>
        </p:nvSpPr>
        <p:spPr>
          <a:xfrm>
            <a:off x="2100943" y="5950349"/>
            <a:ext cx="542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Nilai-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eigennya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dan  = –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59218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3CED-DBA0-AEBD-0A1F-54967CE75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eigen: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74F0B-46C8-D7BF-0DC8-0B791F5E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2E73A-91A2-F66F-F39A-E15B8FED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91" y="1143680"/>
            <a:ext cx="3148850" cy="804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4305F-0424-FB6E-8382-F625B102A113}"/>
              </a:ext>
            </a:extLst>
          </p:cNvPr>
          <p:cNvSpPr txBox="1"/>
          <p:nvPr/>
        </p:nvSpPr>
        <p:spPr>
          <a:xfrm>
            <a:off x="838200" y="1999187"/>
            <a:ext cx="169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E4F17-FFF9-F865-A886-A5EE51F2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21" y="2599304"/>
            <a:ext cx="3078248" cy="804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228738-71FC-E239-298E-7ED798E264CC}"/>
              </a:ext>
            </a:extLst>
          </p:cNvPr>
          <p:cNvSpPr txBox="1"/>
          <p:nvPr/>
        </p:nvSpPr>
        <p:spPr>
          <a:xfrm>
            <a:off x="5569045" y="2701298"/>
            <a:ext cx="264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Bentuk</a:t>
            </a:r>
            <a:r>
              <a:rPr lang="en-US" sz="2400" dirty="0"/>
              <a:t> augmented: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26EA9-D1A3-D947-BDBB-F8A2F60FE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917" y="2482500"/>
            <a:ext cx="2079432" cy="946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AECD2D-34E1-BB1C-560E-D9B9BEB919F2}"/>
              </a:ext>
            </a:extLst>
          </p:cNvPr>
          <p:cNvSpPr txBox="1"/>
          <p:nvPr/>
        </p:nvSpPr>
        <p:spPr>
          <a:xfrm>
            <a:off x="872692" y="3614080"/>
            <a:ext cx="7385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eliminasi</a:t>
            </a:r>
            <a:r>
              <a:rPr lang="en-US" sz="2400" dirty="0"/>
              <a:t> Gauss-Jordan pada </a:t>
            </a:r>
            <a:r>
              <a:rPr lang="en-US" sz="2400" dirty="0" err="1"/>
              <a:t>matriks</a:t>
            </a:r>
            <a:r>
              <a:rPr lang="en-US" sz="2400" dirty="0"/>
              <a:t> augmented: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5A08B4-6E5D-23BC-5195-882F9627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79854"/>
            <a:ext cx="2079432" cy="946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093694-D87F-F774-95CA-D70523C7D579}"/>
              </a:ext>
            </a:extLst>
          </p:cNvPr>
          <p:cNvSpPr txBox="1"/>
          <p:nvPr/>
        </p:nvSpPr>
        <p:spPr>
          <a:xfrm>
            <a:off x="2990181" y="446843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</a:t>
            </a:r>
            <a:r>
              <a:rPr lang="en-US" dirty="0">
                <a:sym typeface="Symbol" panose="05050102010706020507" pitchFamily="18" charset="2"/>
              </a:rPr>
              <a:t> R2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2D4B3-1768-39FB-8126-1762A4932338}"/>
                  </a:ext>
                </a:extLst>
              </p:cNvPr>
              <p:cNvSpPr txBox="1"/>
              <p:nvPr/>
            </p:nvSpPr>
            <p:spPr>
              <a:xfrm>
                <a:off x="3987397" y="4314770"/>
                <a:ext cx="2176943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2D4B3-1768-39FB-8126-1762A4932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97" y="4314770"/>
                <a:ext cx="2176943" cy="602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BC0173-6DE0-5BEC-2903-40688366BF6A}"/>
              </a:ext>
            </a:extLst>
          </p:cNvPr>
          <p:cNvSpPr txBox="1"/>
          <p:nvPr/>
        </p:nvSpPr>
        <p:spPr>
          <a:xfrm>
            <a:off x="6152527" y="444449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R1/(-5)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392286-2324-D49E-DA04-5F83F75AA7CB}"/>
                  </a:ext>
                </a:extLst>
              </p:cNvPr>
              <p:cNvSpPr txBox="1"/>
              <p:nvPr/>
            </p:nvSpPr>
            <p:spPr>
              <a:xfrm>
                <a:off x="6881838" y="4307911"/>
                <a:ext cx="2826158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2/5−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392286-2324-D49E-DA04-5F83F75A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38" y="4307911"/>
                <a:ext cx="2826158" cy="602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1887CC2-4BE9-CB15-BCA0-6096D8576B14}"/>
              </a:ext>
            </a:extLst>
          </p:cNvPr>
          <p:cNvSpPr txBox="1"/>
          <p:nvPr/>
        </p:nvSpPr>
        <p:spPr>
          <a:xfrm>
            <a:off x="9762688" y="442454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 – (</a:t>
            </a:r>
            <a:r>
              <a:rPr lang="en-US" dirty="0" err="1"/>
              <a:t>i</a:t>
            </a:r>
            <a:r>
              <a:rPr lang="en-US" dirty="0"/>
              <a:t> + 2)R1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D67BF9-E5F9-059B-D3F1-094705FC3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78" y="5321118"/>
            <a:ext cx="1977559" cy="10352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E18D3F-51D3-B0EC-61B4-1269E1780653}"/>
              </a:ext>
            </a:extLst>
          </p:cNvPr>
          <p:cNvSpPr txBox="1"/>
          <p:nvPr/>
        </p:nvSpPr>
        <p:spPr>
          <a:xfrm>
            <a:off x="2815759" y="5631544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/>
              <a:t>Solusi: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00CC7-1F02-064A-079D-95452A1139CF}"/>
              </a:ext>
            </a:extLst>
          </p:cNvPr>
          <p:cNvSpPr txBox="1"/>
          <p:nvPr/>
        </p:nvSpPr>
        <p:spPr>
          <a:xfrm>
            <a:off x="4045148" y="5484418"/>
            <a:ext cx="3556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(2/5 – </a:t>
            </a:r>
            <a:r>
              <a:rPr lang="en-US" sz="2400" dirty="0" err="1"/>
              <a:t>i</a:t>
            </a:r>
            <a:r>
              <a:rPr lang="en-US" sz="2400" dirty="0"/>
              <a:t>/5)x</a:t>
            </a:r>
            <a:r>
              <a:rPr lang="en-US" sz="2400" baseline="-25000" dirty="0"/>
              <a:t>2</a:t>
            </a:r>
            <a:r>
              <a:rPr lang="en-US" sz="2400" dirty="0"/>
              <a:t> = 0</a:t>
            </a:r>
          </a:p>
          <a:p>
            <a:r>
              <a:rPr lang="en-US" sz="2400" dirty="0" err="1"/>
              <a:t>Misalkan</a:t>
            </a:r>
            <a:r>
              <a:rPr lang="en-US" sz="2400" dirty="0"/>
              <a:t> x</a:t>
            </a:r>
            <a:r>
              <a:rPr lang="en-US" sz="2400" baseline="-25000" dirty="0"/>
              <a:t>2</a:t>
            </a:r>
            <a:r>
              <a:rPr lang="en-US" sz="2400" dirty="0"/>
              <a:t> = t, </a:t>
            </a:r>
            <a:r>
              <a:rPr lang="en-US" sz="2400" dirty="0" err="1"/>
              <a:t>maka</a:t>
            </a:r>
            <a:r>
              <a:rPr lang="en-US" sz="2400" dirty="0"/>
              <a:t>  x</a:t>
            </a:r>
            <a:r>
              <a:rPr lang="en-US" sz="2400" baseline="-25000" dirty="0"/>
              <a:t>1</a:t>
            </a:r>
            <a:r>
              <a:rPr lang="en-US" sz="2400" dirty="0"/>
              <a:t> =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16F8AD-C441-B012-C344-6A96BF30B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60" y="5775766"/>
            <a:ext cx="1217983" cy="6030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A09523-8115-88E1-ECD3-4A0130415C0C}"/>
              </a:ext>
            </a:extLst>
          </p:cNvPr>
          <p:cNvSpPr txBox="1"/>
          <p:nvPr/>
        </p:nvSpPr>
        <p:spPr>
          <a:xfrm>
            <a:off x="9074497" y="5351151"/>
            <a:ext cx="243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Basis </a:t>
            </a:r>
            <a:r>
              <a:rPr lang="en-US" sz="2400" dirty="0" err="1"/>
              <a:t>ruang</a:t>
            </a:r>
            <a:r>
              <a:rPr lang="en-US" sz="2400" dirty="0"/>
              <a:t> eigen: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DADF308-277F-C7F3-874F-2B5D683157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078" y="5759733"/>
            <a:ext cx="1536868" cy="9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00AE-84E2-6C71-8A13-C6C09247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543"/>
            <a:ext cx="10515600" cy="575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Periksa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i</a:t>
            </a:r>
            <a:r>
              <a:rPr lang="en-US" sz="2400" b="1" dirty="0"/>
              <a:t>x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1A03-7406-17C9-09DE-7B58DFEF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20766-135E-1615-766C-3066769F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68" y="1056596"/>
            <a:ext cx="7976698" cy="1479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35D10-23E0-824A-237C-4B7725DEA22A}"/>
              </a:ext>
            </a:extLst>
          </p:cNvPr>
          <p:cNvSpPr txBox="1"/>
          <p:nvPr/>
        </p:nvSpPr>
        <p:spPr>
          <a:xfrm>
            <a:off x="806305" y="2393552"/>
            <a:ext cx="11294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–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namun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perlu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dihitung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sesuai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Teorema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5.3.4) </a:t>
            </a:r>
          </a:p>
          <a:p>
            <a:r>
              <a:rPr lang="en-US" sz="2400" dirty="0" err="1">
                <a:sym typeface="Symbol" panose="05050102010706020507" pitchFamily="18" charset="2"/>
              </a:rPr>
              <a:t>diperoleh</a:t>
            </a:r>
            <a:r>
              <a:rPr lang="en-US" sz="2400" dirty="0">
                <a:sym typeface="Symbol" panose="05050102010706020507" pitchFamily="18" charset="2"/>
              </a:rPr>
              <a:t> basis </a:t>
            </a:r>
            <a:r>
              <a:rPr lang="en-US" sz="2400" dirty="0" err="1">
                <a:sym typeface="Symbol" panose="05050102010706020507" pitchFamily="18" charset="2"/>
              </a:rPr>
              <a:t>ruang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eigennya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E20A3-9219-5773-EC39-8C2A039C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43" y="3457293"/>
            <a:ext cx="2193697" cy="13222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63A96A-7163-A358-26E9-D1CC6939165A}"/>
                  </a:ext>
                </a:extLst>
              </p:cNvPr>
              <p:cNvSpPr txBox="1"/>
              <p:nvPr/>
            </p:nvSpPr>
            <p:spPr>
              <a:xfrm>
                <a:off x="571231" y="4847262"/>
                <a:ext cx="69015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Periksa </a:t>
                </a:r>
                <a:r>
                  <a:rPr lang="en-US" sz="2400" dirty="0" err="1"/>
                  <a:t>kembali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bahwa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b="1" dirty="0"/>
                  <a:t>x</a:t>
                </a:r>
                <a:r>
                  <a:rPr lang="en-US" sz="2400" dirty="0"/>
                  <a:t> = – </a:t>
                </a:r>
                <a:r>
                  <a:rPr lang="en-US" sz="2400" i="1" dirty="0" err="1"/>
                  <a:t>i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63A96A-7163-A358-26E9-D1CC6939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1" y="4847262"/>
                <a:ext cx="6901543" cy="461665"/>
              </a:xfrm>
              <a:prstGeom prst="rect">
                <a:avLst/>
              </a:prstGeom>
              <a:blipFill>
                <a:blip r:embed="rId4"/>
                <a:stretch>
                  <a:fillRect l="-14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D898EFE-6B37-1705-57DB-86E6C4B0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92" y="4677571"/>
            <a:ext cx="5226607" cy="21639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65401D-22A9-5FE4-3046-2F5574FB181F}"/>
              </a:ext>
            </a:extLst>
          </p:cNvPr>
          <p:cNvSpPr txBox="1"/>
          <p:nvPr/>
        </p:nvSpPr>
        <p:spPr>
          <a:xfrm>
            <a:off x="3260689" y="3753955"/>
            <a:ext cx="872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sekawan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099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B586D-AF3C-F5F5-2A3D-1EA2F362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9DAD5-BFB2-8336-5432-DCAB91A0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37" y="449553"/>
            <a:ext cx="10567288" cy="2409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0BF72-4E25-5188-718F-D90AD9B66D7C}"/>
              </a:ext>
            </a:extLst>
          </p:cNvPr>
          <p:cNvSpPr txBox="1"/>
          <p:nvPr/>
        </p:nvSpPr>
        <p:spPr>
          <a:xfrm>
            <a:off x="605209" y="3102428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8: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9DB84-1AAA-F91C-2F4C-D68395434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05" y="3172206"/>
            <a:ext cx="9847441" cy="28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87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579BA-81B8-6B01-7339-9BA830B7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962B9-C430-F1A5-BF4A-755609EC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" y="283029"/>
            <a:ext cx="9958039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F804B-29DE-33BB-6352-8D82B0F3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3" y="4544784"/>
            <a:ext cx="8895709" cy="15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2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CCCE-7D17-2226-7604-72B72C4A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Latihan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6DE0-7A02-5366-140F-C75185CB09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Selesaikan  </a:t>
                </a:r>
                <a:r>
                  <a:rPr lang="en-US" sz="2400" i="1" dirty="0"/>
                  <a:t>i</a:t>
                </a:r>
                <a:r>
                  <a:rPr lang="en-US" sz="2400" b="1" dirty="0"/>
                  <a:t>x</a:t>
                </a:r>
                <a:r>
                  <a:rPr lang="en-US" sz="2400" dirty="0"/>
                  <a:t> – 3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400" b="1" dirty="0"/>
                  <a:t> 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(3 – 4</a:t>
                </a:r>
                <a:r>
                  <a:rPr lang="en-US" sz="2400" i="1" dirty="0"/>
                  <a:t>i</a:t>
                </a:r>
                <a:r>
                  <a:rPr lang="en-US" sz="2400" dirty="0"/>
                  <a:t>, 2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–6</a:t>
                </a:r>
                <a:r>
                  <a:rPr lang="en-US" sz="2400" i="1" dirty="0"/>
                  <a:t>i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(1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2 –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b="1" dirty="0">
                    <a:sym typeface="Symbol" panose="05050102010706020507" pitchFamily="18" charset="2"/>
                  </a:rPr>
                  <a:t>w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jika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diketahui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(2 – 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 – 6</a:t>
                </a:r>
                <a:r>
                  <a:rPr lang="en-US" sz="2400" i="1" dirty="0"/>
                  <a:t>i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(1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2 –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0), dan </a:t>
                </a:r>
                <a:r>
                  <a:rPr lang="en-US" sz="2400" b="1" dirty="0"/>
                  <a:t>w</a:t>
                </a:r>
                <a:r>
                  <a:rPr lang="en-US" sz="2400" dirty="0"/>
                  <a:t> = (–5</a:t>
                </a:r>
                <a:r>
                  <a:rPr lang="en-US" sz="2400" i="1" dirty="0"/>
                  <a:t>i</a:t>
                </a:r>
                <a:r>
                  <a:rPr lang="en-US" sz="2400" dirty="0"/>
                  <a:t>, 2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4)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dan basis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matriks2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6DE0-7A02-5366-140F-C75185CB09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B79A-A3EF-DBBE-9E73-5F23B045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76290-C076-504E-564E-7C238433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44" y="4639355"/>
            <a:ext cx="2138798" cy="1078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6FCE2-8BF7-072F-0A4B-76E81E38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002" y="4639355"/>
            <a:ext cx="2140204" cy="9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F480B-0222-D8C1-2F4B-B97200EF4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4560"/>
                <a:ext cx="10515600" cy="556768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Konyugasi (</a:t>
                </a:r>
                <a:r>
                  <a:rPr lang="en-US" sz="2400" i="1" dirty="0"/>
                  <a:t>conjugate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sering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dinamakan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ditulis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*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* =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bi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: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3 + 2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* = 3 – 2</a:t>
                </a:r>
                <a:r>
                  <a:rPr lang="en-US" sz="2400" i="1" dirty="0"/>
                  <a:t>i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5 – 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* = 5 + 3</a:t>
                </a:r>
                <a:r>
                  <a:rPr lang="en-US" sz="2400" i="1" dirty="0"/>
                  <a:t>i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r>
                  <a:rPr lang="en-US" sz="2400" i="1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bersifat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komutatif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skalar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jadi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menuliskan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i="1" dirty="0"/>
                  <a:t>ai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sama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sbb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nn-NO" sz="2400" b="0" u="none" strike="noStrike" baseline="0" dirty="0"/>
                  <a:t>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0</a:t>
                </a:r>
                <a:r>
                  <a:rPr lang="nn-NO" sz="2400" b="0" u="none" strike="noStrike" baseline="0" dirty="0"/>
                  <a:t> = 1,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1</a:t>
                </a:r>
                <a:r>
                  <a:rPr lang="nn-NO" sz="2400" b="0" u="none" strike="noStrike" baseline="0" dirty="0"/>
                  <a:t> =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0" dirty="0"/>
                  <a:t>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2</a:t>
                </a:r>
                <a:r>
                  <a:rPr lang="nn-NO" sz="2400" b="0" u="none" strike="noStrike" baseline="0" dirty="0"/>
                  <a:t> = −1, 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3</a:t>
                </a:r>
                <a:r>
                  <a:rPr lang="nn-NO" sz="2400" b="0" u="none" strike="noStrike" baseline="0" dirty="0"/>
                  <a:t> = −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0" dirty="0"/>
                  <a:t>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4</a:t>
                </a:r>
                <a:r>
                  <a:rPr lang="nn-NO" sz="2400" b="0" u="none" strike="noStrike" baseline="0" dirty="0"/>
                  <a:t> = 1,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5</a:t>
                </a:r>
                <a:r>
                  <a:rPr lang="nn-NO" sz="2400" b="0" u="none" strike="noStrike" baseline="0" dirty="0"/>
                  <a:t> =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0" dirty="0"/>
                  <a:t> . . .</a:t>
                </a:r>
              </a:p>
              <a:p>
                <a:pPr marL="0" indent="0">
                  <a:buNone/>
                </a:pPr>
                <a:endParaRPr lang="nn-NO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F480B-0222-D8C1-2F4B-B97200EF4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4560"/>
                <a:ext cx="10515600" cy="5567680"/>
              </a:xfrm>
              <a:blipFill>
                <a:blip r:embed="rId2"/>
                <a:stretch>
                  <a:fillRect l="-81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56651-01B4-ABDA-3868-EC768AAC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683D-5B32-4A5F-9EC6-BFC897B7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/>
          <a:lstStyle/>
          <a:p>
            <a:r>
              <a:rPr lang="en-US" dirty="0"/>
              <a:t>Diagram Argand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6441-9669-41F7-911E-8FEF995E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44803-3503-44E2-AA84-88CEB24B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7" y="1338316"/>
            <a:ext cx="4769865" cy="32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/>
              <p:nvPr/>
            </p:nvSpPr>
            <p:spPr>
              <a:xfrm>
                <a:off x="2522902" y="5226431"/>
                <a:ext cx="19718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|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02" y="5226431"/>
                <a:ext cx="1971886" cy="414472"/>
              </a:xfrm>
              <a:prstGeom prst="rect">
                <a:avLst/>
              </a:prstGeom>
              <a:blipFill>
                <a:blip r:embed="rId3"/>
                <a:stretch>
                  <a:fillRect l="-9598" t="-1029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513B59-61A1-4D0A-8CA5-575236D837FF}"/>
              </a:ext>
            </a:extLst>
          </p:cNvPr>
          <p:cNvSpPr txBox="1"/>
          <p:nvPr/>
        </p:nvSpPr>
        <p:spPr>
          <a:xfrm>
            <a:off x="995163" y="4564481"/>
            <a:ext cx="976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Panjang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modulus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|</a:t>
            </a:r>
            <a:r>
              <a:rPr lang="en-US" sz="2400" i="1" dirty="0"/>
              <a:t>z</a:t>
            </a:r>
            <a:r>
              <a:rPr lang="en-US" sz="2400" dirty="0"/>
              <a:t>| 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88EE6-562E-4CA5-9D74-4156689388C5}"/>
              </a:ext>
            </a:extLst>
          </p:cNvPr>
          <p:cNvCxnSpPr/>
          <p:nvPr/>
        </p:nvCxnSpPr>
        <p:spPr>
          <a:xfrm flipV="1">
            <a:off x="7599680" y="1463040"/>
            <a:ext cx="0" cy="27838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FCB937-733A-4C39-B003-F55EE508E2E6}"/>
              </a:ext>
            </a:extLst>
          </p:cNvPr>
          <p:cNvCxnSpPr>
            <a:cxnSpLocks/>
          </p:cNvCxnSpPr>
          <p:nvPr/>
        </p:nvCxnSpPr>
        <p:spPr>
          <a:xfrm>
            <a:off x="7066765" y="3938226"/>
            <a:ext cx="378087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F488AE-642A-4714-8E7A-41FF192683C5}"/>
              </a:ext>
            </a:extLst>
          </p:cNvPr>
          <p:cNvCxnSpPr/>
          <p:nvPr/>
        </p:nvCxnSpPr>
        <p:spPr>
          <a:xfrm flipV="1">
            <a:off x="7599680" y="2091559"/>
            <a:ext cx="1376154" cy="1860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3DF830-C03B-4810-98F8-111D0D45E87B}"/>
              </a:ext>
            </a:extLst>
          </p:cNvPr>
          <p:cNvCxnSpPr/>
          <p:nvPr/>
        </p:nvCxnSpPr>
        <p:spPr>
          <a:xfrm>
            <a:off x="8957201" y="2175641"/>
            <a:ext cx="0" cy="17625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C6797-5D61-424E-9B19-86A02CB6B6FC}"/>
              </a:ext>
            </a:extLst>
          </p:cNvPr>
          <p:cNvCxnSpPr>
            <a:cxnSpLocks/>
          </p:cNvCxnSpPr>
          <p:nvPr/>
        </p:nvCxnSpPr>
        <p:spPr>
          <a:xfrm flipV="1">
            <a:off x="7574610" y="2091560"/>
            <a:ext cx="1382591" cy="104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B7891B-94D7-42AD-BB70-D4459BEF2A2A}"/>
              </a:ext>
            </a:extLst>
          </p:cNvPr>
          <p:cNvSpPr txBox="1"/>
          <p:nvPr/>
        </p:nvSpPr>
        <p:spPr>
          <a:xfrm>
            <a:off x="8824991" y="3949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32559-3793-45E1-803E-67627A86C189}"/>
              </a:ext>
            </a:extLst>
          </p:cNvPr>
          <p:cNvSpPr txBox="1"/>
          <p:nvPr/>
        </p:nvSpPr>
        <p:spPr>
          <a:xfrm>
            <a:off x="7272924" y="1917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2FF34-0F51-4D96-ADDB-5DB89778AA9F}"/>
              </a:ext>
            </a:extLst>
          </p:cNvPr>
          <p:cNvSpPr txBox="1"/>
          <p:nvPr/>
        </p:nvSpPr>
        <p:spPr>
          <a:xfrm>
            <a:off x="9014112" y="1848403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 </a:t>
            </a:r>
            <a:r>
              <a:rPr lang="en-US" sz="2000" dirty="0"/>
              <a:t>= 3 + 4i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658D7-437E-4AB2-98A9-08DB5DCB6597}"/>
              </a:ext>
            </a:extLst>
          </p:cNvPr>
          <p:cNvSpPr txBox="1"/>
          <p:nvPr/>
        </p:nvSpPr>
        <p:spPr>
          <a:xfrm>
            <a:off x="10545952" y="3977984"/>
            <a:ext cx="42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B0E9C-92D2-4D11-BEAE-F73588D8E014}"/>
              </a:ext>
            </a:extLst>
          </p:cNvPr>
          <p:cNvSpPr txBox="1"/>
          <p:nvPr/>
        </p:nvSpPr>
        <p:spPr>
          <a:xfrm>
            <a:off x="7091805" y="142696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7CADEC-C896-4D95-90B0-BF9B95BD7E65}"/>
              </a:ext>
            </a:extLst>
          </p:cNvPr>
          <p:cNvSpPr txBox="1"/>
          <p:nvPr/>
        </p:nvSpPr>
        <p:spPr>
          <a:xfrm>
            <a:off x="8068707" y="2526493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/>
              <p:nvPr/>
            </p:nvSpPr>
            <p:spPr>
              <a:xfrm>
                <a:off x="7945417" y="5169467"/>
                <a:ext cx="2023567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|</a:t>
                </a:r>
                <a:r>
                  <a:rPr lang="en-US" sz="2400" i="1" dirty="0"/>
                  <a:t>z</a:t>
                </a:r>
                <a:r>
                  <a:rPr lang="en-US" sz="2400" dirty="0"/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417" y="5169467"/>
                <a:ext cx="2023567" cy="414472"/>
              </a:xfrm>
              <a:prstGeom prst="rect">
                <a:avLst/>
              </a:prstGeom>
              <a:blipFill>
                <a:blip r:embed="rId4"/>
                <a:stretch>
                  <a:fillRect l="-9036" t="-1029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/>
              <p:nvPr/>
            </p:nvSpPr>
            <p:spPr>
              <a:xfrm>
                <a:off x="9968984" y="5226431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984" y="5226431"/>
                <a:ext cx="553549" cy="369332"/>
              </a:xfrm>
              <a:prstGeom prst="rect">
                <a:avLst/>
              </a:prstGeom>
              <a:blipFill>
                <a:blip r:embed="rId5"/>
                <a:stretch>
                  <a:fillRect l="-5495" r="-1428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0CAB2B3-100B-7F06-C011-11D561A66276}"/>
              </a:ext>
            </a:extLst>
          </p:cNvPr>
          <p:cNvSpPr txBox="1"/>
          <p:nvPr/>
        </p:nvSpPr>
        <p:spPr>
          <a:xfrm>
            <a:off x="1086438" y="5820290"/>
            <a:ext cx="9578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mendatar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</a:t>
            </a:r>
          </a:p>
          <a:p>
            <a:r>
              <a:rPr lang="en-US" sz="2400" dirty="0"/>
              <a:t>                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 = tan</a:t>
            </a:r>
            <a:r>
              <a:rPr lang="en-US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– 1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1D367-6DB1-D7C1-AFDE-ED21D2E01713}"/>
              </a:ext>
            </a:extLst>
          </p:cNvPr>
          <p:cNvSpPr txBox="1"/>
          <p:nvPr/>
        </p:nvSpPr>
        <p:spPr>
          <a:xfrm>
            <a:off x="8385436" y="1114760"/>
            <a:ext cx="10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07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23C4F-A6A7-187F-35A8-1801957E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711A6-8927-91E6-C4A7-64E8A3E5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667" y="454396"/>
            <a:ext cx="4769865" cy="328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6B102-BA32-37BA-25F4-F498FBB2ADD9}"/>
              </a:ext>
            </a:extLst>
          </p:cNvPr>
          <p:cNvSpPr txBox="1"/>
          <p:nvPr/>
        </p:nvSpPr>
        <p:spPr>
          <a:xfrm>
            <a:off x="1204371" y="3861256"/>
            <a:ext cx="84495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mendatar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kuadran</a:t>
            </a:r>
            <a:r>
              <a:rPr lang="en-US" sz="2400" dirty="0">
                <a:sym typeface="Symbol" panose="05050102010706020507" pitchFamily="18" charset="2"/>
              </a:rPr>
              <a:t> 1 dan 4, a &gt; 0,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  <a:p>
            <a:r>
              <a:rPr lang="en-US" sz="2400" dirty="0"/>
              <a:t>                  </a:t>
            </a:r>
            <a:r>
              <a:rPr lang="en-US" sz="2400" dirty="0">
                <a:sym typeface="Symbol" panose="05050102010706020507" pitchFamily="18" charset="2"/>
              </a:rPr>
              <a:t> = tan</a:t>
            </a:r>
            <a:r>
              <a:rPr lang="en-US" sz="2400" baseline="30000" dirty="0">
                <a:sym typeface="Symbol" panose="05050102010706020507" pitchFamily="18" charset="2"/>
              </a:rPr>
              <a:t>– 1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kuadran</a:t>
            </a:r>
            <a:r>
              <a:rPr lang="en-US" sz="2400" dirty="0"/>
              <a:t> 2 dan 3, a &lt; 0, </a:t>
            </a:r>
            <a:r>
              <a:rPr lang="en-US" sz="2400" dirty="0" err="1"/>
              <a:t>maka</a:t>
            </a:r>
            <a:endParaRPr lang="en-US" sz="2400" dirty="0"/>
          </a:p>
          <a:p>
            <a:r>
              <a:rPr lang="en-US" sz="2400" dirty="0"/>
              <a:t>                  </a:t>
            </a:r>
            <a:r>
              <a:rPr lang="en-US" sz="2400" dirty="0">
                <a:sym typeface="Symbol" panose="05050102010706020507" pitchFamily="18" charset="2"/>
              </a:rPr>
              <a:t> = 180 +  tan</a:t>
            </a:r>
            <a:r>
              <a:rPr lang="en-US" sz="2400" baseline="30000" dirty="0">
                <a:sym typeface="Symbol" panose="05050102010706020507" pitchFamily="18" charset="2"/>
              </a:rPr>
              <a:t>– 1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/>
              <a:t>)</a:t>
            </a:r>
          </a:p>
          <a:p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956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5A17-2CB0-398A-7F91-8BC1B624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701198"/>
            <a:ext cx="10515600" cy="5455603"/>
          </a:xfrm>
        </p:spPr>
        <p:txBody>
          <a:bodyPr>
            <a:norm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8F408-5F36-DD3A-04D9-C975D18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C6A60-F8F7-40F0-3C2D-DE0E21A4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25307"/>
            <a:ext cx="4769865" cy="32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F3B98C-B74A-E454-0420-950418DEA26B}"/>
                  </a:ext>
                </a:extLst>
              </p:cNvPr>
              <p:cNvSpPr txBox="1"/>
              <p:nvPr/>
            </p:nvSpPr>
            <p:spPr>
              <a:xfrm>
                <a:off x="6306835" y="2300334"/>
                <a:ext cx="3675365" cy="62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cos(</a:t>
                </a:r>
                <a:r>
                  <a:rPr lang="en-US" sz="2400" dirty="0">
                    <a:sym typeface="Symbol" panose="05050102010706020507" pitchFamily="18" charset="2"/>
                  </a:rPr>
                  <a:t>)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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= |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z</a:t>
                </a:r>
                <a:r>
                  <a:rPr lang="en-US" sz="2400" dirty="0" err="1">
                    <a:sym typeface="Symbol" panose="05050102010706020507" pitchFamily="18" charset="2"/>
                  </a:rPr>
                  <a:t>|cos</a:t>
                </a:r>
                <a:r>
                  <a:rPr lang="en-US" sz="2400" dirty="0">
                    <a:sym typeface="Symbol" panose="05050102010706020507" pitchFamily="18" charset="2"/>
                  </a:rPr>
                  <a:t>()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F3B98C-B74A-E454-0420-950418DE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35" y="2300334"/>
                <a:ext cx="3675365" cy="622543"/>
              </a:xfrm>
              <a:prstGeom prst="rect">
                <a:avLst/>
              </a:prstGeom>
              <a:blipFill>
                <a:blip r:embed="rId3"/>
                <a:stretch>
                  <a:fillRect l="-2653" t="-196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B0E89-BC63-6D09-948D-37FB33CBD335}"/>
                  </a:ext>
                </a:extLst>
              </p:cNvPr>
              <p:cNvSpPr txBox="1"/>
              <p:nvPr/>
            </p:nvSpPr>
            <p:spPr>
              <a:xfrm>
                <a:off x="6306835" y="3193994"/>
                <a:ext cx="3435236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sin(</a:t>
                </a:r>
                <a:r>
                  <a:rPr lang="en-US" sz="2400" dirty="0">
                    <a:sym typeface="Symbol" panose="05050102010706020507" pitchFamily="18" charset="2"/>
                  </a:rPr>
                  <a:t>)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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= |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z</a:t>
                </a:r>
                <a:r>
                  <a:rPr lang="en-US" sz="2400" dirty="0" err="1">
                    <a:sym typeface="Symbol" panose="05050102010706020507" pitchFamily="18" charset="2"/>
                  </a:rPr>
                  <a:t>|sin</a:t>
                </a:r>
                <a:r>
                  <a:rPr lang="en-US" sz="2400" dirty="0">
                    <a:sym typeface="Symbol" panose="05050102010706020507" pitchFamily="18" charset="2"/>
                  </a:rPr>
                  <a:t>()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B0E89-BC63-6D09-948D-37FB33CBD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35" y="3193994"/>
                <a:ext cx="3435236" cy="660245"/>
              </a:xfrm>
              <a:prstGeom prst="rect">
                <a:avLst/>
              </a:prstGeom>
              <a:blipFill>
                <a:blip r:embed="rId4"/>
                <a:stretch>
                  <a:fillRect l="-2842" r="-177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5EF32E-9184-8041-E190-5AA57DB27015}"/>
              </a:ext>
            </a:extLst>
          </p:cNvPr>
          <p:cNvSpPr txBox="1"/>
          <p:nvPr/>
        </p:nvSpPr>
        <p:spPr>
          <a:xfrm>
            <a:off x="1048774" y="5101860"/>
            <a:ext cx="1060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|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|cos</a:t>
            </a:r>
            <a:r>
              <a:rPr lang="en-US" sz="2400" dirty="0">
                <a:sym typeface="Symbol" panose="05050102010706020507" pitchFamily="18" charset="2"/>
              </a:rPr>
              <a:t>()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 err="1">
                <a:sym typeface="Symbol" panose="05050102010706020507" pitchFamily="18" charset="2"/>
              </a:rPr>
              <a:t>|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|sin</a:t>
            </a:r>
            <a:r>
              <a:rPr lang="en-US" sz="2400" dirty="0">
                <a:sym typeface="Symbol" panose="05050102010706020507" pitchFamily="18" charset="2"/>
              </a:rPr>
              <a:t>() = |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|(cos()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sin())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Symbol" panose="05050102010706020507" pitchFamily="18" charset="2"/>
              </a:rPr>
              <a:t>Misalkan</a:t>
            </a:r>
            <a:r>
              <a:rPr lang="en-US" sz="2400" dirty="0">
                <a:sym typeface="Symbol" panose="05050102010706020507" pitchFamily="18" charset="2"/>
              </a:rPr>
              <a:t> |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| = </a:t>
            </a:r>
            <a:r>
              <a:rPr lang="en-US" sz="2400" i="1" dirty="0">
                <a:sym typeface="Symbol" panose="05050102010706020507" pitchFamily="18" charset="2"/>
              </a:rPr>
              <a:t>r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+ </a:t>
            </a:r>
            <a:r>
              <a:rPr lang="en-US" sz="2400" i="1" dirty="0">
                <a:sym typeface="Symbol" panose="05050102010706020507" pitchFamily="18" charset="2"/>
              </a:rPr>
              <a:t>bi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r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(cos() + </a:t>
            </a:r>
            <a:r>
              <a:rPr lang="en-US" sz="2400" i="1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sin()) 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bentuk</a:t>
            </a:r>
            <a:r>
              <a:rPr lang="en-US" sz="2400" dirty="0">
                <a:sym typeface="Symbol" panose="05050102010706020507" pitchFamily="18" charset="2"/>
              </a:rPr>
              <a:t> polar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53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0E55-23E7-419C-9959-0D360027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880"/>
            <a:ext cx="10515600" cy="4216083"/>
          </a:xfrm>
        </p:spPr>
        <p:txBody>
          <a:bodyPr>
            <a:normAutofit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  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   +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4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+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</a:t>
            </a:r>
            <a:r>
              <a:rPr lang="nn-NO" sz="2400" b="0" i="0" u="none" strike="noStrike" baseline="0" dirty="0">
                <a:latin typeface="Minion-Regular"/>
              </a:rPr>
              <a:t>6 </a:t>
            </a:r>
            <a:r>
              <a:rPr lang="nn-NO" sz="2400" b="0" i="0" u="none" strike="noStrike" baseline="0" dirty="0">
                <a:latin typeface="MTSYN"/>
              </a:rPr>
              <a:t>− 2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inion-Regular"/>
              </a:rPr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AEEA2-B54F-4DCF-87E9-68A2E06B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6F5E1-B516-45B9-B26B-DE3A709E4B21}"/>
              </a:ext>
            </a:extLst>
          </p:cNvPr>
          <p:cNvCxnSpPr>
            <a:cxnSpLocks/>
          </p:cNvCxnSpPr>
          <p:nvPr/>
        </p:nvCxnSpPr>
        <p:spPr>
          <a:xfrm>
            <a:off x="1605280" y="3302000"/>
            <a:ext cx="27025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5CB22C-CF88-B745-D146-57505F27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aritmetika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2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51AB-20E1-F266-6E1F-AC0C59FD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)(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)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	        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–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     (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= –1)  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2:</a:t>
            </a:r>
            <a:r>
              <a:rPr lang="en-US" sz="2400" dirty="0"/>
              <a:t>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)(4</a:t>
            </a:r>
            <a:r>
              <a:rPr lang="nn-NO" sz="2400" b="0" i="0" u="none" strike="noStrike" baseline="0" dirty="0">
                <a:latin typeface="Minion-Regular"/>
              </a:rPr>
              <a:t>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( (2)(</a:t>
            </a:r>
            <a:r>
              <a:rPr lang="nn-NO" sz="2400" b="0" i="0" u="none" strike="noStrike" baseline="0" dirty="0">
                <a:latin typeface="MTSYN"/>
                <a:sym typeface="Symbol" panose="05050102010706020507" pitchFamily="18" charset="2"/>
              </a:rPr>
              <a:t>4)</a:t>
            </a:r>
            <a:r>
              <a:rPr lang="nn-NO" sz="2400" b="0" i="0" u="none" strike="noStrike" baseline="0" dirty="0">
                <a:latin typeface="Minion-Regular"/>
              </a:rPr>
              <a:t> </a:t>
            </a:r>
            <a:r>
              <a:rPr lang="en-US" sz="2400" dirty="0"/>
              <a:t>– (3)(–</a:t>
            </a:r>
            <a:r>
              <a:rPr lang="nn-NO" sz="2400" b="0" i="0" u="none" strike="noStrike" baseline="0" dirty="0">
                <a:latin typeface="MTSYN"/>
              </a:rPr>
              <a:t>5) ) + ( (2)(</a:t>
            </a:r>
            <a:r>
              <a:rPr lang="en-US" sz="2400" dirty="0"/>
              <a:t>–5) + (3)(4) )</a:t>
            </a:r>
            <a:r>
              <a:rPr lang="en-US" sz="2400" i="1" dirty="0" err="1"/>
              <a:t>i</a:t>
            </a:r>
            <a:r>
              <a:rPr lang="en-US" sz="2400" dirty="0"/>
              <a:t> = 23 + 2</a:t>
            </a:r>
            <a:r>
              <a:rPr lang="en-US" sz="2400" i="1" dirty="0"/>
              <a:t>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D0FAC-1457-F4E1-42AF-C3D8DCF8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364B1-9209-7773-1325-5F05E925E277}"/>
              </a:ext>
            </a:extLst>
          </p:cNvPr>
          <p:cNvSpPr txBox="1"/>
          <p:nvPr/>
        </p:nvSpPr>
        <p:spPr>
          <a:xfrm>
            <a:off x="838200" y="4355891"/>
            <a:ext cx="9550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Perkalian bilangan kompleks dengan sekawannya:   </a:t>
            </a:r>
            <a:r>
              <a:rPr lang="nn-NO" sz="2400" i="1" dirty="0">
                <a:solidFill>
                  <a:srgbClr val="FF0000"/>
                </a:solidFill>
              </a:rPr>
              <a:t>zz</a:t>
            </a:r>
            <a:r>
              <a:rPr lang="nn-NO" sz="2400" dirty="0">
                <a:solidFill>
                  <a:srgbClr val="FF0000"/>
                </a:solidFill>
              </a:rPr>
              <a:t>* = 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nn-NO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35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2189</Words>
  <Application>Microsoft Office PowerPoint</Application>
  <PresentationFormat>Widescreen</PresentationFormat>
  <Paragraphs>287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Minion-Italic</vt:lpstr>
      <vt:lpstr>Minion-Regular</vt:lpstr>
      <vt:lpstr>MTMI</vt:lpstr>
      <vt:lpstr>MTSYN</vt:lpstr>
      <vt:lpstr>Office Theme</vt:lpstr>
      <vt:lpstr>Aljabar Kompleks </vt:lpstr>
      <vt:lpstr>PowerPoint Presentation</vt:lpstr>
      <vt:lpstr>Bilangan Kompleks</vt:lpstr>
      <vt:lpstr>PowerPoint Presentation</vt:lpstr>
      <vt:lpstr>PowerPoint Presentation</vt:lpstr>
      <vt:lpstr>PowerPoint Presentation</vt:lpstr>
      <vt:lpstr>PowerPoint Presentation</vt:lpstr>
      <vt:lpstr>Operasi aritmetika bilangan kompleks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Aksioma-aksioma bilangan kompleks</vt:lpstr>
      <vt:lpstr>PowerPoint Presentation</vt:lpstr>
      <vt:lpstr>PowerPoint Presentation</vt:lpstr>
      <vt:lpstr>Fungsi i sebagai rotor</vt:lpstr>
      <vt:lpstr>Persamaan Euler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2022)</vt:lpstr>
      <vt:lpstr>Soal Latihan 1</vt:lpstr>
      <vt:lpstr>Vektor di Ruang Kompleks</vt:lpstr>
      <vt:lpstr>PowerPoint Presentation</vt:lpstr>
      <vt:lpstr>PowerPoint Presentation</vt:lpstr>
      <vt:lpstr>Teorema-teorema Aljabar Vektor Kompleks</vt:lpstr>
      <vt:lpstr>Perkalian titik kompleks (complex dot product)</vt:lpstr>
      <vt:lpstr>PowerPoint Presentation</vt:lpstr>
      <vt:lpstr>Nilai eigen dan vektor eigen kompleks</vt:lpstr>
      <vt:lpstr>PowerPoint Presentation</vt:lpstr>
      <vt:lpstr>PowerPoint Presentation</vt:lpstr>
      <vt:lpstr>PowerPoint Presentation</vt:lpstr>
      <vt:lpstr>PowerPoint Presentation</vt:lpstr>
      <vt:lpstr>Latihan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Aljabar Kompleks</dc:title>
  <dc:creator>Rinaldi Munir</dc:creator>
  <cp:lastModifiedBy>Dr. Ir. Rinaldi, M.T.</cp:lastModifiedBy>
  <cp:revision>471</cp:revision>
  <dcterms:created xsi:type="dcterms:W3CDTF">2020-09-19T08:47:06Z</dcterms:created>
  <dcterms:modified xsi:type="dcterms:W3CDTF">2023-11-07T03:01:38Z</dcterms:modified>
</cp:coreProperties>
</file>