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300" r:id="rId3"/>
    <p:sldId id="301" r:id="rId4"/>
    <p:sldId id="391" r:id="rId5"/>
    <p:sldId id="304" r:id="rId6"/>
    <p:sldId id="305" r:id="rId7"/>
    <p:sldId id="306" r:id="rId8"/>
    <p:sldId id="392" r:id="rId9"/>
    <p:sldId id="393" r:id="rId10"/>
    <p:sldId id="394" r:id="rId11"/>
    <p:sldId id="303" r:id="rId12"/>
    <p:sldId id="395" r:id="rId13"/>
    <p:sldId id="396" r:id="rId14"/>
    <p:sldId id="310" r:id="rId15"/>
    <p:sldId id="311" r:id="rId16"/>
    <p:sldId id="312" r:id="rId17"/>
    <p:sldId id="313" r:id="rId18"/>
    <p:sldId id="314" r:id="rId19"/>
    <p:sldId id="315" r:id="rId20"/>
    <p:sldId id="402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399" r:id="rId30"/>
    <p:sldId id="400" r:id="rId31"/>
    <p:sldId id="267" r:id="rId32"/>
    <p:sldId id="269" r:id="rId33"/>
    <p:sldId id="270" r:id="rId34"/>
    <p:sldId id="271" r:id="rId35"/>
    <p:sldId id="272" r:id="rId36"/>
    <p:sldId id="403" r:id="rId37"/>
    <p:sldId id="404" r:id="rId38"/>
    <p:sldId id="405" r:id="rId39"/>
    <p:sldId id="406" r:id="rId40"/>
    <p:sldId id="407" r:id="rId41"/>
    <p:sldId id="397" r:id="rId42"/>
    <p:sldId id="39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FE87-9A2A-486E-8A8C-7EB26DDAA78C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A5F-8229-4DC6-8AD6-179B33A266E4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500A-54D0-4422-9435-0BA18FFB55E0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B53E-CC15-44DE-A908-6CF84785B88A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59D9-FF65-4BD4-BDBD-892A9E5E2DBB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C666-44DA-4A6F-A3A7-D6EB8E13ADA1}" type="datetime1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1D70-E59D-4E7E-B6BF-D65153A7A065}" type="datetime1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7920-BA2C-4435-B863-3337B8A7B25D}" type="datetime1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C3BB-1793-41B8-9ED7-92AE30D0F1B3}" type="datetime1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423E4-AD4F-4CF6-A261-70E2C074A959}" type="datetime1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C5F3-962A-4019-A03D-CEADF43B09FF}" type="datetime1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713C1-F230-4702-8E2F-D299CE51A2A8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package" Target="../embeddings/Microsoft_Word_Document5.doc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Document6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package" Target="../embeddings/Microsoft_Word_Document7.docx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package" Target="../embeddings/Microsoft_Word_Document8.docx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package" Target="../embeddings/Microsoft_Word_Document9.docx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package" Target="../embeddings/Microsoft_Word_Document10.docx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package" Target="../embeddings/Microsoft_Word_Document11.docx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package" Target="../embeddings/Microsoft_Word_Document12.docx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package" Target="../embeddings/Microsoft_Word_Document13.doc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emf"/><Relationship Id="rId4" Type="http://schemas.openxmlformats.org/officeDocument/2006/relationships/package" Target="../embeddings/Microsoft_Word_Document14.doc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package" Target="../embeddings/Microsoft_Word_Document15.docx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package" Target="../embeddings/Microsoft_Word_Document16.docx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package" Target="../embeddings/Microsoft_Word_Document17.docx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package" Target="../embeddings/Microsoft_Word_Document18.docx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package" Target="../embeddings/Microsoft_Word_Document19.docx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package" Target="../embeddings/Microsoft_Word_Document20.docx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6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package" Target="../embeddings/Microsoft_Word_Document21.docx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Word_Document3.doc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package" Target="../embeddings/Microsoft_Word_Document4.doc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035" y="1003150"/>
            <a:ext cx="9750288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Dekomposisi</a:t>
            </a:r>
            <a:r>
              <a:rPr lang="en-US" b="1" dirty="0"/>
              <a:t> LU </a:t>
            </a:r>
            <a:br>
              <a:rPr lang="en-US" b="1" dirty="0"/>
            </a:b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6240" y="3429000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486947"/>
            <a:ext cx="9144000" cy="1112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558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23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302850-DD2E-3094-FEC2-A1F8A9EEF7AE}"/>
              </a:ext>
            </a:extLst>
          </p:cNvPr>
          <p:cNvSpPr txBox="1"/>
          <p:nvPr/>
        </p:nvSpPr>
        <p:spPr>
          <a:xfrm>
            <a:off x="8332124" y="2717378"/>
            <a:ext cx="1794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Update 2023</a:t>
            </a:r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F0B1-C5BA-BA30-1912-78E32A2DA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6292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Aplikasi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Dekomposisi</a:t>
            </a:r>
            <a:r>
              <a:rPr lang="en-US" dirty="0">
                <a:latin typeface="+mn-lt"/>
              </a:rPr>
              <a:t> 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23A0D-928B-183F-E86A-50D9BDBA9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206"/>
            <a:ext cx="10515600" cy="4555297"/>
          </a:xfrm>
        </p:spPr>
        <p:txBody>
          <a:bodyPr>
            <a:normAutofit/>
          </a:bodyPr>
          <a:lstStyle/>
          <a:p>
            <a:r>
              <a:rPr lang="en-US" sz="2400" dirty="0" err="1"/>
              <a:t>Dekomposisi</a:t>
            </a:r>
            <a:r>
              <a:rPr lang="en-US" sz="2400" dirty="0"/>
              <a:t> LU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linier Ax = b.</a:t>
            </a:r>
          </a:p>
          <a:p>
            <a:endParaRPr lang="en-US" sz="2400" dirty="0"/>
          </a:p>
          <a:p>
            <a:r>
              <a:rPr lang="en-US" sz="2400" dirty="0" err="1"/>
              <a:t>Setelah</a:t>
            </a:r>
            <a:r>
              <a:rPr lang="en-US" sz="2400" dirty="0"/>
              <a:t> A </a:t>
            </a:r>
            <a:r>
              <a:rPr lang="en-US" sz="2400" dirty="0" err="1"/>
              <a:t>difaktorkan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A = LU, </a:t>
            </a:r>
            <a:r>
              <a:rPr lang="en-US" sz="2400" dirty="0" err="1"/>
              <a:t>maka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                   </a:t>
            </a:r>
            <a:r>
              <a:rPr lang="en-US" sz="2400" i="1" dirty="0"/>
              <a:t>Ax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Ganti</a:t>
            </a:r>
            <a:r>
              <a:rPr lang="en-US" sz="2400" dirty="0"/>
              <a:t> A </a:t>
            </a:r>
            <a:r>
              <a:rPr lang="en-US" sz="2400" dirty="0" err="1"/>
              <a:t>dengan</a:t>
            </a:r>
            <a:r>
              <a:rPr lang="en-US" sz="2400" dirty="0"/>
              <a:t> LU:	    </a:t>
            </a:r>
            <a:r>
              <a:rPr lang="en-US" sz="2400" i="1" dirty="0" err="1"/>
              <a:t>LUx</a:t>
            </a:r>
            <a:r>
              <a:rPr lang="en-US" sz="2400" dirty="0"/>
              <a:t>  = </a:t>
            </a:r>
            <a:r>
              <a:rPr lang="en-US" sz="2400" i="1" dirty="0"/>
              <a:t>b</a:t>
            </a:r>
            <a:r>
              <a:rPr lang="en-US" sz="2400" dirty="0"/>
              <a:t>			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 err="1"/>
              <a:t>Ux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dirty="0"/>
              <a:t> 								 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Ly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dirty="0"/>
              <a:t>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91B887-3C36-B0C4-F7B2-5BC498FC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9902F-6572-EBF8-6A83-9AFFE501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1795527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658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451685"/>
              </p:ext>
            </p:extLst>
          </p:nvPr>
        </p:nvGraphicFramePr>
        <p:xfrm>
          <a:off x="1441450" y="496888"/>
          <a:ext cx="9312275" cy="289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32816" imgH="1620810" progId="Word.Document.12">
                  <p:embed/>
                </p:oleObj>
              </mc:Choice>
              <mc:Fallback>
                <p:oleObj name="Document" r:id="rId2" imgW="5232816" imgH="1620810" progId="Word.Document.12">
                  <p:embed/>
                  <p:pic>
                    <p:nvPicPr>
                      <p:cNvPr id="1658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496888"/>
                        <a:ext cx="9312275" cy="289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8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819021"/>
              </p:ext>
            </p:extLst>
          </p:nvPr>
        </p:nvGraphicFramePr>
        <p:xfrm>
          <a:off x="1597026" y="3559175"/>
          <a:ext cx="8010525" cy="279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4587600" imgH="1606285" progId="Word.Document.12">
                  <p:embed/>
                </p:oleObj>
              </mc:Choice>
              <mc:Fallback>
                <p:oleObj name="Document" r:id="rId4" imgW="4587600" imgH="1606285" progId="Word.Document.12">
                  <p:embed/>
                  <p:pic>
                    <p:nvPicPr>
                      <p:cNvPr id="1658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026" y="3559175"/>
                        <a:ext cx="8010525" cy="279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957" y="485982"/>
            <a:ext cx="9995452" cy="3608940"/>
          </a:xfrm>
        </p:spPr>
        <p:txBody>
          <a:bodyPr>
            <a:normAutofit/>
          </a:bodyPr>
          <a:lstStyle/>
          <a:p>
            <a:r>
              <a:rPr lang="en-US" sz="2400" dirty="0"/>
              <a:t>Jadi, </a:t>
            </a:r>
            <a:r>
              <a:rPr lang="en-US" sz="2400" dirty="0" err="1"/>
              <a:t>langkah-langkah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solusi SPL Ax = b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dekomposi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diringkas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indent="3175">
              <a:buNone/>
            </a:pPr>
            <a:r>
              <a:rPr lang="en-US" sz="2400" dirty="0"/>
              <a:t>  1.  </a:t>
            </a:r>
            <a:r>
              <a:rPr lang="en-US" sz="2400" dirty="0" err="1"/>
              <a:t>Dekomposisi</a:t>
            </a:r>
            <a:r>
              <a:rPr lang="en-US" sz="2400" dirty="0"/>
              <a:t> 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 dan </a:t>
            </a:r>
            <a:r>
              <a:rPr lang="en-US" sz="2400" i="1" dirty="0"/>
              <a:t>U</a:t>
            </a:r>
            <a:endParaRPr lang="en-US" sz="2400" dirty="0"/>
          </a:p>
          <a:p>
            <a:pPr marL="747713" indent="-401638">
              <a:buNone/>
            </a:pPr>
            <a:r>
              <a:rPr lang="en-US" sz="2400" dirty="0"/>
              <a:t>2.  </a:t>
            </a:r>
            <a:r>
              <a:rPr lang="en-US" sz="2400" dirty="0" err="1"/>
              <a:t>Pecahkan</a:t>
            </a:r>
            <a:r>
              <a:rPr lang="en-US" sz="2400" dirty="0"/>
              <a:t> </a:t>
            </a:r>
            <a:r>
              <a:rPr lang="en-US" sz="2400" i="1" dirty="0"/>
              <a:t>Ly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penyulihan</a:t>
            </a:r>
            <a:r>
              <a:rPr lang="en-US" sz="2400" dirty="0"/>
              <a:t> </a:t>
            </a:r>
            <a:r>
              <a:rPr lang="en-US" sz="2400" dirty="0" err="1"/>
              <a:t>maju</a:t>
            </a:r>
            <a:endParaRPr lang="en-US" sz="2400" dirty="0"/>
          </a:p>
          <a:p>
            <a:pPr marL="685800" indent="-339725">
              <a:buAutoNum type="arabicPeriod" startAt="3"/>
            </a:pPr>
            <a:r>
              <a:rPr lang="en-US" sz="2400" dirty="0"/>
              <a:t> </a:t>
            </a:r>
            <a:r>
              <a:rPr lang="en-US" sz="2400" dirty="0" err="1"/>
              <a:t>Pecahkan</a:t>
            </a:r>
            <a:r>
              <a:rPr lang="en-US" sz="2400" dirty="0"/>
              <a:t> </a:t>
            </a:r>
            <a:r>
              <a:rPr lang="en-US" sz="2400" i="1" dirty="0" err="1"/>
              <a:t>Ux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dirty="0"/>
              <a:t>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penyulihan</a:t>
            </a:r>
            <a:r>
              <a:rPr lang="en-US" sz="2400" dirty="0"/>
              <a:t> </a:t>
            </a:r>
            <a:r>
              <a:rPr lang="en-US" sz="2400" dirty="0" err="1"/>
              <a:t>mundur</a:t>
            </a:r>
            <a:endParaRPr lang="en-US" sz="2400" dirty="0"/>
          </a:p>
          <a:p>
            <a:pPr marL="803275" indent="-457200">
              <a:buAutoNum type="arabicPeriod" startAt="3"/>
            </a:pPr>
            <a:endParaRPr lang="en-US" sz="2400" dirty="0"/>
          </a:p>
          <a:p>
            <a:pPr marL="288925" indent="-288925"/>
            <a:r>
              <a:rPr lang="en-US" sz="2400" dirty="0" err="1"/>
              <a:t>Misalkan</a:t>
            </a:r>
            <a:r>
              <a:rPr lang="en-US" sz="2400" dirty="0"/>
              <a:t> SPL Ax = b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</a:p>
          <a:p>
            <a:pPr marL="288925" indent="-288925"/>
            <a:endParaRPr lang="en-US" sz="2400" dirty="0"/>
          </a:p>
          <a:p>
            <a:pPr marL="288925" indent="-288925"/>
            <a:endParaRPr lang="en-US" sz="2400" dirty="0"/>
          </a:p>
          <a:p>
            <a:pPr marL="288925" indent="-288925"/>
            <a:endParaRPr lang="en-US" sz="2400" dirty="0"/>
          </a:p>
          <a:p>
            <a:pPr marL="288925" indent="-288925"/>
            <a:endParaRPr lang="en-US" sz="2400" dirty="0"/>
          </a:p>
          <a:p>
            <a:pPr marL="288925" indent="-288925"/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8DE6E57-A700-6CB6-4856-ECF7759DE411}"/>
                  </a:ext>
                </a:extLst>
              </p:cNvPr>
              <p:cNvSpPr txBox="1"/>
              <p:nvPr/>
            </p:nvSpPr>
            <p:spPr>
              <a:xfrm>
                <a:off x="1704554" y="3760715"/>
                <a:ext cx="3019737" cy="81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8DE6E57-A700-6CB6-4856-ECF7759DE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554" y="3760715"/>
                <a:ext cx="3019737" cy="8146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EEF6496-9983-B84F-B10E-68B05ED501E7}"/>
              </a:ext>
            </a:extLst>
          </p:cNvPr>
          <p:cNvSpPr txBox="1"/>
          <p:nvPr/>
        </p:nvSpPr>
        <p:spPr>
          <a:xfrm>
            <a:off x="1103587" y="4829614"/>
            <a:ext cx="8427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difaktorkan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L dan U pada </a:t>
            </a:r>
            <a:r>
              <a:rPr lang="en-US" sz="2400" dirty="0" err="1"/>
              <a:t>Contoh</a:t>
            </a:r>
            <a:r>
              <a:rPr lang="en-US" sz="2400" dirty="0"/>
              <a:t> 1, </a:t>
            </a:r>
            <a:r>
              <a:rPr lang="en-US" sz="2400" dirty="0" err="1"/>
              <a:t>yaitu</a:t>
            </a:r>
            <a:br>
              <a:rPr lang="en-US" sz="2400" dirty="0"/>
            </a:b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85D6FD-C793-AEAE-98C3-558214A85DEE}"/>
                  </a:ext>
                </a:extLst>
              </p:cNvPr>
              <p:cNvSpPr txBox="1"/>
              <p:nvPr/>
            </p:nvSpPr>
            <p:spPr>
              <a:xfrm>
                <a:off x="1994415" y="5486400"/>
                <a:ext cx="2343077" cy="813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dirty="0"/>
                  <a:t>L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85D6FD-C793-AEAE-98C3-558214A85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415" y="5486400"/>
                <a:ext cx="2343077" cy="813877"/>
              </a:xfrm>
              <a:prstGeom prst="rect">
                <a:avLst/>
              </a:prstGeom>
              <a:blipFill>
                <a:blip r:embed="rId3"/>
                <a:stretch>
                  <a:fillRect l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227A66E-0292-CF50-0172-5C5A716BA7B5}"/>
                  </a:ext>
                </a:extLst>
              </p:cNvPr>
              <p:cNvSpPr txBox="1"/>
              <p:nvPr/>
            </p:nvSpPr>
            <p:spPr>
              <a:xfrm>
                <a:off x="5027053" y="5484054"/>
                <a:ext cx="2137893" cy="813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dirty="0"/>
                  <a:t>U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4.5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8.5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227A66E-0292-CF50-0172-5C5A716BA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053" y="5484054"/>
                <a:ext cx="2137893" cy="813877"/>
              </a:xfrm>
              <a:prstGeom prst="rect">
                <a:avLst/>
              </a:prstGeom>
              <a:blipFill>
                <a:blip r:embed="rId4"/>
                <a:stretch>
                  <a:fillRect l="-7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9DAA4-E86A-5291-19C5-C4EA64F8B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EB76C-E0E0-FB9C-3EC3-C66A04A42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6348"/>
            <a:ext cx="10515600" cy="5580615"/>
          </a:xfrm>
        </p:spPr>
        <p:txBody>
          <a:bodyPr>
            <a:normAutofit/>
          </a:bodyPr>
          <a:lstStyle/>
          <a:p>
            <a:r>
              <a:rPr lang="en-US" sz="2400" dirty="0" err="1"/>
              <a:t>Maka</a:t>
            </a:r>
            <a:r>
              <a:rPr lang="en-US" sz="2400" dirty="0"/>
              <a:t>, solusi Ax = b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	Ly = 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43E9B-4C97-0109-41E1-CCC86ABF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934788-CC08-839C-918A-062988D77F63}"/>
                  </a:ext>
                </a:extLst>
              </p:cNvPr>
              <p:cNvSpPr txBox="1"/>
              <p:nvPr/>
            </p:nvSpPr>
            <p:spPr>
              <a:xfrm>
                <a:off x="1219163" y="1659834"/>
                <a:ext cx="3280578" cy="8152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934788-CC08-839C-918A-062988D77F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163" y="1659834"/>
                <a:ext cx="3280578" cy="8152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F574C2E-06A8-4F85-0A29-EEAAC164F4AD}"/>
              </a:ext>
            </a:extLst>
          </p:cNvPr>
          <p:cNvSpPr txBox="1"/>
          <p:nvPr/>
        </p:nvSpPr>
        <p:spPr>
          <a:xfrm>
            <a:off x="4415985" y="1519695"/>
            <a:ext cx="56493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 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= 2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–0.5y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y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= 1    y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= 1 + 0.5y</a:t>
            </a:r>
            <a:r>
              <a:rPr lang="en-US" baseline="-25000" dirty="0">
                <a:sym typeface="Symbol" panose="05050102010706020507" pitchFamily="18" charset="2"/>
              </a:rPr>
              <a:t>1 </a:t>
            </a:r>
            <a:r>
              <a:rPr lang="en-US" dirty="0">
                <a:sym typeface="Symbol" panose="05050102010706020507" pitchFamily="18" charset="2"/>
              </a:rPr>
              <a:t>= 1 + (0.5)(2) = 2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0.25y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–  0.5y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y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0    y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0 – 0.25y</a:t>
            </a:r>
            <a:r>
              <a:rPr lang="en-US" baseline="-25000" dirty="0">
                <a:sym typeface="Symbol" panose="05050102010706020507" pitchFamily="18" charset="2"/>
              </a:rPr>
              <a:t>1 </a:t>
            </a:r>
            <a:r>
              <a:rPr lang="en-US" dirty="0">
                <a:sym typeface="Symbol" panose="05050102010706020507" pitchFamily="18" charset="2"/>
              </a:rPr>
              <a:t>+ 0.5y</a:t>
            </a:r>
            <a:r>
              <a:rPr lang="en-US" baseline="-25000" dirty="0">
                <a:sym typeface="Symbol" panose="05050102010706020507" pitchFamily="18" charset="2"/>
              </a:rPr>
              <a:t>2 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         = 0 – (0.25)(2) + (0.5)(2)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         = 0 – (0.5) + (1) = 0.5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972C89-A5F6-0DE2-6A50-87E69285BFD3}"/>
              </a:ext>
            </a:extLst>
          </p:cNvPr>
          <p:cNvSpPr txBox="1"/>
          <p:nvPr/>
        </p:nvSpPr>
        <p:spPr>
          <a:xfrm>
            <a:off x="2661203" y="3076878"/>
            <a:ext cx="6097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Ux</a:t>
            </a:r>
            <a:r>
              <a:rPr lang="en-US" sz="2400" dirty="0"/>
              <a:t> = 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4A193D5-B522-1D80-7BA6-37863DA9EE91}"/>
                  </a:ext>
                </a:extLst>
              </p:cNvPr>
              <p:cNvSpPr txBox="1"/>
              <p:nvPr/>
            </p:nvSpPr>
            <p:spPr>
              <a:xfrm>
                <a:off x="1341745" y="3732752"/>
                <a:ext cx="3074240" cy="81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−2.5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4.5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8.5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4A193D5-B522-1D80-7BA6-37863DA9E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745" y="3732752"/>
                <a:ext cx="3074240" cy="8146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26B6C67-8CBD-4B3E-3CB2-91ED4AD553B5}"/>
              </a:ext>
            </a:extLst>
          </p:cNvPr>
          <p:cNvSpPr txBox="1"/>
          <p:nvPr/>
        </p:nvSpPr>
        <p:spPr>
          <a:xfrm>
            <a:off x="4415985" y="3583979"/>
            <a:ext cx="63754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8.5x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0.5  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0.5/8.5 = 0.0588 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–2.5x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+ 4.5x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2    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= (2 – 4.5x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)/(–2.5) 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= (2 – (4.5)(0.0588))/(–2.5) = –0.69412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 4x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 3x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– 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2   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= (2 – 3x</a:t>
            </a:r>
            <a:r>
              <a:rPr lang="en-US" baseline="-25000" dirty="0">
                <a:sym typeface="Symbol" panose="05050102010706020507" pitchFamily="18" charset="2"/>
              </a:rPr>
              <a:t>2 </a:t>
            </a:r>
            <a:r>
              <a:rPr lang="en-US" dirty="0">
                <a:sym typeface="Symbol" panose="05050102010706020507" pitchFamily="18" charset="2"/>
              </a:rPr>
              <a:t>+ x</a:t>
            </a:r>
            <a:r>
              <a:rPr lang="en-US" baseline="-25000" dirty="0">
                <a:sym typeface="Symbol" panose="05050102010706020507" pitchFamily="18" charset="2"/>
              </a:rPr>
              <a:t>3 </a:t>
            </a:r>
            <a:r>
              <a:rPr lang="en-US" dirty="0">
                <a:sym typeface="Symbol" panose="05050102010706020507" pitchFamily="18" charset="2"/>
              </a:rPr>
              <a:t>)/4 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 = (2 – (3)(–0.69412) + 0.0588)/4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 = (2 + 0.3 + 0.5) = 1.03529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D7A3DD-9B59-AD0F-2859-9CEA5973A4B3}"/>
              </a:ext>
            </a:extLst>
          </p:cNvPr>
          <p:cNvSpPr txBox="1"/>
          <p:nvPr/>
        </p:nvSpPr>
        <p:spPr>
          <a:xfrm>
            <a:off x="1114803" y="5632508"/>
            <a:ext cx="84337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Jadi, solusi SPL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x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= 1.03529, x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–0.69412, dan x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0.0588</a:t>
            </a:r>
          </a:p>
          <a:p>
            <a:r>
              <a:rPr lang="en-US" dirty="0">
                <a:sym typeface="Symbol" panose="05050102010706020507" pitchFamily="18" charset="2"/>
              </a:rPr>
              <a:t>  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50C78D-84AF-0860-553C-CC2F67941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65763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627" y="509173"/>
            <a:ext cx="9725329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 (</a:t>
            </a:r>
            <a:r>
              <a:rPr lang="en-US" sz="2400" b="1" dirty="0" err="1"/>
              <a:t>Kasus</a:t>
            </a:r>
            <a:r>
              <a:rPr lang="en-US" sz="2400" b="1" dirty="0"/>
              <a:t>: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pertukaran</a:t>
            </a:r>
            <a:r>
              <a:rPr lang="en-US" sz="2400" b="1" dirty="0"/>
              <a:t> baris </a:t>
            </a:r>
            <a:r>
              <a:rPr lang="en-US" sz="2400" b="1" dirty="0" err="1"/>
              <a:t>selama</a:t>
            </a:r>
            <a:r>
              <a:rPr lang="en-US" sz="2400" b="1" dirty="0"/>
              <a:t> OBE) 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4B08E3A-176C-5E88-EDE7-AD2F308DE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77" y="1088955"/>
            <a:ext cx="9814180" cy="544995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A7B8C5-F051-66B8-FB06-2CEC3CCF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1771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141506"/>
              </p:ext>
            </p:extLst>
          </p:nvPr>
        </p:nvGraphicFramePr>
        <p:xfrm>
          <a:off x="1501084" y="228564"/>
          <a:ext cx="8676585" cy="6400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3385660" progId="Word.Document.12">
                  <p:embed/>
                </p:oleObj>
              </mc:Choice>
              <mc:Fallback>
                <p:oleObj name="Document" r:id="rId2" imgW="4579801" imgH="3385660" progId="Word.Document.12">
                  <p:embed/>
                  <p:pic>
                    <p:nvPicPr>
                      <p:cNvPr id="1771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084" y="228564"/>
                        <a:ext cx="8676585" cy="6400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9A4B76-0C00-4322-E245-6F82B75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78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259246"/>
              </p:ext>
            </p:extLst>
          </p:nvPr>
        </p:nvGraphicFramePr>
        <p:xfrm>
          <a:off x="1539502" y="321365"/>
          <a:ext cx="9112996" cy="6215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3126748" progId="Word.Document.12">
                  <p:embed/>
                </p:oleObj>
              </mc:Choice>
              <mc:Fallback>
                <p:oleObj name="Document" r:id="rId2" imgW="4579801" imgH="3126748" progId="Word.Document.12">
                  <p:embed/>
                  <p:pic>
                    <p:nvPicPr>
                      <p:cNvPr id="1781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502" y="321365"/>
                        <a:ext cx="9112996" cy="62152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1ACF0A-5B14-2FFA-2612-280CBFAA1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1792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934325"/>
              </p:ext>
            </p:extLst>
          </p:nvPr>
        </p:nvGraphicFramePr>
        <p:xfrm>
          <a:off x="1351723" y="566529"/>
          <a:ext cx="9024729" cy="5792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941393" progId="Word.Document.12">
                  <p:embed/>
                </p:oleObj>
              </mc:Choice>
              <mc:Fallback>
                <p:oleObj name="Document" r:id="rId2" imgW="4583174" imgH="2941393" progId="Word.Document.12">
                  <p:embed/>
                  <p:pic>
                    <p:nvPicPr>
                      <p:cNvPr id="1792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723" y="566529"/>
                        <a:ext cx="9024729" cy="5792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6D096E-DD1C-A149-7DA0-A24E97266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746686"/>
              </p:ext>
            </p:extLst>
          </p:nvPr>
        </p:nvGraphicFramePr>
        <p:xfrm>
          <a:off x="1106556" y="695738"/>
          <a:ext cx="10239831" cy="4472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001271" progId="Word.Document.12">
                  <p:embed/>
                </p:oleObj>
              </mc:Choice>
              <mc:Fallback>
                <p:oleObj name="Document" r:id="rId2" imgW="4583174" imgH="2001271" progId="Word.Document.12">
                  <p:embed/>
                  <p:pic>
                    <p:nvPicPr>
                      <p:cNvPr id="1802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556" y="695738"/>
                        <a:ext cx="10239831" cy="44726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CDB90D-36FC-CFCF-4850-35A18A809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1812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711662"/>
              </p:ext>
            </p:extLst>
          </p:nvPr>
        </p:nvGraphicFramePr>
        <p:xfrm>
          <a:off x="1221650" y="136525"/>
          <a:ext cx="8589393" cy="6355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3391782" progId="Word.Document.12">
                  <p:embed/>
                </p:oleObj>
              </mc:Choice>
              <mc:Fallback>
                <p:oleObj name="Document" r:id="rId2" imgW="4579801" imgH="3391782" progId="Word.Document.12">
                  <p:embed/>
                  <p:pic>
                    <p:nvPicPr>
                      <p:cNvPr id="1812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1650" y="136525"/>
                        <a:ext cx="8589393" cy="63550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EADC9AFF-C2BA-3284-63EE-06A8FC78735F}"/>
              </a:ext>
            </a:extLst>
          </p:cNvPr>
          <p:cNvSpPr/>
          <p:nvPr/>
        </p:nvSpPr>
        <p:spPr>
          <a:xfrm>
            <a:off x="3717235" y="2286000"/>
            <a:ext cx="407504" cy="24847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682579-0A55-2162-9F7C-2BA6761F4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515062-9EC3-E1CD-556E-A1E435EC2B6F}"/>
              </a:ext>
            </a:extLst>
          </p:cNvPr>
          <p:cNvSpPr txBox="1"/>
          <p:nvPr/>
        </p:nvSpPr>
        <p:spPr>
          <a:xfrm>
            <a:off x="965200" y="2052320"/>
            <a:ext cx="734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44C8D-B8F2-1DA5-A595-4BA42337D596}"/>
              </a:ext>
            </a:extLst>
          </p:cNvPr>
          <p:cNvSpPr txBox="1"/>
          <p:nvPr/>
        </p:nvSpPr>
        <p:spPr>
          <a:xfrm>
            <a:off x="965200" y="5049520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640" y="492760"/>
            <a:ext cx="10515600" cy="4351338"/>
          </a:xfrm>
        </p:spPr>
        <p:txBody>
          <a:bodyPr/>
          <a:lstStyle/>
          <a:p>
            <a:r>
              <a:rPr lang="en-US" sz="2400" dirty="0"/>
              <a:t>Jika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persegi</a:t>
            </a:r>
            <a:r>
              <a:rPr lang="en-US" sz="2400" dirty="0"/>
              <a:t> </a:t>
            </a:r>
            <a:r>
              <a:rPr lang="en-US" sz="2400" i="1" dirty="0"/>
              <a:t>non-singular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difaktorkan</a:t>
            </a:r>
            <a:r>
              <a:rPr lang="en-US" sz="2400" dirty="0"/>
              <a:t> (di-</a:t>
            </a:r>
            <a:r>
              <a:rPr lang="en-US" sz="2400" dirty="0" err="1"/>
              <a:t>dekomposisi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 (</a:t>
            </a:r>
            <a:r>
              <a:rPr lang="en-US" sz="2400" i="1" dirty="0"/>
              <a:t>lower</a:t>
            </a:r>
            <a:r>
              <a:rPr lang="en-US" sz="2400" dirty="0"/>
              <a:t>) dan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dirty="0"/>
              <a:t> (</a:t>
            </a:r>
            <a:r>
              <a:rPr lang="en-US" sz="2400" i="1" dirty="0"/>
              <a:t>upper</a:t>
            </a:r>
            <a:r>
              <a:rPr lang="en-US" sz="2400" dirty="0"/>
              <a:t>):</a:t>
            </a:r>
          </a:p>
          <a:p>
            <a:pPr>
              <a:buNone/>
            </a:pPr>
            <a:r>
              <a:rPr lang="en-US" sz="2400" dirty="0"/>
              <a:t>			                   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LU</a:t>
            </a:r>
            <a:r>
              <a:rPr lang="en-US" sz="2400" dirty="0"/>
              <a:t>		</a:t>
            </a:r>
            <a:r>
              <a:rPr lang="en-US" dirty="0"/>
              <a:t>	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63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06120"/>
              </p:ext>
            </p:extLst>
          </p:nvPr>
        </p:nvGraphicFramePr>
        <p:xfrm>
          <a:off x="1176526" y="1539825"/>
          <a:ext cx="8459112" cy="2364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1286277" progId="Word.Document.12">
                  <p:embed/>
                </p:oleObj>
              </mc:Choice>
              <mc:Fallback>
                <p:oleObj name="Document" r:id="rId2" imgW="4579801" imgH="1286277" progId="Word.Document.12">
                  <p:embed/>
                  <p:pic>
                    <p:nvPicPr>
                      <p:cNvPr id="1638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526" y="1539825"/>
                        <a:ext cx="8459112" cy="2364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365F5EF7-05CC-CE68-AA52-002140FB9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6525" y="5015469"/>
            <a:ext cx="9733280" cy="15101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15BA3C0-5BC9-082D-E5D2-61486A6E12FA}"/>
              </a:ext>
            </a:extLst>
          </p:cNvPr>
          <p:cNvSpPr txBox="1"/>
          <p:nvPr/>
        </p:nvSpPr>
        <p:spPr>
          <a:xfrm>
            <a:off x="2556362" y="3579760"/>
            <a:ext cx="67544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 =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(</a:t>
            </a:r>
            <a:r>
              <a:rPr lang="en-US" sz="2400" i="1" dirty="0"/>
              <a:t>lower triangular matrix</a:t>
            </a:r>
            <a:r>
              <a:rPr lang="en-US" sz="2400" dirty="0"/>
              <a:t>), </a:t>
            </a:r>
          </a:p>
          <a:p>
            <a:r>
              <a:rPr lang="en-US" sz="2400" dirty="0"/>
              <a:t>U =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(</a:t>
            </a:r>
            <a:r>
              <a:rPr lang="en-US" sz="2400" i="1" dirty="0"/>
              <a:t>upper triangular matrix</a:t>
            </a:r>
            <a:r>
              <a:rPr lang="en-US" sz="2400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2FB308-FFA7-782B-71F5-2811C3F6C1BF}"/>
              </a:ext>
            </a:extLst>
          </p:cNvPr>
          <p:cNvSpPr txBox="1"/>
          <p:nvPr/>
        </p:nvSpPr>
        <p:spPr>
          <a:xfrm>
            <a:off x="1176525" y="4473714"/>
            <a:ext cx="1704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Untuk</a:t>
            </a:r>
            <a:r>
              <a:rPr lang="en-US" sz="2400" dirty="0"/>
              <a:t> n = 4: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F4278-C7E0-CD7D-F553-697DCBC83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3684"/>
            <a:ext cx="10515600" cy="5483280"/>
          </a:xfrm>
        </p:spPr>
        <p:txBody>
          <a:bodyPr>
            <a:normAutofit/>
          </a:bodyPr>
          <a:lstStyle/>
          <a:p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bujursangkar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difaktorkan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L dan U. </a:t>
            </a: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3: </a:t>
            </a:r>
            <a:r>
              <a:rPr lang="en-US" sz="2400" dirty="0" err="1"/>
              <a:t>Faktorkan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L dan 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55E5F6-024E-2B3D-6C56-697DFD18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2A6F4E-6EB9-2E3F-40C3-33424902C09E}"/>
                  </a:ext>
                </a:extLst>
              </p:cNvPr>
              <p:cNvSpPr txBox="1"/>
              <p:nvPr/>
            </p:nvSpPr>
            <p:spPr>
              <a:xfrm>
                <a:off x="2144110" y="2467459"/>
                <a:ext cx="6096000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2A6F4E-6EB9-2E3F-40C3-33424902C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110" y="2467459"/>
                <a:ext cx="6096000" cy="1068947"/>
              </a:xfrm>
              <a:prstGeom prst="rect">
                <a:avLst/>
              </a:prstGeom>
              <a:blipFill>
                <a:blip r:embed="rId2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451CF2E-BE6D-C695-40EA-9AEE9A331F1A}"/>
              </a:ext>
            </a:extLst>
          </p:cNvPr>
          <p:cNvSpPr txBox="1"/>
          <p:nvPr/>
        </p:nvSpPr>
        <p:spPr>
          <a:xfrm>
            <a:off x="838200" y="3665320"/>
            <a:ext cx="1959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err="1"/>
              <a:t>Penyelesaian</a:t>
            </a:r>
            <a:r>
              <a:rPr lang="en-US" sz="2400" dirty="0"/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0B6629-22B9-78AD-5012-4E8710359BF1}"/>
                  </a:ext>
                </a:extLst>
              </p:cNvPr>
              <p:cNvSpPr txBox="1"/>
              <p:nvPr/>
            </p:nvSpPr>
            <p:spPr>
              <a:xfrm>
                <a:off x="1429406" y="4255899"/>
                <a:ext cx="10394732" cy="11312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Matriks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sejauh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ini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0B6629-22B9-78AD-5012-4E8710359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406" y="4255899"/>
                <a:ext cx="10394732" cy="11312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35440AE-8093-7E0A-5151-14C3BE789F1F}"/>
              </a:ext>
            </a:extLst>
          </p:cNvPr>
          <p:cNvSpPr txBox="1"/>
          <p:nvPr/>
        </p:nvSpPr>
        <p:spPr>
          <a:xfrm>
            <a:off x="3118573" y="4232406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3R1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FEF75E-08A3-BE11-29E8-FD0BD4B195DF}"/>
              </a:ext>
            </a:extLst>
          </p:cNvPr>
          <p:cNvSpPr txBox="1"/>
          <p:nvPr/>
        </p:nvSpPr>
        <p:spPr>
          <a:xfrm>
            <a:off x="3118572" y="4860541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2R1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B05A70-1025-A1C5-BF03-182EA05FCDCB}"/>
              </a:ext>
            </a:extLst>
          </p:cNvPr>
          <p:cNvSpPr txBox="1"/>
          <p:nvPr/>
        </p:nvSpPr>
        <p:spPr>
          <a:xfrm>
            <a:off x="1133366" y="5545572"/>
            <a:ext cx="10318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Oleh </a:t>
            </a:r>
            <a:r>
              <a:rPr lang="en-US" sz="2400" dirty="0" err="1"/>
              <a:t>karena</a:t>
            </a:r>
            <a:r>
              <a:rPr lang="en-US" sz="2400" dirty="0"/>
              <a:t> baris 3 </a:t>
            </a:r>
            <a:r>
              <a:rPr lang="en-US" sz="2400" dirty="0" err="1"/>
              <a:t>seluruhnya</a:t>
            </a:r>
            <a:r>
              <a:rPr lang="en-US" sz="2400" dirty="0"/>
              <a:t> 0,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baseline="-25000" dirty="0"/>
              <a:t>32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endParaRPr lang="en-US" sz="2400" dirty="0"/>
          </a:p>
          <a:p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difaktorkan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LU.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1F5B8D9-B9F5-A1C8-5C80-EE26EB2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973283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791" y="533401"/>
            <a:ext cx="10108096" cy="5592763"/>
          </a:xfrm>
        </p:spPr>
        <p:txBody>
          <a:bodyPr/>
          <a:lstStyle/>
          <a:p>
            <a:pPr marL="342900" lvl="2" indent="-342900">
              <a:buNone/>
            </a:pPr>
            <a:r>
              <a:rPr lang="en-US" sz="2800" b="1" dirty="0" err="1"/>
              <a:t>Pemfaktoran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Reduksi</a:t>
            </a:r>
            <a:r>
              <a:rPr lang="en-US" sz="2800" b="1" dirty="0"/>
              <a:t> </a:t>
            </a:r>
            <a:r>
              <a:rPr lang="en-US" sz="2800" b="1" dirty="0" err="1"/>
              <a:t>Crout</a:t>
            </a:r>
            <a:endParaRPr lang="en-US" sz="2800" dirty="0"/>
          </a:p>
          <a:p>
            <a:pPr marL="342900" lvl="2" indent="-342900">
              <a:buNone/>
            </a:pPr>
            <a:endParaRPr lang="en-US" sz="2800" dirty="0"/>
          </a:p>
          <a:p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 Gauss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,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dekompoisisi</a:t>
            </a:r>
            <a:r>
              <a:rPr lang="en-US" sz="2400" dirty="0"/>
              <a:t> LU lain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reduksi</a:t>
            </a:r>
            <a:r>
              <a:rPr lang="en-US" sz="2400" dirty="0"/>
              <a:t> </a:t>
            </a:r>
            <a:r>
              <a:rPr lang="en-US" sz="2400" dirty="0" err="1"/>
              <a:t>Crout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Nama</a:t>
            </a:r>
            <a:r>
              <a:rPr lang="en-US" sz="2400" dirty="0"/>
              <a:t> lain: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dirty="0" err="1"/>
              <a:t>reduksi</a:t>
            </a:r>
            <a:r>
              <a:rPr lang="en-US" sz="2400" b="1" dirty="0"/>
              <a:t> </a:t>
            </a:r>
            <a:r>
              <a:rPr lang="en-US" sz="2400" b="1" dirty="0" err="1"/>
              <a:t>Cholesky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i="1" dirty="0" err="1"/>
              <a:t>Dolittle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2211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335499"/>
              </p:ext>
            </p:extLst>
          </p:nvPr>
        </p:nvGraphicFramePr>
        <p:xfrm>
          <a:off x="1229071" y="3429000"/>
          <a:ext cx="9733858" cy="2127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1000996" progId="Word.Document.12">
                  <p:embed/>
                </p:oleObj>
              </mc:Choice>
              <mc:Fallback>
                <p:oleObj name="Document" r:id="rId2" imgW="4583174" imgH="1000996" progId="Word.Document.12">
                  <p:embed/>
                  <p:pic>
                    <p:nvPicPr>
                      <p:cNvPr id="2211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9071" y="3429000"/>
                        <a:ext cx="9733858" cy="2127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6D194A-7A20-268C-31CA-F87EA4BA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2222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303946"/>
              </p:ext>
            </p:extLst>
          </p:nvPr>
        </p:nvGraphicFramePr>
        <p:xfrm>
          <a:off x="1364975" y="397565"/>
          <a:ext cx="8236319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1314370" progId="Word.Document.12">
                  <p:embed/>
                </p:oleObj>
              </mc:Choice>
              <mc:Fallback>
                <p:oleObj name="Document" r:id="rId2" imgW="4583174" imgH="1314370" progId="Word.Document.12">
                  <p:embed/>
                  <p:pic>
                    <p:nvPicPr>
                      <p:cNvPr id="2222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4975" y="397565"/>
                        <a:ext cx="8236319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22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761984"/>
              </p:ext>
            </p:extLst>
          </p:nvPr>
        </p:nvGraphicFramePr>
        <p:xfrm>
          <a:off x="1364975" y="3110948"/>
          <a:ext cx="8529789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4696037" imgH="1682134" progId="Word.Document.12">
                  <p:embed/>
                </p:oleObj>
              </mc:Choice>
              <mc:Fallback>
                <p:oleObj name="Document" r:id="rId4" imgW="4696037" imgH="1682134" progId="Word.Document.12">
                  <p:embed/>
                  <p:pic>
                    <p:nvPicPr>
                      <p:cNvPr id="2222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4975" y="3110948"/>
                        <a:ext cx="8529789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7D5E57-AF72-3AE2-47EF-F6C493598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2232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479879"/>
              </p:ext>
            </p:extLst>
          </p:nvPr>
        </p:nvGraphicFramePr>
        <p:xfrm>
          <a:off x="1310009" y="546654"/>
          <a:ext cx="8870974" cy="1739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902301" progId="Word.Document.12">
                  <p:embed/>
                </p:oleObj>
              </mc:Choice>
              <mc:Fallback>
                <p:oleObj name="Document" r:id="rId2" imgW="4583174" imgH="902301" progId="Word.Document.12">
                  <p:embed/>
                  <p:pic>
                    <p:nvPicPr>
                      <p:cNvPr id="2232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009" y="546654"/>
                        <a:ext cx="8870974" cy="1739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1533938" y="2682498"/>
            <a:ext cx="971715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Kita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perhatikan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ada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urutan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pola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teratur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(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berselang-seling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)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dalam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menemukan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dan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yaitu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: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baris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pertama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kolom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pertama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	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baris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kedua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kolom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kedua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…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dst</a:t>
            </a:r>
            <a:endParaRPr lang="en-US" sz="2400" dirty="0">
              <a:cs typeface="Arial" pitchFamily="34" charset="0"/>
            </a:endParaRPr>
          </a:p>
          <a:p>
            <a:pPr lvl="2" indent="-6032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(…)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baris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-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k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	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(…)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kolom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-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k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endParaRPr lang="en-US" sz="2400" dirty="0">
              <a:cs typeface="Arial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CE6F73-190A-7FD7-8E6F-67EF24784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224258" name="Object 2"/>
          <p:cNvGraphicFramePr>
            <a:graphicFrameLocks noChangeAspect="1"/>
          </p:cNvGraphicFramePr>
          <p:nvPr/>
        </p:nvGraphicFramePr>
        <p:xfrm>
          <a:off x="1676401" y="609600"/>
          <a:ext cx="8839199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244046" progId="Word.Document.12">
                  <p:embed/>
                </p:oleObj>
              </mc:Choice>
              <mc:Fallback>
                <p:oleObj name="Document" r:id="rId2" imgW="4583174" imgH="2244046" progId="Word.Document.12">
                  <p:embed/>
                  <p:pic>
                    <p:nvPicPr>
                      <p:cNvPr id="2242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1" y="609600"/>
                        <a:ext cx="8839199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01FC30-1E7D-F3CD-C285-B5DC3F3B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887" y="394253"/>
            <a:ext cx="9945756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/>
              <a:t>Contoh</a:t>
            </a:r>
            <a:r>
              <a:rPr lang="en-US" sz="2000" b="1" dirty="0"/>
              <a:t> 4</a:t>
            </a:r>
            <a:r>
              <a:rPr lang="en-US" sz="2000" dirty="0"/>
              <a:t>: </a:t>
            </a:r>
            <a:r>
              <a:rPr lang="en-US" sz="2000" dirty="0" err="1"/>
              <a:t>Selesaikan</a:t>
            </a:r>
            <a:r>
              <a:rPr lang="en-US" sz="2000" dirty="0"/>
              <a:t> SPL</a:t>
            </a:r>
          </a:p>
          <a:p>
            <a:pPr>
              <a:buNone/>
            </a:pPr>
            <a:r>
              <a:rPr lang="en-US" sz="2000" dirty="0"/>
              <a:t> 	  </a:t>
            </a:r>
            <a:r>
              <a:rPr lang="en-US" sz="2000" i="1" dirty="0"/>
              <a:t>x</a:t>
            </a:r>
            <a:r>
              <a:rPr lang="en-US" sz="2000" baseline="-25000" dirty="0"/>
              <a:t>1</a:t>
            </a:r>
            <a:r>
              <a:rPr lang="en-US" sz="2000" dirty="0"/>
              <a:t> + 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    - </a:t>
            </a:r>
            <a:r>
              <a:rPr lang="en-US" sz="2000" i="1" dirty="0"/>
              <a:t>x</a:t>
            </a:r>
            <a:r>
              <a:rPr lang="en-US" sz="2000" baseline="-25000" dirty="0"/>
              <a:t>3 </a:t>
            </a:r>
            <a:r>
              <a:rPr lang="en-US" sz="2000" dirty="0"/>
              <a:t>   =  1</a:t>
            </a:r>
          </a:p>
          <a:p>
            <a:pPr>
              <a:buNone/>
            </a:pPr>
            <a:r>
              <a:rPr lang="en-US" sz="2000" dirty="0"/>
              <a:t> 	2</a:t>
            </a:r>
            <a:r>
              <a:rPr lang="en-US" sz="2000" i="1" dirty="0"/>
              <a:t>x</a:t>
            </a:r>
            <a:r>
              <a:rPr lang="en-US" sz="2000" baseline="-25000" dirty="0"/>
              <a:t>1</a:t>
            </a:r>
            <a:r>
              <a:rPr lang="en-US" sz="2000" dirty="0"/>
              <a:t> + 2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 + </a:t>
            </a:r>
            <a:r>
              <a:rPr lang="en-US" sz="2000" i="1" dirty="0"/>
              <a:t>x</a:t>
            </a:r>
            <a:r>
              <a:rPr lang="en-US" sz="2000" baseline="-25000" dirty="0"/>
              <a:t>3</a:t>
            </a:r>
            <a:r>
              <a:rPr lang="en-US" sz="2000" dirty="0"/>
              <a:t>    =  5</a:t>
            </a:r>
          </a:p>
          <a:p>
            <a:pPr>
              <a:buNone/>
            </a:pPr>
            <a:r>
              <a:rPr lang="en-US" sz="2000" dirty="0"/>
              <a:t> 	-</a:t>
            </a:r>
            <a:r>
              <a:rPr lang="en-US" sz="2000" i="1" dirty="0"/>
              <a:t>x</a:t>
            </a:r>
            <a:r>
              <a:rPr lang="en-US" sz="2000" baseline="-25000" dirty="0"/>
              <a:t>1</a:t>
            </a:r>
            <a:r>
              <a:rPr lang="en-US" sz="2000" dirty="0"/>
              <a:t> + 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  + 2</a:t>
            </a:r>
            <a:r>
              <a:rPr lang="en-US" sz="2000" i="1" dirty="0"/>
              <a:t>x</a:t>
            </a:r>
            <a:r>
              <a:rPr lang="en-US" sz="2000" baseline="-25000" dirty="0"/>
              <a:t>3</a:t>
            </a:r>
            <a:r>
              <a:rPr lang="en-US" sz="2000" dirty="0"/>
              <a:t>    =  5</a:t>
            </a:r>
          </a:p>
          <a:p>
            <a:pPr marL="0" indent="0">
              <a:buNone/>
            </a:pP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dekomposisi</a:t>
            </a:r>
            <a:r>
              <a:rPr lang="en-US" sz="2000" dirty="0"/>
              <a:t> </a:t>
            </a:r>
            <a:r>
              <a:rPr lang="en-US" sz="2000" i="1" dirty="0"/>
              <a:t>LU</a:t>
            </a:r>
            <a:r>
              <a:rPr lang="en-US" sz="2000" dirty="0"/>
              <a:t>, yang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i="1" dirty="0"/>
              <a:t>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U</a:t>
            </a:r>
            <a:r>
              <a:rPr lang="en-US" sz="2000" dirty="0"/>
              <a:t> </a:t>
            </a:r>
            <a:r>
              <a:rPr lang="en-US" sz="2000" dirty="0" err="1"/>
              <a:t>dihitung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reduksi</a:t>
            </a:r>
            <a:r>
              <a:rPr lang="en-US" sz="2000" dirty="0"/>
              <a:t> </a:t>
            </a:r>
            <a:r>
              <a:rPr lang="en-US" sz="2000" dirty="0" err="1"/>
              <a:t>Crout</a:t>
            </a:r>
            <a:r>
              <a:rPr lang="en-US" sz="2000" dirty="0"/>
              <a:t>. </a:t>
            </a:r>
          </a:p>
          <a:p>
            <a:pPr>
              <a:buNone/>
            </a:pPr>
            <a:r>
              <a:rPr lang="en-US" sz="20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2252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228127"/>
              </p:ext>
            </p:extLst>
          </p:nvPr>
        </p:nvGraphicFramePr>
        <p:xfrm>
          <a:off x="1305338" y="2682240"/>
          <a:ext cx="7422785" cy="3674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267819" progId="Word.Document.12">
                  <p:embed/>
                </p:oleObj>
              </mc:Choice>
              <mc:Fallback>
                <p:oleObj name="Document" r:id="rId2" imgW="4583174" imgH="2267819" progId="Word.Document.12">
                  <p:embed/>
                  <p:pic>
                    <p:nvPicPr>
                      <p:cNvPr id="2252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338" y="2682240"/>
                        <a:ext cx="7422785" cy="36741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1502B4-2F71-6CCB-1658-26917DB9C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744D64-D790-C0F4-311F-8A5BFACCDEA3}"/>
              </a:ext>
            </a:extLst>
          </p:cNvPr>
          <p:cNvSpPr txBox="1"/>
          <p:nvPr/>
        </p:nvSpPr>
        <p:spPr>
          <a:xfrm>
            <a:off x="4206240" y="4714240"/>
            <a:ext cx="3629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baris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pertama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C85298-0B83-5795-D057-A844F2EE4EF3}"/>
              </a:ext>
            </a:extLst>
          </p:cNvPr>
          <p:cNvSpPr txBox="1"/>
          <p:nvPr/>
        </p:nvSpPr>
        <p:spPr>
          <a:xfrm>
            <a:off x="4846320" y="5452906"/>
            <a:ext cx="367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kolom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pertama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CBCB00-8735-D58C-AEAB-904485C22DE1}"/>
              </a:ext>
            </a:extLst>
          </p:cNvPr>
          <p:cNvSpPr txBox="1"/>
          <p:nvPr/>
        </p:nvSpPr>
        <p:spPr>
          <a:xfrm>
            <a:off x="5466080" y="5984915"/>
            <a:ext cx="338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baris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kedua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U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2263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979510"/>
              </p:ext>
            </p:extLst>
          </p:nvPr>
        </p:nvGraphicFramePr>
        <p:xfrm>
          <a:off x="1512841" y="513523"/>
          <a:ext cx="8469359" cy="550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981375" progId="Word.Document.12">
                  <p:embed/>
                </p:oleObj>
              </mc:Choice>
              <mc:Fallback>
                <p:oleObj name="Document" r:id="rId2" imgW="4583174" imgH="2981375" progId="Word.Document.12">
                  <p:embed/>
                  <p:pic>
                    <p:nvPicPr>
                      <p:cNvPr id="2263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41" y="513523"/>
                        <a:ext cx="8469359" cy="550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AF55849-0331-4229-660C-0783ECF53CB2}"/>
              </a:ext>
            </a:extLst>
          </p:cNvPr>
          <p:cNvSpPr txBox="1"/>
          <p:nvPr/>
        </p:nvSpPr>
        <p:spPr>
          <a:xfrm>
            <a:off x="4866640" y="3881120"/>
            <a:ext cx="3577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kolom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pertama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4C2C5E-5470-2E43-D86B-D5AD3C8EBF97}"/>
              </a:ext>
            </a:extLst>
          </p:cNvPr>
          <p:cNvSpPr txBox="1"/>
          <p:nvPr/>
        </p:nvSpPr>
        <p:spPr>
          <a:xfrm>
            <a:off x="6248400" y="4583942"/>
            <a:ext cx="338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baris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kedua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FF9D5E-E0ED-2F1B-F45E-A353885A76DF}"/>
              </a:ext>
            </a:extLst>
          </p:cNvPr>
          <p:cNvSpPr txBox="1"/>
          <p:nvPr/>
        </p:nvSpPr>
        <p:spPr>
          <a:xfrm>
            <a:off x="5747520" y="5347609"/>
            <a:ext cx="3346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kolom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kedua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L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2273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926174"/>
              </p:ext>
            </p:extLst>
          </p:nvPr>
        </p:nvGraphicFramePr>
        <p:xfrm>
          <a:off x="1641307" y="579783"/>
          <a:ext cx="8688762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772820" progId="Word.Document.12">
                  <p:embed/>
                </p:oleObj>
              </mc:Choice>
              <mc:Fallback>
                <p:oleObj name="Document" r:id="rId2" imgW="4583174" imgH="2772820" progId="Word.Document.12">
                  <p:embed/>
                  <p:pic>
                    <p:nvPicPr>
                      <p:cNvPr id="2273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07" y="579783"/>
                        <a:ext cx="8688762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73CBC3-D598-9D43-279B-4F82E06B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228354" name="Object 2"/>
          <p:cNvGraphicFramePr>
            <a:graphicFrameLocks noChangeAspect="1"/>
          </p:cNvGraphicFramePr>
          <p:nvPr/>
        </p:nvGraphicFramePr>
        <p:xfrm>
          <a:off x="1828801" y="838200"/>
          <a:ext cx="8443089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233240" progId="Word.Document.12">
                  <p:embed/>
                </p:oleObj>
              </mc:Choice>
              <mc:Fallback>
                <p:oleObj name="Document" r:id="rId2" imgW="4583174" imgH="2233240" progId="Word.Document.12">
                  <p:embed/>
                  <p:pic>
                    <p:nvPicPr>
                      <p:cNvPr id="2283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838200"/>
                        <a:ext cx="8443089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9A52F3-AC79-FCE6-47A8-19A5673D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0880-F20E-35F2-401F-1D50874F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Dekomposisi</a:t>
            </a:r>
            <a:r>
              <a:rPr lang="en-US" dirty="0"/>
              <a:t> LU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kompak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F4A4E-1451-5EA3-8AAA-C8CC4CCE6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10400" dirty="0"/>
              <a:t>Jika </a:t>
            </a:r>
            <a:r>
              <a:rPr lang="en-US" sz="10400" dirty="0" err="1"/>
              <a:t>diamati</a:t>
            </a:r>
            <a:r>
              <a:rPr lang="en-US" sz="10400" dirty="0"/>
              <a:t> </a:t>
            </a:r>
            <a:r>
              <a:rPr lang="en-US" sz="10400" dirty="0" err="1"/>
              <a:t>elemen</a:t>
            </a:r>
            <a:r>
              <a:rPr lang="en-US" sz="10400" dirty="0"/>
              <a:t> </a:t>
            </a:r>
            <a:r>
              <a:rPr lang="en-US" sz="10400" dirty="0" err="1"/>
              <a:t>segitiga</a:t>
            </a:r>
            <a:r>
              <a:rPr lang="en-US" sz="10400" dirty="0"/>
              <a:t> </a:t>
            </a:r>
            <a:r>
              <a:rPr lang="en-US" sz="10400" dirty="0" err="1"/>
              <a:t>bawah</a:t>
            </a:r>
            <a:r>
              <a:rPr lang="en-US" sz="10400" dirty="0"/>
              <a:t> pada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i="1" dirty="0"/>
              <a:t>U</a:t>
            </a:r>
            <a:r>
              <a:rPr lang="en-US" sz="10400" dirty="0"/>
              <a:t> </a:t>
            </a:r>
            <a:r>
              <a:rPr lang="en-US" sz="10400" dirty="0" err="1"/>
              <a:t>semuanya</a:t>
            </a:r>
            <a:r>
              <a:rPr lang="en-US" sz="10400" dirty="0"/>
              <a:t> </a:t>
            </a:r>
            <a:r>
              <a:rPr lang="en-US" sz="10400" dirty="0" err="1"/>
              <a:t>bernilai</a:t>
            </a:r>
            <a:r>
              <a:rPr lang="en-US" sz="10400" dirty="0"/>
              <a:t> </a:t>
            </a:r>
            <a:r>
              <a:rPr lang="en-US" sz="10400" dirty="0" err="1"/>
              <a:t>nol</a:t>
            </a:r>
            <a:r>
              <a:rPr lang="en-US" sz="10400" dirty="0"/>
              <a:t>, </a:t>
            </a:r>
            <a:r>
              <a:rPr lang="en-US" sz="10400" dirty="0" err="1"/>
              <a:t>sehingga</a:t>
            </a:r>
            <a:r>
              <a:rPr lang="en-US" sz="10400" dirty="0"/>
              <a:t> </a:t>
            </a:r>
            <a:r>
              <a:rPr lang="en-US" sz="10400" dirty="0" err="1"/>
              <a:t>ruang</a:t>
            </a:r>
            <a:r>
              <a:rPr lang="en-US" sz="10400" dirty="0"/>
              <a:t> yang </a:t>
            </a:r>
            <a:r>
              <a:rPr lang="en-US" sz="10400" dirty="0" err="1"/>
              <a:t>tidak</a:t>
            </a:r>
            <a:r>
              <a:rPr lang="en-US" sz="10400" dirty="0"/>
              <a:t> </a:t>
            </a:r>
            <a:r>
              <a:rPr lang="en-US" sz="10400" dirty="0" err="1"/>
              <a:t>terpakai</a:t>
            </a:r>
            <a:r>
              <a:rPr lang="en-US" sz="10400" dirty="0"/>
              <a:t> </a:t>
            </a:r>
            <a:r>
              <a:rPr lang="en-US" sz="10400" dirty="0" err="1"/>
              <a:t>itu</a:t>
            </a:r>
            <a:r>
              <a:rPr lang="en-US" sz="10400" dirty="0"/>
              <a:t> </a:t>
            </a:r>
            <a:r>
              <a:rPr lang="en-US" sz="10400" dirty="0" err="1"/>
              <a:t>dapat</a:t>
            </a:r>
            <a:r>
              <a:rPr lang="en-US" sz="10400" dirty="0"/>
              <a:t> </a:t>
            </a:r>
            <a:r>
              <a:rPr lang="en-US" sz="10400" dirty="0" err="1"/>
              <a:t>dipakai</a:t>
            </a:r>
            <a:r>
              <a:rPr lang="en-US" sz="10400" dirty="0"/>
              <a:t> </a:t>
            </a:r>
            <a:r>
              <a:rPr lang="en-US" sz="10400" dirty="0" err="1"/>
              <a:t>untuk</a:t>
            </a:r>
            <a:r>
              <a:rPr lang="en-US" sz="10400" dirty="0"/>
              <a:t> </a:t>
            </a:r>
            <a:r>
              <a:rPr lang="en-US" sz="10400" dirty="0" err="1"/>
              <a:t>menyimpan</a:t>
            </a:r>
            <a:r>
              <a:rPr lang="en-US" sz="10400" dirty="0"/>
              <a:t> </a:t>
            </a:r>
            <a:r>
              <a:rPr lang="en-US" sz="10400" dirty="0" err="1"/>
              <a:t>elemen</a:t>
            </a:r>
            <a:r>
              <a:rPr lang="en-US" sz="10400" dirty="0"/>
              <a:t>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i="1" dirty="0"/>
              <a:t>L</a:t>
            </a:r>
            <a:r>
              <a:rPr lang="en-US" sz="10400" dirty="0"/>
              <a:t>. </a:t>
            </a:r>
          </a:p>
          <a:p>
            <a:pPr>
              <a:lnSpc>
                <a:spcPct val="120000"/>
              </a:lnSpc>
            </a:pPr>
            <a:endParaRPr lang="en-US" sz="10400" dirty="0"/>
          </a:p>
          <a:p>
            <a:pPr>
              <a:lnSpc>
                <a:spcPct val="120000"/>
              </a:lnSpc>
            </a:pPr>
            <a:r>
              <a:rPr lang="en-US" sz="10400" dirty="0" err="1"/>
              <a:t>Elemen</a:t>
            </a:r>
            <a:r>
              <a:rPr lang="en-US" sz="10400" dirty="0"/>
              <a:t> diagonal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i="1" dirty="0"/>
              <a:t>L</a:t>
            </a:r>
            <a:r>
              <a:rPr lang="en-US" sz="10400" dirty="0"/>
              <a:t> </a:t>
            </a:r>
            <a:r>
              <a:rPr lang="en-US" sz="10400" dirty="0" err="1"/>
              <a:t>seluruhnya</a:t>
            </a:r>
            <a:r>
              <a:rPr lang="en-US" sz="10400" dirty="0"/>
              <a:t> 1, </a:t>
            </a:r>
            <a:r>
              <a:rPr lang="en-US" sz="10400" dirty="0" err="1"/>
              <a:t>jadi</a:t>
            </a:r>
            <a:r>
              <a:rPr lang="en-US" sz="10400" dirty="0"/>
              <a:t> </a:t>
            </a:r>
            <a:r>
              <a:rPr lang="en-US" sz="10400" dirty="0" err="1"/>
              <a:t>tidak</a:t>
            </a:r>
            <a:r>
              <a:rPr lang="en-US" sz="10400" dirty="0"/>
              <a:t> </a:t>
            </a:r>
            <a:r>
              <a:rPr lang="en-US" sz="10400" dirty="0" err="1"/>
              <a:t>perlu</a:t>
            </a:r>
            <a:r>
              <a:rPr lang="en-US" sz="10400" dirty="0"/>
              <a:t> </a:t>
            </a:r>
            <a:r>
              <a:rPr lang="en-US" sz="10400" dirty="0" err="1"/>
              <a:t>disimpan</a:t>
            </a:r>
            <a:r>
              <a:rPr lang="en-US" sz="10400" dirty="0"/>
              <a:t> (</a:t>
            </a:r>
            <a:r>
              <a:rPr lang="en-US" sz="10400" i="1" dirty="0"/>
              <a:t>default</a:t>
            </a:r>
            <a:r>
              <a:rPr lang="en-US" sz="10400" dirty="0"/>
              <a:t>). </a:t>
            </a:r>
            <a:r>
              <a:rPr lang="en-US" sz="10400" dirty="0" err="1"/>
              <a:t>Dengan</a:t>
            </a:r>
            <a:r>
              <a:rPr lang="en-US" sz="10400" dirty="0"/>
              <a:t> </a:t>
            </a:r>
            <a:r>
              <a:rPr lang="en-US" sz="10400" dirty="0" err="1"/>
              <a:t>demikian</a:t>
            </a:r>
            <a:r>
              <a:rPr lang="en-US" sz="10400" dirty="0"/>
              <a:t>, </a:t>
            </a:r>
            <a:r>
              <a:rPr lang="en-US" sz="10400" dirty="0" err="1"/>
              <a:t>penyimpanan</a:t>
            </a:r>
            <a:r>
              <a:rPr lang="en-US" sz="10400" dirty="0"/>
              <a:t> </a:t>
            </a:r>
            <a:r>
              <a:rPr lang="en-US" sz="10400" dirty="0" err="1"/>
              <a:t>elemen</a:t>
            </a:r>
            <a:r>
              <a:rPr lang="en-US" sz="10400" dirty="0"/>
              <a:t> </a:t>
            </a:r>
            <a:r>
              <a:rPr lang="en-US" sz="10400" i="1" dirty="0"/>
              <a:t> L</a:t>
            </a:r>
            <a:r>
              <a:rPr lang="en-US" sz="10400" dirty="0"/>
              <a:t> dan </a:t>
            </a:r>
            <a:r>
              <a:rPr lang="en-US" sz="10400" i="1" dirty="0"/>
              <a:t>U</a:t>
            </a:r>
            <a:r>
              <a:rPr lang="en-US" sz="10400" dirty="0"/>
              <a:t> pada </a:t>
            </a:r>
            <a:r>
              <a:rPr lang="en-US" sz="10400" dirty="0" err="1"/>
              <a:t>satu</a:t>
            </a:r>
            <a:r>
              <a:rPr lang="en-US" sz="10400" dirty="0"/>
              <a:t>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dirty="0" err="1"/>
              <a:t>dapat</a:t>
            </a:r>
            <a:r>
              <a:rPr lang="en-US" sz="10400" dirty="0"/>
              <a:t> </a:t>
            </a:r>
            <a:r>
              <a:rPr lang="en-US" sz="10400" dirty="0" err="1"/>
              <a:t>menghemat</a:t>
            </a:r>
            <a:r>
              <a:rPr lang="en-US" sz="10400" dirty="0"/>
              <a:t> </a:t>
            </a:r>
            <a:r>
              <a:rPr lang="en-US" sz="10400" dirty="0" err="1"/>
              <a:t>penggunaan</a:t>
            </a:r>
            <a:r>
              <a:rPr lang="en-US" sz="10400" dirty="0"/>
              <a:t> </a:t>
            </a:r>
            <a:r>
              <a:rPr lang="en-US" sz="10400" dirty="0" err="1"/>
              <a:t>memori</a:t>
            </a:r>
            <a:r>
              <a:rPr lang="en-US" sz="10400" dirty="0"/>
              <a:t>. </a:t>
            </a:r>
          </a:p>
          <a:p>
            <a:pPr>
              <a:lnSpc>
                <a:spcPct val="120000"/>
              </a:lnSpc>
            </a:pPr>
            <a:endParaRPr lang="en-US" sz="10400" dirty="0"/>
          </a:p>
          <a:p>
            <a:pPr>
              <a:lnSpc>
                <a:spcPct val="120000"/>
              </a:lnSpc>
            </a:pPr>
            <a:r>
              <a:rPr lang="en-US" sz="10400" dirty="0" err="1"/>
              <a:t>Selain</a:t>
            </a:r>
            <a:r>
              <a:rPr lang="en-US" sz="10400" dirty="0"/>
              <a:t> </a:t>
            </a:r>
            <a:r>
              <a:rPr lang="en-US" sz="10400" dirty="0" err="1"/>
              <a:t>itu</a:t>
            </a:r>
            <a:r>
              <a:rPr lang="en-US" sz="10400" dirty="0"/>
              <a:t>,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i="1" dirty="0"/>
              <a:t>A</a:t>
            </a:r>
            <a:r>
              <a:rPr lang="en-US" sz="10400" dirty="0"/>
              <a:t> </a:t>
            </a:r>
            <a:r>
              <a:rPr lang="en-US" sz="10400" dirty="0" err="1"/>
              <a:t>hanya</a:t>
            </a:r>
            <a:r>
              <a:rPr lang="en-US" sz="10400" dirty="0"/>
              <a:t> </a:t>
            </a:r>
            <a:r>
              <a:rPr lang="en-US" sz="10400" dirty="0" err="1"/>
              <a:t>dipakai</a:t>
            </a:r>
            <a:r>
              <a:rPr lang="en-US" sz="10400" dirty="0"/>
              <a:t> </a:t>
            </a:r>
            <a:r>
              <a:rPr lang="en-US" sz="10400" dirty="0" err="1"/>
              <a:t>sekali</a:t>
            </a:r>
            <a:r>
              <a:rPr lang="en-US" sz="10400" dirty="0"/>
              <a:t> </a:t>
            </a:r>
            <a:r>
              <a:rPr lang="en-US" sz="10400" dirty="0" err="1"/>
              <a:t>untuk</a:t>
            </a:r>
            <a:r>
              <a:rPr lang="en-US" sz="10400" dirty="0"/>
              <a:t> </a:t>
            </a:r>
            <a:r>
              <a:rPr lang="en-US" sz="10400" dirty="0" err="1"/>
              <a:t>memperoleh</a:t>
            </a:r>
            <a:r>
              <a:rPr lang="en-US" sz="10400" dirty="0"/>
              <a:t> </a:t>
            </a:r>
            <a:r>
              <a:rPr lang="en-US" sz="10400" i="1" dirty="0"/>
              <a:t>L</a:t>
            </a:r>
            <a:r>
              <a:rPr lang="en-US" sz="10400" dirty="0"/>
              <a:t> dan </a:t>
            </a:r>
            <a:r>
              <a:rPr lang="en-US" sz="10400" i="1" dirty="0"/>
              <a:t>U</a:t>
            </a:r>
            <a:r>
              <a:rPr lang="en-US" sz="10400" dirty="0"/>
              <a:t>, </a:t>
            </a:r>
            <a:r>
              <a:rPr lang="en-US" sz="10400" dirty="0" err="1"/>
              <a:t>sesudah</a:t>
            </a:r>
            <a:r>
              <a:rPr lang="en-US" sz="10400" dirty="0"/>
              <a:t> </a:t>
            </a:r>
            <a:r>
              <a:rPr lang="en-US" sz="10400" dirty="0" err="1"/>
              <a:t>itu</a:t>
            </a:r>
            <a:r>
              <a:rPr lang="en-US" sz="10400" dirty="0"/>
              <a:t> </a:t>
            </a:r>
            <a:r>
              <a:rPr lang="en-US" sz="10400" dirty="0" err="1"/>
              <a:t>tidak</a:t>
            </a:r>
            <a:r>
              <a:rPr lang="en-US" sz="10400" dirty="0"/>
              <a:t> </a:t>
            </a:r>
            <a:r>
              <a:rPr lang="en-US" sz="10400" dirty="0" err="1"/>
              <a:t>dipakai</a:t>
            </a:r>
            <a:r>
              <a:rPr lang="en-US" sz="10400" dirty="0"/>
              <a:t> </a:t>
            </a:r>
            <a:r>
              <a:rPr lang="en-US" sz="10400" dirty="0" err="1"/>
              <a:t>lagi</a:t>
            </a:r>
            <a:r>
              <a:rPr lang="en-US" sz="10400" dirty="0"/>
              <a:t>.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288ED3-C85C-DEB5-7897-178B11AF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2984EB-8FA7-A9EB-6410-98AEF0943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1658429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EB7AA6-0410-964C-FA40-FE0C12680CBC}"/>
              </a:ext>
            </a:extLst>
          </p:cNvPr>
          <p:cNvSpPr txBox="1">
            <a:spLocks/>
          </p:cNvSpPr>
          <p:nvPr/>
        </p:nvSpPr>
        <p:spPr>
          <a:xfrm>
            <a:off x="8790074" y="2914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CB61F5-5B20-4404-A1F0-7AE4ED8B006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F21F21-BA19-3C31-ABD4-5B3716456824}"/>
              </a:ext>
            </a:extLst>
          </p:cNvPr>
          <p:cNvSpPr txBox="1"/>
          <p:nvPr/>
        </p:nvSpPr>
        <p:spPr>
          <a:xfrm>
            <a:off x="921154" y="509662"/>
            <a:ext cx="1174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17C022-E022-FA4B-3E18-6A4403DC6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614" y="1051560"/>
            <a:ext cx="5836546" cy="16172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4A78507-3864-7F46-5B7C-76C8EB8C0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676" y="1127761"/>
            <a:ext cx="2290456" cy="1524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EFE3B7-EA9D-7D63-F68B-9182124AB04F}"/>
              </a:ext>
            </a:extLst>
          </p:cNvPr>
          <p:cNvSpPr txBox="1"/>
          <p:nvPr/>
        </p:nvSpPr>
        <p:spPr>
          <a:xfrm>
            <a:off x="3913463" y="382524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1F18942-5794-E7B9-7509-46C6A0D89D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856305"/>
              </p:ext>
            </p:extLst>
          </p:nvPr>
        </p:nvGraphicFramePr>
        <p:xfrm>
          <a:off x="1663614" y="3245322"/>
          <a:ext cx="2160562" cy="1683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825500" imgH="647700" progId="Equation.3">
                  <p:embed/>
                </p:oleObj>
              </mc:Choice>
              <mc:Fallback>
                <p:oleObj r:id="rId4" imgW="825500" imgH="647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614" y="3245322"/>
                        <a:ext cx="2160562" cy="16830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79CD199-8BF9-7C39-9842-6B36C4371B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217596"/>
              </p:ext>
            </p:extLst>
          </p:nvPr>
        </p:nvGraphicFramePr>
        <p:xfrm>
          <a:off x="4404360" y="3273711"/>
          <a:ext cx="1706880" cy="1741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634725" imgH="647419" progId="Equation.3">
                  <p:embed/>
                </p:oleObj>
              </mc:Choice>
              <mc:Fallback>
                <p:oleObj r:id="rId6" imgW="634725" imgH="64741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4360" y="3273711"/>
                        <a:ext cx="1706880" cy="17410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6538988-64B5-E16B-CB4B-768D79C2DF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894775"/>
              </p:ext>
            </p:extLst>
          </p:nvPr>
        </p:nvGraphicFramePr>
        <p:xfrm>
          <a:off x="6420036" y="3319856"/>
          <a:ext cx="2135925" cy="166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825500" imgH="647700" progId="Equation.3">
                  <p:embed/>
                </p:oleObj>
              </mc:Choice>
              <mc:Fallback>
                <p:oleObj r:id="rId8" imgW="825500" imgH="647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0036" y="3319856"/>
                        <a:ext cx="2135925" cy="1663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0E0FEEE1-9BF7-A60A-25A6-EBC563B99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622D9201-D2C4-8553-BCEB-08E32CE7F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781B52-5127-676E-A908-7B6FA935518C}"/>
              </a:ext>
            </a:extLst>
          </p:cNvPr>
          <p:cNvSpPr txBox="1"/>
          <p:nvPr/>
        </p:nvSpPr>
        <p:spPr>
          <a:xfrm>
            <a:off x="3881132" y="153924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7C96A6-169E-7F30-CC65-F704B7A6D11E}"/>
              </a:ext>
            </a:extLst>
          </p:cNvPr>
          <p:cNvSpPr txBox="1"/>
          <p:nvPr/>
        </p:nvSpPr>
        <p:spPr>
          <a:xfrm>
            <a:off x="931303" y="106456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571E6B-6DDC-1FEB-627A-817A6D5A28A5}"/>
              </a:ext>
            </a:extLst>
          </p:cNvPr>
          <p:cNvSpPr txBox="1"/>
          <p:nvPr/>
        </p:nvSpPr>
        <p:spPr>
          <a:xfrm>
            <a:off x="970724" y="319816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2)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292E816-86EB-39D0-88FB-D6F44D50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16560-9C3E-96EF-F7A3-5E4213F2B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5214"/>
            <a:ext cx="10515600" cy="5451749"/>
          </a:xfrm>
        </p:spPr>
        <p:txBody>
          <a:bodyPr/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,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 dan </a:t>
            </a:r>
            <a:r>
              <a:rPr lang="en-US" sz="2400" i="1" dirty="0"/>
              <a:t>U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, </a:t>
            </a:r>
            <a:r>
              <a:rPr lang="en-US" sz="2400" dirty="0" err="1"/>
              <a:t>elemennya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dipindahkan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Karena </a:t>
            </a:r>
            <a:r>
              <a:rPr lang="en-US" sz="2400" dirty="0" err="1"/>
              <a:t>alasan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 </a:t>
            </a:r>
            <a:r>
              <a:rPr lang="en-US" sz="2400" dirty="0" err="1"/>
              <a:t>dinamakan</a:t>
            </a:r>
            <a:r>
              <a:rPr lang="en-US" sz="2400" dirty="0"/>
              <a:t> juga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kompaksi</a:t>
            </a:r>
            <a:r>
              <a:rPr lang="en-US" sz="2400" dirty="0"/>
              <a:t> </a:t>
            </a:r>
            <a:r>
              <a:rPr lang="en-US" sz="2400" dirty="0" err="1"/>
              <a:t>memori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8BB4A-0337-5780-0D6B-CCDF9FE7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EF94B-AA7B-98D1-4764-6A5DBFC95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92516A-DFBD-292B-8B86-9548DF6B1159}"/>
                  </a:ext>
                </a:extLst>
              </p:cNvPr>
              <p:cNvSpPr txBox="1"/>
              <p:nvPr/>
            </p:nvSpPr>
            <p:spPr>
              <a:xfrm>
                <a:off x="1450426" y="3302954"/>
                <a:ext cx="3005960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sz="2400" dirty="0"/>
                  <a:t>=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92516A-DFBD-292B-8B86-9548DF6B1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426" y="3302954"/>
                <a:ext cx="3005960" cy="1068947"/>
              </a:xfrm>
              <a:prstGeom prst="rect">
                <a:avLst/>
              </a:prstGeom>
              <a:blipFill>
                <a:blip r:embed="rId2"/>
                <a:stretch>
                  <a:fillRect l="-3245" r="-1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16EF9-3A4E-879C-A5F8-31BACA093B3A}"/>
                  </a:ext>
                </a:extLst>
              </p:cNvPr>
              <p:cNvSpPr txBox="1"/>
              <p:nvPr/>
            </p:nvSpPr>
            <p:spPr>
              <a:xfrm>
                <a:off x="4290848" y="3025955"/>
                <a:ext cx="2385849" cy="13459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16EF9-3A4E-879C-A5F8-31BACA093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848" y="3025955"/>
                <a:ext cx="2385849" cy="13459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6E6EF63-5C89-C621-1446-4E3D17F34D7B}"/>
                  </a:ext>
                </a:extLst>
              </p:cNvPr>
              <p:cNvSpPr txBox="1"/>
              <p:nvPr/>
            </p:nvSpPr>
            <p:spPr>
              <a:xfrm>
                <a:off x="5352392" y="3302954"/>
                <a:ext cx="5113284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−2.5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8.5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6E6EF63-5C89-C621-1446-4E3D17F34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392" y="3302954"/>
                <a:ext cx="5113284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5A41A1-DDCE-6779-FDB3-282F8612C9BC}"/>
                  </a:ext>
                </a:extLst>
              </p:cNvPr>
              <p:cNvSpPr txBox="1"/>
              <p:nvPr/>
            </p:nvSpPr>
            <p:spPr>
              <a:xfrm>
                <a:off x="1093075" y="5067666"/>
                <a:ext cx="6096000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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5A41A1-DDCE-6779-FDB3-282F8612C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075" y="5067666"/>
                <a:ext cx="6096000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AE653B-4421-D770-624F-F1BC0D5C5B85}"/>
                  </a:ext>
                </a:extLst>
              </p:cNvPr>
              <p:cNvSpPr txBox="1"/>
              <p:nvPr/>
            </p:nvSpPr>
            <p:spPr>
              <a:xfrm>
                <a:off x="5465377" y="5057759"/>
                <a:ext cx="2865823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−2.5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4.5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AE653B-4421-D770-624F-F1BC0D5C5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377" y="5057759"/>
                <a:ext cx="2865823" cy="10689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9483914-D098-E081-DDCD-DCBEB91DF81D}"/>
              </a:ext>
            </a:extLst>
          </p:cNvPr>
          <p:cNvSpPr txBox="1"/>
          <p:nvPr/>
        </p:nvSpPr>
        <p:spPr>
          <a:xfrm>
            <a:off x="5465377" y="4371901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91AD55-A4D2-67FD-4DD4-E9754EB943E0}"/>
              </a:ext>
            </a:extLst>
          </p:cNvPr>
          <p:cNvSpPr txBox="1"/>
          <p:nvPr/>
        </p:nvSpPr>
        <p:spPr>
          <a:xfrm>
            <a:off x="7693971" y="4361994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B60BEA-6DE1-B3DE-B402-300E73E6BB89}"/>
              </a:ext>
            </a:extLst>
          </p:cNvPr>
          <p:cNvSpPr txBox="1"/>
          <p:nvPr/>
        </p:nvSpPr>
        <p:spPr>
          <a:xfrm>
            <a:off x="5807038" y="6051902"/>
            <a:ext cx="195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L dan U  </a:t>
            </a:r>
            <a:r>
              <a:rPr lang="en-US" dirty="0" err="1">
                <a:solidFill>
                  <a:srgbClr val="00B050"/>
                </a:solidFill>
                <a:sym typeface="Symbol" panose="05050102010706020507" pitchFamily="18" charset="2"/>
              </a:rPr>
              <a:t>disatukan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21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600" dirty="0" err="1"/>
              <a:t>Menghitung</a:t>
            </a:r>
            <a:r>
              <a:rPr lang="en-US" sz="3600" dirty="0"/>
              <a:t> </a:t>
            </a:r>
            <a:r>
              <a:rPr lang="en-US" sz="3600" dirty="0" err="1"/>
              <a:t>Determinan</a:t>
            </a:r>
            <a:r>
              <a:rPr lang="en-US" sz="3600" dirty="0"/>
              <a:t> A = 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530" y="1646238"/>
            <a:ext cx="10406269" cy="47545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L dan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U.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 err="1"/>
              <a:t>Kasus</a:t>
            </a:r>
            <a:r>
              <a:rPr lang="en-US" sz="2400" b="1" dirty="0"/>
              <a:t> 1: Jika di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LU-Gauss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pertukaran</a:t>
            </a:r>
            <a:r>
              <a:rPr lang="en-US" sz="2400" b="1" dirty="0"/>
              <a:t> baris</a:t>
            </a:r>
            <a:r>
              <a:rPr lang="en-US" sz="2400" dirty="0"/>
              <a:t> </a:t>
            </a:r>
          </a:p>
          <a:p>
            <a:endParaRPr lang="en-US" sz="2400" dirty="0"/>
          </a:p>
          <a:p>
            <a:pPr>
              <a:buNone/>
            </a:pPr>
            <a:r>
              <a:rPr lang="en-US" sz="2400" dirty="0"/>
              <a:t>        det (</a:t>
            </a:r>
            <a:r>
              <a:rPr lang="en-US" sz="2400" i="1" dirty="0"/>
              <a:t>A</a:t>
            </a:r>
            <a:r>
              <a:rPr lang="en-US" sz="2400" dirty="0"/>
              <a:t>) = det (</a:t>
            </a:r>
            <a:r>
              <a:rPr lang="en-US" sz="2400" i="1" dirty="0"/>
              <a:t>LU</a:t>
            </a:r>
            <a:r>
              <a:rPr lang="en-US" sz="2400" dirty="0"/>
              <a:t>) </a:t>
            </a:r>
          </a:p>
          <a:p>
            <a:pPr>
              <a:buNone/>
            </a:pPr>
            <a:r>
              <a:rPr lang="en-US" sz="2400" dirty="0"/>
              <a:t>		         = det (</a:t>
            </a:r>
            <a:r>
              <a:rPr lang="en-US" sz="2400" i="1" dirty="0"/>
              <a:t>L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det(</a:t>
            </a:r>
            <a:r>
              <a:rPr lang="en-US" sz="2400" i="1" dirty="0"/>
              <a:t>U</a:t>
            </a:r>
            <a:r>
              <a:rPr lang="en-US" sz="2400" dirty="0"/>
              <a:t>) </a:t>
            </a:r>
          </a:p>
          <a:p>
            <a:pPr>
              <a:buNone/>
            </a:pPr>
            <a:r>
              <a:rPr lang="en-US" sz="2400" dirty="0"/>
              <a:t>		         = (1) </a:t>
            </a:r>
            <a:r>
              <a:rPr lang="en-US" sz="2400" dirty="0">
                <a:sym typeface="Symbol" panose="05050102010706020507" pitchFamily="18" charset="2"/>
              </a:rPr>
              <a:t> </a:t>
            </a:r>
            <a:r>
              <a:rPr lang="en-US" sz="2400" dirty="0"/>
              <a:t>det(</a:t>
            </a:r>
            <a:r>
              <a:rPr lang="en-US" sz="2400" i="1" dirty="0"/>
              <a:t>U</a:t>
            </a:r>
            <a:r>
              <a:rPr lang="en-US" sz="2400" dirty="0"/>
              <a:t>) </a:t>
            </a:r>
          </a:p>
          <a:p>
            <a:pPr>
              <a:buNone/>
            </a:pPr>
            <a:r>
              <a:rPr lang="en-US" sz="2400" dirty="0"/>
              <a:t>		         = det(U)</a:t>
            </a:r>
          </a:p>
          <a:p>
            <a:pPr>
              <a:buNone/>
            </a:pPr>
            <a:r>
              <a:rPr lang="en-US" sz="2400" dirty="0"/>
              <a:t>		         = </a:t>
            </a:r>
            <a:r>
              <a:rPr lang="en-US" sz="2400" i="1" dirty="0"/>
              <a:t>u</a:t>
            </a:r>
            <a:r>
              <a:rPr lang="en-US" sz="2400" baseline="-25000" dirty="0"/>
              <a:t>11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baseline="-25000" dirty="0"/>
              <a:t>33</a:t>
            </a:r>
            <a:r>
              <a:rPr lang="en-US" sz="2400" dirty="0"/>
              <a:t> ... </a:t>
            </a:r>
            <a:r>
              <a:rPr lang="en-US" sz="2400" i="1" dirty="0" err="1"/>
              <a:t>u</a:t>
            </a:r>
            <a:r>
              <a:rPr lang="en-US" sz="2400" i="1" baseline="-25000" dirty="0" err="1"/>
              <a:t>nn</a:t>
            </a:r>
            <a:r>
              <a:rPr lang="en-US" sz="2400" dirty="0"/>
              <a:t>   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/>
              <a:t>Keterangan</a:t>
            </a:r>
            <a:r>
              <a:rPr lang="en-US" sz="2400" dirty="0"/>
              <a:t>: det(</a:t>
            </a:r>
            <a:r>
              <a:rPr lang="en-US" sz="2400" i="1" dirty="0"/>
              <a:t>L</a:t>
            </a:r>
            <a:r>
              <a:rPr lang="en-US" sz="2400" dirty="0"/>
              <a:t>) = 1 </a:t>
            </a:r>
            <a:r>
              <a:rPr lang="en-US" sz="2400" dirty="0" err="1"/>
              <a:t>sebab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diagonal </a:t>
            </a:r>
            <a:r>
              <a:rPr lang="en-US" sz="2400" i="1" dirty="0"/>
              <a:t>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. 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365" y="533401"/>
            <a:ext cx="1040627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Kasus</a:t>
            </a:r>
            <a:r>
              <a:rPr lang="en-US" b="1" dirty="0"/>
              <a:t> 2: Jika di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metode</a:t>
            </a:r>
            <a:r>
              <a:rPr lang="en-US" b="1" dirty="0"/>
              <a:t> LU-Gauss </a:t>
            </a:r>
            <a:r>
              <a:rPr lang="en-US" b="1" dirty="0" err="1"/>
              <a:t>terdapat</a:t>
            </a:r>
            <a:r>
              <a:rPr lang="en-US" b="1" dirty="0"/>
              <a:t> </a:t>
            </a:r>
            <a:r>
              <a:rPr lang="en-US" b="1" dirty="0" err="1"/>
              <a:t>pertukaran</a:t>
            </a:r>
            <a:r>
              <a:rPr lang="en-US" b="1" dirty="0"/>
              <a:t> baris</a:t>
            </a:r>
            <a:endParaRPr lang="en-US" sz="2400" dirty="0"/>
          </a:p>
          <a:p>
            <a:pPr>
              <a:buNone/>
            </a:pPr>
            <a:r>
              <a:rPr lang="en-US" dirty="0"/>
              <a:t> </a:t>
            </a:r>
            <a:endParaRPr lang="en-US" sz="2400" dirty="0"/>
          </a:p>
          <a:p>
            <a:r>
              <a:rPr lang="en-US" sz="2600" dirty="0"/>
              <a:t>Jika </a:t>
            </a:r>
            <a:r>
              <a:rPr lang="en-US" sz="2600" dirty="0" err="1"/>
              <a:t>terdapat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pertukaran</a:t>
            </a:r>
            <a:r>
              <a:rPr lang="en-US" sz="2600" dirty="0"/>
              <a:t> baris, </a:t>
            </a:r>
            <a:r>
              <a:rPr lang="en-US" sz="2600" dirty="0" err="1"/>
              <a:t>maka</a:t>
            </a:r>
            <a:r>
              <a:rPr lang="en-US" sz="2600" dirty="0"/>
              <a:t> </a:t>
            </a:r>
            <a:r>
              <a:rPr lang="en-US" sz="2600" dirty="0" err="1"/>
              <a:t>dekomposisi</a:t>
            </a:r>
            <a:r>
              <a:rPr lang="en-US" sz="2600" dirty="0"/>
              <a:t> </a:t>
            </a:r>
            <a:r>
              <a:rPr lang="en-US" sz="2600" i="1" dirty="0"/>
              <a:t>LU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pertukaran</a:t>
            </a:r>
            <a:r>
              <a:rPr lang="en-US" sz="2600" dirty="0"/>
              <a:t> baris </a:t>
            </a:r>
            <a:r>
              <a:rPr lang="en-US" sz="2600" dirty="0" err="1"/>
              <a:t>setara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mengerjakan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proses </a:t>
            </a:r>
            <a:r>
              <a:rPr lang="en-US" sz="2600" dirty="0" err="1"/>
              <a:t>terpisah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err="1"/>
              <a:t>Pertukaran</a:t>
            </a:r>
            <a:r>
              <a:rPr lang="en-US" sz="2600" dirty="0"/>
              <a:t> baris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dipandang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transformasi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'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cara</a:t>
            </a:r>
            <a:r>
              <a:rPr lang="en-US" sz="2600" dirty="0"/>
              <a:t> </a:t>
            </a:r>
            <a:r>
              <a:rPr lang="en-US" sz="2600" dirty="0" err="1"/>
              <a:t>permutasi</a:t>
            </a:r>
            <a:r>
              <a:rPr lang="en-US" sz="2600" dirty="0"/>
              <a:t> baris-baris </a:t>
            </a:r>
            <a:r>
              <a:rPr lang="en-US" sz="2600" dirty="0" err="1"/>
              <a:t>matriks</a:t>
            </a:r>
            <a:r>
              <a:rPr lang="en-US" sz="2600" dirty="0"/>
              <a:t> (</a:t>
            </a:r>
            <a:r>
              <a:rPr lang="en-US" sz="2600" dirty="0" err="1"/>
              <a:t>sama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mengalikan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permutasi</a:t>
            </a:r>
            <a:r>
              <a:rPr lang="en-US" sz="2600" dirty="0"/>
              <a:t> </a:t>
            </a:r>
            <a:r>
              <a:rPr lang="en-US" sz="2600" i="1" dirty="0"/>
              <a:t>P</a:t>
            </a:r>
            <a:r>
              <a:rPr lang="en-US" sz="2600" dirty="0"/>
              <a:t>),</a:t>
            </a:r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dirty="0"/>
              <a:t>' = </a:t>
            </a:r>
            <a:r>
              <a:rPr lang="en-US" sz="2600" i="1" dirty="0"/>
              <a:t>PA</a:t>
            </a:r>
            <a:r>
              <a:rPr lang="en-US" sz="2600" dirty="0"/>
              <a:t>  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setara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 = </a:t>
            </a:r>
            <a:r>
              <a:rPr lang="en-US" sz="2600" i="1" dirty="0"/>
              <a:t>P</a:t>
            </a:r>
            <a:r>
              <a:rPr lang="en-US" sz="2600" baseline="30000" dirty="0"/>
              <a:t>-1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’		</a:t>
            </a:r>
          </a:p>
          <a:p>
            <a:pPr>
              <a:buNone/>
            </a:pPr>
            <a:endParaRPr lang="en-US" sz="2600" dirty="0"/>
          </a:p>
          <a:p>
            <a:pPr marL="971550" lvl="1" indent="-514350">
              <a:buFont typeface="+mj-lt"/>
              <a:buAutoNum type="arabicPeriod" startAt="2"/>
            </a:pPr>
            <a:r>
              <a:rPr lang="en-US" sz="2600" dirty="0" err="1"/>
              <a:t>Dekomposisi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'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i="1" dirty="0"/>
              <a:t>LU</a:t>
            </a:r>
            <a:r>
              <a:rPr lang="en-US" sz="2600" dirty="0"/>
              <a:t> </a:t>
            </a:r>
            <a:r>
              <a:rPr lang="en-US" sz="2600" dirty="0" err="1"/>
              <a:t>tanpa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pertukaran</a:t>
            </a:r>
            <a:r>
              <a:rPr lang="en-US" sz="2600" dirty="0"/>
              <a:t> baris  </a:t>
            </a:r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dirty="0"/>
              <a:t>' = </a:t>
            </a:r>
            <a:r>
              <a:rPr lang="en-US" sz="2600" i="1" dirty="0"/>
              <a:t>LU</a:t>
            </a:r>
            <a:endParaRPr lang="en-US" sz="2600" dirty="0"/>
          </a:p>
          <a:p>
            <a:pPr>
              <a:buNone/>
            </a:pP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365" y="533401"/>
            <a:ext cx="10565296" cy="5592763"/>
          </a:xfrm>
        </p:spPr>
        <p:txBody>
          <a:bodyPr>
            <a:normAutofit/>
          </a:bodyPr>
          <a:lstStyle/>
          <a:p>
            <a:r>
              <a:rPr lang="en-US" sz="2400" dirty="0"/>
              <a:t>Dari (1) </a:t>
            </a:r>
            <a:r>
              <a:rPr lang="en-US" sz="2400" dirty="0" err="1"/>
              <a:t>dan</a:t>
            </a:r>
            <a:r>
              <a:rPr lang="en-US" sz="2400" dirty="0"/>
              <a:t> (2), </a:t>
            </a:r>
            <a:r>
              <a:rPr lang="en-US" sz="2400" i="1" dirty="0"/>
              <a:t>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dirty="0"/>
              <a:t> </a:t>
            </a:r>
            <a:r>
              <a:rPr lang="en-US" sz="2400" dirty="0" err="1"/>
              <a:t>dihubungkan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i="1" dirty="0"/>
              <a:t>		A</a:t>
            </a:r>
            <a:r>
              <a:rPr lang="en-US" sz="2400" dirty="0"/>
              <a:t> = 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' = 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						</a:t>
            </a:r>
          </a:p>
          <a:p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A</a:t>
            </a:r>
            <a:r>
              <a:rPr lang="en-US" sz="2400" dirty="0"/>
              <a:t>)  = 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L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U</a:t>
            </a:r>
            <a:r>
              <a:rPr lang="en-US" sz="2400" dirty="0"/>
              <a:t>) </a:t>
            </a:r>
          </a:p>
          <a:p>
            <a:pPr>
              <a:buNone/>
            </a:pPr>
            <a:r>
              <a:rPr lang="en-US" sz="2400" dirty="0"/>
              <a:t>	              = 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1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U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en-US" sz="2400" dirty="0"/>
              <a:t>	              = 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U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en-US" sz="2400" dirty="0"/>
              <a:t>	              =  </a:t>
            </a:r>
            <a:r>
              <a:rPr lang="en-US" sz="2400" dirty="0">
                <a:sym typeface="Symbol"/>
              </a:rPr>
              <a:t>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U</a:t>
            </a:r>
            <a:r>
              <a:rPr lang="en-US" sz="2400" dirty="0"/>
              <a:t>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</a:t>
            </a:r>
            <a:r>
              <a:rPr lang="en-US" sz="2400" dirty="0"/>
              <a:t> = det (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) = -1 </a:t>
            </a:r>
            <a:r>
              <a:rPr lang="en-US" sz="2400" dirty="0" err="1"/>
              <a:t>atau</a:t>
            </a:r>
            <a:r>
              <a:rPr lang="en-US" sz="2400" dirty="0"/>
              <a:t> 1 </a:t>
            </a:r>
            <a:r>
              <a:rPr lang="en-US" sz="2400" dirty="0" err="1"/>
              <a:t>bergantung</a:t>
            </a:r>
            <a:r>
              <a:rPr lang="en-US" sz="2400" dirty="0"/>
              <a:t> pada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baris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 </a:t>
            </a:r>
            <a:r>
              <a:rPr lang="en-US" sz="2400" dirty="0" err="1"/>
              <a:t>ganjil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genap</a:t>
            </a:r>
            <a:r>
              <a:rPr lang="en-US" sz="2400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03" y="772160"/>
            <a:ext cx="10366513" cy="5354004"/>
          </a:xfrm>
        </p:spPr>
        <p:txBody>
          <a:bodyPr>
            <a:normAutofit/>
          </a:bodyPr>
          <a:lstStyle/>
          <a:p>
            <a:r>
              <a:rPr lang="en-US" sz="2400" dirty="0"/>
              <a:t>Jika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baris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kali,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>
                <a:sym typeface="Symbol"/>
              </a:rPr>
              <a:t>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i="1" dirty="0">
                <a:sym typeface="Symbol"/>
              </a:rPr>
              <a:t></a:t>
            </a:r>
            <a:r>
              <a:rPr lang="en-US" sz="2400" dirty="0"/>
              <a:t> = (-1)</a:t>
            </a:r>
            <a:r>
              <a:rPr lang="en-US" sz="2400" i="1" baseline="30000" dirty="0"/>
              <a:t>p</a:t>
            </a:r>
            <a:endParaRPr lang="en-US" sz="2400" dirty="0"/>
          </a:p>
          <a:p>
            <a:endParaRPr lang="en-US" sz="2400" i="1" dirty="0">
              <a:sym typeface="Symbol"/>
            </a:endParaRPr>
          </a:p>
          <a:p>
            <a:r>
              <a:rPr lang="en-US" sz="2400" i="1" dirty="0">
                <a:sym typeface="Symbol"/>
              </a:rPr>
              <a:t></a:t>
            </a:r>
            <a:r>
              <a:rPr lang="en-US" sz="2400" i="1" dirty="0"/>
              <a:t> </a:t>
            </a:r>
            <a:r>
              <a:rPr lang="en-US" sz="2400" dirty="0"/>
              <a:t> </a:t>
            </a:r>
            <a:r>
              <a:rPr lang="en-US" sz="2400" dirty="0" err="1"/>
              <a:t>bernilai</a:t>
            </a:r>
            <a:r>
              <a:rPr lang="en-US" sz="2400" dirty="0"/>
              <a:t> 1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genap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-1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ganjil</a:t>
            </a:r>
            <a:r>
              <a:rPr lang="en-US" sz="2400" dirty="0"/>
              <a:t>.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</a:t>
            </a:r>
          </a:p>
          <a:p>
            <a:endParaRPr lang="en-US" sz="2400" dirty="0"/>
          </a:p>
          <a:p>
            <a:pPr>
              <a:buNone/>
            </a:pPr>
            <a:r>
              <a:rPr lang="en-US" sz="2400" dirty="0"/>
              <a:t>		det(</a:t>
            </a:r>
            <a:r>
              <a:rPr lang="en-US" sz="2400" i="1" dirty="0"/>
              <a:t>A</a:t>
            </a:r>
            <a:r>
              <a:rPr lang="en-US" sz="2400" dirty="0"/>
              <a:t>) =  (-1)</a:t>
            </a:r>
            <a:r>
              <a:rPr lang="en-US" sz="2400" i="1" baseline="30000" dirty="0"/>
              <a:t>p</a:t>
            </a:r>
            <a:r>
              <a:rPr lang="en-US" sz="2400" baseline="30000" dirty="0"/>
              <a:t> </a:t>
            </a:r>
            <a:r>
              <a:rPr lang="en-US" sz="2400" dirty="0"/>
              <a:t>det(</a:t>
            </a:r>
            <a:r>
              <a:rPr lang="en-US" sz="2400" i="1" dirty="0"/>
              <a:t>U</a:t>
            </a:r>
            <a:r>
              <a:rPr lang="en-US" sz="2400" dirty="0"/>
              <a:t>) = (-1)</a:t>
            </a:r>
            <a:r>
              <a:rPr lang="en-US" sz="2400" i="1" baseline="30000" dirty="0"/>
              <a:t>p</a:t>
            </a:r>
            <a:r>
              <a:rPr lang="en-US" sz="2400" baseline="30000" dirty="0"/>
              <a:t>  </a:t>
            </a:r>
            <a:r>
              <a:rPr lang="en-US" sz="2400" i="1" dirty="0"/>
              <a:t>u</a:t>
            </a:r>
            <a:r>
              <a:rPr lang="en-US" sz="2400" baseline="-25000" dirty="0"/>
              <a:t>11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baseline="-25000" dirty="0"/>
              <a:t>33</a:t>
            </a:r>
            <a:r>
              <a:rPr lang="en-US" sz="2400" dirty="0"/>
              <a:t> ... </a:t>
            </a:r>
            <a:r>
              <a:rPr lang="en-US" sz="2400" i="1" dirty="0" err="1"/>
              <a:t>u</a:t>
            </a:r>
            <a:r>
              <a:rPr lang="en-US" sz="2400" i="1" baseline="-25000" dirty="0" err="1"/>
              <a:t>nn</a:t>
            </a:r>
            <a:r>
              <a:rPr lang="en-US" sz="2400" baseline="-25000" dirty="0"/>
              <a:t>	 	</a:t>
            </a:r>
          </a:p>
          <a:p>
            <a:pPr>
              <a:buNone/>
            </a:pPr>
            <a:endParaRPr lang="en-US" sz="2400" baseline="-25000" dirty="0"/>
          </a:p>
          <a:p>
            <a:r>
              <a:rPr lang="en-US" sz="2400" dirty="0"/>
              <a:t>Jika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baris </a:t>
            </a:r>
            <a:r>
              <a:rPr lang="en-US" sz="2400" dirty="0" err="1"/>
              <a:t>elementer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baris-baris </a:t>
            </a:r>
            <a:r>
              <a:rPr lang="en-US" sz="2400" dirty="0" err="1"/>
              <a:t>matriks</a:t>
            </a:r>
            <a:r>
              <a:rPr lang="en-US" sz="2400" dirty="0"/>
              <a:t>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k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/>
              <a:t>k</a:t>
            </a:r>
            <a:r>
              <a:rPr lang="en-US" sz="2400" i="1" baseline="-25000" dirty="0"/>
              <a:t>m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endParaRPr lang="en-US" sz="2400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	</a:t>
            </a:r>
            <a:endParaRPr lang="en-US" baseline="-25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857C7A2-F711-141C-E301-382E1E7900A1}"/>
                  </a:ext>
                </a:extLst>
              </p:cNvPr>
              <p:cNvSpPr txBox="1"/>
              <p:nvPr/>
            </p:nvSpPr>
            <p:spPr>
              <a:xfrm>
                <a:off x="1993608" y="4851351"/>
                <a:ext cx="3896644" cy="747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 dirty="0"/>
                  <a:t>det(</a:t>
                </a:r>
                <a:r>
                  <a:rPr lang="en-US" sz="2600" i="1" dirty="0"/>
                  <a:t>A</a:t>
                </a:r>
                <a:r>
                  <a:rPr lang="en-US" sz="2600" dirty="0"/>
                  <a:t>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(−1)</m:t>
                                    </m:r>
                                  </m:e>
                                  <m:sup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p>
                                </m:sSup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𝑛𝑛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/>
                    </m:sSub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857C7A2-F711-141C-E301-382E1E790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608" y="4851351"/>
                <a:ext cx="3896644" cy="747705"/>
              </a:xfrm>
              <a:prstGeom prst="rect">
                <a:avLst/>
              </a:prstGeom>
              <a:blipFill>
                <a:blip r:embed="rId2"/>
                <a:stretch>
                  <a:fillRect l="-2817"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496" y="533401"/>
            <a:ext cx="1040547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5</a:t>
            </a:r>
            <a:r>
              <a:rPr lang="en-US" sz="2400" dirty="0"/>
              <a:t>: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LU: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2293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663816"/>
              </p:ext>
            </p:extLst>
          </p:nvPr>
        </p:nvGraphicFramePr>
        <p:xfrm>
          <a:off x="1271588" y="1003300"/>
          <a:ext cx="9621837" cy="483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2305720" progId="Word.Document.12">
                  <p:embed/>
                </p:oleObj>
              </mc:Choice>
              <mc:Fallback>
                <p:oleObj name="Document" r:id="rId2" imgW="4579801" imgH="2305720" progId="Word.Document.12">
                  <p:embed/>
                  <p:pic>
                    <p:nvPicPr>
                      <p:cNvPr id="2293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1003300"/>
                        <a:ext cx="9621837" cy="483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A51D1-7D3F-9FD5-D39B-4130C0B4C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940316-AD19-BEC4-0480-6B302A70D7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marR="0" lvl="0" indent="-4572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AutoNum type="alphaLcParenR"/>
                </a:pP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Selesaikan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SPL Ax = b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berikut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metode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dekomposisi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LU.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Metode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pemfaktorkan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menjadi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 dan U yang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digunakan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adalah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metode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reduksi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Crout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marR="0" lv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en-ID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Tuliskan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sebagai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hasil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kali L dan U,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verifikasi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hasil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perkaliannya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940316-AD19-BEC4-0480-6B302A70D7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F50270-011F-2C41-B408-5F4B43496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102F76-985D-B0BF-0A81-18EC8396D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D51090-4998-9EE6-42B4-02B07D5428BF}"/>
              </a:ext>
            </a:extLst>
          </p:cNvPr>
          <p:cNvSpPr txBox="1"/>
          <p:nvPr/>
        </p:nvSpPr>
        <p:spPr>
          <a:xfrm>
            <a:off x="7342910" y="5541818"/>
            <a:ext cx="34629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Jawaban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sedudah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halaman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ini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01911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18825-1AC6-044C-7F53-50CAA8DCA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E0878-F9CF-ABFF-05E8-CBBCF879B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015EF-5458-55EB-A9D6-382F1CCF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705CB0-07AB-6449-AD49-65642C5047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74" y="1190336"/>
            <a:ext cx="7701083" cy="2744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FE6D3C-6944-8B34-2219-CBD7043B2D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74" y="4264386"/>
            <a:ext cx="8780380" cy="17207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10917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68798-B1FC-BF30-419A-8645950809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4073"/>
                <a:ext cx="10515600" cy="6082145"/>
              </a:xfrm>
            </p:spPr>
            <p:txBody>
              <a:bodyPr>
                <a:normAutofit fontScale="92500" lnSpcReduction="20000"/>
              </a:bodyPr>
              <a:lstStyle/>
              <a:p>
                <a:pPr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u11 = a11 = 2, u12 = a12 = 2, u13 = a13 = -2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l21 = a21/u11 = 4/2 = 2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l31 = a31/u12 = -2/2 = -1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u22 = a22 – l21u12 = 4 – (2)(2) = 0   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tidak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boleh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nol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Pertukarkan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baris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kedua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ketiga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0"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  <a:buNone/>
                </a:pP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Ulang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lagi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menghtung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l21, l31, dan u22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l21 = a21/u11 = -2/2 = -1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l31 = a31/u12 = 4/2 = 2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u22 = a22 – l21u12 = 2 – (-1)(2) = 4 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u23 = a23 – l21u13 = 4 – (-1)(-2) = 2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l32 = (a32 – l31u12)/u22 = (4 – (2)(2))/4 = 0/4 = 0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u33 = a33 – (l31u13 – l32u23) = 1 – ((2)(-2) – (0)(2)) = 5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68798-B1FC-BF30-419A-8645950809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4073"/>
                <a:ext cx="10515600" cy="6082145"/>
              </a:xfrm>
              <a:blipFill>
                <a:blip r:embed="rId2"/>
                <a:stretch>
                  <a:fillRect t="-1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D32E9-D767-85B2-870A-0DBB0032F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2222CA-380F-82B5-F2FA-DCFF9B621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457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59E519-D67D-E318-2C3A-4538F5B017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20436"/>
                <a:ext cx="10515600" cy="5456527"/>
              </a:xfrm>
            </p:spPr>
            <p:txBody>
              <a:bodyPr/>
              <a:lstStyle/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Jadi,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dan </a:t>
                </a:r>
                <a14:m>
                  <m:oMath xmlns:m="http://schemas.openxmlformats.org/officeDocument/2006/math"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Solusi SPL:</a:t>
                </a:r>
                <a:b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Ly = b 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y1 = 5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y2 = -1 + y1 = -1 + 5 = 4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y3 = -2y1 = (-2)(5) = -10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59E519-D67D-E318-2C3A-4538F5B017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20436"/>
                <a:ext cx="10515600" cy="5456527"/>
              </a:xfrm>
              <a:blipFill>
                <a:blip r:embed="rId2"/>
                <a:stretch>
                  <a:fillRect t="-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D82FD4-B6DE-D6FC-E2DA-B01366127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0D20-0EB2-4B30-CCDA-25F1673C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4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7BBC4-D8EF-E2AC-1CC5-55AFDED9A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8800"/>
            <a:ext cx="10515600" cy="59537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err="1"/>
              <a:t>Catatan</a:t>
            </a:r>
            <a:r>
              <a:rPr lang="en-US" sz="2400" dirty="0"/>
              <a:t>: </a:t>
            </a:r>
          </a:p>
          <a:p>
            <a:pPr marL="457200" indent="-457200">
              <a:buAutoNum type="arabicPeriod"/>
            </a:pPr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PPT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juga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literatur</a:t>
            </a:r>
            <a:r>
              <a:rPr lang="en-US" sz="2400" dirty="0"/>
              <a:t> lain, </a:t>
            </a:r>
            <a:r>
              <a:rPr lang="en-US" sz="2400" dirty="0" err="1"/>
              <a:t>elemen</a:t>
            </a:r>
            <a:r>
              <a:rPr lang="en-US" sz="2400" dirty="0"/>
              <a:t> diagonal </a:t>
            </a:r>
            <a:r>
              <a:rPr lang="en-US" sz="2400" dirty="0" err="1"/>
              <a:t>utama</a:t>
            </a:r>
            <a:r>
              <a:rPr lang="en-US" sz="2400" dirty="0"/>
              <a:t>  </a:t>
            </a:r>
            <a:r>
              <a:rPr lang="en-US" sz="2400" dirty="0" err="1"/>
              <a:t>matriks</a:t>
            </a:r>
            <a:r>
              <a:rPr lang="en-US" sz="2400" dirty="0"/>
              <a:t> L </a:t>
            </a:r>
            <a:r>
              <a:rPr lang="en-US" sz="2400" dirty="0" err="1"/>
              <a:t>semuanya</a:t>
            </a:r>
            <a:r>
              <a:rPr lang="en-US" sz="2400" dirty="0"/>
              <a:t> 1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 Howard Anton, </a:t>
            </a:r>
            <a:r>
              <a:rPr lang="en-US" sz="2400" dirty="0" err="1"/>
              <a:t>elemen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diagonal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U yang </a:t>
            </a:r>
            <a:r>
              <a:rPr lang="en-US" sz="2400" dirty="0" err="1"/>
              <a:t>semuanya</a:t>
            </a:r>
            <a:r>
              <a:rPr lang="en-US" sz="2400" dirty="0"/>
              <a:t> 1 (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baris), </a:t>
            </a:r>
            <a:r>
              <a:rPr lang="en-US" sz="2400" dirty="0" err="1"/>
              <a:t>seperti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keduanya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kali </a:t>
            </a:r>
            <a:r>
              <a:rPr lang="en-US" sz="2400" dirty="0" err="1"/>
              <a:t>keduanya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A. Kita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yang </a:t>
            </a:r>
            <a:r>
              <a:rPr lang="en-US" sz="2400" dirty="0" err="1"/>
              <a:t>nomor</a:t>
            </a:r>
            <a:r>
              <a:rPr lang="en-US" sz="2400" dirty="0"/>
              <a:t>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7F902-DBA5-AE6C-5153-897D732F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C962E1-9588-C059-5388-9B9850757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105" y="4016602"/>
            <a:ext cx="5789295" cy="16366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5F8006-E603-5EE8-B26F-2CF03C4C3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1103" y="1623378"/>
            <a:ext cx="5413217" cy="169017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67769D-5448-B875-283E-407CD3382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10063089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B6CF3E-21EA-41A9-8A81-95B05029F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7254" y="728446"/>
                <a:ext cx="11755582" cy="5401108"/>
              </a:xfrm>
            </p:spPr>
            <p:txBody>
              <a:bodyPr>
                <a:normAutofit/>
              </a:bodyPr>
              <a:lstStyle/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Ux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y 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5x3 = -10 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x3 = -2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4x2 + 2x3 = 4 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x2 = (4 – 2x3)/4 = (4 + 4)/4 = 2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2x1 + 2x2 – 2x3 = 5 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x1 = (5 – 2x2 + 2x3)/2 = (5 – 4 – 4)/2 = -1,5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Solusi (x1, x2, x3) =(-1.5, 2, -2)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 LU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en-ID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A yang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sudah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dipertukarkan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baris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B6CF3E-21EA-41A9-8A81-95B05029F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7254" y="728446"/>
                <a:ext cx="11755582" cy="540110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9899C-8AA4-0136-157F-947E0DC6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12269-08D7-68C1-B108-7E7245E91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724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60AA3-78C7-D310-2905-0856547C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Latihan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AA611-EF45-B7CF-8BA7-3032C02E0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Faktorkan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A =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0FB49-0D9F-8330-DC1B-399B83C9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4BA93C-BBDF-5A35-7A42-56907A24B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7341" y="2378972"/>
            <a:ext cx="1722518" cy="10500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9EBA90-7250-6464-86AF-1E5AA82B210C}"/>
              </a:ext>
            </a:extLst>
          </p:cNvPr>
          <p:cNvSpPr txBox="1"/>
          <p:nvPr/>
        </p:nvSpPr>
        <p:spPr>
          <a:xfrm>
            <a:off x="1331843" y="3539629"/>
            <a:ext cx="606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gunakan</a:t>
            </a:r>
            <a:r>
              <a:rPr lang="en-US" sz="2400" dirty="0"/>
              <a:t> L dan U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SPL: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F7FD62-38A9-1443-8AEB-9E426ACB4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3577" y="4111923"/>
            <a:ext cx="3392773" cy="123004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0D1F7F-2F85-9EB8-F7AD-D0A8663F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33370969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9F04B-A637-FD84-9FEC-24D74209D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435"/>
            <a:ext cx="10515600" cy="54315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400" dirty="0" err="1"/>
              <a:t>Selesaikan</a:t>
            </a:r>
            <a:r>
              <a:rPr lang="en-US" sz="2400" dirty="0"/>
              <a:t> SPL-SPL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BFE74-682C-4A18-FDD5-3DC2E36E9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E3475E-D457-82C1-8B7D-BD2D334E0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633" y="1465400"/>
            <a:ext cx="3414477" cy="11982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F90A3C-EA36-DE7A-0DC8-86CBE78CF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633" y="3019425"/>
            <a:ext cx="3400072" cy="10556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4CD0E2-E5FC-26A5-8D0C-DAFA5EF82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4633" y="4336982"/>
            <a:ext cx="3301875" cy="10556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EF49AF0-41EB-7387-5A01-1F3380572C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4417" y="1465400"/>
            <a:ext cx="3241810" cy="129219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04BA54E-54B8-7CCB-45EB-9BB51839F19F}"/>
              </a:ext>
            </a:extLst>
          </p:cNvPr>
          <p:cNvSpPr txBox="1"/>
          <p:nvPr/>
        </p:nvSpPr>
        <p:spPr>
          <a:xfrm>
            <a:off x="1088827" y="1465400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350089-745C-0D6D-5C59-78BCA81D6258}"/>
              </a:ext>
            </a:extLst>
          </p:cNvPr>
          <p:cNvSpPr txBox="1"/>
          <p:nvPr/>
        </p:nvSpPr>
        <p:spPr>
          <a:xfrm>
            <a:off x="1088827" y="2967335"/>
            <a:ext cx="6097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b)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638822-91B8-615D-66DA-69DF8CC93F80}"/>
              </a:ext>
            </a:extLst>
          </p:cNvPr>
          <p:cNvSpPr txBox="1"/>
          <p:nvPr/>
        </p:nvSpPr>
        <p:spPr>
          <a:xfrm>
            <a:off x="1088827" y="4249127"/>
            <a:ext cx="6097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c)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9074DB-BC48-8036-95EE-8DE7C0FA2D00}"/>
              </a:ext>
            </a:extLst>
          </p:cNvPr>
          <p:cNvSpPr txBox="1"/>
          <p:nvPr/>
        </p:nvSpPr>
        <p:spPr>
          <a:xfrm>
            <a:off x="5872577" y="1394720"/>
            <a:ext cx="6097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d)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387376-95B2-AC04-00AE-D7CCAC59C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75494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24560"/>
            <a:ext cx="10312400" cy="5201604"/>
          </a:xfrm>
        </p:spPr>
        <p:txBody>
          <a:bodyPr>
            <a:normAutofit/>
          </a:bodyPr>
          <a:lstStyle/>
          <a:p>
            <a:r>
              <a:rPr lang="en-US" sz="2400" dirty="0" err="1"/>
              <a:t>Memfaktorkan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L dan U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A = LU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b="1" dirty="0" err="1"/>
              <a:t>dekomposisi</a:t>
            </a:r>
            <a:r>
              <a:rPr lang="en-US" sz="2400" b="1" dirty="0"/>
              <a:t> LU </a:t>
            </a:r>
            <a:r>
              <a:rPr lang="en-US" sz="2400" dirty="0"/>
              <a:t>(</a:t>
            </a:r>
            <a:r>
              <a:rPr lang="en-US" sz="2400" i="1" dirty="0"/>
              <a:t>LU-decomposition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memfaktorkan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 dan </a:t>
            </a:r>
            <a:r>
              <a:rPr lang="en-US" sz="2400" i="1" dirty="0"/>
              <a:t>U</a:t>
            </a:r>
            <a:r>
              <a:rPr lang="en-US" sz="2400" dirty="0"/>
              <a:t>:</a:t>
            </a:r>
          </a:p>
          <a:p>
            <a:pPr marL="514350" indent="-168275">
              <a:buFont typeface="+mj-lt"/>
              <a:buAutoNum type="arabicPeriod"/>
            </a:pP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-Gauss.</a:t>
            </a:r>
          </a:p>
          <a:p>
            <a:pPr marL="346075" indent="0">
              <a:buNone/>
            </a:pPr>
            <a:r>
              <a:rPr lang="en-US" sz="2400" dirty="0"/>
              <a:t>     - </a:t>
            </a:r>
            <a:r>
              <a:rPr lang="en-US" sz="2400" dirty="0" err="1"/>
              <a:t>Berdasarkan</a:t>
            </a:r>
            <a:r>
              <a:rPr lang="en-US" sz="2400" dirty="0"/>
              <a:t> pada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</a:t>
            </a:r>
          </a:p>
          <a:p>
            <a:pPr marL="346075" indent="0">
              <a:buNone/>
            </a:pPr>
            <a:endParaRPr lang="en-US" sz="2400" dirty="0"/>
          </a:p>
          <a:p>
            <a:pPr marL="690563" indent="-344488">
              <a:buFont typeface="+mj-lt"/>
              <a:buAutoNum type="arabicPeriod" startAt="2"/>
            </a:pP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reduksi</a:t>
            </a:r>
            <a:r>
              <a:rPr lang="en-US" sz="2400" dirty="0"/>
              <a:t> </a:t>
            </a:r>
            <a:r>
              <a:rPr lang="en-US" sz="2400" dirty="0" err="1"/>
              <a:t>Crout</a:t>
            </a:r>
            <a:endParaRPr lang="en-US" sz="2400" dirty="0"/>
          </a:p>
          <a:p>
            <a:pPr marL="346075" indent="0">
              <a:buNone/>
            </a:pPr>
            <a:r>
              <a:rPr lang="en-US" sz="2400" dirty="0"/>
              <a:t>      -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kesamaan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880" y="609601"/>
            <a:ext cx="10820400" cy="5516563"/>
          </a:xfrm>
        </p:spPr>
        <p:txBody>
          <a:bodyPr>
            <a:normAutofit/>
          </a:bodyPr>
          <a:lstStyle/>
          <a:p>
            <a:pPr marL="342900" lvl="2" indent="-342900">
              <a:buNone/>
            </a:pPr>
            <a:r>
              <a:rPr lang="en-US" sz="2800" b="1" dirty="0" err="1"/>
              <a:t>Pemfaktoran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LU-Gauss</a:t>
            </a:r>
            <a:endParaRPr lang="en-US" sz="28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669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468338"/>
              </p:ext>
            </p:extLst>
          </p:nvPr>
        </p:nvGraphicFramePr>
        <p:xfrm>
          <a:off x="919788" y="1277292"/>
          <a:ext cx="8232452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1526528" progId="Word.Document.12">
                  <p:embed/>
                </p:oleObj>
              </mc:Choice>
              <mc:Fallback>
                <p:oleObj name="Document" r:id="rId2" imgW="4583174" imgH="1526528" progId="Word.Document.12">
                  <p:embed/>
                  <p:pic>
                    <p:nvPicPr>
                      <p:cNvPr id="1669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788" y="1277292"/>
                        <a:ext cx="8232452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919788" y="4320251"/>
            <a:ext cx="101241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Di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sini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kita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menggunakan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simbol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m</a:t>
            </a:r>
            <a:r>
              <a:rPr lang="en-US" sz="2400" i="1" baseline="-30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ketimbang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i="1" baseline="-30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karena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nilai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i="1" baseline="-30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berasal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faktor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pengali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(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m</a:t>
            </a:r>
            <a:r>
              <a:rPr lang="en-US" sz="2400" i="1" baseline="-30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) pada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operasi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baris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elementer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(OBE),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yaitu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R</a:t>
            </a:r>
            <a:r>
              <a:rPr lang="en-US" sz="2400" i="1" baseline="-25000" dirty="0" err="1">
                <a:ea typeface="Times New Roman" pitchFamily="18" charset="0"/>
                <a:cs typeface="Arial" pitchFamily="34" charset="0"/>
              </a:rPr>
              <a:t>j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–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m</a:t>
            </a:r>
            <a:r>
              <a:rPr lang="en-US" sz="2400" i="1" baseline="-25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R</a:t>
            </a:r>
            <a:r>
              <a:rPr lang="en-US" sz="2400" i="1" baseline="-25000" dirty="0" err="1">
                <a:ea typeface="Times New Roman" pitchFamily="18" charset="0"/>
                <a:cs typeface="Arial" pitchFamily="34" charset="0"/>
              </a:rPr>
              <a:t>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.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400" dirty="0">
              <a:ea typeface="Times New Roman" pitchFamily="18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Langkah-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langkah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pembentukan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dan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matriks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adalah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sebagai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berikut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:</a:t>
            </a:r>
            <a:endParaRPr lang="en-US" sz="24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730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880513"/>
              </p:ext>
            </p:extLst>
          </p:nvPr>
        </p:nvGraphicFramePr>
        <p:xfrm>
          <a:off x="931228" y="555942"/>
          <a:ext cx="9705975" cy="529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2505936" progId="Word.Document.12">
                  <p:embed/>
                </p:oleObj>
              </mc:Choice>
              <mc:Fallback>
                <p:oleObj name="Document" r:id="rId2" imgW="4579801" imgH="2505936" progId="Word.Document.12">
                  <p:embed/>
                  <p:pic>
                    <p:nvPicPr>
                      <p:cNvPr id="1730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228" y="555942"/>
                        <a:ext cx="9705975" cy="529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360" y="279401"/>
            <a:ext cx="891032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 (</a:t>
            </a:r>
            <a:r>
              <a:rPr lang="en-US" sz="2400" b="1" dirty="0" err="1"/>
              <a:t>Kasus</a:t>
            </a:r>
            <a:r>
              <a:rPr lang="en-US" sz="2400" b="1" dirty="0"/>
              <a:t>: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pertukaran</a:t>
            </a:r>
            <a:r>
              <a:rPr lang="en-US" sz="2400" b="1" dirty="0"/>
              <a:t> baris </a:t>
            </a:r>
            <a:r>
              <a:rPr lang="en-US" sz="2400" b="1" dirty="0" err="1"/>
              <a:t>selama</a:t>
            </a:r>
            <a:r>
              <a:rPr lang="en-US" sz="2400" b="1" dirty="0"/>
              <a:t> OBE):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487156"/>
              </p:ext>
            </p:extLst>
          </p:nvPr>
        </p:nvGraphicFramePr>
        <p:xfrm>
          <a:off x="1445260" y="879859"/>
          <a:ext cx="7891780" cy="561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3271148" progId="Word.Document.12">
                  <p:embed/>
                </p:oleObj>
              </mc:Choice>
              <mc:Fallback>
                <p:oleObj name="Document" r:id="rId2" imgW="4579801" imgH="3271148" progId="Word.Document.12">
                  <p:embed/>
                  <p:pic>
                    <p:nvPicPr>
                      <p:cNvPr id="1740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5260" y="879859"/>
                        <a:ext cx="7891780" cy="5617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7DB7118-A15E-66BC-0CED-F17683C17DA5}"/>
              </a:ext>
            </a:extLst>
          </p:cNvPr>
          <p:cNvCxnSpPr/>
          <p:nvPr/>
        </p:nvCxnSpPr>
        <p:spPr>
          <a:xfrm>
            <a:off x="286004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3B710-7E6B-FCB2-510D-430A30083CC6}"/>
              </a:ext>
            </a:extLst>
          </p:cNvPr>
          <p:cNvCxnSpPr/>
          <p:nvPr/>
        </p:nvCxnSpPr>
        <p:spPr>
          <a:xfrm>
            <a:off x="445008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DDC707-E807-B51A-8961-CA70D429EF0B}"/>
              </a:ext>
            </a:extLst>
          </p:cNvPr>
          <p:cNvCxnSpPr/>
          <p:nvPr/>
        </p:nvCxnSpPr>
        <p:spPr>
          <a:xfrm>
            <a:off x="489204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111A87-67F2-6662-EEF5-8919113E8472}"/>
              </a:ext>
            </a:extLst>
          </p:cNvPr>
          <p:cNvCxnSpPr/>
          <p:nvPr/>
        </p:nvCxnSpPr>
        <p:spPr>
          <a:xfrm>
            <a:off x="647700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1FE9CC-76E6-444E-8ED4-4D32305FAFF6}"/>
              </a:ext>
            </a:extLst>
          </p:cNvPr>
          <p:cNvCxnSpPr/>
          <p:nvPr/>
        </p:nvCxnSpPr>
        <p:spPr>
          <a:xfrm>
            <a:off x="684276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7AAD20F-3610-6A6C-B74C-CE231414AB91}"/>
              </a:ext>
            </a:extLst>
          </p:cNvPr>
          <p:cNvCxnSpPr/>
          <p:nvPr/>
        </p:nvCxnSpPr>
        <p:spPr>
          <a:xfrm>
            <a:off x="831088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9ECF92-C3D7-52A0-64C6-931883965CEB}"/>
              </a:ext>
            </a:extLst>
          </p:cNvPr>
          <p:cNvCxnSpPr/>
          <p:nvPr/>
        </p:nvCxnSpPr>
        <p:spPr>
          <a:xfrm>
            <a:off x="2860040" y="12660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F84A70-DF30-474C-A304-D95F0009E045}"/>
              </a:ext>
            </a:extLst>
          </p:cNvPr>
          <p:cNvCxnSpPr>
            <a:cxnSpLocks/>
          </p:cNvCxnSpPr>
          <p:nvPr/>
        </p:nvCxnSpPr>
        <p:spPr>
          <a:xfrm>
            <a:off x="286004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64AE42C-D021-8E5C-0D99-08B9C80D5BF3}"/>
              </a:ext>
            </a:extLst>
          </p:cNvPr>
          <p:cNvCxnSpPr/>
          <p:nvPr/>
        </p:nvCxnSpPr>
        <p:spPr>
          <a:xfrm>
            <a:off x="4297680" y="12660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F15DEA-DA7D-CC69-70B2-924415FCCE1C}"/>
              </a:ext>
            </a:extLst>
          </p:cNvPr>
          <p:cNvCxnSpPr/>
          <p:nvPr/>
        </p:nvCxnSpPr>
        <p:spPr>
          <a:xfrm>
            <a:off x="429768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A9BA874-601D-94F7-B98F-C89FEE358DC2}"/>
              </a:ext>
            </a:extLst>
          </p:cNvPr>
          <p:cNvCxnSpPr/>
          <p:nvPr/>
        </p:nvCxnSpPr>
        <p:spPr>
          <a:xfrm>
            <a:off x="4881880" y="12660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C1EAB0-9F31-687E-028E-64C2BE262B2C}"/>
              </a:ext>
            </a:extLst>
          </p:cNvPr>
          <p:cNvCxnSpPr/>
          <p:nvPr/>
        </p:nvCxnSpPr>
        <p:spPr>
          <a:xfrm>
            <a:off x="489204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14698BC-F98B-C4C5-787E-2A9B168350CE}"/>
              </a:ext>
            </a:extLst>
          </p:cNvPr>
          <p:cNvCxnSpPr/>
          <p:nvPr/>
        </p:nvCxnSpPr>
        <p:spPr>
          <a:xfrm>
            <a:off x="6324600" y="1257301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7E48D4B-8648-8541-07B0-CD20F96083B2}"/>
              </a:ext>
            </a:extLst>
          </p:cNvPr>
          <p:cNvCxnSpPr/>
          <p:nvPr/>
        </p:nvCxnSpPr>
        <p:spPr>
          <a:xfrm>
            <a:off x="632460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F9B60A2-98D7-1C97-A169-B5D84FB7C5B2}"/>
              </a:ext>
            </a:extLst>
          </p:cNvPr>
          <p:cNvCxnSpPr/>
          <p:nvPr/>
        </p:nvCxnSpPr>
        <p:spPr>
          <a:xfrm>
            <a:off x="6842760" y="1267461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7DB8D06-0F44-360B-A2EF-A39D4B7A7D10}"/>
              </a:ext>
            </a:extLst>
          </p:cNvPr>
          <p:cNvCxnSpPr/>
          <p:nvPr/>
        </p:nvCxnSpPr>
        <p:spPr>
          <a:xfrm>
            <a:off x="6883400" y="210928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BE2D702-119C-7F52-5143-55A7D939F4E2}"/>
              </a:ext>
            </a:extLst>
          </p:cNvPr>
          <p:cNvCxnSpPr/>
          <p:nvPr/>
        </p:nvCxnSpPr>
        <p:spPr>
          <a:xfrm>
            <a:off x="8158480" y="1257301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8087F1F-2262-36FC-EE07-F1B993F89CD9}"/>
              </a:ext>
            </a:extLst>
          </p:cNvPr>
          <p:cNvCxnSpPr/>
          <p:nvPr/>
        </p:nvCxnSpPr>
        <p:spPr>
          <a:xfrm>
            <a:off x="815848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1BF1F7F-BC7B-4154-CE61-3C4E00DA6F90}"/>
              </a:ext>
            </a:extLst>
          </p:cNvPr>
          <p:cNvSpPr/>
          <p:nvPr/>
        </p:nvSpPr>
        <p:spPr>
          <a:xfrm>
            <a:off x="3012440" y="5689600"/>
            <a:ext cx="370840" cy="1825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3A13A7-7966-B6BF-FD1F-4A7C027CB593}"/>
              </a:ext>
            </a:extLst>
          </p:cNvPr>
          <p:cNvSpPr/>
          <p:nvPr/>
        </p:nvSpPr>
        <p:spPr>
          <a:xfrm>
            <a:off x="3012440" y="5984469"/>
            <a:ext cx="370840" cy="1825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60EB4-ECE3-21CF-B9AA-41CBB6445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EA6D15-2802-85B0-CC2A-82967EEE8B97}"/>
              </a:ext>
            </a:extLst>
          </p:cNvPr>
          <p:cNvSpPr txBox="1"/>
          <p:nvPr/>
        </p:nvSpPr>
        <p:spPr>
          <a:xfrm flipH="1">
            <a:off x="3505200" y="4704080"/>
            <a:ext cx="6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75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36958"/>
              </p:ext>
            </p:extLst>
          </p:nvPr>
        </p:nvGraphicFramePr>
        <p:xfrm>
          <a:off x="1857702" y="344761"/>
          <a:ext cx="8864311" cy="6168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3189931" progId="Word.Document.12">
                  <p:embed/>
                </p:oleObj>
              </mc:Choice>
              <mc:Fallback>
                <p:oleObj name="Document" r:id="rId2" imgW="4583174" imgH="3189931" progId="Word.Document.12">
                  <p:embed/>
                  <p:pic>
                    <p:nvPicPr>
                      <p:cNvPr id="1751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702" y="344761"/>
                        <a:ext cx="8864311" cy="6168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242C7C-46E2-32BB-6632-D370C99DE0B9}"/>
              </a:ext>
            </a:extLst>
          </p:cNvPr>
          <p:cNvSpPr/>
          <p:nvPr/>
        </p:nvSpPr>
        <p:spPr>
          <a:xfrm>
            <a:off x="4504909" y="3923862"/>
            <a:ext cx="370840" cy="1825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F79269-70BD-C2EC-35B0-17FF33476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8153</TotalTime>
  <Words>2401</Words>
  <Application>Microsoft Office PowerPoint</Application>
  <PresentationFormat>Widescreen</PresentationFormat>
  <Paragraphs>315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Calibri</vt:lpstr>
      <vt:lpstr>Calibri Light</vt:lpstr>
      <vt:lpstr>Cambria Math</vt:lpstr>
      <vt:lpstr>Symbol</vt:lpstr>
      <vt:lpstr>Office Theme</vt:lpstr>
      <vt:lpstr>Document</vt:lpstr>
      <vt:lpstr>Equation.3</vt:lpstr>
      <vt:lpstr>Microsoft Word Document</vt:lpstr>
      <vt:lpstr>Dekomposisi LU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Aplikasi Dekomposisi LU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Dekomposisi LU adalah metode yang kompak</vt:lpstr>
      <vt:lpstr>PowerPoint Presentation</vt:lpstr>
      <vt:lpstr>Menghitung Determinan A = LU</vt:lpstr>
      <vt:lpstr>PowerPoint Presentation</vt:lpstr>
      <vt:lpstr>PowerPoint Presentation</vt:lpstr>
      <vt:lpstr>PowerPoint Presentation</vt:lpstr>
      <vt:lpstr>PowerPoint Presentation</vt:lpstr>
      <vt:lpstr>Latihan (Kuis 2022)</vt:lpstr>
      <vt:lpstr>PowerPoint Presentation</vt:lpstr>
      <vt:lpstr>PowerPoint Presentation</vt:lpstr>
      <vt:lpstr>PowerPoint Presentation</vt:lpstr>
      <vt:lpstr>PowerPoint Presentation</vt:lpstr>
      <vt:lpstr>Soal Latihan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Singular Value Decomposition  (SVD)</dc:title>
  <dc:creator>Rinaldi Munir</dc:creator>
  <cp:lastModifiedBy>Dr. Ir. Rinaldi, M.T.</cp:lastModifiedBy>
  <cp:revision>454</cp:revision>
  <dcterms:created xsi:type="dcterms:W3CDTF">2020-09-19T08:47:06Z</dcterms:created>
  <dcterms:modified xsi:type="dcterms:W3CDTF">2023-11-02T08:12:47Z</dcterms:modified>
</cp:coreProperties>
</file>