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89" r:id="rId3"/>
    <p:sldId id="390" r:id="rId4"/>
    <p:sldId id="391" r:id="rId5"/>
    <p:sldId id="392" r:id="rId6"/>
    <p:sldId id="402" r:id="rId7"/>
    <p:sldId id="393" r:id="rId8"/>
    <p:sldId id="395" r:id="rId9"/>
    <p:sldId id="431" r:id="rId10"/>
    <p:sldId id="409" r:id="rId11"/>
    <p:sldId id="396" r:id="rId12"/>
    <p:sldId id="394" r:id="rId13"/>
    <p:sldId id="398" r:id="rId14"/>
    <p:sldId id="399" r:id="rId15"/>
    <p:sldId id="411" r:id="rId16"/>
    <p:sldId id="412" r:id="rId17"/>
    <p:sldId id="401" r:id="rId18"/>
    <p:sldId id="415" r:id="rId19"/>
    <p:sldId id="416" r:id="rId20"/>
    <p:sldId id="417" r:id="rId21"/>
    <p:sldId id="421" r:id="rId22"/>
    <p:sldId id="419" r:id="rId23"/>
    <p:sldId id="422" r:id="rId24"/>
    <p:sldId id="428" r:id="rId25"/>
    <p:sldId id="425" r:id="rId26"/>
    <p:sldId id="426" r:id="rId27"/>
    <p:sldId id="427" r:id="rId28"/>
    <p:sldId id="432" r:id="rId29"/>
    <p:sldId id="433" r:id="rId30"/>
    <p:sldId id="434" r:id="rId31"/>
    <p:sldId id="430" r:id="rId32"/>
    <p:sldId id="275" r:id="rId33"/>
    <p:sldId id="42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" y="1003150"/>
            <a:ext cx="11587479" cy="2387600"/>
          </a:xfrm>
        </p:spPr>
        <p:txBody>
          <a:bodyPr>
            <a:normAutofit/>
          </a:bodyPr>
          <a:lstStyle/>
          <a:p>
            <a:r>
              <a:rPr lang="en-US" b="1" dirty="0"/>
              <a:t>Singular Value Decomposition  (SVD) </a:t>
            </a:r>
            <a:br>
              <a:rPr lang="en-US" b="1" dirty="0"/>
            </a:br>
            <a:r>
              <a:rPr lang="en-US" sz="3600" b="1" dirty="0"/>
              <a:t>(Bagian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21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1884-13BD-F03B-13E0-0E825A7D1A0B}"/>
              </a:ext>
            </a:extLst>
          </p:cNvPr>
          <p:cNvSpPr txBox="1"/>
          <p:nvPr/>
        </p:nvSpPr>
        <p:spPr>
          <a:xfrm>
            <a:off x="9357360" y="291970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A2CDB-BF2A-4052-906D-2C25C06F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3FB3DD-12A8-4975-B03E-6C588023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7" y="1230284"/>
            <a:ext cx="1055176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850E-3CF9-4599-A4E2-7C02D542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43F77-45B6-4671-9B8B-B69D0B09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BFF8409F-7B75-4FFF-BB87-62A21F3D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1313154"/>
            <a:ext cx="11877961" cy="160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FB650-4F63-4331-8D57-786F4ECE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06" y="3641136"/>
            <a:ext cx="8652829" cy="1691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9B489-FDD2-4FB4-AB55-386D8CC43E6C}"/>
              </a:ext>
            </a:extLst>
          </p:cNvPr>
          <p:cNvSpPr txBox="1"/>
          <p:nvPr/>
        </p:nvSpPr>
        <p:spPr>
          <a:xfrm>
            <a:off x="1475993" y="4225444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6718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74D7-2396-4A79-800A-92D2AE72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Diagonal </a:t>
            </a:r>
            <a:r>
              <a:rPr lang="en-US" sz="3200" b="1" dirty="0" err="1"/>
              <a:t>utama</a:t>
            </a:r>
            <a:r>
              <a:rPr lang="en-US" sz="3200" b="1" dirty="0"/>
              <a:t> </a:t>
            </a:r>
            <a:r>
              <a:rPr lang="en-US" sz="3200" b="1" dirty="0" err="1"/>
              <a:t>matriks</a:t>
            </a:r>
            <a:r>
              <a:rPr lang="en-US" sz="3200" b="1" dirty="0"/>
              <a:t> m </a:t>
            </a:r>
            <a:r>
              <a:rPr lang="en-US" sz="3200" b="1" dirty="0" err="1"/>
              <a:t>xn</a:t>
            </a:r>
            <a:endParaRPr lang="en-US" sz="3200" b="1" dirty="0"/>
          </a:p>
          <a:p>
            <a:r>
              <a:rPr lang="en-US" sz="2600" dirty="0"/>
              <a:t>Diagonal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 </a:t>
            </a:r>
            <a:r>
              <a:rPr lang="en-US" sz="2600" dirty="0" err="1"/>
              <a:t>biasanya</a:t>
            </a:r>
            <a:r>
              <a:rPr lang="en-US" sz="2600" dirty="0"/>
              <a:t> </a:t>
            </a:r>
            <a:r>
              <a:rPr lang="en-US" sz="2600" dirty="0" err="1"/>
              <a:t>didefinisikan</a:t>
            </a:r>
            <a:r>
              <a:rPr lang="en-US" sz="2600" dirty="0"/>
              <a:t> pada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persegi</a:t>
            </a:r>
            <a:r>
              <a:rPr lang="en-US" sz="2600" dirty="0"/>
              <a:t> (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bujursangkar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n x n. </a:t>
            </a:r>
          </a:p>
          <a:p>
            <a:endParaRPr lang="en-US" sz="2600" dirty="0"/>
          </a:p>
          <a:p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yang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bujursangkar</a:t>
            </a:r>
            <a:r>
              <a:rPr lang="en-US" sz="2600" dirty="0"/>
              <a:t>,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m x n, diagonal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didefinisikan</a:t>
            </a:r>
            <a:r>
              <a:rPr lang="en-US" sz="2600" dirty="0"/>
              <a:t> pada garis yang </a:t>
            </a:r>
            <a:r>
              <a:rPr lang="en-US" sz="2600" dirty="0" err="1"/>
              <a:t>dimulai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sudut</a:t>
            </a:r>
            <a:r>
              <a:rPr lang="en-US" sz="2600" dirty="0"/>
              <a:t> </a:t>
            </a:r>
            <a:r>
              <a:rPr lang="en-US" sz="2600" dirty="0" err="1"/>
              <a:t>kiri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terus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bawah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sejauh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676B8-8E76-4EB6-A4CC-76595D3B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20B41-632E-4827-996C-99616FCA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09" y="4422750"/>
            <a:ext cx="2635298" cy="1317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41F90-5DB9-4BAE-B33F-F53BA58A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5" y="4155022"/>
            <a:ext cx="1595963" cy="2201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F5327-6405-4078-C4C7-25BB2A72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907" y="39394"/>
            <a:ext cx="2283402" cy="14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F062-29F5-46C2-9F31-6632B2C5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Nilai-</a:t>
            </a:r>
            <a:r>
              <a:rPr lang="en-US" sz="3200" b="1" dirty="0" err="1"/>
              <a:t>nilai</a:t>
            </a:r>
            <a:r>
              <a:rPr lang="en-US" sz="3200" b="1" dirty="0"/>
              <a:t> singular </a:t>
            </a:r>
            <a:r>
              <a:rPr lang="en-US" sz="3200" b="1" dirty="0" err="1"/>
              <a:t>matriks</a:t>
            </a:r>
            <a:endParaRPr lang="en-US" sz="3200" b="1" dirty="0"/>
          </a:p>
          <a:p>
            <a:r>
              <a:rPr lang="en-US" sz="2600" dirty="0" err="1"/>
              <a:t>Misalkan</a:t>
            </a:r>
            <a:r>
              <a:rPr lang="en-US" sz="2600" dirty="0"/>
              <a:t> 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m x n. Jika </a:t>
            </a:r>
            <a:r>
              <a:rPr lang="en-US" sz="2600" dirty="0">
                <a:sym typeface="Symbol" panose="05050102010706020507" pitchFamily="18" charset="2"/>
              </a:rPr>
              <a:t>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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</a:t>
            </a:r>
            <a:r>
              <a:rPr lang="en-US" sz="2600" baseline="-25000" dirty="0">
                <a:sym typeface="Symbol" panose="05050102010706020507" pitchFamily="18" charset="2"/>
              </a:rPr>
              <a:t>n 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/>
              <a:t> eigen 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i="1" baseline="30000" dirty="0"/>
              <a:t>T</a:t>
            </a:r>
            <a:r>
              <a:rPr lang="en-US" sz="2600" i="1" dirty="0"/>
              <a:t>A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>
                <a:sym typeface="Symbol" panose="05050102010706020507" pitchFamily="18" charset="2"/>
              </a:rPr>
              <a:t>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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</a:t>
            </a:r>
            <a:r>
              <a:rPr lang="en-US" sz="2600" baseline="-25000" dirty="0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n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</a:t>
            </a:r>
            <a:r>
              <a:rPr lang="en-US" sz="2600" dirty="0" err="1">
                <a:sym typeface="Symbol" panose="05050102010706020507" pitchFamily="18" charset="2"/>
              </a:rPr>
              <a:t>disebut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ym typeface="Symbol" panose="05050102010706020507" pitchFamily="18" charset="2"/>
              </a:rPr>
              <a:t>nilai-nilai</a:t>
            </a:r>
            <a:r>
              <a:rPr lang="en-US" sz="2600" b="1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A.</a:t>
            </a:r>
          </a:p>
          <a:p>
            <a:endParaRPr lang="en-US" sz="2600" dirty="0"/>
          </a:p>
          <a:p>
            <a:r>
              <a:rPr lang="en-US" sz="2600" dirty="0" err="1"/>
              <a:t>Diasumsikan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</a:t>
            </a:r>
            <a:r>
              <a:rPr lang="en-US" sz="2600" baseline="-25000" dirty="0">
                <a:sym typeface="Symbol" panose="05050102010706020507" pitchFamily="18" charset="2"/>
              </a:rPr>
              <a:t>1 </a:t>
            </a:r>
            <a:r>
              <a:rPr lang="en-US" sz="2600" dirty="0">
                <a:sym typeface="Symbol" panose="05050102010706020507" pitchFamily="18" charset="2"/>
              </a:rPr>
              <a:t> </a:t>
            </a:r>
            <a:r>
              <a:rPr lang="en-US" sz="2600" baseline="-25000" dirty="0">
                <a:sym typeface="Symbol" panose="05050102010706020507" pitchFamily="18" charset="2"/>
              </a:rPr>
              <a:t>2 </a:t>
            </a:r>
            <a:r>
              <a:rPr lang="en-US" sz="2600" dirty="0">
                <a:sym typeface="Symbol" panose="05050102010706020507" pitchFamily="18" charset="2"/>
              </a:rPr>
              <a:t>  …  </a:t>
            </a:r>
            <a:r>
              <a:rPr lang="en-US" sz="2600" baseline="-25000" dirty="0">
                <a:sym typeface="Symbol" panose="05050102010706020507" pitchFamily="18" charset="2"/>
              </a:rPr>
              <a:t>n </a:t>
            </a:r>
            <a:r>
              <a:rPr lang="en-US" sz="2600" dirty="0">
                <a:sym typeface="Symbol" panose="05050102010706020507" pitchFamily="18" charset="2"/>
              </a:rPr>
              <a:t> 0 </a:t>
            </a:r>
            <a:r>
              <a:rPr lang="en-US" sz="2600" dirty="0" err="1">
                <a:sym typeface="Symbol" panose="05050102010706020507" pitchFamily="18" charset="2"/>
              </a:rPr>
              <a:t>sehingga</a:t>
            </a:r>
            <a:r>
              <a:rPr lang="en-US" sz="2600" dirty="0">
                <a:sym typeface="Symbol" panose="05050102010706020507" pitchFamily="18" charset="2"/>
              </a:rPr>
              <a:t> </a:t>
            </a:r>
            <a:r>
              <a:rPr lang="en-US" sz="2600" baseline="-25000" dirty="0">
                <a:sym typeface="Symbol" panose="05050102010706020507" pitchFamily="18" charset="2"/>
              </a:rPr>
              <a:t>1 </a:t>
            </a:r>
            <a:r>
              <a:rPr lang="en-US" sz="2600" dirty="0">
                <a:sym typeface="Symbol" panose="05050102010706020507" pitchFamily="18" charset="2"/>
              </a:rPr>
              <a:t> </a:t>
            </a:r>
            <a:r>
              <a:rPr lang="en-US" sz="2600" baseline="-25000" dirty="0">
                <a:sym typeface="Symbol" panose="05050102010706020507" pitchFamily="18" charset="2"/>
              </a:rPr>
              <a:t>2 </a:t>
            </a:r>
            <a:r>
              <a:rPr lang="en-US" sz="2600" dirty="0">
                <a:sym typeface="Symbol" panose="05050102010706020507" pitchFamily="18" charset="2"/>
              </a:rPr>
              <a:t>  …  </a:t>
            </a:r>
            <a:r>
              <a:rPr lang="en-US" sz="2600" baseline="-25000" dirty="0">
                <a:sym typeface="Symbol" panose="05050102010706020507" pitchFamily="18" charset="2"/>
              </a:rPr>
              <a:t>n </a:t>
            </a:r>
            <a:r>
              <a:rPr lang="en-US" sz="2600" dirty="0">
                <a:sym typeface="Symbol" panose="05050102010706020507" pitchFamily="18" charset="2"/>
              </a:rPr>
              <a:t> 0 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A9B7D-2D52-4000-AEF0-941AE6C6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CD783-9F11-47F9-886F-0B5632927193}"/>
              </a:ext>
            </a:extLst>
          </p:cNvPr>
          <p:cNvSpPr txBox="1"/>
          <p:nvPr/>
        </p:nvSpPr>
        <p:spPr>
          <a:xfrm>
            <a:off x="1107440" y="4358640"/>
            <a:ext cx="1294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Teorema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6B86A-8203-4B41-A192-51A1CCD84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53509"/>
            <a:ext cx="5990678" cy="17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722C-405F-49E9-83CB-B42EB6690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5798"/>
                <a:ext cx="10515600" cy="59039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Contoh 1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Tentukan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nilai-nilai</a:t>
                </a:r>
                <a:r>
                  <a:rPr lang="en-US" sz="2600" dirty="0"/>
                  <a:t> singular </a:t>
                </a:r>
                <a:r>
                  <a:rPr lang="en-US" sz="2600" dirty="0" err="1"/>
                  <a:t>matriks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u="sng" dirty="0" err="1"/>
                  <a:t>Penyelesaian</a:t>
                </a:r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det(</a:t>
                </a:r>
                <a:r>
                  <a:rPr lang="en-US" sz="2600" dirty="0">
                    <a:sym typeface="Symbol" panose="05050102010706020507" pitchFamily="18" charset="2"/>
                  </a:rPr>
                  <a:t></a:t>
                </a:r>
                <a:r>
                  <a:rPr lang="en-US" sz="2600" i="1" dirty="0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– (</a:t>
                </a:r>
                <a:r>
                  <a:rPr lang="en-US" sz="2600" i="1" dirty="0"/>
                  <a:t>A</a:t>
                </a:r>
                <a:r>
                  <a:rPr lang="en-US" sz="2600" i="1" baseline="30000" dirty="0"/>
                  <a:t>T</a:t>
                </a:r>
                <a:r>
                  <a:rPr lang="en-US" sz="2600" i="1" dirty="0"/>
                  <a:t>A</a:t>
                </a:r>
                <a:r>
                  <a:rPr lang="en-US" sz="2600" dirty="0"/>
                  <a:t>)</a:t>
                </a:r>
                <a:r>
                  <a:rPr lang="en-US" sz="2600" b="1" dirty="0"/>
                  <a:t>x</a:t>
                </a:r>
                <a:r>
                  <a:rPr lang="en-US" sz="2600" dirty="0"/>
                  <a:t>) = 0 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 = 0   </a:t>
                </a:r>
                <a:r>
                  <a:rPr lang="en-US" sz="2600" dirty="0">
                    <a:sym typeface="Symbol" panose="05050102010706020507" pitchFamily="18" charset="2"/>
                  </a:rPr>
                  <a:t> </a:t>
                </a:r>
                <a:r>
                  <a:rPr lang="en-US" sz="2600" dirty="0"/>
                  <a:t>(</a:t>
                </a:r>
                <a:r>
                  <a:rPr lang="en-US" sz="2600" dirty="0">
                    <a:sym typeface="Symbol" panose="05050102010706020507" pitchFamily="18" charset="2"/>
                  </a:rPr>
                  <a:t> - 2)(- 2) – 1  = 0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      </a:t>
                </a:r>
                <a:r>
                  <a:rPr lang="en-US" sz="2600" dirty="0" err="1"/>
                  <a:t>Persamaan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karakteristik</a:t>
                </a:r>
                <a:r>
                  <a:rPr lang="en-US" sz="2600" dirty="0"/>
                  <a:t>: </a:t>
                </a:r>
                <a:r>
                  <a:rPr lang="en-US" sz="2600" dirty="0">
                    <a:sym typeface="Symbol" panose="05050102010706020507" pitchFamily="18" charset="2"/>
                  </a:rPr>
                  <a:t></a:t>
                </a:r>
                <a:r>
                  <a:rPr lang="en-US" sz="26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- 4 + 3= 0   ( - 3)( - 1) = 0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Nilai-</a:t>
                </a:r>
                <a:r>
                  <a:rPr lang="en-US" sz="2600" dirty="0" err="1">
                    <a:sym typeface="Symbol" panose="05050102010706020507" pitchFamily="18" charset="2"/>
                  </a:rPr>
                  <a:t>nilai</a:t>
                </a:r>
                <a:r>
                  <a:rPr lang="en-US" sz="2600" dirty="0">
                    <a:sym typeface="Symbol" panose="05050102010706020507" pitchFamily="18" charset="2"/>
                  </a:rPr>
                  <a:t> eigen </a:t>
                </a:r>
                <a:r>
                  <a:rPr lang="en-US" sz="2600" dirty="0" err="1">
                    <a:sym typeface="Symbol" panose="05050102010706020507" pitchFamily="18" charset="2"/>
                  </a:rPr>
                  <a:t>dari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i="1" dirty="0"/>
                  <a:t>A</a:t>
                </a:r>
                <a:r>
                  <a:rPr lang="en-US" sz="2600" i="1" baseline="30000" dirty="0"/>
                  <a:t>T</a:t>
                </a:r>
                <a:r>
                  <a:rPr lang="en-US" sz="2600" i="1" dirty="0"/>
                  <a:t>A </a:t>
                </a:r>
                <a:r>
                  <a:rPr lang="en-US" sz="2600" dirty="0" err="1"/>
                  <a:t>adalah</a:t>
                </a:r>
                <a:r>
                  <a:rPr lang="en-US" sz="2600" dirty="0">
                    <a:sym typeface="Symbol" panose="05050102010706020507" pitchFamily="18" charset="2"/>
                  </a:rPr>
                  <a:t> 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600" dirty="0">
                    <a:sym typeface="Symbol" panose="05050102010706020507" pitchFamily="18" charset="2"/>
                  </a:rPr>
                  <a:t> = 3   dan 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=  1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Jadi, </a:t>
                </a:r>
                <a:r>
                  <a:rPr lang="en-US" sz="26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600" dirty="0">
                    <a:sym typeface="Symbol" panose="05050102010706020507" pitchFamily="18" charset="2"/>
                  </a:rPr>
                  <a:t> singular </a:t>
                </a:r>
                <a:r>
                  <a:rPr lang="en-US" sz="26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600" dirty="0">
                    <a:sym typeface="Symbol" panose="05050102010706020507" pitchFamily="18" charset="2"/>
                  </a:rPr>
                  <a:t> A (</a:t>
                </a:r>
                <a:r>
                  <a:rPr lang="en-US" sz="2600" dirty="0" err="1">
                    <a:sym typeface="Symbol" panose="05050102010706020507" pitchFamily="18" charset="2"/>
                  </a:rPr>
                  <a:t>dalam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urutan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dari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besar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ke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kecil</a:t>
                </a:r>
                <a:r>
                  <a:rPr lang="en-US" sz="2600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</a:t>
                </a:r>
                <a:r>
                  <a:rPr lang="en-US" sz="26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600" dirty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	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600" dirty="0">
                    <a:sym typeface="Symbol" panose="05050102010706020507" pitchFamily="18" charset="2"/>
                  </a:rPr>
                  <a:t> = 3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ym typeface="Symbol" panose="05050102010706020507" pitchFamily="18" charset="2"/>
                  </a:rPr>
                  <a:t>dan 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= 1</a:t>
                </a:r>
                <a:endParaRPr lang="en-US" sz="2600" baseline="-25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722C-405F-49E9-83CB-B42EB6690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5798"/>
                <a:ext cx="10515600" cy="5903990"/>
              </a:xfrm>
              <a:blipFill>
                <a:blip r:embed="rId2"/>
                <a:stretch>
                  <a:fillRect l="-1043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AEAFC-797A-4417-89E8-61F018E9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F195A-97C5-4295-8417-886D1571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517" y="278212"/>
            <a:ext cx="1000825" cy="1237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9DFD1-FA6E-4F2C-83DD-A1D99845D263}"/>
              </a:ext>
            </a:extLst>
          </p:cNvPr>
          <p:cNvSpPr txBox="1"/>
          <p:nvPr/>
        </p:nvSpPr>
        <p:spPr>
          <a:xfrm>
            <a:off x="7197437" y="650556"/>
            <a:ext cx="6190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 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C8A87-7A19-4E13-9569-93EAB5BE7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63" y="1415242"/>
            <a:ext cx="4101374" cy="11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E023-9727-5C87-FC81-50706324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Dekomposisi</a:t>
            </a:r>
            <a:r>
              <a:rPr lang="en-US" b="1" dirty="0"/>
              <a:t>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E15E-2DA1-6740-043D-AE3FAED3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Jika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x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rank 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difaktorkan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10980-A4D5-B434-ED8D-203B9452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EF370-363C-5AA9-5DB2-E0FB3A8D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6742"/>
            <a:ext cx="9636760" cy="2722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B09E2-DD80-160A-D325-0F4A73659A9C}"/>
              </a:ext>
            </a:extLst>
          </p:cNvPr>
          <p:cNvSpPr txBox="1"/>
          <p:nvPr/>
        </p:nvSpPr>
        <p:spPr>
          <a:xfrm>
            <a:off x="1062533" y="4669475"/>
            <a:ext cx="10291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x 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i="1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x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, dan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x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b="1" dirty="0" err="1">
                <a:sym typeface="Symbol" panose="05050102010706020507" pitchFamily="18" charset="2"/>
              </a:rPr>
              <a:t>u</a:t>
            </a:r>
            <a:r>
              <a:rPr lang="en-US" sz="2400" b="1" baseline="-25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vektor-vektor</a:t>
            </a:r>
            <a:r>
              <a:rPr lang="en-US" sz="2400" b="1" dirty="0">
                <a:sym typeface="Symbol" panose="05050102010706020507" pitchFamily="18" charset="2"/>
              </a:rPr>
              <a:t> singular </a:t>
            </a:r>
            <a:r>
              <a:rPr lang="en-US" sz="2400" b="1" dirty="0" err="1">
                <a:sym typeface="Symbol" panose="05050102010706020507" pitchFamily="18" charset="2"/>
              </a:rPr>
              <a:t>kiri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A</a:t>
            </a:r>
          </a:p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b="1" dirty="0" err="1">
                <a:sym typeface="Symbol" panose="05050102010706020507" pitchFamily="18" charset="2"/>
              </a:rPr>
              <a:t>v</a:t>
            </a:r>
            <a:r>
              <a:rPr lang="en-US" sz="2400" b="1" baseline="-25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vektor-vektor</a:t>
            </a:r>
            <a:r>
              <a:rPr lang="en-US" sz="2400" b="1" dirty="0">
                <a:sym typeface="Symbol" panose="05050102010706020507" pitchFamily="18" charset="2"/>
              </a:rPr>
              <a:t> singular </a:t>
            </a:r>
            <a:r>
              <a:rPr lang="en-US" sz="2400" b="1" dirty="0" err="1">
                <a:sym typeface="Symbol" panose="05050102010706020507" pitchFamily="18" charset="2"/>
              </a:rPr>
              <a:t>kanan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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</a:t>
            </a:r>
            <a:r>
              <a:rPr lang="en-US" sz="2400" baseline="-25000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k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nilai-nilai</a:t>
            </a:r>
            <a:r>
              <a:rPr lang="en-US" sz="2400" dirty="0">
                <a:sym typeface="Symbol" panose="05050102010706020507" pitchFamily="18" charset="2"/>
              </a:rPr>
              <a:t> singular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A, dan 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</a:t>
            </a:r>
            <a:r>
              <a:rPr lang="en-US" sz="2400" baseline="-25000" dirty="0">
                <a:sym typeface="Symbol" panose="05050102010706020507" pitchFamily="18" charset="2"/>
              </a:rPr>
              <a:t>k 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nilai-nilai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eigen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i="1" baseline="30000" dirty="0"/>
              <a:t>T</a:t>
            </a:r>
            <a:r>
              <a:rPr lang="en-US" sz="2400" i="1" dirty="0"/>
              <a:t>A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AF38-A61D-1588-6F0C-9DF7993C4105}"/>
              </a:ext>
            </a:extLst>
          </p:cNvPr>
          <p:cNvSpPr txBox="1"/>
          <p:nvPr/>
        </p:nvSpPr>
        <p:spPr>
          <a:xfrm>
            <a:off x="9423400" y="40870"/>
            <a:ext cx="1930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A </a:t>
            </a:r>
            <a:r>
              <a:rPr lang="en-US" sz="3200" dirty="0"/>
              <a:t>= </a:t>
            </a:r>
            <a:r>
              <a:rPr lang="en-US" sz="3200" i="1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</a:t>
            </a:r>
            <a:r>
              <a:rPr lang="en-US" sz="3200" i="1" dirty="0">
                <a:solidFill>
                  <a:srgbClr val="0070C0"/>
                </a:solidFill>
                <a:sym typeface="Symbol" panose="05050102010706020507" pitchFamily="18" charset="2"/>
              </a:rPr>
              <a:t>V</a:t>
            </a:r>
            <a:r>
              <a:rPr lang="en-US" sz="3200" i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T </a:t>
            </a:r>
            <a:r>
              <a:rPr lang="en-US" sz="3200" i="1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5C570-6330-EA27-EAE9-16D9F9876390}"/>
              </a:ext>
            </a:extLst>
          </p:cNvPr>
          <p:cNvSpPr txBox="1"/>
          <p:nvPr/>
        </p:nvSpPr>
        <p:spPr>
          <a:xfrm flipH="1">
            <a:off x="8831580" y="742211"/>
            <a:ext cx="133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Vektor-vektor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 singular </a:t>
            </a:r>
            <a:r>
              <a:rPr lang="en-US" sz="1400" dirty="0" err="1">
                <a:solidFill>
                  <a:srgbClr val="FF0000"/>
                </a:solidFill>
              </a:rPr>
              <a:t>kiri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0BDA4-5F07-83E1-336F-AF3F946D1A5D}"/>
              </a:ext>
            </a:extLst>
          </p:cNvPr>
          <p:cNvSpPr txBox="1"/>
          <p:nvPr/>
        </p:nvSpPr>
        <p:spPr>
          <a:xfrm flipH="1">
            <a:off x="10830560" y="736655"/>
            <a:ext cx="147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70C0"/>
                </a:solidFill>
              </a:rPr>
              <a:t>Vektor-vektor</a:t>
            </a:r>
            <a:endParaRPr lang="en-US" sz="1400" dirty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 singular </a:t>
            </a:r>
            <a:r>
              <a:rPr lang="en-US" sz="1400" dirty="0" err="1">
                <a:solidFill>
                  <a:srgbClr val="0070C0"/>
                </a:solidFill>
              </a:rPr>
              <a:t>kanan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5E5A1-EFEC-F1C4-A45E-6C1AA9C0D132}"/>
              </a:ext>
            </a:extLst>
          </p:cNvPr>
          <p:cNvSpPr txBox="1"/>
          <p:nvPr/>
        </p:nvSpPr>
        <p:spPr>
          <a:xfrm flipH="1">
            <a:off x="10093894" y="921355"/>
            <a:ext cx="102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Nilai-</a:t>
            </a:r>
            <a:r>
              <a:rPr lang="en-US" sz="1400" dirty="0" err="1">
                <a:solidFill>
                  <a:srgbClr val="00B050"/>
                </a:solidFill>
              </a:rPr>
              <a:t>nilai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singular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56D0C2-B2FC-12AE-BF15-CE08F10BE1FF}"/>
              </a:ext>
            </a:extLst>
          </p:cNvPr>
          <p:cNvCxnSpPr>
            <a:cxnSpLocks/>
          </p:cNvCxnSpPr>
          <p:nvPr/>
        </p:nvCxnSpPr>
        <p:spPr>
          <a:xfrm flipH="1">
            <a:off x="9743440" y="544871"/>
            <a:ext cx="424180" cy="209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4FEEA-C9D0-34AC-1019-380B459C5945}"/>
              </a:ext>
            </a:extLst>
          </p:cNvPr>
          <p:cNvCxnSpPr>
            <a:cxnSpLocks/>
          </p:cNvCxnSpPr>
          <p:nvPr/>
        </p:nvCxnSpPr>
        <p:spPr>
          <a:xfrm>
            <a:off x="10575421" y="589740"/>
            <a:ext cx="0" cy="331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302CBB-D8B1-9C78-172C-BD157638281F}"/>
              </a:ext>
            </a:extLst>
          </p:cNvPr>
          <p:cNvCxnSpPr>
            <a:cxnSpLocks/>
          </p:cNvCxnSpPr>
          <p:nvPr/>
        </p:nvCxnSpPr>
        <p:spPr>
          <a:xfrm>
            <a:off x="10837238" y="536532"/>
            <a:ext cx="311150" cy="173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291216-D174-54AA-3CE8-AD87FDB75954}"/>
              </a:ext>
            </a:extLst>
          </p:cNvPr>
          <p:cNvSpPr txBox="1"/>
          <p:nvPr/>
        </p:nvSpPr>
        <p:spPr>
          <a:xfrm>
            <a:off x="11039784" y="279631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79527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92C37-E934-F52A-BCD1-7C6AB819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AAD43-852B-6ACF-12BE-95A4A770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3" y="259866"/>
            <a:ext cx="10082406" cy="2848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BBDF7-283A-72E1-00BE-F262A608C514}"/>
                  </a:ext>
                </a:extLst>
              </p:cNvPr>
              <p:cNvSpPr txBox="1"/>
              <p:nvPr/>
            </p:nvSpPr>
            <p:spPr>
              <a:xfrm>
                <a:off x="758321" y="3427842"/>
                <a:ext cx="10675358" cy="260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V</a:t>
                </a:r>
                <a:r>
                  <a:rPr lang="en-US" sz="2400" dirty="0"/>
                  <a:t> = [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dirty="0">
                    <a:sym typeface="Symbol" panose="05050102010706020507" pitchFamily="18" charset="2"/>
                  </a:rPr>
                  <a:t> ] </a:t>
                </a:r>
                <a:r>
                  <a:rPr lang="en-US" sz="2400" dirty="0" err="1">
                    <a:sym typeface="Symbol" panose="05050102010706020507" pitchFamily="18" charset="2"/>
                  </a:rPr>
                  <a:t>secara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ortogonal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mendiagonalisasi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/>
                  <a:t>A</a:t>
                </a:r>
                <a:r>
                  <a:rPr lang="en-US" sz="2400" i="1" baseline="30000" dirty="0"/>
                  <a:t>T</a:t>
                </a:r>
                <a:r>
                  <a:rPr lang="en-US" sz="2400" i="1" dirty="0"/>
                  <a:t>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kolom</a:t>
                </a:r>
                <a:r>
                  <a:rPr lang="en-US" sz="2400" dirty="0">
                    <a:sym typeface="Symbol" panose="05050102010706020507" pitchFamily="18" charset="2"/>
                  </a:rPr>
                  <a:t> di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sedemikian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sehingga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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  … 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k </a:t>
                </a:r>
                <a:r>
                  <a:rPr lang="en-US" sz="2400" dirty="0">
                    <a:sym typeface="Symbol" panose="05050102010706020507" pitchFamily="18" charset="2"/>
                  </a:rPr>
                  <a:t>&gt; 0 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 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1, 2, …, </a:t>
                </a:r>
                <a:r>
                  <a:rPr lang="en-US" sz="2400" i="1" dirty="0"/>
                  <a:t>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col(A)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k+1</a:t>
                </a:r>
                <a:r>
                  <a:rPr lang="en-US" sz="2400" dirty="0">
                    <a:sym typeface="Symbol" panose="05050102010706020507" pitchFamily="18" charset="2"/>
                  </a:rPr>
                  <a:t>,  …,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sym typeface="Symbol" panose="05050102010706020507" pitchFamily="18" charset="2"/>
                  </a:rPr>
                  <a:t> }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membentuk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BBDF7-283A-72E1-00BE-F262A608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21" y="3427842"/>
                <a:ext cx="10675358" cy="2609176"/>
              </a:xfrm>
              <a:prstGeom prst="rect">
                <a:avLst/>
              </a:prstGeom>
              <a:blipFill>
                <a:blip r:embed="rId3"/>
                <a:stretch>
                  <a:fillRect l="-742" t="-1869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A08CEB-AFF7-4009-BFB3-8637E75E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EF9F8-2305-4468-9DC3-6A0EA346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1" y="143317"/>
            <a:ext cx="9192441" cy="6213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DE178-3C99-44DD-B42B-DD01DB7A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82" y="4644920"/>
            <a:ext cx="4423052" cy="1186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D6B6F-45B0-48AD-BBA7-6D94659E02CE}"/>
              </a:ext>
            </a:extLst>
          </p:cNvPr>
          <p:cNvSpPr/>
          <p:nvPr/>
        </p:nvSpPr>
        <p:spPr>
          <a:xfrm>
            <a:off x="7744582" y="4644920"/>
            <a:ext cx="4183258" cy="1186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61C-53F3-0EF3-7393-BA850289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4"/>
            <a:ext cx="10347960" cy="4611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SVD:</a:t>
            </a:r>
          </a:p>
          <a:p>
            <a:pPr marL="0" indent="0">
              <a:buNone/>
            </a:pPr>
            <a:r>
              <a:rPr lang="en-US" dirty="0"/>
              <a:t>  Cara 1: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9.5.4 di </a:t>
            </a:r>
            <a:r>
              <a:rPr lang="en-US" dirty="0" err="1"/>
              <a:t>atas</a:t>
            </a:r>
            <a:endParaRPr lang="en-US" dirty="0"/>
          </a:p>
          <a:p>
            <a:pPr marL="1260475" indent="-1260475">
              <a:buNone/>
            </a:pPr>
            <a:r>
              <a:rPr lang="en-US" dirty="0"/>
              <a:t>  Cara 2.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singular </a:t>
            </a:r>
            <a:r>
              <a:rPr lang="en-US" dirty="0" err="1"/>
              <a:t>kiri</a:t>
            </a:r>
            <a:r>
              <a:rPr lang="en-US" dirty="0"/>
              <a:t> dan singular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2EE34-9DDC-F028-264E-5EC715E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8AC56-B048-4D63-80FB-970CD77DD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160"/>
                <a:ext cx="11089640" cy="6096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Cara 1: </a:t>
                </a:r>
                <a:endParaRPr lang="en-US" b="1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kanan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berkoresponden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A. </a:t>
                </a:r>
                <a:r>
                  <a:rPr lang="en-US" sz="2400" dirty="0" err="1">
                    <a:sym typeface="Symbol" panose="05050102010706020507" pitchFamily="18" charset="2"/>
                  </a:rPr>
                  <a:t>Normalisasi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komponen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dibagi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Diperoleh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V.</a:t>
                </a:r>
                <a:r>
                  <a:rPr lang="en-US" sz="2400" dirty="0"/>
                  <a:t> Transpose-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V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. </a:t>
                </a:r>
                <a:r>
                  <a:rPr lang="en-US" sz="2400" dirty="0">
                    <a:sym typeface="Symbol" panose="05050102010706020507" pitchFamily="18" charset="2"/>
                  </a:rPr>
                  <a:t>Rank(A) = k = </a:t>
                </a:r>
                <a:r>
                  <a:rPr lang="en-US" sz="2400" dirty="0" err="1">
                    <a:sym typeface="Symbol" panose="05050102010706020507" pitchFamily="18" charset="2"/>
                  </a:rPr>
                  <a:t>banyaknya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kiri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persamaan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 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1, 2, …, </a:t>
                </a:r>
                <a:r>
                  <a:rPr lang="en-US" sz="2400" i="1" dirty="0"/>
                  <a:t>k</a:t>
                </a:r>
              </a:p>
              <a:p>
                <a:pPr marL="517525" indent="-60325">
                  <a:buNone/>
                </a:pPr>
                <a:r>
                  <a:rPr lang="en-US" sz="2400" i="1" dirty="0"/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Normalisasi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komponen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dibagi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endParaRPr lang="en-US" sz="2400" i="1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ym typeface="Symbol" panose="05050102010706020507" pitchFamily="18" charset="2"/>
                  </a:rPr>
                  <a:t>Jika n &gt; k,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perluaslah</a:t>
                </a:r>
                <a:r>
                  <a:rPr lang="en-US" sz="2400" dirty="0">
                    <a:sym typeface="Symbol" panose="05050102010706020507" pitchFamily="18" charset="2"/>
                  </a:rPr>
                  <a:t> 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membentuk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 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m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400" dirty="0" err="1">
                    <a:sym typeface="Symbol" panose="05050102010706020507" pitchFamily="18" charset="2"/>
                  </a:rPr>
                  <a:t>Bentuklah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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m x n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elemen-elemen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diagonalnya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A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susunan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. Nilai singular di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</a:t>
                </a:r>
                <a:r>
                  <a:rPr lang="el-GR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pangkat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i="1" dirty="0">
                    <a:sym typeface="Symbol" panose="05050102010706020507" pitchFamily="18" charset="2"/>
                  </a:rPr>
                  <a:t> 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A.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AutoNum type="arabicPeriod" startAt="4"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, </a:t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i="1" dirty="0"/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</a:t>
                </a:r>
                <a:r>
                  <a:rPr lang="en-US" sz="2400" i="1" dirty="0">
                    <a:sym typeface="Symbol" panose="05050102010706020507" pitchFamily="18" charset="2"/>
                  </a:rPr>
                  <a:t>V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8AC56-B048-4D63-80FB-970CD77DD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160"/>
                <a:ext cx="11089640" cy="6096000"/>
              </a:xfrm>
              <a:blipFill>
                <a:blip r:embed="rId2"/>
                <a:stretch>
                  <a:fillRect l="-1154" t="-2200" r="-77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F1D5-CDAD-473A-ABF8-B4B2DDC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2D887-7A87-C8B7-E510-47E3DBDE81FB}"/>
              </a:ext>
            </a:extLst>
          </p:cNvPr>
          <p:cNvSpPr txBox="1"/>
          <p:nvPr/>
        </p:nvSpPr>
        <p:spPr>
          <a:xfrm>
            <a:off x="10456785" y="274475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25287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E64C-B60A-4C40-B7B4-4A9D3435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Dekomposisi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206F-D0FF-42EE-BBE7-61916F88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1291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Mendekomposisi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memfaktorkan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A,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lain,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…, P</a:t>
            </a:r>
            <a:r>
              <a:rPr lang="en-US" baseline="-25000" dirty="0"/>
              <a:t>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A = 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...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P</a:t>
            </a:r>
            <a:r>
              <a:rPr lang="en-US" baseline="-25000" dirty="0"/>
              <a:t>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mendekomposisi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dekomposisi</a:t>
            </a:r>
            <a:r>
              <a:rPr lang="en-US" dirty="0">
                <a:solidFill>
                  <a:srgbClr val="FF0000"/>
                </a:solidFill>
              </a:rPr>
              <a:t> LU *)</a:t>
            </a:r>
          </a:p>
          <a:p>
            <a:pPr marL="0" indent="0">
              <a:buNone/>
            </a:pPr>
            <a:r>
              <a:rPr lang="en-US" dirty="0"/>
              <a:t>   2.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QR</a:t>
            </a:r>
          </a:p>
          <a:p>
            <a:pPr marL="0" indent="0">
              <a:buNone/>
            </a:pPr>
            <a:r>
              <a:rPr lang="en-US" dirty="0"/>
              <a:t>   3.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dekomposisi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singular (</a:t>
            </a:r>
            <a:r>
              <a:rPr lang="en-US" i="1" dirty="0">
                <a:solidFill>
                  <a:srgbClr val="FF0000"/>
                </a:solidFill>
              </a:rPr>
              <a:t>singular value decomposition </a:t>
            </a:r>
            <a:r>
              <a:rPr lang="en-US" dirty="0">
                <a:solidFill>
                  <a:srgbClr val="FF0000"/>
                </a:solidFill>
              </a:rPr>
              <a:t>– SVD) *)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3579A-B1CB-48DD-9BF3-F7159DFA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DD760-BE39-4D24-94F1-0C7177C11828}"/>
              </a:ext>
            </a:extLst>
          </p:cNvPr>
          <p:cNvSpPr txBox="1"/>
          <p:nvPr/>
        </p:nvSpPr>
        <p:spPr>
          <a:xfrm>
            <a:off x="1323571" y="6111845"/>
            <a:ext cx="381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*) yang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dibahas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dalam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kuliah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ini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2BF0-AB51-47A3-9604-3A020E2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SVD.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(1)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singular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3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A8D-3D3A-4B7B-A2ED-EBD40A3D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/>
              <p:nvPr/>
            </p:nvSpPr>
            <p:spPr>
              <a:xfrm>
                <a:off x="4643120" y="409893"/>
                <a:ext cx="232281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20" y="409893"/>
                <a:ext cx="2322815" cy="657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0F199BE-BA2A-6BEC-1AC8-88640E0DB0F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CB61F5-5B20-4404-A1F0-7AE4ED8B0066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23178D-4EE8-9F25-49B1-D057ABA0927F}"/>
                  </a:ext>
                </a:extLst>
              </p:cNvPr>
              <p:cNvSpPr txBox="1"/>
              <p:nvPr/>
            </p:nvSpPr>
            <p:spPr>
              <a:xfrm>
                <a:off x="2612307" y="2168725"/>
                <a:ext cx="4061625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23178D-4EE8-9F25-49B1-D057ABA0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07" y="2168725"/>
                <a:ext cx="4061625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9104-7A45-DAB0-C8EF-15D7C1A883C6}"/>
                  </a:ext>
                </a:extLst>
              </p:cNvPr>
              <p:cNvSpPr txBox="1"/>
              <p:nvPr/>
            </p:nvSpPr>
            <p:spPr>
              <a:xfrm>
                <a:off x="838200" y="3120953"/>
                <a:ext cx="10896599" cy="2915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= 12,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10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terurut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).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Rank(A) = 2,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banyaknya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Nilai-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12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,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10              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Periksalah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bersesuaian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tersebut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,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 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9104-7A45-DAB0-C8EF-15D7C1A8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0953"/>
                <a:ext cx="10896599" cy="2915606"/>
              </a:xfrm>
              <a:prstGeom prst="rect">
                <a:avLst/>
              </a:prstGeom>
              <a:blipFill>
                <a:blip r:embed="rId4"/>
                <a:stretch>
                  <a:fillRect l="-895" t="-2092" r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3CC9C9F-5E21-137F-5900-73BF0CDAA2C6}"/>
              </a:ext>
            </a:extLst>
          </p:cNvPr>
          <p:cNvSpPr txBox="1"/>
          <p:nvPr/>
        </p:nvSpPr>
        <p:spPr>
          <a:xfrm>
            <a:off x="1911267" y="2374582"/>
            <a:ext cx="883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baseline="30000" dirty="0"/>
              <a:t>T</a:t>
            </a:r>
            <a:r>
              <a:rPr lang="en-US" sz="2000" i="1" dirty="0"/>
              <a:t>A </a:t>
            </a:r>
            <a:r>
              <a:rPr lang="en-US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1568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Normalisasi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sz="2800" dirty="0"/>
                  <a:t>dan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8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(1,2,1)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sz="2400" baseline="-25000" dirty="0" smtClean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m:rPr>
                        <m:nor/>
                      </m:rPr>
                      <a:rPr lang="en-US" baseline="-25000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  <a:blipFill>
                <a:blip r:embed="rId2"/>
                <a:stretch>
                  <a:fillRect l="-1079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4560-E6C1-47D7-B3AA-B8EA72E3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78CC-8A63-4BC7-A0F3-1A7E9B8DFD96}"/>
              </a:ext>
            </a:extLst>
          </p:cNvPr>
          <p:cNvSpPr txBox="1"/>
          <p:nvPr/>
        </p:nvSpPr>
        <p:spPr>
          <a:xfrm>
            <a:off x="599440" y="2967980"/>
            <a:ext cx="236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/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/>
              <p:nvPr/>
            </p:nvSpPr>
            <p:spPr>
              <a:xfrm>
                <a:off x="4094480" y="3723640"/>
                <a:ext cx="4308808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3723640"/>
                <a:ext cx="4308808" cy="1969963"/>
              </a:xfrm>
              <a:prstGeom prst="rect">
                <a:avLst/>
              </a:prstGeom>
              <a:blipFill>
                <a:blip r:embed="rId4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1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362A-D213-C6C7-A9D7-E7FD3217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42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(2)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singular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dan 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F147-DA6A-5609-916A-B947BF72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63771-C31E-AC1F-D9CD-EECA02648BA4}"/>
                  </a:ext>
                </a:extLst>
              </p:cNvPr>
              <p:cNvSpPr txBox="1"/>
              <p:nvPr/>
            </p:nvSpPr>
            <p:spPr>
              <a:xfrm>
                <a:off x="1554480" y="1318238"/>
                <a:ext cx="7386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63771-C31E-AC1F-D9CD-EECA0264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1318238"/>
                <a:ext cx="7386320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6DE09-2CB0-7ABA-FBF0-CDEBF3288C9E}"/>
                  </a:ext>
                </a:extLst>
              </p:cNvPr>
              <p:cNvSpPr txBox="1"/>
              <p:nvPr/>
            </p:nvSpPr>
            <p:spPr>
              <a:xfrm>
                <a:off x="6419982" y="1159765"/>
                <a:ext cx="781790" cy="106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6DE09-2CB0-7ABA-FBF0-CDEBF3288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82" y="1159765"/>
                <a:ext cx="781790" cy="1066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4B10B-85AF-D156-7C7E-E1F4661091AD}"/>
                  </a:ext>
                </a:extLst>
              </p:cNvPr>
              <p:cNvSpPr txBox="1"/>
              <p:nvPr/>
            </p:nvSpPr>
            <p:spPr>
              <a:xfrm>
                <a:off x="6990080" y="1295603"/>
                <a:ext cx="1068626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4B10B-85AF-D156-7C7E-E1F46610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1295603"/>
                <a:ext cx="1068626" cy="914225"/>
              </a:xfrm>
              <a:prstGeom prst="rect">
                <a:avLst/>
              </a:prstGeom>
              <a:blipFill>
                <a:blip r:embed="rId4"/>
                <a:stretch>
                  <a:fillRect l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66E2C-31AD-6F27-D931-632544D8DCCE}"/>
                  </a:ext>
                </a:extLst>
              </p:cNvPr>
              <p:cNvSpPr txBox="1"/>
              <p:nvPr/>
            </p:nvSpPr>
            <p:spPr>
              <a:xfrm>
                <a:off x="1554480" y="2320492"/>
                <a:ext cx="7386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66E2C-31AD-6F27-D931-632544D8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2320492"/>
                <a:ext cx="7386320" cy="749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E3A04-5A11-4B61-3EC3-7336F6B1B37D}"/>
                  </a:ext>
                </a:extLst>
              </p:cNvPr>
              <p:cNvSpPr txBox="1"/>
              <p:nvPr/>
            </p:nvSpPr>
            <p:spPr>
              <a:xfrm>
                <a:off x="6421120" y="2218966"/>
                <a:ext cx="568960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E3A04-5A11-4B61-3EC3-7336F6B1B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20" y="2218966"/>
                <a:ext cx="568960" cy="1068947"/>
              </a:xfrm>
              <a:prstGeom prst="rect">
                <a:avLst/>
              </a:prstGeom>
              <a:blipFill>
                <a:blip r:embed="rId6"/>
                <a:stretch>
                  <a:fillRect r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BB18CE-76D6-3AA7-1811-4410CAFA7D8C}"/>
              </a:ext>
            </a:extLst>
          </p:cNvPr>
          <p:cNvSpPr txBox="1"/>
          <p:nvPr/>
        </p:nvSpPr>
        <p:spPr>
          <a:xfrm>
            <a:off x="1486165" y="3519910"/>
            <a:ext cx="9867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ym typeface="Symbol" panose="05050102010706020507" pitchFamily="18" charset="2"/>
              </a:rPr>
              <a:t>Normalisasi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cara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setiap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komponen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dibagi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panjang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9B1326-017F-8DDF-6283-6CF7D207865B}"/>
                  </a:ext>
                </a:extLst>
              </p:cNvPr>
              <p:cNvSpPr txBox="1"/>
              <p:nvPr/>
            </p:nvSpPr>
            <p:spPr>
              <a:xfrm>
                <a:off x="1492117" y="3994807"/>
                <a:ext cx="10637520" cy="1691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Normalisasi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dan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U: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9B1326-017F-8DDF-6283-6CF7D207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17" y="3994807"/>
                <a:ext cx="10637520" cy="1691682"/>
              </a:xfrm>
              <a:prstGeom prst="rect">
                <a:avLst/>
              </a:prstGeom>
              <a:blipFill>
                <a:blip r:embed="rId7"/>
                <a:stretch>
                  <a:fillRect l="-917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5A8F9A-2352-10D1-9CC8-E5C327FA7C17}"/>
                  </a:ext>
                </a:extLst>
              </p:cNvPr>
              <p:cNvSpPr txBox="1"/>
              <p:nvPr/>
            </p:nvSpPr>
            <p:spPr>
              <a:xfrm>
                <a:off x="7152300" y="2157935"/>
                <a:ext cx="1138517" cy="1115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5A8F9A-2352-10D1-9CC8-E5C327FA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00" y="2157935"/>
                <a:ext cx="1138517" cy="1115626"/>
              </a:xfrm>
              <a:prstGeom prst="rect">
                <a:avLst/>
              </a:prstGeom>
              <a:blipFill>
                <a:blip r:embed="rId8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44FE7C-4B46-55A6-AAEA-69B6C74ED853}"/>
                  </a:ext>
                </a:extLst>
              </p:cNvPr>
              <p:cNvSpPr txBox="1"/>
              <p:nvPr/>
            </p:nvSpPr>
            <p:spPr>
              <a:xfrm>
                <a:off x="4285966" y="5327849"/>
                <a:ext cx="1923347" cy="1337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44FE7C-4B46-55A6-AAEA-69B6C74E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6" y="5327849"/>
                <a:ext cx="1923347" cy="13370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654A-80CD-419C-BD91-986614EC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4" y="487679"/>
            <a:ext cx="10515600" cy="56892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(6) Jadi,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6EAD-6600-432D-9A01-A4926B8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3DC2-6463-400F-B527-68BDB7E92AF1}"/>
              </a:ext>
            </a:extLst>
          </p:cNvPr>
          <p:cNvSpPr txBox="1"/>
          <p:nvPr/>
        </p:nvSpPr>
        <p:spPr>
          <a:xfrm>
            <a:off x="2814057" y="16931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 </a:t>
            </a:r>
            <a:r>
              <a:rPr lang="en-US" sz="2800" dirty="0"/>
              <a:t>= </a:t>
            </a:r>
            <a:r>
              <a:rPr lang="en-US" sz="2800" i="1" dirty="0"/>
              <a:t>U</a:t>
            </a:r>
            <a:r>
              <a:rPr lang="en-US" sz="2800" dirty="0">
                <a:sym typeface="Symbol" panose="05050102010706020507" pitchFamily="18" charset="2"/>
              </a:rPr>
              <a:t></a:t>
            </a:r>
            <a:r>
              <a:rPr lang="en-US" sz="2800" i="1" dirty="0"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ym typeface="Symbol" panose="05050102010706020507" pitchFamily="18" charset="2"/>
              </a:rPr>
              <a:t>T 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/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blipFill>
                <a:blip r:embed="rId2"/>
                <a:stretch>
                  <a:fillRect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/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975C76-54B9-42AC-8805-DB59F69CA2E3}"/>
              </a:ext>
            </a:extLst>
          </p:cNvPr>
          <p:cNvSpPr txBox="1"/>
          <p:nvPr/>
        </p:nvSpPr>
        <p:spPr>
          <a:xfrm>
            <a:off x="1899920" y="4569976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A                               U                   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                                          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 x 3                          2 x 2                        2 x 3                                       3 x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13EAC-84E6-4AEE-B5E0-BC5F47D8C09F}"/>
              </a:ext>
            </a:extLst>
          </p:cNvPr>
          <p:cNvCxnSpPr/>
          <p:nvPr/>
        </p:nvCxnSpPr>
        <p:spPr>
          <a:xfrm>
            <a:off x="2259724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3ED77-3CDB-4EAF-8D32-F40AFAA509BB}"/>
              </a:ext>
            </a:extLst>
          </p:cNvPr>
          <p:cNvCxnSpPr/>
          <p:nvPr/>
        </p:nvCxnSpPr>
        <p:spPr>
          <a:xfrm>
            <a:off x="4176548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804D43-76F6-40F8-9980-578532500E80}"/>
              </a:ext>
            </a:extLst>
          </p:cNvPr>
          <p:cNvCxnSpPr/>
          <p:nvPr/>
        </p:nvCxnSpPr>
        <p:spPr>
          <a:xfrm>
            <a:off x="6092496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8EC1F-60FA-41A6-BF3E-D8CA5F9F231E}"/>
              </a:ext>
            </a:extLst>
          </p:cNvPr>
          <p:cNvCxnSpPr>
            <a:cxnSpLocks/>
          </p:cNvCxnSpPr>
          <p:nvPr/>
        </p:nvCxnSpPr>
        <p:spPr>
          <a:xfrm>
            <a:off x="8694157" y="4275053"/>
            <a:ext cx="0" cy="294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/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(3)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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2 x 3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 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blipFill>
                <a:blip r:embed="rId4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/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/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A0741F8-DA5F-72B3-9EDB-B1BB1671A29E}"/>
              </a:ext>
            </a:extLst>
          </p:cNvPr>
          <p:cNvSpPr txBox="1"/>
          <p:nvPr/>
        </p:nvSpPr>
        <p:spPr>
          <a:xfrm>
            <a:off x="1130317" y="5538806"/>
            <a:ext cx="8804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Verifikasilah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, dan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i="1" baseline="30000" dirty="0">
                <a:sym typeface="Symbol" panose="05050102010706020507" pitchFamily="18" charset="2"/>
              </a:rPr>
              <a:t>T 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, </a:t>
            </a:r>
            <a:r>
              <a:rPr lang="en-US" sz="2400" dirty="0" err="1"/>
              <a:t>lihat</a:t>
            </a:r>
            <a:r>
              <a:rPr lang="en-US" sz="2400" dirty="0"/>
              <a:t>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4821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13D1F-4122-C171-B839-82A9F35F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D5F97-B26F-B409-A4F8-C162CF4AEFB3}"/>
                  </a:ext>
                </a:extLst>
              </p:cNvPr>
              <p:cNvSpPr txBox="1"/>
              <p:nvPr/>
            </p:nvSpPr>
            <p:spPr>
              <a:xfrm>
                <a:off x="1371600" y="536290"/>
                <a:ext cx="2052320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=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D5F97-B26F-B409-A4F8-C162CF4AE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6290"/>
                <a:ext cx="2052320" cy="640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022F1-264E-16A6-E4F7-2C59BEED4674}"/>
                  </a:ext>
                </a:extLst>
              </p:cNvPr>
              <p:cNvSpPr txBox="1"/>
              <p:nvPr/>
            </p:nvSpPr>
            <p:spPr>
              <a:xfrm>
                <a:off x="4442460" y="399233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022F1-264E-16A6-E4F7-2C59BEED4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60" y="399233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46785-9328-970F-C356-61A3AC605964}"/>
                  </a:ext>
                </a:extLst>
              </p:cNvPr>
              <p:cNvSpPr txBox="1"/>
              <p:nvPr/>
            </p:nvSpPr>
            <p:spPr>
              <a:xfrm>
                <a:off x="1526103" y="171258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46785-9328-970F-C356-61A3AC605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03" y="171258"/>
                <a:ext cx="4569897" cy="142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77040-BCAC-A746-51DB-432B00E8D6CF}"/>
                  </a:ext>
                </a:extLst>
              </p:cNvPr>
              <p:cNvSpPr txBox="1"/>
              <p:nvPr/>
            </p:nvSpPr>
            <p:spPr>
              <a:xfrm>
                <a:off x="6705923" y="110298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77040-BCAC-A746-51DB-432B00E8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23" y="110298"/>
                <a:ext cx="2503442" cy="1969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77BA2-B1BD-9297-9773-2C29073C3D06}"/>
                  </a:ext>
                </a:extLst>
              </p:cNvPr>
              <p:cNvSpPr txBox="1"/>
              <p:nvPr/>
            </p:nvSpPr>
            <p:spPr>
              <a:xfrm>
                <a:off x="2824480" y="2621280"/>
                <a:ext cx="2008370" cy="1014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77BA2-B1BD-9297-9773-2C29073C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2621280"/>
                <a:ext cx="2008370" cy="1014701"/>
              </a:xfrm>
              <a:prstGeom prst="rect">
                <a:avLst/>
              </a:prstGeom>
              <a:blipFill>
                <a:blip r:embed="rId6"/>
                <a:stretch>
                  <a:fillRect l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5F757-EAFA-4340-8914-B0EA24EA09D9}"/>
                  </a:ext>
                </a:extLst>
              </p:cNvPr>
              <p:cNvSpPr txBox="1"/>
              <p:nvPr/>
            </p:nvSpPr>
            <p:spPr>
              <a:xfrm>
                <a:off x="4714563" y="2080261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5F757-EAFA-4340-8914-B0EA24EA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63" y="2080261"/>
                <a:ext cx="2503442" cy="1969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75965E0-AFF3-CA50-5D10-39CEDA41D385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CC193-39B6-AC1A-2EC3-187A96CAB7AF}"/>
                  </a:ext>
                </a:extLst>
              </p:cNvPr>
              <p:cNvSpPr txBox="1"/>
              <p:nvPr/>
            </p:nvSpPr>
            <p:spPr>
              <a:xfrm>
                <a:off x="2824480" y="4145556"/>
                <a:ext cx="5843203" cy="1120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CC193-39B6-AC1A-2EC3-187A96CA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4145556"/>
                <a:ext cx="5843203" cy="1120756"/>
              </a:xfrm>
              <a:prstGeom prst="rect">
                <a:avLst/>
              </a:prstGeom>
              <a:blipFill>
                <a:blip r:embed="rId8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6B0E8-9EA6-280D-4E40-FC76D43E0A9F}"/>
                  </a:ext>
                </a:extLst>
              </p:cNvPr>
              <p:cNvSpPr txBox="1"/>
              <p:nvPr/>
            </p:nvSpPr>
            <p:spPr>
              <a:xfrm>
                <a:off x="2824480" y="5367951"/>
                <a:ext cx="4574266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6B0E8-9EA6-280D-4E40-FC76D43E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5367951"/>
                <a:ext cx="4574266" cy="1070549"/>
              </a:xfrm>
              <a:prstGeom prst="rect">
                <a:avLst/>
              </a:prstGeom>
              <a:blipFill>
                <a:blip r:embed="rId9"/>
                <a:stretch>
                  <a:fillRect l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3B789-C556-8E8B-916E-D21DB5FCCAD9}"/>
                  </a:ext>
                </a:extLst>
              </p:cNvPr>
              <p:cNvSpPr txBox="1"/>
              <p:nvPr/>
            </p:nvSpPr>
            <p:spPr>
              <a:xfrm>
                <a:off x="7218005" y="5583169"/>
                <a:ext cx="1680717" cy="64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3B789-C556-8E8B-916E-D21DB5FC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05" y="5583169"/>
                <a:ext cx="1680717" cy="640112"/>
              </a:xfrm>
              <a:prstGeom prst="rect">
                <a:avLst/>
              </a:prstGeom>
              <a:blipFill>
                <a:blip r:embed="rId10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D0F2AF-8DD8-1695-BA49-B90184856DEB}"/>
              </a:ext>
            </a:extLst>
          </p:cNvPr>
          <p:cNvSpPr txBox="1"/>
          <p:nvPr/>
        </p:nvSpPr>
        <p:spPr>
          <a:xfrm>
            <a:off x="9103360" y="5829819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Terbukti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3133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334E-E6FC-E8D0-B390-CE6467FF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6994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C2D3A-0593-7D50-A378-23DBCED6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58903-0C82-748A-5F33-6E9BE72E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96" y="0"/>
            <a:ext cx="1625104" cy="121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20FD9-D60D-7CAD-2E95-BB433A84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522788"/>
            <a:ext cx="4466209" cy="2030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E70BC-6E27-A856-0B52-909D24126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09" y="4573271"/>
            <a:ext cx="5115381" cy="2030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BA50D-65E6-FE5C-D24C-8D0E48DCC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1186339"/>
            <a:ext cx="9896226" cy="31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3879F-CA1C-0E8B-D98E-099B5669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86104-7073-C009-B3AC-0BAF4D7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94" y="356552"/>
            <a:ext cx="9567591" cy="2681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08DAA-DA99-0A79-BD62-C3FB8BD6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94" y="3037840"/>
            <a:ext cx="7149466" cy="30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C9310-9D17-4286-0481-42D1F75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DEFAB-C6EF-507E-4FC6-977098CA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17" y="433869"/>
            <a:ext cx="8607844" cy="6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B4F5-F479-CA94-52C0-0B4BFEF6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200D6-75BF-0FC9-13D6-551E2BC78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Diberikan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matriks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berikut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nilai-nilai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singular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matriks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Berapakah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rank(A)?  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hanya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matriks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V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saja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faktorisasi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 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200D6-75BF-0FC9-13D6-551E2BC78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0AB61-FD76-B5A0-713B-D3D519D6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5F7C2-D73D-579D-655A-2E9BCD31AA02}"/>
              </a:ext>
            </a:extLst>
          </p:cNvPr>
          <p:cNvSpPr txBox="1"/>
          <p:nvPr/>
        </p:nvSpPr>
        <p:spPr>
          <a:xfrm>
            <a:off x="6096000" y="4752109"/>
            <a:ext cx="462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080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A937-4401-6B61-71BF-F77E155C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F714-9CDC-D235-416F-5AD16CB1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ED450-9AB1-00B9-05DF-7957B993C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249075"/>
            <a:ext cx="8956526" cy="49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525BF-79FB-4113-A09A-E184BEAC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2F804-253C-4BF3-8D41-99929EE8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1" y="1008071"/>
            <a:ext cx="9733280" cy="1510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91A0C-44F8-442F-969B-B370E97A1FA5}"/>
              </a:ext>
            </a:extLst>
          </p:cNvPr>
          <p:cNvSpPr txBox="1"/>
          <p:nvPr/>
        </p:nvSpPr>
        <p:spPr>
          <a:xfrm>
            <a:off x="894080" y="317212"/>
            <a:ext cx="286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LU decomposition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ADD75-3381-4A90-9671-5B3D9DC8DED3}"/>
              </a:ext>
            </a:extLst>
          </p:cNvPr>
          <p:cNvSpPr txBox="1"/>
          <p:nvPr/>
        </p:nvSpPr>
        <p:spPr>
          <a:xfrm>
            <a:off x="3815586" y="15323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05C20-5A3C-4741-A1A4-8F9F101A0881}"/>
              </a:ext>
            </a:extLst>
          </p:cNvPr>
          <p:cNvSpPr txBox="1"/>
          <p:nvPr/>
        </p:nvSpPr>
        <p:spPr>
          <a:xfrm>
            <a:off x="2272564" y="244188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765AF-12C7-4343-998B-C5F9447FB48B}"/>
              </a:ext>
            </a:extLst>
          </p:cNvPr>
          <p:cNvSpPr txBox="1"/>
          <p:nvPr/>
        </p:nvSpPr>
        <p:spPr>
          <a:xfrm>
            <a:off x="5463704" y="246257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BD848-058F-433A-918D-67825F998F32}"/>
              </a:ext>
            </a:extLst>
          </p:cNvPr>
          <p:cNvSpPr txBox="1"/>
          <p:nvPr/>
        </p:nvSpPr>
        <p:spPr>
          <a:xfrm>
            <a:off x="8832200" y="235996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5E2B-E92D-4412-96F1-D6F2CCD93566}"/>
              </a:ext>
            </a:extLst>
          </p:cNvPr>
          <p:cNvSpPr txBox="1"/>
          <p:nvPr/>
        </p:nvSpPr>
        <p:spPr>
          <a:xfrm>
            <a:off x="2586843" y="3056687"/>
            <a:ext cx="675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 =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(</a:t>
            </a:r>
            <a:r>
              <a:rPr lang="en-US" sz="2400" i="1" dirty="0"/>
              <a:t>lower triangular matrix</a:t>
            </a:r>
            <a:r>
              <a:rPr lang="en-US" sz="2400" dirty="0"/>
              <a:t>), </a:t>
            </a:r>
          </a:p>
          <a:p>
            <a:r>
              <a:rPr lang="en-US" sz="2400" dirty="0"/>
              <a:t>U =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(</a:t>
            </a:r>
            <a:r>
              <a:rPr lang="en-US" sz="2400" i="1" dirty="0"/>
              <a:t>upper triangular matrix</a:t>
            </a:r>
            <a:r>
              <a:rPr lang="en-US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BE53B-AF36-48CC-A7B0-ED56EE23D282}"/>
              </a:ext>
            </a:extLst>
          </p:cNvPr>
          <p:cNvSpPr txBox="1"/>
          <p:nvPr/>
        </p:nvSpPr>
        <p:spPr>
          <a:xfrm>
            <a:off x="1117600" y="397046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72135F-515F-4B63-93F2-D7DFC132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140" y="4569236"/>
            <a:ext cx="6153150" cy="170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D5D65-297E-4547-ADDA-18136D85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201" y="4569236"/>
            <a:ext cx="2447925" cy="1628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95B100-2A8D-47D5-BF8F-40FA0B2FF35F}"/>
              </a:ext>
            </a:extLst>
          </p:cNvPr>
          <p:cNvSpPr txBox="1"/>
          <p:nvPr/>
        </p:nvSpPr>
        <p:spPr>
          <a:xfrm>
            <a:off x="3815586" y="50948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265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427D9-733D-7600-FDC4-E1F04D4D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A6D6-F7D0-96F0-2E57-03188486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30" y="871537"/>
            <a:ext cx="11219785" cy="44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05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6F10-AD03-26C5-A98A-10E6F3B4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DB6D-39B7-4635-3706-E5E6F216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singular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matriks-matriks</a:t>
            </a:r>
            <a:r>
              <a:rPr lang="en-US" sz="2400" dirty="0"/>
              <a:t> A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Dekomposisilah</a:t>
            </a:r>
            <a:r>
              <a:rPr lang="en-US" sz="2400" dirty="0"/>
              <a:t> </a:t>
            </a:r>
            <a:r>
              <a:rPr lang="en-US" sz="2400" dirty="0" err="1"/>
              <a:t>matriks-matriks</a:t>
            </a:r>
            <a:r>
              <a:rPr lang="en-US" sz="2400" dirty="0"/>
              <a:t> A pada </a:t>
            </a:r>
            <a:r>
              <a:rPr lang="en-US" sz="2400" dirty="0" err="1"/>
              <a:t>soal</a:t>
            </a:r>
            <a:r>
              <a:rPr lang="en-US" sz="2400" dirty="0"/>
              <a:t> 1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B9754-9CEC-F500-DA77-186393F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C2B5C-E1BF-0A34-DCCD-9D1B7DD4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7" y="2341562"/>
            <a:ext cx="1762829" cy="960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91BAD-D41A-F97C-E172-585CB0B9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66" y="2341562"/>
            <a:ext cx="2396134" cy="83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DAE2E-5A6F-BC4E-3C90-7B0E1F32A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40" y="2341562"/>
            <a:ext cx="1538588" cy="116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C4ADF6-D340-F857-CEB0-CA5FC6704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468" y="2307431"/>
            <a:ext cx="1426343" cy="1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Howard Anton &amp; Chris </a:t>
            </a:r>
            <a:r>
              <a:rPr lang="en-US" sz="2400" dirty="0" err="1"/>
              <a:t>Rores</a:t>
            </a:r>
            <a:r>
              <a:rPr lang="en-US" sz="2400" dirty="0"/>
              <a:t>, </a:t>
            </a:r>
            <a:r>
              <a:rPr lang="en-US" sz="2400" i="1" dirty="0"/>
              <a:t>Elementary Linear Algebra,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5C46-0A42-715C-7E29-43809CA9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61698-55B3-C6E2-FEEB-6DFBB46D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6D94-6619-F608-DF67-0061FF5B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ECD8B-559A-4F06-A470-BB7875EB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DF833-CD14-4037-90BA-6E2C9FC28088}"/>
              </a:ext>
            </a:extLst>
          </p:cNvPr>
          <p:cNvSpPr txBox="1"/>
          <p:nvPr/>
        </p:nvSpPr>
        <p:spPr>
          <a:xfrm>
            <a:off x="894080" y="317212"/>
            <a:ext cx="293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QR decomposition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5A259-A9F1-40EE-9DBE-C25993C4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87" y="4432130"/>
            <a:ext cx="7561242" cy="2132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7F5F0E-4B37-4609-80B6-BFC31C16B8FB}"/>
              </a:ext>
            </a:extLst>
          </p:cNvPr>
          <p:cNvSpPr txBox="1"/>
          <p:nvPr/>
        </p:nvSpPr>
        <p:spPr>
          <a:xfrm>
            <a:off x="1117600" y="397046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1AA480D4-00C3-4AC7-AB60-C6600418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5" y="1002516"/>
            <a:ext cx="7369958" cy="31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5765-DE89-42BF-96BD-AAAF6CCF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Singular Value Decomposition (SVD)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300A-91C3-4A45-865B-06AE952B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815320" cy="511047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eigen dan </a:t>
            </a:r>
            <a:r>
              <a:rPr lang="en-US" sz="2400" dirty="0" err="1"/>
              <a:t>vektor</a:t>
            </a:r>
            <a:r>
              <a:rPr lang="en-US" sz="2400" dirty="0"/>
              <a:t> eigen,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bahasan</a:t>
            </a:r>
            <a:r>
              <a:rPr lang="en-US" sz="2400" dirty="0"/>
              <a:t> </a:t>
            </a:r>
            <a:r>
              <a:rPr lang="en-US" sz="2400" dirty="0" err="1"/>
              <a:t>diagonalisasi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A </a:t>
            </a:r>
            <a:r>
              <a:rPr lang="en-US" sz="2400" dirty="0" err="1"/>
              <a:t>berukuran</a:t>
            </a:r>
            <a:r>
              <a:rPr lang="en-US" sz="2400" dirty="0"/>
              <a:t> n x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difaktorkan</a:t>
            </a:r>
            <a:r>
              <a:rPr lang="en-US" sz="2400" dirty="0"/>
              <a:t> 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  		 A = PDP</a:t>
            </a:r>
            <a:r>
              <a:rPr lang="en-US" sz="2400" baseline="30000" dirty="0"/>
              <a:t>–1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  - 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kolom-kolomnya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A,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P = (p</a:t>
            </a:r>
            <a:r>
              <a:rPr lang="en-US" sz="2400" baseline="-25000" dirty="0"/>
              <a:t>1</a:t>
            </a:r>
            <a:r>
              <a:rPr lang="en-US" sz="2400" dirty="0"/>
              <a:t> | p</a:t>
            </a:r>
            <a:r>
              <a:rPr lang="en-US" sz="2400" baseline="-25000" dirty="0"/>
              <a:t>2</a:t>
            </a:r>
            <a:r>
              <a:rPr lang="en-US" sz="2400" dirty="0"/>
              <a:t> | … | </a:t>
            </a:r>
            <a:r>
              <a:rPr lang="en-US" sz="2400" dirty="0" err="1"/>
              <a:t>p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      -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diagonal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D = P</a:t>
            </a:r>
            <a:r>
              <a:rPr lang="en-US" sz="2400" baseline="30000" dirty="0"/>
              <a:t>–1</a:t>
            </a:r>
            <a:r>
              <a:rPr lang="en-US" sz="2400" dirty="0">
                <a:sym typeface="Symbol" panose="05050102010706020507" pitchFamily="18" charset="2"/>
              </a:rPr>
              <a:t>AP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ym typeface="Symbol" panose="05050102010706020507" pitchFamily="18" charset="2"/>
              </a:rPr>
              <a:t>Bagaimana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cara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memfaktorkan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non-</a:t>
            </a:r>
            <a:r>
              <a:rPr lang="en-US" sz="2400" dirty="0" err="1">
                <a:sym typeface="Symbol" panose="05050102010706020507" pitchFamily="18" charset="2"/>
              </a:rPr>
              <a:t>bujursangkar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m x n (yang </a:t>
            </a:r>
            <a:r>
              <a:rPr lang="en-US" sz="2400" dirty="0" err="1">
                <a:sym typeface="Symbol" panose="05050102010706020507" pitchFamily="18" charset="2"/>
              </a:rPr>
              <a:t>tidak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memiliki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</a:t>
            </a:r>
            <a:r>
              <a:rPr lang="en-US" sz="2400" dirty="0">
                <a:sym typeface="Symbol" panose="05050102010706020507" pitchFamily="18" charset="2"/>
              </a:rPr>
              <a:t> eigen)?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CC0A-6F89-4522-9928-D0026944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39CA-920F-4F61-9542-885BF11D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068"/>
            <a:ext cx="10515600" cy="5394643"/>
          </a:xfrm>
        </p:spPr>
        <p:txBody>
          <a:bodyPr>
            <a:normAutofit/>
          </a:bodyPr>
          <a:lstStyle/>
          <a:p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non-</a:t>
            </a:r>
            <a:r>
              <a:rPr lang="en-US" sz="2600" dirty="0" err="1"/>
              <a:t>bujursangkar</a:t>
            </a:r>
            <a:r>
              <a:rPr lang="en-US" sz="2600" dirty="0"/>
              <a:t>, </a:t>
            </a:r>
            <a:r>
              <a:rPr lang="en-US" sz="2600" dirty="0" err="1"/>
              <a:t>pemfaktorannya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singular decomposition value </a:t>
            </a:r>
            <a:r>
              <a:rPr lang="en-US" sz="2600" dirty="0"/>
              <a:t>(SVD)</a:t>
            </a:r>
          </a:p>
          <a:p>
            <a:endParaRPr lang="en-US" sz="2600" dirty="0"/>
          </a:p>
          <a:p>
            <a:r>
              <a:rPr lang="en-US" sz="2600" dirty="0"/>
              <a:t>SVD </a:t>
            </a:r>
            <a:r>
              <a:rPr lang="en-US" sz="2600" dirty="0" err="1"/>
              <a:t>memfaktorkan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n 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U</a:t>
            </a:r>
            <a:r>
              <a:rPr lang="en-US" sz="2600" dirty="0"/>
              <a:t>, </a:t>
            </a:r>
            <a:r>
              <a:rPr lang="en-US" sz="2600" dirty="0">
                <a:sym typeface="Symbol" panose="05050102010706020507" pitchFamily="18" charset="2"/>
              </a:rPr>
              <a:t>, dan </a:t>
            </a:r>
            <a:r>
              <a:rPr lang="en-US" sz="2600" i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sedemikian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sehingga</a:t>
            </a:r>
            <a:endParaRPr lang="en-US" sz="2600" dirty="0">
              <a:sym typeface="Symbol" panose="05050102010706020507" pitchFamily="18" charset="2"/>
            </a:endParaRPr>
          </a:p>
          <a:p>
            <a:endParaRPr lang="en-US" sz="2600" dirty="0">
              <a:sym typeface="Symbol" panose="05050102010706020507" pitchFamily="18" charset="2"/>
            </a:endParaRP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    </a:t>
            </a:r>
            <a:r>
              <a:rPr lang="en-US" sz="2600" i="1" dirty="0"/>
              <a:t>U</a:t>
            </a:r>
            <a:r>
              <a:rPr lang="en-US" sz="2600" dirty="0"/>
              <a:t> =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ortogonal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m</a:t>
            </a:r>
            <a:r>
              <a:rPr lang="en-US" sz="2600" dirty="0"/>
              <a:t>, </a:t>
            </a:r>
          </a:p>
          <a:p>
            <a:pPr marL="0" indent="0">
              <a:buNone/>
            </a:pPr>
            <a:r>
              <a:rPr lang="en-US" sz="2600" i="1" dirty="0"/>
              <a:t>      V </a:t>
            </a:r>
            <a:r>
              <a:rPr lang="en-US" sz="2600" dirty="0"/>
              <a:t> = </a:t>
            </a:r>
            <a:r>
              <a:rPr lang="en-US" sz="2600" dirty="0" err="1"/>
              <a:t>matriks</a:t>
            </a:r>
            <a:r>
              <a:rPr lang="en-US" sz="2600" dirty="0"/>
              <a:t> orthogonal </a:t>
            </a:r>
            <a:r>
              <a:rPr lang="en-US" sz="2600" i="1" dirty="0"/>
              <a:t>n</a:t>
            </a:r>
            <a:r>
              <a:rPr lang="en-US" sz="2600" dirty="0"/>
              <a:t> x </a:t>
            </a:r>
            <a:r>
              <a:rPr lang="en-US" sz="2600" i="1" dirty="0"/>
              <a:t>n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   =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berukuran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m</a:t>
            </a:r>
            <a:r>
              <a:rPr lang="en-US" sz="2600" dirty="0">
                <a:sym typeface="Symbol" panose="05050102010706020507" pitchFamily="18" charset="2"/>
              </a:rPr>
              <a:t> x </a:t>
            </a:r>
            <a:r>
              <a:rPr lang="en-US" sz="2600" i="1" dirty="0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yang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diagonal </a:t>
            </a:r>
            <a:r>
              <a:rPr lang="en-US" sz="2600" dirty="0" err="1">
                <a:sym typeface="Symbol" panose="05050102010706020507" pitchFamily="18" charset="2"/>
              </a:rPr>
              <a:t>utamanya</a:t>
            </a:r>
            <a:endParaRPr lang="en-US" sz="26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        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 </a:t>
            </a:r>
            <a:r>
              <a:rPr lang="en-US" sz="2600" dirty="0" err="1">
                <a:sym typeface="Symbol" panose="05050102010706020507" pitchFamily="18" charset="2"/>
              </a:rPr>
              <a:t>sedangkan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elemen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lainnya</a:t>
            </a:r>
            <a:r>
              <a:rPr lang="en-US" sz="2600" dirty="0">
                <a:sym typeface="Symbol" panose="05050102010706020507" pitchFamily="18" charset="2"/>
              </a:rPr>
              <a:t> 0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22A2-F16D-4667-B972-CBFDCD9A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8DBAB-CD64-4045-A05A-83549D40E10C}"/>
              </a:ext>
            </a:extLst>
          </p:cNvPr>
          <p:cNvSpPr txBox="1"/>
          <p:nvPr/>
        </p:nvSpPr>
        <p:spPr>
          <a:xfrm>
            <a:off x="3901440" y="280163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C8EAA-9383-9266-8ED5-C63233DCF8A5}"/>
              </a:ext>
            </a:extLst>
          </p:cNvPr>
          <p:cNvSpPr txBox="1"/>
          <p:nvPr/>
        </p:nvSpPr>
        <p:spPr>
          <a:xfrm>
            <a:off x="1452880" y="5787365"/>
            <a:ext cx="9286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Matriks</a:t>
            </a:r>
            <a:r>
              <a:rPr lang="en-US" sz="1800" b="1" dirty="0">
                <a:solidFill>
                  <a:srgbClr val="FF0000"/>
                </a:solidFill>
              </a:rPr>
              <a:t>  </a:t>
            </a:r>
            <a:r>
              <a:rPr lang="en-US" sz="1800" b="1" dirty="0" err="1">
                <a:solidFill>
                  <a:srgbClr val="FF0000"/>
                </a:solidFill>
              </a:rPr>
              <a:t>ortogonal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>
                <a:solidFill>
                  <a:srgbClr val="FF0000"/>
                </a:solidFill>
              </a:rPr>
              <a:t>kolom-kolomnya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vektor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>
                <a:solidFill>
                  <a:srgbClr val="FF0000"/>
                </a:solidFill>
              </a:rPr>
              <a:t>saling</a:t>
            </a:r>
            <a:r>
              <a:rPr lang="en-US" sz="1800" dirty="0">
                <a:solidFill>
                  <a:srgbClr val="FF0000"/>
                </a:solidFill>
              </a:rPr>
              <a:t> orthogonal </a:t>
            </a:r>
            <a:r>
              <a:rPr lang="en-US" sz="1800" dirty="0" err="1">
                <a:solidFill>
                  <a:srgbClr val="FF0000"/>
                </a:solidFill>
              </a:rPr>
              <a:t>satu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sama</a:t>
            </a:r>
            <a:r>
              <a:rPr lang="en-US" sz="1800" dirty="0">
                <a:solidFill>
                  <a:srgbClr val="FF0000"/>
                </a:solidFill>
              </a:rPr>
              <a:t> lain (</a:t>
            </a:r>
            <a:r>
              <a:rPr lang="en-US" sz="1800" dirty="0" err="1">
                <a:solidFill>
                  <a:srgbClr val="FF0000"/>
                </a:solidFill>
              </a:rPr>
              <a:t>hasil</a:t>
            </a:r>
            <a:r>
              <a:rPr lang="en-US" sz="1800" dirty="0">
                <a:solidFill>
                  <a:srgbClr val="FF0000"/>
                </a:solidFill>
              </a:rPr>
              <a:t> kali </a:t>
            </a:r>
            <a:r>
              <a:rPr lang="en-US" sz="1800" dirty="0" err="1">
                <a:solidFill>
                  <a:srgbClr val="FF0000"/>
                </a:solidFill>
              </a:rPr>
              <a:t>titik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dengan</a:t>
            </a:r>
            <a:r>
              <a:rPr lang="en-US" sz="1800" dirty="0">
                <a:solidFill>
                  <a:srgbClr val="FF0000"/>
                </a:solidFill>
              </a:rPr>
              <a:t> 0).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0DA56-5092-5BCF-70AD-0B40CB0E2950}"/>
              </a:ext>
            </a:extLst>
          </p:cNvPr>
          <p:cNvSpPr/>
          <p:nvPr/>
        </p:nvSpPr>
        <p:spPr>
          <a:xfrm>
            <a:off x="1452880" y="5787365"/>
            <a:ext cx="90220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116AF-65AF-C157-5BF9-A2E4FED49369}"/>
              </a:ext>
            </a:extLst>
          </p:cNvPr>
          <p:cNvSpPr txBox="1"/>
          <p:nvPr/>
        </p:nvSpPr>
        <p:spPr>
          <a:xfrm>
            <a:off x="10253585" y="287857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2485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DDF67-56AF-4B79-A68A-D6145C7C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09940-BA82-4A19-B4B0-AF28348C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02" y="736456"/>
            <a:ext cx="8121795" cy="3504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35A72-9BFC-A7C4-9BC7-9A3C7FD271B6}"/>
              </a:ext>
            </a:extLst>
          </p:cNvPr>
          <p:cNvSpPr txBox="1"/>
          <p:nvPr/>
        </p:nvSpPr>
        <p:spPr>
          <a:xfrm>
            <a:off x="1330036" y="4959927"/>
            <a:ext cx="784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diagonal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m x  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8F6C2-F252-705E-7148-9F8B017AC691}"/>
              </a:ext>
            </a:extLst>
          </p:cNvPr>
          <p:cNvSpPr txBox="1"/>
          <p:nvPr/>
        </p:nvSpPr>
        <p:spPr>
          <a:xfrm>
            <a:off x="4613563" y="4209835"/>
            <a:ext cx="1884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ortogonal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9055F-D29A-47ED-7C20-D266F0C6CDAC}"/>
              </a:ext>
            </a:extLst>
          </p:cNvPr>
          <p:cNvSpPr txBox="1"/>
          <p:nvPr/>
        </p:nvSpPr>
        <p:spPr>
          <a:xfrm>
            <a:off x="8478981" y="4209835"/>
            <a:ext cx="1884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ortogonal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D2B52-D7D3-22F6-4AEA-F81BCCBB8E0C}"/>
              </a:ext>
            </a:extLst>
          </p:cNvPr>
          <p:cNvSpPr txBox="1"/>
          <p:nvPr/>
        </p:nvSpPr>
        <p:spPr>
          <a:xfrm flipH="1">
            <a:off x="3047999" y="5873582"/>
            <a:ext cx="54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Penjelasannya</a:t>
            </a:r>
            <a:r>
              <a:rPr lang="en-US" sz="2000" dirty="0">
                <a:solidFill>
                  <a:srgbClr val="FF0000"/>
                </a:solidFill>
              </a:rPr>
              <a:t> pada </a:t>
            </a:r>
            <a:r>
              <a:rPr lang="en-US" sz="2000" dirty="0" err="1">
                <a:solidFill>
                  <a:srgbClr val="FF0000"/>
                </a:solidFill>
              </a:rPr>
              <a:t>halaman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berikut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ini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52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9811-39CB-4EDA-A4A4-FFDA5879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Matriks</a:t>
            </a:r>
            <a:r>
              <a:rPr lang="en-US" sz="3200" b="1" dirty="0"/>
              <a:t> </a:t>
            </a:r>
            <a:r>
              <a:rPr lang="en-US" sz="3200" b="1" dirty="0" err="1"/>
              <a:t>ortogonal</a:t>
            </a:r>
            <a:endParaRPr lang="en-US" sz="3200" b="1" dirty="0"/>
          </a:p>
          <a:p>
            <a:r>
              <a:rPr lang="en-US" sz="2400" b="1" dirty="0" err="1"/>
              <a:t>Matriks</a:t>
            </a:r>
            <a:r>
              <a:rPr lang="en-US" sz="2400" b="1" dirty="0"/>
              <a:t>  </a:t>
            </a:r>
            <a:r>
              <a:rPr lang="en-US" sz="2400" b="1" dirty="0" err="1"/>
              <a:t>ortogonal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yang </a:t>
            </a:r>
            <a:r>
              <a:rPr lang="en-US" sz="2400" dirty="0" err="1"/>
              <a:t>kolom-kolomnya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 (</a:t>
            </a:r>
            <a:r>
              <a:rPr lang="en-US" sz="2400" dirty="0" err="1"/>
              <a:t>hasil</a:t>
            </a:r>
            <a:r>
              <a:rPr lang="en-US" sz="2400" dirty="0"/>
              <a:t> kali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0).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Matriks-matriks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 (</a:t>
            </a:r>
            <a:r>
              <a:rPr lang="en-US" sz="2400" dirty="0" err="1"/>
              <a:t>tunjukkan</a:t>
            </a:r>
            <a:r>
              <a:rPr lang="en-US" sz="2400" dirty="0"/>
              <a:t>!)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A18B0-33B7-4865-A260-EFEACA57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86E40-3D4B-F206-EC87-9E6F248A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25" y="2418556"/>
            <a:ext cx="5429830" cy="40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EE5E-73F4-6DA3-A287-ADCF183B6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85" y="775856"/>
            <a:ext cx="10515600" cy="5403272"/>
          </a:xfrm>
        </p:spPr>
        <p:txBody>
          <a:bodyPr>
            <a:normAutofit/>
          </a:bodyPr>
          <a:lstStyle/>
          <a:p>
            <a:r>
              <a:rPr lang="en-US" sz="2400" dirty="0"/>
              <a:t>Jika </a:t>
            </a:r>
            <a:r>
              <a:rPr lang="en-US" sz="2400" dirty="0" err="1"/>
              <a:t>vektor-vektor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juga </a:t>
            </a:r>
            <a:r>
              <a:rPr lang="en-US" sz="2400" b="1" dirty="0" err="1"/>
              <a:t>matriks</a:t>
            </a:r>
            <a:r>
              <a:rPr lang="en-US" sz="2400" b="1" dirty="0"/>
              <a:t> </a:t>
            </a:r>
            <a:r>
              <a:rPr lang="en-US" sz="2400" b="1" dirty="0" err="1"/>
              <a:t>ortonormal</a:t>
            </a:r>
            <a:r>
              <a:rPr lang="en-US" sz="2400" dirty="0"/>
              <a:t>. </a:t>
            </a:r>
          </a:p>
          <a:p>
            <a:pPr marL="234950" indent="-234950">
              <a:buNone/>
            </a:pPr>
            <a:r>
              <a:rPr lang="en-US" sz="2400" dirty="0"/>
              <a:t>    </a:t>
            </a:r>
            <a:r>
              <a:rPr lang="en-US" sz="2400" dirty="0" err="1"/>
              <a:t>Ingatlah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,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i="1" dirty="0"/>
              <a:t>magnitude</a:t>
            </a:r>
            <a:r>
              <a:rPr lang="en-US" sz="2400" dirty="0"/>
              <a:t> = 1.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ortonomal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a)			   b)                                       c) 		      d)        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ym typeface="Symbol" panose="05050102010706020507" pitchFamily="18" charset="2"/>
              </a:rPr>
              <a:t>Jika </a:t>
            </a:r>
            <a:r>
              <a:rPr lang="en-US" sz="2400" i="1" dirty="0">
                <a:sym typeface="Symbol" panose="05050102010706020507" pitchFamily="18" charset="2"/>
              </a:rPr>
              <a:t>Q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ortogonal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n x n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         </a:t>
            </a:r>
            <a:r>
              <a:rPr lang="en-US" sz="2400" i="1" dirty="0">
                <a:sym typeface="Symbol" panose="05050102010706020507" pitchFamily="18" charset="2"/>
              </a:rPr>
              <a:t>Q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i="1" dirty="0">
                <a:sym typeface="Symbol" panose="05050102010706020507" pitchFamily="18" charset="2"/>
              </a:rPr>
              <a:t>Q 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ym typeface="Symbol" panose="05050102010706020507" pitchFamily="18" charset="2"/>
              </a:rPr>
              <a:t>QQ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i="1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i="1" dirty="0">
                <a:sym typeface="Symbol" panose="05050102010706020507" pitchFamily="18" charset="2"/>
              </a:rPr>
              <a:t>    </a:t>
            </a:r>
            <a:r>
              <a:rPr lang="en-US" sz="2400" dirty="0">
                <a:sym typeface="Symbol" panose="05050102010706020507" pitchFamily="18" charset="2"/>
              </a:rPr>
              <a:t>yang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I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identitas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n x 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E8F84-3B1D-794A-824F-2FD2E297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28338-E541-BF41-7361-713C7A91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09" y="2479536"/>
            <a:ext cx="17907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B1DBB-F061-C2FC-35DE-4CD51646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76" y="2479536"/>
            <a:ext cx="2219325" cy="119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6CE9B-093C-C8CB-93F4-2F25AAC86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868" y="2438400"/>
            <a:ext cx="12954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A577A-B070-BDEE-B53F-A5E8B880F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435" y="2417624"/>
            <a:ext cx="2152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1674</Words>
  <Application>Microsoft Office PowerPoint</Application>
  <PresentationFormat>Widescreen</PresentationFormat>
  <Paragraphs>231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Singular Value Decomposition  (SVD)  (Bagian 1)</vt:lpstr>
      <vt:lpstr>Dekomposisi Matriks</vt:lpstr>
      <vt:lpstr>PowerPoint Presentation</vt:lpstr>
      <vt:lpstr>PowerPoint Presentation</vt:lpstr>
      <vt:lpstr>Singular Value Decomposition (SVD)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Dekomposisi SVD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Soal latihan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 (SVD)</dc:title>
  <dc:creator>Rinaldi Munir</dc:creator>
  <cp:lastModifiedBy>Dr. Ir. Rinaldi, M.T.</cp:lastModifiedBy>
  <cp:revision>431</cp:revision>
  <dcterms:created xsi:type="dcterms:W3CDTF">2020-09-19T08:47:06Z</dcterms:created>
  <dcterms:modified xsi:type="dcterms:W3CDTF">2023-10-21T14:03:55Z</dcterms:modified>
</cp:coreProperties>
</file>