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7" r:id="rId2"/>
    <p:sldId id="275" r:id="rId3"/>
    <p:sldId id="276" r:id="rId4"/>
    <p:sldId id="277" r:id="rId5"/>
    <p:sldId id="278" r:id="rId6"/>
    <p:sldId id="279" r:id="rId7"/>
    <p:sldId id="280" r:id="rId8"/>
    <p:sldId id="281" r:id="rId9"/>
    <p:sldId id="284" r:id="rId10"/>
    <p:sldId id="285" r:id="rId11"/>
    <p:sldId id="295" r:id="rId12"/>
    <p:sldId id="296" r:id="rId13"/>
    <p:sldId id="282" r:id="rId14"/>
    <p:sldId id="283" r:id="rId15"/>
    <p:sldId id="286" r:id="rId16"/>
    <p:sldId id="289" r:id="rId17"/>
    <p:sldId id="287" r:id="rId18"/>
    <p:sldId id="293" r:id="rId19"/>
    <p:sldId id="290" r:id="rId20"/>
    <p:sldId id="291" r:id="rId21"/>
    <p:sldId id="292" r:id="rId22"/>
    <p:sldId id="297" r:id="rId23"/>
    <p:sldId id="298" r:id="rId24"/>
    <p:sldId id="299" r:id="rId25"/>
    <p:sldId id="294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53" autoAdjust="0"/>
    <p:restoredTop sz="94660"/>
  </p:normalViewPr>
  <p:slideViewPr>
    <p:cSldViewPr snapToGrid="0">
      <p:cViewPr varScale="1">
        <p:scale>
          <a:sx n="69" d="100"/>
          <a:sy n="69" d="100"/>
        </p:scale>
        <p:origin x="64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901B41-0456-41F9-B030-AC8139DE18CA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A1333C-F46B-4B77-A695-4B81C60D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009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637CD-CE78-4FCD-BCAB-C0F0F79A68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94832E-F54A-4609-8D2B-9D0BE96B2C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6CB926-A790-4FE5-A1AA-D0CF387FC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BD743-B54A-44BA-A288-511FD440633A}" type="datetime1">
              <a:rPr lang="en-US" smtClean="0"/>
              <a:t>9/23/2023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904C40-C62A-4836-8B97-AD69B4EFE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5AAAE4-19F9-496E-864F-5EE3DF08E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441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DF28B-1CF0-40BF-B92B-B20ED43C4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7E0D43-B1CF-4434-962E-6DEAEB5678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E60CF5-F3B3-4D10-930E-1B88DDB33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742-AAAF-4DB6-B1FB-A75BA6BEA262}" type="datetime1">
              <a:rPr lang="en-US" smtClean="0"/>
              <a:t>9/23/2023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9BEF53-4848-4F14-A22D-65021E596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86D63D-CB56-4921-940B-0A5256234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023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D2F150-17FA-4B96-8E59-2D54BED7BA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9F0885-2ECA-4FE4-8CB2-5CA694668D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5764BB-F607-4999-9CD2-CAD86489E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B6755-F1D5-446E-84EC-B769D29C2F1E}" type="datetime1">
              <a:rPr lang="en-US" smtClean="0"/>
              <a:t>9/23/2023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E2E871-729A-435F-A427-AAC40AEE6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F664E3-3D36-4C83-AF32-E7CFB59ED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829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90BFA-B8A1-4F2D-9084-6C4FD6D7B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D35B39-E63F-47A9-A04A-D5C48EE11F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3E97E2-A878-41C2-9F41-623D0FB3B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A8D5-85FD-4E5F-AF91-989B5BBE3886}" type="datetime1">
              <a:rPr lang="en-US" smtClean="0"/>
              <a:t>9/23/2023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516176-1C1C-4909-AD57-C6090B66F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8F866F-3874-4027-8136-D258DFF9D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935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C0A8B-C1D4-4069-822A-BE1EFECE5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0A7D5-1055-4D4A-8757-BE41C9AAD8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A004C6-8064-4BA0-A41A-1803CA99E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E55FE-8CA8-4F66-A287-6A03BDC77400}" type="datetime1">
              <a:rPr lang="en-US" smtClean="0"/>
              <a:t>9/23/2023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80A181-E393-4639-90AF-319625C48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DFDC94-3126-4077-AFBF-1E23C4C63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66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79230-68DF-4982-8C83-7D93DBC8E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66C013-4249-4FC9-A3C1-F8631DA8E6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81C195-9880-4F52-AF5E-837F566D6A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F6A447-C6E7-48E3-8EC9-25EDDE9CB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AD376-1FDB-44CA-8D9E-62E02C28FFB2}" type="datetime1">
              <a:rPr lang="en-US" smtClean="0"/>
              <a:t>9/23/2023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17767D-FBEE-435F-A536-92F32FF5A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AE5766-3D29-4CA5-AF94-03B9F1FF2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92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FB810-235E-479D-81D2-1E0F1DD66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FC5716-C407-47CB-ADB2-485A2959CF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59DF2E-D4AA-4AA8-A29A-B478E5F58C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17B1DB-1435-4747-BCF7-93DB496DCB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6AF528-B277-4374-9DAA-77DEAE5A25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24E5D4-A9A1-4FC8-B13B-8FFBE3528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9B93E-A9CA-4AEB-91D6-DC93088AF47A}" type="datetime1">
              <a:rPr lang="en-US" smtClean="0"/>
              <a:t>9/23/2023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DA54C6-C0E3-463A-A234-87CE6221B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33A467-8BB6-4A87-B219-6D2867A09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101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DCC31-F7BF-42F3-9647-93F09F6ED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E6F97A-6916-4807-93CB-F09535452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6C496-8F04-45ED-8AC7-AA067C67E5B0}" type="datetime1">
              <a:rPr lang="en-US" smtClean="0"/>
              <a:t>9/23/2023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BA5416-48CB-4064-8DC4-FBAE3C3B8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3F1356-E64B-45CF-9714-A165A62C5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072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D8CD48-1A3B-4195-828B-22DD9401E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56FB5-E7D9-4073-B61A-5D9C5B894384}" type="datetime1">
              <a:rPr lang="en-US" smtClean="0"/>
              <a:t>9/23/2023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2C7592-1A28-40CA-AC6B-043B5C2AD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699571-51BA-462E-8F25-D111B2AEA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37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A76DB-6D14-418F-94F3-59B55795F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76FFD3-B798-4092-B882-8A355724F8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77C2E3-DE42-468A-90E6-09AFF27E7E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9712F8-3612-49F5-8D6C-083CA9ED2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0CD72-1CB4-40B0-BB8B-9626092F46D0}" type="datetime1">
              <a:rPr lang="en-US" smtClean="0"/>
              <a:t>9/23/2023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AB86A6-4874-4746-B3E7-E5D9E8FB7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F295CF-D0AD-444F-A970-F0088B240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993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F8E7D-2038-44FE-AE61-170A86600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E5A6E8-794C-4909-9F98-40B044B76F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281D3B-1866-4307-A9CE-D021234589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146F73-16A7-4C87-8071-ABC3B8872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0561-7287-4A5A-8239-C04835A34DBE}" type="datetime1">
              <a:rPr lang="en-US" smtClean="0"/>
              <a:t>9/23/2023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E74D48-DA16-4437-989C-AB6C8A533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0FB6A5-E7D0-4126-8087-982BA5883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292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7F55D6-C563-4083-B332-E85CCB3BD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141A43-E56E-45EE-A1D8-9D0736E080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346FEF-EC6E-4D2A-B198-16A7E0EE3E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F38EC-E453-4A86-8C56-4A886B450C85}" type="datetime1">
              <a:rPr lang="en-US" smtClean="0"/>
              <a:t>9/23/2023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1D0A32-AF53-49C6-9A89-AAF8E4A2B8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67C2AB-07D7-4BE9-861F-FB6F15CD9E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815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A3491-7631-4FD5-BAFE-F488737450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2520" y="1041400"/>
            <a:ext cx="9966960" cy="2387600"/>
          </a:xfrm>
        </p:spPr>
        <p:txBody>
          <a:bodyPr/>
          <a:lstStyle/>
          <a:p>
            <a:r>
              <a:rPr lang="en-US" b="1" dirty="0" err="1"/>
              <a:t>Ruang</a:t>
            </a:r>
            <a:r>
              <a:rPr lang="en-US" b="1" dirty="0"/>
              <a:t> </a:t>
            </a:r>
            <a:r>
              <a:rPr lang="en-US" b="1" dirty="0" err="1"/>
              <a:t>Vektor</a:t>
            </a:r>
            <a:r>
              <a:rPr lang="en-US" b="1" dirty="0"/>
              <a:t> </a:t>
            </a:r>
            <a:r>
              <a:rPr lang="en-US" b="1" dirty="0" err="1"/>
              <a:t>Umum</a:t>
            </a:r>
            <a:br>
              <a:rPr lang="en-US" b="1" dirty="0"/>
            </a:br>
            <a:r>
              <a:rPr lang="en-US" sz="4000" b="1" dirty="0"/>
              <a:t>(</a:t>
            </a:r>
            <a:r>
              <a:rPr lang="en-US" sz="4000" b="1" dirty="0" err="1"/>
              <a:t>bagian</a:t>
            </a:r>
            <a:r>
              <a:rPr lang="en-US" sz="4000" b="1" dirty="0"/>
              <a:t> 2)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71AE1D-41FE-4F1A-8CCF-26B677DAE77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kuliah</a:t>
            </a:r>
            <a:r>
              <a:rPr lang="en-US" dirty="0"/>
              <a:t> IF2123 </a:t>
            </a:r>
            <a:r>
              <a:rPr lang="en-US" dirty="0" err="1"/>
              <a:t>Aljabar</a:t>
            </a:r>
            <a:r>
              <a:rPr lang="en-US" dirty="0"/>
              <a:t> Linier dan </a:t>
            </a:r>
            <a:r>
              <a:rPr lang="en-US" dirty="0" err="1"/>
              <a:t>Geometri</a:t>
            </a:r>
            <a:endParaRPr lang="en-US" dirty="0"/>
          </a:p>
          <a:p>
            <a:endParaRPr lang="en-US" dirty="0"/>
          </a:p>
          <a:p>
            <a:r>
              <a:rPr lang="en-US" dirty="0"/>
              <a:t>Oleh: Rinaldi Munir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2BC65914-AF0F-45C9-B40C-FAF194785A8F}"/>
              </a:ext>
            </a:extLst>
          </p:cNvPr>
          <p:cNvSpPr txBox="1">
            <a:spLocks/>
          </p:cNvSpPr>
          <p:nvPr/>
        </p:nvSpPr>
        <p:spPr>
          <a:xfrm>
            <a:off x="1666240" y="5903754"/>
            <a:ext cx="9144000" cy="73580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Program </a:t>
            </a:r>
            <a:r>
              <a:rPr lang="en-US" b="1" dirty="0" err="1"/>
              <a:t>Studi</a:t>
            </a:r>
            <a:r>
              <a:rPr lang="en-US" b="1" dirty="0"/>
              <a:t> Teknik </a:t>
            </a:r>
            <a:r>
              <a:rPr lang="en-US" b="1" dirty="0" err="1"/>
              <a:t>Informatika</a:t>
            </a:r>
            <a:endParaRPr lang="en-US" b="1" dirty="0"/>
          </a:p>
          <a:p>
            <a:r>
              <a:rPr lang="en-US" b="1" dirty="0"/>
              <a:t>STEI-ITB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E7503A-EB97-4796-AFCC-4F6CC94AC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EB8E0B5-27BB-D5BB-BDC9-AE18652185E3}"/>
              </a:ext>
            </a:extLst>
          </p:cNvPr>
          <p:cNvSpPr/>
          <p:nvPr/>
        </p:nvSpPr>
        <p:spPr>
          <a:xfrm>
            <a:off x="4093801" y="406697"/>
            <a:ext cx="45665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Seri </a:t>
            </a:r>
            <a:r>
              <a:rPr lang="en-US" sz="2400" b="1" dirty="0" err="1">
                <a:solidFill>
                  <a:srgbClr val="FF0000"/>
                </a:solidFill>
              </a:rPr>
              <a:t>bahan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kuliah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Algeo</a:t>
            </a:r>
            <a:r>
              <a:rPr lang="en-US" sz="2400" b="1" dirty="0">
                <a:solidFill>
                  <a:srgbClr val="FF0000"/>
                </a:solidFill>
              </a:rPr>
              <a:t> #16 - 2023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612915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4B5428-74D2-410F-8A32-253F37F6F2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53440"/>
            <a:ext cx="10515600" cy="53235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Jadi</a:t>
            </a:r>
            <a:r>
              <a:rPr lang="en-US" dirty="0"/>
              <a:t>, solusi SPL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sebagai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b="1" dirty="0"/>
              <a:t>x</a:t>
            </a:r>
            <a:r>
              <a:rPr lang="en-US" dirty="0"/>
              <a:t> = s</a:t>
            </a:r>
            <a:r>
              <a:rPr lang="en-US" b="1" dirty="0"/>
              <a:t>v</a:t>
            </a:r>
            <a:r>
              <a:rPr lang="en-US" b="1" baseline="-25000" dirty="0"/>
              <a:t>1</a:t>
            </a:r>
            <a:r>
              <a:rPr lang="en-US" dirty="0"/>
              <a:t> + t</a:t>
            </a:r>
            <a:r>
              <a:rPr lang="en-US" b="1" dirty="0"/>
              <a:t>v</a:t>
            </a:r>
            <a:r>
              <a:rPr lang="en-US" b="1" baseline="-25000" dirty="0"/>
              <a:t>2</a:t>
            </a:r>
          </a:p>
          <a:p>
            <a:pPr marL="0" indent="0">
              <a:buNone/>
            </a:pPr>
            <a:r>
              <a:rPr lang="en-US" dirty="0"/>
              <a:t>yang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b="1" dirty="0"/>
              <a:t>v</a:t>
            </a:r>
            <a:r>
              <a:rPr lang="en-US" b="1" baseline="-25000" dirty="0"/>
              <a:t>1</a:t>
            </a:r>
            <a:r>
              <a:rPr lang="en-US" dirty="0"/>
              <a:t> = (–1, 1, 0, 0, 0) dan </a:t>
            </a:r>
            <a:r>
              <a:rPr lang="en-US" b="1" dirty="0"/>
              <a:t>v</a:t>
            </a:r>
            <a:r>
              <a:rPr lang="en-US" b="1" baseline="-25000" dirty="0"/>
              <a:t>2</a:t>
            </a:r>
            <a:r>
              <a:rPr lang="en-US" dirty="0"/>
              <a:t> = (–1, 0, –1, 0, 1)   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Solusi SPL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vektor</a:t>
            </a:r>
            <a:r>
              <a:rPr lang="en-US" dirty="0"/>
              <a:t> V.  </a:t>
            </a:r>
            <a:r>
              <a:rPr lang="en-US" dirty="0" err="1"/>
              <a:t>Jadi</a:t>
            </a:r>
            <a:r>
              <a:rPr lang="en-US" dirty="0"/>
              <a:t>, V</a:t>
            </a:r>
            <a:r>
              <a:rPr lang="en-US" i="1" baseline="-25000" dirty="0"/>
              <a:t> </a:t>
            </a:r>
            <a:r>
              <a:rPr lang="en-US" dirty="0" err="1"/>
              <a:t>dibangun</a:t>
            </a:r>
            <a:r>
              <a:rPr lang="en-US" dirty="0"/>
              <a:t> oleh  </a:t>
            </a:r>
            <a:r>
              <a:rPr lang="en-US" b="1" dirty="0"/>
              <a:t>v</a:t>
            </a:r>
            <a:r>
              <a:rPr lang="en-US" b="1" baseline="-25000" dirty="0"/>
              <a:t>1</a:t>
            </a:r>
            <a:r>
              <a:rPr lang="en-US" dirty="0"/>
              <a:t> dan </a:t>
            </a:r>
            <a:r>
              <a:rPr lang="en-US" b="1" dirty="0"/>
              <a:t>v</a:t>
            </a:r>
            <a:r>
              <a:rPr lang="en-US" b="1" baseline="-25000" dirty="0"/>
              <a:t>2</a:t>
            </a:r>
            <a:r>
              <a:rPr lang="en-US" dirty="0"/>
              <a:t>.  </a:t>
            </a:r>
          </a:p>
          <a:p>
            <a:pPr marL="0" indent="0">
              <a:buNone/>
            </a:pP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ditunjukkan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b="1" dirty="0"/>
              <a:t>v</a:t>
            </a:r>
            <a:r>
              <a:rPr lang="en-US" b="1" baseline="-25000" dirty="0"/>
              <a:t>1</a:t>
            </a:r>
            <a:r>
              <a:rPr lang="en-US" dirty="0"/>
              <a:t> dan </a:t>
            </a:r>
            <a:r>
              <a:rPr lang="en-US" b="1" dirty="0"/>
              <a:t>v</a:t>
            </a:r>
            <a:r>
              <a:rPr lang="en-US" b="1" baseline="-25000" dirty="0"/>
              <a:t>2 </a:t>
            </a:r>
            <a:r>
              <a:rPr lang="en-US" dirty="0" err="1"/>
              <a:t>bebas</a:t>
            </a:r>
            <a:r>
              <a:rPr lang="en-US" dirty="0"/>
              <a:t> linier (</a:t>
            </a:r>
            <a:r>
              <a:rPr lang="en-US" dirty="0" err="1"/>
              <a:t>buktikan</a:t>
            </a:r>
            <a:r>
              <a:rPr lang="en-US" dirty="0"/>
              <a:t>!). </a:t>
            </a:r>
          </a:p>
          <a:p>
            <a:pPr marL="0" indent="0">
              <a:buNone/>
            </a:pPr>
            <a:r>
              <a:rPr lang="en-US" dirty="0" err="1"/>
              <a:t>Jadi</a:t>
            </a:r>
            <a:r>
              <a:rPr lang="en-US" dirty="0"/>
              <a:t> basis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vektor</a:t>
            </a:r>
            <a:r>
              <a:rPr lang="en-US" dirty="0"/>
              <a:t> solusi SPL </a:t>
            </a:r>
            <a:r>
              <a:rPr lang="en-US" dirty="0" err="1"/>
              <a:t>adalah</a:t>
            </a:r>
            <a:r>
              <a:rPr lang="en-US" dirty="0"/>
              <a:t> {</a:t>
            </a:r>
            <a:r>
              <a:rPr lang="en-US" b="1" dirty="0"/>
              <a:t>v</a:t>
            </a:r>
            <a:r>
              <a:rPr lang="en-US" b="1" baseline="-25000" dirty="0"/>
              <a:t>1</a:t>
            </a:r>
            <a:r>
              <a:rPr lang="en-US" dirty="0"/>
              <a:t>,  </a:t>
            </a:r>
            <a:r>
              <a:rPr lang="en-US" b="1" dirty="0"/>
              <a:t>v</a:t>
            </a:r>
            <a:r>
              <a:rPr lang="en-US" b="1" baseline="-25000" dirty="0"/>
              <a:t>2 </a:t>
            </a:r>
            <a:r>
              <a:rPr lang="en-US" dirty="0"/>
              <a:t>} dan dim(V) = 2.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5B0E52-2304-4A09-9B97-62212612B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453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4C43A-DECF-8B2F-3771-F05E2F9E3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Latihan (</a:t>
            </a:r>
            <a:r>
              <a:rPr lang="en-US" dirty="0" err="1"/>
              <a:t>Kuis</a:t>
            </a:r>
            <a:r>
              <a:rPr lang="en-US" dirty="0"/>
              <a:t> 2021)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259C12-9E34-3CCF-18EB-96D72723E3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Diketahui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sistem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persamaan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linear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sbb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57F61C-3ECD-7F9F-A80D-7C6AD8DDB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11</a:t>
            </a:fld>
            <a:endParaRPr lang="en-US"/>
          </a:p>
        </p:txBody>
      </p:sp>
      <p:pic>
        <p:nvPicPr>
          <p:cNvPr id="7" name="Picture 6" descr="A picture containing diagram&#10;&#10;Description automatically generated">
            <a:extLst>
              <a:ext uri="{FF2B5EF4-FFF2-40B4-BE49-F238E27FC236}">
                <a16:creationId xmlns:a16="http://schemas.microsoft.com/office/drawing/2014/main" id="{F2CE4446-D8F9-31E0-1BDD-CAE98C61CF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6269" y="2393373"/>
            <a:ext cx="4754794" cy="155517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4927AF9-69F5-D5D5-2B1B-8A4F669B0022}"/>
              </a:ext>
            </a:extLst>
          </p:cNvPr>
          <p:cNvSpPr txBox="1"/>
          <p:nvPr/>
        </p:nvSpPr>
        <p:spPr>
          <a:xfrm>
            <a:off x="885666" y="4399588"/>
            <a:ext cx="6096000" cy="12603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Tentukanlah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basisnya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Tentukanlah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dimensinya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1496681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D47E7D-D1FE-E634-6B12-F847FDB76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255" y="443346"/>
            <a:ext cx="10515600" cy="5317981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err="1"/>
              <a:t>Jawaban</a:t>
            </a:r>
            <a:r>
              <a:rPr lang="en-US" sz="2400" b="1" dirty="0"/>
              <a:t>:</a:t>
            </a:r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4EFE51-3A34-224E-93AC-0AC0E8E0D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12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7715ECA-396F-9683-9E6C-A44DAAAC77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55" y="1096673"/>
            <a:ext cx="6329418" cy="466465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1504879-6AE4-0285-69CA-35E49EA114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5421" y="4577715"/>
            <a:ext cx="5595661" cy="21437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767937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F3936A-6F33-4B74-B8B3-715AF9A48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Vektor</a:t>
            </a:r>
            <a:r>
              <a:rPr lang="en-US" b="1" dirty="0"/>
              <a:t> </a:t>
            </a:r>
            <a:r>
              <a:rPr lang="en-US" b="1" dirty="0" err="1"/>
              <a:t>Koordinat</a:t>
            </a:r>
            <a:r>
              <a:rPr lang="en-US" b="1" dirty="0"/>
              <a:t> </a:t>
            </a:r>
            <a:r>
              <a:rPr lang="en-US" sz="3600" b="1" dirty="0"/>
              <a:t>(</a:t>
            </a:r>
            <a:r>
              <a:rPr lang="en-US" sz="3600" b="1" dirty="0" err="1"/>
              <a:t>relatif</a:t>
            </a:r>
            <a:r>
              <a:rPr lang="en-US" sz="3600" b="1" dirty="0"/>
              <a:t> pada basis)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C110430-E7C4-4530-A633-30A72FF0028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Jika S = {</a:t>
                </a:r>
                <a:r>
                  <a:rPr lang="en-US" b="1" dirty="0"/>
                  <a:t>v</a:t>
                </a:r>
                <a:r>
                  <a:rPr lang="en-US" b="1" baseline="-25000" dirty="0"/>
                  <a:t>1</a:t>
                </a:r>
                <a:r>
                  <a:rPr lang="en-US" dirty="0"/>
                  <a:t>, </a:t>
                </a:r>
                <a:r>
                  <a:rPr lang="en-US" b="1" dirty="0"/>
                  <a:t>v</a:t>
                </a:r>
                <a:r>
                  <a:rPr lang="en-US" b="1" baseline="-25000" dirty="0"/>
                  <a:t>2</a:t>
                </a:r>
                <a:r>
                  <a:rPr lang="en-US" dirty="0"/>
                  <a:t>, …, </a:t>
                </a:r>
                <a:r>
                  <a:rPr lang="en-US" b="1" dirty="0" err="1"/>
                  <a:t>v</a:t>
                </a:r>
                <a:r>
                  <a:rPr lang="en-US" b="1" baseline="-25000" dirty="0" err="1"/>
                  <a:t>n</a:t>
                </a:r>
                <a:r>
                  <a:rPr lang="en-US" dirty="0"/>
                  <a:t>} </a:t>
                </a:r>
                <a:r>
                  <a:rPr lang="en-US" dirty="0" err="1"/>
                  <a:t>adalah</a:t>
                </a:r>
                <a:r>
                  <a:rPr lang="en-US" dirty="0"/>
                  <a:t> basis </a:t>
                </a:r>
                <a:r>
                  <a:rPr lang="en-US" dirty="0" err="1"/>
                  <a:t>untuk</a:t>
                </a:r>
                <a:r>
                  <a:rPr lang="en-US" dirty="0"/>
                  <a:t> </a:t>
                </a:r>
                <a:r>
                  <a:rPr lang="en-US" dirty="0" err="1"/>
                  <a:t>ruang</a:t>
                </a:r>
                <a:r>
                  <a:rPr lang="en-US" dirty="0"/>
                  <a:t> </a:t>
                </a:r>
                <a:r>
                  <a:rPr lang="en-US" dirty="0" err="1"/>
                  <a:t>vektor</a:t>
                </a:r>
                <a:r>
                  <a:rPr lang="en-US" dirty="0"/>
                  <a:t> V, </a:t>
                </a:r>
                <a:r>
                  <a:rPr lang="en-US" dirty="0" err="1"/>
                  <a:t>sedemikian</a:t>
                </a:r>
                <a:r>
                  <a:rPr lang="en-US" dirty="0"/>
                  <a:t> </a:t>
                </a:r>
                <a:r>
                  <a:rPr lang="en-US" dirty="0" err="1"/>
                  <a:t>sehingga</a:t>
                </a:r>
                <a:r>
                  <a:rPr lang="en-US" dirty="0"/>
                  <a:t> </a:t>
                </a:r>
                <a:r>
                  <a:rPr lang="en-US" dirty="0" err="1"/>
                  <a:t>setiap</a:t>
                </a:r>
                <a:r>
                  <a:rPr lang="en-US" dirty="0"/>
                  <a:t> </a:t>
                </a:r>
                <a:r>
                  <a:rPr lang="en-US" dirty="0" err="1"/>
                  <a:t>vektor</a:t>
                </a:r>
                <a:r>
                  <a:rPr lang="en-US" dirty="0"/>
                  <a:t> </a:t>
                </a:r>
                <a:r>
                  <a:rPr lang="en-US" b="1" dirty="0"/>
                  <a:t>v </a:t>
                </a:r>
                <a:r>
                  <a:rPr lang="en-US" dirty="0"/>
                  <a:t>di </a:t>
                </a:r>
                <a:r>
                  <a:rPr lang="en-US" dirty="0" err="1"/>
                  <a:t>dalam</a:t>
                </a:r>
                <a:r>
                  <a:rPr lang="en-US" dirty="0"/>
                  <a:t> V </a:t>
                </a:r>
                <a:r>
                  <a:rPr lang="en-US" dirty="0" err="1"/>
                  <a:t>dapat</a:t>
                </a:r>
                <a:r>
                  <a:rPr lang="en-US" dirty="0"/>
                  <a:t> </a:t>
                </a:r>
                <a:r>
                  <a:rPr lang="en-US" dirty="0" err="1"/>
                  <a:t>dinyatakan</a:t>
                </a:r>
                <a:r>
                  <a:rPr lang="en-US" dirty="0"/>
                  <a:t> </a:t>
                </a:r>
                <a:r>
                  <a:rPr lang="en-US" dirty="0" err="1"/>
                  <a:t>sebagai</a:t>
                </a:r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:r>
                  <a:rPr lang="en-US" dirty="0"/>
                  <a:t>		</a:t>
                </a:r>
                <a:r>
                  <a:rPr lang="en-US" b="1" dirty="0"/>
                  <a:t> v</a:t>
                </a:r>
                <a:r>
                  <a:rPr lang="en-US" dirty="0"/>
                  <a:t> = c</a:t>
                </a:r>
                <a:r>
                  <a:rPr lang="en-US" baseline="-25000" dirty="0"/>
                  <a:t>1</a:t>
                </a:r>
                <a:r>
                  <a:rPr lang="en-US" b="1" dirty="0"/>
                  <a:t>v</a:t>
                </a:r>
                <a:r>
                  <a:rPr lang="en-US" b="1" baseline="-25000" dirty="0"/>
                  <a:t>1 </a:t>
                </a:r>
                <a:r>
                  <a:rPr lang="en-US" dirty="0"/>
                  <a:t>+ c</a:t>
                </a:r>
                <a:r>
                  <a:rPr lang="en-US" baseline="-25000" dirty="0"/>
                  <a:t>2</a:t>
                </a:r>
                <a:r>
                  <a:rPr lang="en-US" b="1" dirty="0"/>
                  <a:t>v</a:t>
                </a:r>
                <a:r>
                  <a:rPr lang="en-US" b="1" baseline="-25000" dirty="0"/>
                  <a:t>2 </a:t>
                </a:r>
                <a:r>
                  <a:rPr lang="en-US" dirty="0"/>
                  <a:t> + …. + </a:t>
                </a:r>
                <a:r>
                  <a:rPr lang="en-US" dirty="0" err="1"/>
                  <a:t>c</a:t>
                </a:r>
                <a:r>
                  <a:rPr lang="en-US" baseline="-25000" dirty="0" err="1"/>
                  <a:t>n</a:t>
                </a:r>
                <a:r>
                  <a:rPr lang="en-US" b="1" dirty="0" err="1"/>
                  <a:t>v</a:t>
                </a:r>
                <a:r>
                  <a:rPr lang="en-US" b="1" baseline="-25000" dirty="0" err="1"/>
                  <a:t>n</a:t>
                </a:r>
                <a:r>
                  <a:rPr lang="en-US" baseline="-25000" dirty="0"/>
                  <a:t> </a:t>
                </a:r>
              </a:p>
              <a:p>
                <a:pPr marL="0" indent="0">
                  <a:buNone/>
                </a:pPr>
                <a:r>
                  <a:rPr lang="en-US" baseline="-25000" dirty="0"/>
                  <a:t>    </a:t>
                </a:r>
                <a:r>
                  <a:rPr lang="en-US" dirty="0" err="1"/>
                  <a:t>maka</a:t>
                </a:r>
                <a:r>
                  <a:rPr lang="en-US" dirty="0"/>
                  <a:t> </a:t>
                </a:r>
                <a:r>
                  <a:rPr lang="en-US" dirty="0" err="1"/>
                  <a:t>koordinat</a:t>
                </a:r>
                <a:r>
                  <a:rPr lang="en-US" dirty="0"/>
                  <a:t> </a:t>
                </a:r>
                <a:r>
                  <a:rPr lang="en-US" b="1" dirty="0"/>
                  <a:t>v</a:t>
                </a:r>
                <a:r>
                  <a:rPr lang="en-US" dirty="0"/>
                  <a:t> </a:t>
                </a:r>
                <a:r>
                  <a:rPr lang="en-US" dirty="0" err="1"/>
                  <a:t>relatif</a:t>
                </a:r>
                <a:r>
                  <a:rPr lang="en-US" dirty="0"/>
                  <a:t> </a:t>
                </a:r>
                <a:r>
                  <a:rPr lang="en-US" dirty="0" err="1"/>
                  <a:t>terhadap</a:t>
                </a:r>
                <a:r>
                  <a:rPr lang="en-US" dirty="0"/>
                  <a:t> basis S </a:t>
                </a:r>
                <a:r>
                  <a:rPr lang="en-US" dirty="0" err="1"/>
                  <a:t>adalah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		(</a:t>
                </a:r>
                <a:r>
                  <a:rPr lang="en-US" b="1" dirty="0"/>
                  <a:t>v</a:t>
                </a:r>
                <a:r>
                  <a:rPr lang="en-US" dirty="0"/>
                  <a:t>)</a:t>
                </a:r>
                <a:r>
                  <a:rPr lang="en-US" baseline="-25000" dirty="0"/>
                  <a:t>S</a:t>
                </a:r>
                <a:r>
                  <a:rPr lang="en-US" dirty="0"/>
                  <a:t> = (c</a:t>
                </a:r>
                <a:r>
                  <a:rPr lang="en-US" baseline="-25000" dirty="0"/>
                  <a:t>1</a:t>
                </a:r>
                <a:r>
                  <a:rPr lang="en-US" dirty="0"/>
                  <a:t>, c</a:t>
                </a:r>
                <a:r>
                  <a:rPr lang="en-US" baseline="-25000" dirty="0"/>
                  <a:t>2</a:t>
                </a:r>
                <a:r>
                  <a:rPr lang="en-US" dirty="0"/>
                  <a:t>,  …. </a:t>
                </a:r>
                <a:r>
                  <a:rPr lang="en-US" dirty="0" err="1"/>
                  <a:t>c</a:t>
                </a:r>
                <a:r>
                  <a:rPr lang="en-US" baseline="-25000" dirty="0" err="1"/>
                  <a:t>n</a:t>
                </a:r>
                <a:r>
                  <a:rPr lang="en-US" dirty="0"/>
                  <a:t>)</a:t>
                </a:r>
                <a:endParaRPr lang="en-US" baseline="-25000" dirty="0"/>
              </a:p>
              <a:p>
                <a:pPr marL="0" indent="0">
                  <a:buNone/>
                </a:pPr>
                <a:r>
                  <a:rPr lang="en-US" baseline="-25000" dirty="0"/>
                  <a:t>    </a:t>
                </a:r>
                <a:r>
                  <a:rPr lang="en-US" dirty="0" err="1"/>
                  <a:t>atau</a:t>
                </a:r>
                <a:r>
                  <a:rPr lang="en-US" dirty="0"/>
                  <a:t> </a:t>
                </a:r>
                <a:r>
                  <a:rPr lang="en-US" dirty="0" err="1"/>
                  <a:t>dalam</a:t>
                </a:r>
                <a:r>
                  <a:rPr lang="en-US" dirty="0"/>
                  <a:t> </a:t>
                </a:r>
                <a:r>
                  <a:rPr lang="en-US" dirty="0" err="1"/>
                  <a:t>bentuk</a:t>
                </a:r>
                <a:r>
                  <a:rPr lang="en-US" dirty="0"/>
                  <a:t> </a:t>
                </a:r>
                <a:r>
                  <a:rPr lang="en-US" dirty="0" err="1"/>
                  <a:t>matriks</a:t>
                </a:r>
                <a:r>
                  <a:rPr lang="en-US" dirty="0"/>
                  <a:t> </a:t>
                </a:r>
                <a:r>
                  <a:rPr lang="en-US" dirty="0" err="1"/>
                  <a:t>koordinat</a:t>
                </a:r>
                <a:r>
                  <a:rPr lang="en-US" dirty="0"/>
                  <a:t>:</a:t>
                </a:r>
              </a:p>
              <a:p>
                <a:pPr marL="0" indent="0">
                  <a:spcBef>
                    <a:spcPts val="600"/>
                  </a:spcBef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		 [</a:t>
                </a:r>
                <a:r>
                  <a:rPr lang="en-US" b="1" dirty="0"/>
                  <a:t>v</a:t>
                </a:r>
                <a:r>
                  <a:rPr lang="en-US" dirty="0"/>
                  <a:t>]</a:t>
                </a:r>
                <a:r>
                  <a:rPr lang="en-US" baseline="-25000" dirty="0"/>
                  <a:t>S</a:t>
                </a:r>
                <a:r>
                  <a:rPr lang="en-US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⋮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C110430-E7C4-4530-A633-30A72FF0028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28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6BC26E-CB67-4838-BEC8-1E21162D9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13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2A8D4C2-60D8-4C2A-B25A-7C5D417C56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7584" y="4193425"/>
            <a:ext cx="2974496" cy="2299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8200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827EDE-A8B7-44AA-AFEC-685082A9F2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82320"/>
            <a:ext cx="10515600" cy="58623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dirty="0" err="1"/>
              <a:t>Contoh</a:t>
            </a:r>
            <a:r>
              <a:rPr lang="en-US" sz="2400" b="1" dirty="0"/>
              <a:t> 14</a:t>
            </a:r>
            <a:r>
              <a:rPr lang="en-US" sz="2400" dirty="0"/>
              <a:t>: </a:t>
            </a:r>
            <a:r>
              <a:rPr lang="en-US" sz="2400" dirty="0" err="1"/>
              <a:t>Sudah</a:t>
            </a:r>
            <a:r>
              <a:rPr lang="en-US" sz="2400" dirty="0"/>
              <a:t> </a:t>
            </a:r>
            <a:r>
              <a:rPr lang="en-US" sz="2400" dirty="0" err="1"/>
              <a:t>dibuktikan</a:t>
            </a:r>
            <a:r>
              <a:rPr lang="en-US" sz="2400" dirty="0"/>
              <a:t> pada </a:t>
            </a:r>
            <a:r>
              <a:rPr lang="en-US" sz="2400" dirty="0" err="1"/>
              <a:t>Contoh</a:t>
            </a:r>
            <a:r>
              <a:rPr lang="en-US" sz="2400" dirty="0"/>
              <a:t> 12 </a:t>
            </a:r>
            <a:r>
              <a:rPr lang="en-US" sz="2400" dirty="0" err="1"/>
              <a:t>bahwa</a:t>
            </a:r>
            <a:r>
              <a:rPr lang="en-US" sz="2400" dirty="0"/>
              <a:t>  </a:t>
            </a:r>
            <a:r>
              <a:rPr lang="en-US" sz="2400" b="1" dirty="0"/>
              <a:t>v</a:t>
            </a:r>
            <a:r>
              <a:rPr lang="en-US" sz="2400" b="1" baseline="-25000" dirty="0"/>
              <a:t>1 </a:t>
            </a:r>
            <a:r>
              <a:rPr lang="en-US" sz="2400" dirty="0"/>
              <a:t>= (1, 2, 1),  </a:t>
            </a:r>
            <a:r>
              <a:rPr lang="en-US" sz="2400" b="1" dirty="0"/>
              <a:t>v</a:t>
            </a:r>
            <a:r>
              <a:rPr lang="en-US" sz="2400" b="1" baseline="-25000" dirty="0"/>
              <a:t>2</a:t>
            </a:r>
            <a:r>
              <a:rPr lang="en-US" sz="2400" dirty="0"/>
              <a:t> = (2, 9, 0) dan </a:t>
            </a:r>
            <a:r>
              <a:rPr lang="en-US" sz="2400" b="1" dirty="0"/>
              <a:t>v</a:t>
            </a:r>
            <a:r>
              <a:rPr lang="en-US" sz="2400" b="1" baseline="-25000" dirty="0"/>
              <a:t>3 </a:t>
            </a:r>
            <a:r>
              <a:rPr lang="en-US" sz="2400" dirty="0"/>
              <a:t>= (3, 3, 4) </a:t>
            </a:r>
            <a:r>
              <a:rPr lang="en-US" sz="2400" dirty="0" err="1"/>
              <a:t>adalah</a:t>
            </a:r>
            <a:r>
              <a:rPr lang="en-US" sz="2400" dirty="0"/>
              <a:t> basis </a:t>
            </a:r>
            <a:r>
              <a:rPr lang="en-US" sz="2400" dirty="0" err="1"/>
              <a:t>untuk</a:t>
            </a:r>
            <a:r>
              <a:rPr lang="en-US" sz="2400" dirty="0"/>
              <a:t> R</a:t>
            </a:r>
            <a:r>
              <a:rPr lang="en-US" sz="2400" baseline="30000" dirty="0"/>
              <a:t>3</a:t>
            </a:r>
            <a:r>
              <a:rPr lang="en-US" sz="2400" dirty="0"/>
              <a:t>. </a:t>
            </a:r>
          </a:p>
          <a:p>
            <a:pPr marL="514350" indent="-514350">
              <a:buAutoNum type="alphaLcParenBoth"/>
            </a:pPr>
            <a:r>
              <a:rPr lang="en-US" sz="2400" dirty="0" err="1"/>
              <a:t>Tentukan</a:t>
            </a:r>
            <a:r>
              <a:rPr lang="en-US" sz="2400" dirty="0"/>
              <a:t> </a:t>
            </a:r>
            <a:r>
              <a:rPr lang="en-US" sz="2400" dirty="0" err="1"/>
              <a:t>vektor</a:t>
            </a:r>
            <a:r>
              <a:rPr lang="en-US" sz="2400" dirty="0"/>
              <a:t> </a:t>
            </a:r>
            <a:r>
              <a:rPr lang="en-US" sz="2400" dirty="0" err="1"/>
              <a:t>koordinat</a:t>
            </a:r>
            <a:r>
              <a:rPr lang="en-US" sz="2400" dirty="0"/>
              <a:t> </a:t>
            </a:r>
            <a:r>
              <a:rPr lang="en-US" sz="2400" b="1" dirty="0"/>
              <a:t>v</a:t>
            </a:r>
            <a:r>
              <a:rPr lang="en-US" sz="2400" dirty="0"/>
              <a:t> = (5, –1, 9) </a:t>
            </a:r>
            <a:r>
              <a:rPr lang="en-US" sz="2400" dirty="0" err="1"/>
              <a:t>relatif</a:t>
            </a:r>
            <a:r>
              <a:rPr lang="en-US" sz="2400" dirty="0"/>
              <a:t> </a:t>
            </a:r>
            <a:r>
              <a:rPr lang="en-US" sz="2400" dirty="0" err="1"/>
              <a:t>terhadapa</a:t>
            </a:r>
            <a:r>
              <a:rPr lang="en-US" sz="2400" dirty="0"/>
              <a:t> basis {</a:t>
            </a:r>
            <a:r>
              <a:rPr lang="en-US" sz="2400" b="1" dirty="0"/>
              <a:t>v</a:t>
            </a:r>
            <a:r>
              <a:rPr lang="en-US" sz="2400" b="1" baseline="-25000" dirty="0"/>
              <a:t>1</a:t>
            </a:r>
            <a:r>
              <a:rPr lang="en-US" sz="2400" dirty="0"/>
              <a:t>, </a:t>
            </a:r>
            <a:r>
              <a:rPr lang="en-US" sz="2400" b="1" dirty="0"/>
              <a:t>v</a:t>
            </a:r>
            <a:r>
              <a:rPr lang="en-US" sz="2400" b="1" baseline="-25000" dirty="0"/>
              <a:t>2</a:t>
            </a:r>
            <a:r>
              <a:rPr lang="en-US" sz="2400" dirty="0"/>
              <a:t>, </a:t>
            </a:r>
            <a:r>
              <a:rPr lang="en-US" sz="2400" b="1" dirty="0"/>
              <a:t>v</a:t>
            </a:r>
            <a:r>
              <a:rPr lang="en-US" sz="2400" b="1" baseline="-25000" dirty="0"/>
              <a:t>3 </a:t>
            </a:r>
            <a:r>
              <a:rPr lang="en-US" sz="2400" dirty="0"/>
              <a:t>} </a:t>
            </a:r>
          </a:p>
          <a:p>
            <a:pPr marL="514350" indent="-514350">
              <a:buAutoNum type="alphaLcParenBoth"/>
            </a:pPr>
            <a:r>
              <a:rPr lang="en-US" sz="2400" dirty="0" err="1"/>
              <a:t>Carilah</a:t>
            </a:r>
            <a:r>
              <a:rPr lang="en-US" sz="2400" dirty="0"/>
              <a:t> </a:t>
            </a:r>
            <a:r>
              <a:rPr lang="en-US" sz="2400" dirty="0" err="1"/>
              <a:t>vektor</a:t>
            </a:r>
            <a:r>
              <a:rPr lang="en-US" sz="2400" dirty="0"/>
              <a:t> di R</a:t>
            </a:r>
            <a:r>
              <a:rPr lang="en-US" sz="2400" baseline="30000" dirty="0"/>
              <a:t>3</a:t>
            </a:r>
            <a:r>
              <a:rPr lang="en-US" sz="2400" dirty="0"/>
              <a:t> yang </a:t>
            </a:r>
            <a:r>
              <a:rPr lang="en-US" sz="2400" dirty="0" err="1"/>
              <a:t>koordinat</a:t>
            </a:r>
            <a:r>
              <a:rPr lang="en-US" sz="2400" dirty="0"/>
              <a:t> </a:t>
            </a:r>
            <a:r>
              <a:rPr lang="en-US" sz="2400" dirty="0" err="1"/>
              <a:t>vektornya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(</a:t>
            </a:r>
            <a:r>
              <a:rPr lang="en-US" sz="2400" b="1" dirty="0"/>
              <a:t>v</a:t>
            </a:r>
            <a:r>
              <a:rPr lang="en-US" sz="2400" dirty="0"/>
              <a:t>)</a:t>
            </a:r>
            <a:r>
              <a:rPr lang="en-US" sz="2400" baseline="-25000" dirty="0"/>
              <a:t>S</a:t>
            </a:r>
            <a:r>
              <a:rPr lang="en-US" sz="2400" dirty="0"/>
              <a:t> = (–1, 3, 2) </a:t>
            </a:r>
          </a:p>
          <a:p>
            <a:pPr marL="0" indent="0">
              <a:buNone/>
            </a:pPr>
            <a:r>
              <a:rPr lang="en-US" sz="2400" u="sng" dirty="0" err="1"/>
              <a:t>Jawaban</a:t>
            </a:r>
            <a:r>
              <a:rPr lang="en-US" sz="2400" dirty="0"/>
              <a:t>:</a:t>
            </a:r>
          </a:p>
          <a:p>
            <a:pPr marL="0" indent="0">
              <a:buNone/>
            </a:pPr>
            <a:r>
              <a:rPr lang="en-US" sz="2400" dirty="0"/>
              <a:t> (a) </a:t>
            </a:r>
            <a:r>
              <a:rPr lang="en-US" sz="2400" b="1" dirty="0"/>
              <a:t> v</a:t>
            </a:r>
            <a:r>
              <a:rPr lang="en-US" sz="2400" dirty="0"/>
              <a:t> = c</a:t>
            </a:r>
            <a:r>
              <a:rPr lang="en-US" sz="2400" baseline="-25000" dirty="0"/>
              <a:t>1</a:t>
            </a:r>
            <a:r>
              <a:rPr lang="en-US" sz="2400" b="1" dirty="0"/>
              <a:t>v</a:t>
            </a:r>
            <a:r>
              <a:rPr lang="en-US" sz="2400" b="1" baseline="-25000" dirty="0"/>
              <a:t>1 </a:t>
            </a:r>
            <a:r>
              <a:rPr lang="en-US" sz="2400" dirty="0"/>
              <a:t>+ c</a:t>
            </a:r>
            <a:r>
              <a:rPr lang="en-US" sz="2400" baseline="-25000" dirty="0"/>
              <a:t>2</a:t>
            </a:r>
            <a:r>
              <a:rPr lang="en-US" sz="2400" b="1" dirty="0"/>
              <a:t>v</a:t>
            </a:r>
            <a:r>
              <a:rPr lang="en-US" sz="2400" b="1" baseline="-25000" dirty="0"/>
              <a:t>2 </a:t>
            </a:r>
            <a:r>
              <a:rPr lang="en-US" sz="2400" dirty="0"/>
              <a:t> + c</a:t>
            </a:r>
            <a:r>
              <a:rPr lang="en-US" sz="2400" baseline="-25000" dirty="0"/>
              <a:t>3</a:t>
            </a:r>
            <a:r>
              <a:rPr lang="en-US" sz="2400" b="1" dirty="0"/>
              <a:t>v</a:t>
            </a:r>
            <a:r>
              <a:rPr lang="en-US" sz="2400" b="1" baseline="-25000" dirty="0"/>
              <a:t>3</a:t>
            </a:r>
            <a:r>
              <a:rPr lang="en-US" sz="2400" baseline="-25000" dirty="0"/>
              <a:t> 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      (5, –1, 9) = c</a:t>
            </a:r>
            <a:r>
              <a:rPr lang="en-US" sz="2400" baseline="-25000" dirty="0"/>
              <a:t>1</a:t>
            </a:r>
            <a:r>
              <a:rPr lang="en-US" sz="2400" dirty="0"/>
              <a:t>(1, 2, 1) + c</a:t>
            </a:r>
            <a:r>
              <a:rPr lang="en-US" sz="2400" baseline="-25000" dirty="0"/>
              <a:t>2</a:t>
            </a:r>
            <a:r>
              <a:rPr lang="en-US" sz="2400" dirty="0"/>
              <a:t>(2, 9, 0) + c</a:t>
            </a:r>
            <a:r>
              <a:rPr lang="en-US" sz="2400" baseline="-25000" dirty="0"/>
              <a:t>3</a:t>
            </a:r>
            <a:r>
              <a:rPr lang="en-US" sz="2400" dirty="0"/>
              <a:t>(3, 3 , 4)</a:t>
            </a:r>
          </a:p>
          <a:p>
            <a:pPr marL="0" indent="0">
              <a:buNone/>
            </a:pPr>
            <a:r>
              <a:rPr lang="en-US" sz="2400" dirty="0"/>
              <a:t>       </a:t>
            </a:r>
            <a:r>
              <a:rPr lang="en-US" sz="2400" dirty="0" err="1"/>
              <a:t>Diperoleh</a:t>
            </a:r>
            <a:r>
              <a:rPr lang="en-US" sz="2400" dirty="0"/>
              <a:t> SPL:</a:t>
            </a:r>
          </a:p>
          <a:p>
            <a:pPr marL="0" indent="0">
              <a:buNone/>
            </a:pPr>
            <a:r>
              <a:rPr lang="en-US" sz="2400" dirty="0"/>
              <a:t> 	c</a:t>
            </a:r>
            <a:r>
              <a:rPr lang="en-US" sz="2400" baseline="-25000" dirty="0"/>
              <a:t>1</a:t>
            </a:r>
            <a:r>
              <a:rPr lang="en-US" sz="2400" dirty="0"/>
              <a:t> +  2c</a:t>
            </a:r>
            <a:r>
              <a:rPr lang="en-US" sz="2400" baseline="-25000" dirty="0"/>
              <a:t>2</a:t>
            </a:r>
            <a:r>
              <a:rPr lang="en-US" sz="2400" dirty="0"/>
              <a:t> + 3c</a:t>
            </a:r>
            <a:r>
              <a:rPr lang="en-US" sz="2400" baseline="-25000" dirty="0"/>
              <a:t>3</a:t>
            </a:r>
            <a:r>
              <a:rPr lang="en-US" sz="2400" dirty="0"/>
              <a:t> = 5</a:t>
            </a:r>
            <a:endParaRPr lang="en-US" sz="2400" baseline="-250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          2c</a:t>
            </a:r>
            <a:r>
              <a:rPr lang="en-US" sz="2400" baseline="-25000" dirty="0"/>
              <a:t>1</a:t>
            </a:r>
            <a:r>
              <a:rPr lang="en-US" sz="2400" dirty="0"/>
              <a:t> +  9c</a:t>
            </a:r>
            <a:r>
              <a:rPr lang="en-US" sz="2400" baseline="-25000" dirty="0"/>
              <a:t>2</a:t>
            </a:r>
            <a:r>
              <a:rPr lang="en-US" sz="2400" dirty="0"/>
              <a:t> + 3c</a:t>
            </a:r>
            <a:r>
              <a:rPr lang="en-US" sz="2400" baseline="-25000" dirty="0"/>
              <a:t>3</a:t>
            </a:r>
            <a:r>
              <a:rPr lang="en-US" sz="2400" dirty="0"/>
              <a:t> = –1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             c</a:t>
            </a:r>
            <a:r>
              <a:rPr lang="en-US" sz="2400" baseline="-25000" dirty="0"/>
              <a:t>1</a:t>
            </a:r>
            <a:r>
              <a:rPr lang="en-US" sz="2400" dirty="0"/>
              <a:t>            + 4c</a:t>
            </a:r>
            <a:r>
              <a:rPr lang="en-US" sz="2400" baseline="-25000" dirty="0"/>
              <a:t>3</a:t>
            </a:r>
            <a:r>
              <a:rPr lang="en-US" sz="2400" dirty="0"/>
              <a:t> = 9</a:t>
            </a:r>
            <a:endParaRPr lang="en-US" sz="2400" baseline="-25000" dirty="0"/>
          </a:p>
          <a:p>
            <a:pPr marL="0" indent="0">
              <a:buNone/>
            </a:pPr>
            <a:r>
              <a:rPr lang="en-US" sz="2400" dirty="0"/>
              <a:t>       Solusi SPL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c</a:t>
            </a:r>
            <a:r>
              <a:rPr lang="en-US" sz="2400" baseline="-25000" dirty="0"/>
              <a:t>1</a:t>
            </a:r>
            <a:r>
              <a:rPr lang="en-US" sz="2400" dirty="0"/>
              <a:t> = 1, c</a:t>
            </a:r>
            <a:r>
              <a:rPr lang="en-US" sz="2400" baseline="-25000" dirty="0"/>
              <a:t>2</a:t>
            </a:r>
            <a:r>
              <a:rPr lang="en-US" sz="2400" dirty="0"/>
              <a:t> = –1, c</a:t>
            </a:r>
            <a:r>
              <a:rPr lang="en-US" sz="2400" baseline="-25000" dirty="0"/>
              <a:t>3</a:t>
            </a:r>
            <a:r>
              <a:rPr lang="en-US" sz="2400" dirty="0"/>
              <a:t> = 2, </a:t>
            </a:r>
            <a:r>
              <a:rPr lang="en-US" sz="2400" dirty="0" err="1"/>
              <a:t>maka</a:t>
            </a:r>
            <a:r>
              <a:rPr lang="en-US" sz="2400" dirty="0"/>
              <a:t> (</a:t>
            </a:r>
            <a:r>
              <a:rPr lang="en-US" sz="2400" b="1" dirty="0"/>
              <a:t>v</a:t>
            </a:r>
            <a:r>
              <a:rPr lang="en-US" sz="2400" dirty="0"/>
              <a:t>)</a:t>
            </a:r>
            <a:r>
              <a:rPr lang="en-US" sz="2400" baseline="-25000" dirty="0"/>
              <a:t>S</a:t>
            </a:r>
            <a:r>
              <a:rPr lang="en-US" sz="2400" dirty="0"/>
              <a:t> = (1, –1, 2)</a:t>
            </a:r>
            <a:r>
              <a:rPr lang="en-US" sz="2400" baseline="-25000" dirty="0"/>
              <a:t> 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(b) </a:t>
            </a:r>
            <a:r>
              <a:rPr lang="en-US" sz="2400" b="1" dirty="0"/>
              <a:t>v</a:t>
            </a:r>
            <a:r>
              <a:rPr lang="en-US" sz="2400" dirty="0"/>
              <a:t> = c</a:t>
            </a:r>
            <a:r>
              <a:rPr lang="en-US" sz="2400" baseline="-25000" dirty="0"/>
              <a:t>1</a:t>
            </a:r>
            <a:r>
              <a:rPr lang="en-US" sz="2400" b="1" dirty="0"/>
              <a:t>v</a:t>
            </a:r>
            <a:r>
              <a:rPr lang="en-US" sz="2400" b="1" baseline="-25000" dirty="0"/>
              <a:t>1 </a:t>
            </a:r>
            <a:r>
              <a:rPr lang="en-US" sz="2400" dirty="0"/>
              <a:t>+ c</a:t>
            </a:r>
            <a:r>
              <a:rPr lang="en-US" sz="2400" baseline="-25000" dirty="0"/>
              <a:t>2</a:t>
            </a:r>
            <a:r>
              <a:rPr lang="en-US" sz="2400" b="1" dirty="0"/>
              <a:t>v</a:t>
            </a:r>
            <a:r>
              <a:rPr lang="en-US" sz="2400" b="1" baseline="-25000" dirty="0"/>
              <a:t>2 </a:t>
            </a:r>
            <a:r>
              <a:rPr lang="en-US" sz="2400" dirty="0"/>
              <a:t> + …. + </a:t>
            </a:r>
            <a:r>
              <a:rPr lang="en-US" sz="2400" dirty="0" err="1"/>
              <a:t>c</a:t>
            </a:r>
            <a:r>
              <a:rPr lang="en-US" sz="2400" baseline="-25000" dirty="0" err="1"/>
              <a:t>n</a:t>
            </a:r>
            <a:r>
              <a:rPr lang="en-US" sz="2400" b="1" dirty="0" err="1"/>
              <a:t>v</a:t>
            </a:r>
            <a:r>
              <a:rPr lang="en-US" sz="2400" b="1" baseline="-25000" dirty="0" err="1"/>
              <a:t>n</a:t>
            </a:r>
            <a:r>
              <a:rPr lang="en-US" sz="2400" baseline="-25000" dirty="0"/>
              <a:t> </a:t>
            </a:r>
            <a:r>
              <a:rPr lang="en-US" sz="2400" dirty="0"/>
              <a:t>= (–1)(1, 2, 1) + 3(2, 9, 0) + 2(3, 3, 4) = (11, 31, 7)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400597-5D25-4D50-B0B1-918764A0C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929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7341E-CB1A-4F9F-94D1-FF7BCA75A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Mengubah</a:t>
            </a:r>
            <a:r>
              <a:rPr lang="en-US" b="1" dirty="0"/>
              <a:t> Basis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DF5BB8-6D08-472E-93EC-E2568AF1C8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9"/>
            <a:ext cx="10515600" cy="4933632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b="1" dirty="0"/>
              <a:t>v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vektor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V dan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mengubah</a:t>
            </a:r>
            <a:r>
              <a:rPr lang="en-US" dirty="0"/>
              <a:t> basis V </a:t>
            </a:r>
            <a:r>
              <a:rPr lang="en-US" dirty="0" err="1"/>
              <a:t>dari</a:t>
            </a:r>
            <a:r>
              <a:rPr lang="en-US" dirty="0"/>
              <a:t> basis B </a:t>
            </a:r>
            <a:r>
              <a:rPr lang="en-US" dirty="0" err="1"/>
              <a:t>menjadi</a:t>
            </a:r>
            <a:r>
              <a:rPr lang="en-US" dirty="0"/>
              <a:t> basis B’,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mengubah</a:t>
            </a:r>
            <a:r>
              <a:rPr lang="en-US" dirty="0"/>
              <a:t> </a:t>
            </a:r>
            <a:r>
              <a:rPr lang="en-US" dirty="0" err="1"/>
              <a:t>koordinat</a:t>
            </a:r>
            <a:r>
              <a:rPr lang="en-US" dirty="0"/>
              <a:t> </a:t>
            </a:r>
            <a:r>
              <a:rPr lang="en-US" dirty="0" err="1"/>
              <a:t>vektor</a:t>
            </a:r>
            <a:r>
              <a:rPr lang="en-US" dirty="0"/>
              <a:t> [</a:t>
            </a:r>
            <a:r>
              <a:rPr lang="en-US" b="1" dirty="0"/>
              <a:t>v</a:t>
            </a:r>
            <a:r>
              <a:rPr lang="en-US" dirty="0"/>
              <a:t>]</a:t>
            </a:r>
            <a:r>
              <a:rPr lang="en-US" baseline="-25000" dirty="0"/>
              <a:t>B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[</a:t>
            </a:r>
            <a:r>
              <a:rPr lang="en-US" b="1" dirty="0"/>
              <a:t>v</a:t>
            </a:r>
            <a:r>
              <a:rPr lang="en-US" dirty="0"/>
              <a:t>]</a:t>
            </a:r>
            <a:r>
              <a:rPr lang="en-US" baseline="-25000" dirty="0"/>
              <a:t>B’</a:t>
            </a:r>
            <a:r>
              <a:rPr lang="en-US" dirty="0"/>
              <a:t>? </a:t>
            </a:r>
          </a:p>
          <a:p>
            <a:endParaRPr lang="en-US" dirty="0"/>
          </a:p>
          <a:p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mengubah</a:t>
            </a:r>
            <a:r>
              <a:rPr lang="en-US" dirty="0"/>
              <a:t> basis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vektor</a:t>
            </a:r>
            <a:r>
              <a:rPr lang="en-US" dirty="0"/>
              <a:t> V </a:t>
            </a:r>
            <a:r>
              <a:rPr lang="en-US" dirty="0" err="1"/>
              <a:t>dari</a:t>
            </a:r>
            <a:r>
              <a:rPr lang="en-US" dirty="0"/>
              <a:t> basis lama B = {</a:t>
            </a:r>
            <a:r>
              <a:rPr lang="en-US" b="1" dirty="0"/>
              <a:t>u</a:t>
            </a:r>
            <a:r>
              <a:rPr lang="en-US" b="1" baseline="-25000" dirty="0"/>
              <a:t>1</a:t>
            </a:r>
            <a:r>
              <a:rPr lang="en-US" dirty="0"/>
              <a:t>, </a:t>
            </a:r>
            <a:r>
              <a:rPr lang="en-US" b="1" dirty="0"/>
              <a:t>u</a:t>
            </a:r>
            <a:r>
              <a:rPr lang="en-US" b="1" baseline="-25000" dirty="0"/>
              <a:t>2</a:t>
            </a:r>
            <a:r>
              <a:rPr lang="en-US" dirty="0"/>
              <a:t>, …, </a:t>
            </a:r>
            <a:r>
              <a:rPr lang="en-US" b="1" dirty="0"/>
              <a:t>u</a:t>
            </a:r>
            <a:r>
              <a:rPr lang="en-US" b="1" baseline="-25000" dirty="0"/>
              <a:t>n</a:t>
            </a:r>
            <a:r>
              <a:rPr lang="en-US" dirty="0"/>
              <a:t>} </a:t>
            </a:r>
            <a:r>
              <a:rPr lang="en-US" dirty="0" err="1"/>
              <a:t>menjadi</a:t>
            </a:r>
            <a:r>
              <a:rPr lang="en-US" dirty="0"/>
              <a:t> basis </a:t>
            </a:r>
            <a:r>
              <a:rPr lang="en-US" dirty="0" err="1"/>
              <a:t>baru</a:t>
            </a:r>
            <a:r>
              <a:rPr lang="en-US" dirty="0"/>
              <a:t> B’ = {</a:t>
            </a:r>
            <a:r>
              <a:rPr lang="en-US" b="1" dirty="0"/>
              <a:t>u</a:t>
            </a:r>
            <a:r>
              <a:rPr lang="en-US" dirty="0"/>
              <a:t>’</a:t>
            </a:r>
            <a:r>
              <a:rPr lang="en-US" b="1" baseline="-25000" dirty="0"/>
              <a:t>1</a:t>
            </a:r>
            <a:r>
              <a:rPr lang="en-US" dirty="0"/>
              <a:t>, </a:t>
            </a:r>
            <a:r>
              <a:rPr lang="en-US" b="1" dirty="0"/>
              <a:t>u</a:t>
            </a:r>
            <a:r>
              <a:rPr lang="en-US" dirty="0"/>
              <a:t>’</a:t>
            </a:r>
            <a:r>
              <a:rPr lang="en-US" b="1" baseline="-25000" dirty="0"/>
              <a:t>2</a:t>
            </a:r>
            <a:r>
              <a:rPr lang="en-US" dirty="0"/>
              <a:t>, …, </a:t>
            </a:r>
            <a:r>
              <a:rPr lang="en-US" b="1" dirty="0" err="1"/>
              <a:t>u</a:t>
            </a:r>
            <a:r>
              <a:rPr lang="en-US" dirty="0" err="1"/>
              <a:t>’</a:t>
            </a:r>
            <a:r>
              <a:rPr lang="en-US" b="1" baseline="-25000" dirty="0" err="1"/>
              <a:t>n</a:t>
            </a:r>
            <a:r>
              <a:rPr lang="en-US" dirty="0"/>
              <a:t>},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vektor</a:t>
            </a:r>
            <a:r>
              <a:rPr lang="en-US" dirty="0"/>
              <a:t> </a:t>
            </a:r>
            <a:r>
              <a:rPr lang="en-US" b="1" dirty="0"/>
              <a:t>v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V, </a:t>
            </a:r>
            <a:r>
              <a:rPr lang="en-US" dirty="0" err="1"/>
              <a:t>koordinat</a:t>
            </a:r>
            <a:r>
              <a:rPr lang="en-US" dirty="0"/>
              <a:t> lama </a:t>
            </a:r>
            <a:r>
              <a:rPr lang="en-US" dirty="0" err="1"/>
              <a:t>vektor</a:t>
            </a:r>
            <a:r>
              <a:rPr lang="en-US" dirty="0"/>
              <a:t>  [</a:t>
            </a:r>
            <a:r>
              <a:rPr lang="en-US" b="1" dirty="0"/>
              <a:t>v</a:t>
            </a:r>
            <a:r>
              <a:rPr lang="en-US" dirty="0"/>
              <a:t>]</a:t>
            </a:r>
            <a:r>
              <a:rPr lang="en-US" baseline="-25000" dirty="0"/>
              <a:t>B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[</a:t>
            </a:r>
            <a:r>
              <a:rPr lang="en-US" b="1" dirty="0"/>
              <a:t>v</a:t>
            </a:r>
            <a:r>
              <a:rPr lang="en-US" dirty="0"/>
              <a:t>]</a:t>
            </a:r>
            <a:r>
              <a:rPr lang="en-US" baseline="-25000" dirty="0"/>
              <a:t>B’  </a:t>
            </a:r>
            <a:r>
              <a:rPr lang="en-US" dirty="0" err="1"/>
              <a:t>dihubungkan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dirty="0"/>
              <a:t>		[</a:t>
            </a:r>
            <a:r>
              <a:rPr lang="en-US" b="1" dirty="0"/>
              <a:t>v</a:t>
            </a:r>
            <a:r>
              <a:rPr lang="en-US" dirty="0"/>
              <a:t>]</a:t>
            </a:r>
            <a:r>
              <a:rPr lang="en-US" baseline="-25000" dirty="0"/>
              <a:t>B</a:t>
            </a:r>
            <a:r>
              <a:rPr lang="en-US" dirty="0"/>
              <a:t> = </a:t>
            </a:r>
            <a:r>
              <a:rPr lang="en-US" i="1" dirty="0"/>
              <a:t>P</a:t>
            </a:r>
            <a:r>
              <a:rPr lang="en-US" dirty="0"/>
              <a:t>[</a:t>
            </a:r>
            <a:r>
              <a:rPr lang="en-US" b="1" dirty="0"/>
              <a:t>v</a:t>
            </a:r>
            <a:r>
              <a:rPr lang="en-US" dirty="0"/>
              <a:t>]</a:t>
            </a:r>
            <a:r>
              <a:rPr lang="en-US" baseline="-25000" dirty="0"/>
              <a:t>B’</a:t>
            </a:r>
            <a:endParaRPr lang="en-US" dirty="0"/>
          </a:p>
          <a:p>
            <a:pPr marL="173038" indent="-173038">
              <a:buNone/>
            </a:pPr>
            <a:r>
              <a:rPr lang="en-US" dirty="0"/>
              <a:t>   yang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kolom-kolom</a:t>
            </a:r>
            <a:r>
              <a:rPr lang="en-US" dirty="0"/>
              <a:t> </a:t>
            </a:r>
            <a:r>
              <a:rPr lang="en-US" i="1" dirty="0"/>
              <a:t>P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koordinat</a:t>
            </a:r>
            <a:r>
              <a:rPr lang="en-US" dirty="0"/>
              <a:t> </a:t>
            </a:r>
            <a:r>
              <a:rPr lang="en-US" dirty="0" err="1"/>
              <a:t>vektor</a:t>
            </a:r>
            <a:r>
              <a:rPr lang="en-US" dirty="0"/>
              <a:t> basis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relatif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basis lama, </a:t>
            </a:r>
            <a:r>
              <a:rPr lang="en-US" dirty="0" err="1"/>
              <a:t>yakni</a:t>
            </a:r>
            <a:r>
              <a:rPr lang="en-US" dirty="0"/>
              <a:t> </a:t>
            </a:r>
            <a:r>
              <a:rPr lang="en-US" dirty="0" err="1"/>
              <a:t>kolom-kolom</a:t>
            </a:r>
            <a:r>
              <a:rPr lang="en-US" dirty="0"/>
              <a:t> </a:t>
            </a:r>
            <a:r>
              <a:rPr lang="en-US" i="1" dirty="0"/>
              <a:t>P</a:t>
            </a:r>
            <a:r>
              <a:rPr lang="en-US" dirty="0"/>
              <a:t> </a:t>
            </a:r>
            <a:r>
              <a:rPr lang="en-US" dirty="0" err="1"/>
              <a:t>adalah</a:t>
            </a:r>
            <a:endParaRPr lang="en-US" dirty="0"/>
          </a:p>
          <a:p>
            <a:pPr marL="173038" indent="-173038">
              <a:spcBef>
                <a:spcPts val="1800"/>
              </a:spcBef>
              <a:spcAft>
                <a:spcPts val="1200"/>
              </a:spcAft>
              <a:buNone/>
            </a:pPr>
            <a:r>
              <a:rPr lang="en-US" dirty="0"/>
              <a:t>            	[</a:t>
            </a:r>
            <a:r>
              <a:rPr lang="en-US" b="1" dirty="0"/>
              <a:t>u</a:t>
            </a:r>
            <a:r>
              <a:rPr lang="en-US" dirty="0"/>
              <a:t>’</a:t>
            </a:r>
            <a:r>
              <a:rPr lang="en-US" b="1" baseline="-25000" dirty="0"/>
              <a:t>1</a:t>
            </a:r>
            <a:r>
              <a:rPr lang="en-US" dirty="0"/>
              <a:t>]</a:t>
            </a:r>
            <a:r>
              <a:rPr lang="en-US" baseline="-25000" dirty="0"/>
              <a:t>B</a:t>
            </a:r>
            <a:r>
              <a:rPr lang="en-US" dirty="0"/>
              <a:t> , [</a:t>
            </a:r>
            <a:r>
              <a:rPr lang="en-US" b="1" dirty="0"/>
              <a:t>u</a:t>
            </a:r>
            <a:r>
              <a:rPr lang="en-US" dirty="0"/>
              <a:t>’</a:t>
            </a:r>
            <a:r>
              <a:rPr lang="en-US" b="1" baseline="-25000" dirty="0"/>
              <a:t>2</a:t>
            </a:r>
            <a:r>
              <a:rPr lang="en-US" dirty="0"/>
              <a:t>]</a:t>
            </a:r>
            <a:r>
              <a:rPr lang="en-US" baseline="-25000" dirty="0"/>
              <a:t>B </a:t>
            </a:r>
            <a:r>
              <a:rPr lang="en-US" dirty="0"/>
              <a:t>, …, [</a:t>
            </a:r>
            <a:r>
              <a:rPr lang="en-US" b="1" dirty="0" err="1"/>
              <a:t>u</a:t>
            </a:r>
            <a:r>
              <a:rPr lang="en-US" dirty="0" err="1"/>
              <a:t>’</a:t>
            </a:r>
            <a:r>
              <a:rPr lang="en-US" b="1" baseline="-25000" dirty="0" err="1"/>
              <a:t>n</a:t>
            </a:r>
            <a:r>
              <a:rPr lang="en-US" dirty="0"/>
              <a:t>]</a:t>
            </a:r>
            <a:r>
              <a:rPr lang="en-US" baseline="-25000" dirty="0"/>
              <a:t>B </a:t>
            </a:r>
          </a:p>
          <a:p>
            <a:pPr>
              <a:spcBef>
                <a:spcPts val="1200"/>
              </a:spcBef>
            </a:pPr>
            <a:r>
              <a:rPr lang="en-US" dirty="0"/>
              <a:t>P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b="1" dirty="0" err="1"/>
              <a:t>matriks</a:t>
            </a:r>
            <a:r>
              <a:rPr lang="en-US" b="1" dirty="0"/>
              <a:t> </a:t>
            </a:r>
            <a:r>
              <a:rPr lang="en-US" b="1" dirty="0" err="1"/>
              <a:t>transisi</a:t>
            </a:r>
            <a:r>
              <a:rPr lang="en-US" b="1" dirty="0"/>
              <a:t> </a:t>
            </a:r>
            <a:r>
              <a:rPr lang="en-US" dirty="0" err="1"/>
              <a:t>dari</a:t>
            </a:r>
            <a:r>
              <a:rPr lang="en-US" dirty="0"/>
              <a:t> basis B’ </a:t>
            </a:r>
            <a:r>
              <a:rPr lang="en-US" dirty="0" err="1"/>
              <a:t>ke</a:t>
            </a:r>
            <a:r>
              <a:rPr lang="en-US" dirty="0"/>
              <a:t> basis B.</a:t>
            </a:r>
          </a:p>
          <a:p>
            <a:pPr>
              <a:spcBef>
                <a:spcPts val="1200"/>
              </a:spcBef>
            </a:pP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i="1" dirty="0"/>
              <a:t>P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</a:t>
            </a:r>
            <a:r>
              <a:rPr lang="en-US" dirty="0" err="1"/>
              <a:t>transisi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basis B’ </a:t>
            </a:r>
            <a:r>
              <a:rPr lang="en-US" dirty="0" err="1"/>
              <a:t>ke</a:t>
            </a:r>
            <a:r>
              <a:rPr lang="en-US" dirty="0"/>
              <a:t> basis B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vektor</a:t>
            </a:r>
            <a:r>
              <a:rPr lang="en-US" dirty="0"/>
              <a:t> V,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P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dibalikkan</a:t>
            </a:r>
            <a:r>
              <a:rPr lang="en-US" dirty="0"/>
              <a:t> dan P</a:t>
            </a:r>
            <a:r>
              <a:rPr lang="en-US" baseline="30000" dirty="0"/>
              <a:t>–1</a:t>
            </a:r>
            <a:r>
              <a:rPr lang="en-US" dirty="0"/>
              <a:t> 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mariks</a:t>
            </a:r>
            <a:r>
              <a:rPr lang="en-US" dirty="0"/>
              <a:t> </a:t>
            </a:r>
            <a:r>
              <a:rPr lang="en-US" dirty="0" err="1"/>
              <a:t>transisi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B </a:t>
            </a:r>
            <a:r>
              <a:rPr lang="en-US" dirty="0" err="1"/>
              <a:t>ke</a:t>
            </a:r>
            <a:r>
              <a:rPr lang="en-US" dirty="0"/>
              <a:t> B’.</a:t>
            </a:r>
          </a:p>
          <a:p>
            <a:pPr marL="173038" indent="-173038">
              <a:buNone/>
            </a:pPr>
            <a:endParaRPr lang="en-US" dirty="0"/>
          </a:p>
          <a:p>
            <a:pPr marL="173038" indent="-173038">
              <a:buNone/>
            </a:pPr>
            <a:endParaRPr lang="en-US" dirty="0"/>
          </a:p>
          <a:p>
            <a:pPr marL="173038" indent="-173038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3FDB83-84C6-471D-8098-9D2333BE9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538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8E9F-B9B2-4C8E-9812-5894ACEBAE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4607"/>
            <a:ext cx="10515600" cy="5052356"/>
          </a:xfrm>
        </p:spPr>
        <p:txBody>
          <a:bodyPr/>
          <a:lstStyle/>
          <a:p>
            <a:r>
              <a:rPr lang="en-US" b="1" dirty="0" err="1"/>
              <a:t>Algoritma</a:t>
            </a:r>
            <a:r>
              <a:rPr lang="en-US" b="1" dirty="0"/>
              <a:t> </a:t>
            </a:r>
            <a:r>
              <a:rPr lang="en-US" b="1" dirty="0" err="1"/>
              <a:t>menghitung</a:t>
            </a:r>
            <a:r>
              <a:rPr lang="en-US" b="1" dirty="0"/>
              <a:t> P</a:t>
            </a:r>
            <a:r>
              <a:rPr lang="en-US" b="1" baseline="-25000" dirty="0"/>
              <a:t>B</a:t>
            </a:r>
            <a:r>
              <a:rPr lang="en-US" b="1" baseline="-25000" dirty="0">
                <a:sym typeface="Symbol" panose="05050102010706020507" pitchFamily="18" charset="2"/>
              </a:rPr>
              <a:t>B’ </a:t>
            </a:r>
            <a:r>
              <a:rPr lang="en-US" dirty="0">
                <a:sym typeface="Symbol" panose="05050102010706020507" pitchFamily="18" charset="2"/>
              </a:rPr>
              <a:t>: </a:t>
            </a:r>
          </a:p>
          <a:p>
            <a:pPr marL="0" indent="0">
              <a:buNone/>
            </a:pPr>
            <a:r>
              <a:rPr lang="en-US" dirty="0">
                <a:sym typeface="Symbol" panose="05050102010706020507" pitchFamily="18" charset="2"/>
              </a:rPr>
              <a:t>   Step 1: </a:t>
            </a:r>
            <a:r>
              <a:rPr lang="en-US" dirty="0" err="1">
                <a:sym typeface="Symbol" panose="05050102010706020507" pitchFamily="18" charset="2"/>
              </a:rPr>
              <a:t>Bentuklah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matriks</a:t>
            </a:r>
            <a:r>
              <a:rPr lang="en-US" dirty="0">
                <a:sym typeface="Symbol" panose="05050102010706020507" pitchFamily="18" charset="2"/>
              </a:rPr>
              <a:t> [B’ | B]</a:t>
            </a:r>
          </a:p>
          <a:p>
            <a:pPr marL="1311275" indent="-1311275">
              <a:buNone/>
            </a:pPr>
            <a:r>
              <a:rPr lang="en-US" dirty="0">
                <a:sym typeface="Symbol" panose="05050102010706020507" pitchFamily="18" charset="2"/>
              </a:rPr>
              <a:t>   Step 2: </a:t>
            </a:r>
            <a:r>
              <a:rPr lang="en-US" dirty="0" err="1">
                <a:sym typeface="Symbol" panose="05050102010706020507" pitchFamily="18" charset="2"/>
              </a:rPr>
              <a:t>Lakukan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operasi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baris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elementer</a:t>
            </a:r>
            <a:r>
              <a:rPr lang="en-US" dirty="0">
                <a:sym typeface="Symbol" panose="05050102010706020507" pitchFamily="18" charset="2"/>
              </a:rPr>
              <a:t> (OBE) </a:t>
            </a:r>
            <a:r>
              <a:rPr lang="en-US" dirty="0" err="1">
                <a:sym typeface="Symbol" panose="05050102010706020507" pitchFamily="18" charset="2"/>
              </a:rPr>
              <a:t>untuk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mereduksi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matriks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dari</a:t>
            </a:r>
            <a:r>
              <a:rPr lang="en-US" dirty="0">
                <a:sym typeface="Symbol" panose="05050102010706020507" pitchFamily="18" charset="2"/>
              </a:rPr>
              <a:t> step 1 </a:t>
            </a:r>
            <a:r>
              <a:rPr lang="en-US" dirty="0" err="1">
                <a:sym typeface="Symbol" panose="05050102010706020507" pitchFamily="18" charset="2"/>
              </a:rPr>
              <a:t>menjadi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matriks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eselon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baris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tereduksi</a:t>
            </a:r>
            <a:r>
              <a:rPr lang="en-US" dirty="0">
                <a:sym typeface="Symbol" panose="05050102010706020507" pitchFamily="18" charset="2"/>
              </a:rPr>
              <a:t>.</a:t>
            </a:r>
          </a:p>
          <a:p>
            <a:pPr marL="0" indent="0">
              <a:buNone/>
            </a:pPr>
            <a:r>
              <a:rPr lang="en-US" dirty="0">
                <a:sym typeface="Symbol" panose="05050102010706020507" pitchFamily="18" charset="2"/>
              </a:rPr>
              <a:t>   Step 3: </a:t>
            </a:r>
            <a:r>
              <a:rPr lang="en-US" dirty="0" err="1">
                <a:sym typeface="Symbol" panose="05050102010706020507" pitchFamily="18" charset="2"/>
              </a:rPr>
              <a:t>Matriks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hasil</a:t>
            </a:r>
            <a:r>
              <a:rPr lang="en-US" dirty="0">
                <a:sym typeface="Symbol" panose="05050102010706020507" pitchFamily="18" charset="2"/>
              </a:rPr>
              <a:t> step 2 </a:t>
            </a:r>
            <a:r>
              <a:rPr lang="en-US" dirty="0" err="1">
                <a:sym typeface="Symbol" panose="05050102010706020507" pitchFamily="18" charset="2"/>
              </a:rPr>
              <a:t>akan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menjadi</a:t>
            </a:r>
            <a:r>
              <a:rPr lang="en-US" dirty="0">
                <a:sym typeface="Symbol" panose="05050102010706020507" pitchFamily="18" charset="2"/>
              </a:rPr>
              <a:t> [ I |</a:t>
            </a:r>
            <a:r>
              <a:rPr lang="en-US" dirty="0"/>
              <a:t> P</a:t>
            </a:r>
            <a:r>
              <a:rPr lang="en-US" baseline="-25000" dirty="0"/>
              <a:t>B</a:t>
            </a:r>
            <a:r>
              <a:rPr lang="en-US" baseline="-25000" dirty="0">
                <a:sym typeface="Symbol" panose="05050102010706020507" pitchFamily="18" charset="2"/>
              </a:rPr>
              <a:t>B’</a:t>
            </a:r>
            <a:r>
              <a:rPr lang="en-US" dirty="0">
                <a:sym typeface="Symbol" panose="05050102010706020507" pitchFamily="18" charset="2"/>
              </a:rPr>
              <a:t> ]	</a:t>
            </a:r>
          </a:p>
          <a:p>
            <a:pPr marL="0" indent="0">
              <a:buNone/>
            </a:pPr>
            <a:r>
              <a:rPr lang="en-US" dirty="0">
                <a:sym typeface="Symbol" panose="05050102010706020507" pitchFamily="18" charset="2"/>
              </a:rPr>
              <a:t>   Step 4: </a:t>
            </a:r>
            <a:r>
              <a:rPr lang="en-US" dirty="0" err="1">
                <a:sym typeface="Symbol" panose="05050102010706020507" pitchFamily="18" charset="2"/>
              </a:rPr>
              <a:t>Ruas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kanan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dari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hasil</a:t>
            </a:r>
            <a:r>
              <a:rPr lang="en-US" dirty="0">
                <a:sym typeface="Symbol" panose="05050102010706020507" pitchFamily="18" charset="2"/>
              </a:rPr>
              <a:t> step 3 (</a:t>
            </a:r>
            <a:r>
              <a:rPr lang="en-US" dirty="0" err="1">
                <a:sym typeface="Symbol" panose="05050102010706020507" pitchFamily="18" charset="2"/>
              </a:rPr>
              <a:t>sebelah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tanda</a:t>
            </a:r>
            <a:r>
              <a:rPr lang="en-US" dirty="0">
                <a:sym typeface="Symbol" panose="05050102010706020507" pitchFamily="18" charset="2"/>
              </a:rPr>
              <a:t> |) </a:t>
            </a:r>
            <a:r>
              <a:rPr lang="en-US" dirty="0" err="1">
                <a:sym typeface="Symbol" panose="05050102010706020507" pitchFamily="18" charset="2"/>
              </a:rPr>
              <a:t>menjadi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/>
              <a:t>P</a:t>
            </a:r>
            <a:r>
              <a:rPr lang="en-US" baseline="-25000" dirty="0"/>
              <a:t>B</a:t>
            </a:r>
            <a:r>
              <a:rPr lang="en-US" baseline="-25000" dirty="0">
                <a:sym typeface="Symbol" panose="05050102010706020507" pitchFamily="18" charset="2"/>
              </a:rPr>
              <a:t>B’   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r>
              <a:rPr lang="en-US" dirty="0" err="1"/>
              <a:t>Algoritma</a:t>
            </a:r>
            <a:r>
              <a:rPr lang="en-US" dirty="0"/>
              <a:t> di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diringkas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diagram:</a:t>
            </a:r>
          </a:p>
          <a:p>
            <a:endParaRPr lang="en-US" dirty="0"/>
          </a:p>
          <a:p>
            <a:pPr marL="457200" lvl="1" indent="0">
              <a:buNone/>
            </a:pPr>
            <a:r>
              <a:rPr lang="en-US" sz="2800" dirty="0"/>
              <a:t>     [ basis </a:t>
            </a:r>
            <a:r>
              <a:rPr lang="en-US" sz="2800" dirty="0" err="1"/>
              <a:t>baru</a:t>
            </a:r>
            <a:r>
              <a:rPr lang="en-US" sz="2800" dirty="0"/>
              <a:t> | basis lama]          </a:t>
            </a:r>
            <a:r>
              <a:rPr lang="en-US" sz="2800" dirty="0">
                <a:sym typeface="Symbol" panose="05050102010706020507" pitchFamily="18" charset="2"/>
              </a:rPr>
              <a:t> [ </a:t>
            </a:r>
            <a:r>
              <a:rPr lang="en-US" sz="2800" i="1" dirty="0">
                <a:sym typeface="Symbol" panose="05050102010706020507" pitchFamily="18" charset="2"/>
              </a:rPr>
              <a:t>I</a:t>
            </a:r>
            <a:r>
              <a:rPr lang="en-US" sz="2800" dirty="0">
                <a:sym typeface="Symbol" panose="05050102010706020507" pitchFamily="18" charset="2"/>
              </a:rPr>
              <a:t> |</a:t>
            </a:r>
            <a:r>
              <a:rPr lang="en-US" sz="2800" dirty="0"/>
              <a:t> P</a:t>
            </a:r>
            <a:r>
              <a:rPr lang="en-US" sz="2800" baseline="-25000" dirty="0"/>
              <a:t>B</a:t>
            </a:r>
            <a:r>
              <a:rPr lang="en-US" sz="2800" baseline="-25000" dirty="0">
                <a:sym typeface="Symbol" panose="05050102010706020507" pitchFamily="18" charset="2"/>
              </a:rPr>
              <a:t>B’</a:t>
            </a:r>
            <a:r>
              <a:rPr lang="en-US" sz="2800" dirty="0">
                <a:sym typeface="Symbol" panose="05050102010706020507" pitchFamily="18" charset="2"/>
              </a:rPr>
              <a:t> ] </a:t>
            </a: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535777-3FA4-4ED5-AFE8-D7A8D93CB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16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93433C9-05DE-4643-8B2C-D86E3C9AFF38}"/>
              </a:ext>
            </a:extLst>
          </p:cNvPr>
          <p:cNvSpPr txBox="1"/>
          <p:nvPr/>
        </p:nvSpPr>
        <p:spPr>
          <a:xfrm>
            <a:off x="5608320" y="5364061"/>
            <a:ext cx="574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OBE</a:t>
            </a:r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153BE323-897A-4E7E-A1F0-62D815CE0286}"/>
              </a:ext>
            </a:extLst>
          </p:cNvPr>
          <p:cNvSpPr/>
          <p:nvPr/>
        </p:nvSpPr>
        <p:spPr>
          <a:xfrm>
            <a:off x="5516880" y="5733393"/>
            <a:ext cx="665636" cy="1289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1204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C12D904-366E-4935-A487-F6F29EB76D1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451946"/>
                <a:ext cx="10515600" cy="6085488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sz="2400" b="1" dirty="0"/>
                  <a:t>Contoh 15</a:t>
                </a:r>
                <a:r>
                  <a:rPr lang="en-US" sz="2400" dirty="0"/>
                  <a:t>: Di </a:t>
                </a:r>
                <a:r>
                  <a:rPr lang="en-US" sz="2400" dirty="0" err="1"/>
                  <a:t>dalam</a:t>
                </a:r>
                <a:r>
                  <a:rPr lang="en-US" sz="2400" dirty="0"/>
                  <a:t> R</a:t>
                </a:r>
                <a:r>
                  <a:rPr lang="en-US" sz="2400" baseline="30000" dirty="0"/>
                  <a:t>2</a:t>
                </a:r>
                <a:r>
                  <a:rPr lang="en-US" sz="2400" dirty="0"/>
                  <a:t>, basis </a:t>
                </a:r>
                <a:r>
                  <a:rPr lang="en-US" sz="2400" dirty="0" err="1"/>
                  <a:t>standardnya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adalah</a:t>
                </a:r>
                <a:r>
                  <a:rPr lang="en-US" sz="2400" dirty="0"/>
                  <a:t> B = {</a:t>
                </a:r>
                <a:r>
                  <a:rPr lang="en-US" sz="2400" b="1" dirty="0"/>
                  <a:t>u</a:t>
                </a:r>
                <a:r>
                  <a:rPr lang="en-US" sz="2400" b="1" baseline="-25000" dirty="0"/>
                  <a:t>1</a:t>
                </a:r>
                <a:r>
                  <a:rPr lang="en-US" sz="2400" dirty="0"/>
                  <a:t>, </a:t>
                </a:r>
                <a:r>
                  <a:rPr lang="en-US" sz="2400" b="1" dirty="0"/>
                  <a:t>u</a:t>
                </a:r>
                <a:r>
                  <a:rPr lang="en-US" sz="2400" b="1" baseline="-25000" dirty="0"/>
                  <a:t>2</a:t>
                </a:r>
                <a:r>
                  <a:rPr lang="en-US" sz="2400" dirty="0"/>
                  <a:t>} = {</a:t>
                </a:r>
                <a:r>
                  <a:rPr lang="en-US" sz="2400" b="1" dirty="0" err="1"/>
                  <a:t>i</a:t>
                </a:r>
                <a:r>
                  <a:rPr lang="en-US" sz="2400" dirty="0"/>
                  <a:t>, </a:t>
                </a:r>
                <a:r>
                  <a:rPr lang="en-US" sz="2400" b="1" dirty="0"/>
                  <a:t>j</a:t>
                </a:r>
                <a:r>
                  <a:rPr lang="en-US" sz="2400" dirty="0"/>
                  <a:t>} = {(1,0), (0, 1)}. Basis yang lain </a:t>
                </a:r>
                <a:r>
                  <a:rPr lang="en-US" sz="2400" dirty="0" err="1"/>
                  <a:t>untuk</a:t>
                </a:r>
                <a:r>
                  <a:rPr lang="en-US" sz="2400" dirty="0"/>
                  <a:t> R</a:t>
                </a:r>
                <a:r>
                  <a:rPr lang="en-US" sz="2400" baseline="30000" dirty="0"/>
                  <a:t>2</a:t>
                </a:r>
                <a:r>
                  <a:rPr lang="en-US" sz="2400" dirty="0"/>
                  <a:t> </a:t>
                </a:r>
                <a:r>
                  <a:rPr lang="en-US" sz="2400" dirty="0" err="1"/>
                  <a:t>adalah</a:t>
                </a:r>
                <a:r>
                  <a:rPr lang="en-US" sz="2400" dirty="0"/>
                  <a:t> B’= {</a:t>
                </a:r>
                <a:r>
                  <a:rPr lang="en-US" sz="2400" b="1" dirty="0"/>
                  <a:t>u</a:t>
                </a:r>
                <a:r>
                  <a:rPr lang="en-US" sz="2400" dirty="0"/>
                  <a:t>’</a:t>
                </a:r>
                <a:r>
                  <a:rPr lang="en-US" sz="2400" b="1" baseline="-25000" dirty="0"/>
                  <a:t>1</a:t>
                </a:r>
                <a:r>
                  <a:rPr lang="en-US" sz="2400" dirty="0"/>
                  <a:t>, </a:t>
                </a:r>
                <a:r>
                  <a:rPr lang="en-US" sz="2400" b="1" dirty="0"/>
                  <a:t>u</a:t>
                </a:r>
                <a:r>
                  <a:rPr lang="en-US" sz="2400" dirty="0"/>
                  <a:t>’</a:t>
                </a:r>
                <a:r>
                  <a:rPr lang="en-US" sz="2400" b="1" baseline="-25000" dirty="0"/>
                  <a:t>2</a:t>
                </a:r>
                <a:r>
                  <a:rPr lang="en-US" sz="2400" dirty="0"/>
                  <a:t>} = {(1, 1), (2, 1)}</a:t>
                </a:r>
              </a:p>
              <a:p>
                <a:pPr marL="514350" indent="-514350">
                  <a:buAutoNum type="alphaLcParenBoth"/>
                </a:pPr>
                <a:r>
                  <a:rPr lang="en-US" sz="2400" dirty="0" err="1"/>
                  <a:t>Tentukan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matriks</a:t>
                </a:r>
                <a:r>
                  <a:rPr lang="en-US" sz="2400" dirty="0"/>
                  <a:t> </a:t>
                </a:r>
                <a:r>
                  <a:rPr lang="en-US" sz="2400" dirty="0" err="1"/>
                  <a:t>transisi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dari</a:t>
                </a:r>
                <a:r>
                  <a:rPr lang="en-US" sz="2400" dirty="0"/>
                  <a:t> B’ </a:t>
                </a:r>
                <a:r>
                  <a:rPr lang="en-US" sz="2400" dirty="0" err="1"/>
                  <a:t>ke</a:t>
                </a:r>
                <a:r>
                  <a:rPr lang="en-US" sz="2400" dirty="0"/>
                  <a:t> B</a:t>
                </a:r>
              </a:p>
              <a:p>
                <a:pPr marL="514350" indent="-514350">
                  <a:buAutoNum type="alphaLcParenBoth"/>
                </a:pPr>
                <a:r>
                  <a:rPr lang="en-US" sz="2400" dirty="0" err="1"/>
                  <a:t>Tentukan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matriks</a:t>
                </a:r>
                <a:r>
                  <a:rPr lang="en-US" sz="2400" dirty="0"/>
                  <a:t> </a:t>
                </a:r>
                <a:r>
                  <a:rPr lang="en-US" sz="2400" dirty="0" err="1"/>
                  <a:t>transisi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dari</a:t>
                </a:r>
                <a:r>
                  <a:rPr lang="en-US" sz="2400" dirty="0"/>
                  <a:t> B </a:t>
                </a:r>
                <a:r>
                  <a:rPr lang="en-US" sz="2400" dirty="0" err="1"/>
                  <a:t>ke</a:t>
                </a:r>
                <a:r>
                  <a:rPr lang="en-US" sz="2400" dirty="0"/>
                  <a:t> B’  </a:t>
                </a:r>
              </a:p>
              <a:p>
                <a:pPr marL="0" indent="0">
                  <a:buNone/>
                </a:pPr>
                <a:r>
                  <a:rPr lang="en-US" sz="2400" u="sng" dirty="0" err="1"/>
                  <a:t>Jawaban</a:t>
                </a:r>
                <a:r>
                  <a:rPr lang="en-US" sz="2400" dirty="0"/>
                  <a:t>:</a:t>
                </a:r>
              </a:p>
              <a:p>
                <a:pPr marL="457200" indent="-457200">
                  <a:buAutoNum type="alphaLcParenBoth"/>
                </a:pPr>
                <a:r>
                  <a:rPr lang="en-US" sz="2400" dirty="0"/>
                  <a:t>Pada </a:t>
                </a:r>
                <a:r>
                  <a:rPr lang="en-US" sz="2400" dirty="0" err="1"/>
                  <a:t>kasus</a:t>
                </a:r>
                <a:r>
                  <a:rPr lang="en-US" sz="2400" dirty="0"/>
                  <a:t> </a:t>
                </a:r>
                <a:r>
                  <a:rPr lang="en-US" sz="2400" dirty="0" err="1"/>
                  <a:t>ini</a:t>
                </a:r>
                <a:r>
                  <a:rPr lang="en-US" sz="2400" dirty="0"/>
                  <a:t>, B’ = basis lama, dan B = basis </a:t>
                </a:r>
                <a:r>
                  <a:rPr lang="en-US" sz="2400" dirty="0" err="1"/>
                  <a:t>baru</a:t>
                </a:r>
                <a:r>
                  <a:rPr lang="en-US" sz="2400" dirty="0"/>
                  <a:t> </a:t>
                </a:r>
              </a:p>
              <a:p>
                <a:pPr marL="0" indent="0">
                  <a:spcBef>
                    <a:spcPts val="1800"/>
                  </a:spcBef>
                  <a:buNone/>
                </a:pPr>
                <a:r>
                  <a:rPr lang="en-US" sz="2400" dirty="0"/>
                  <a:t>	[ basis </a:t>
                </a:r>
                <a:r>
                  <a:rPr lang="en-US" sz="2400" dirty="0" err="1"/>
                  <a:t>baru</a:t>
                </a:r>
                <a:r>
                  <a:rPr lang="en-US" sz="2400" dirty="0"/>
                  <a:t> | basis lama ]  =</a:t>
                </a:r>
              </a:p>
              <a:p>
                <a:pPr marL="457200" indent="-457200">
                  <a:spcBef>
                    <a:spcPts val="1800"/>
                  </a:spcBef>
                  <a:buNone/>
                </a:pPr>
                <a:r>
                  <a:rPr lang="en-US" sz="2400" dirty="0"/>
                  <a:t>      Karena </a:t>
                </a:r>
                <a:r>
                  <a:rPr lang="en-US" sz="2400" dirty="0" err="1"/>
                  <a:t>ruas</a:t>
                </a:r>
                <a:r>
                  <a:rPr lang="en-US" sz="2400" dirty="0"/>
                  <a:t> </a:t>
                </a:r>
                <a:r>
                  <a:rPr lang="en-US" sz="2400" dirty="0" err="1"/>
                  <a:t>kiri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sudah</a:t>
                </a:r>
                <a:r>
                  <a:rPr lang="en-US" sz="2400" dirty="0"/>
                  <a:t> </a:t>
                </a:r>
                <a:r>
                  <a:rPr lang="en-US" sz="2400" dirty="0" err="1"/>
                  <a:t>berbentuk</a:t>
                </a:r>
                <a:r>
                  <a:rPr lang="en-US" sz="2400" dirty="0"/>
                  <a:t> </a:t>
                </a:r>
                <a:r>
                  <a:rPr lang="en-US" sz="2400" dirty="0" err="1"/>
                  <a:t>matriks</a:t>
                </a:r>
                <a:r>
                  <a:rPr lang="en-US" sz="2400" dirty="0"/>
                  <a:t> </a:t>
                </a:r>
                <a:r>
                  <a:rPr lang="en-US" sz="2400" dirty="0" err="1"/>
                  <a:t>identitas</a:t>
                </a:r>
                <a:r>
                  <a:rPr lang="en-US" sz="2400" dirty="0"/>
                  <a:t>, </a:t>
                </a:r>
                <a:r>
                  <a:rPr lang="en-US" sz="2400" dirty="0" err="1"/>
                  <a:t>maka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tidak</a:t>
                </a:r>
                <a:r>
                  <a:rPr lang="en-US" sz="2400" dirty="0"/>
                  <a:t> </a:t>
                </a:r>
                <a:r>
                  <a:rPr lang="en-US" sz="2400" dirty="0" err="1"/>
                  <a:t>perlu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dilakukan</a:t>
                </a:r>
                <a:r>
                  <a:rPr lang="en-US" sz="2400" dirty="0"/>
                  <a:t> OBE, </a:t>
                </a:r>
                <a:r>
                  <a:rPr lang="en-US" sz="2400" dirty="0" err="1"/>
                  <a:t>sehingga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matriks</a:t>
                </a:r>
                <a:r>
                  <a:rPr lang="en-US" sz="2400" dirty="0"/>
                  <a:t> </a:t>
                </a:r>
                <a:r>
                  <a:rPr lang="en-US" sz="2400" dirty="0" err="1"/>
                  <a:t>transisi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adalah</a:t>
                </a:r>
                <a:r>
                  <a:rPr lang="en-US" sz="2400" dirty="0"/>
                  <a:t> P</a:t>
                </a:r>
                <a:r>
                  <a:rPr lang="en-US" sz="2400" baseline="-25000" dirty="0"/>
                  <a:t>B’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B</a:t>
                </a:r>
                <a:r>
                  <a:rPr lang="en-US" sz="2400" dirty="0">
                    <a:sym typeface="Symbol" panose="05050102010706020507" pitchFamily="18" charset="2"/>
                  </a:rPr>
                  <a:t> 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</a:t>
                </a:r>
              </a:p>
              <a:p>
                <a:pPr marL="0" indent="0">
                  <a:buNone/>
                </a:pPr>
                <a:r>
                  <a:rPr lang="en-US" sz="2400" dirty="0"/>
                  <a:t>(b)  Pada </a:t>
                </a:r>
                <a:r>
                  <a:rPr lang="en-US" sz="2400" dirty="0" err="1"/>
                  <a:t>kasus</a:t>
                </a:r>
                <a:r>
                  <a:rPr lang="en-US" sz="2400" dirty="0"/>
                  <a:t> </a:t>
                </a:r>
                <a:r>
                  <a:rPr lang="en-US" sz="2400" dirty="0" err="1"/>
                  <a:t>ini</a:t>
                </a:r>
                <a:r>
                  <a:rPr lang="en-US" sz="2400" dirty="0"/>
                  <a:t>, B = basis lama, dan B’ = basis </a:t>
                </a:r>
                <a:r>
                  <a:rPr lang="en-US" sz="2400" dirty="0" err="1"/>
                  <a:t>baru</a:t>
                </a:r>
                <a:r>
                  <a:rPr lang="en-US" sz="2400" dirty="0"/>
                  <a:t> </a:t>
                </a:r>
              </a:p>
              <a:p>
                <a:pPr marL="0" indent="0">
                  <a:spcBef>
                    <a:spcPts val="1800"/>
                  </a:spcBef>
                  <a:buNone/>
                </a:pPr>
                <a:r>
                  <a:rPr lang="en-US" sz="2400" dirty="0"/>
                  <a:t>	[ basis </a:t>
                </a:r>
                <a:r>
                  <a:rPr lang="en-US" sz="2400" dirty="0" err="1"/>
                  <a:t>baru</a:t>
                </a:r>
                <a:r>
                  <a:rPr lang="en-US" sz="2400" dirty="0"/>
                  <a:t> | basis lama ]  = </a:t>
                </a:r>
              </a:p>
              <a:p>
                <a:pPr marL="457200" indent="-457200">
                  <a:spcBef>
                    <a:spcPts val="1800"/>
                  </a:spcBef>
                  <a:buNone/>
                </a:pPr>
                <a:r>
                  <a:rPr lang="en-US" sz="2400" dirty="0"/>
                  <a:t>       </a:t>
                </a:r>
                <a:r>
                  <a:rPr lang="en-US" sz="2400" dirty="0" err="1"/>
                  <a:t>Matriks</a:t>
                </a:r>
                <a:r>
                  <a:rPr lang="en-US" sz="2400" dirty="0"/>
                  <a:t> </a:t>
                </a:r>
                <a:r>
                  <a:rPr lang="en-US" sz="2400" dirty="0" err="1"/>
                  <a:t>transisi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adalah</a:t>
                </a:r>
                <a:r>
                  <a:rPr lang="en-US" sz="2400" dirty="0"/>
                  <a:t> P</a:t>
                </a:r>
                <a:r>
                  <a:rPr lang="en-US" sz="2400" baseline="-25000" dirty="0"/>
                  <a:t>B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B’</a:t>
                </a:r>
                <a:r>
                  <a:rPr lang="en-US" sz="2400" dirty="0">
                    <a:sym typeface="Symbol" panose="05050102010706020507" pitchFamily="18" charset="2"/>
                  </a:rPr>
                  <a:t> 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−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−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</a:t>
                </a:r>
              </a:p>
              <a:p>
                <a:pPr marL="457200" indent="-457200">
                  <a:spcBef>
                    <a:spcPts val="1800"/>
                  </a:spcBef>
                  <a:buNone/>
                </a:pPr>
                <a:r>
                  <a:rPr lang="en-US" sz="2400" dirty="0"/>
                  <a:t>	           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C12D904-366E-4935-A487-F6F29EB76D1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451946"/>
                <a:ext cx="10515600" cy="6085488"/>
              </a:xfrm>
              <a:blipFill>
                <a:blip r:embed="rId2"/>
                <a:stretch>
                  <a:fillRect l="-928" t="-1403" r="-1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EFAA0D-4D8B-494D-8CE5-BB211144F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17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417EAF5B-06A6-4D4F-A522-C8AABA540279}"/>
                  </a:ext>
                </a:extLst>
              </p:cNvPr>
              <p:cNvSpPr/>
              <p:nvPr/>
            </p:nvSpPr>
            <p:spPr>
              <a:xfrm>
                <a:off x="5228508" y="2954973"/>
                <a:ext cx="2143760" cy="7496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</a:t>
                </a:r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417EAF5B-06A6-4D4F-A522-C8AABA54027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8508" y="2954973"/>
                <a:ext cx="2143760" cy="74962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Arrow: Right 9">
            <a:extLst>
              <a:ext uri="{FF2B5EF4-FFF2-40B4-BE49-F238E27FC236}">
                <a16:creationId xmlns:a16="http://schemas.microsoft.com/office/drawing/2014/main" id="{389A11A8-7F34-4D30-9C5F-554F4D3FC8A4}"/>
              </a:ext>
            </a:extLst>
          </p:cNvPr>
          <p:cNvSpPr/>
          <p:nvPr/>
        </p:nvSpPr>
        <p:spPr>
          <a:xfrm>
            <a:off x="7059962" y="3298395"/>
            <a:ext cx="665636" cy="1289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58EBD7B-4874-469A-A298-53F850657334}"/>
              </a:ext>
            </a:extLst>
          </p:cNvPr>
          <p:cNvSpPr/>
          <p:nvPr/>
        </p:nvSpPr>
        <p:spPr>
          <a:xfrm>
            <a:off x="7790168" y="3098954"/>
            <a:ext cx="16177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ym typeface="Symbol" panose="05050102010706020507" pitchFamily="18" charset="2"/>
              </a:rPr>
              <a:t>[ </a:t>
            </a:r>
            <a:r>
              <a:rPr lang="en-US" sz="2400" i="1" dirty="0">
                <a:sym typeface="Symbol" panose="05050102010706020507" pitchFamily="18" charset="2"/>
              </a:rPr>
              <a:t>I</a:t>
            </a:r>
            <a:r>
              <a:rPr lang="en-US" sz="2400" dirty="0">
                <a:sym typeface="Symbol" panose="05050102010706020507" pitchFamily="18" charset="2"/>
              </a:rPr>
              <a:t> |</a:t>
            </a:r>
            <a:r>
              <a:rPr lang="en-US" sz="2400" dirty="0"/>
              <a:t> P</a:t>
            </a:r>
            <a:r>
              <a:rPr lang="en-US" sz="2400" baseline="-25000" dirty="0"/>
              <a:t>B’</a:t>
            </a:r>
            <a:r>
              <a:rPr lang="en-US" sz="2400" baseline="-25000" dirty="0">
                <a:sym typeface="Symbol" panose="05050102010706020507" pitchFamily="18" charset="2"/>
              </a:rPr>
              <a:t>B</a:t>
            </a:r>
            <a:r>
              <a:rPr lang="en-US" sz="2400" dirty="0">
                <a:sym typeface="Symbol" panose="05050102010706020507" pitchFamily="18" charset="2"/>
              </a:rPr>
              <a:t> ] 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A7B84DD7-503F-4F91-B2A0-C584C9808DE9}"/>
                  </a:ext>
                </a:extLst>
              </p:cNvPr>
              <p:cNvSpPr/>
              <p:nvPr/>
            </p:nvSpPr>
            <p:spPr>
              <a:xfrm>
                <a:off x="5249020" y="5020255"/>
                <a:ext cx="2143760" cy="7496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</a:t>
                </a: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A7B84DD7-503F-4F91-B2A0-C584C9808DE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9020" y="5020255"/>
                <a:ext cx="2143760" cy="74962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Arrow: Right 12">
            <a:extLst>
              <a:ext uri="{FF2B5EF4-FFF2-40B4-BE49-F238E27FC236}">
                <a16:creationId xmlns:a16="http://schemas.microsoft.com/office/drawing/2014/main" id="{4DACEF62-AF0B-442E-B639-97C4337E5F81}"/>
              </a:ext>
            </a:extLst>
          </p:cNvPr>
          <p:cNvSpPr/>
          <p:nvPr/>
        </p:nvSpPr>
        <p:spPr>
          <a:xfrm>
            <a:off x="7124532" y="5330605"/>
            <a:ext cx="665636" cy="1289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CD0D30C-16CF-4498-8BEF-34C058A8CD07}"/>
                  </a:ext>
                </a:extLst>
              </p:cNvPr>
              <p:cNvSpPr/>
              <p:nvPr/>
            </p:nvSpPr>
            <p:spPr>
              <a:xfrm>
                <a:off x="7838440" y="5020255"/>
                <a:ext cx="2143760" cy="7496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</a:t>
                </a: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CD0D30C-16CF-4498-8BEF-34C058A8CD0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8440" y="5020255"/>
                <a:ext cx="2143760" cy="749629"/>
              </a:xfrm>
              <a:prstGeom prst="rect">
                <a:avLst/>
              </a:prstGeom>
              <a:blipFill>
                <a:blip r:embed="rId5"/>
                <a:stretch>
                  <a:fillRect r="-28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CEF2350D-ADC5-41FF-8FCD-CCB5129B5EB8}"/>
              </a:ext>
            </a:extLst>
          </p:cNvPr>
          <p:cNvSpPr txBox="1"/>
          <p:nvPr/>
        </p:nvSpPr>
        <p:spPr>
          <a:xfrm>
            <a:off x="7080282" y="3021115"/>
            <a:ext cx="574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OBE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331B443-61A2-42CC-9F7E-BF82854F023B}"/>
              </a:ext>
            </a:extLst>
          </p:cNvPr>
          <p:cNvSpPr txBox="1"/>
          <p:nvPr/>
        </p:nvSpPr>
        <p:spPr>
          <a:xfrm>
            <a:off x="7151402" y="5025735"/>
            <a:ext cx="574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OBE</a:t>
            </a:r>
          </a:p>
        </p:txBody>
      </p:sp>
    </p:spTree>
    <p:extLst>
      <p:ext uri="{BB962C8B-B14F-4D97-AF65-F5344CB8AC3E}">
        <p14:creationId xmlns:p14="http://schemas.microsoft.com/office/powerpoint/2010/main" val="18440927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5D37A8C-7427-4D7D-903E-EB48035C335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934720"/>
                <a:ext cx="10515600" cy="5242243"/>
              </a:xfrm>
            </p:spPr>
            <p:txBody>
              <a:bodyPr/>
              <a:lstStyle/>
              <a:p>
                <a:r>
                  <a:rPr lang="en-US" sz="2400" dirty="0"/>
                  <a:t>Menghitung </a:t>
                </a:r>
                <a:r>
                  <a:rPr lang="en-US" sz="2400" dirty="0" err="1"/>
                  <a:t>koordinat</a:t>
                </a:r>
                <a:r>
                  <a:rPr lang="en-US" sz="2400" dirty="0"/>
                  <a:t> </a:t>
                </a:r>
                <a:r>
                  <a:rPr lang="en-US" sz="2400" dirty="0" err="1"/>
                  <a:t>vektor</a:t>
                </a:r>
                <a:r>
                  <a:rPr lang="en-US" sz="2400" dirty="0"/>
                  <a:t> </a:t>
                </a:r>
                <a:r>
                  <a:rPr lang="en-US" sz="2400" b="1" dirty="0"/>
                  <a:t>v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dari</a:t>
                </a:r>
                <a:r>
                  <a:rPr lang="en-US" sz="2400" dirty="0"/>
                  <a:t> basis B </a:t>
                </a:r>
                <a:r>
                  <a:rPr lang="en-US" sz="2400" dirty="0" err="1"/>
                  <a:t>ke</a:t>
                </a:r>
                <a:r>
                  <a:rPr lang="en-US" sz="2400" dirty="0"/>
                  <a:t> B’: </a:t>
                </a:r>
              </a:p>
              <a:p>
                <a:pPr marL="0" indent="0">
                  <a:buNone/>
                </a:pPr>
                <a:r>
                  <a:rPr lang="en-US" sz="2400" dirty="0"/>
                  <a:t>	 [</a:t>
                </a:r>
                <a:r>
                  <a:rPr lang="en-US" sz="2400" b="1" dirty="0"/>
                  <a:t>v</a:t>
                </a:r>
                <a:r>
                  <a:rPr lang="en-US" sz="2400" dirty="0"/>
                  <a:t>]</a:t>
                </a:r>
                <a:r>
                  <a:rPr lang="en-US" sz="2400" baseline="-25000" dirty="0"/>
                  <a:t>B’</a:t>
                </a:r>
                <a:r>
                  <a:rPr lang="en-US" sz="2400" dirty="0"/>
                  <a:t> = P</a:t>
                </a:r>
                <a:r>
                  <a:rPr lang="en-US" sz="2400" baseline="-25000" dirty="0"/>
                  <a:t>B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B’ </a:t>
                </a:r>
                <a:r>
                  <a:rPr lang="en-US" sz="2400" dirty="0"/>
                  <a:t>[</a:t>
                </a:r>
                <a:r>
                  <a:rPr lang="en-US" sz="2400" b="1" dirty="0"/>
                  <a:t>v</a:t>
                </a:r>
                <a:r>
                  <a:rPr lang="en-US" sz="2400" dirty="0"/>
                  <a:t>]</a:t>
                </a:r>
                <a:r>
                  <a:rPr lang="en-US" sz="2400" baseline="-25000" dirty="0"/>
                  <a:t>B  </a:t>
                </a:r>
              </a:p>
              <a:p>
                <a:pPr marL="0" indent="0">
                  <a:buNone/>
                </a:pPr>
                <a:endParaRPr lang="en-US" sz="2400" baseline="-25000" dirty="0"/>
              </a:p>
              <a:p>
                <a:r>
                  <a:rPr lang="en-US" sz="2400" dirty="0" err="1"/>
                  <a:t>Menghitung</a:t>
                </a:r>
                <a:r>
                  <a:rPr lang="en-US" sz="2400" dirty="0"/>
                  <a:t> </a:t>
                </a:r>
                <a:r>
                  <a:rPr lang="en-US" sz="2400" dirty="0" err="1"/>
                  <a:t>koordinat</a:t>
                </a:r>
                <a:r>
                  <a:rPr lang="en-US" sz="2400" dirty="0"/>
                  <a:t> </a:t>
                </a:r>
                <a:r>
                  <a:rPr lang="en-US" sz="2400" dirty="0" err="1"/>
                  <a:t>vektor</a:t>
                </a:r>
                <a:r>
                  <a:rPr lang="en-US" sz="2400" dirty="0"/>
                  <a:t> </a:t>
                </a:r>
                <a:r>
                  <a:rPr lang="en-US" sz="2400" b="1" dirty="0"/>
                  <a:t>v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dari</a:t>
                </a:r>
                <a:r>
                  <a:rPr lang="en-US" sz="2400" dirty="0"/>
                  <a:t> basis B’ </a:t>
                </a:r>
                <a:r>
                  <a:rPr lang="en-US" sz="2400" dirty="0" err="1"/>
                  <a:t>ke</a:t>
                </a:r>
                <a:r>
                  <a:rPr lang="en-US" sz="2400" dirty="0"/>
                  <a:t> B: </a:t>
                </a:r>
              </a:p>
              <a:p>
                <a:pPr marL="0" indent="0">
                  <a:buNone/>
                </a:pPr>
                <a:r>
                  <a:rPr lang="en-US" sz="2400" dirty="0"/>
                  <a:t>	 [</a:t>
                </a:r>
                <a:r>
                  <a:rPr lang="en-US" sz="2400" b="1" dirty="0"/>
                  <a:t>v</a:t>
                </a:r>
                <a:r>
                  <a:rPr lang="en-US" sz="2400" dirty="0"/>
                  <a:t>]</a:t>
                </a:r>
                <a:r>
                  <a:rPr lang="en-US" sz="2400" baseline="-25000" dirty="0"/>
                  <a:t>B</a:t>
                </a:r>
                <a:r>
                  <a:rPr lang="en-US" sz="2400" dirty="0"/>
                  <a:t> = P</a:t>
                </a:r>
                <a:r>
                  <a:rPr lang="en-US" sz="2400" baseline="-25000" dirty="0"/>
                  <a:t>B’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B </a:t>
                </a:r>
                <a:r>
                  <a:rPr lang="en-US" sz="2400" dirty="0"/>
                  <a:t>[</a:t>
                </a:r>
                <a:r>
                  <a:rPr lang="en-US" sz="2400" b="1" dirty="0"/>
                  <a:t>v</a:t>
                </a:r>
                <a:r>
                  <a:rPr lang="en-US" sz="2400" dirty="0"/>
                  <a:t>]</a:t>
                </a:r>
                <a:r>
                  <a:rPr lang="en-US" sz="2400" baseline="-25000" dirty="0"/>
                  <a:t>B’   </a:t>
                </a:r>
              </a:p>
              <a:p>
                <a:pPr marL="0" indent="0">
                  <a:buNone/>
                </a:pPr>
                <a:endParaRPr lang="en-US" baseline="-25000" dirty="0"/>
              </a:p>
              <a:p>
                <a:pPr marL="0" indent="0">
                  <a:buNone/>
                </a:pPr>
                <a:r>
                  <a:rPr lang="en-US" sz="2400" b="1" dirty="0" err="1"/>
                  <a:t>Contoh</a:t>
                </a:r>
                <a:r>
                  <a:rPr lang="en-US" sz="2400" b="1" dirty="0"/>
                  <a:t> 16</a:t>
                </a:r>
                <a:r>
                  <a:rPr lang="en-US" sz="2400" dirty="0"/>
                  <a:t>: </a:t>
                </a:r>
                <a:r>
                  <a:rPr lang="en-US" sz="2400" dirty="0" err="1"/>
                  <a:t>Berdasarkan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Contoh</a:t>
                </a:r>
                <a:r>
                  <a:rPr lang="en-US" sz="2400" dirty="0"/>
                  <a:t> 15, </a:t>
                </a:r>
                <a:r>
                  <a:rPr lang="en-US" sz="2400" dirty="0" err="1"/>
                  <a:t>misalkan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koordinat</a:t>
                </a:r>
                <a:r>
                  <a:rPr lang="en-US" sz="2400" dirty="0"/>
                  <a:t> </a:t>
                </a:r>
                <a:r>
                  <a:rPr lang="en-US" sz="2400" dirty="0" err="1"/>
                  <a:t>vektor</a:t>
                </a:r>
                <a:r>
                  <a:rPr lang="en-US" sz="2400" dirty="0"/>
                  <a:t> </a:t>
                </a:r>
                <a:r>
                  <a:rPr lang="en-US" sz="2400" b="1" dirty="0"/>
                  <a:t>v</a:t>
                </a:r>
                <a:r>
                  <a:rPr lang="en-US" sz="2400" dirty="0"/>
                  <a:t> pada basis B’ </a:t>
                </a:r>
                <a:r>
                  <a:rPr lang="en-US" sz="2400" dirty="0" err="1"/>
                  <a:t>adalah</a:t>
                </a:r>
                <a:r>
                  <a:rPr lang="en-US" sz="2400" dirty="0"/>
                  <a:t>  [</a:t>
                </a:r>
                <a:r>
                  <a:rPr lang="en-US" sz="2400" b="1" dirty="0"/>
                  <a:t>v</a:t>
                </a:r>
                <a:r>
                  <a:rPr lang="en-US" sz="2400" dirty="0"/>
                  <a:t>]</a:t>
                </a:r>
                <a:r>
                  <a:rPr lang="en-US" sz="2400" baseline="-25000" dirty="0"/>
                  <a:t>B’</a:t>
                </a:r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</m:m>
                      </m:e>
                    </m:d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</a:rPr>
                      <m:t>maka</m:t>
                    </m:r>
                  </m:oMath>
                </a14:m>
                <a:r>
                  <a:rPr lang="en-US" sz="2400" dirty="0"/>
                  <a:t> </a:t>
                </a:r>
                <a:r>
                  <a:rPr lang="en-US" sz="2400" dirty="0" err="1"/>
                  <a:t>koordinat</a:t>
                </a:r>
                <a:r>
                  <a:rPr lang="en-US" sz="2400" dirty="0"/>
                  <a:t> </a:t>
                </a:r>
                <a:r>
                  <a:rPr lang="en-US" sz="2400" b="1" dirty="0"/>
                  <a:t>v</a:t>
                </a:r>
                <a:r>
                  <a:rPr lang="en-US" sz="2400" dirty="0"/>
                  <a:t> pada basis B </a:t>
                </a:r>
                <a:r>
                  <a:rPr lang="en-US" sz="2400" dirty="0" err="1"/>
                  <a:t>adalah</a:t>
                </a:r>
                <a:r>
                  <a:rPr lang="en-US" sz="2400" dirty="0"/>
                  <a:t> </a:t>
                </a:r>
              </a:p>
              <a:p>
                <a:pPr marL="0" indent="0">
                  <a:buNone/>
                </a:pPr>
                <a:r>
                  <a:rPr lang="en-US" sz="2400" dirty="0"/>
                  <a:t>	</a:t>
                </a:r>
              </a:p>
              <a:p>
                <a:pPr marL="0" indent="0">
                  <a:buNone/>
                </a:pPr>
                <a:r>
                  <a:rPr lang="en-US" sz="2400" dirty="0"/>
                  <a:t>	 [</a:t>
                </a:r>
                <a:r>
                  <a:rPr lang="en-US" sz="2400" b="1" dirty="0"/>
                  <a:t>v</a:t>
                </a:r>
                <a:r>
                  <a:rPr lang="en-US" sz="2400" dirty="0"/>
                  <a:t>]</a:t>
                </a:r>
                <a:r>
                  <a:rPr lang="en-US" sz="2400" baseline="-25000" dirty="0"/>
                  <a:t>B</a:t>
                </a:r>
                <a:r>
                  <a:rPr lang="en-US" sz="2400" dirty="0"/>
                  <a:t> = P</a:t>
                </a:r>
                <a:r>
                  <a:rPr lang="en-US" sz="2400" baseline="-25000" dirty="0"/>
                  <a:t>B’</a:t>
                </a:r>
                <a:r>
                  <a:rPr lang="en-US" sz="2400" baseline="-25000" dirty="0">
                    <a:sym typeface="Symbol" panose="05050102010706020507" pitchFamily="18" charset="2"/>
                  </a:rPr>
                  <a:t>B </a:t>
                </a:r>
                <a:r>
                  <a:rPr lang="en-US" sz="2400" dirty="0"/>
                  <a:t>[</a:t>
                </a:r>
                <a:r>
                  <a:rPr lang="en-US" sz="2400" b="1" dirty="0"/>
                  <a:t>v</a:t>
                </a:r>
                <a:r>
                  <a:rPr lang="en-US" sz="2400" dirty="0"/>
                  <a:t>]</a:t>
                </a:r>
                <a:r>
                  <a:rPr lang="en-US" sz="2400" baseline="-25000" dirty="0"/>
                  <a:t>B’ </a:t>
                </a:r>
                <a:r>
                  <a:rPr lang="en-US" sz="2400" dirty="0"/>
                  <a:t>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5D37A8C-7427-4D7D-903E-EB48035C335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934720"/>
                <a:ext cx="10515600" cy="5242243"/>
              </a:xfrm>
              <a:blipFill>
                <a:blip r:embed="rId2"/>
                <a:stretch>
                  <a:fillRect l="-928" t="-16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DF60CC-2ED1-42F6-A68C-AEAB747CF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8092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05CAF0-AE0C-4A50-9DF4-7A8C4958A8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22960"/>
            <a:ext cx="10515600" cy="53540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/>
              <a:t>Contoh</a:t>
            </a:r>
            <a:r>
              <a:rPr lang="en-US" sz="2400" b="1" dirty="0"/>
              <a:t> 17 (</a:t>
            </a:r>
            <a:r>
              <a:rPr lang="en-US" sz="2400" b="1" dirty="0" err="1"/>
              <a:t>soal</a:t>
            </a:r>
            <a:r>
              <a:rPr lang="en-US" sz="2400" b="1" dirty="0"/>
              <a:t> </a:t>
            </a:r>
            <a:r>
              <a:rPr lang="en-US" sz="2400" b="1" dirty="0" err="1"/>
              <a:t>kuis</a:t>
            </a:r>
            <a:r>
              <a:rPr lang="en-US" sz="2400" b="1" dirty="0"/>
              <a:t> 2 </a:t>
            </a:r>
            <a:r>
              <a:rPr lang="en-US" sz="2400" b="1" dirty="0" err="1"/>
              <a:t>tahun</a:t>
            </a:r>
            <a:r>
              <a:rPr lang="en-US" sz="2400" b="1" dirty="0"/>
              <a:t> 2019): </a:t>
            </a:r>
            <a:r>
              <a:rPr lang="en-US" sz="2400" dirty="0" err="1"/>
              <a:t>Diketahui</a:t>
            </a:r>
            <a:r>
              <a:rPr lang="en-US" sz="2400" dirty="0"/>
              <a:t> basis B = {</a:t>
            </a:r>
            <a:r>
              <a:rPr lang="en-US" sz="2400" b="1" dirty="0"/>
              <a:t>u</a:t>
            </a:r>
            <a:r>
              <a:rPr lang="en-US" sz="2400" b="1" baseline="-25000" dirty="0"/>
              <a:t>1</a:t>
            </a:r>
            <a:r>
              <a:rPr lang="en-US" sz="2400" dirty="0"/>
              <a:t>, </a:t>
            </a:r>
            <a:r>
              <a:rPr lang="en-US" sz="2400" b="1" dirty="0"/>
              <a:t>u</a:t>
            </a:r>
            <a:r>
              <a:rPr lang="en-US" sz="2400" b="1" baseline="-25000" dirty="0"/>
              <a:t>2</a:t>
            </a:r>
            <a:r>
              <a:rPr lang="en-US" sz="2400" dirty="0"/>
              <a:t>, </a:t>
            </a:r>
            <a:r>
              <a:rPr lang="en-US" sz="2400" b="1" dirty="0"/>
              <a:t>u</a:t>
            </a:r>
            <a:r>
              <a:rPr lang="en-US" sz="2400" b="1" baseline="-25000" dirty="0"/>
              <a:t>3</a:t>
            </a:r>
            <a:r>
              <a:rPr lang="en-US" sz="2400" dirty="0"/>
              <a:t>} dan basis B’ = {</a:t>
            </a:r>
            <a:r>
              <a:rPr lang="en-US" sz="2400" b="1" dirty="0"/>
              <a:t>u</a:t>
            </a:r>
            <a:r>
              <a:rPr lang="en-US" sz="2400" dirty="0"/>
              <a:t>’</a:t>
            </a:r>
            <a:r>
              <a:rPr lang="en-US" sz="2400" b="1" baseline="-25000" dirty="0"/>
              <a:t>1</a:t>
            </a:r>
            <a:r>
              <a:rPr lang="en-US" sz="2400" dirty="0"/>
              <a:t>, </a:t>
            </a:r>
            <a:r>
              <a:rPr lang="en-US" sz="2400" b="1" dirty="0"/>
              <a:t>u</a:t>
            </a:r>
            <a:r>
              <a:rPr lang="en-US" sz="2400" dirty="0"/>
              <a:t>’</a:t>
            </a:r>
            <a:r>
              <a:rPr lang="en-US" sz="2400" b="1" baseline="-25000" dirty="0"/>
              <a:t>2</a:t>
            </a:r>
            <a:r>
              <a:rPr lang="en-US" sz="2400" dirty="0"/>
              <a:t>, </a:t>
            </a:r>
            <a:r>
              <a:rPr lang="en-US" sz="2400" b="1" dirty="0"/>
              <a:t>u</a:t>
            </a:r>
            <a:r>
              <a:rPr lang="en-US" sz="2400" dirty="0"/>
              <a:t>’</a:t>
            </a:r>
            <a:r>
              <a:rPr lang="en-US" sz="2400" b="1" baseline="-25000" dirty="0"/>
              <a:t>3</a:t>
            </a:r>
            <a:r>
              <a:rPr lang="en-US" sz="2400" dirty="0"/>
              <a:t>}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: </a:t>
            </a:r>
            <a:r>
              <a:rPr lang="en-US" sz="2400" b="1" dirty="0"/>
              <a:t>  u</a:t>
            </a:r>
            <a:r>
              <a:rPr lang="en-US" sz="2400" b="1" baseline="-25000" dirty="0"/>
              <a:t>1 </a:t>
            </a:r>
            <a:r>
              <a:rPr lang="en-US" sz="2400" dirty="0"/>
              <a:t>= (2, 1, 1), </a:t>
            </a:r>
            <a:r>
              <a:rPr lang="en-US" sz="2400" b="1" dirty="0"/>
              <a:t>u</a:t>
            </a:r>
            <a:r>
              <a:rPr lang="en-US" sz="2400" b="1" baseline="-25000" dirty="0"/>
              <a:t>2</a:t>
            </a:r>
            <a:r>
              <a:rPr lang="en-US" sz="2400" dirty="0"/>
              <a:t> = (2,  –1, 1), </a:t>
            </a:r>
            <a:r>
              <a:rPr lang="en-US" sz="2400" b="1" dirty="0"/>
              <a:t>u</a:t>
            </a:r>
            <a:r>
              <a:rPr lang="en-US" sz="2400" b="1" baseline="-25000" dirty="0"/>
              <a:t>3 </a:t>
            </a:r>
            <a:r>
              <a:rPr lang="en-US" sz="2400" dirty="0"/>
              <a:t>= (1, 2, 1)  dan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  </a:t>
            </a:r>
            <a:r>
              <a:rPr lang="en-US" sz="2400" b="1" dirty="0"/>
              <a:t>u</a:t>
            </a:r>
            <a:r>
              <a:rPr lang="en-US" sz="2400" dirty="0"/>
              <a:t>’</a:t>
            </a:r>
            <a:r>
              <a:rPr lang="en-US" sz="2400" b="1" baseline="-25000" dirty="0"/>
              <a:t>1</a:t>
            </a:r>
            <a:r>
              <a:rPr lang="en-US" sz="2400" dirty="0"/>
              <a:t> = (3, 1, –5),  </a:t>
            </a:r>
            <a:r>
              <a:rPr lang="en-US" sz="2400" b="1" dirty="0"/>
              <a:t>u</a:t>
            </a:r>
            <a:r>
              <a:rPr lang="en-US" sz="2400" dirty="0"/>
              <a:t>’</a:t>
            </a:r>
            <a:r>
              <a:rPr lang="en-US" sz="2400" b="1" baseline="-25000" dirty="0"/>
              <a:t>2 </a:t>
            </a:r>
            <a:r>
              <a:rPr lang="en-US" sz="2400" dirty="0"/>
              <a:t>= (1, 1, –3),  </a:t>
            </a:r>
            <a:r>
              <a:rPr lang="en-US" sz="2400" b="1" dirty="0"/>
              <a:t>u</a:t>
            </a:r>
            <a:r>
              <a:rPr lang="en-US" sz="2400" dirty="0"/>
              <a:t>’</a:t>
            </a:r>
            <a:r>
              <a:rPr lang="en-US" sz="2400" b="1" baseline="-25000" dirty="0"/>
              <a:t>3  </a:t>
            </a:r>
            <a:r>
              <a:rPr lang="en-US" sz="2400" dirty="0"/>
              <a:t>= (–1, 0, 2).</a:t>
            </a:r>
          </a:p>
          <a:p>
            <a:pPr marL="457200" indent="-457200">
              <a:spcBef>
                <a:spcPts val="0"/>
              </a:spcBef>
              <a:buAutoNum type="alphaLcParenBoth"/>
            </a:pPr>
            <a:r>
              <a:rPr lang="en-US" sz="2400" dirty="0" err="1"/>
              <a:t>Tentukan</a:t>
            </a:r>
            <a:r>
              <a:rPr lang="en-US" sz="2400" dirty="0"/>
              <a:t> </a:t>
            </a:r>
            <a:r>
              <a:rPr lang="en-US" sz="2400" dirty="0" err="1"/>
              <a:t>matriks</a:t>
            </a:r>
            <a:r>
              <a:rPr lang="en-US" sz="2400" dirty="0"/>
              <a:t> </a:t>
            </a:r>
            <a:r>
              <a:rPr lang="en-US" sz="2400" dirty="0" err="1"/>
              <a:t>transisi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B </a:t>
            </a:r>
            <a:r>
              <a:rPr lang="en-US" sz="2400" dirty="0" err="1"/>
              <a:t>ke</a:t>
            </a:r>
            <a:r>
              <a:rPr lang="en-US" sz="2400" dirty="0"/>
              <a:t> B’</a:t>
            </a:r>
          </a:p>
          <a:p>
            <a:pPr marL="457200" indent="-457200">
              <a:spcBef>
                <a:spcPts val="0"/>
              </a:spcBef>
              <a:buAutoNum type="alphaLcParenBoth"/>
            </a:pPr>
            <a:r>
              <a:rPr lang="en-US" sz="2400" dirty="0" err="1"/>
              <a:t>Tentukan</a:t>
            </a:r>
            <a:r>
              <a:rPr lang="en-US" sz="2400" dirty="0"/>
              <a:t> </a:t>
            </a:r>
            <a:r>
              <a:rPr lang="en-US" sz="2400" dirty="0" err="1"/>
              <a:t>matriks</a:t>
            </a:r>
            <a:r>
              <a:rPr lang="en-US" sz="2400" dirty="0"/>
              <a:t> </a:t>
            </a:r>
            <a:r>
              <a:rPr lang="en-US" sz="2400" dirty="0" err="1"/>
              <a:t>transisi</a:t>
            </a:r>
            <a:r>
              <a:rPr lang="en-US" sz="2400" dirty="0"/>
              <a:t>  </a:t>
            </a:r>
            <a:r>
              <a:rPr lang="en-US" sz="2400" dirty="0" err="1"/>
              <a:t>dari</a:t>
            </a:r>
            <a:r>
              <a:rPr lang="en-US" sz="2400" dirty="0"/>
              <a:t> basis standard </a:t>
            </a:r>
            <a:r>
              <a:rPr lang="en-US" sz="2400" dirty="0" err="1"/>
              <a:t>ke</a:t>
            </a:r>
            <a:r>
              <a:rPr lang="en-US" sz="2400" dirty="0"/>
              <a:t> B</a:t>
            </a:r>
          </a:p>
          <a:p>
            <a:pPr marL="457200" indent="-457200">
              <a:spcBef>
                <a:spcPts val="0"/>
              </a:spcBef>
              <a:buAutoNum type="alphaLcParenBoth"/>
            </a:pPr>
            <a:r>
              <a:rPr lang="en-US" sz="2400" dirty="0" err="1"/>
              <a:t>Tentukan</a:t>
            </a:r>
            <a:r>
              <a:rPr lang="en-US" sz="2400" dirty="0"/>
              <a:t> </a:t>
            </a:r>
            <a:r>
              <a:rPr lang="en-US" sz="2400" dirty="0" err="1"/>
              <a:t>matriks</a:t>
            </a:r>
            <a:r>
              <a:rPr lang="en-US" sz="2400" dirty="0"/>
              <a:t> </a:t>
            </a:r>
            <a:r>
              <a:rPr lang="en-US" sz="2400" dirty="0" err="1"/>
              <a:t>transisi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basis standard </a:t>
            </a:r>
            <a:r>
              <a:rPr lang="en-US" sz="2400" dirty="0" err="1"/>
              <a:t>ke</a:t>
            </a:r>
            <a:r>
              <a:rPr lang="en-US" sz="2400" dirty="0"/>
              <a:t> B’</a:t>
            </a:r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AutoNum type="alphaLcParenBoth"/>
            </a:pPr>
            <a:r>
              <a:rPr lang="en-US" sz="2400" dirty="0" err="1"/>
              <a:t>Tentukan</a:t>
            </a:r>
            <a:r>
              <a:rPr lang="en-US" sz="2400" dirty="0"/>
              <a:t> </a:t>
            </a:r>
            <a:r>
              <a:rPr lang="en-US" sz="2400" dirty="0" err="1"/>
              <a:t>koordinat</a:t>
            </a:r>
            <a:r>
              <a:rPr lang="en-US" sz="2400" dirty="0"/>
              <a:t> </a:t>
            </a:r>
            <a:r>
              <a:rPr lang="en-US" sz="2400" dirty="0" err="1"/>
              <a:t>vektor</a:t>
            </a:r>
            <a:r>
              <a:rPr lang="en-US" sz="2400" dirty="0"/>
              <a:t> </a:t>
            </a:r>
            <a:r>
              <a:rPr lang="en-US" sz="2400" b="1" dirty="0"/>
              <a:t>w</a:t>
            </a:r>
            <a:r>
              <a:rPr lang="en-US" sz="2400" dirty="0"/>
              <a:t> pada basis B,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koordinat</a:t>
            </a:r>
            <a:r>
              <a:rPr lang="en-US" sz="2400" dirty="0"/>
              <a:t> W pada basis standard (S) </a:t>
            </a:r>
            <a:r>
              <a:rPr lang="en-US" sz="2400" dirty="0" err="1"/>
              <a:t>adalah</a:t>
            </a:r>
            <a:r>
              <a:rPr lang="en-US" sz="2400" dirty="0"/>
              <a:t> (</a:t>
            </a:r>
            <a:r>
              <a:rPr lang="en-US" sz="2400" b="1" dirty="0"/>
              <a:t>w</a:t>
            </a:r>
            <a:r>
              <a:rPr lang="en-US" sz="2400" dirty="0"/>
              <a:t>)</a:t>
            </a:r>
            <a:r>
              <a:rPr lang="en-US" sz="2400" baseline="-25000" dirty="0"/>
              <a:t>S</a:t>
            </a:r>
            <a:r>
              <a:rPr lang="en-US" sz="2400" dirty="0"/>
              <a:t> = (–5, 8, –5).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u="sng" dirty="0" err="1"/>
              <a:t>Jawaban</a:t>
            </a:r>
            <a:r>
              <a:rPr lang="en-US" sz="2400" dirty="0"/>
              <a:t>:</a:t>
            </a:r>
          </a:p>
          <a:p>
            <a:pPr marL="457200" indent="-457200">
              <a:spcBef>
                <a:spcPts val="0"/>
              </a:spcBef>
              <a:buAutoNum type="alphaLcParenBoth"/>
            </a:pPr>
            <a:r>
              <a:rPr lang="en-US" sz="2400" dirty="0"/>
              <a:t> </a:t>
            </a:r>
            <a:r>
              <a:rPr lang="en-US" sz="2400" dirty="0" err="1"/>
              <a:t>Matriks</a:t>
            </a:r>
            <a:r>
              <a:rPr lang="en-US" sz="2400" dirty="0"/>
              <a:t> </a:t>
            </a:r>
            <a:r>
              <a:rPr lang="en-US" sz="2400" dirty="0" err="1"/>
              <a:t>transisi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B </a:t>
            </a:r>
            <a:r>
              <a:rPr lang="en-US" sz="2400" dirty="0" err="1"/>
              <a:t>ke</a:t>
            </a:r>
            <a:r>
              <a:rPr lang="en-US" sz="2400" dirty="0"/>
              <a:t> B’: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   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8F1702-D183-4F7D-BF5A-1FF32B68B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19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4B55F9D7-2A0A-4ECA-B122-A25F0BB2583B}"/>
                  </a:ext>
                </a:extLst>
              </p:cNvPr>
              <p:cNvSpPr/>
              <p:nvPr/>
            </p:nvSpPr>
            <p:spPr>
              <a:xfrm>
                <a:off x="1361440" y="4290294"/>
                <a:ext cx="3901440" cy="106894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      </a:t>
                </a:r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4B55F9D7-2A0A-4ECA-B122-A25F0BB2583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1440" y="4290294"/>
                <a:ext cx="3901440" cy="106894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939A39D2-C4B6-48C8-B9D5-0AB40C9639C3}"/>
                  </a:ext>
                </a:extLst>
              </p:cNvPr>
              <p:cNvSpPr/>
              <p:nvPr/>
            </p:nvSpPr>
            <p:spPr>
              <a:xfrm>
                <a:off x="5786120" y="4281363"/>
                <a:ext cx="5567680" cy="11104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5/2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−1/2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e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𝐵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400" dirty="0"/>
                  <a:t>         </a:t>
                </a:r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939A39D2-C4B6-48C8-B9D5-0AB40C9639C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6120" y="4281363"/>
                <a:ext cx="5567680" cy="11104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0278E5C4-06DB-4A78-A2FD-FF91D590A29A}"/>
              </a:ext>
            </a:extLst>
          </p:cNvPr>
          <p:cNvSpPr txBox="1"/>
          <p:nvPr/>
        </p:nvSpPr>
        <p:spPr>
          <a:xfrm>
            <a:off x="5262880" y="4374157"/>
            <a:ext cx="574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OBE</a:t>
            </a:r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1944B90C-E4D0-4854-B043-3265BEE6DF1F}"/>
              </a:ext>
            </a:extLst>
          </p:cNvPr>
          <p:cNvSpPr/>
          <p:nvPr/>
        </p:nvSpPr>
        <p:spPr>
          <a:xfrm>
            <a:off x="5171440" y="4786634"/>
            <a:ext cx="665636" cy="1289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E7BB9EB-C1BB-4A82-98F9-4AF70897898A}"/>
              </a:ext>
            </a:extLst>
          </p:cNvPr>
          <p:cNvSpPr/>
          <p:nvPr/>
        </p:nvSpPr>
        <p:spPr>
          <a:xfrm>
            <a:off x="1361440" y="5893326"/>
            <a:ext cx="3696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/>
              <a:t>Jadi</a:t>
            </a:r>
            <a:r>
              <a:rPr lang="en-US" sz="2400" dirty="0"/>
              <a:t>, </a:t>
            </a:r>
            <a:r>
              <a:rPr lang="en-US" sz="2400" dirty="0" err="1"/>
              <a:t>matriks</a:t>
            </a:r>
            <a:r>
              <a:rPr lang="en-US" sz="2400" dirty="0"/>
              <a:t> </a:t>
            </a:r>
            <a:r>
              <a:rPr lang="en-US" sz="2400" dirty="0" err="1"/>
              <a:t>transisi</a:t>
            </a:r>
            <a:r>
              <a:rPr lang="en-US" sz="2400" dirty="0"/>
              <a:t> P</a:t>
            </a:r>
            <a:r>
              <a:rPr lang="en-US" sz="2400" baseline="-25000" dirty="0"/>
              <a:t>B</a:t>
            </a:r>
            <a:r>
              <a:rPr lang="en-US" sz="2400" baseline="-25000" dirty="0">
                <a:sym typeface="Symbol" panose="05050102010706020507" pitchFamily="18" charset="2"/>
              </a:rPr>
              <a:t>B’</a:t>
            </a:r>
            <a:r>
              <a:rPr lang="en-US" sz="2400" dirty="0">
                <a:sym typeface="Symbol" panose="05050102010706020507" pitchFamily="18" charset="2"/>
              </a:rPr>
              <a:t> = 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2B31D1AA-9A1D-4233-A6C9-7A98D45EA55B}"/>
                  </a:ext>
                </a:extLst>
              </p:cNvPr>
              <p:cNvSpPr/>
              <p:nvPr/>
            </p:nvSpPr>
            <p:spPr>
              <a:xfrm>
                <a:off x="4916980" y="5547472"/>
                <a:ext cx="2632772" cy="11104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5/2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1/2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</a:t>
                </a: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2B31D1AA-9A1D-4233-A6C9-7A98D45EA55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6980" y="5547472"/>
                <a:ext cx="2632772" cy="11104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72632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16DC3C-C7BC-4C44-AAAF-07AC4C15B6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21360"/>
            <a:ext cx="10515600" cy="545560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err="1"/>
              <a:t>Sumber</a:t>
            </a:r>
            <a:r>
              <a:rPr lang="en-US" b="1" dirty="0"/>
              <a:t>: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Howard Anton &amp; Chris </a:t>
            </a:r>
            <a:r>
              <a:rPr lang="en-US" dirty="0" err="1"/>
              <a:t>Rores</a:t>
            </a:r>
            <a:r>
              <a:rPr lang="en-US" dirty="0"/>
              <a:t>, </a:t>
            </a:r>
            <a:r>
              <a:rPr lang="en-US" i="1" dirty="0"/>
              <a:t>Elementary Linear Algebra, 10</a:t>
            </a:r>
            <a:r>
              <a:rPr lang="en-US" i="1" baseline="30000" dirty="0"/>
              <a:t>th</a:t>
            </a:r>
            <a:r>
              <a:rPr lang="en-US" i="1" dirty="0"/>
              <a:t> Edition </a:t>
            </a:r>
          </a:p>
          <a:p>
            <a:pPr marL="0" indent="0">
              <a:buNone/>
            </a:pPr>
            <a:r>
              <a:rPr lang="en-US" i="1" dirty="0"/>
              <a:t>	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10F5921-AC98-4AC8-B93A-04020B34C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6192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D04B02-3864-4B66-845F-E1597279EC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80720"/>
            <a:ext cx="10515600" cy="6040755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(b) </a:t>
            </a:r>
            <a:r>
              <a:rPr lang="en-US" sz="2400" dirty="0" err="1"/>
              <a:t>Matriks</a:t>
            </a:r>
            <a:r>
              <a:rPr lang="en-US" sz="2400" dirty="0"/>
              <a:t> </a:t>
            </a:r>
            <a:r>
              <a:rPr lang="en-US" sz="2400" dirty="0" err="1"/>
              <a:t>transisi</a:t>
            </a:r>
            <a:r>
              <a:rPr lang="en-US" sz="2400" dirty="0"/>
              <a:t>  </a:t>
            </a:r>
            <a:r>
              <a:rPr lang="en-US" sz="2400" dirty="0" err="1"/>
              <a:t>dari</a:t>
            </a:r>
            <a:r>
              <a:rPr lang="en-US" sz="2400" dirty="0"/>
              <a:t> basis standard </a:t>
            </a:r>
            <a:r>
              <a:rPr lang="en-US" sz="2400" dirty="0" err="1"/>
              <a:t>ke</a:t>
            </a:r>
            <a:r>
              <a:rPr lang="en-US" sz="2400" dirty="0"/>
              <a:t> basis B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dirty="0"/>
              <a:t>(c) </a:t>
            </a:r>
            <a:r>
              <a:rPr lang="en-US" sz="2400" dirty="0" err="1"/>
              <a:t>Matriks</a:t>
            </a:r>
            <a:r>
              <a:rPr lang="en-US" sz="2400" dirty="0"/>
              <a:t> </a:t>
            </a:r>
            <a:r>
              <a:rPr lang="en-US" sz="2400" dirty="0" err="1"/>
              <a:t>transisi</a:t>
            </a:r>
            <a:r>
              <a:rPr lang="en-US" sz="2400" dirty="0"/>
              <a:t>  </a:t>
            </a:r>
            <a:r>
              <a:rPr lang="en-US" sz="2400" dirty="0" err="1"/>
              <a:t>dari</a:t>
            </a:r>
            <a:r>
              <a:rPr lang="en-US" sz="2400" dirty="0"/>
              <a:t> basis standard </a:t>
            </a:r>
            <a:r>
              <a:rPr lang="en-US" sz="2400" dirty="0" err="1"/>
              <a:t>ke</a:t>
            </a:r>
            <a:r>
              <a:rPr lang="en-US" sz="2400" dirty="0"/>
              <a:t> basis B’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73E334-0B25-4593-84BE-8E461B3A5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20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43E177B3-0D5C-4E7D-87D1-B4A8E1F8803E}"/>
                  </a:ext>
                </a:extLst>
              </p:cNvPr>
              <p:cNvSpPr/>
              <p:nvPr/>
            </p:nvSpPr>
            <p:spPr>
              <a:xfrm>
                <a:off x="1789475" y="1305683"/>
                <a:ext cx="3901440" cy="106894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      </a:t>
                </a: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43E177B3-0D5C-4E7D-87D1-B4A8E1F8803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9475" y="1305683"/>
                <a:ext cx="3901440" cy="106894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468EC872-BCBF-4108-884F-90E208452DFB}"/>
                  </a:ext>
                </a:extLst>
              </p:cNvPr>
              <p:cNvSpPr/>
              <p:nvPr/>
            </p:nvSpPr>
            <p:spPr>
              <a:xfrm>
                <a:off x="5613399" y="1304483"/>
                <a:ext cx="6357883" cy="11029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/2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1/2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−5/2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−1/2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−1/2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3/2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e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𝐵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400" dirty="0"/>
                  <a:t>         </a:t>
                </a:r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468EC872-BCBF-4108-884F-90E208452DF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3399" y="1304483"/>
                <a:ext cx="6357883" cy="11029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54945F9B-6403-4C57-BDFB-3FC332C02263}"/>
              </a:ext>
            </a:extLst>
          </p:cNvPr>
          <p:cNvSpPr txBox="1"/>
          <p:nvPr/>
        </p:nvSpPr>
        <p:spPr>
          <a:xfrm>
            <a:off x="5090160" y="1397277"/>
            <a:ext cx="574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OBE</a:t>
            </a:r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F8D54FBE-8C5C-40C6-9E80-78F74D1F3511}"/>
              </a:ext>
            </a:extLst>
          </p:cNvPr>
          <p:cNvSpPr/>
          <p:nvPr/>
        </p:nvSpPr>
        <p:spPr>
          <a:xfrm>
            <a:off x="4998720" y="1809754"/>
            <a:ext cx="665636" cy="1289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0D223E6-ED5D-4C2A-A248-3DFE215B9C40}"/>
              </a:ext>
            </a:extLst>
          </p:cNvPr>
          <p:cNvSpPr/>
          <p:nvPr/>
        </p:nvSpPr>
        <p:spPr>
          <a:xfrm>
            <a:off x="1188720" y="2916446"/>
            <a:ext cx="37392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/>
              <a:t>Jadi</a:t>
            </a:r>
            <a:r>
              <a:rPr lang="en-US" sz="2400" dirty="0"/>
              <a:t>, </a:t>
            </a:r>
            <a:r>
              <a:rPr lang="en-US" sz="2400" dirty="0" err="1"/>
              <a:t>matriks</a:t>
            </a:r>
            <a:r>
              <a:rPr lang="en-US" sz="2400" dirty="0"/>
              <a:t> </a:t>
            </a:r>
            <a:r>
              <a:rPr lang="en-US" sz="2400" dirty="0" err="1"/>
              <a:t>transisi</a:t>
            </a:r>
            <a:r>
              <a:rPr lang="en-US" sz="2400" dirty="0"/>
              <a:t> P</a:t>
            </a:r>
            <a:r>
              <a:rPr lang="en-US" sz="2400" baseline="-25000" dirty="0"/>
              <a:t>S</a:t>
            </a:r>
            <a:r>
              <a:rPr lang="en-US" sz="2400" baseline="-25000" dirty="0">
                <a:sym typeface="Symbol" panose="05050102010706020507" pitchFamily="18" charset="2"/>
              </a:rPr>
              <a:t>B</a:t>
            </a:r>
            <a:r>
              <a:rPr lang="en-US" sz="2400" dirty="0">
                <a:sym typeface="Symbol" panose="05050102010706020507" pitchFamily="18" charset="2"/>
              </a:rPr>
              <a:t> = 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E6DCCAA4-710A-4BD5-9581-D4066A79F5C7}"/>
                  </a:ext>
                </a:extLst>
              </p:cNvPr>
              <p:cNvSpPr/>
              <p:nvPr/>
            </p:nvSpPr>
            <p:spPr>
              <a:xfrm>
                <a:off x="4744260" y="2570592"/>
                <a:ext cx="3273973" cy="11029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/2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1/2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−5/2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−1/2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1/2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3/2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</a:t>
                </a: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E6DCCAA4-710A-4BD5-9581-D4066A79F5C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4260" y="2570592"/>
                <a:ext cx="3273973" cy="11029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0FF0564B-ED30-4B7A-A505-622E751D8BCA}"/>
              </a:ext>
            </a:extLst>
          </p:cNvPr>
          <p:cNvSpPr txBox="1">
            <a:spLocks/>
          </p:cNvSpPr>
          <p:nvPr/>
        </p:nvSpPr>
        <p:spPr>
          <a:xfrm>
            <a:off x="8348542" y="625224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ACB61F5-5B20-4404-A1F0-7AE4ED8B0066}" type="slidenum">
              <a:rPr lang="en-US" smtClean="0"/>
              <a:pPr/>
              <a:t>20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3150931A-D5E3-4074-BA6C-4B5BA8B4DA87}"/>
                  </a:ext>
                </a:extLst>
              </p:cNvPr>
              <p:cNvSpPr/>
              <p:nvPr/>
            </p:nvSpPr>
            <p:spPr>
              <a:xfrm>
                <a:off x="1290758" y="4164570"/>
                <a:ext cx="3901440" cy="106894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      </a:t>
                </a: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3150931A-D5E3-4074-BA6C-4B5BA8B4DA8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0758" y="4164570"/>
                <a:ext cx="3901440" cy="106894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4424D4E5-5AFA-4694-9BEC-656A3790E32B}"/>
                  </a:ext>
                </a:extLst>
              </p:cNvPr>
              <p:cNvSpPr/>
              <p:nvPr/>
            </p:nvSpPr>
            <p:spPr>
              <a:xfrm>
                <a:off x="5524061" y="4177261"/>
                <a:ext cx="6357883" cy="11029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1/2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1/2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1/2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−1/2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e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𝐵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400" dirty="0"/>
                  <a:t>         </a:t>
                </a: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4424D4E5-5AFA-4694-9BEC-656A3790E32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4061" y="4177261"/>
                <a:ext cx="6357883" cy="110293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0CFA454E-B234-4CEA-BCD7-5CDB07FB60A5}"/>
              </a:ext>
            </a:extLst>
          </p:cNvPr>
          <p:cNvSpPr txBox="1"/>
          <p:nvPr/>
        </p:nvSpPr>
        <p:spPr>
          <a:xfrm>
            <a:off x="5000822" y="4270055"/>
            <a:ext cx="574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OBE</a:t>
            </a:r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68ABBC32-5532-42B7-AE40-5D8FC836398F}"/>
              </a:ext>
            </a:extLst>
          </p:cNvPr>
          <p:cNvSpPr/>
          <p:nvPr/>
        </p:nvSpPr>
        <p:spPr>
          <a:xfrm>
            <a:off x="4909382" y="4682532"/>
            <a:ext cx="665636" cy="1289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D984A4E-0D9A-41BD-A5FC-96143656A250}"/>
              </a:ext>
            </a:extLst>
          </p:cNvPr>
          <p:cNvSpPr/>
          <p:nvPr/>
        </p:nvSpPr>
        <p:spPr>
          <a:xfrm>
            <a:off x="1099382" y="5789224"/>
            <a:ext cx="3696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/>
              <a:t>Jadi</a:t>
            </a:r>
            <a:r>
              <a:rPr lang="en-US" sz="2400" dirty="0"/>
              <a:t>, </a:t>
            </a:r>
            <a:r>
              <a:rPr lang="en-US" sz="2400" dirty="0" err="1"/>
              <a:t>matriks</a:t>
            </a:r>
            <a:r>
              <a:rPr lang="en-US" sz="2400" dirty="0"/>
              <a:t> </a:t>
            </a:r>
            <a:r>
              <a:rPr lang="en-US" sz="2400" dirty="0" err="1"/>
              <a:t>transisi</a:t>
            </a:r>
            <a:r>
              <a:rPr lang="en-US" sz="2400" dirty="0"/>
              <a:t> P</a:t>
            </a:r>
            <a:r>
              <a:rPr lang="en-US" sz="2400" baseline="-25000" dirty="0"/>
              <a:t>S</a:t>
            </a:r>
            <a:r>
              <a:rPr lang="en-US" sz="2400" baseline="-25000" dirty="0">
                <a:sym typeface="Symbol" panose="05050102010706020507" pitchFamily="18" charset="2"/>
              </a:rPr>
              <a:t>B’</a:t>
            </a:r>
            <a:r>
              <a:rPr lang="en-US" sz="2400" dirty="0">
                <a:sym typeface="Symbol" panose="05050102010706020507" pitchFamily="18" charset="2"/>
              </a:rPr>
              <a:t> = 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E9F62851-D84B-4848-96C7-599A3FD721D6}"/>
                  </a:ext>
                </a:extLst>
              </p:cNvPr>
              <p:cNvSpPr/>
              <p:nvPr/>
            </p:nvSpPr>
            <p:spPr>
              <a:xfrm>
                <a:off x="4654922" y="5443370"/>
                <a:ext cx="2724144" cy="11005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1/2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1/2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1/2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−1/2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</a:t>
                </a: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E9F62851-D84B-4848-96C7-599A3FD721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4922" y="5443370"/>
                <a:ext cx="2724144" cy="110055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353468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093FC0-BB88-49A7-A0CE-011E37B775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82320"/>
            <a:ext cx="10515600" cy="53946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(d) </a:t>
            </a:r>
            <a:r>
              <a:rPr lang="en-US" sz="2400" dirty="0" err="1"/>
              <a:t>Koordinat</a:t>
            </a:r>
            <a:r>
              <a:rPr lang="en-US" sz="2400" dirty="0"/>
              <a:t> </a:t>
            </a:r>
            <a:r>
              <a:rPr lang="en-US" sz="2400" dirty="0" err="1"/>
              <a:t>vektor</a:t>
            </a:r>
            <a:r>
              <a:rPr lang="en-US" sz="2400" dirty="0"/>
              <a:t> </a:t>
            </a:r>
            <a:r>
              <a:rPr lang="en-US" sz="2400" b="1" dirty="0"/>
              <a:t>w</a:t>
            </a:r>
            <a:r>
              <a:rPr lang="en-US" sz="2400" dirty="0"/>
              <a:t> pada basis B,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koordinat</a:t>
            </a:r>
            <a:r>
              <a:rPr lang="en-US" sz="2400" dirty="0"/>
              <a:t> </a:t>
            </a:r>
            <a:r>
              <a:rPr lang="en-US" sz="2400" b="1" dirty="0"/>
              <a:t>w</a:t>
            </a:r>
            <a:r>
              <a:rPr lang="en-US" sz="2400" dirty="0"/>
              <a:t> pada basis standard </a:t>
            </a:r>
            <a:r>
              <a:rPr lang="en-US" sz="2400" dirty="0" err="1"/>
              <a:t>adalah</a:t>
            </a:r>
            <a:r>
              <a:rPr lang="en-US" sz="2400" dirty="0"/>
              <a:t> [w]</a:t>
            </a:r>
            <a:r>
              <a:rPr lang="en-US" sz="2400" baseline="-25000" dirty="0"/>
              <a:t>S</a:t>
            </a:r>
            <a:r>
              <a:rPr lang="en-US" sz="2400" dirty="0"/>
              <a:t> = (–5, 8, –5) </a:t>
            </a:r>
            <a:r>
              <a:rPr lang="en-US" sz="2400" dirty="0" err="1"/>
              <a:t>dihitung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beriku</a:t>
            </a:r>
            <a:r>
              <a:rPr lang="en-US" sz="2400" dirty="0"/>
              <a:t>: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  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	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E1B281-7E92-4D01-A6D3-ABEB2144B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21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CCDB0386-86E6-42AF-999B-4C9FF07B7858}"/>
                  </a:ext>
                </a:extLst>
              </p:cNvPr>
              <p:cNvSpPr/>
              <p:nvPr/>
            </p:nvSpPr>
            <p:spPr>
              <a:xfrm>
                <a:off x="2468420" y="1879712"/>
                <a:ext cx="4993034" cy="11029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/2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1/2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−5/2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−1/2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1/2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3/2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dirty="0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−9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</a:t>
                </a: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CCDB0386-86E6-42AF-999B-4C9FF07B785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8420" y="1879712"/>
                <a:ext cx="4993034" cy="110293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797661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814F6-8569-6275-BC23-2FC25415A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Latihan (</a:t>
            </a:r>
            <a:r>
              <a:rPr lang="en-US" dirty="0" err="1"/>
              <a:t>Kuis</a:t>
            </a:r>
            <a:r>
              <a:rPr lang="en-US" dirty="0"/>
              <a:t> 2021)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C52D49-D99F-22CF-0DD5-DCAF4E703D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Misalkan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B1 = {u1, u2} dan B2 = {v1, v2}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adalah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basis-basis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ruang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vektor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R2, yang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hal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u1 = (2, 2), u2 = (4, -1), v1 = (1, 3) dan v2 = (-1, -1)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Tentukan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matriks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transisi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dari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B1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B2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Tentukan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koordinat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vektor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(5, -3)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relatif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pada basis B1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lalu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gunakan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matriks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transisi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dari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B1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B2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menghitung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koordinat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vektor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relatif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pada basis B2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LcParenR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Lalu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tentukan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vektor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basis B2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tersebut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628057-DA0A-EAF2-94F7-482DA76F8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1355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16985F-5820-4A84-5479-207C57929B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3509" y="230620"/>
            <a:ext cx="10515600" cy="55812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/>
              <a:t>Jawaban</a:t>
            </a:r>
            <a:r>
              <a:rPr lang="en-US" sz="2400" b="1" dirty="0"/>
              <a:t>: </a:t>
            </a:r>
          </a:p>
          <a:p>
            <a:pPr marL="0" indent="0">
              <a:buNone/>
            </a:pPr>
            <a:endParaRPr lang="en-US" sz="2400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9C3E1C-B1B5-C5AE-7295-293463B49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23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9E8C691-819D-2719-33DC-C59BD94329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681037"/>
            <a:ext cx="8970818" cy="6046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9400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4ADE391-63F1-5EC4-BFF8-05F14B883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24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D6B1A0D-DE01-5AF4-B7C7-3F8E5E9FCA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6124" y="855085"/>
            <a:ext cx="10721706" cy="535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87335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0B572-F1AF-4269-8F61-A11E78C9C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err="1"/>
              <a:t>Bersambung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/>
              <a:t> Bagian 3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2A05C6-B25D-4B1A-8383-CD13E804665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825278-6C90-4C3A-8DA9-C453DDD83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16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62B87-4A77-46F0-809A-BEC17B12C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Basis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0E4BF-F9C4-4129-9E71-0A72351FC7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Jika</a:t>
            </a:r>
            <a:r>
              <a:rPr lang="en-US" dirty="0"/>
              <a:t> V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vektor</a:t>
            </a:r>
            <a:r>
              <a:rPr lang="en-US" dirty="0"/>
              <a:t> dan S = {</a:t>
            </a:r>
            <a:r>
              <a:rPr lang="en-US" b="1" dirty="0"/>
              <a:t>v</a:t>
            </a:r>
            <a:r>
              <a:rPr lang="en-US" b="1" baseline="-25000" dirty="0"/>
              <a:t>1</a:t>
            </a:r>
            <a:r>
              <a:rPr lang="en-US" dirty="0"/>
              <a:t>, </a:t>
            </a:r>
            <a:r>
              <a:rPr lang="en-US" b="1" dirty="0"/>
              <a:t>v</a:t>
            </a:r>
            <a:r>
              <a:rPr lang="en-US" b="1" baseline="-25000" dirty="0"/>
              <a:t>2</a:t>
            </a:r>
            <a:r>
              <a:rPr lang="en-US" dirty="0"/>
              <a:t>, …, </a:t>
            </a:r>
            <a:r>
              <a:rPr lang="en-US" b="1" dirty="0" err="1"/>
              <a:t>v</a:t>
            </a:r>
            <a:r>
              <a:rPr lang="en-US" b="1" baseline="-25000" dirty="0" err="1"/>
              <a:t>n</a:t>
            </a:r>
            <a:r>
              <a:rPr lang="en-US" dirty="0"/>
              <a:t>}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dirty="0" err="1"/>
              <a:t>vektor-vektor</a:t>
            </a:r>
            <a:r>
              <a:rPr lang="en-US" dirty="0"/>
              <a:t> di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vektor</a:t>
            </a:r>
            <a:r>
              <a:rPr lang="en-US" dirty="0"/>
              <a:t> V, </a:t>
            </a:r>
            <a:r>
              <a:rPr lang="en-US" dirty="0" err="1"/>
              <a:t>maka</a:t>
            </a:r>
            <a:r>
              <a:rPr lang="en-US" dirty="0"/>
              <a:t> S </a:t>
            </a:r>
            <a:r>
              <a:rPr lang="en-US" dirty="0" err="1"/>
              <a:t>dinamakan</a:t>
            </a:r>
            <a:r>
              <a:rPr lang="en-US" dirty="0"/>
              <a:t> </a:t>
            </a:r>
            <a:r>
              <a:rPr lang="en-US" b="1" dirty="0"/>
              <a:t>basis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V </a:t>
            </a:r>
            <a:r>
              <a:rPr lang="en-US" dirty="0" err="1"/>
              <a:t>jika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	(a) S </a:t>
            </a:r>
            <a:r>
              <a:rPr lang="en-US" dirty="0" err="1"/>
              <a:t>bebas</a:t>
            </a:r>
            <a:r>
              <a:rPr lang="en-US" dirty="0"/>
              <a:t> linier</a:t>
            </a:r>
          </a:p>
          <a:p>
            <a:pPr marL="0" indent="0">
              <a:buNone/>
            </a:pPr>
            <a:r>
              <a:rPr lang="en-US" dirty="0"/>
              <a:t>	(b) S </a:t>
            </a:r>
            <a:r>
              <a:rPr lang="en-US" dirty="0" err="1"/>
              <a:t>membangun</a:t>
            </a:r>
            <a:r>
              <a:rPr lang="en-US" dirty="0"/>
              <a:t> V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Jika</a:t>
            </a:r>
            <a:r>
              <a:rPr lang="en-US" dirty="0"/>
              <a:t> S = {</a:t>
            </a:r>
            <a:r>
              <a:rPr lang="en-US" b="1" dirty="0"/>
              <a:t>v</a:t>
            </a:r>
            <a:r>
              <a:rPr lang="en-US" b="1" baseline="-25000" dirty="0"/>
              <a:t>1</a:t>
            </a:r>
            <a:r>
              <a:rPr lang="en-US" dirty="0"/>
              <a:t>, </a:t>
            </a:r>
            <a:r>
              <a:rPr lang="en-US" b="1" dirty="0"/>
              <a:t>v</a:t>
            </a:r>
            <a:r>
              <a:rPr lang="en-US" b="1" baseline="-25000" dirty="0"/>
              <a:t>2</a:t>
            </a:r>
            <a:r>
              <a:rPr lang="en-US" dirty="0"/>
              <a:t>, …, </a:t>
            </a:r>
            <a:r>
              <a:rPr lang="en-US" b="1" dirty="0" err="1"/>
              <a:t>v</a:t>
            </a:r>
            <a:r>
              <a:rPr lang="en-US" b="1" baseline="-25000" dirty="0" err="1"/>
              <a:t>n</a:t>
            </a:r>
            <a:r>
              <a:rPr lang="en-US" dirty="0"/>
              <a:t>} </a:t>
            </a:r>
            <a:r>
              <a:rPr lang="en-US" dirty="0" err="1"/>
              <a:t>adalah</a:t>
            </a:r>
            <a:r>
              <a:rPr lang="en-US" dirty="0"/>
              <a:t> basis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vektor</a:t>
            </a:r>
            <a:r>
              <a:rPr lang="en-US" dirty="0"/>
              <a:t> V,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vektor</a:t>
            </a:r>
            <a:r>
              <a:rPr lang="en-US" dirty="0"/>
              <a:t> </a:t>
            </a:r>
            <a:r>
              <a:rPr lang="en-US" b="1" dirty="0"/>
              <a:t>v</a:t>
            </a:r>
            <a:r>
              <a:rPr lang="en-US" dirty="0"/>
              <a:t> di V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kombinasi</a:t>
            </a:r>
            <a:r>
              <a:rPr lang="en-US" dirty="0"/>
              <a:t> linier</a:t>
            </a:r>
          </a:p>
          <a:p>
            <a:pPr marL="0" indent="0">
              <a:buNone/>
            </a:pPr>
            <a:r>
              <a:rPr lang="en-US" b="1" dirty="0"/>
              <a:t>	v</a:t>
            </a:r>
            <a:r>
              <a:rPr lang="en-US" dirty="0"/>
              <a:t> = c</a:t>
            </a:r>
            <a:r>
              <a:rPr lang="en-US" baseline="-25000" dirty="0"/>
              <a:t>1</a:t>
            </a:r>
            <a:r>
              <a:rPr lang="en-US" b="1" dirty="0"/>
              <a:t>v</a:t>
            </a:r>
            <a:r>
              <a:rPr lang="en-US" b="1" baseline="-25000" dirty="0"/>
              <a:t>1 </a:t>
            </a:r>
            <a:r>
              <a:rPr lang="en-US" dirty="0"/>
              <a:t>+ c</a:t>
            </a:r>
            <a:r>
              <a:rPr lang="en-US" baseline="-25000" dirty="0"/>
              <a:t>2</a:t>
            </a:r>
            <a:r>
              <a:rPr lang="en-US" b="1" dirty="0"/>
              <a:t>v</a:t>
            </a:r>
            <a:r>
              <a:rPr lang="en-US" b="1" baseline="-25000" dirty="0"/>
              <a:t>2 </a:t>
            </a:r>
            <a:r>
              <a:rPr lang="en-US" dirty="0"/>
              <a:t> + …. + </a:t>
            </a:r>
            <a:r>
              <a:rPr lang="en-US" dirty="0" err="1"/>
              <a:t>c</a:t>
            </a:r>
            <a:r>
              <a:rPr lang="en-US" baseline="-25000" dirty="0" err="1"/>
              <a:t>n</a:t>
            </a:r>
            <a:r>
              <a:rPr lang="en-US" b="1" dirty="0" err="1"/>
              <a:t>v</a:t>
            </a:r>
            <a:r>
              <a:rPr lang="en-US" b="1" baseline="-25000" dirty="0" err="1"/>
              <a:t>n</a:t>
            </a:r>
            <a:r>
              <a:rPr lang="en-US" baseline="-25000" dirty="0"/>
              <a:t> </a:t>
            </a:r>
          </a:p>
          <a:p>
            <a:pPr marL="0" indent="0">
              <a:buNone/>
            </a:pPr>
            <a:r>
              <a:rPr lang="en-US" baseline="-25000" dirty="0"/>
              <a:t>   </a:t>
            </a:r>
            <a:r>
              <a:rPr lang="en-US" dirty="0" err="1"/>
              <a:t>tepat</a:t>
            </a:r>
            <a:r>
              <a:rPr lang="en-US" dirty="0"/>
              <a:t> 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cara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09E127-703A-43B7-A4BF-FD256F0D1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002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832DBA-5183-452D-ACB8-16AE3EB74A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16000"/>
            <a:ext cx="10515600" cy="51609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/>
              <a:t>Contoh</a:t>
            </a:r>
            <a:r>
              <a:rPr lang="en-US" b="1" dirty="0"/>
              <a:t> 11</a:t>
            </a:r>
            <a:r>
              <a:rPr lang="en-US" dirty="0"/>
              <a:t>: </a:t>
            </a:r>
            <a:r>
              <a:rPr lang="en-US" dirty="0" err="1"/>
              <a:t>Vektor-vektor</a:t>
            </a:r>
            <a:r>
              <a:rPr lang="en-US" dirty="0"/>
              <a:t> </a:t>
            </a:r>
            <a:r>
              <a:rPr lang="en-US" dirty="0" err="1"/>
              <a:t>satuan</a:t>
            </a:r>
            <a:r>
              <a:rPr lang="en-US" dirty="0"/>
              <a:t> standard </a:t>
            </a:r>
            <a:r>
              <a:rPr lang="en-US" b="1" dirty="0" err="1"/>
              <a:t>i</a:t>
            </a:r>
            <a:r>
              <a:rPr lang="en-US" dirty="0"/>
              <a:t> = (1, 0, 0), </a:t>
            </a:r>
            <a:r>
              <a:rPr lang="en-US" b="1" dirty="0"/>
              <a:t>j</a:t>
            </a:r>
            <a:r>
              <a:rPr lang="en-US" dirty="0"/>
              <a:t> = (0, 1, 0), dan </a:t>
            </a:r>
            <a:r>
              <a:rPr lang="en-US" b="1" dirty="0"/>
              <a:t>k</a:t>
            </a:r>
            <a:r>
              <a:rPr lang="en-US" dirty="0"/>
              <a:t> = (0, 0, 1) </a:t>
            </a:r>
            <a:r>
              <a:rPr lang="en-US" dirty="0" err="1"/>
              <a:t>adalah</a:t>
            </a:r>
            <a:r>
              <a:rPr lang="en-US" dirty="0"/>
              <a:t> basis standard </a:t>
            </a:r>
            <a:r>
              <a:rPr lang="en-US" dirty="0" err="1"/>
              <a:t>untuk</a:t>
            </a:r>
            <a:r>
              <a:rPr lang="en-US" dirty="0"/>
              <a:t> R</a:t>
            </a:r>
            <a:r>
              <a:rPr lang="en-US" baseline="30000" dirty="0"/>
              <a:t>3</a:t>
            </a:r>
            <a:r>
              <a:rPr lang="en-US" dirty="0"/>
              <a:t>, </a:t>
            </a:r>
            <a:r>
              <a:rPr lang="en-US" dirty="0" err="1"/>
              <a:t>karena</a:t>
            </a:r>
            <a:endParaRPr lang="en-US" dirty="0"/>
          </a:p>
          <a:p>
            <a:pPr marL="514350" indent="-514350">
              <a:buAutoNum type="alphaLcParenBoth"/>
            </a:pP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ditunjukkan</a:t>
            </a:r>
            <a:r>
              <a:rPr lang="en-US" dirty="0"/>
              <a:t> pada </a:t>
            </a:r>
            <a:r>
              <a:rPr lang="en-US" dirty="0" err="1"/>
              <a:t>Contoh</a:t>
            </a:r>
            <a:r>
              <a:rPr lang="en-US" dirty="0"/>
              <a:t> 10 </a:t>
            </a:r>
            <a:r>
              <a:rPr lang="en-US" dirty="0" err="1"/>
              <a:t>bahwa</a:t>
            </a:r>
            <a:r>
              <a:rPr lang="en-US" dirty="0"/>
              <a:t> {</a:t>
            </a:r>
            <a:r>
              <a:rPr lang="en-US" b="1" dirty="0" err="1"/>
              <a:t>i</a:t>
            </a:r>
            <a:r>
              <a:rPr lang="en-US" dirty="0"/>
              <a:t>, </a:t>
            </a:r>
            <a:r>
              <a:rPr lang="en-US" b="1" dirty="0"/>
              <a:t>j</a:t>
            </a:r>
            <a:r>
              <a:rPr lang="en-US" dirty="0"/>
              <a:t>, </a:t>
            </a:r>
            <a:r>
              <a:rPr lang="en-US" b="1" dirty="0"/>
              <a:t>k</a:t>
            </a:r>
            <a:r>
              <a:rPr lang="en-US" dirty="0"/>
              <a:t>} </a:t>
            </a:r>
            <a:r>
              <a:rPr lang="en-US" dirty="0" err="1"/>
              <a:t>bebas</a:t>
            </a:r>
            <a:r>
              <a:rPr lang="en-US" dirty="0"/>
              <a:t> linier</a:t>
            </a:r>
          </a:p>
          <a:p>
            <a:pPr marL="514350" indent="-514350">
              <a:buAutoNum type="alphaLcParenBoth"/>
            </a:pP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ditunjukkan</a:t>
            </a:r>
            <a:r>
              <a:rPr lang="en-US" dirty="0"/>
              <a:t> pada </a:t>
            </a:r>
            <a:r>
              <a:rPr lang="en-US" dirty="0" err="1"/>
              <a:t>Contoh</a:t>
            </a:r>
            <a:r>
              <a:rPr lang="en-US" dirty="0"/>
              <a:t> 3 </a:t>
            </a:r>
            <a:r>
              <a:rPr lang="en-US" dirty="0" err="1"/>
              <a:t>bahwa</a:t>
            </a:r>
            <a:r>
              <a:rPr lang="en-US" dirty="0"/>
              <a:t> {</a:t>
            </a:r>
            <a:r>
              <a:rPr lang="en-US" b="1" dirty="0" err="1"/>
              <a:t>i</a:t>
            </a:r>
            <a:r>
              <a:rPr lang="en-US" dirty="0"/>
              <a:t>, </a:t>
            </a:r>
            <a:r>
              <a:rPr lang="en-US" b="1" dirty="0"/>
              <a:t>j</a:t>
            </a:r>
            <a:r>
              <a:rPr lang="en-US" dirty="0"/>
              <a:t>, </a:t>
            </a:r>
            <a:r>
              <a:rPr lang="en-US" b="1" dirty="0"/>
              <a:t>k</a:t>
            </a:r>
            <a:r>
              <a:rPr lang="en-US" dirty="0"/>
              <a:t>} </a:t>
            </a:r>
            <a:r>
              <a:rPr lang="en-US" dirty="0" err="1"/>
              <a:t>membangun</a:t>
            </a:r>
            <a:r>
              <a:rPr lang="en-US" dirty="0"/>
              <a:t> R</a:t>
            </a:r>
            <a:r>
              <a:rPr lang="en-US" baseline="30000" dirty="0"/>
              <a:t>3</a:t>
            </a:r>
          </a:p>
          <a:p>
            <a:pPr marL="514350" indent="-514350">
              <a:buAutoNum type="alphaLcParenBoth"/>
            </a:pPr>
            <a:endParaRPr lang="en-US" dirty="0"/>
          </a:p>
          <a:p>
            <a:pPr marL="514350" indent="-514350">
              <a:buAutoNum type="alphaLcParenBoth"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, </a:t>
            </a:r>
            <a:r>
              <a:rPr lang="en-US" dirty="0" err="1"/>
              <a:t>vektor-vektor</a:t>
            </a:r>
            <a:r>
              <a:rPr lang="en-US" dirty="0"/>
              <a:t>  </a:t>
            </a:r>
            <a:r>
              <a:rPr lang="en-US" dirty="0" err="1"/>
              <a:t>satuan</a:t>
            </a:r>
            <a:r>
              <a:rPr lang="en-US" dirty="0"/>
              <a:t> standard,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/>
              <a:t> e</a:t>
            </a:r>
            <a:r>
              <a:rPr lang="en-US" b="1" baseline="-25000" dirty="0"/>
              <a:t>1</a:t>
            </a:r>
            <a:r>
              <a:rPr lang="en-US" dirty="0"/>
              <a:t> = (1, 0, 0, …, 0), </a:t>
            </a:r>
            <a:r>
              <a:rPr lang="en-US" b="1" dirty="0"/>
              <a:t>e</a:t>
            </a:r>
            <a:r>
              <a:rPr lang="en-US" b="1" baseline="-25000" dirty="0"/>
              <a:t>2</a:t>
            </a:r>
            <a:r>
              <a:rPr lang="en-US" dirty="0"/>
              <a:t> = (0, 1, 0, …, 0), …, dan </a:t>
            </a:r>
            <a:r>
              <a:rPr lang="en-US" b="1" dirty="0" err="1"/>
              <a:t>e</a:t>
            </a:r>
            <a:r>
              <a:rPr lang="en-US" b="1" baseline="-25000" dirty="0" err="1"/>
              <a:t>n</a:t>
            </a:r>
            <a:r>
              <a:rPr lang="en-US" dirty="0"/>
              <a:t> = (0, 0, 0, …, 1), </a:t>
            </a:r>
          </a:p>
          <a:p>
            <a:pPr marL="0" indent="0">
              <a:buNone/>
            </a:pPr>
            <a:r>
              <a:rPr lang="en-US" dirty="0" err="1"/>
              <a:t>adalah</a:t>
            </a:r>
            <a:r>
              <a:rPr lang="en-US" dirty="0"/>
              <a:t> basis standard </a:t>
            </a:r>
            <a:r>
              <a:rPr lang="en-US" dirty="0" err="1"/>
              <a:t>untuk</a:t>
            </a:r>
            <a:r>
              <a:rPr lang="en-US" dirty="0"/>
              <a:t> R</a:t>
            </a:r>
            <a:r>
              <a:rPr lang="en-US" baseline="30000" dirty="0"/>
              <a:t>n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E68ECF-FA32-4787-A695-47F635949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173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91017-637B-4355-9252-EA9FFF2159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96240"/>
            <a:ext cx="10515600" cy="632523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400" b="1" dirty="0" err="1"/>
              <a:t>Contoh</a:t>
            </a:r>
            <a:r>
              <a:rPr lang="en-US" sz="2400" b="1" dirty="0"/>
              <a:t> 12</a:t>
            </a:r>
            <a:r>
              <a:rPr lang="en-US" sz="2400" dirty="0"/>
              <a:t>: </a:t>
            </a:r>
            <a:r>
              <a:rPr lang="en-US" sz="2400" dirty="0" err="1"/>
              <a:t>Perlihatkan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b="1" dirty="0"/>
              <a:t>v</a:t>
            </a:r>
            <a:r>
              <a:rPr lang="en-US" sz="2400" b="1" baseline="-25000" dirty="0"/>
              <a:t>1 </a:t>
            </a:r>
            <a:r>
              <a:rPr lang="en-US" sz="2400" dirty="0"/>
              <a:t>= (1, 2, 1),  </a:t>
            </a:r>
            <a:r>
              <a:rPr lang="en-US" sz="2400" b="1" dirty="0"/>
              <a:t>v</a:t>
            </a:r>
            <a:r>
              <a:rPr lang="en-US" sz="2400" b="1" baseline="-25000" dirty="0"/>
              <a:t>2</a:t>
            </a:r>
            <a:r>
              <a:rPr lang="en-US" sz="2400" dirty="0"/>
              <a:t> = (2, 9, 0) dan </a:t>
            </a:r>
            <a:r>
              <a:rPr lang="en-US" sz="2400" b="1" dirty="0"/>
              <a:t>v</a:t>
            </a:r>
            <a:r>
              <a:rPr lang="en-US" sz="2400" b="1" baseline="-25000" dirty="0"/>
              <a:t>3 </a:t>
            </a:r>
            <a:r>
              <a:rPr lang="en-US" sz="2400" dirty="0"/>
              <a:t>= (3, 3, 4) </a:t>
            </a:r>
            <a:r>
              <a:rPr lang="en-US" sz="2400" dirty="0" err="1"/>
              <a:t>adalah</a:t>
            </a:r>
            <a:r>
              <a:rPr lang="en-US" sz="2400" dirty="0"/>
              <a:t> basis </a:t>
            </a:r>
            <a:r>
              <a:rPr lang="en-US" sz="2400" dirty="0" err="1"/>
              <a:t>untuk</a:t>
            </a:r>
            <a:r>
              <a:rPr lang="en-US" sz="2400" dirty="0"/>
              <a:t> R</a:t>
            </a:r>
            <a:r>
              <a:rPr lang="en-US" sz="2400" baseline="30000" dirty="0"/>
              <a:t>3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u="sng" dirty="0" err="1"/>
              <a:t>Jawaban</a:t>
            </a:r>
            <a:r>
              <a:rPr lang="en-US" sz="2400" dirty="0"/>
              <a:t>:</a:t>
            </a:r>
          </a:p>
          <a:p>
            <a:pPr marL="514350" indent="-514350">
              <a:buAutoNum type="alphaLcParenBoth"/>
            </a:pP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ditunjukkan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b="1" dirty="0"/>
              <a:t>v</a:t>
            </a:r>
            <a:r>
              <a:rPr lang="en-US" sz="2400" b="1" baseline="-25000" dirty="0"/>
              <a:t>1</a:t>
            </a:r>
            <a:r>
              <a:rPr lang="en-US" sz="2400" dirty="0"/>
              <a:t>, </a:t>
            </a:r>
            <a:r>
              <a:rPr lang="en-US" sz="2400" b="1" dirty="0"/>
              <a:t>v</a:t>
            </a:r>
            <a:r>
              <a:rPr lang="en-US" sz="2400" b="1" baseline="-25000" dirty="0"/>
              <a:t>2</a:t>
            </a:r>
            <a:r>
              <a:rPr lang="en-US" sz="2400" dirty="0"/>
              <a:t>,  dan </a:t>
            </a:r>
            <a:r>
              <a:rPr lang="en-US" sz="2400" b="1" dirty="0"/>
              <a:t>v</a:t>
            </a:r>
            <a:r>
              <a:rPr lang="en-US" sz="2400" b="1" baseline="-25000" dirty="0"/>
              <a:t>3 </a:t>
            </a:r>
            <a:r>
              <a:rPr lang="en-US" sz="2400" dirty="0" err="1"/>
              <a:t>bebas</a:t>
            </a:r>
            <a:r>
              <a:rPr lang="en-US" sz="2400" dirty="0"/>
              <a:t> linier </a:t>
            </a:r>
            <a:r>
              <a:rPr lang="en-US" sz="2400" dirty="0" err="1"/>
              <a:t>sbb</a:t>
            </a:r>
            <a:r>
              <a:rPr lang="en-US" sz="2400" dirty="0"/>
              <a:t>: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/>
              <a:t>	</a:t>
            </a:r>
            <a:r>
              <a:rPr lang="en-US" sz="2400" dirty="0"/>
              <a:t>k</a:t>
            </a:r>
            <a:r>
              <a:rPr lang="en-US" sz="2400" baseline="-25000" dirty="0"/>
              <a:t>1</a:t>
            </a:r>
            <a:r>
              <a:rPr lang="en-US" sz="2400" dirty="0"/>
              <a:t>(1, 2, 1) + k</a:t>
            </a:r>
            <a:r>
              <a:rPr lang="en-US" sz="2400" baseline="-25000" dirty="0"/>
              <a:t>2</a:t>
            </a:r>
            <a:r>
              <a:rPr lang="en-US" sz="2400" dirty="0"/>
              <a:t>(2, 9, 0) + k</a:t>
            </a:r>
            <a:r>
              <a:rPr lang="en-US" sz="2400" baseline="-25000" dirty="0"/>
              <a:t>3</a:t>
            </a:r>
            <a:r>
              <a:rPr lang="en-US" sz="2400" dirty="0"/>
              <a:t>(3, 3 , 4)</a:t>
            </a:r>
            <a:r>
              <a:rPr lang="en-US" sz="2400" baseline="-25000" dirty="0"/>
              <a:t> </a:t>
            </a:r>
            <a:r>
              <a:rPr lang="en-US" sz="2400" dirty="0"/>
              <a:t>= 0</a:t>
            </a:r>
          </a:p>
          <a:p>
            <a:pPr marL="0" indent="0">
              <a:buNone/>
            </a:pPr>
            <a:r>
              <a:rPr lang="en-US" sz="2400" dirty="0" err="1"/>
              <a:t>Diperoleh</a:t>
            </a:r>
            <a:r>
              <a:rPr lang="en-US" sz="2400" dirty="0"/>
              <a:t> SPL </a:t>
            </a:r>
            <a:r>
              <a:rPr lang="en-US" sz="2400" dirty="0" err="1"/>
              <a:t>homogen</a:t>
            </a:r>
            <a:r>
              <a:rPr lang="en-US" sz="2400" dirty="0"/>
              <a:t>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	 k</a:t>
            </a:r>
            <a:r>
              <a:rPr lang="en-US" sz="2400" baseline="-25000" dirty="0"/>
              <a:t>1</a:t>
            </a:r>
            <a:r>
              <a:rPr lang="en-US" sz="2400" dirty="0"/>
              <a:t> +  2k</a:t>
            </a:r>
            <a:r>
              <a:rPr lang="en-US" sz="2400" baseline="-25000" dirty="0"/>
              <a:t>2</a:t>
            </a:r>
            <a:r>
              <a:rPr lang="en-US" sz="2400" dirty="0"/>
              <a:t>  +   3k</a:t>
            </a:r>
            <a:r>
              <a:rPr lang="en-US" sz="2400" baseline="-25000" dirty="0"/>
              <a:t>3</a:t>
            </a:r>
            <a:r>
              <a:rPr lang="en-US" sz="2400" dirty="0"/>
              <a:t> = 0</a:t>
            </a:r>
            <a:endParaRPr lang="en-US" sz="2400" baseline="-25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               2k</a:t>
            </a:r>
            <a:r>
              <a:rPr lang="en-US" sz="2400" baseline="-25000" dirty="0"/>
              <a:t>1</a:t>
            </a:r>
            <a:r>
              <a:rPr lang="en-US" sz="2400" dirty="0"/>
              <a:t> +  9k</a:t>
            </a:r>
            <a:r>
              <a:rPr lang="en-US" sz="2400" baseline="-25000" dirty="0"/>
              <a:t>2</a:t>
            </a:r>
            <a:r>
              <a:rPr lang="en-US" sz="2400" dirty="0"/>
              <a:t>  +   3k</a:t>
            </a:r>
            <a:r>
              <a:rPr lang="en-US" sz="2400" baseline="-25000" dirty="0"/>
              <a:t>3</a:t>
            </a:r>
            <a:r>
              <a:rPr lang="en-US" sz="2400" dirty="0"/>
              <a:t> = 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  	 k</a:t>
            </a:r>
            <a:r>
              <a:rPr lang="en-US" sz="2400" baseline="-25000" dirty="0"/>
              <a:t>1</a:t>
            </a:r>
            <a:r>
              <a:rPr lang="en-US" sz="2400" dirty="0"/>
              <a:t>             +   4k</a:t>
            </a:r>
            <a:r>
              <a:rPr lang="en-US" sz="2400" baseline="-25000" dirty="0"/>
              <a:t>3</a:t>
            </a:r>
            <a:r>
              <a:rPr lang="en-US" sz="2400" dirty="0"/>
              <a:t> = 0</a:t>
            </a:r>
          </a:p>
          <a:p>
            <a:pPr marL="0" indent="0">
              <a:buNone/>
            </a:pP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ditunjukkan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solusi SPL </a:t>
            </a:r>
            <a:r>
              <a:rPr lang="en-US" sz="2400" dirty="0" err="1"/>
              <a:t>adalah</a:t>
            </a:r>
            <a:r>
              <a:rPr lang="en-US" sz="2400" dirty="0"/>
              <a:t> trivial </a:t>
            </a:r>
            <a:r>
              <a:rPr lang="en-US" sz="2400" dirty="0" err="1"/>
              <a:t>yaitu</a:t>
            </a:r>
            <a:r>
              <a:rPr lang="en-US" sz="2400" dirty="0"/>
              <a:t> k</a:t>
            </a:r>
            <a:r>
              <a:rPr lang="en-US" sz="2400" baseline="-25000" dirty="0"/>
              <a:t>1</a:t>
            </a:r>
            <a:r>
              <a:rPr lang="en-US" sz="2400" dirty="0"/>
              <a:t> = 0, k</a:t>
            </a:r>
            <a:r>
              <a:rPr lang="en-US" sz="2400" baseline="-25000" dirty="0"/>
              <a:t>2</a:t>
            </a:r>
            <a:r>
              <a:rPr lang="en-US" sz="2400" dirty="0"/>
              <a:t> = 0, k</a:t>
            </a:r>
            <a:r>
              <a:rPr lang="en-US" sz="2400" baseline="-25000" dirty="0"/>
              <a:t>3</a:t>
            </a:r>
            <a:r>
              <a:rPr lang="en-US" sz="2400" dirty="0"/>
              <a:t> = 0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(b)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ditunjukkan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b="1" dirty="0"/>
              <a:t>v</a:t>
            </a:r>
            <a:r>
              <a:rPr lang="en-US" sz="2400" b="1" baseline="-25000" dirty="0"/>
              <a:t>1</a:t>
            </a:r>
            <a:r>
              <a:rPr lang="en-US" sz="2400" dirty="0"/>
              <a:t>, </a:t>
            </a:r>
            <a:r>
              <a:rPr lang="en-US" sz="2400" b="1" dirty="0"/>
              <a:t>v</a:t>
            </a:r>
            <a:r>
              <a:rPr lang="en-US" sz="2400" b="1" baseline="-25000" dirty="0"/>
              <a:t>2</a:t>
            </a:r>
            <a:r>
              <a:rPr lang="en-US" sz="2400" dirty="0"/>
              <a:t>,  dan </a:t>
            </a:r>
            <a:r>
              <a:rPr lang="en-US" sz="2400" b="1" dirty="0"/>
              <a:t>v</a:t>
            </a:r>
            <a:r>
              <a:rPr lang="en-US" sz="2400" b="1" baseline="-25000" dirty="0"/>
              <a:t>3 </a:t>
            </a:r>
            <a:r>
              <a:rPr lang="en-US" sz="2400" dirty="0" err="1"/>
              <a:t>membangun</a:t>
            </a:r>
            <a:r>
              <a:rPr lang="en-US" sz="2400" dirty="0"/>
              <a:t> R</a:t>
            </a:r>
            <a:r>
              <a:rPr lang="en-US" sz="2400" baseline="30000" dirty="0"/>
              <a:t>3</a:t>
            </a:r>
            <a:r>
              <a:rPr lang="en-US" sz="2400" dirty="0"/>
              <a:t> </a:t>
            </a:r>
            <a:r>
              <a:rPr lang="en-US" sz="2400" dirty="0" err="1"/>
              <a:t>sbb</a:t>
            </a:r>
            <a:r>
              <a:rPr lang="en-US" sz="2400" dirty="0"/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err="1"/>
              <a:t>Misalkan</a:t>
            </a:r>
            <a:r>
              <a:rPr lang="en-US" sz="2400" dirty="0"/>
              <a:t> </a:t>
            </a:r>
            <a:r>
              <a:rPr lang="en-US" sz="2400" dirty="0" err="1"/>
              <a:t>vektor</a:t>
            </a:r>
            <a:r>
              <a:rPr lang="en-US" sz="2400" dirty="0"/>
              <a:t> </a:t>
            </a:r>
            <a:r>
              <a:rPr lang="en-US" sz="2400" dirty="0" err="1"/>
              <a:t>sembarang</a:t>
            </a:r>
            <a:r>
              <a:rPr lang="en-US" sz="2400" dirty="0"/>
              <a:t> </a:t>
            </a:r>
            <a:r>
              <a:rPr lang="en-US" sz="2400" b="1" dirty="0"/>
              <a:t>w</a:t>
            </a:r>
            <a:r>
              <a:rPr lang="en-US" sz="2400" dirty="0"/>
              <a:t> = (w</a:t>
            </a:r>
            <a:r>
              <a:rPr lang="en-US" sz="2400" baseline="-25000" dirty="0"/>
              <a:t>1</a:t>
            </a:r>
            <a:r>
              <a:rPr lang="en-US" sz="2400" dirty="0"/>
              <a:t>, w</a:t>
            </a:r>
            <a:r>
              <a:rPr lang="en-US" sz="2400" baseline="-25000" dirty="0"/>
              <a:t>2</a:t>
            </a:r>
            <a:r>
              <a:rPr lang="en-US" sz="2400" dirty="0"/>
              <a:t>, w</a:t>
            </a:r>
            <a:r>
              <a:rPr lang="en-US" sz="2400" baseline="-25000" dirty="0"/>
              <a:t>3</a:t>
            </a:r>
            <a:r>
              <a:rPr lang="en-US" sz="2400" dirty="0"/>
              <a:t>) di R</a:t>
            </a:r>
            <a:r>
              <a:rPr lang="en-US" sz="2400" baseline="30000" dirty="0"/>
              <a:t>3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dinyatakan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b="1" dirty="0"/>
              <a:t>w</a:t>
            </a:r>
            <a:r>
              <a:rPr lang="en-US" sz="2400" dirty="0"/>
              <a:t> = k</a:t>
            </a:r>
            <a:r>
              <a:rPr lang="en-US" sz="2400" baseline="-25000" dirty="0"/>
              <a:t>1</a:t>
            </a:r>
            <a:r>
              <a:rPr lang="en-US" sz="2400" b="1" dirty="0"/>
              <a:t>v</a:t>
            </a:r>
            <a:r>
              <a:rPr lang="en-US" sz="2400" b="1" baseline="-25000" dirty="0"/>
              <a:t>1</a:t>
            </a:r>
            <a:r>
              <a:rPr lang="en-US" sz="2400" dirty="0"/>
              <a:t> + k</a:t>
            </a:r>
            <a:r>
              <a:rPr lang="en-US" sz="2400" baseline="-25000" dirty="0"/>
              <a:t>2</a:t>
            </a:r>
            <a:r>
              <a:rPr lang="en-US" sz="2400" b="1" dirty="0"/>
              <a:t>v</a:t>
            </a:r>
            <a:r>
              <a:rPr lang="en-US" sz="2400" b="1" baseline="-25000" dirty="0"/>
              <a:t>2</a:t>
            </a:r>
            <a:r>
              <a:rPr lang="en-US" sz="2400" b="1" dirty="0"/>
              <a:t> </a:t>
            </a:r>
            <a:r>
              <a:rPr lang="en-US" sz="2400" dirty="0"/>
              <a:t>+ k</a:t>
            </a:r>
            <a:r>
              <a:rPr lang="en-US" sz="2400" baseline="-25000" dirty="0"/>
              <a:t>3</a:t>
            </a:r>
            <a:r>
              <a:rPr lang="en-US" sz="2400" b="1" dirty="0"/>
              <a:t>v</a:t>
            </a:r>
            <a:r>
              <a:rPr lang="en-US" sz="2400" b="1" baseline="-25000" dirty="0"/>
              <a:t>3 </a:t>
            </a:r>
          </a:p>
          <a:p>
            <a:pPr marL="0" indent="0">
              <a:spcBef>
                <a:spcPts val="1800"/>
              </a:spcBef>
              <a:spcAft>
                <a:spcPts val="1800"/>
              </a:spcAft>
              <a:buNone/>
            </a:pPr>
            <a:r>
              <a:rPr lang="en-US" sz="2400" b="1" dirty="0"/>
              <a:t> </a:t>
            </a:r>
            <a:r>
              <a:rPr lang="en-US" sz="2400" dirty="0"/>
              <a:t> (w</a:t>
            </a:r>
            <a:r>
              <a:rPr lang="en-US" sz="2400" baseline="-25000" dirty="0"/>
              <a:t>1</a:t>
            </a:r>
            <a:r>
              <a:rPr lang="en-US" sz="2400" dirty="0"/>
              <a:t>, w</a:t>
            </a:r>
            <a:r>
              <a:rPr lang="en-US" sz="2400" baseline="-25000" dirty="0"/>
              <a:t>2</a:t>
            </a:r>
            <a:r>
              <a:rPr lang="en-US" sz="2400" dirty="0"/>
              <a:t>, w</a:t>
            </a:r>
            <a:r>
              <a:rPr lang="en-US" sz="2400" baseline="-25000" dirty="0"/>
              <a:t>3</a:t>
            </a:r>
            <a:r>
              <a:rPr lang="en-US" sz="2400" dirty="0"/>
              <a:t>)  = k</a:t>
            </a:r>
            <a:r>
              <a:rPr lang="en-US" sz="2400" baseline="-25000" dirty="0"/>
              <a:t>1</a:t>
            </a:r>
            <a:r>
              <a:rPr lang="en-US" sz="2400" dirty="0"/>
              <a:t>(1, 2 , 1) + k</a:t>
            </a:r>
            <a:r>
              <a:rPr lang="en-US" sz="2400" baseline="-25000" dirty="0"/>
              <a:t>2</a:t>
            </a:r>
            <a:r>
              <a:rPr lang="en-US" sz="2400" dirty="0"/>
              <a:t>(2, 9, 0) + k</a:t>
            </a:r>
            <a:r>
              <a:rPr lang="en-US" sz="2400" baseline="-25000" dirty="0"/>
              <a:t>3</a:t>
            </a:r>
            <a:r>
              <a:rPr lang="en-US" sz="2400" dirty="0"/>
              <a:t>(3, 3 , 4)</a:t>
            </a:r>
            <a:r>
              <a:rPr lang="en-US" sz="2400" baseline="-25000" dirty="0"/>
              <a:t> </a:t>
            </a:r>
          </a:p>
          <a:p>
            <a:pPr marL="0" indent="0">
              <a:buNone/>
            </a:pPr>
            <a:r>
              <a:rPr lang="en-US" sz="2400" dirty="0" err="1"/>
              <a:t>Diperoleh</a:t>
            </a:r>
            <a:r>
              <a:rPr lang="en-US" sz="2400" dirty="0"/>
              <a:t> SPL:</a:t>
            </a:r>
          </a:p>
          <a:p>
            <a:pPr marL="0" indent="0">
              <a:buNone/>
            </a:pPr>
            <a:r>
              <a:rPr lang="en-US" sz="2400" dirty="0"/>
              <a:t>	         k</a:t>
            </a:r>
            <a:r>
              <a:rPr lang="en-US" sz="2400" baseline="-25000" dirty="0"/>
              <a:t>1</a:t>
            </a:r>
            <a:r>
              <a:rPr lang="en-US" sz="2400" dirty="0"/>
              <a:t> +  2k</a:t>
            </a:r>
            <a:r>
              <a:rPr lang="en-US" sz="2400" baseline="-25000" dirty="0"/>
              <a:t>2</a:t>
            </a:r>
            <a:r>
              <a:rPr lang="en-US" sz="2400" dirty="0"/>
              <a:t> + 3k</a:t>
            </a:r>
            <a:r>
              <a:rPr lang="en-US" sz="2400" baseline="-25000" dirty="0"/>
              <a:t>3</a:t>
            </a:r>
            <a:r>
              <a:rPr lang="en-US" sz="2400" dirty="0"/>
              <a:t> = w</a:t>
            </a:r>
            <a:r>
              <a:rPr lang="en-US" sz="2400" baseline="-25000" dirty="0"/>
              <a:t>1</a:t>
            </a:r>
          </a:p>
          <a:p>
            <a:pPr marL="0" indent="0">
              <a:buNone/>
            </a:pPr>
            <a:r>
              <a:rPr lang="en-US" sz="2400" dirty="0"/>
              <a:t>   	       2k</a:t>
            </a:r>
            <a:r>
              <a:rPr lang="en-US" sz="2400" baseline="-25000" dirty="0"/>
              <a:t>1</a:t>
            </a:r>
            <a:r>
              <a:rPr lang="en-US" sz="2400" dirty="0"/>
              <a:t> +  9k</a:t>
            </a:r>
            <a:r>
              <a:rPr lang="en-US" sz="2400" baseline="-25000" dirty="0"/>
              <a:t>2</a:t>
            </a:r>
            <a:r>
              <a:rPr lang="en-US" sz="2400" dirty="0"/>
              <a:t> + 3k</a:t>
            </a:r>
            <a:r>
              <a:rPr lang="en-US" sz="2400" baseline="-25000" dirty="0"/>
              <a:t>3</a:t>
            </a:r>
            <a:r>
              <a:rPr lang="en-US" sz="2400" dirty="0"/>
              <a:t> = w</a:t>
            </a:r>
            <a:r>
              <a:rPr lang="en-US" sz="2400" baseline="-25000" dirty="0"/>
              <a:t>2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 	          k</a:t>
            </a:r>
            <a:r>
              <a:rPr lang="en-US" sz="2400" baseline="-25000" dirty="0"/>
              <a:t>1</a:t>
            </a:r>
            <a:r>
              <a:rPr lang="en-US" sz="2400" dirty="0"/>
              <a:t>            + 4k</a:t>
            </a:r>
            <a:r>
              <a:rPr lang="en-US" sz="2400" baseline="-25000" dirty="0"/>
              <a:t>3</a:t>
            </a:r>
            <a:r>
              <a:rPr lang="en-US" sz="2400" dirty="0"/>
              <a:t> = w</a:t>
            </a:r>
            <a:r>
              <a:rPr lang="en-US" sz="2400" baseline="-25000" dirty="0"/>
              <a:t>3</a:t>
            </a: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ditunjukkan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SPL di </a:t>
            </a:r>
            <a:r>
              <a:rPr lang="en-US" sz="2400" dirty="0" err="1"/>
              <a:t>atas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dipecahkan</a:t>
            </a:r>
            <a:r>
              <a:rPr lang="en-US" sz="2400" dirty="0"/>
              <a:t>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BC82F1-5E49-4424-BE36-1108DC087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0502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C1AAC9-CEC5-4777-88FA-2D48EB4DAF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38480"/>
            <a:ext cx="10515600" cy="61829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/>
              <a:t>Untuk</a:t>
            </a:r>
            <a:r>
              <a:rPr lang="en-US" sz="2400" dirty="0"/>
              <a:t> (a) dan (b)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cukup</a:t>
            </a:r>
            <a:r>
              <a:rPr lang="en-US" sz="2400" dirty="0"/>
              <a:t> </a:t>
            </a:r>
            <a:r>
              <a:rPr lang="en-US" sz="2400" dirty="0" err="1"/>
              <a:t>menunjukkan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dirty="0" err="1"/>
              <a:t>matriks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	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mempunyai</a:t>
            </a:r>
            <a:r>
              <a:rPr lang="en-US" sz="2400" dirty="0"/>
              <a:t> </a:t>
            </a:r>
            <a:r>
              <a:rPr lang="en-US" sz="2400" dirty="0" err="1"/>
              <a:t>balikan</a:t>
            </a:r>
            <a:r>
              <a:rPr lang="en-US" sz="2400" dirty="0"/>
              <a:t> (</a:t>
            </a:r>
            <a:r>
              <a:rPr lang="en-US" sz="2400" i="1" dirty="0"/>
              <a:t>invers</a:t>
            </a:r>
            <a:r>
              <a:rPr lang="en-US" sz="2400" dirty="0"/>
              <a:t>), </a:t>
            </a:r>
            <a:r>
              <a:rPr lang="en-US" sz="2400" dirty="0" err="1"/>
              <a:t>yaitu</a:t>
            </a:r>
            <a:r>
              <a:rPr lang="en-US" sz="2400" dirty="0"/>
              <a:t> det(A) </a:t>
            </a:r>
            <a:r>
              <a:rPr lang="en-US" sz="2400" dirty="0">
                <a:sym typeface="Symbol" panose="05050102010706020507" pitchFamily="18" charset="2"/>
              </a:rPr>
              <a:t> 0</a:t>
            </a:r>
            <a:r>
              <a:rPr lang="en-US" sz="2400" dirty="0"/>
              <a:t>. Karena det(A) =  –1 (</a:t>
            </a:r>
            <a:r>
              <a:rPr lang="en-US" sz="2400" dirty="0" err="1"/>
              <a:t>periksa</a:t>
            </a:r>
            <a:r>
              <a:rPr lang="en-US" sz="2400" dirty="0"/>
              <a:t>!),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matriks</a:t>
            </a:r>
            <a:r>
              <a:rPr lang="en-US" sz="2400" dirty="0"/>
              <a:t> A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dibalikkan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dirty="0"/>
              <a:t>Oleh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, SPL </a:t>
            </a:r>
            <a:r>
              <a:rPr lang="en-US" sz="2400" dirty="0" err="1"/>
              <a:t>homogen</a:t>
            </a:r>
            <a:r>
              <a:rPr lang="en-US" sz="2400" dirty="0"/>
              <a:t>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 	k</a:t>
            </a:r>
            <a:r>
              <a:rPr lang="en-US" sz="2400" baseline="-25000" dirty="0"/>
              <a:t>1</a:t>
            </a:r>
            <a:r>
              <a:rPr lang="en-US" sz="2400" dirty="0"/>
              <a:t> +  2k</a:t>
            </a:r>
            <a:r>
              <a:rPr lang="en-US" sz="2400" baseline="-25000" dirty="0"/>
              <a:t>2</a:t>
            </a:r>
            <a:r>
              <a:rPr lang="en-US" sz="2400" dirty="0"/>
              <a:t>  +   3k</a:t>
            </a:r>
            <a:r>
              <a:rPr lang="en-US" sz="2400" baseline="-25000" dirty="0"/>
              <a:t>3</a:t>
            </a:r>
            <a:r>
              <a:rPr lang="en-US" sz="2400" dirty="0"/>
              <a:t> = 0</a:t>
            </a:r>
            <a:endParaRPr lang="en-US" sz="2400" baseline="-25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               2k</a:t>
            </a:r>
            <a:r>
              <a:rPr lang="en-US" sz="2400" baseline="-25000" dirty="0"/>
              <a:t>1</a:t>
            </a:r>
            <a:r>
              <a:rPr lang="en-US" sz="2400" dirty="0"/>
              <a:t> +  9k</a:t>
            </a:r>
            <a:r>
              <a:rPr lang="en-US" sz="2400" baseline="-25000" dirty="0"/>
              <a:t>2</a:t>
            </a:r>
            <a:r>
              <a:rPr lang="en-US" sz="2400" dirty="0"/>
              <a:t>  +   3k</a:t>
            </a:r>
            <a:r>
              <a:rPr lang="en-US" sz="2400" baseline="-25000" dirty="0"/>
              <a:t>3</a:t>
            </a:r>
            <a:r>
              <a:rPr lang="en-US" sz="2400" dirty="0"/>
              <a:t> = 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  	 k</a:t>
            </a:r>
            <a:r>
              <a:rPr lang="en-US" sz="2400" baseline="-25000" dirty="0"/>
              <a:t>1</a:t>
            </a:r>
            <a:r>
              <a:rPr lang="en-US" sz="2400" dirty="0"/>
              <a:t>             +   4k</a:t>
            </a:r>
            <a:r>
              <a:rPr lang="en-US" sz="2400" baseline="-25000" dirty="0"/>
              <a:t>3</a:t>
            </a:r>
            <a:r>
              <a:rPr lang="en-US" sz="2400" dirty="0"/>
              <a:t> = 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err="1"/>
              <a:t>memiliki</a:t>
            </a:r>
            <a:r>
              <a:rPr lang="en-US" sz="2400" dirty="0"/>
              <a:t> solusi trivial, dan SPL:</a:t>
            </a:r>
          </a:p>
          <a:p>
            <a:pPr marL="0" indent="0">
              <a:buNone/>
            </a:pPr>
            <a:r>
              <a:rPr lang="en-US" sz="2400" dirty="0"/>
              <a:t>	k</a:t>
            </a:r>
            <a:r>
              <a:rPr lang="en-US" sz="2400" baseline="-25000" dirty="0"/>
              <a:t>1</a:t>
            </a:r>
            <a:r>
              <a:rPr lang="en-US" sz="2400" dirty="0"/>
              <a:t> +  2k</a:t>
            </a:r>
            <a:r>
              <a:rPr lang="en-US" sz="2400" baseline="-25000" dirty="0"/>
              <a:t>2</a:t>
            </a:r>
            <a:r>
              <a:rPr lang="en-US" sz="2400" dirty="0"/>
              <a:t> + 3k</a:t>
            </a:r>
            <a:r>
              <a:rPr lang="en-US" sz="2400" baseline="-25000" dirty="0"/>
              <a:t>3</a:t>
            </a:r>
            <a:r>
              <a:rPr lang="en-US" sz="2400" dirty="0"/>
              <a:t> = w</a:t>
            </a:r>
            <a:r>
              <a:rPr lang="en-US" sz="2400" baseline="-25000" dirty="0"/>
              <a:t>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             2k</a:t>
            </a:r>
            <a:r>
              <a:rPr lang="en-US" sz="2400" baseline="-25000" dirty="0"/>
              <a:t>1</a:t>
            </a:r>
            <a:r>
              <a:rPr lang="en-US" sz="2400" dirty="0"/>
              <a:t> + 9k</a:t>
            </a:r>
            <a:r>
              <a:rPr lang="en-US" sz="2400" baseline="-25000" dirty="0"/>
              <a:t>2</a:t>
            </a:r>
            <a:r>
              <a:rPr lang="en-US" sz="2400" dirty="0"/>
              <a:t> + 3k</a:t>
            </a:r>
            <a:r>
              <a:rPr lang="en-US" sz="2400" baseline="-25000" dirty="0"/>
              <a:t>3</a:t>
            </a:r>
            <a:r>
              <a:rPr lang="en-US" sz="2400" dirty="0"/>
              <a:t> = w</a:t>
            </a:r>
            <a:r>
              <a:rPr lang="en-US" sz="2400" baseline="-25000" dirty="0"/>
              <a:t>2</a:t>
            </a:r>
            <a:endParaRPr lang="en-US" sz="24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               k</a:t>
            </a:r>
            <a:r>
              <a:rPr lang="en-US" sz="2400" baseline="-25000" dirty="0"/>
              <a:t>1</a:t>
            </a:r>
            <a:r>
              <a:rPr lang="en-US" sz="2400" dirty="0"/>
              <a:t>            + 4k</a:t>
            </a:r>
            <a:r>
              <a:rPr lang="en-US" sz="2400" baseline="-25000" dirty="0"/>
              <a:t>3</a:t>
            </a:r>
            <a:r>
              <a:rPr lang="en-US" sz="2400" dirty="0"/>
              <a:t> </a:t>
            </a:r>
            <a:r>
              <a:rPr lang="en-US" sz="2400"/>
              <a:t>= w</a:t>
            </a:r>
            <a:r>
              <a:rPr lang="en-US" sz="2400" baseline="-25000"/>
              <a:t>3</a:t>
            </a:r>
            <a:endParaRPr lang="en-US" sz="2400" baseline="-25000" dirty="0"/>
          </a:p>
          <a:p>
            <a:pPr marL="0" indent="0">
              <a:buNone/>
            </a:pP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dipecahkan</a:t>
            </a:r>
            <a:r>
              <a:rPr lang="en-US" sz="2400" dirty="0"/>
              <a:t>. </a:t>
            </a:r>
            <a:r>
              <a:rPr lang="en-US" sz="2400" dirty="0" err="1"/>
              <a:t>Jadi</a:t>
            </a:r>
            <a:r>
              <a:rPr lang="en-US" sz="2400" dirty="0"/>
              <a:t>, </a:t>
            </a:r>
            <a:r>
              <a:rPr lang="en-US" sz="2400" b="1" dirty="0"/>
              <a:t>v</a:t>
            </a:r>
            <a:r>
              <a:rPr lang="en-US" sz="2400" b="1" baseline="-25000" dirty="0"/>
              <a:t>1</a:t>
            </a:r>
            <a:r>
              <a:rPr lang="en-US" sz="2400" dirty="0"/>
              <a:t>, </a:t>
            </a:r>
            <a:r>
              <a:rPr lang="en-US" sz="2400" b="1" dirty="0"/>
              <a:t>v</a:t>
            </a:r>
            <a:r>
              <a:rPr lang="en-US" sz="2400" b="1" baseline="-25000" dirty="0"/>
              <a:t>2</a:t>
            </a:r>
            <a:r>
              <a:rPr lang="en-US" sz="2400" dirty="0"/>
              <a:t>,  dan </a:t>
            </a:r>
            <a:r>
              <a:rPr lang="en-US" sz="2400" b="1" dirty="0"/>
              <a:t>v</a:t>
            </a:r>
            <a:r>
              <a:rPr lang="en-US" sz="2400" b="1" baseline="-25000" dirty="0"/>
              <a:t>3 </a:t>
            </a:r>
            <a:r>
              <a:rPr lang="en-US" sz="2400" dirty="0" err="1"/>
              <a:t>adalah</a:t>
            </a:r>
            <a:r>
              <a:rPr lang="en-US" sz="2400" dirty="0"/>
              <a:t> basis </a:t>
            </a:r>
            <a:r>
              <a:rPr lang="en-US" sz="2400" dirty="0" err="1"/>
              <a:t>untuk</a:t>
            </a:r>
            <a:r>
              <a:rPr lang="en-US" sz="2400" dirty="0"/>
              <a:t> R</a:t>
            </a:r>
            <a:r>
              <a:rPr lang="en-US" sz="2400" baseline="30000" dirty="0"/>
              <a:t>3</a:t>
            </a:r>
            <a:r>
              <a:rPr lang="en-US" sz="2400" dirty="0"/>
              <a:t>.  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D84DE1-F5A0-4776-AEA9-AE35020CD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6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05792EE7-09D1-41E0-BCB4-7D7520F11DCF}"/>
                  </a:ext>
                </a:extLst>
              </p:cNvPr>
              <p:cNvSpPr/>
              <p:nvPr/>
            </p:nvSpPr>
            <p:spPr>
              <a:xfrm>
                <a:off x="2670453" y="1140055"/>
                <a:ext cx="2025234" cy="10689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/>
                  <a:t>A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05792EE7-09D1-41E0-BCB4-7D7520F11DC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0453" y="1140055"/>
                <a:ext cx="2025234" cy="1068947"/>
              </a:xfrm>
              <a:prstGeom prst="rect">
                <a:avLst/>
              </a:prstGeom>
              <a:blipFill>
                <a:blip r:embed="rId2"/>
                <a:stretch>
                  <a:fillRect l="-45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19246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D5C2176-1882-4AA3-BD7C-43B791BA128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619760"/>
                <a:ext cx="10515600" cy="5557203"/>
              </a:xfrm>
            </p:spPr>
            <p:txBody>
              <a:bodyPr/>
              <a:lstStyle/>
              <a:p>
                <a:r>
                  <a:rPr lang="en-US" dirty="0"/>
                  <a:t>Contoh basis </a:t>
                </a:r>
                <a:r>
                  <a:rPr lang="en-US" dirty="0" err="1"/>
                  <a:t>lainnya</a:t>
                </a:r>
                <a:r>
                  <a:rPr lang="en-US" dirty="0"/>
                  <a:t>: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  1.   S = {1, x, x</a:t>
                </a:r>
                <a:r>
                  <a:rPr lang="en-US" baseline="30000" dirty="0"/>
                  <a:t>2</a:t>
                </a:r>
                <a:r>
                  <a:rPr lang="en-US" dirty="0"/>
                  <a:t>, …, </a:t>
                </a:r>
                <a:r>
                  <a:rPr lang="en-US" dirty="0" err="1"/>
                  <a:t>x</a:t>
                </a:r>
                <a:r>
                  <a:rPr lang="en-US" baseline="30000" dirty="0" err="1"/>
                  <a:t>n</a:t>
                </a:r>
                <a:r>
                  <a:rPr lang="en-US" dirty="0"/>
                  <a:t>}  </a:t>
                </a:r>
                <a:r>
                  <a:rPr lang="en-US" dirty="0" err="1"/>
                  <a:t>adalah</a:t>
                </a:r>
                <a:r>
                  <a:rPr lang="en-US" dirty="0"/>
                  <a:t> basis </a:t>
                </a:r>
                <a:r>
                  <a:rPr lang="en-US" dirty="0" err="1"/>
                  <a:t>untuk</a:t>
                </a:r>
                <a:r>
                  <a:rPr lang="en-US" dirty="0"/>
                  <a:t> </a:t>
                </a:r>
                <a:r>
                  <a:rPr lang="en-US" dirty="0" err="1"/>
                  <a:t>ruang</a:t>
                </a:r>
                <a:r>
                  <a:rPr lang="en-US" dirty="0"/>
                  <a:t> </a:t>
                </a:r>
                <a:r>
                  <a:rPr lang="en-US" dirty="0" err="1"/>
                  <a:t>vektor</a:t>
                </a:r>
                <a:r>
                  <a:rPr lang="en-US" dirty="0"/>
                  <a:t> </a:t>
                </a:r>
                <a:r>
                  <a:rPr lang="en-US" dirty="0" err="1"/>
                  <a:t>polinom</a:t>
                </a:r>
                <a:r>
                  <a:rPr lang="en-US" dirty="0"/>
                  <a:t> </a:t>
                </a:r>
                <a:r>
                  <a:rPr lang="en-US" dirty="0" err="1"/>
                  <a:t>P</a:t>
                </a:r>
                <a:r>
                  <a:rPr lang="en-US" baseline="-25000" dirty="0" err="1"/>
                  <a:t>n</a:t>
                </a:r>
                <a:r>
                  <a:rPr lang="en-US" baseline="-25000" dirty="0"/>
                  <a:t>  </a:t>
                </a:r>
              </a:p>
              <a:p>
                <a:pPr marL="0" indent="0">
                  <a:buNone/>
                </a:pPr>
                <a:r>
                  <a:rPr lang="en-US" baseline="-25000" dirty="0"/>
                  <a:t>   </a:t>
                </a:r>
              </a:p>
              <a:p>
                <a:pPr marL="741363" indent="-741363">
                  <a:buNone/>
                </a:pPr>
                <a:r>
                  <a:rPr lang="en-US" baseline="-25000" dirty="0"/>
                  <a:t>    </a:t>
                </a:r>
                <a:r>
                  <a:rPr lang="en-US" dirty="0"/>
                  <a:t>2.   </a:t>
                </a:r>
                <a:r>
                  <a:rPr lang="en-US" i="1" dirty="0"/>
                  <a:t>M</a:t>
                </a:r>
                <a:r>
                  <a:rPr lang="en-US" baseline="-25000" dirty="0"/>
                  <a:t>1</a:t>
                </a:r>
                <a:r>
                  <a:rPr lang="en-US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, </a:t>
                </a:r>
                <a:r>
                  <a:rPr lang="en-US" i="1" dirty="0"/>
                  <a:t>M</a:t>
                </a:r>
                <a:r>
                  <a:rPr lang="en-US" baseline="-25000" dirty="0"/>
                  <a:t>2</a:t>
                </a:r>
                <a:r>
                  <a:rPr lang="en-US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, </a:t>
                </a:r>
                <a:r>
                  <a:rPr lang="en-US" i="1" dirty="0"/>
                  <a:t>M</a:t>
                </a:r>
                <a:r>
                  <a:rPr lang="en-US" baseline="-25000" dirty="0"/>
                  <a:t>3</a:t>
                </a:r>
                <a:r>
                  <a:rPr lang="en-US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, dan </a:t>
                </a:r>
                <a:r>
                  <a:rPr lang="en-US" i="1" dirty="0"/>
                  <a:t>M</a:t>
                </a:r>
                <a:r>
                  <a:rPr lang="en-US" baseline="-25000" dirty="0"/>
                  <a:t>4</a:t>
                </a:r>
                <a:r>
                  <a:rPr lang="en-US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adalah</a:t>
                </a:r>
              </a:p>
              <a:p>
                <a:pPr marL="741363" indent="-741363">
                  <a:buNone/>
                </a:pPr>
                <a:r>
                  <a:rPr lang="en-US" dirty="0"/>
                  <a:t>        basis </a:t>
                </a:r>
                <a:r>
                  <a:rPr lang="en-US" dirty="0" err="1"/>
                  <a:t>untuk</a:t>
                </a:r>
                <a:r>
                  <a:rPr lang="en-US" dirty="0"/>
                  <a:t> </a:t>
                </a:r>
                <a:r>
                  <a:rPr lang="en-US" dirty="0" err="1"/>
                  <a:t>ruang</a:t>
                </a:r>
                <a:r>
                  <a:rPr lang="en-US" dirty="0"/>
                  <a:t> </a:t>
                </a:r>
                <a:r>
                  <a:rPr lang="en-US" dirty="0" err="1"/>
                  <a:t>vektor</a:t>
                </a:r>
                <a:r>
                  <a:rPr lang="en-US" dirty="0"/>
                  <a:t> </a:t>
                </a:r>
                <a:r>
                  <a:rPr lang="en-US" dirty="0" err="1"/>
                  <a:t>matriks</a:t>
                </a:r>
                <a:r>
                  <a:rPr lang="en-US" dirty="0"/>
                  <a:t> 2 x 2, </a:t>
                </a:r>
                <a:r>
                  <a:rPr lang="en-US" dirty="0" err="1"/>
                  <a:t>yaitu</a:t>
                </a:r>
                <a:r>
                  <a:rPr lang="en-US" dirty="0"/>
                  <a:t> M</a:t>
                </a:r>
                <a:r>
                  <a:rPr lang="en-US" baseline="-25000" dirty="0"/>
                  <a:t>22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D5C2176-1882-4AA3-BD7C-43B791BA128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619760"/>
                <a:ext cx="10515600" cy="5557203"/>
              </a:xfrm>
              <a:blipFill>
                <a:blip r:embed="rId2"/>
                <a:stretch>
                  <a:fillRect l="-1043" t="-1866" r="-6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1EFCA0-21FB-41AF-8792-B7D5D7ADC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7524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B146A-E460-402F-AC85-935786966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Dimensi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B2FF4-78A1-452D-BDBF-F65747B8C2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err="1"/>
              <a:t>Dimensi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vektor</a:t>
            </a:r>
            <a:r>
              <a:rPr lang="en-US" dirty="0"/>
              <a:t> V yang </a:t>
            </a:r>
            <a:r>
              <a:rPr lang="en-US" dirty="0" err="1"/>
              <a:t>berhingga</a:t>
            </a:r>
            <a:r>
              <a:rPr lang="en-US" dirty="0"/>
              <a:t>,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dim(V),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banyaknya</a:t>
            </a:r>
            <a:r>
              <a:rPr lang="en-US" dirty="0"/>
              <a:t> </a:t>
            </a:r>
            <a:r>
              <a:rPr lang="en-US" dirty="0" err="1"/>
              <a:t>vektor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basis. </a:t>
            </a:r>
          </a:p>
          <a:p>
            <a:endParaRPr lang="en-US" dirty="0"/>
          </a:p>
          <a:p>
            <a:r>
              <a:rPr lang="en-US" dirty="0" err="1"/>
              <a:t>Contoh</a:t>
            </a:r>
            <a:r>
              <a:rPr lang="en-US" dirty="0"/>
              <a:t>: </a:t>
            </a:r>
          </a:p>
          <a:p>
            <a:pPr marL="0" indent="0">
              <a:buNone/>
            </a:pPr>
            <a:r>
              <a:rPr lang="en-US" dirty="0"/>
              <a:t>   (</a:t>
            </a:r>
            <a:r>
              <a:rPr lang="en-US" dirty="0" err="1"/>
              <a:t>i</a:t>
            </a:r>
            <a:r>
              <a:rPr lang="en-US" dirty="0"/>
              <a:t>) dim(R</a:t>
            </a:r>
            <a:r>
              <a:rPr lang="en-US" baseline="30000" dirty="0"/>
              <a:t>2</a:t>
            </a:r>
            <a:r>
              <a:rPr lang="en-US" dirty="0"/>
              <a:t>) = 2, </a:t>
            </a:r>
            <a:r>
              <a:rPr lang="en-US" dirty="0" err="1"/>
              <a:t>sebab</a:t>
            </a:r>
            <a:r>
              <a:rPr lang="en-US" dirty="0"/>
              <a:t> basis </a:t>
            </a:r>
            <a:r>
              <a:rPr lang="en-US" dirty="0" err="1"/>
              <a:t>standardnya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2 </a:t>
            </a:r>
            <a:r>
              <a:rPr lang="en-US" dirty="0" err="1"/>
              <a:t>vektor</a:t>
            </a:r>
            <a:r>
              <a:rPr lang="en-US" dirty="0"/>
              <a:t> (</a:t>
            </a:r>
            <a:r>
              <a:rPr lang="en-US" b="1" dirty="0" err="1"/>
              <a:t>i</a:t>
            </a:r>
            <a:r>
              <a:rPr lang="en-US" dirty="0"/>
              <a:t> dan </a:t>
            </a:r>
            <a:r>
              <a:rPr lang="en-US" b="1" dirty="0"/>
              <a:t>j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   (ii) dim(R</a:t>
            </a:r>
            <a:r>
              <a:rPr lang="en-US" baseline="30000" dirty="0"/>
              <a:t>3</a:t>
            </a:r>
            <a:r>
              <a:rPr lang="en-US" dirty="0"/>
              <a:t>) = 3, </a:t>
            </a:r>
            <a:r>
              <a:rPr lang="en-US" dirty="0" err="1"/>
              <a:t>sebab</a:t>
            </a:r>
            <a:r>
              <a:rPr lang="en-US" dirty="0"/>
              <a:t> basis </a:t>
            </a:r>
            <a:r>
              <a:rPr lang="en-US" dirty="0" err="1"/>
              <a:t>standardnya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3 </a:t>
            </a:r>
            <a:r>
              <a:rPr lang="en-US" dirty="0" err="1"/>
              <a:t>vektor</a:t>
            </a:r>
            <a:r>
              <a:rPr lang="en-US" dirty="0"/>
              <a:t> (</a:t>
            </a:r>
            <a:r>
              <a:rPr lang="en-US" b="1" dirty="0" err="1"/>
              <a:t>i</a:t>
            </a:r>
            <a:r>
              <a:rPr lang="en-US" dirty="0"/>
              <a:t> , </a:t>
            </a:r>
            <a:r>
              <a:rPr lang="en-US" b="1" dirty="0"/>
              <a:t>j </a:t>
            </a:r>
            <a:r>
              <a:rPr lang="en-US" dirty="0"/>
              <a:t>dan </a:t>
            </a:r>
            <a:r>
              <a:rPr lang="en-US" b="1" dirty="0"/>
              <a:t>k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   (iii) dim(R</a:t>
            </a:r>
            <a:r>
              <a:rPr lang="en-US" baseline="30000" dirty="0"/>
              <a:t>n</a:t>
            </a:r>
            <a:r>
              <a:rPr lang="en-US" dirty="0"/>
              <a:t>) = n, </a:t>
            </a:r>
            <a:r>
              <a:rPr lang="en-US" dirty="0" err="1"/>
              <a:t>sebab</a:t>
            </a:r>
            <a:r>
              <a:rPr lang="en-US" dirty="0"/>
              <a:t> basis </a:t>
            </a:r>
            <a:r>
              <a:rPr lang="en-US" dirty="0" err="1"/>
              <a:t>standardnya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n </a:t>
            </a:r>
            <a:r>
              <a:rPr lang="en-US" dirty="0" err="1"/>
              <a:t>vektor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(iv) dim(</a:t>
            </a:r>
            <a:r>
              <a:rPr lang="en-US" dirty="0" err="1"/>
              <a:t>P</a:t>
            </a:r>
            <a:r>
              <a:rPr lang="en-US" baseline="-25000" dirty="0" err="1"/>
              <a:t>n</a:t>
            </a:r>
            <a:r>
              <a:rPr lang="en-US" dirty="0"/>
              <a:t>) = n + 1, </a:t>
            </a:r>
            <a:r>
              <a:rPr lang="en-US" dirty="0" err="1"/>
              <a:t>sebab</a:t>
            </a:r>
            <a:r>
              <a:rPr lang="en-US" dirty="0"/>
              <a:t> basis </a:t>
            </a:r>
            <a:r>
              <a:rPr lang="en-US" dirty="0" err="1"/>
              <a:t>standardnya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n + 1 </a:t>
            </a:r>
            <a:r>
              <a:rPr lang="en-US" dirty="0" err="1"/>
              <a:t>vektor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		  {1, x, x</a:t>
            </a:r>
            <a:r>
              <a:rPr lang="en-US" baseline="30000" dirty="0"/>
              <a:t>2</a:t>
            </a:r>
            <a:r>
              <a:rPr lang="en-US" dirty="0"/>
              <a:t>, …, </a:t>
            </a:r>
            <a:r>
              <a:rPr lang="en-US" dirty="0" err="1"/>
              <a:t>x</a:t>
            </a:r>
            <a:r>
              <a:rPr lang="en-US" baseline="30000" dirty="0" err="1"/>
              <a:t>n</a:t>
            </a:r>
            <a:r>
              <a:rPr lang="en-US" dirty="0"/>
              <a:t>} </a:t>
            </a:r>
          </a:p>
          <a:p>
            <a:pPr marL="0" indent="0">
              <a:buNone/>
            </a:pPr>
            <a:r>
              <a:rPr lang="en-US" dirty="0"/>
              <a:t>   (v) dim(</a:t>
            </a:r>
            <a:r>
              <a:rPr lang="en-US" dirty="0" err="1"/>
              <a:t>M</a:t>
            </a:r>
            <a:r>
              <a:rPr lang="en-US" baseline="-25000" dirty="0" err="1"/>
              <a:t>mn</a:t>
            </a:r>
            <a:r>
              <a:rPr lang="en-US" dirty="0"/>
              <a:t>) = </a:t>
            </a:r>
            <a:r>
              <a:rPr lang="en-US" dirty="0" err="1"/>
              <a:t>mn</a:t>
            </a:r>
            <a:r>
              <a:rPr lang="en-US" dirty="0"/>
              <a:t>, </a:t>
            </a:r>
            <a:r>
              <a:rPr lang="en-US" dirty="0" err="1"/>
              <a:t>sebab</a:t>
            </a:r>
            <a:r>
              <a:rPr lang="en-US" dirty="0"/>
              <a:t> basis </a:t>
            </a:r>
            <a:r>
              <a:rPr lang="en-US" dirty="0" err="1"/>
              <a:t>standardnya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mn</a:t>
            </a:r>
            <a:r>
              <a:rPr lang="en-US" dirty="0"/>
              <a:t> </a:t>
            </a:r>
            <a:r>
              <a:rPr lang="en-US" dirty="0" err="1"/>
              <a:t>vektor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AFA1FE-7F9E-4F3F-ADD7-2DC1CDD83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1124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D36D9-BCF8-4457-82C4-2806B00ED2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67360"/>
            <a:ext cx="10515600" cy="5709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/>
              <a:t>Contoh</a:t>
            </a:r>
            <a:r>
              <a:rPr lang="en-US" sz="2400" b="1" dirty="0"/>
              <a:t> 13</a:t>
            </a:r>
            <a:r>
              <a:rPr lang="en-US" sz="2400" dirty="0"/>
              <a:t>: </a:t>
            </a:r>
            <a:r>
              <a:rPr lang="en-US" sz="2400" dirty="0" err="1"/>
              <a:t>Tentukan</a:t>
            </a:r>
            <a:r>
              <a:rPr lang="en-US" sz="2400" dirty="0"/>
              <a:t> basis dan </a:t>
            </a:r>
            <a:r>
              <a:rPr lang="en-US" sz="2400" dirty="0" err="1"/>
              <a:t>dimensi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ruang</a:t>
            </a:r>
            <a:r>
              <a:rPr lang="en-US" sz="2400" dirty="0"/>
              <a:t> solusi SPL </a:t>
            </a:r>
            <a:r>
              <a:rPr lang="en-US" sz="2400" dirty="0" err="1"/>
              <a:t>homogen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:</a:t>
            </a: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r>
              <a:rPr lang="en-US" sz="2400" u="sng" dirty="0" err="1"/>
              <a:t>Jawaban</a:t>
            </a:r>
            <a:r>
              <a:rPr lang="en-US" sz="2400" dirty="0"/>
              <a:t>: </a:t>
            </a:r>
            <a:r>
              <a:rPr lang="en-US" sz="2400" dirty="0" err="1"/>
              <a:t>Bila</a:t>
            </a:r>
            <a:r>
              <a:rPr lang="en-US" sz="2400" dirty="0"/>
              <a:t> SPL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diselesaikan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metode</a:t>
            </a:r>
            <a:r>
              <a:rPr lang="en-US" sz="2400" dirty="0"/>
              <a:t> </a:t>
            </a:r>
            <a:r>
              <a:rPr lang="en-US" sz="2400" dirty="0" err="1"/>
              <a:t>eliminasi</a:t>
            </a:r>
            <a:r>
              <a:rPr lang="en-US" sz="2400" dirty="0"/>
              <a:t> Gauss,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dihasilkan</a:t>
            </a:r>
            <a:r>
              <a:rPr lang="en-US" sz="2400" dirty="0"/>
              <a:t> </a:t>
            </a:r>
            <a:r>
              <a:rPr lang="en-US" sz="2400" dirty="0" err="1"/>
              <a:t>solusinya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:</a:t>
            </a:r>
          </a:p>
          <a:p>
            <a:pPr marL="0" indent="0">
              <a:buNone/>
            </a:pPr>
            <a:r>
              <a:rPr lang="en-US" sz="2400" dirty="0"/>
              <a:t>	x</a:t>
            </a:r>
            <a:r>
              <a:rPr lang="en-US" sz="2400" baseline="-25000" dirty="0"/>
              <a:t>1</a:t>
            </a:r>
            <a:r>
              <a:rPr lang="en-US" sz="2400" dirty="0"/>
              <a:t> = –s – t ; x</a:t>
            </a:r>
            <a:r>
              <a:rPr lang="en-US" sz="2400" baseline="-25000" dirty="0"/>
              <a:t>2</a:t>
            </a:r>
            <a:r>
              <a:rPr lang="en-US" sz="2400" dirty="0"/>
              <a:t> = s, x</a:t>
            </a:r>
            <a:r>
              <a:rPr lang="en-US" sz="2400" baseline="-25000" dirty="0"/>
              <a:t>3</a:t>
            </a:r>
            <a:r>
              <a:rPr lang="en-US" sz="2400" dirty="0"/>
              <a:t> = –t; x</a:t>
            </a:r>
            <a:r>
              <a:rPr lang="en-US" sz="2400" baseline="-25000" dirty="0"/>
              <a:t>4</a:t>
            </a:r>
            <a:r>
              <a:rPr lang="en-US" sz="2400" dirty="0"/>
              <a:t> = 0, x</a:t>
            </a:r>
            <a:r>
              <a:rPr lang="en-US" sz="2400" baseline="-25000" dirty="0"/>
              <a:t>5</a:t>
            </a:r>
            <a:r>
              <a:rPr lang="en-US" sz="2400" dirty="0"/>
              <a:t> = t  </a:t>
            </a:r>
          </a:p>
          <a:p>
            <a:pPr marL="0" indent="0">
              <a:buNone/>
            </a:pPr>
            <a:r>
              <a:rPr lang="en-US" sz="2400" dirty="0"/>
              <a:t>Solusi SPL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bentuk</a:t>
            </a:r>
            <a:r>
              <a:rPr lang="en-US" sz="2400" dirty="0"/>
              <a:t> </a:t>
            </a:r>
            <a:r>
              <a:rPr lang="en-US" sz="2400" dirty="0" err="1"/>
              <a:t>vektor</a:t>
            </a:r>
            <a:r>
              <a:rPr lang="en-US" sz="2400" dirty="0"/>
              <a:t> (</a:t>
            </a:r>
            <a:r>
              <a:rPr lang="en-US" sz="2400" dirty="0" err="1"/>
              <a:t>matriks</a:t>
            </a:r>
            <a:r>
              <a:rPr lang="en-US" sz="2400" dirty="0"/>
              <a:t> </a:t>
            </a:r>
            <a:r>
              <a:rPr lang="en-US" sz="2400" dirty="0" err="1"/>
              <a:t>kolom</a:t>
            </a:r>
            <a:r>
              <a:rPr lang="en-US" sz="2400" dirty="0"/>
              <a:t>):</a:t>
            </a:r>
          </a:p>
          <a:p>
            <a:pPr marL="0" indent="0">
              <a:buNone/>
            </a:pPr>
            <a:r>
              <a:rPr lang="en-US" sz="2400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084685-50CE-4627-BA14-7CE0DBD63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9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698DBE8-CA5C-4E9C-B902-DF4FA2D7D86B}"/>
              </a:ext>
            </a:extLst>
          </p:cNvPr>
          <p:cNvSpPr/>
          <p:nvPr/>
        </p:nvSpPr>
        <p:spPr>
          <a:xfrm>
            <a:off x="2905760" y="946715"/>
            <a:ext cx="6096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/>
              <a:t>2x</a:t>
            </a:r>
            <a:r>
              <a:rPr lang="en-US" sz="2400" baseline="-25000" dirty="0"/>
              <a:t>1</a:t>
            </a:r>
            <a:r>
              <a:rPr lang="en-US" sz="2400" dirty="0"/>
              <a:t>   +  2x</a:t>
            </a:r>
            <a:r>
              <a:rPr lang="en-US" sz="2400" baseline="-25000" dirty="0"/>
              <a:t>2</a:t>
            </a:r>
            <a:r>
              <a:rPr lang="en-US" sz="2400" dirty="0"/>
              <a:t> –   x</a:t>
            </a:r>
            <a:r>
              <a:rPr lang="en-US" sz="2400" baseline="-25000" dirty="0"/>
              <a:t>3</a:t>
            </a:r>
            <a:r>
              <a:rPr lang="en-US" sz="2400" dirty="0"/>
              <a:t>            + x</a:t>
            </a:r>
            <a:r>
              <a:rPr lang="en-US" sz="2400" baseline="-25000" dirty="0"/>
              <a:t>5</a:t>
            </a:r>
            <a:r>
              <a:rPr lang="en-US" sz="2400" dirty="0"/>
              <a:t> =  0</a:t>
            </a:r>
          </a:p>
          <a:p>
            <a:r>
              <a:rPr lang="en-US" sz="2400" dirty="0"/>
              <a:t>–x</a:t>
            </a:r>
            <a:r>
              <a:rPr lang="en-US" sz="2400" baseline="-25000" dirty="0"/>
              <a:t>1</a:t>
            </a:r>
            <a:r>
              <a:rPr lang="en-US" sz="2400" dirty="0"/>
              <a:t>   –    x</a:t>
            </a:r>
            <a:r>
              <a:rPr lang="en-US" sz="2400" baseline="-25000" dirty="0"/>
              <a:t>2</a:t>
            </a:r>
            <a:r>
              <a:rPr lang="en-US" sz="2400" dirty="0"/>
              <a:t> + 2x</a:t>
            </a:r>
            <a:r>
              <a:rPr lang="en-US" sz="2400" baseline="-25000" dirty="0"/>
              <a:t>3</a:t>
            </a:r>
            <a:r>
              <a:rPr lang="en-US" sz="2400" dirty="0"/>
              <a:t> – 3x</a:t>
            </a:r>
            <a:r>
              <a:rPr lang="en-US" sz="2400" baseline="-25000" dirty="0"/>
              <a:t>4</a:t>
            </a:r>
            <a:r>
              <a:rPr lang="en-US" sz="2400" dirty="0"/>
              <a:t> + x</a:t>
            </a:r>
            <a:r>
              <a:rPr lang="en-US" sz="2400" baseline="-25000" dirty="0"/>
              <a:t>5  </a:t>
            </a:r>
            <a:r>
              <a:rPr lang="en-US" sz="2400" dirty="0"/>
              <a:t>=  0</a:t>
            </a:r>
          </a:p>
          <a:p>
            <a:r>
              <a:rPr lang="en-US" sz="2400" dirty="0"/>
              <a:t>x</a:t>
            </a:r>
            <a:r>
              <a:rPr lang="en-US" sz="2400" baseline="-25000" dirty="0"/>
              <a:t>1</a:t>
            </a:r>
            <a:r>
              <a:rPr lang="en-US" sz="2400" dirty="0"/>
              <a:t>     +    x</a:t>
            </a:r>
            <a:r>
              <a:rPr lang="en-US" sz="2400" baseline="-25000" dirty="0"/>
              <a:t>2</a:t>
            </a:r>
            <a:r>
              <a:rPr lang="en-US" sz="2400" dirty="0"/>
              <a:t>  – 2x</a:t>
            </a:r>
            <a:r>
              <a:rPr lang="en-US" sz="2400" baseline="-25000" dirty="0"/>
              <a:t>3</a:t>
            </a:r>
            <a:r>
              <a:rPr lang="en-US" sz="2400" dirty="0"/>
              <a:t>          – x</a:t>
            </a:r>
            <a:r>
              <a:rPr lang="en-US" sz="2400" baseline="-25000" dirty="0"/>
              <a:t>5  </a:t>
            </a:r>
            <a:r>
              <a:rPr lang="en-US" sz="2400" dirty="0"/>
              <a:t>=  0</a:t>
            </a:r>
          </a:p>
          <a:p>
            <a:r>
              <a:rPr lang="en-US" sz="2400" dirty="0"/>
              <a:t>                         x</a:t>
            </a:r>
            <a:r>
              <a:rPr lang="en-US" sz="2400" baseline="-25000" dirty="0"/>
              <a:t>3</a:t>
            </a:r>
            <a:r>
              <a:rPr lang="en-US" sz="2400" dirty="0"/>
              <a:t>  + x</a:t>
            </a:r>
            <a:r>
              <a:rPr lang="en-US" sz="2400" baseline="-25000" dirty="0"/>
              <a:t>4</a:t>
            </a:r>
            <a:r>
              <a:rPr lang="en-US" sz="2400" dirty="0"/>
              <a:t>  + x</a:t>
            </a:r>
            <a:r>
              <a:rPr lang="en-US" sz="2400" baseline="-25000" dirty="0"/>
              <a:t>5  </a:t>
            </a:r>
            <a:r>
              <a:rPr lang="en-US" sz="2400" dirty="0"/>
              <a:t>=  0</a:t>
            </a:r>
          </a:p>
          <a:p>
            <a:r>
              <a:rPr lang="en-US" sz="2400" baseline="-25000" dirty="0"/>
              <a:t>         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9F9BAF89-1592-4CD1-8E3A-A280E9322EAD}"/>
                  </a:ext>
                </a:extLst>
              </p:cNvPr>
              <p:cNvSpPr/>
              <p:nvPr/>
            </p:nvSpPr>
            <p:spPr>
              <a:xfrm>
                <a:off x="1796588" y="4244198"/>
                <a:ext cx="6801414" cy="17914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= </m:t>
                    </m:r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nor/>
                      </m:rPr>
                      <a:rPr lang="en-US" sz="2400" dirty="0"/>
                      <m:t> </m:t>
                    </m:r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mr>
                        </m:m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en-US" sz="2400" b="0" i="1" smtClean="0">
                        <a:latin typeface="Cambria Math" panose="02040503050406030204" pitchFamily="18" charset="0"/>
                      </a:rPr>
                      <m:t>s</m:t>
                    </m:r>
                    <m:r>
                      <m:rPr>
                        <m:nor/>
                      </m:rPr>
                      <a:rPr lang="en-US" sz="2400" dirty="0"/>
                      <m:t> </m:t>
                    </m:r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nor/>
                      </m:rPr>
                      <a:rPr lang="en-US" sz="2400" dirty="0"/>
                      <m:t> </m:t>
                    </m:r>
                    <m:r>
                      <m:rPr>
                        <m:nor/>
                      </m:rPr>
                      <a:rPr lang="en-US" sz="2400" b="0" i="1" dirty="0" smtClean="0"/>
                      <m:t>t</m:t>
                    </m:r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9F9BAF89-1592-4CD1-8E3A-A280E9322EA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6588" y="4244198"/>
                <a:ext cx="6801414" cy="179145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044079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3158</TotalTime>
  <Words>2370</Words>
  <Application>Microsoft Office PowerPoint</Application>
  <PresentationFormat>Widescreen</PresentationFormat>
  <Paragraphs>244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Cambria Math</vt:lpstr>
      <vt:lpstr>Office Theme</vt:lpstr>
      <vt:lpstr>Ruang Vektor Umum (bagian 2)</vt:lpstr>
      <vt:lpstr>PowerPoint Presentation</vt:lpstr>
      <vt:lpstr>Basis</vt:lpstr>
      <vt:lpstr>PowerPoint Presentation</vt:lpstr>
      <vt:lpstr>PowerPoint Presentation</vt:lpstr>
      <vt:lpstr>PowerPoint Presentation</vt:lpstr>
      <vt:lpstr>PowerPoint Presentation</vt:lpstr>
      <vt:lpstr>Dimensi</vt:lpstr>
      <vt:lpstr>PowerPoint Presentation</vt:lpstr>
      <vt:lpstr>PowerPoint Presentation</vt:lpstr>
      <vt:lpstr>Latihan (Kuis 2021)</vt:lpstr>
      <vt:lpstr>PowerPoint Presentation</vt:lpstr>
      <vt:lpstr>Vektor Koordinat (relatif pada basis)</vt:lpstr>
      <vt:lpstr>PowerPoint Presentation</vt:lpstr>
      <vt:lpstr>Mengubah Basis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Latihan (Kuis 2021)</vt:lpstr>
      <vt:lpstr>PowerPoint Presentation</vt:lpstr>
      <vt:lpstr>PowerPoint Presentation</vt:lpstr>
      <vt:lpstr>Bersambung ke Bagian 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Ruang Vektor Umum (bagian 2)</dc:title>
  <dc:creator>Rinaldi Munir</dc:creator>
  <cp:lastModifiedBy>Dr. Ir. Rinaldi, M.T.</cp:lastModifiedBy>
  <cp:revision>228</cp:revision>
  <dcterms:created xsi:type="dcterms:W3CDTF">2020-09-19T08:47:06Z</dcterms:created>
  <dcterms:modified xsi:type="dcterms:W3CDTF">2023-09-23T05:39:52Z</dcterms:modified>
</cp:coreProperties>
</file>